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417" r:id="rId6"/>
    <p:sldId id="437" r:id="rId7"/>
    <p:sldId id="436" r:id="rId8"/>
    <p:sldId id="449" r:id="rId9"/>
    <p:sldId id="451" r:id="rId10"/>
    <p:sldId id="427" r:id="rId11"/>
    <p:sldId id="452" r:id="rId12"/>
    <p:sldId id="439" r:id="rId13"/>
    <p:sldId id="453" r:id="rId14"/>
    <p:sldId id="438" r:id="rId15"/>
  </p:sldIdLst>
  <p:sldSz cx="12192000" cy="6858000"/>
  <p:notesSz cx="6858000" cy="9144000"/>
  <p:embeddedFontLst>
    <p:embeddedFont>
      <p:font typeface="Futura PT Medium" panose="020B0502020204020303" pitchFamily="34" charset="77"/>
      <p:regular r:id="rId17"/>
    </p:embeddedFont>
    <p:embeddedFont>
      <p:font typeface="Roboto" panose="020000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1FD"/>
    <a:srgbClr val="235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07"/>
    <p:restoredTop sz="96054"/>
  </p:normalViewPr>
  <p:slideViewPr>
    <p:cSldViewPr snapToGrid="0">
      <p:cViewPr varScale="1">
        <p:scale>
          <a:sx n="90" d="100"/>
          <a:sy n="90" d="100"/>
        </p:scale>
        <p:origin x="216"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What types of content do you think have been the most effective in demand gen tactics?</c:v>
                </c:pt>
              </c:strCache>
            </c:strRef>
          </c:tx>
          <c:dPt>
            <c:idx val="0"/>
            <c:bubble3D val="0"/>
            <c:spPr>
              <a:solidFill>
                <a:schemeClr val="accent5">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06E-8F48-8503-2A92B048011C}"/>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06E-8F48-8503-2A92B048011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06E-8F48-8503-2A92B048011C}"/>
              </c:ext>
            </c:extLst>
          </c:dPt>
          <c:dPt>
            <c:idx val="3"/>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06E-8F48-8503-2A92B048011C}"/>
              </c:ext>
            </c:extLst>
          </c:dPt>
          <c:dPt>
            <c:idx val="4"/>
            <c:bubble3D val="0"/>
            <c:spPr>
              <a:solidFill>
                <a:schemeClr val="accent5">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06E-8F48-8503-2A92B048011C}"/>
              </c:ext>
            </c:extLst>
          </c:dPt>
          <c:dLbls>
            <c:dLbl>
              <c:idx val="0"/>
              <c:layout>
                <c:manualLayout>
                  <c:x val="-0.25845229954246263"/>
                  <c:y val="-3.3526659453533135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Roboto" panose="02000000000000000000" pitchFamily="2" charset="0"/>
                        <a:ea typeface="Roboto" panose="02000000000000000000" pitchFamily="2" charset="0"/>
                        <a:cs typeface="Roboto" panose="02000000000000000000" pitchFamily="2" charset="0"/>
                      </a:defRPr>
                    </a:pPr>
                    <a:fld id="{8C99C4BE-3560-2743-A4A4-6E3BBF583B11}" type="CATEGORYNAME">
                      <a:rPr lang="en-US" dirty="0"/>
                      <a:pPr>
                        <a:defRPr sz="1100">
                          <a:solidFill>
                            <a:schemeClr val="bg1"/>
                          </a:solidFill>
                          <a:latin typeface="Roboto" panose="02000000000000000000" pitchFamily="2" charset="0"/>
                          <a:ea typeface="Roboto" panose="02000000000000000000" pitchFamily="2" charset="0"/>
                          <a:cs typeface="Roboto" panose="02000000000000000000" pitchFamily="2" charset="0"/>
                        </a:defRPr>
                      </a:pPr>
                      <a:t>[CATEGORY NAME]</a:t>
                    </a:fld>
                    <a:r>
                      <a:rPr lang="en-US" baseline="0" dirty="0"/>
                      <a:t>
51%</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6E-8F48-8503-2A92B048011C}"/>
                </c:ext>
              </c:extLst>
            </c:dLbl>
            <c:dLbl>
              <c:idx val="1"/>
              <c:layout>
                <c:manualLayout>
                  <c:x val="0.21696504151742196"/>
                  <c:y val="-0.18317040334722751"/>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09780333949212"/>
                      <c:h val="0.1878641519859276"/>
                    </c:manualLayout>
                  </c15:layout>
                </c:ext>
                <c:ext xmlns:c16="http://schemas.microsoft.com/office/drawing/2014/chart" uri="{C3380CC4-5D6E-409C-BE32-E72D297353CC}">
                  <c16:uniqueId val="{00000003-806E-8F48-8503-2A92B048011C}"/>
                </c:ext>
              </c:extLst>
            </c:dLbl>
            <c:dLbl>
              <c:idx val="2"/>
              <c:layout>
                <c:manualLayout>
                  <c:x val="-6.1413596912739545E-2"/>
                  <c:y val="0.1039656554049148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06E-8F48-8503-2A92B048011C}"/>
                </c:ext>
              </c:extLst>
            </c:dLbl>
            <c:dLbl>
              <c:idx val="3"/>
              <c:layout>
                <c:manualLayout>
                  <c:x val="-7.5161195729243874E-2"/>
                  <c:y val="1.7266925734000602E-3"/>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fld id="{E085FC9D-3D55-7E4D-B87C-74724C79A5CA}" type="CATEGORYNAME">
                      <a:rPr lang="en-US">
                        <a:solidFill>
                          <a:schemeClr val="tx1">
                            <a:lumMod val="75000"/>
                            <a:lumOff val="25000"/>
                          </a:schemeClr>
                        </a:solidFill>
                      </a:rPr>
                      <a:pPr>
                        <a:defRPr sz="11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t>[CATEGORY NAME]</a:t>
                    </a:fld>
                    <a:r>
                      <a:rPr lang="en-US" baseline="0" dirty="0">
                        <a:solidFill>
                          <a:schemeClr val="tx1">
                            <a:lumMod val="75000"/>
                            <a:lumOff val="25000"/>
                          </a:schemeClr>
                        </a:solidFill>
                      </a:rPr>
                      <a:t>
</a:t>
                    </a:r>
                    <a:fld id="{F2A278E0-FBFD-6745-9F2F-E9AB84238CBD}" type="PERCENTAGE">
                      <a:rPr lang="en-US" baseline="0">
                        <a:solidFill>
                          <a:schemeClr val="tx1">
                            <a:lumMod val="75000"/>
                            <a:lumOff val="25000"/>
                          </a:schemeClr>
                        </a:solidFill>
                      </a:rPr>
                      <a:pPr>
                        <a:defRPr sz="11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56994082903495"/>
                      <c:h val="0.13511954015049688"/>
                    </c:manualLayout>
                  </c15:layout>
                  <c15:dlblFieldTable/>
                  <c15:showDataLabelsRange val="0"/>
                </c:ext>
                <c:ext xmlns:c16="http://schemas.microsoft.com/office/drawing/2014/chart" uri="{C3380CC4-5D6E-409C-BE32-E72D297353CC}">
                  <c16:uniqueId val="{00000007-806E-8F48-8503-2A92B048011C}"/>
                </c:ext>
              </c:extLst>
            </c:dLbl>
            <c:dLbl>
              <c:idx val="4"/>
              <c:layout>
                <c:manualLayout>
                  <c:x val="0.26240950339840724"/>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214055939223091"/>
                      <c:h val="0.14711420725368596"/>
                    </c:manualLayout>
                  </c15:layout>
                </c:ext>
                <c:ext xmlns:c16="http://schemas.microsoft.com/office/drawing/2014/chart" uri="{C3380CC4-5D6E-409C-BE32-E72D297353CC}">
                  <c16:uniqueId val="{00000009-806E-8F48-8503-2A92B048011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1-3 months out</c:v>
                </c:pt>
                <c:pt idx="1">
                  <c:v>4-6 months out</c:v>
                </c:pt>
                <c:pt idx="2">
                  <c:v>Less than 30 days</c:v>
                </c:pt>
                <c:pt idx="3">
                  <c:v>7-12 months out</c:v>
                </c:pt>
                <c:pt idx="4">
                  <c:v>13+ months out</c:v>
                </c:pt>
              </c:strCache>
            </c:strRef>
          </c:cat>
          <c:val>
            <c:numRef>
              <c:f>Sheet1!$B$2:$B$6</c:f>
              <c:numCache>
                <c:formatCode>General</c:formatCode>
                <c:ptCount val="5"/>
                <c:pt idx="0">
                  <c:v>51</c:v>
                </c:pt>
                <c:pt idx="1">
                  <c:v>32</c:v>
                </c:pt>
                <c:pt idx="2">
                  <c:v>9</c:v>
                </c:pt>
                <c:pt idx="3">
                  <c:v>6</c:v>
                </c:pt>
                <c:pt idx="4">
                  <c:v>1</c:v>
                </c:pt>
              </c:numCache>
            </c:numRef>
          </c:val>
          <c:extLst>
            <c:ext xmlns:c16="http://schemas.microsoft.com/office/drawing/2014/chart" uri="{C3380CC4-5D6E-409C-BE32-E72D297353CC}">
              <c16:uniqueId val="{00000014-806E-8F48-8503-2A92B048011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What content syndication channel do you think delivers the highest value (ROI)?</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7F4-B241-A618-71F207C071EC}"/>
              </c:ext>
            </c:extLst>
          </c:dPt>
          <c:dPt>
            <c:idx val="1"/>
            <c:invertIfNegative val="0"/>
            <c:bubble3D val="0"/>
            <c:spPr>
              <a:solidFill>
                <a:schemeClr val="accent6">
                  <a:lumMod val="75000"/>
                  <a:lumOff val="25000"/>
                </a:schemeClr>
              </a:solidFill>
              <a:ln>
                <a:noFill/>
              </a:ln>
              <a:effectLst/>
            </c:spPr>
            <c:extLst>
              <c:ext xmlns:c16="http://schemas.microsoft.com/office/drawing/2014/chart" uri="{C3380CC4-5D6E-409C-BE32-E72D297353CC}">
                <c16:uniqueId val="{00000003-77F4-B241-A618-71F207C071EC}"/>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5-77F4-B241-A618-71F207C071EC}"/>
              </c:ext>
            </c:extLst>
          </c:dPt>
          <c:dPt>
            <c:idx val="3"/>
            <c:invertIfNegative val="0"/>
            <c:bubble3D val="0"/>
            <c:spPr>
              <a:solidFill>
                <a:schemeClr val="accent6">
                  <a:lumMod val="90000"/>
                  <a:lumOff val="10000"/>
                </a:schemeClr>
              </a:solidFill>
              <a:ln>
                <a:noFill/>
              </a:ln>
              <a:effectLst/>
            </c:spPr>
            <c:extLst>
              <c:ext xmlns:c16="http://schemas.microsoft.com/office/drawing/2014/chart" uri="{C3380CC4-5D6E-409C-BE32-E72D297353CC}">
                <c16:uniqueId val="{00000007-77F4-B241-A618-71F207C071EC}"/>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9-77F4-B241-A618-71F207C071EC}"/>
              </c:ext>
            </c:extLst>
          </c:dPt>
          <c:cat>
            <c:strRef>
              <c:f>Sheet1!$A$2:$A$6</c:f>
              <c:strCache>
                <c:ptCount val="5"/>
                <c:pt idx="0">
                  <c:v>20 + times</c:v>
                </c:pt>
                <c:pt idx="1">
                  <c:v>11 to 20 times</c:v>
                </c:pt>
                <c:pt idx="2">
                  <c:v>1 to 2  times</c:v>
                </c:pt>
                <c:pt idx="3">
                  <c:v>6 to 10 times</c:v>
                </c:pt>
                <c:pt idx="4">
                  <c:v>3 to 5 times</c:v>
                </c:pt>
              </c:strCache>
            </c:strRef>
          </c:cat>
          <c:val>
            <c:numRef>
              <c:f>Sheet1!$B$2:$B$6</c:f>
              <c:numCache>
                <c:formatCode>General</c:formatCode>
                <c:ptCount val="5"/>
                <c:pt idx="0">
                  <c:v>0.03</c:v>
                </c:pt>
                <c:pt idx="1">
                  <c:v>7.0000000000000007E-2</c:v>
                </c:pt>
                <c:pt idx="2">
                  <c:v>7.0000000000000007E-2</c:v>
                </c:pt>
                <c:pt idx="3">
                  <c:v>0.35</c:v>
                </c:pt>
                <c:pt idx="4">
                  <c:v>0.47</c:v>
                </c:pt>
              </c:numCache>
            </c:numRef>
          </c:val>
          <c:extLst>
            <c:ext xmlns:c16="http://schemas.microsoft.com/office/drawing/2014/chart" uri="{C3380CC4-5D6E-409C-BE32-E72D297353CC}">
              <c16:uniqueId val="{0000000A-77F4-B241-A618-71F207C071EC}"/>
            </c:ext>
          </c:extLst>
        </c:ser>
        <c:dLbls>
          <c:showLegendKey val="0"/>
          <c:showVal val="0"/>
          <c:showCatName val="0"/>
          <c:showSerName val="0"/>
          <c:showPercent val="0"/>
          <c:showBubbleSize val="0"/>
        </c:dLbls>
        <c:gapWidth val="52"/>
        <c:overlap val="100"/>
        <c:axId val="262132112"/>
        <c:axId val="261495680"/>
      </c:barChart>
      <c:catAx>
        <c:axId val="26213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crossAx val="261495680"/>
        <c:crosses val="autoZero"/>
        <c:auto val="1"/>
        <c:lblAlgn val="ctr"/>
        <c:lblOffset val="100"/>
        <c:noMultiLvlLbl val="0"/>
      </c:catAx>
      <c:valAx>
        <c:axId val="26149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213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What types of content do you think have been the most effective in demand gen tactics?</c:v>
                </c:pt>
              </c:strCache>
            </c:strRef>
          </c:tx>
          <c:dPt>
            <c:idx val="0"/>
            <c:bubble3D val="0"/>
            <c:explosion val="16"/>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BEC-204B-BB03-64FF1E9972D5}"/>
              </c:ext>
            </c:extLst>
          </c:dPt>
          <c:dPt>
            <c:idx val="1"/>
            <c:bubble3D val="0"/>
            <c:explosion val="11"/>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BEC-204B-BB03-64FF1E9972D5}"/>
              </c:ext>
            </c:extLst>
          </c:dPt>
          <c:dPt>
            <c:idx val="2"/>
            <c:bubble3D val="0"/>
            <c:explosion val="14"/>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BEC-204B-BB03-64FF1E9972D5}"/>
              </c:ext>
            </c:extLst>
          </c:dPt>
          <c:dPt>
            <c:idx val="3"/>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BEC-204B-BB03-64FF1E9972D5}"/>
              </c:ext>
            </c:extLst>
          </c:dPt>
          <c:dPt>
            <c:idx val="4"/>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BEC-204B-BB03-64FF1E9972D5}"/>
              </c:ext>
            </c:extLst>
          </c:dPt>
          <c:dPt>
            <c:idx val="5"/>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BEC-204B-BB03-64FF1E9972D5}"/>
              </c:ext>
            </c:extLst>
          </c:dPt>
          <c:dPt>
            <c:idx val="6"/>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9BEC-204B-BB03-64FF1E9972D5}"/>
              </c:ext>
            </c:extLst>
          </c:dPt>
          <c:dPt>
            <c:idx val="7"/>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BEC-204B-BB03-64FF1E9972D5}"/>
              </c:ext>
            </c:extLst>
          </c:dPt>
          <c:dPt>
            <c:idx val="8"/>
            <c:bubble3D val="0"/>
            <c:explosion val="38"/>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BEC-204B-BB03-64FF1E9972D5}"/>
              </c:ext>
            </c:extLst>
          </c:dPt>
          <c:dPt>
            <c:idx val="9"/>
            <c:bubble3D val="0"/>
            <c:explosion val="22"/>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9BEC-204B-BB03-64FF1E9972D5}"/>
              </c:ext>
            </c:extLst>
          </c:dPt>
          <c:dPt>
            <c:idx val="10"/>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9BEC-204B-BB03-64FF1E9972D5}"/>
              </c:ext>
            </c:extLst>
          </c:dPt>
          <c:dPt>
            <c:idx val="11"/>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BEC-204B-BB03-64FF1E9972D5}"/>
              </c:ext>
            </c:extLst>
          </c:dPt>
          <c:dPt>
            <c:idx val="12"/>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9BEC-204B-BB03-64FF1E9972D5}"/>
              </c:ext>
            </c:extLst>
          </c:dPt>
          <c:dPt>
            <c:idx val="13"/>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BEC-204B-BB03-64FF1E9972D5}"/>
              </c:ext>
            </c:extLst>
          </c:dPt>
          <c:dPt>
            <c:idx val="14"/>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9BEC-204B-BB03-64FF1E9972D5}"/>
              </c:ext>
            </c:extLst>
          </c:dPt>
          <c:dPt>
            <c:idx val="15"/>
            <c:bubble3D val="0"/>
            <c:spPr>
              <a:solidFill>
                <a:schemeClr val="accent5">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9BEC-204B-BB03-64FF1E9972D5}"/>
              </c:ext>
            </c:extLst>
          </c:dPt>
          <c:dLbls>
            <c:dLbl>
              <c:idx val="0"/>
              <c:layout>
                <c:manualLayout>
                  <c:x val="-0.25845229954246263"/>
                  <c:y val="-3.352665945353313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EC-204B-BB03-64FF1E9972D5}"/>
                </c:ext>
              </c:extLst>
            </c:dLbl>
            <c:dLbl>
              <c:idx val="1"/>
              <c:layout>
                <c:manualLayout>
                  <c:x val="-1.6647441925818934E-2"/>
                  <c:y val="-1.4245893530776324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09780333949212"/>
                      <c:h val="0.1878641519859276"/>
                    </c:manualLayout>
                  </c15:layout>
                </c:ext>
                <c:ext xmlns:c16="http://schemas.microsoft.com/office/drawing/2014/chart" uri="{C3380CC4-5D6E-409C-BE32-E72D297353CC}">
                  <c16:uniqueId val="{00000003-9BEC-204B-BB03-64FF1E9972D5}"/>
                </c:ext>
              </c:extLst>
            </c:dLbl>
            <c:dLbl>
              <c:idx val="2"/>
              <c:layout>
                <c:manualLayout>
                  <c:x val="1.3719248528362316E-2"/>
                  <c:y val="-9.9960544394897578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012397380547922"/>
                      <c:h val="0.1015295233159241"/>
                    </c:manualLayout>
                  </c15:layout>
                </c:ext>
                <c:ext xmlns:c16="http://schemas.microsoft.com/office/drawing/2014/chart" uri="{C3380CC4-5D6E-409C-BE32-E72D297353CC}">
                  <c16:uniqueId val="{00000005-9BEC-204B-BB03-64FF1E9972D5}"/>
                </c:ext>
              </c:extLst>
            </c:dLbl>
            <c:dLbl>
              <c:idx val="3"/>
              <c:layout>
                <c:manualLayout>
                  <c:x val="2.6077396859360807E-2"/>
                  <c:y val="-5.3527333815357014E-2"/>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fld id="{E085FC9D-3D55-7E4D-B87C-74724C79A5CA}" type="CATEGORYNAME">
                      <a:rPr lang="en-US">
                        <a:solidFill>
                          <a:schemeClr val="tx1">
                            <a:lumMod val="75000"/>
                            <a:lumOff val="25000"/>
                          </a:schemeClr>
                        </a:solidFill>
                      </a:rPr>
                      <a:pPr>
                        <a:defRPr sz="11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t>[CATEGORY NAME]</a:t>
                    </a:fld>
                    <a:r>
                      <a:rPr lang="en-US" baseline="0" dirty="0">
                        <a:solidFill>
                          <a:schemeClr val="tx1">
                            <a:lumMod val="75000"/>
                            <a:lumOff val="25000"/>
                          </a:schemeClr>
                        </a:solidFill>
                      </a:rPr>
                      <a:t>
</a:t>
                    </a:r>
                    <a:fld id="{F2A278E0-FBFD-6745-9F2F-E9AB84238CBD}" type="PERCENTAGE">
                      <a:rPr lang="en-US" baseline="0">
                        <a:solidFill>
                          <a:schemeClr val="tx1">
                            <a:lumMod val="75000"/>
                            <a:lumOff val="25000"/>
                          </a:schemeClr>
                        </a:solidFill>
                      </a:rPr>
                      <a:pPr>
                        <a:defRPr sz="11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t>[PERCENTAGE]</a:t>
                    </a:fld>
                    <a:endParaRPr lang="en-US"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56994082903495"/>
                      <c:h val="0.13511954015049688"/>
                    </c:manualLayout>
                  </c15:layout>
                  <c15:dlblFieldTable/>
                  <c15:showDataLabelsRange val="0"/>
                </c:ext>
                <c:ext xmlns:c16="http://schemas.microsoft.com/office/drawing/2014/chart" uri="{C3380CC4-5D6E-409C-BE32-E72D297353CC}">
                  <c16:uniqueId val="{00000007-9BEC-204B-BB03-64FF1E9972D5}"/>
                </c:ext>
              </c:extLst>
            </c:dLbl>
            <c:dLbl>
              <c:idx val="4"/>
              <c:layout>
                <c:manualLayout>
                  <c:x val="2.2104442843337173E-2"/>
                  <c:y val="-1.2662265929357315E-16"/>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214055939223091"/>
                      <c:h val="0.14711420725368596"/>
                    </c:manualLayout>
                  </c15:layout>
                </c:ext>
                <c:ext xmlns:c16="http://schemas.microsoft.com/office/drawing/2014/chart" uri="{C3380CC4-5D6E-409C-BE32-E72D297353CC}">
                  <c16:uniqueId val="{00000009-9BEC-204B-BB03-64FF1E9972D5}"/>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9BEC-204B-BB03-64FF1E9972D5}"/>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9BEC-204B-BB03-64FF1E9972D5}"/>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9BEC-204B-BB03-64FF1E9972D5}"/>
                </c:ext>
              </c:extLst>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9BEC-204B-BB03-64FF1E9972D5}"/>
                </c:ext>
              </c:extLst>
            </c:dLbl>
            <c:dLbl>
              <c:idx val="9"/>
              <c:layout>
                <c:manualLayout>
                  <c:x val="0"/>
                  <c:y val="3.108046632120125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9BEC-204B-BB03-64FF1E9972D5}"/>
                </c:ext>
              </c:extLst>
            </c:dLbl>
            <c:dLbl>
              <c:idx val="1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9BEC-204B-BB03-64FF1E9972D5}"/>
                </c:ext>
              </c:extLst>
            </c:dLbl>
            <c:dLbl>
              <c:idx val="1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9BEC-204B-BB03-64FF1E9972D5}"/>
                </c:ext>
              </c:extLst>
            </c:dLbl>
            <c:dLbl>
              <c:idx val="1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9BEC-204B-BB03-64FF1E9972D5}"/>
                </c:ext>
              </c:extLst>
            </c:dLbl>
            <c:dLbl>
              <c:idx val="13"/>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9BEC-204B-BB03-64FF1E9972D5}"/>
                </c:ext>
              </c:extLst>
            </c:dLbl>
            <c:dLbl>
              <c:idx val="14"/>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9BEC-204B-BB03-64FF1E9972D5}"/>
                </c:ext>
              </c:extLst>
            </c:dLbl>
            <c:dLbl>
              <c:idx val="15"/>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9BEC-204B-BB03-64FF1E9972D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2"/>
                <c:pt idx="0">
                  <c:v>Internet search</c:v>
                </c:pt>
                <c:pt idx="1">
                  <c:v>Industry Events or Tradeshows</c:v>
                </c:pt>
                <c:pt idx="2">
                  <c:v>Email</c:v>
                </c:pt>
                <c:pt idx="3">
                  <c:v>linkedIn</c:v>
                </c:pt>
                <c:pt idx="4">
                  <c:v>Facebook</c:v>
                </c:pt>
                <c:pt idx="5">
                  <c:v>Instagram</c:v>
                </c:pt>
                <c:pt idx="6">
                  <c:v>Articles on Publications</c:v>
                </c:pt>
                <c:pt idx="7">
                  <c:v>Referral</c:v>
                </c:pt>
                <c:pt idx="8">
                  <c:v>Direct Mail</c:v>
                </c:pt>
                <c:pt idx="9">
                  <c:v>Previous relationship with vendor</c:v>
                </c:pt>
                <c:pt idx="10">
                  <c:v>News outlets</c:v>
                </c:pt>
                <c:pt idx="11">
                  <c:v>TikTok</c:v>
                </c:pt>
              </c:strCache>
            </c:strRef>
          </c:cat>
          <c:val>
            <c:numRef>
              <c:f>Sheet1!$B$2:$B$17</c:f>
              <c:numCache>
                <c:formatCode>General</c:formatCode>
                <c:ptCount val="16"/>
                <c:pt idx="0">
                  <c:v>12</c:v>
                </c:pt>
                <c:pt idx="1">
                  <c:v>12</c:v>
                </c:pt>
                <c:pt idx="2">
                  <c:v>9</c:v>
                </c:pt>
                <c:pt idx="3">
                  <c:v>9</c:v>
                </c:pt>
                <c:pt idx="4">
                  <c:v>7</c:v>
                </c:pt>
                <c:pt idx="5">
                  <c:v>6</c:v>
                </c:pt>
                <c:pt idx="6">
                  <c:v>7</c:v>
                </c:pt>
                <c:pt idx="7">
                  <c:v>7</c:v>
                </c:pt>
                <c:pt idx="8">
                  <c:v>6</c:v>
                </c:pt>
                <c:pt idx="9">
                  <c:v>7</c:v>
                </c:pt>
                <c:pt idx="10">
                  <c:v>4</c:v>
                </c:pt>
                <c:pt idx="11">
                  <c:v>4</c:v>
                </c:pt>
                <c:pt idx="12">
                  <c:v>4</c:v>
                </c:pt>
                <c:pt idx="13">
                  <c:v>3</c:v>
                </c:pt>
                <c:pt idx="14">
                  <c:v>3</c:v>
                </c:pt>
                <c:pt idx="15">
                  <c:v>2</c:v>
                </c:pt>
              </c:numCache>
            </c:numRef>
          </c:val>
          <c:extLst>
            <c:ext xmlns:c16="http://schemas.microsoft.com/office/drawing/2014/chart" uri="{C3380CC4-5D6E-409C-BE32-E72D297353CC}">
              <c16:uniqueId val="{0000000A-9BEC-204B-BB03-64FF1E9972D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41832370-98C9-7648-86ED-D5D3FB5F4A57}" type="datetimeFigureOut">
              <a:rPr lang="en-US" smtClean="0"/>
              <a:pPr/>
              <a:t>10/30/24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04A205CD-D6BA-DD4B-B918-69919E1E921A}" type="slidenum">
              <a:rPr lang="en-US" smtClean="0"/>
              <a:pPr/>
              <a:t>‹#›</a:t>
            </a:fld>
            <a:endParaRPr lang="en-US" dirty="0"/>
          </a:p>
        </p:txBody>
      </p:sp>
    </p:spTree>
    <p:extLst>
      <p:ext uri="{BB962C8B-B14F-4D97-AF65-F5344CB8AC3E}">
        <p14:creationId xmlns:p14="http://schemas.microsoft.com/office/powerpoint/2010/main" val="197842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competition</a:t>
            </a:r>
          </a:p>
        </p:txBody>
      </p:sp>
      <p:sp>
        <p:nvSpPr>
          <p:cNvPr id="4" name="Slide Number Placeholder 3"/>
          <p:cNvSpPr>
            <a:spLocks noGrp="1"/>
          </p:cNvSpPr>
          <p:nvPr>
            <p:ph type="sldNum" sz="quarter" idx="5"/>
          </p:nvPr>
        </p:nvSpPr>
        <p:spPr/>
        <p:txBody>
          <a:bodyPr/>
          <a:lstStyle/>
          <a:p>
            <a:fld id="{04A205CD-D6BA-DD4B-B918-69919E1E921A}" type="slidenum">
              <a:rPr lang="en-US" smtClean="0"/>
              <a:t>1</a:t>
            </a:fld>
            <a:endParaRPr lang="en-US"/>
          </a:p>
        </p:txBody>
      </p:sp>
    </p:spTree>
    <p:extLst>
      <p:ext uri="{BB962C8B-B14F-4D97-AF65-F5344CB8AC3E}">
        <p14:creationId xmlns:p14="http://schemas.microsoft.com/office/powerpoint/2010/main" val="345720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04DE-DF5C-E9AD-F052-D35783D8BF0A}"/>
              </a:ext>
            </a:extLst>
          </p:cNvPr>
          <p:cNvSpPr>
            <a:spLocks noGrp="1"/>
          </p:cNvSpPr>
          <p:nvPr>
            <p:ph type="ctrTitle"/>
          </p:nvPr>
        </p:nvSpPr>
        <p:spPr>
          <a:xfrm>
            <a:off x="1524000" y="1122363"/>
            <a:ext cx="9144000" cy="2387600"/>
          </a:xfrm>
        </p:spPr>
        <p:txBody>
          <a:bodyPr anchor="b"/>
          <a:lstStyle>
            <a:lvl1pPr algn="l">
              <a:defRPr sz="6000" b="0" i="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4E6CC60-06E9-22EE-4034-2EE8092A2197}"/>
              </a:ext>
            </a:extLst>
          </p:cNvPr>
          <p:cNvSpPr>
            <a:spLocks noGrp="1"/>
          </p:cNvSpPr>
          <p:nvPr>
            <p:ph type="subTitle" idx="1"/>
          </p:nvPr>
        </p:nvSpPr>
        <p:spPr>
          <a:xfrm>
            <a:off x="1524000" y="3602038"/>
            <a:ext cx="9144000" cy="1655762"/>
          </a:xfrm>
        </p:spPr>
        <p:txBody>
          <a:bodyPr>
            <a:normAutofit/>
          </a:bodyPr>
          <a:lstStyle>
            <a:lvl1pPr marL="0" indent="0" algn="l">
              <a:buNone/>
              <a:defRPr sz="1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1C785E6-45B9-8F06-D660-1D6C86F8A380}"/>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333368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752CFB-E94B-7CA7-44AA-37D07ED6C49E}"/>
              </a:ext>
            </a:extLst>
          </p:cNvPr>
          <p:cNvPicPr>
            <a:picLocks noChangeAspect="1"/>
          </p:cNvPicPr>
          <p:nvPr userDrawn="1"/>
        </p:nvPicPr>
        <p:blipFill>
          <a:blip r:embed="rId2"/>
          <a:stretch>
            <a:fillRect/>
          </a:stretch>
        </p:blipFill>
        <p:spPr>
          <a:xfrm>
            <a:off x="4100343" y="3428999"/>
            <a:ext cx="1495387" cy="1351446"/>
          </a:xfrm>
          <a:prstGeom prst="rect">
            <a:avLst/>
          </a:prstGeom>
        </p:spPr>
      </p:pic>
      <p:pic>
        <p:nvPicPr>
          <p:cNvPr id="5" name="Picture 4">
            <a:extLst>
              <a:ext uri="{FF2B5EF4-FFF2-40B4-BE49-F238E27FC236}">
                <a16:creationId xmlns:a16="http://schemas.microsoft.com/office/drawing/2014/main" id="{B064728F-3120-A8A5-CED6-53ABB436A015}"/>
              </a:ext>
            </a:extLst>
          </p:cNvPr>
          <p:cNvPicPr>
            <a:picLocks noChangeAspect="1"/>
          </p:cNvPicPr>
          <p:nvPr userDrawn="1"/>
        </p:nvPicPr>
        <p:blipFill>
          <a:blip r:embed="rId3"/>
          <a:stretch>
            <a:fillRect/>
          </a:stretch>
        </p:blipFill>
        <p:spPr>
          <a:xfrm rot="11058661">
            <a:off x="849577" y="1966766"/>
            <a:ext cx="3342630" cy="2015174"/>
          </a:xfrm>
          <a:prstGeom prst="rect">
            <a:avLst/>
          </a:prstGeom>
        </p:spPr>
      </p:pic>
      <p:sp>
        <p:nvSpPr>
          <p:cNvPr id="6" name="Slide Number Placeholder 5">
            <a:extLst>
              <a:ext uri="{FF2B5EF4-FFF2-40B4-BE49-F238E27FC236}">
                <a16:creationId xmlns:a16="http://schemas.microsoft.com/office/drawing/2014/main" id="{21C785E6-45B9-8F06-D660-1D6C86F8A380}"/>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9" name="TextBox 8">
            <a:extLst>
              <a:ext uri="{FF2B5EF4-FFF2-40B4-BE49-F238E27FC236}">
                <a16:creationId xmlns:a16="http://schemas.microsoft.com/office/drawing/2014/main" id="{532179EF-AF12-0DBD-2FB6-717FD1EBF15B}"/>
              </a:ext>
            </a:extLst>
          </p:cNvPr>
          <p:cNvSpPr txBox="1"/>
          <p:nvPr userDrawn="1"/>
        </p:nvSpPr>
        <p:spPr>
          <a:xfrm>
            <a:off x="1524000" y="2921168"/>
            <a:ext cx="3326296" cy="1015663"/>
          </a:xfrm>
          <a:prstGeom prst="rect">
            <a:avLst/>
          </a:prstGeom>
          <a:noFill/>
        </p:spPr>
        <p:txBody>
          <a:bodyPr wrap="square">
            <a:spAutoFit/>
          </a:bodyPr>
          <a:lstStyle/>
          <a:p>
            <a:r>
              <a:rPr lang="en-US" sz="6000" b="0" i="0" dirty="0">
                <a:latin typeface="Futura PT Medium" panose="020B0502020204020303" pitchFamily="34" charset="77"/>
              </a:rPr>
              <a:t>Thank you</a:t>
            </a:r>
          </a:p>
        </p:txBody>
      </p:sp>
    </p:spTree>
    <p:extLst>
      <p:ext uri="{BB962C8B-B14F-4D97-AF65-F5344CB8AC3E}">
        <p14:creationId xmlns:p14="http://schemas.microsoft.com/office/powerpoint/2010/main" val="159500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D0764A-0A6B-8EFB-E6BB-BCB60A85C1DA}"/>
              </a:ext>
            </a:extLst>
          </p:cNvPr>
          <p:cNvPicPr>
            <a:picLocks noChangeAspect="1"/>
          </p:cNvPicPr>
          <p:nvPr userDrawn="1"/>
        </p:nvPicPr>
        <p:blipFill>
          <a:blip r:embed="rId2"/>
          <a:stretch>
            <a:fillRect/>
          </a:stretch>
        </p:blipFill>
        <p:spPr>
          <a:xfrm rot="10800000">
            <a:off x="142461" y="1538053"/>
            <a:ext cx="2952899" cy="1682226"/>
          </a:xfrm>
          <a:prstGeom prst="rect">
            <a:avLst/>
          </a:prstGeom>
        </p:spPr>
      </p:pic>
      <p:sp>
        <p:nvSpPr>
          <p:cNvPr id="3" name="Content Placeholder 2">
            <a:extLst>
              <a:ext uri="{FF2B5EF4-FFF2-40B4-BE49-F238E27FC236}">
                <a16:creationId xmlns:a16="http://schemas.microsoft.com/office/drawing/2014/main" id="{8D8E7828-600A-EDC0-4F6B-94991059EA1E}"/>
              </a:ext>
            </a:extLst>
          </p:cNvPr>
          <p:cNvSpPr>
            <a:spLocks noGrp="1"/>
          </p:cNvSpPr>
          <p:nvPr>
            <p:ph idx="1" hasCustomPrompt="1"/>
          </p:nvPr>
        </p:nvSpPr>
        <p:spPr>
          <a:xfrm>
            <a:off x="5469832" y="1699591"/>
            <a:ext cx="5188226" cy="4477372"/>
          </a:xfrm>
        </p:spPr>
        <p:txBody>
          <a:bodyPr>
            <a:normAutofit/>
          </a:bodyPr>
          <a:lstStyle>
            <a:lvl1pPr marL="0" indent="0">
              <a:buNone/>
              <a:defRPr sz="1600" b="1">
                <a:solidFill>
                  <a:schemeClr val="tx1"/>
                </a:solidFill>
              </a:defRPr>
            </a:lvl1pPr>
            <a:lvl2pPr>
              <a:defRPr sz="1400"/>
            </a:lvl2pPr>
            <a:lvl3pPr>
              <a:defRPr sz="1400"/>
            </a:lvl3pPr>
            <a:lvl4pPr>
              <a:defRPr sz="1400"/>
            </a:lvl4pPr>
            <a:lvl5pPr>
              <a:defRPr sz="1400"/>
            </a:lvl5pPr>
          </a:lstStyle>
          <a:p>
            <a:pPr lvl="0"/>
            <a:r>
              <a:rPr lang="en-US" dirty="0"/>
              <a:t>Topic one</a:t>
            </a:r>
          </a:p>
          <a:p>
            <a:pPr lvl="0"/>
            <a:endParaRPr lang="en-US" dirty="0"/>
          </a:p>
          <a:p>
            <a:pPr lvl="0"/>
            <a:r>
              <a:rPr lang="en-US" dirty="0"/>
              <a:t>Topic two</a:t>
            </a:r>
          </a:p>
          <a:p>
            <a:pPr lvl="0"/>
            <a:endParaRPr lang="en-US" dirty="0"/>
          </a:p>
          <a:p>
            <a:pPr lvl="0"/>
            <a:r>
              <a:rPr lang="en-US" dirty="0"/>
              <a:t>Topic three</a:t>
            </a:r>
          </a:p>
        </p:txBody>
      </p:sp>
      <p:sp>
        <p:nvSpPr>
          <p:cNvPr id="6" name="Slide Number Placeholder 5">
            <a:extLst>
              <a:ext uri="{FF2B5EF4-FFF2-40B4-BE49-F238E27FC236}">
                <a16:creationId xmlns:a16="http://schemas.microsoft.com/office/drawing/2014/main" id="{CCE9C8F2-B93F-24D6-D507-082E94DBA94E}"/>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4" name="TextBox 3">
            <a:extLst>
              <a:ext uri="{FF2B5EF4-FFF2-40B4-BE49-F238E27FC236}">
                <a16:creationId xmlns:a16="http://schemas.microsoft.com/office/drawing/2014/main" id="{9AC90062-B8BE-BBA6-9433-D657FC9300A4}"/>
              </a:ext>
            </a:extLst>
          </p:cNvPr>
          <p:cNvSpPr txBox="1"/>
          <p:nvPr userDrawn="1"/>
        </p:nvSpPr>
        <p:spPr>
          <a:xfrm>
            <a:off x="838200" y="1699591"/>
            <a:ext cx="3326296" cy="830997"/>
          </a:xfrm>
          <a:prstGeom prst="rect">
            <a:avLst/>
          </a:prstGeom>
          <a:noFill/>
        </p:spPr>
        <p:txBody>
          <a:bodyPr wrap="square">
            <a:spAutoFit/>
          </a:bodyPr>
          <a:lstStyle/>
          <a:p>
            <a:r>
              <a:rPr lang="en-US" sz="4800" b="0" i="0" dirty="0">
                <a:latin typeface="Futura PT Medium" panose="020B0502020204020303" pitchFamily="34" charset="77"/>
              </a:rPr>
              <a:t>Agenda</a:t>
            </a:r>
          </a:p>
        </p:txBody>
      </p:sp>
      <p:sp>
        <p:nvSpPr>
          <p:cNvPr id="5" name="Content Placeholder 2">
            <a:extLst>
              <a:ext uri="{FF2B5EF4-FFF2-40B4-BE49-F238E27FC236}">
                <a16:creationId xmlns:a16="http://schemas.microsoft.com/office/drawing/2014/main" id="{1B02B772-516B-7BBC-A545-F4D88222873F}"/>
              </a:ext>
            </a:extLst>
          </p:cNvPr>
          <p:cNvSpPr>
            <a:spLocks noGrp="1"/>
          </p:cNvSpPr>
          <p:nvPr>
            <p:ph idx="13" hasCustomPrompt="1"/>
          </p:nvPr>
        </p:nvSpPr>
        <p:spPr>
          <a:xfrm>
            <a:off x="10817084" y="1699591"/>
            <a:ext cx="536716" cy="4477372"/>
          </a:xfrm>
        </p:spPr>
        <p:txBody>
          <a:bodyPr>
            <a:normAutofit/>
          </a:bodyPr>
          <a:lstStyle>
            <a:lvl1pPr marL="0" indent="0">
              <a:buNone/>
              <a:defRPr sz="1600" b="0">
                <a:solidFill>
                  <a:schemeClr val="tx1"/>
                </a:solidFill>
              </a:defRPr>
            </a:lvl1pPr>
            <a:lvl2pPr>
              <a:defRPr sz="1400"/>
            </a:lvl2pPr>
            <a:lvl3pPr>
              <a:defRPr sz="1400"/>
            </a:lvl3pPr>
            <a:lvl4pPr>
              <a:defRPr sz="1400"/>
            </a:lvl4pPr>
            <a:lvl5pPr>
              <a:defRPr sz="1400"/>
            </a:lvl5pPr>
          </a:lstStyle>
          <a:p>
            <a:pPr lvl="0"/>
            <a:r>
              <a:rPr lang="en-US" dirty="0"/>
              <a:t>01</a:t>
            </a:r>
          </a:p>
          <a:p>
            <a:pPr lvl="0"/>
            <a:endParaRPr lang="en-US" dirty="0"/>
          </a:p>
          <a:p>
            <a:pPr lvl="0"/>
            <a:r>
              <a:rPr lang="en-US" dirty="0"/>
              <a:t>03</a:t>
            </a:r>
          </a:p>
          <a:p>
            <a:pPr lvl="0"/>
            <a:endParaRPr lang="en-US" dirty="0"/>
          </a:p>
          <a:p>
            <a:pPr lvl="0"/>
            <a:r>
              <a:rPr lang="en-US" dirty="0"/>
              <a:t>15</a:t>
            </a:r>
          </a:p>
        </p:txBody>
      </p:sp>
    </p:spTree>
    <p:extLst>
      <p:ext uri="{BB962C8B-B14F-4D97-AF65-F5344CB8AC3E}">
        <p14:creationId xmlns:p14="http://schemas.microsoft.com/office/powerpoint/2010/main" val="14379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973C765-2246-3301-D416-AFB4361BA21A}"/>
              </a:ext>
            </a:extLst>
          </p:cNvPr>
          <p:cNvPicPr>
            <a:picLocks noChangeAspect="1"/>
          </p:cNvPicPr>
          <p:nvPr userDrawn="1"/>
        </p:nvPicPr>
        <p:blipFill>
          <a:blip r:embed="rId2"/>
          <a:stretch>
            <a:fillRect/>
          </a:stretch>
        </p:blipFill>
        <p:spPr>
          <a:xfrm>
            <a:off x="263386" y="108365"/>
            <a:ext cx="2362200" cy="2146300"/>
          </a:xfrm>
          <a:prstGeom prst="rect">
            <a:avLst/>
          </a:prstGeom>
        </p:spPr>
      </p:pic>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4" name="Picture Placeholder 3">
            <a:extLst>
              <a:ext uri="{FF2B5EF4-FFF2-40B4-BE49-F238E27FC236}">
                <a16:creationId xmlns:a16="http://schemas.microsoft.com/office/drawing/2014/main" id="{4B868259-2F7A-ADB0-1167-0DB4772959E1}"/>
              </a:ext>
            </a:extLst>
          </p:cNvPr>
          <p:cNvSpPr>
            <a:spLocks noGrp="1"/>
          </p:cNvSpPr>
          <p:nvPr>
            <p:ph type="pic" sz="quarter" idx="13"/>
          </p:nvPr>
        </p:nvSpPr>
        <p:spPr>
          <a:xfrm>
            <a:off x="2334040" y="2266191"/>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6" name="Picture Placeholder 3">
            <a:extLst>
              <a:ext uri="{FF2B5EF4-FFF2-40B4-BE49-F238E27FC236}">
                <a16:creationId xmlns:a16="http://schemas.microsoft.com/office/drawing/2014/main" id="{21009489-DD2A-D097-55DA-BB46A2F84350}"/>
              </a:ext>
            </a:extLst>
          </p:cNvPr>
          <p:cNvSpPr>
            <a:spLocks noGrp="1"/>
          </p:cNvSpPr>
          <p:nvPr>
            <p:ph type="pic" sz="quarter" idx="14"/>
          </p:nvPr>
        </p:nvSpPr>
        <p:spPr>
          <a:xfrm>
            <a:off x="8257760" y="2254665"/>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7" name="Picture Placeholder 3">
            <a:extLst>
              <a:ext uri="{FF2B5EF4-FFF2-40B4-BE49-F238E27FC236}">
                <a16:creationId xmlns:a16="http://schemas.microsoft.com/office/drawing/2014/main" id="{10855795-1C77-EB65-835B-A2B9C3C6E1C6}"/>
              </a:ext>
            </a:extLst>
          </p:cNvPr>
          <p:cNvSpPr>
            <a:spLocks noGrp="1"/>
          </p:cNvSpPr>
          <p:nvPr>
            <p:ph type="pic" sz="quarter" idx="15"/>
          </p:nvPr>
        </p:nvSpPr>
        <p:spPr>
          <a:xfrm>
            <a:off x="5295900" y="2266191"/>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10" name="Text Placeholder 9">
            <a:extLst>
              <a:ext uri="{FF2B5EF4-FFF2-40B4-BE49-F238E27FC236}">
                <a16:creationId xmlns:a16="http://schemas.microsoft.com/office/drawing/2014/main" id="{F6395CEE-F008-C052-D7A5-D171957C233B}"/>
              </a:ext>
            </a:extLst>
          </p:cNvPr>
          <p:cNvSpPr>
            <a:spLocks noGrp="1"/>
          </p:cNvSpPr>
          <p:nvPr>
            <p:ph type="body" sz="quarter" idx="16" hasCustomPrompt="1"/>
          </p:nvPr>
        </p:nvSpPr>
        <p:spPr>
          <a:xfrm>
            <a:off x="2120038"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1" name="Text Placeholder 9">
            <a:extLst>
              <a:ext uri="{FF2B5EF4-FFF2-40B4-BE49-F238E27FC236}">
                <a16:creationId xmlns:a16="http://schemas.microsoft.com/office/drawing/2014/main" id="{13E056AA-092A-9F59-ABBF-34540E075250}"/>
              </a:ext>
            </a:extLst>
          </p:cNvPr>
          <p:cNvSpPr>
            <a:spLocks noGrp="1"/>
          </p:cNvSpPr>
          <p:nvPr>
            <p:ph type="body" sz="quarter" idx="17" hasCustomPrompt="1"/>
          </p:nvPr>
        </p:nvSpPr>
        <p:spPr>
          <a:xfrm>
            <a:off x="2120038"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13" name="Text Placeholder 9">
            <a:extLst>
              <a:ext uri="{FF2B5EF4-FFF2-40B4-BE49-F238E27FC236}">
                <a16:creationId xmlns:a16="http://schemas.microsoft.com/office/drawing/2014/main" id="{DD952835-C527-2368-A5B1-8F7ACBC4AB67}"/>
              </a:ext>
            </a:extLst>
          </p:cNvPr>
          <p:cNvSpPr>
            <a:spLocks noGrp="1"/>
          </p:cNvSpPr>
          <p:nvPr>
            <p:ph type="body" sz="quarter" idx="18" hasCustomPrompt="1"/>
          </p:nvPr>
        </p:nvSpPr>
        <p:spPr>
          <a:xfrm>
            <a:off x="5081899"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4" name="Text Placeholder 9">
            <a:extLst>
              <a:ext uri="{FF2B5EF4-FFF2-40B4-BE49-F238E27FC236}">
                <a16:creationId xmlns:a16="http://schemas.microsoft.com/office/drawing/2014/main" id="{85B4CEF1-097C-A12B-9265-9AC6B5F28AA0}"/>
              </a:ext>
            </a:extLst>
          </p:cNvPr>
          <p:cNvSpPr>
            <a:spLocks noGrp="1"/>
          </p:cNvSpPr>
          <p:nvPr>
            <p:ph type="body" sz="quarter" idx="19" hasCustomPrompt="1"/>
          </p:nvPr>
        </p:nvSpPr>
        <p:spPr>
          <a:xfrm>
            <a:off x="5081899"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15" name="Text Placeholder 9">
            <a:extLst>
              <a:ext uri="{FF2B5EF4-FFF2-40B4-BE49-F238E27FC236}">
                <a16:creationId xmlns:a16="http://schemas.microsoft.com/office/drawing/2014/main" id="{6186C299-1EDC-4A0E-E18F-09711901F054}"/>
              </a:ext>
            </a:extLst>
          </p:cNvPr>
          <p:cNvSpPr>
            <a:spLocks noGrp="1"/>
          </p:cNvSpPr>
          <p:nvPr>
            <p:ph type="body" sz="quarter" idx="20" hasCustomPrompt="1"/>
          </p:nvPr>
        </p:nvSpPr>
        <p:spPr>
          <a:xfrm>
            <a:off x="8043759"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6" name="Text Placeholder 9">
            <a:extLst>
              <a:ext uri="{FF2B5EF4-FFF2-40B4-BE49-F238E27FC236}">
                <a16:creationId xmlns:a16="http://schemas.microsoft.com/office/drawing/2014/main" id="{D8E6B411-D979-C5E1-B54A-2516F28102AD}"/>
              </a:ext>
            </a:extLst>
          </p:cNvPr>
          <p:cNvSpPr>
            <a:spLocks noGrp="1"/>
          </p:cNvSpPr>
          <p:nvPr>
            <p:ph type="body" sz="quarter" idx="21" hasCustomPrompt="1"/>
          </p:nvPr>
        </p:nvSpPr>
        <p:spPr>
          <a:xfrm>
            <a:off x="8043759"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20" name="TextBox 19">
            <a:extLst>
              <a:ext uri="{FF2B5EF4-FFF2-40B4-BE49-F238E27FC236}">
                <a16:creationId xmlns:a16="http://schemas.microsoft.com/office/drawing/2014/main" id="{A7C28C01-C6D3-0381-00FB-B45DED4678AE}"/>
              </a:ext>
            </a:extLst>
          </p:cNvPr>
          <p:cNvSpPr txBox="1"/>
          <p:nvPr userDrawn="1"/>
        </p:nvSpPr>
        <p:spPr>
          <a:xfrm>
            <a:off x="838200" y="612407"/>
            <a:ext cx="6097656" cy="830997"/>
          </a:xfrm>
          <a:prstGeom prst="rect">
            <a:avLst/>
          </a:prstGeom>
          <a:noFill/>
        </p:spPr>
        <p:txBody>
          <a:bodyPr wrap="square">
            <a:spAutoFit/>
          </a:bodyPr>
          <a:lstStyle/>
          <a:p>
            <a:r>
              <a:rPr lang="en-US" sz="4800" b="0" i="0" dirty="0">
                <a:latin typeface="Futura PT Medium" panose="020B0502020204020303" pitchFamily="34" charset="77"/>
              </a:rPr>
              <a:t>Speakers</a:t>
            </a:r>
          </a:p>
        </p:txBody>
      </p:sp>
      <p:pic>
        <p:nvPicPr>
          <p:cNvPr id="23" name="Picture 22">
            <a:extLst>
              <a:ext uri="{FF2B5EF4-FFF2-40B4-BE49-F238E27FC236}">
                <a16:creationId xmlns:a16="http://schemas.microsoft.com/office/drawing/2014/main" id="{D658833A-5E86-5C8E-17F6-1D0645FDA0F3}"/>
              </a:ext>
            </a:extLst>
          </p:cNvPr>
          <p:cNvPicPr>
            <a:picLocks noChangeAspect="1"/>
          </p:cNvPicPr>
          <p:nvPr userDrawn="1"/>
        </p:nvPicPr>
        <p:blipFill>
          <a:blip r:embed="rId3"/>
          <a:stretch>
            <a:fillRect/>
          </a:stretch>
        </p:blipFill>
        <p:spPr>
          <a:xfrm>
            <a:off x="3200400" y="-32981"/>
            <a:ext cx="1088471" cy="983698"/>
          </a:xfrm>
          <a:prstGeom prst="rect">
            <a:avLst/>
          </a:prstGeom>
        </p:spPr>
      </p:pic>
    </p:spTree>
    <p:extLst>
      <p:ext uri="{BB962C8B-B14F-4D97-AF65-F5344CB8AC3E}">
        <p14:creationId xmlns:p14="http://schemas.microsoft.com/office/powerpoint/2010/main" val="153560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B97BD0-CE2C-1A78-E94B-8E6FFBA1873F}"/>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97329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1C19-04B0-BD2D-1913-BF0E85A6ADCD}"/>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36251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2E3D-1FE1-B594-CFD9-56EE504C039B}"/>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8E7828-600A-EDC0-4F6B-94991059EA1E}"/>
              </a:ext>
            </a:extLst>
          </p:cNvPr>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E9C8F2-B93F-24D6-D507-082E94DBA94E}"/>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35225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4FB4-884A-10BC-D521-DF0A1A6F2CF6}"/>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ED45C4-2C7B-6DEA-FA4B-3F61287F6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9EEFC-3099-DB46-4B66-B683186F44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E418310-7BD0-44F6-EC1D-70A089477AE9}"/>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8734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1C19-04B0-BD2D-1913-BF0E85A6ADCD}"/>
              </a:ext>
            </a:extLst>
          </p:cNvPr>
          <p:cNvSpPr>
            <a:spLocks noGrp="1"/>
          </p:cNvSpPr>
          <p:nvPr>
            <p:ph type="title" hasCustomPrompt="1"/>
          </p:nvPr>
        </p:nvSpPr>
        <p:spPr>
          <a:xfrm>
            <a:off x="838200" y="2766218"/>
            <a:ext cx="10515600" cy="1325563"/>
          </a:xfrm>
        </p:spPr>
        <p:txBody>
          <a:bodyPr/>
          <a:lstStyle>
            <a:lvl1pPr>
              <a:defRPr b="0" i="0"/>
            </a:lvl1pPr>
          </a:lstStyle>
          <a:p>
            <a:r>
              <a:rPr lang="en-US" dirty="0"/>
              <a:t>Quote slide</a:t>
            </a:r>
          </a:p>
        </p:txBody>
      </p:sp>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178230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D559-2C2E-87E4-D706-1E7A8D308CF1}"/>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B97C1EA-6AAE-BC54-724E-3904AEACDE6B}"/>
              </a:ext>
            </a:extLst>
          </p:cNvPr>
          <p:cNvSpPr>
            <a:spLocks noGrp="1"/>
          </p:cNvSpPr>
          <p:nvPr>
            <p:ph type="pic" idx="1"/>
          </p:nvPr>
        </p:nvSpPr>
        <p:spPr>
          <a:xfrm>
            <a:off x="5183188" y="987425"/>
            <a:ext cx="6172200" cy="4873625"/>
          </a:xfrm>
          <a:prstGeom prst="roundRect">
            <a:avLst/>
          </a:prstGeom>
          <a:effectLst>
            <a:outerShdw blurRad="88900" dist="50800" dir="8100000" algn="tr" rotWithShape="0">
              <a:prstClr val="black">
                <a:alpha val="24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B4324B-B37F-A7FF-C02A-7F404DA36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712C01-0198-B509-1097-F4C52F428888}"/>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420257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291C7-908B-55A6-5B3F-E943570FB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4E1BB7-FA16-ED42-CD60-732366247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FBC16C7-12D4-078B-A111-1FB54F744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chemeClr val="tx1">
                    <a:tint val="75000"/>
                  </a:schemeClr>
                </a:solidFill>
                <a:latin typeface="Futura PT Medium" panose="020B0502020204020303" pitchFamily="34" charset="77"/>
                <a:cs typeface="Futura Medium" panose="020B0602020204020303" pitchFamily="34" charset="-79"/>
              </a:defRPr>
            </a:lvl1pPr>
          </a:lstStyle>
          <a:p>
            <a:fld id="{5CD1805C-659E-DD41-A78E-25122309D607}" type="slidenum">
              <a:rPr lang="en-US" smtClean="0"/>
              <a:pPr/>
              <a:t>‹#›</a:t>
            </a:fld>
            <a:endParaRPr lang="en-US" dirty="0"/>
          </a:p>
        </p:txBody>
      </p:sp>
      <p:pic>
        <p:nvPicPr>
          <p:cNvPr id="8" name="Picture 7">
            <a:extLst>
              <a:ext uri="{FF2B5EF4-FFF2-40B4-BE49-F238E27FC236}">
                <a16:creationId xmlns:a16="http://schemas.microsoft.com/office/drawing/2014/main" id="{74B90305-4EEF-4D6D-BE93-6EB7A61B25E1}"/>
              </a:ext>
            </a:extLst>
          </p:cNvPr>
          <p:cNvPicPr>
            <a:picLocks noChangeAspect="1"/>
          </p:cNvPicPr>
          <p:nvPr userDrawn="1"/>
        </p:nvPicPr>
        <p:blipFill>
          <a:blip r:embed="rId12">
            <a:alphaModFix amt="25000"/>
          </a:blip>
          <a:stretch>
            <a:fillRect/>
          </a:stretch>
        </p:blipFill>
        <p:spPr>
          <a:xfrm>
            <a:off x="10607751" y="365125"/>
            <a:ext cx="746049" cy="161112"/>
          </a:xfrm>
          <a:prstGeom prst="rect">
            <a:avLst/>
          </a:prstGeom>
        </p:spPr>
      </p:pic>
    </p:spTree>
    <p:extLst>
      <p:ext uri="{BB962C8B-B14F-4D97-AF65-F5344CB8AC3E}">
        <p14:creationId xmlns:p14="http://schemas.microsoft.com/office/powerpoint/2010/main" val="30485353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5" r:id="rId4"/>
    <p:sldLayoutId id="2147483654" r:id="rId5"/>
    <p:sldLayoutId id="2147483650" r:id="rId6"/>
    <p:sldLayoutId id="2147483652" r:id="rId7"/>
    <p:sldLayoutId id="2147483658" r:id="rId8"/>
    <p:sldLayoutId id="2147483657" r:id="rId9"/>
    <p:sldLayoutId id="2147483661" r:id="rId10"/>
  </p:sldLayoutIdLst>
  <p:txStyles>
    <p:titleStyle>
      <a:lvl1pPr algn="l" defTabSz="914400" rtl="0" eaLnBrk="1" latinLnBrk="0" hangingPunct="1">
        <a:lnSpc>
          <a:spcPct val="90000"/>
        </a:lnSpc>
        <a:spcBef>
          <a:spcPct val="0"/>
        </a:spcBef>
        <a:buNone/>
        <a:defRPr sz="4800" b="0" i="0" kern="1200">
          <a:solidFill>
            <a:schemeClr val="tx1"/>
          </a:solidFill>
          <a:latin typeface="Futura PT Medium" panose="020B0502020204020303" pitchFamily="34" charset="77"/>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hyperlink" Target="https://www.gartner.com/en/sales/insights/b2b-buying-journe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o.megaport.com/report_CTOs_Guide_to_Multicloud_Computing_Gartner.html?utm_source=candybar&amp;utm_medium=website&amp;utm_content=Gartnerreport&amp;utm_campaign=multicloud&amp;utm_term=CTO-Report#:~:text=The%20hype%20around%20multicloud%20computing,them%20if%20they're%20not." TargetMode="External"/><Relationship Id="rId7" Type="http://schemas.openxmlformats.org/officeDocument/2006/relationships/hyperlink" Target="https://www.fortinet.com/blog/industry-trends/key-findings-cloud-security-report-2024" TargetMode="External"/><Relationship Id="rId2" Type="http://schemas.openxmlformats.org/officeDocument/2006/relationships/hyperlink" Target="https://digitalzone.com/2024-b2b-buyer-beat/dashboard/#hero" TargetMode="External"/><Relationship Id="rId1" Type="http://schemas.openxmlformats.org/officeDocument/2006/relationships/slideLayout" Target="../slideLayouts/slideLayout7.xml"/><Relationship Id="rId6" Type="http://schemas.openxmlformats.org/officeDocument/2006/relationships/hyperlink" Target="https://www.reanin.com/report-store/healthcare/healthcare-it/healthcare-cloud-computing/global-healthcare-cloud-computing-market" TargetMode="External"/><Relationship Id="rId5" Type="http://schemas.openxmlformats.org/officeDocument/2006/relationships/hyperlink" Target="https://www.capgemini.com/news/press-releases/91-of-banks-and-insurers-have-initiated-their-cloud-journey-yet-many-are-unable-to-realize-full-business-value/#:~:text=Paris%2C%20November%2016%2C%202023%20%E2%80%93,embarked%20on%20their%20cloud%20transformations." TargetMode="External"/><Relationship Id="rId4" Type="http://schemas.openxmlformats.org/officeDocument/2006/relationships/hyperlink" Target="https://www.alliedmarketresearch.com/hybrid-cloud-mark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igitalzone.com/b2b-buyer-beat/" TargetMode="External"/><Relationship Id="rId2" Type="http://schemas.openxmlformats.org/officeDocument/2006/relationships/hyperlink" Target="https://digitalzone.com/2024-b2b-buyer-beat/dashboard/%22%20/l%20%22hero"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mckinsey.com/industries/technology-media-and-telecommunications/our-insights/technology-and-telecommunications-b2b-customer-buying-trends-bright-horizons-with-some-warning-signshttps:/www.mckinsey.com/industries/technology-media-and-telecommunications/our-insights/technology-and-telecommunications-b2b-customer-buying-trends-bright-horizons-with-some-warning-sign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ms-outsource.com/blog/posts/cloud-computing-statistics/" TargetMode="External"/><Relationship Id="rId2" Type="http://schemas.openxmlformats.org/officeDocument/2006/relationships/hyperlink" Target="https://www.gartner.com/en/sales/insights/b2b-buying-journey" TargetMode="External"/><Relationship Id="rId1" Type="http://schemas.openxmlformats.org/officeDocument/2006/relationships/slideLayout" Target="../slideLayouts/slideLayout7.xml"/><Relationship Id="rId4" Type="http://schemas.openxmlformats.org/officeDocument/2006/relationships/hyperlink" Target="https://www.statista.com/statistics/1062879/worldwide-cloud-storage-of-corporate-da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5">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9" name="Graphic 8" descr="Cloud with solid fill">
            <a:extLst>
              <a:ext uri="{FF2B5EF4-FFF2-40B4-BE49-F238E27FC236}">
                <a16:creationId xmlns:a16="http://schemas.microsoft.com/office/drawing/2014/main" id="{2DC08C96-8F6D-C1A5-363F-CDC407121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2264" y="1139209"/>
            <a:ext cx="1499272" cy="1499272"/>
          </a:xfrm>
          <a:prstGeom prst="rect">
            <a:avLst/>
          </a:prstGeom>
        </p:spPr>
      </p:pic>
      <p:sp>
        <p:nvSpPr>
          <p:cNvPr id="2" name="Title 1">
            <a:extLst>
              <a:ext uri="{FF2B5EF4-FFF2-40B4-BE49-F238E27FC236}">
                <a16:creationId xmlns:a16="http://schemas.microsoft.com/office/drawing/2014/main" id="{6FE11D97-22E5-949B-08FC-82F586B46E3A}"/>
              </a:ext>
            </a:extLst>
          </p:cNvPr>
          <p:cNvSpPr>
            <a:spLocks noGrp="1"/>
          </p:cNvSpPr>
          <p:nvPr>
            <p:ph type="ctrTitle"/>
          </p:nvPr>
        </p:nvSpPr>
        <p:spPr>
          <a:xfrm>
            <a:off x="1524000" y="1888845"/>
            <a:ext cx="8574157" cy="2387600"/>
          </a:xfrm>
        </p:spPr>
        <p:txBody>
          <a:bodyPr>
            <a:normAutofit fontScale="90000"/>
          </a:bodyPr>
          <a:lstStyle/>
          <a:p>
            <a:r>
              <a:rPr lang="en-US" dirty="0"/>
              <a:t>How to Optimize Cloud Purchasing for the Modern B2B Buyer </a:t>
            </a:r>
          </a:p>
        </p:txBody>
      </p:sp>
      <p:sp>
        <p:nvSpPr>
          <p:cNvPr id="3" name="Subtitle 2">
            <a:extLst>
              <a:ext uri="{FF2B5EF4-FFF2-40B4-BE49-F238E27FC236}">
                <a16:creationId xmlns:a16="http://schemas.microsoft.com/office/drawing/2014/main" id="{ECC54608-3054-6F21-A720-FB6E99D4D780}"/>
              </a:ext>
            </a:extLst>
          </p:cNvPr>
          <p:cNvSpPr>
            <a:spLocks noGrp="1"/>
          </p:cNvSpPr>
          <p:nvPr>
            <p:ph type="subTitle" idx="1"/>
          </p:nvPr>
        </p:nvSpPr>
        <p:spPr>
          <a:xfrm>
            <a:off x="1524000" y="4368520"/>
            <a:ext cx="9144000" cy="1655762"/>
          </a:xfrm>
        </p:spPr>
        <p:txBody>
          <a:bodyPr/>
          <a:lstStyle/>
          <a:p>
            <a:pPr marL="0" marR="0">
              <a:spcAft>
                <a:spcPts val="8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Research shows that today’s buyers prioritize efficiency and are looking for direct brand interactions with cloud solution providers to speed it up.</a:t>
            </a:r>
            <a:r>
              <a:rPr lang="en-US" sz="2000" dirty="0">
                <a:effectLst/>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26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81AC-4895-3A2F-39AD-023BF84E9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6FCE3-689A-9132-656E-90ADDFC4823E}"/>
              </a:ext>
            </a:extLst>
          </p:cNvPr>
          <p:cNvSpPr>
            <a:spLocks noGrp="1"/>
          </p:cNvSpPr>
          <p:nvPr>
            <p:ph type="title"/>
          </p:nvPr>
        </p:nvSpPr>
        <p:spPr>
          <a:xfrm>
            <a:off x="422031" y="571500"/>
            <a:ext cx="3758083" cy="7123710"/>
          </a:xfrm>
        </p:spPr>
        <p:txBody>
          <a:bodyPr anchor="t">
            <a:noAutofit/>
          </a:bodyPr>
          <a:lstStyle/>
          <a:p>
            <a:pPr marL="0" marR="0">
              <a:lnSpc>
                <a:spcPct val="116000"/>
              </a:lnSpc>
              <a:spcAft>
                <a:spcPts val="800"/>
              </a:spcAft>
            </a:pPr>
            <a:r>
              <a:rPr lang="en-US" sz="2800" dirty="0">
                <a:solidFill>
                  <a:srgbClr val="000000"/>
                </a:solidFill>
              </a:rPr>
              <a:t>While media like social platforms and news outlets have their advantages, cloud buyers are increasingly looking to direct and informative channels to guide their vendor discovery process that can offer a more substantial evaluation.</a:t>
            </a:r>
            <a:br>
              <a:rPr lang="en-US" sz="2800" dirty="0">
                <a:solidFill>
                  <a:srgbClr val="000000"/>
                </a:solidFill>
              </a:rPr>
            </a:br>
            <a:br>
              <a:rPr lang="en-US" sz="2800" dirty="0">
                <a:solidFill>
                  <a:srgbClr val="000000"/>
                </a:solidFill>
              </a:rPr>
            </a:br>
            <a:br>
              <a:rPr lang="en-US" sz="2800" dirty="0">
                <a:solidFill>
                  <a:srgbClr val="000000"/>
                </a:solidFill>
              </a:rPr>
            </a:br>
            <a:endParaRPr lang="en-US" sz="2800" dirty="0">
              <a:solidFill>
                <a:srgbClr val="000000"/>
              </a:solidFill>
            </a:endParaRPr>
          </a:p>
        </p:txBody>
      </p:sp>
      <p:sp>
        <p:nvSpPr>
          <p:cNvPr id="3" name="Content Placeholder 2">
            <a:extLst>
              <a:ext uri="{FF2B5EF4-FFF2-40B4-BE49-F238E27FC236}">
                <a16:creationId xmlns:a16="http://schemas.microsoft.com/office/drawing/2014/main" id="{BBEBD83E-9D0C-6CA9-746E-16CAFD077D27}"/>
              </a:ext>
            </a:extLst>
          </p:cNvPr>
          <p:cNvSpPr>
            <a:spLocks noGrp="1"/>
          </p:cNvSpPr>
          <p:nvPr>
            <p:ph sz="half" idx="1"/>
          </p:nvPr>
        </p:nvSpPr>
        <p:spPr>
          <a:xfrm>
            <a:off x="4445000" y="571499"/>
            <a:ext cx="7324969" cy="5471491"/>
          </a:xfrm>
        </p:spPr>
        <p:txBody>
          <a:bodyPr lIns="91440" rIns="91440" numCol="2" spcCol="274320">
            <a:normAutofit/>
          </a:bodyPr>
          <a:lstStyle/>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Many cloud buyers prioritize concise and reliable sources of information when making purchasing decisions. This indicates a clear preference for actionable insights over the more casual, curated content often found on social media platforms or publications.</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For marketing strategies overall, focusing on branded SEO may offer more impactful results compared to traditional PR in industry publications and news outlets.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Gartner highlights that </a:t>
            </a:r>
            <a:r>
              <a:rPr lang="en-US" sz="1400" dirty="0">
                <a:solidFill>
                  <a:srgbClr val="000000"/>
                </a:solidFill>
                <a:effectLst/>
                <a:latin typeface="Roboto" panose="02000000000000000000" pitchFamily="2" charset="0"/>
                <a:ea typeface="Times New Roman" panose="02020603050405020304" pitchFamily="18" charset="0"/>
                <a:cs typeface="Times New Roman (Body CS)"/>
              </a:rPr>
              <a:t>B2B buyers in general </a:t>
            </a: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2"/>
              </a:rPr>
              <a:t>value quick access to information</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that directly addresses their needs.  This also shows why they engage with various digital interactions such as websites and interactive tools or experiences to guide their purchase decisions.</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Bottom line: </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buyers are more and more preferring straightforward sources for discovering vendors. They want the space to make their own substantial evaluations without distractions from other topics, which is why internet search that leads to supplier websites, industry events or tradeshows, email, and other direct mediums with a brand prevail.</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p:txBody>
      </p:sp>
    </p:spTree>
    <p:extLst>
      <p:ext uri="{BB962C8B-B14F-4D97-AF65-F5344CB8AC3E}">
        <p14:creationId xmlns:p14="http://schemas.microsoft.com/office/powerpoint/2010/main" val="104209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38200" y="1556709"/>
            <a:ext cx="5424055" cy="5081940"/>
          </a:xfrm>
        </p:spPr>
        <p:txBody>
          <a:bodyPr wrap="square" bIns="182880">
            <a:noAutofit/>
          </a:bodyPr>
          <a:lstStyle/>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When it comes to buying cloud solutions, B2B decision-makers such as IT managers, CTOs and CIOs make decisions that align with their organizational goals.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As businesses increasingly adopt multi-cloud and hybrid cloud strategies to optimize performance and mitigate vendor dependency, the demand for tailored and industry-specific solutions is on the rise. This underscores the importance of strong brand presence and credibility in this competitive space.</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buyers are noticeably straightforward, too. They want to form opinions quickly and are turning to more direct sources of information. This shift highlights a preference for actionable insights coming straight from vendors.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 </a:t>
            </a: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2"/>
              </a:rPr>
              <a:t>2024 B2B Buyer Beat Dashboard</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sheds light on the critical trends that are shaping buyer behavior in the cloud market. As organizations navigate the complexities of digital transformation, understanding these cloud buyer trends will be important for both vendors and decision-makers alike.</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Body CS)"/>
              </a:rPr>
              <a:t> </a:t>
            </a:r>
            <a:endParaRPr lang="en-US" sz="1100" dirty="0"/>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p:txBody>
          <a:bodyPr>
            <a:normAutofit/>
          </a:bodyPr>
          <a:lstStyle/>
          <a:p>
            <a:r>
              <a:rPr lang="en-US" dirty="0"/>
              <a:t>Final Thoughts</a:t>
            </a:r>
          </a:p>
        </p:txBody>
      </p:sp>
      <p:sp>
        <p:nvSpPr>
          <p:cNvPr id="4" name="TextBox 3">
            <a:extLst>
              <a:ext uri="{FF2B5EF4-FFF2-40B4-BE49-F238E27FC236}">
                <a16:creationId xmlns:a16="http://schemas.microsoft.com/office/drawing/2014/main" id="{AA1F82D3-0939-F50F-70E0-7F366A41B600}"/>
              </a:ext>
            </a:extLst>
          </p:cNvPr>
          <p:cNvSpPr txBox="1"/>
          <p:nvPr/>
        </p:nvSpPr>
        <p:spPr>
          <a:xfrm>
            <a:off x="7176655" y="1690688"/>
            <a:ext cx="4177145" cy="4497257"/>
          </a:xfrm>
          <a:prstGeom prst="rect">
            <a:avLst/>
          </a:prstGeom>
          <a:noFill/>
        </p:spPr>
        <p:txBody>
          <a:bodyPr wrap="square">
            <a:spAutoFit/>
          </a:bodyPr>
          <a:lstStyle/>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Body CS)"/>
              </a:rPr>
              <a:t>SOURCES</a:t>
            </a:r>
          </a:p>
          <a:p>
            <a:pPr marL="0" marR="0" indent="0">
              <a:lnSpc>
                <a:spcPct val="116000"/>
              </a:lnSpc>
              <a:spcAft>
                <a:spcPts val="800"/>
              </a:spcAft>
              <a:buNone/>
            </a:pP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3"/>
              </a:rPr>
              <a:t>A CTO’s Guide to Multicloud Computing — Gartner</a:t>
            </a:r>
            <a:endParaRPr lang="en-US" sz="1400" u="sng"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4"/>
              </a:rPr>
              <a:t>Hybrid Cloud Market Research, 2032 — Allied Market Research</a:t>
            </a:r>
            <a:endParaRPr lang="en-US" sz="1400" u="sng"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5"/>
              </a:rPr>
              <a:t>Capgemini</a:t>
            </a:r>
            <a:endParaRPr lang="en-US" sz="1400" u="sng"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6"/>
              </a:rPr>
              <a:t>Global Healthcare Cloud Computing Market Growth, Share, Size, Trends and Forecast — ReAnIn</a:t>
            </a:r>
            <a:endParaRPr lang="en-US" sz="1400" u="sng"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7"/>
              </a:rPr>
              <a:t>Key Findings from the 2024 Cloud Security Report — Fortinet</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p:txBody>
      </p:sp>
    </p:spTree>
    <p:extLst>
      <p:ext uri="{BB962C8B-B14F-4D97-AF65-F5344CB8AC3E}">
        <p14:creationId xmlns:p14="http://schemas.microsoft.com/office/powerpoint/2010/main" val="74452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11FB3D-63B1-D725-9C4E-F23E01E76021}"/>
              </a:ext>
            </a:extLst>
          </p:cNvPr>
          <p:cNvSpPr/>
          <p:nvPr/>
        </p:nvSpPr>
        <p:spPr>
          <a:xfrm>
            <a:off x="3747912" y="0"/>
            <a:ext cx="8444088" cy="6858000"/>
          </a:xfrm>
          <a:prstGeom prst="rect">
            <a:avLst/>
          </a:prstGeom>
          <a:solidFill>
            <a:schemeClr val="accent6">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Content Placeholder 3">
            <a:extLst>
              <a:ext uri="{FF2B5EF4-FFF2-40B4-BE49-F238E27FC236}">
                <a16:creationId xmlns:a16="http://schemas.microsoft.com/office/drawing/2014/main" id="{95126C7C-0FED-8C51-04E4-1D489F60174F}"/>
              </a:ext>
            </a:extLst>
          </p:cNvPr>
          <p:cNvSpPr>
            <a:spLocks noGrp="1"/>
          </p:cNvSpPr>
          <p:nvPr>
            <p:ph idx="1"/>
          </p:nvPr>
        </p:nvSpPr>
        <p:spPr>
          <a:xfrm>
            <a:off x="5250873" y="501700"/>
            <a:ext cx="5735782" cy="5580445"/>
          </a:xfrm>
        </p:spPr>
        <p:txBody>
          <a:bodyPr>
            <a:noAutofit/>
          </a:bodyPr>
          <a:lstStyle/>
          <a:p>
            <a:pPr marL="0" marR="0" indent="0">
              <a:lnSpc>
                <a:spcPct val="116000"/>
              </a:lnSpc>
              <a:spcAft>
                <a:spcPts val="800"/>
              </a:spcAft>
              <a:buNone/>
            </a:pP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computing has become an important pillar of business for companies across industries as our world becomes more digitally dependent. The technology enables scalable and cost-effective solutions for managing and deploying data, SaaS applications, and other business functions. </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As B2B organizations continue to transition to the cloud, decision-makers such as CTOs, CIOs, and IT managers are crucial in crafting purchasing strategies. They focus on identifying cloud solutions that meet specific needs, looking at cost, scalability, integration capabilities, and vendor reliability.</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Their choices are important because they not only impact technology infrastructure but also drive broader business outcomes, like productivity and competitiveness.</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In this blog post, we dive into insights specific to cloud product buyers revealed in </a:t>
            </a:r>
            <a:r>
              <a:rPr lang="en-US" u="sng" dirty="0">
                <a:solidFill>
                  <a:srgbClr val="000000"/>
                </a:solidFill>
                <a:effectLst/>
                <a:latin typeface="Roboto" panose="02000000000000000000" pitchFamily="2" charset="0"/>
                <a:ea typeface="Times New Roman" panose="02020603050405020304" pitchFamily="18" charset="0"/>
                <a:cs typeface="Times New Roman (Body CS)"/>
                <a:hlinkClick r:id="rId2"/>
              </a:rPr>
              <a:t>The 2024 B2B</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u="sng" dirty="0">
                <a:solidFill>
                  <a:srgbClr val="000000"/>
                </a:solidFill>
                <a:effectLst/>
                <a:latin typeface="Roboto" panose="02000000000000000000" pitchFamily="2" charset="0"/>
                <a:ea typeface="Times New Roman" panose="02020603050405020304" pitchFamily="18" charset="0"/>
                <a:cs typeface="Times New Roman (Body CS)"/>
                <a:hlinkClick r:id="rId2"/>
              </a:rPr>
              <a:t>Buyer Beat Dashboard</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which gathers data from 1,500 B2B decision-makers globally highlighted in the </a:t>
            </a:r>
            <a:r>
              <a:rPr lang="en-US" u="sng" dirty="0">
                <a:solidFill>
                  <a:srgbClr val="000000"/>
                </a:solidFill>
                <a:effectLst/>
                <a:latin typeface="Roboto" panose="02000000000000000000" pitchFamily="2" charset="0"/>
                <a:ea typeface="Times New Roman" panose="02020603050405020304" pitchFamily="18" charset="0"/>
                <a:cs typeface="Times New Roman (Body CS)"/>
                <a:hlinkClick r:id="rId3"/>
              </a:rPr>
              <a:t>B2B Buyer Beat Insights and Trends</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report. We're here to spotlight the major takeaways and key factors shaping how these buyers behave.</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We asked: </a:t>
            </a:r>
            <a:r>
              <a:rPr lang="en-US"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What insights can we gather about buyers purchasing cloud products?</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0" indent="0">
              <a:lnSpc>
                <a:spcPct val="120000"/>
              </a:lnSpc>
              <a:buNone/>
            </a:pPr>
            <a:endParaRPr lang="en-US" sz="1000" dirty="0"/>
          </a:p>
        </p:txBody>
      </p:sp>
      <p:pic>
        <p:nvPicPr>
          <p:cNvPr id="2" name="Picture 1" descr="A screenshot of a computer&#10;&#10;Description automatically generated">
            <a:extLst>
              <a:ext uri="{FF2B5EF4-FFF2-40B4-BE49-F238E27FC236}">
                <a16:creationId xmlns:a16="http://schemas.microsoft.com/office/drawing/2014/main" id="{D998F8C8-BF2C-5254-6687-AF0BAD2E4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81" y="823925"/>
            <a:ext cx="4572001" cy="2896380"/>
          </a:xfrm>
          <a:prstGeom prst="rect">
            <a:avLst/>
          </a:prstGeom>
        </p:spPr>
      </p:pic>
    </p:spTree>
    <p:extLst>
      <p:ext uri="{BB962C8B-B14F-4D97-AF65-F5344CB8AC3E}">
        <p14:creationId xmlns:p14="http://schemas.microsoft.com/office/powerpoint/2010/main" val="179973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38200" y="1690688"/>
            <a:ext cx="10515600" cy="5167311"/>
          </a:xfrm>
        </p:spPr>
        <p:txBody>
          <a:bodyPr>
            <a:normAutofit/>
          </a:bodyPr>
          <a:lstStyle/>
          <a:p>
            <a:pPr marL="342900" marR="0" lvl="0" indent="-342900">
              <a:lnSpc>
                <a:spcPct val="116000"/>
              </a:lnSpc>
              <a:spcAft>
                <a:spcPts val="800"/>
              </a:spcAft>
              <a:buFont typeface="Symbol" pitchFamily="2" charset="2"/>
              <a:buChar char=""/>
            </a:pPr>
            <a:r>
              <a:rPr lang="en-US"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While 51% of cloud buyers report that their vendor selection process typically takes one to three months</a:t>
            </a:r>
            <a:r>
              <a:rPr lang="en-US" dirty="0">
                <a:solidFill>
                  <a:srgbClr val="000000"/>
                </a:solidFill>
                <a:effectLst/>
                <a:latin typeface="Roboto" panose="02000000000000000000" pitchFamily="2" charset="0"/>
                <a:ea typeface="Times New Roman" panose="02020603050405020304" pitchFamily="18" charset="0"/>
                <a:cs typeface="Times New Roman (Body CS)"/>
              </a:rPr>
              <a:t> </a:t>
            </a:r>
            <a:r>
              <a:rPr lang="en-US"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the process is starting to take longer</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External factors such as market shifts and competitive assessments are delaying the process. Notably, 37% of buyers have experienced a slight increase in decision-making time over the past two years, which reflects a growing strategic approach among companies as they emphasize long-term ROI and security concerns. </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342900" marR="0" lvl="0" indent="-342900">
              <a:lnSpc>
                <a:spcPct val="116000"/>
              </a:lnSpc>
              <a:buFont typeface="Symbol" pitchFamily="2" charset="2"/>
              <a:buChar char=""/>
            </a:pPr>
            <a:r>
              <a:rPr lang="en-US"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buyers have a strong ability to quickly evaluate brands, with 49% able to recognize a major player after just five exposures</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Supplier websites and online reviews emerge as top resources for buyers, showing the necessity for brands to establish strong recognition early in the purchasing journey. </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L="342900" marR="0" lvl="0" indent="-342900">
              <a:lnSpc>
                <a:spcPct val="116000"/>
              </a:lnSpc>
              <a:buFont typeface="Symbol" pitchFamily="2" charset="2"/>
              <a:buChar char=""/>
            </a:pPr>
            <a:r>
              <a:rPr lang="en-US"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44% of cloud buyers are discovering new vendors through direct channels, such as internet search, industry events, and email</a:t>
            </a:r>
            <a:r>
              <a:rPr lang="en-US"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This reveals a shift towards more immediate and reliable sources of information, and a move away from less direct methods such as social media and articles on web publications.</a:t>
            </a: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a:p>
            <a:pPr marR="0" indent="0">
              <a:lnSpc>
                <a:spcPct val="116000"/>
              </a:lnSpc>
              <a:spcAft>
                <a:spcPts val="800"/>
              </a:spcAft>
              <a:buNone/>
            </a:pPr>
            <a:endParaRPr lang="en-US" dirty="0">
              <a:solidFill>
                <a:srgbClr val="000000"/>
              </a:solidFill>
              <a:effectLst/>
              <a:latin typeface="Roboto" panose="02000000000000000000" pitchFamily="2" charset="0"/>
              <a:ea typeface="Times New Roman" panose="02020603050405020304" pitchFamily="18" charset="0"/>
              <a:cs typeface="Times New Roman (Body CS)"/>
            </a:endParaRPr>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p:txBody>
          <a:bodyPr>
            <a:normAutofit/>
          </a:bodyPr>
          <a:lstStyle/>
          <a:p>
            <a:r>
              <a:rPr lang="en-US" dirty="0"/>
              <a:t>Executive Summary</a:t>
            </a:r>
          </a:p>
        </p:txBody>
      </p:sp>
    </p:spTree>
    <p:extLst>
      <p:ext uri="{BB962C8B-B14F-4D97-AF65-F5344CB8AC3E}">
        <p14:creationId xmlns:p14="http://schemas.microsoft.com/office/powerpoint/2010/main" val="23339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38200" y="1892504"/>
            <a:ext cx="6062663" cy="4427734"/>
          </a:xfrm>
        </p:spPr>
        <p:txBody>
          <a:bodyPr>
            <a:normAutofit fontScale="85000" lnSpcReduction="10000"/>
          </a:bodyPr>
          <a:lstStyle/>
          <a:p>
            <a:pPr marL="0" marR="0" indent="0">
              <a:lnSpc>
                <a:spcPct val="116000"/>
              </a:lnSpc>
              <a:spcAft>
                <a:spcPts val="800"/>
              </a:spcAft>
              <a:buNone/>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Businesses are increasingly adopting multi-cloud and hybrid cloud strategies.</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 multi-cloud approach allows them to use multiple cloud providers to optimize costs and performance while reducing dependency on a vendor. By 2026, over 90% of enterprises are expected to have some form of multi-cloud strategy. Hybrid cloud adoption is growing as well, driven by the flexibility of managing workloads across private and public clouds. The hybrid cloud market is projected to reach $414.1 billion by 2032, growing at a CAGR of 17.2%.</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providers are focusing on industry-specific solutions tailored to sectors like healthcare, finance and retail.</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For instance, in the financial sector, 89% of executives feel a cloud-enabled platform is important for delivering the agility and innovation needed to meet their growing business demands. Cloud solutions in healthcare are also growing due to the need for enhanced data security and compliance with privacy regulations like HIPAA. This contributes to projected annual growth rates of 15.9% in the healthcare cloud sector.</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With the rise in cyber threats and tighter regulations, businesses are prioritizing cloud security as a major factor in purchasing decisions.</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One report found that 96% of businesses are moderately or extremely concerned about cloud security. Likewise, companies that fail to meet data compliance standards risk costly penalties. As a result, cloud providers offering robust security features, such as encryption and compliance with GDPR, are seeing increased demand.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a:xfrm>
            <a:off x="838200" y="713232"/>
            <a:ext cx="10515600" cy="977456"/>
          </a:xfrm>
        </p:spPr>
        <p:txBody>
          <a:bodyPr>
            <a:normAutofit/>
          </a:bodyPr>
          <a:lstStyle/>
          <a:p>
            <a:r>
              <a:rPr lang="en-US" sz="3200" dirty="0">
                <a:solidFill>
                  <a:srgbClr val="000000"/>
                </a:solidFill>
                <a:effectLst/>
                <a:ea typeface="Times New Roman" panose="02020603050405020304" pitchFamily="18" charset="0"/>
                <a:cs typeface="Times New Roman" panose="02020603050405020304" pitchFamily="18" charset="0"/>
              </a:rPr>
              <a:t>Cloud Product Marketing Trends &amp; Industry Pathways </a:t>
            </a:r>
            <a:endParaRPr lang="en-US" sz="7200" dirty="0"/>
          </a:p>
        </p:txBody>
      </p:sp>
      <p:pic>
        <p:nvPicPr>
          <p:cNvPr id="2" name="Graphic 1" descr="Cloud with solid fill">
            <a:extLst>
              <a:ext uri="{FF2B5EF4-FFF2-40B4-BE49-F238E27FC236}">
                <a16:creationId xmlns:a16="http://schemas.microsoft.com/office/drawing/2014/main" id="{87852725-CB0A-76B3-D38D-C8C0F58B2A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3737" y="2016348"/>
            <a:ext cx="3889929" cy="3889929"/>
          </a:xfrm>
          <a:prstGeom prst="rect">
            <a:avLst/>
          </a:prstGeom>
        </p:spPr>
      </p:pic>
      <p:pic>
        <p:nvPicPr>
          <p:cNvPr id="4" name="Graphic 3" descr="Cloud with solid fill">
            <a:extLst>
              <a:ext uri="{FF2B5EF4-FFF2-40B4-BE49-F238E27FC236}">
                <a16:creationId xmlns:a16="http://schemas.microsoft.com/office/drawing/2014/main" id="{66A79907-D932-4D19-E8F8-5C7353608C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7136" y="2125680"/>
            <a:ext cx="1386664" cy="1386664"/>
          </a:xfrm>
          <a:prstGeom prst="rect">
            <a:avLst/>
          </a:prstGeom>
        </p:spPr>
      </p:pic>
    </p:spTree>
    <p:extLst>
      <p:ext uri="{BB962C8B-B14F-4D97-AF65-F5344CB8AC3E}">
        <p14:creationId xmlns:p14="http://schemas.microsoft.com/office/powerpoint/2010/main" val="264296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254A-B39C-6518-DACD-E4462B8B7830}"/>
              </a:ext>
            </a:extLst>
          </p:cNvPr>
          <p:cNvSpPr>
            <a:spLocks noGrp="1"/>
          </p:cNvSpPr>
          <p:nvPr>
            <p:ph type="title"/>
          </p:nvPr>
        </p:nvSpPr>
        <p:spPr>
          <a:xfrm>
            <a:off x="527304" y="346837"/>
            <a:ext cx="10515600" cy="698119"/>
          </a:xfrm>
        </p:spPr>
        <p:txBody>
          <a:bodyPr>
            <a:normAutofit fontScale="90000"/>
          </a:bodyPr>
          <a:lstStyle/>
          <a:p>
            <a:r>
              <a:rPr lang="en-US" sz="2800" dirty="0">
                <a:cs typeface="Times New Roman" panose="02020603050405020304" pitchFamily="18" charset="0"/>
              </a:rPr>
              <a:t>1. Trending Away from Swift Decision Making</a:t>
            </a:r>
            <a:br>
              <a:rPr lang="en-US" sz="2800" dirty="0">
                <a:cs typeface="Times New Roman" panose="02020603050405020304" pitchFamily="18" charset="0"/>
              </a:rPr>
            </a:br>
            <a:endParaRPr lang="en-US" sz="28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A0771ED-8557-F34E-0EED-419E93FD7EB8}"/>
              </a:ext>
            </a:extLst>
          </p:cNvPr>
          <p:cNvSpPr>
            <a:spLocks noGrp="1"/>
          </p:cNvSpPr>
          <p:nvPr>
            <p:ph sz="half" idx="1"/>
          </p:nvPr>
        </p:nvSpPr>
        <p:spPr>
          <a:xfrm>
            <a:off x="685667" y="1066385"/>
            <a:ext cx="8305800" cy="698119"/>
          </a:xfrm>
        </p:spPr>
        <p:txBody>
          <a:bodyPr>
            <a:normAutofit/>
          </a:bodyPr>
          <a:lstStyle/>
          <a:p>
            <a:pPr marL="0" indent="0">
              <a:buNone/>
            </a:pPr>
            <a:r>
              <a:rPr lang="en-US" sz="1400" i="1" dirty="0">
                <a:solidFill>
                  <a:srgbClr val="000000"/>
                </a:solidFill>
              </a:rPr>
              <a:t>With 51% of cloud buyers reporting that their vendor selection process typically takes one to three months, it’s clear that swift decision-making is the name of the game—for now. </a:t>
            </a:r>
          </a:p>
          <a:p>
            <a:pPr marL="0" indent="0">
              <a:buNone/>
            </a:pPr>
            <a:endParaRPr lang="en-US" sz="1400" i="1" dirty="0">
              <a:effectLst/>
            </a:endParaRPr>
          </a:p>
        </p:txBody>
      </p:sp>
      <p:grpSp>
        <p:nvGrpSpPr>
          <p:cNvPr id="5" name="Group 4">
            <a:extLst>
              <a:ext uri="{FF2B5EF4-FFF2-40B4-BE49-F238E27FC236}">
                <a16:creationId xmlns:a16="http://schemas.microsoft.com/office/drawing/2014/main" id="{B926CC9D-C97B-A01D-7517-5ADE2A137716}"/>
              </a:ext>
            </a:extLst>
          </p:cNvPr>
          <p:cNvGrpSpPr/>
          <p:nvPr/>
        </p:nvGrpSpPr>
        <p:grpSpPr>
          <a:xfrm>
            <a:off x="685667" y="1742807"/>
            <a:ext cx="5274304" cy="4939346"/>
            <a:chOff x="1229383" y="1547466"/>
            <a:chExt cx="5274304" cy="4939346"/>
          </a:xfrm>
        </p:grpSpPr>
        <p:graphicFrame>
          <p:nvGraphicFramePr>
            <p:cNvPr id="6" name="Chart 5">
              <a:extLst>
                <a:ext uri="{FF2B5EF4-FFF2-40B4-BE49-F238E27FC236}">
                  <a16:creationId xmlns:a16="http://schemas.microsoft.com/office/drawing/2014/main" id="{7EEA9F64-BBF0-022D-8DA8-19B4E7760020}"/>
                </a:ext>
              </a:extLst>
            </p:cNvPr>
            <p:cNvGraphicFramePr/>
            <p:nvPr>
              <p:extLst>
                <p:ext uri="{D42A27DB-BD31-4B8C-83A1-F6EECF244321}">
                  <p14:modId xmlns:p14="http://schemas.microsoft.com/office/powerpoint/2010/main" val="2891385219"/>
                </p:ext>
              </p:extLst>
            </p:nvPr>
          </p:nvGraphicFramePr>
          <p:xfrm>
            <a:off x="1253558" y="2425816"/>
            <a:ext cx="5238042" cy="36775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371349E-D1E5-1DE0-8C87-2A987E0DB6D9}"/>
                </a:ext>
              </a:extLst>
            </p:cNvPr>
            <p:cNvSpPr txBox="1"/>
            <p:nvPr/>
          </p:nvSpPr>
          <p:spPr>
            <a:xfrm>
              <a:off x="1253558" y="1587222"/>
              <a:ext cx="4617155" cy="646331"/>
            </a:xfrm>
            <a:prstGeom prst="rect">
              <a:avLst/>
            </a:prstGeom>
            <a:noFill/>
          </p:spPr>
          <p:txBody>
            <a:bodyPr wrap="square">
              <a:spAutoFit/>
            </a:bodyPr>
            <a:lstStyle/>
            <a:p>
              <a:r>
                <a:rPr lang="en-US" dirty="0">
                  <a:latin typeface="Futura PT Medium" panose="020B0502020204020303" pitchFamily="34" charset="77"/>
                </a:rPr>
                <a:t>How long does your typical vendor selection process take?</a:t>
              </a:r>
            </a:p>
          </p:txBody>
        </p:sp>
        <p:cxnSp>
          <p:nvCxnSpPr>
            <p:cNvPr id="8" name="Straight Connector 7">
              <a:extLst>
                <a:ext uri="{FF2B5EF4-FFF2-40B4-BE49-F238E27FC236}">
                  <a16:creationId xmlns:a16="http://schemas.microsoft.com/office/drawing/2014/main" id="{4B3AE913-DFA7-385B-D88B-26190E8F3690}"/>
                </a:ext>
              </a:extLst>
            </p:cNvPr>
            <p:cNvCxnSpPr>
              <a:cxnSpLocks/>
            </p:cNvCxnSpPr>
            <p:nvPr/>
          </p:nvCxnSpPr>
          <p:spPr>
            <a:xfrm>
              <a:off x="1241470" y="1547466"/>
              <a:ext cx="526221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0ABE19-EF41-3E0D-4FBF-52326EFD3DA9}"/>
                </a:ext>
              </a:extLst>
            </p:cNvPr>
            <p:cNvCxnSpPr>
              <a:cxnSpLocks/>
            </p:cNvCxnSpPr>
            <p:nvPr/>
          </p:nvCxnSpPr>
          <p:spPr>
            <a:xfrm>
              <a:off x="1241470" y="2254982"/>
              <a:ext cx="526221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66A4E7-5026-9C99-34BE-9229F1313829}"/>
                </a:ext>
              </a:extLst>
            </p:cNvPr>
            <p:cNvSpPr txBox="1"/>
            <p:nvPr/>
          </p:nvSpPr>
          <p:spPr>
            <a:xfrm>
              <a:off x="1229383" y="6019183"/>
              <a:ext cx="3024565" cy="467629"/>
            </a:xfrm>
            <a:prstGeom prst="rect">
              <a:avLst/>
            </a:prstGeom>
            <a:noFill/>
          </p:spPr>
          <p:txBody>
            <a:bodyPr wrap="square">
              <a:spAutoFit/>
            </a:bodyPr>
            <a:lstStyle/>
            <a:p>
              <a:pPr>
                <a:lnSpc>
                  <a:spcPct val="115000"/>
                </a:lnSpc>
              </a:pP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Source: </a:t>
              </a:r>
              <a:r>
                <a:rPr lang="en-US" sz="1100" b="0" i="1" strike="noStrike"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B2B Buyer Trends Dashboard</a:t>
              </a:r>
              <a:endParaRPr lang="en-US" sz="1100" b="0" i="1"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15000"/>
                </a:lnSpc>
                <a:spcBef>
                  <a:spcPts val="0"/>
                </a:spcBef>
                <a:spcAft>
                  <a:spcPts val="0"/>
                </a:spcAft>
              </a:pP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 </a:t>
              </a:r>
              <a:endParaRPr lang="en-US" sz="1100" dirty="0">
                <a:solidFill>
                  <a:schemeClr val="tx1">
                    <a:lumMod val="50000"/>
                    <a:lumOff val="50000"/>
                  </a:schemeClr>
                </a:solidFill>
                <a:effectLst/>
                <a:latin typeface="Arial" panose="020B0604020202020204" pitchFamily="34" charset="0"/>
                <a:ea typeface="Arial" panose="020B0604020202020204" pitchFamily="34" charset="0"/>
              </a:endParaRPr>
            </a:p>
          </p:txBody>
        </p:sp>
        <p:cxnSp>
          <p:nvCxnSpPr>
            <p:cNvPr id="11" name="Straight Connector 10">
              <a:extLst>
                <a:ext uri="{FF2B5EF4-FFF2-40B4-BE49-F238E27FC236}">
                  <a16:creationId xmlns:a16="http://schemas.microsoft.com/office/drawing/2014/main" id="{D7973AE6-05A1-A49D-F51E-0CD3202C69D4}"/>
                </a:ext>
              </a:extLst>
            </p:cNvPr>
            <p:cNvCxnSpPr>
              <a:cxnSpLocks/>
            </p:cNvCxnSpPr>
            <p:nvPr/>
          </p:nvCxnSpPr>
          <p:spPr>
            <a:xfrm>
              <a:off x="1241470" y="5935593"/>
              <a:ext cx="526221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4C010E7-8A65-146D-B296-06DE626B257B}"/>
                </a:ext>
              </a:extLst>
            </p:cNvPr>
            <p:cNvPicPr>
              <a:picLocks noChangeAspect="1"/>
            </p:cNvPicPr>
            <p:nvPr/>
          </p:nvPicPr>
          <p:blipFill>
            <a:blip r:embed="rId3">
              <a:alphaModFix amt="25000"/>
            </a:blip>
            <a:stretch>
              <a:fillRect/>
            </a:stretch>
          </p:blipFill>
          <p:spPr>
            <a:xfrm>
              <a:off x="5643463" y="6098353"/>
              <a:ext cx="746049" cy="161112"/>
            </a:xfrm>
            <a:prstGeom prst="rect">
              <a:avLst/>
            </a:prstGeom>
          </p:spPr>
        </p:pic>
        <p:cxnSp>
          <p:nvCxnSpPr>
            <p:cNvPr id="13" name="Straight Connector 12">
              <a:extLst>
                <a:ext uri="{FF2B5EF4-FFF2-40B4-BE49-F238E27FC236}">
                  <a16:creationId xmlns:a16="http://schemas.microsoft.com/office/drawing/2014/main" id="{7A4B24D2-8B30-0B9A-D41A-A664BA0A857D}"/>
                </a:ext>
              </a:extLst>
            </p:cNvPr>
            <p:cNvCxnSpPr>
              <a:cxnSpLocks/>
            </p:cNvCxnSpPr>
            <p:nvPr/>
          </p:nvCxnSpPr>
          <p:spPr>
            <a:xfrm>
              <a:off x="1241470" y="6346411"/>
              <a:ext cx="526221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3E97BB6-99BB-23E9-7946-A91332E016D0}"/>
              </a:ext>
            </a:extLst>
          </p:cNvPr>
          <p:cNvSpPr txBox="1"/>
          <p:nvPr/>
        </p:nvSpPr>
        <p:spPr>
          <a:xfrm>
            <a:off x="6096000" y="1653234"/>
            <a:ext cx="5894069" cy="4573688"/>
          </a:xfrm>
          <a:prstGeom prst="rect">
            <a:avLst/>
          </a:prstGeom>
          <a:noFill/>
        </p:spPr>
        <p:txBody>
          <a:bodyPr wrap="square">
            <a:spAutoFit/>
          </a:bodyPr>
          <a:lstStyle/>
          <a:p>
            <a:pPr marL="342900" marR="0" lvl="0" indent="-342900">
              <a:lnSpc>
                <a:spcPct val="116000"/>
              </a:lnSpc>
              <a:buFont typeface="Symbol" pitchFamily="2" charset="2"/>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Typically, only a few key stakeholders are involved in cloud purchasing decisions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A significant 39% of respondents said just 2 to 5 individuals are part of determining a vendor, which also highlights the intimacy and autonomy that most cloud buyers and buying committees have within their organizations.</a:t>
            </a:r>
          </a:p>
          <a:p>
            <a:pPr marL="342900" marR="0" lvl="0" indent="-342900">
              <a:lnSpc>
                <a:spcPct val="116000"/>
              </a:lnSpc>
              <a:buFont typeface="Symbol" pitchFamily="2" charset="2"/>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16000"/>
              </a:lnSpc>
              <a:buFont typeface="Symbol" pitchFamily="2" charset="2"/>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While it’s usually a speedy process, the top factors that can slow down the purchase process are major shifts within the cloud sector. </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Cloud buyers reported that major changes in the market environment (18%) or competitive assessment (18%) as the most common reasons for a purchase delay.</a:t>
            </a:r>
          </a:p>
          <a:p>
            <a:pPr marL="342900" marR="0" lvl="0" indent="-342900">
              <a:lnSpc>
                <a:spcPct val="116000"/>
              </a:lnSpc>
              <a:buFont typeface="Symbol" pitchFamily="2" charset="2"/>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16000"/>
              </a:lnSpc>
              <a:spcAft>
                <a:spcPts val="800"/>
              </a:spcAft>
              <a:buFont typeface="Symbol" pitchFamily="2" charset="2"/>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37% of cloud buyers said the average amount of time it takes to make a purchasing decision has increased somewhat over the past two years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Overall, cloud decision makers are feeling that their buying timeline is shifting to a slower pace. In the survey, 19% shared it’s increased significantly while 36% said it’s stayed the same, which reflects that buying efficiency isn’t improving.</a:t>
            </a:r>
          </a:p>
        </p:txBody>
      </p:sp>
    </p:spTree>
    <p:extLst>
      <p:ext uri="{BB962C8B-B14F-4D97-AF65-F5344CB8AC3E}">
        <p14:creationId xmlns:p14="http://schemas.microsoft.com/office/powerpoint/2010/main" val="39185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0CDD-955D-5E87-D740-5E4C2BBA2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8E24E-94EE-659A-B5F2-A2C088991220}"/>
              </a:ext>
            </a:extLst>
          </p:cNvPr>
          <p:cNvSpPr>
            <a:spLocks noGrp="1"/>
          </p:cNvSpPr>
          <p:nvPr>
            <p:ph type="title"/>
          </p:nvPr>
        </p:nvSpPr>
        <p:spPr>
          <a:xfrm>
            <a:off x="422031" y="571500"/>
            <a:ext cx="3758083" cy="7123710"/>
          </a:xfrm>
        </p:spPr>
        <p:txBody>
          <a:bodyPr anchor="t">
            <a:normAutofit/>
          </a:bodyPr>
          <a:lstStyle/>
          <a:p>
            <a:r>
              <a:rPr lang="en-US" sz="3200" dirty="0"/>
              <a:t>While cloud purchasing decisions are generally streamlined by involving only a few key stakeholders, external factors are causing delays, and the overall decision-making time has slightly increased for many buyers over the past two years.</a:t>
            </a:r>
            <a:br>
              <a:rPr lang="en-US" sz="3200" dirty="0"/>
            </a:br>
            <a:br>
              <a:rPr lang="en-US" sz="3200" dirty="0"/>
            </a:br>
            <a:endParaRPr lang="en-US" sz="3200" dirty="0"/>
          </a:p>
        </p:txBody>
      </p:sp>
      <p:sp>
        <p:nvSpPr>
          <p:cNvPr id="3" name="Content Placeholder 2">
            <a:extLst>
              <a:ext uri="{FF2B5EF4-FFF2-40B4-BE49-F238E27FC236}">
                <a16:creationId xmlns:a16="http://schemas.microsoft.com/office/drawing/2014/main" id="{AA7373A9-45BA-035C-9154-B96D602EE06B}"/>
              </a:ext>
            </a:extLst>
          </p:cNvPr>
          <p:cNvSpPr>
            <a:spLocks noGrp="1"/>
          </p:cNvSpPr>
          <p:nvPr>
            <p:ph sz="half" idx="1"/>
          </p:nvPr>
        </p:nvSpPr>
        <p:spPr>
          <a:xfrm>
            <a:off x="4465982" y="765463"/>
            <a:ext cx="7303987" cy="5635337"/>
          </a:xfrm>
        </p:spPr>
        <p:txBody>
          <a:bodyPr lIns="91440" rIns="91440" numCol="2" spcCol="274320">
            <a:normAutofit lnSpcReduction="10000"/>
          </a:bodyPr>
          <a:lstStyle/>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These trends reflect broader changes in the cloud market. Companies today are more strategic in their cloud investments, viewing cloud technologies as critical to their business operations and digital transformations. This shift may contribute to longer decision-making times as organizations weigh the long-term implications of their cloud investments.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 pressure on businesses to demonstrate a clear return on investment (ROI), particularly from AI and cloud technologies, is intensifying as well. A </a:t>
            </a:r>
            <a:r>
              <a:rPr lang="en-US" sz="1400" u="sng" dirty="0">
                <a:solidFill>
                  <a:srgbClr val="000000"/>
                </a:solidFill>
                <a:effectLst/>
                <a:latin typeface="Roboto" panose="02000000000000000000" pitchFamily="2" charset="0"/>
                <a:ea typeface="Times New Roman" panose="02020603050405020304" pitchFamily="18" charset="0"/>
                <a:cs typeface="Times New Roman (Body CS)"/>
                <a:hlinkClick r:id="rId2"/>
              </a:rPr>
              <a:t>McKinsey &amp; Company study</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projected that the cloud product category will grow by 10% next year, showing that companies will prioritize cloud technologies for their digital transformations.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 same study noted that 67% of enterprises expect to increase their spending on cloud products next year. However, this increase comes with added scrutiny and slower decision-making, as buyers are now more focused on security, privacy and the broader impact of these technologies on their business.</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The complexity of the cloud landscape, combined with executive involvement in purchase decisions, further contributes to extended decision timelines as companies aim to ensure their investments align with long-term goals.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Bottom line: </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purchasing decisions have become more complex and slower as companies take a strategic approach, weighing long-term ROI, security and privacy concerns, with many businesses increasing their spending on cloud products but involving more scrutiny from key stakeholders.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0" indent="0">
              <a:lnSpc>
                <a:spcPct val="110000"/>
              </a:lnSpc>
              <a:buNone/>
            </a:pPr>
            <a:endParaRPr lang="en-US" sz="1100" dirty="0"/>
          </a:p>
        </p:txBody>
      </p:sp>
    </p:spTree>
    <p:extLst>
      <p:ext uri="{BB962C8B-B14F-4D97-AF65-F5344CB8AC3E}">
        <p14:creationId xmlns:p14="http://schemas.microsoft.com/office/powerpoint/2010/main" val="42151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7051648" y="1961213"/>
            <a:ext cx="4439478" cy="4454247"/>
          </a:xfrm>
        </p:spPr>
        <p:txBody>
          <a:bodyPr>
            <a:normAutofit fontScale="85000" lnSpcReduction="10000"/>
          </a:bodyPr>
          <a:lstStyle/>
          <a:p>
            <a:pPr marL="342900" marR="0" lvl="0" indent="-342900">
              <a:lnSpc>
                <a:spcPct val="116000"/>
              </a:lnSpc>
              <a:buFont typeface="Symbol" pitchFamily="2" charset="2"/>
              <a:buChar char=""/>
            </a:pPr>
            <a:r>
              <a:rPr lang="en-US" sz="18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19% of cloud buyers view dedicated diversity, equity and inclusion programs</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as the most important reason they select the winning provider for their purchase. 17% say they need to feel the provider is a good employer, while 16% want to see a commitment to sustainability/the environment. </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342900" marR="0" lvl="0" indent="-342900">
              <a:lnSpc>
                <a:spcPct val="116000"/>
              </a:lnSpc>
              <a:spcAft>
                <a:spcPts val="800"/>
              </a:spcAft>
              <a:buFont typeface="Symbol" pitchFamily="2" charset="2"/>
              <a:buChar char=""/>
            </a:pPr>
            <a:r>
              <a:rPr lang="en-US" sz="18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Supplier websites (10%) are the most helpful asset when a cloud buyer is determining their final purchase decision</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according to survey participants, while online reviews (9%) take the second top spot. Assets like blog posts, podcasts, tip sheets or long form video rarely factor into a decision, as less than 2% of cloud buyers use them in the decision-making process.   </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a:xfrm>
            <a:off x="781877" y="327356"/>
            <a:ext cx="10469219" cy="790825"/>
          </a:xfrm>
        </p:spPr>
        <p:txBody>
          <a:bodyPr>
            <a:normAutofit fontScale="90000"/>
          </a:bodyPr>
          <a:lstStyle/>
          <a:p>
            <a:r>
              <a:rPr lang="en-US" sz="2800" dirty="0"/>
              <a:t>2. Cloud Brand Perception Gets Established Quickly </a:t>
            </a:r>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2800" dirty="0"/>
          </a:p>
        </p:txBody>
      </p:sp>
      <p:sp>
        <p:nvSpPr>
          <p:cNvPr id="4" name="TextBox 3">
            <a:extLst>
              <a:ext uri="{FF2B5EF4-FFF2-40B4-BE49-F238E27FC236}">
                <a16:creationId xmlns:a16="http://schemas.microsoft.com/office/drawing/2014/main" id="{DB9DE988-5747-B5E7-4FCA-92781242D305}"/>
              </a:ext>
            </a:extLst>
          </p:cNvPr>
          <p:cNvSpPr txBox="1"/>
          <p:nvPr/>
        </p:nvSpPr>
        <p:spPr>
          <a:xfrm>
            <a:off x="781877" y="834802"/>
            <a:ext cx="9149408" cy="566758"/>
          </a:xfrm>
          <a:prstGeom prst="rect">
            <a:avLst/>
          </a:prstGeom>
          <a:noFill/>
        </p:spPr>
        <p:txBody>
          <a:bodyPr wrap="square">
            <a:spAutoFit/>
          </a:bodyPr>
          <a:lstStyle/>
          <a:p>
            <a:pPr>
              <a:lnSpc>
                <a:spcPct val="115000"/>
              </a:lnSpc>
            </a:pPr>
            <a:r>
              <a:rPr lang="en-US" sz="1400" i="1" dirty="0">
                <a:solidFill>
                  <a:srgbClr val="000000"/>
                </a:solidFill>
                <a:latin typeface="Roboto" panose="02000000000000000000" pitchFamily="2" charset="0"/>
                <a:ea typeface="Roboto" panose="02000000000000000000" pitchFamily="2" charset="0"/>
                <a:cs typeface="Roboto" panose="02000000000000000000" pitchFamily="2" charset="0"/>
              </a:rPr>
              <a:t>Cloud buyers (49%) quickly recognize a major player after just five or fewer brand exposures. </a:t>
            </a:r>
          </a:p>
          <a:p>
            <a:pPr marL="0" marR="0">
              <a:lnSpc>
                <a:spcPct val="115000"/>
              </a:lnSpc>
              <a:spcBef>
                <a:spcPts val="0"/>
              </a:spcBef>
              <a:spcAft>
                <a:spcPts val="0"/>
              </a:spcAft>
            </a:pPr>
            <a:endParaRPr lang="en-US" sz="1400" i="1" dirty="0">
              <a:effectLst/>
              <a:latin typeface="Arial" panose="020B0604020202020204" pitchFamily="34" charset="0"/>
              <a:ea typeface="Arial" panose="020B0604020202020204" pitchFamily="34" charset="0"/>
            </a:endParaRPr>
          </a:p>
        </p:txBody>
      </p:sp>
      <p:grpSp>
        <p:nvGrpSpPr>
          <p:cNvPr id="7" name="Group 6">
            <a:extLst>
              <a:ext uri="{FF2B5EF4-FFF2-40B4-BE49-F238E27FC236}">
                <a16:creationId xmlns:a16="http://schemas.microsoft.com/office/drawing/2014/main" id="{ACC49AA3-3C35-B86F-FCF5-FAEF1D277B7A}"/>
              </a:ext>
            </a:extLst>
          </p:cNvPr>
          <p:cNvGrpSpPr/>
          <p:nvPr/>
        </p:nvGrpSpPr>
        <p:grpSpPr>
          <a:xfrm>
            <a:off x="821695" y="1748325"/>
            <a:ext cx="5274305" cy="4970643"/>
            <a:chOff x="821695" y="1748325"/>
            <a:chExt cx="5274305" cy="4970643"/>
          </a:xfrm>
        </p:grpSpPr>
        <p:grpSp>
          <p:nvGrpSpPr>
            <p:cNvPr id="16" name="Group 15">
              <a:extLst>
                <a:ext uri="{FF2B5EF4-FFF2-40B4-BE49-F238E27FC236}">
                  <a16:creationId xmlns:a16="http://schemas.microsoft.com/office/drawing/2014/main" id="{CAC3FAFE-B18B-F0FC-DFE0-961D173B4285}"/>
                </a:ext>
              </a:extLst>
            </p:cNvPr>
            <p:cNvGrpSpPr/>
            <p:nvPr/>
          </p:nvGrpSpPr>
          <p:grpSpPr>
            <a:xfrm>
              <a:off x="821695" y="1748325"/>
              <a:ext cx="5274305" cy="4970643"/>
              <a:chOff x="1229383" y="1772681"/>
              <a:chExt cx="5274305" cy="4970643"/>
            </a:xfrm>
          </p:grpSpPr>
          <p:sp>
            <p:nvSpPr>
              <p:cNvPr id="18" name="TextBox 17">
                <a:extLst>
                  <a:ext uri="{FF2B5EF4-FFF2-40B4-BE49-F238E27FC236}">
                    <a16:creationId xmlns:a16="http://schemas.microsoft.com/office/drawing/2014/main" id="{8601620F-18D2-00A7-BE49-40045AB651B9}"/>
                  </a:ext>
                </a:extLst>
              </p:cNvPr>
              <p:cNvSpPr txBox="1"/>
              <p:nvPr/>
            </p:nvSpPr>
            <p:spPr>
              <a:xfrm>
                <a:off x="1253558" y="1799185"/>
                <a:ext cx="5135953" cy="923330"/>
              </a:xfrm>
              <a:prstGeom prst="rect">
                <a:avLst/>
              </a:prstGeom>
              <a:noFill/>
            </p:spPr>
            <p:txBody>
              <a:bodyPr wrap="square">
                <a:spAutoFit/>
              </a:bodyPr>
              <a:lstStyle/>
              <a:p>
                <a:r>
                  <a:rPr lang="en-US" dirty="0">
                    <a:latin typeface="Futura PT Medium" panose="020B0502020204020303" pitchFamily="34" charset="77"/>
                  </a:rPr>
                  <a:t>How many times do you feel like you see a brand before you take them seriously in their category?</a:t>
                </a:r>
              </a:p>
              <a:p>
                <a:endParaRPr lang="en-US" dirty="0">
                  <a:latin typeface="Futura PT Medium" panose="020B0502020204020303" pitchFamily="34" charset="77"/>
                </a:endParaRPr>
              </a:p>
            </p:txBody>
          </p:sp>
          <p:cxnSp>
            <p:nvCxnSpPr>
              <p:cNvPr id="19" name="Straight Connector 18">
                <a:extLst>
                  <a:ext uri="{FF2B5EF4-FFF2-40B4-BE49-F238E27FC236}">
                    <a16:creationId xmlns:a16="http://schemas.microsoft.com/office/drawing/2014/main" id="{33F0FFA7-1EC1-7091-6431-14485908EED2}"/>
                  </a:ext>
                </a:extLst>
              </p:cNvPr>
              <p:cNvCxnSpPr>
                <a:cxnSpLocks/>
              </p:cNvCxnSpPr>
              <p:nvPr/>
            </p:nvCxnSpPr>
            <p:spPr>
              <a:xfrm>
                <a:off x="1241471" y="1772681"/>
                <a:ext cx="526221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87DE70-1A42-F7A7-21CF-D0C15BC1A858}"/>
                  </a:ext>
                </a:extLst>
              </p:cNvPr>
              <p:cNvCxnSpPr>
                <a:cxnSpLocks/>
              </p:cNvCxnSpPr>
              <p:nvPr/>
            </p:nvCxnSpPr>
            <p:spPr>
              <a:xfrm>
                <a:off x="1241471" y="2480197"/>
                <a:ext cx="52622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9B3C93-541D-B6F8-1CE5-0523BF3E4299}"/>
                  </a:ext>
                </a:extLst>
              </p:cNvPr>
              <p:cNvSpPr txBox="1"/>
              <p:nvPr/>
            </p:nvSpPr>
            <p:spPr>
              <a:xfrm>
                <a:off x="1229383" y="6420245"/>
                <a:ext cx="3024565" cy="272960"/>
              </a:xfrm>
              <a:prstGeom prst="rect">
                <a:avLst/>
              </a:prstGeom>
              <a:noFill/>
            </p:spPr>
            <p:txBody>
              <a:bodyPr wrap="square">
                <a:spAutoFit/>
              </a:bodyPr>
              <a:lstStyle/>
              <a:p>
                <a:pPr>
                  <a:lnSpc>
                    <a:spcPct val="115000"/>
                  </a:lnSpc>
                </a:pP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Source: </a:t>
                </a:r>
                <a:r>
                  <a:rPr lang="en-US" sz="1100" b="0" i="1" strike="noStrike"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B2B Buyer Trends Dashboard</a:t>
                </a: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  </a:t>
                </a:r>
                <a:endParaRPr lang="en-US" sz="1100" dirty="0">
                  <a:solidFill>
                    <a:schemeClr val="tx1">
                      <a:lumMod val="50000"/>
                      <a:lumOff val="50000"/>
                    </a:schemeClr>
                  </a:solidFill>
                  <a:effectLst/>
                  <a:latin typeface="Arial" panose="020B0604020202020204" pitchFamily="34" charset="0"/>
                  <a:ea typeface="Arial" panose="020B0604020202020204" pitchFamily="34" charset="0"/>
                </a:endParaRPr>
              </a:p>
            </p:txBody>
          </p:sp>
          <p:cxnSp>
            <p:nvCxnSpPr>
              <p:cNvPr id="22" name="Straight Connector 21">
                <a:extLst>
                  <a:ext uri="{FF2B5EF4-FFF2-40B4-BE49-F238E27FC236}">
                    <a16:creationId xmlns:a16="http://schemas.microsoft.com/office/drawing/2014/main" id="{8C42CFF8-AAC7-71A8-9711-2B7A6D39C1B0}"/>
                  </a:ext>
                </a:extLst>
              </p:cNvPr>
              <p:cNvCxnSpPr>
                <a:cxnSpLocks/>
              </p:cNvCxnSpPr>
              <p:nvPr/>
            </p:nvCxnSpPr>
            <p:spPr>
              <a:xfrm>
                <a:off x="1241471" y="6336655"/>
                <a:ext cx="52622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88AEF25-DB96-6250-B04C-449D6D944F9C}"/>
                  </a:ext>
                </a:extLst>
              </p:cNvPr>
              <p:cNvPicPr>
                <a:picLocks noChangeAspect="1"/>
              </p:cNvPicPr>
              <p:nvPr/>
            </p:nvPicPr>
            <p:blipFill>
              <a:blip r:embed="rId2">
                <a:alphaModFix amt="25000"/>
              </a:blip>
              <a:stretch>
                <a:fillRect/>
              </a:stretch>
            </p:blipFill>
            <p:spPr>
              <a:xfrm>
                <a:off x="5643463" y="6495266"/>
                <a:ext cx="746049" cy="161112"/>
              </a:xfrm>
              <a:prstGeom prst="rect">
                <a:avLst/>
              </a:prstGeom>
            </p:spPr>
          </p:pic>
          <p:cxnSp>
            <p:nvCxnSpPr>
              <p:cNvPr id="24" name="Straight Connector 23">
                <a:extLst>
                  <a:ext uri="{FF2B5EF4-FFF2-40B4-BE49-F238E27FC236}">
                    <a16:creationId xmlns:a16="http://schemas.microsoft.com/office/drawing/2014/main" id="{2798C141-F922-AC6C-ABAC-74FB2AC03243}"/>
                  </a:ext>
                </a:extLst>
              </p:cNvPr>
              <p:cNvCxnSpPr>
                <a:cxnSpLocks/>
              </p:cNvCxnSpPr>
              <p:nvPr/>
            </p:nvCxnSpPr>
            <p:spPr>
              <a:xfrm>
                <a:off x="1241471" y="6743324"/>
                <a:ext cx="526221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aphicFrame>
          <p:nvGraphicFramePr>
            <p:cNvPr id="17" name="Chart 16">
              <a:extLst>
                <a:ext uri="{FF2B5EF4-FFF2-40B4-BE49-F238E27FC236}">
                  <a16:creationId xmlns:a16="http://schemas.microsoft.com/office/drawing/2014/main" id="{A4F78999-F69C-FD74-6877-CC0AC2347198}"/>
                </a:ext>
              </a:extLst>
            </p:cNvPr>
            <p:cNvGraphicFramePr/>
            <p:nvPr>
              <p:extLst>
                <p:ext uri="{D42A27DB-BD31-4B8C-83A1-F6EECF244321}">
                  <p14:modId xmlns:p14="http://schemas.microsoft.com/office/powerpoint/2010/main" val="3750377014"/>
                </p:ext>
              </p:extLst>
            </p:nvPr>
          </p:nvGraphicFramePr>
          <p:xfrm>
            <a:off x="953852" y="2667938"/>
            <a:ext cx="5027972" cy="3300776"/>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55148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16E0-D9F9-5480-EDF6-D51EC9D8D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501EC-B1A4-CDF2-D2F2-50376AC18B4F}"/>
              </a:ext>
            </a:extLst>
          </p:cNvPr>
          <p:cNvSpPr>
            <a:spLocks noGrp="1"/>
          </p:cNvSpPr>
          <p:nvPr>
            <p:ph type="title"/>
          </p:nvPr>
        </p:nvSpPr>
        <p:spPr>
          <a:xfrm>
            <a:off x="422031" y="571500"/>
            <a:ext cx="2972333" cy="7123710"/>
          </a:xfrm>
        </p:spPr>
        <p:txBody>
          <a:bodyPr anchor="t">
            <a:noAutofit/>
          </a:bodyPr>
          <a:lstStyle/>
          <a:p>
            <a:r>
              <a:rPr lang="en-US" sz="2800" dirty="0">
                <a:cs typeface="Times New Roman" panose="02020603050405020304" pitchFamily="18" charset="0"/>
              </a:rPr>
              <a:t>Cloud buyers are able to quickly determine if a brand should be taken seriously or not, which underscores their ability to form opinions quickly and with minimal influence.</a:t>
            </a:r>
            <a:br>
              <a:rPr lang="en-US" sz="2800" dirty="0">
                <a:cs typeface="Times New Roman" panose="02020603050405020304" pitchFamily="18" charset="0"/>
              </a:rPr>
            </a:br>
            <a:br>
              <a:rPr lang="en-US" sz="2800" dirty="0">
                <a:cs typeface="Times New Roman" panose="02020603050405020304" pitchFamily="18" charset="0"/>
              </a:rPr>
            </a:br>
            <a:br>
              <a:rPr lang="en-US" sz="2800" dirty="0">
                <a:cs typeface="Times New Roman" panose="02020603050405020304" pitchFamily="18" charset="0"/>
              </a:rPr>
            </a:br>
            <a:endParaRPr lang="en-US" sz="28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61A9AB28-5F6B-2220-5484-407D2D67FC52}"/>
              </a:ext>
            </a:extLst>
          </p:cNvPr>
          <p:cNvSpPr>
            <a:spLocks noGrp="1"/>
          </p:cNvSpPr>
          <p:nvPr>
            <p:ph sz="half" idx="1"/>
          </p:nvPr>
        </p:nvSpPr>
        <p:spPr>
          <a:xfrm>
            <a:off x="3394364" y="571500"/>
            <a:ext cx="8375605" cy="5870864"/>
          </a:xfrm>
        </p:spPr>
        <p:txBody>
          <a:bodyPr lIns="91440" rIns="91440" numCol="2" spcCol="274320">
            <a:normAutofit fontScale="77500" lnSpcReduction="20000"/>
          </a:bodyPr>
          <a:lstStyle/>
          <a:p>
            <a:pPr marL="0" marR="0" indent="0">
              <a:lnSpc>
                <a:spcPct val="116000"/>
              </a:lnSpc>
              <a:spcAft>
                <a:spcPts val="800"/>
              </a:spcAft>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Cloud buyers’ capacity to evaluate brands seriously and swiftly indicates a market where first  impressions are important.</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u="sng" dirty="0">
                <a:solidFill>
                  <a:srgbClr val="000000"/>
                </a:solidFill>
                <a:effectLst/>
                <a:latin typeface="Roboto" panose="02000000000000000000" pitchFamily="2" charset="0"/>
                <a:ea typeface="Times New Roman" panose="02020603050405020304" pitchFamily="18" charset="0"/>
                <a:cs typeface="Times New Roman (Body CS)"/>
                <a:hlinkClick r:id="rId2"/>
              </a:rPr>
              <a:t>A Gartner report</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reveals that B2B buyers engage in a non-linear purchasing journey, frequently looping through stages of problem identification, solution exploration and supplier selection. In this context, brand familiarity can significantly influence their decision-making. </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Buyers often rely on prior brand recognition to navigate complex purchasing processes, reinforcing the idea that effective branding can lead to quicker and more confident purchase decisions.</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Additionally, the nature of the cloud market, </a:t>
            </a:r>
            <a:r>
              <a:rPr lang="en-US" sz="1800" u="sng" dirty="0">
                <a:solidFill>
                  <a:srgbClr val="000000"/>
                </a:solidFill>
                <a:effectLst/>
                <a:latin typeface="Roboto" panose="02000000000000000000" pitchFamily="2" charset="0"/>
                <a:ea typeface="Times New Roman" panose="02020603050405020304" pitchFamily="18" charset="0"/>
                <a:cs typeface="Times New Roman (Body CS)"/>
                <a:hlinkClick r:id="rId3"/>
              </a:rPr>
              <a:t>characterized by rapid innovation and stiff competition</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requires that brands establish strong recognition and credibility early in the buyer’s journey. Recognized brands tend to command higher trust and loyalty, making them more likely to be considered seriously by buyers. </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u="sng" dirty="0">
                <a:solidFill>
                  <a:srgbClr val="000000"/>
                </a:solidFill>
                <a:effectLst/>
                <a:latin typeface="Roboto" panose="02000000000000000000" pitchFamily="2" charset="0"/>
                <a:ea typeface="Times New Roman" panose="02020603050405020304" pitchFamily="18" charset="0"/>
                <a:cs typeface="Times New Roman (Body CS)"/>
                <a:hlinkClick r:id="rId4"/>
              </a:rPr>
              <a:t>According to Statista</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the proportion of corporate data stored in the cloud has surged, which has already exceeded 60 percent by 2022—a significant jump from 30 percent in 2015. This upward trend also highlights the necessity for brands to build strong recognition and credibility since buyers need the upmost security and reliability with a vendor.</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In our study, we additionally found cloud buyers typically prioritize supplier websites and online reviews over blog posts or long-form videos when making buying decisions. This preference shows the importance of providing accessible and clear information that directly addresses their concerns, especially since the abstract nature of cloud products is also more difficult to communicate.</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marR="0" indent="0">
              <a:lnSpc>
                <a:spcPct val="116000"/>
              </a:lnSpc>
              <a:spcAft>
                <a:spcPts val="800"/>
              </a:spcAft>
              <a:buNone/>
            </a:pPr>
            <a:r>
              <a:rPr lang="en-US" sz="18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Bottom line: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Ultimately, brand exposure and recognition are crucial in the cloud sector, but vendors must communicate clearly, as buyers' quick assessments can greatly impact their purchasing decisions.</a:t>
            </a:r>
            <a:endParaRPr lang="en-US" sz="1800" dirty="0">
              <a:solidFill>
                <a:srgbClr val="000000"/>
              </a:solidFill>
              <a:effectLst/>
              <a:latin typeface="Roboto" panose="02000000000000000000" pitchFamily="2" charset="0"/>
              <a:ea typeface="Times New Roman" panose="02020603050405020304" pitchFamily="18" charset="0"/>
              <a:cs typeface="Times New Roman (Body CS)"/>
            </a:endParaRPr>
          </a:p>
          <a:p>
            <a:pPr marL="0" indent="0">
              <a:lnSpc>
                <a:spcPct val="100000"/>
              </a:lnSpc>
              <a:buNone/>
            </a:pPr>
            <a:endParaRPr lang="en-US" sz="1100" dirty="0"/>
          </a:p>
        </p:txBody>
      </p:sp>
    </p:spTree>
    <p:extLst>
      <p:ext uri="{BB962C8B-B14F-4D97-AF65-F5344CB8AC3E}">
        <p14:creationId xmlns:p14="http://schemas.microsoft.com/office/powerpoint/2010/main" val="42585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6423010" y="1879072"/>
            <a:ext cx="5503947" cy="4454247"/>
          </a:xfrm>
        </p:spPr>
        <p:txBody>
          <a:bodyPr>
            <a:noAutofit/>
          </a:bodyPr>
          <a:lstStyle/>
          <a:p>
            <a:pPr marL="342900" marR="0" lvl="0" indent="-342900">
              <a:lnSpc>
                <a:spcPct val="116000"/>
              </a:lnSpc>
              <a:buFont typeface="Symbol" pitchFamily="2" charset="2"/>
              <a:buChar char=""/>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46% of cloud buyers discover new vendors or solutions through internet searches, industry events, or emails, among other channels, due to their specifically professional or direct to a brand</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While social media isn't their primary learning tool, LinkedIn is an exception, offering a distinctly professional audience and community.</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a:p>
            <a:pPr marL="342900" marR="0" lvl="0" indent="-342900">
              <a:lnSpc>
                <a:spcPct val="116000"/>
              </a:lnSpc>
              <a:spcAft>
                <a:spcPts val="800"/>
              </a:spcAft>
              <a:buFont typeface="Symbol" pitchFamily="2" charset="2"/>
              <a:buChar char=""/>
            </a:pPr>
            <a:r>
              <a:rPr lang="en-US" sz="14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When it comes to what keeps a company top of mind, regular emails, direct outreach and conferences keep a company top of mind for 34% of cloud buyers</a:t>
            </a:r>
            <a:r>
              <a:rPr lang="en-US" sz="14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Similar to vendor discovery, cloud buyers want to keep vendor communications strictly to professional mediums or straight with the vendor itself. This supports why the categories of thought leadership, physical ads and sales or discounts being preferred to just 5% or less of buyers. </a:t>
            </a:r>
            <a:endParaRPr lang="en-US" sz="1400" dirty="0">
              <a:solidFill>
                <a:srgbClr val="000000"/>
              </a:solidFill>
              <a:effectLst/>
              <a:latin typeface="Roboto" panose="02000000000000000000" pitchFamily="2" charset="0"/>
              <a:ea typeface="Times New Roman" panose="02020603050405020304" pitchFamily="18" charset="0"/>
              <a:cs typeface="Times New Roman (Body CS)"/>
            </a:endParaRPr>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a:xfrm>
            <a:off x="781877" y="301604"/>
            <a:ext cx="10469219" cy="790825"/>
          </a:xfrm>
        </p:spPr>
        <p:txBody>
          <a:bodyPr>
            <a:normAutofit fontScale="90000"/>
          </a:bodyPr>
          <a:lstStyle/>
          <a:p>
            <a:r>
              <a:rPr lang="en-US" sz="2800" dirty="0"/>
              <a:t>3) Cloud Buyers Want to Hear Directly from Vendors</a:t>
            </a:r>
            <a:br>
              <a:rPr lang="en-US" sz="1800" dirty="0">
                <a:solidFill>
                  <a:srgbClr val="000000"/>
                </a:solidFill>
                <a:effectLst/>
                <a:latin typeface="Roboto" panose="02000000000000000000" pitchFamily="2" charset="0"/>
                <a:ea typeface="Times New Roman" panose="02020603050405020304" pitchFamily="18" charset="0"/>
                <a:cs typeface="Times New Roman (Body CS)"/>
              </a:rPr>
            </a:br>
            <a:endParaRPr lang="en-US" sz="2800" dirty="0"/>
          </a:p>
        </p:txBody>
      </p:sp>
      <p:sp>
        <p:nvSpPr>
          <p:cNvPr id="4" name="TextBox 3">
            <a:extLst>
              <a:ext uri="{FF2B5EF4-FFF2-40B4-BE49-F238E27FC236}">
                <a16:creationId xmlns:a16="http://schemas.microsoft.com/office/drawing/2014/main" id="{DB9DE988-5747-B5E7-4FCA-92781242D305}"/>
              </a:ext>
            </a:extLst>
          </p:cNvPr>
          <p:cNvSpPr txBox="1"/>
          <p:nvPr/>
        </p:nvSpPr>
        <p:spPr>
          <a:xfrm>
            <a:off x="781401" y="981856"/>
            <a:ext cx="10469218" cy="818557"/>
          </a:xfrm>
          <a:prstGeom prst="rect">
            <a:avLst/>
          </a:prstGeom>
          <a:noFill/>
        </p:spPr>
        <p:txBody>
          <a:bodyPr wrap="square">
            <a:spAutoFit/>
          </a:bodyPr>
          <a:lstStyle/>
          <a:p>
            <a:pPr>
              <a:lnSpc>
                <a:spcPct val="115000"/>
              </a:lnSpc>
            </a:pPr>
            <a:r>
              <a:rPr lang="en-US" sz="1400" i="1" dirty="0">
                <a:latin typeface="Roboto" panose="02000000000000000000" pitchFamily="2" charset="0"/>
                <a:ea typeface="Roboto" panose="02000000000000000000" pitchFamily="2" charset="0"/>
                <a:cs typeface="Roboto" panose="02000000000000000000" pitchFamily="2" charset="0"/>
              </a:rPr>
              <a:t>Cloud buyers are looking to learn straight from a vendor through direct channels like a website or at an event booth, rather than through more convoluted media channels like social platforms or articles on publisher websites.  </a:t>
            </a:r>
          </a:p>
          <a:p>
            <a:pPr>
              <a:lnSpc>
                <a:spcPct val="115000"/>
              </a:lnSpc>
            </a:pPr>
            <a:endParaRPr lang="en-US" sz="1400" i="1" dirty="0">
              <a:effectLst/>
              <a:latin typeface="Roboto" panose="02000000000000000000" pitchFamily="2" charset="0"/>
              <a:ea typeface="Roboto" panose="02000000000000000000" pitchFamily="2" charset="0"/>
              <a:cs typeface="Roboto" panose="02000000000000000000" pitchFamily="2" charset="0"/>
            </a:endParaRPr>
          </a:p>
        </p:txBody>
      </p:sp>
      <p:grpSp>
        <p:nvGrpSpPr>
          <p:cNvPr id="15" name="Group 14">
            <a:extLst>
              <a:ext uri="{FF2B5EF4-FFF2-40B4-BE49-F238E27FC236}">
                <a16:creationId xmlns:a16="http://schemas.microsoft.com/office/drawing/2014/main" id="{0AB3663E-59E1-6CBE-A34D-19460E24E94A}"/>
              </a:ext>
            </a:extLst>
          </p:cNvPr>
          <p:cNvGrpSpPr/>
          <p:nvPr/>
        </p:nvGrpSpPr>
        <p:grpSpPr>
          <a:xfrm>
            <a:off x="821696" y="1636522"/>
            <a:ext cx="5274304" cy="5153662"/>
            <a:chOff x="1229383" y="1547466"/>
            <a:chExt cx="5274304" cy="5153662"/>
          </a:xfrm>
        </p:grpSpPr>
        <p:graphicFrame>
          <p:nvGraphicFramePr>
            <p:cNvPr id="16" name="Chart 15">
              <a:extLst>
                <a:ext uri="{FF2B5EF4-FFF2-40B4-BE49-F238E27FC236}">
                  <a16:creationId xmlns:a16="http://schemas.microsoft.com/office/drawing/2014/main" id="{02BED1A0-D79C-A783-4E91-51C96FAE9C8B}"/>
                </a:ext>
              </a:extLst>
            </p:cNvPr>
            <p:cNvGraphicFramePr/>
            <p:nvPr>
              <p:extLst>
                <p:ext uri="{D42A27DB-BD31-4B8C-83A1-F6EECF244321}">
                  <p14:modId xmlns:p14="http://schemas.microsoft.com/office/powerpoint/2010/main" val="4008480128"/>
                </p:ext>
              </p:extLst>
            </p:nvPr>
          </p:nvGraphicFramePr>
          <p:xfrm>
            <a:off x="1253558" y="2425816"/>
            <a:ext cx="5238042" cy="367755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F7C0B42B-7107-B509-C67F-E5632D9E6067}"/>
                </a:ext>
              </a:extLst>
            </p:cNvPr>
            <p:cNvSpPr txBox="1"/>
            <p:nvPr/>
          </p:nvSpPr>
          <p:spPr>
            <a:xfrm>
              <a:off x="1253558" y="1587222"/>
              <a:ext cx="4617155" cy="646331"/>
            </a:xfrm>
            <a:prstGeom prst="rect">
              <a:avLst/>
            </a:prstGeom>
            <a:noFill/>
          </p:spPr>
          <p:txBody>
            <a:bodyPr wrap="square">
              <a:spAutoFit/>
            </a:bodyPr>
            <a:lstStyle/>
            <a:p>
              <a:r>
                <a:rPr lang="en-US" dirty="0">
                  <a:latin typeface="Futura PT Medium" panose="020B0502020204020303" pitchFamily="34" charset="77"/>
                </a:rPr>
                <a:t>How do you generally learn/hear about new vendors or solutions?</a:t>
              </a:r>
            </a:p>
          </p:txBody>
        </p:sp>
        <p:cxnSp>
          <p:nvCxnSpPr>
            <p:cNvPr id="18" name="Straight Connector 17">
              <a:extLst>
                <a:ext uri="{FF2B5EF4-FFF2-40B4-BE49-F238E27FC236}">
                  <a16:creationId xmlns:a16="http://schemas.microsoft.com/office/drawing/2014/main" id="{88A25162-666E-5A36-1354-27E169A45AB5}"/>
                </a:ext>
              </a:extLst>
            </p:cNvPr>
            <p:cNvCxnSpPr>
              <a:cxnSpLocks/>
            </p:cNvCxnSpPr>
            <p:nvPr/>
          </p:nvCxnSpPr>
          <p:spPr>
            <a:xfrm>
              <a:off x="1241470" y="1547466"/>
              <a:ext cx="526221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BCE849-9771-1C75-5A66-2D75A5DA764F}"/>
                </a:ext>
              </a:extLst>
            </p:cNvPr>
            <p:cNvCxnSpPr>
              <a:cxnSpLocks/>
            </p:cNvCxnSpPr>
            <p:nvPr/>
          </p:nvCxnSpPr>
          <p:spPr>
            <a:xfrm>
              <a:off x="1241470" y="2254982"/>
              <a:ext cx="526221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A906149-59E8-A012-D325-2FE31B8AAAE3}"/>
                </a:ext>
              </a:extLst>
            </p:cNvPr>
            <p:cNvSpPr txBox="1"/>
            <p:nvPr/>
          </p:nvSpPr>
          <p:spPr>
            <a:xfrm>
              <a:off x="1229383" y="6233499"/>
              <a:ext cx="3024565" cy="467629"/>
            </a:xfrm>
            <a:prstGeom prst="rect">
              <a:avLst/>
            </a:prstGeom>
            <a:noFill/>
          </p:spPr>
          <p:txBody>
            <a:bodyPr wrap="square">
              <a:spAutoFit/>
            </a:bodyPr>
            <a:lstStyle/>
            <a:p>
              <a:pPr>
                <a:lnSpc>
                  <a:spcPct val="115000"/>
                </a:lnSpc>
              </a:pP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Source: </a:t>
              </a:r>
              <a:r>
                <a:rPr lang="en-US" sz="1100" b="0" i="1" strike="noStrike"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B2B Buyer Trends Dashboard</a:t>
              </a:r>
              <a:endParaRPr lang="en-US" sz="1100" b="0" i="1"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15000"/>
                </a:lnSpc>
                <a:spcBef>
                  <a:spcPts val="0"/>
                </a:spcBef>
                <a:spcAft>
                  <a:spcPts val="0"/>
                </a:spcAft>
              </a:pPr>
              <a:r>
                <a:rPr lang="en-US" sz="1100" dirty="0">
                  <a:solidFill>
                    <a:schemeClr val="tx1">
                      <a:lumMod val="50000"/>
                      <a:lumOff val="50000"/>
                    </a:schemeClr>
                  </a:solidFill>
                  <a:effectLst/>
                  <a:latin typeface="Roboto" panose="02000000000000000000" pitchFamily="2" charset="0"/>
                  <a:ea typeface="Roboto" panose="02000000000000000000" pitchFamily="2" charset="0"/>
                  <a:cs typeface="Roboto" panose="02000000000000000000" pitchFamily="2" charset="0"/>
                </a:rPr>
                <a:t> </a:t>
              </a:r>
              <a:endParaRPr lang="en-US" sz="1100" dirty="0">
                <a:solidFill>
                  <a:schemeClr val="tx1">
                    <a:lumMod val="50000"/>
                    <a:lumOff val="50000"/>
                  </a:schemeClr>
                </a:solidFill>
                <a:effectLst/>
                <a:latin typeface="Arial" panose="020B0604020202020204" pitchFamily="34" charset="0"/>
                <a:ea typeface="Arial" panose="020B0604020202020204" pitchFamily="34" charset="0"/>
              </a:endParaRPr>
            </a:p>
          </p:txBody>
        </p:sp>
        <p:cxnSp>
          <p:nvCxnSpPr>
            <p:cNvPr id="21" name="Straight Connector 20">
              <a:extLst>
                <a:ext uri="{FF2B5EF4-FFF2-40B4-BE49-F238E27FC236}">
                  <a16:creationId xmlns:a16="http://schemas.microsoft.com/office/drawing/2014/main" id="{88CA77A5-B0CE-2EE7-06A2-1DA53B835B6E}"/>
                </a:ext>
              </a:extLst>
            </p:cNvPr>
            <p:cNvCxnSpPr>
              <a:cxnSpLocks/>
            </p:cNvCxnSpPr>
            <p:nvPr/>
          </p:nvCxnSpPr>
          <p:spPr>
            <a:xfrm>
              <a:off x="1241470" y="6149909"/>
              <a:ext cx="526221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35B1528-33EF-5232-BFE5-77D3287597DA}"/>
                </a:ext>
              </a:extLst>
            </p:cNvPr>
            <p:cNvPicPr>
              <a:picLocks noChangeAspect="1"/>
            </p:cNvPicPr>
            <p:nvPr/>
          </p:nvPicPr>
          <p:blipFill>
            <a:blip r:embed="rId3">
              <a:alphaModFix amt="25000"/>
            </a:blip>
            <a:stretch>
              <a:fillRect/>
            </a:stretch>
          </p:blipFill>
          <p:spPr>
            <a:xfrm>
              <a:off x="5643463" y="6312669"/>
              <a:ext cx="746049" cy="161112"/>
            </a:xfrm>
            <a:prstGeom prst="rect">
              <a:avLst/>
            </a:prstGeom>
          </p:spPr>
        </p:pic>
        <p:cxnSp>
          <p:nvCxnSpPr>
            <p:cNvPr id="23" name="Straight Connector 22">
              <a:extLst>
                <a:ext uri="{FF2B5EF4-FFF2-40B4-BE49-F238E27FC236}">
                  <a16:creationId xmlns:a16="http://schemas.microsoft.com/office/drawing/2014/main" id="{9A09DA25-C53E-3357-0CDF-A41D9D8EA574}"/>
                </a:ext>
              </a:extLst>
            </p:cNvPr>
            <p:cNvCxnSpPr>
              <a:cxnSpLocks/>
            </p:cNvCxnSpPr>
            <p:nvPr/>
          </p:nvCxnSpPr>
          <p:spPr>
            <a:xfrm>
              <a:off x="1241470" y="6560727"/>
              <a:ext cx="526221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DA16015-D234-E4BF-1ED8-C11679836868}"/>
              </a:ext>
            </a:extLst>
          </p:cNvPr>
          <p:cNvSpPr txBox="1"/>
          <p:nvPr/>
        </p:nvSpPr>
        <p:spPr>
          <a:xfrm>
            <a:off x="4257675" y="2514872"/>
            <a:ext cx="1351125" cy="430887"/>
          </a:xfrm>
          <a:prstGeom prst="rect">
            <a:avLst/>
          </a:prstGeom>
          <a:noFill/>
        </p:spPr>
        <p:txBody>
          <a:bodyPr wrap="square" rtlCol="0">
            <a:spAutoFit/>
          </a:bodyPr>
          <a:lstStyle/>
          <a:p>
            <a:r>
              <a:rPr lang="en-US" sz="1100" b="1" dirty="0">
                <a:latin typeface="Roboto" panose="02000000000000000000" pitchFamily="2" charset="0"/>
                <a:ea typeface="Roboto" panose="02000000000000000000" pitchFamily="2" charset="0"/>
                <a:cs typeface="Roboto" panose="02000000000000000000" pitchFamily="2" charset="0"/>
              </a:rPr>
              <a:t>Internet search 12%</a:t>
            </a:r>
          </a:p>
        </p:txBody>
      </p:sp>
    </p:spTree>
    <p:extLst>
      <p:ext uri="{BB962C8B-B14F-4D97-AF65-F5344CB8AC3E}">
        <p14:creationId xmlns:p14="http://schemas.microsoft.com/office/powerpoint/2010/main" val="4150615217"/>
      </p:ext>
    </p:extLst>
  </p:cSld>
  <p:clrMapOvr>
    <a:masterClrMapping/>
  </p:clrMapOvr>
</p:sld>
</file>

<file path=ppt/theme/theme1.xml><?xml version="1.0" encoding="utf-8"?>
<a:theme xmlns:a="http://schemas.openxmlformats.org/drawingml/2006/main" name="Office Theme">
  <a:themeElements>
    <a:clrScheme name="Digitalzone">
      <a:dk1>
        <a:srgbClr val="202020"/>
      </a:dk1>
      <a:lt1>
        <a:srgbClr val="FFFFFF"/>
      </a:lt1>
      <a:dk2>
        <a:srgbClr val="1C2C45"/>
      </a:dk2>
      <a:lt2>
        <a:srgbClr val="FFE9DE"/>
      </a:lt2>
      <a:accent1>
        <a:srgbClr val="235AEC"/>
      </a:accent1>
      <a:accent2>
        <a:srgbClr val="FFAFB2"/>
      </a:accent2>
      <a:accent3>
        <a:srgbClr val="FFE9DE"/>
      </a:accent3>
      <a:accent4>
        <a:srgbClr val="FB8A58"/>
      </a:accent4>
      <a:accent5>
        <a:srgbClr val="00D391"/>
      </a:accent5>
      <a:accent6>
        <a:srgbClr val="00523B"/>
      </a:accent6>
      <a:hlink>
        <a:srgbClr val="235AEC"/>
      </a:hlink>
      <a:folHlink>
        <a:srgbClr val="0052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gitalzone - Digitalzone PowerPoint Template" id="{85EB2AD4-1231-104F-8E6B-A9819F8590E9}" vid="{60316BB0-CAF6-204C-A422-618E5976B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1AA07393AA974192F0C93CAA4EB376" ma:contentTypeVersion="15" ma:contentTypeDescription="Create a new document." ma:contentTypeScope="" ma:versionID="5240bfe813250a3e50c3c301d36d976c">
  <xsd:schema xmlns:xsd="http://www.w3.org/2001/XMLSchema" xmlns:xs="http://www.w3.org/2001/XMLSchema" xmlns:p="http://schemas.microsoft.com/office/2006/metadata/properties" xmlns:ns2="5c10bf04-e980-4f55-a68c-2410eb8877bf" xmlns:ns3="8f7b06e9-6d60-456e-9143-fda217c936eb" targetNamespace="http://schemas.microsoft.com/office/2006/metadata/properties" ma:root="true" ma:fieldsID="e4c22d745a51fa90e5ccdc068ce43e54" ns2:_="" ns3:_="">
    <xsd:import namespace="5c10bf04-e980-4f55-a68c-2410eb8877bf"/>
    <xsd:import namespace="8f7b06e9-6d60-456e-9143-fda217c936e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0bf04-e980-4f55-a68c-2410eb8877b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3bbbf2b-50b9-4002-9584-df940334138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7b06e9-6d60-456e-9143-fda217c936e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6e45ab8-15ef-47b1-a518-272e37083a8b}" ma:internalName="TaxCatchAll" ma:showField="CatchAllData" ma:web="8f7b06e9-6d60-456e-9143-fda217c936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10bf04-e980-4f55-a68c-2410eb8877bf">
      <Terms xmlns="http://schemas.microsoft.com/office/infopath/2007/PartnerControls"/>
    </lcf76f155ced4ddcb4097134ff3c332f>
    <TaxCatchAll xmlns="8f7b06e9-6d60-456e-9143-fda217c936eb" xsi:nil="true"/>
  </documentManagement>
</p:properties>
</file>

<file path=customXml/itemProps1.xml><?xml version="1.0" encoding="utf-8"?>
<ds:datastoreItem xmlns:ds="http://schemas.openxmlformats.org/officeDocument/2006/customXml" ds:itemID="{DA1CD66F-9495-4ADA-94E3-1E60AF389C94}">
  <ds:schemaRefs>
    <ds:schemaRef ds:uri="http://schemas.microsoft.com/sharepoint/v3/contenttype/forms"/>
  </ds:schemaRefs>
</ds:datastoreItem>
</file>

<file path=customXml/itemProps2.xml><?xml version="1.0" encoding="utf-8"?>
<ds:datastoreItem xmlns:ds="http://schemas.openxmlformats.org/officeDocument/2006/customXml" ds:itemID="{E7C5DFEC-2837-4994-95C2-3A66C620C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0bf04-e980-4f55-a68c-2410eb8877bf"/>
    <ds:schemaRef ds:uri="8f7b06e9-6d60-456e-9143-fda217c93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8BD18-5305-40BD-8E9B-1C2CD1DF5E40}">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e06803cc-b273-46ea-81e1-8d798a535800"/>
    <ds:schemaRef ds:uri="http://www.w3.org/XML/1998/namespace"/>
    <ds:schemaRef ds:uri="5c10bf04-e980-4f55-a68c-2410eb8877bf"/>
    <ds:schemaRef ds:uri="8f7b06e9-6d60-456e-9143-fda217c936eb"/>
  </ds:schemaRefs>
</ds:datastoreItem>
</file>

<file path=docProps/app.xml><?xml version="1.0" encoding="utf-8"?>
<Properties xmlns="http://schemas.openxmlformats.org/officeDocument/2006/extended-properties" xmlns:vt="http://schemas.openxmlformats.org/officeDocument/2006/docPropsVTypes">
  <Template>Office Theme</Template>
  <TotalTime>61320</TotalTime>
  <Words>2353</Words>
  <Application>Microsoft Macintosh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Symbol</vt:lpstr>
      <vt:lpstr>Arial</vt:lpstr>
      <vt:lpstr>Times New Roman</vt:lpstr>
      <vt:lpstr>Roboto</vt:lpstr>
      <vt:lpstr>Futura PT Medium</vt:lpstr>
      <vt:lpstr>Office Theme</vt:lpstr>
      <vt:lpstr>How to Optimize Cloud Purchasing for the Modern B2B Buyer </vt:lpstr>
      <vt:lpstr>PowerPoint Presentation</vt:lpstr>
      <vt:lpstr>Executive Summary</vt:lpstr>
      <vt:lpstr>Cloud Product Marketing Trends &amp; Industry Pathways </vt:lpstr>
      <vt:lpstr>1. Trending Away from Swift Decision Making </vt:lpstr>
      <vt:lpstr>While cloud purchasing decisions are generally streamlined by involving only a few key stakeholders, external factors are causing delays, and the overall decision-making time has slightly increased for many buyers over the past two years.  </vt:lpstr>
      <vt:lpstr>2. Cloud Brand Perception Gets Established Quickly  </vt:lpstr>
      <vt:lpstr>Cloud buyers are able to quickly determine if a brand should be taken seriously or not, which underscores their ability to form opinions quickly and with minimal influence.   </vt:lpstr>
      <vt:lpstr>3) Cloud Buyers Want to Hear Directly from Vendors </vt:lpstr>
      <vt:lpstr>While media like social platforms and news outlets have their advantages, cloud buyers are increasingly looking to direct and informative channels to guide their vendor discovery process that can offer a more substantial evaluation.   </vt:lpstr>
      <vt:lpstr>Final Thoughts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Buzzwords</dc:title>
  <dc:subject/>
  <dc:creator>Paul Papazis</dc:creator>
  <cp:keywords/>
  <dc:description/>
  <cp:lastModifiedBy>Paul Papazis</cp:lastModifiedBy>
  <cp:revision>9</cp:revision>
  <dcterms:created xsi:type="dcterms:W3CDTF">2024-05-15T23:17:16Z</dcterms:created>
  <dcterms:modified xsi:type="dcterms:W3CDTF">2024-11-27T23:19:35Z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0x0101003B1AA07393AA974192F0C93CAA4EB376</vt:lpwstr>
  </property>
  <property fmtid="{D5CDD505-2E9C-101B-9397-08002B2CF9AE}" pid="3" name="MediaServiceImageTags">
    <vt:lpwstr/>
  </property>
</Properties>
</file>