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2"/>
  </p:notesMasterIdLst>
  <p:sldIdLst>
    <p:sldId id="262" r:id="rId2"/>
    <p:sldId id="289" r:id="rId3"/>
    <p:sldId id="290" r:id="rId4"/>
    <p:sldId id="265" r:id="rId5"/>
    <p:sldId id="269" r:id="rId6"/>
    <p:sldId id="294" r:id="rId7"/>
    <p:sldId id="291" r:id="rId8"/>
    <p:sldId id="292" r:id="rId9"/>
    <p:sldId id="293" r:id="rId10"/>
    <p:sldId id="282" r:id="rId11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3178"/>
    <p:restoredTop sz="93300"/>
  </p:normalViewPr>
  <p:slideViewPr>
    <p:cSldViewPr>
      <p:cViewPr varScale="1">
        <p:scale>
          <a:sx n="101" d="100"/>
          <a:sy n="101" d="100"/>
        </p:scale>
        <p:origin x="1144" y="4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79488"/>
          </a:xfrm>
          <a:prstGeom prst="rect">
            <a:avLst/>
          </a:prstGeom>
        </p:spPr>
        <p:txBody>
          <a:bodyPr vert="horz" lIns="95646" tIns="47823" rIns="95646" bIns="47823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79488"/>
          </a:xfrm>
          <a:prstGeom prst="rect">
            <a:avLst/>
          </a:prstGeom>
        </p:spPr>
        <p:txBody>
          <a:bodyPr vert="horz" lIns="95646" tIns="47823" rIns="95646" bIns="47823" rtlCol="0"/>
          <a:lstStyle>
            <a:lvl1pPr algn="r">
              <a:defRPr sz="1300"/>
            </a:lvl1pPr>
          </a:lstStyle>
          <a:p>
            <a:fld id="{F1B2AC2E-3A48-42D2-8D0C-A8597F26ACB8}" type="datetimeFigureOut">
              <a:rPr lang="en-US" smtClean="0"/>
              <a:t>3/31/25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8888" y="720725"/>
            <a:ext cx="4797425" cy="3598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646" tIns="47823" rIns="95646" bIns="4782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857"/>
            <a:ext cx="5852160" cy="4320294"/>
          </a:xfrm>
          <a:prstGeom prst="rect">
            <a:avLst/>
          </a:prstGeom>
        </p:spPr>
        <p:txBody>
          <a:bodyPr vert="horz" lIns="95646" tIns="47823" rIns="95646" bIns="4782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077"/>
            <a:ext cx="3169920" cy="479487"/>
          </a:xfrm>
          <a:prstGeom prst="rect">
            <a:avLst/>
          </a:prstGeom>
        </p:spPr>
        <p:txBody>
          <a:bodyPr vert="horz" lIns="95646" tIns="47823" rIns="95646" bIns="47823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20077"/>
            <a:ext cx="3169920" cy="479487"/>
          </a:xfrm>
          <a:prstGeom prst="rect">
            <a:avLst/>
          </a:prstGeom>
        </p:spPr>
        <p:txBody>
          <a:bodyPr vert="horz" lIns="95646" tIns="47823" rIns="95646" bIns="47823" rtlCol="0" anchor="b"/>
          <a:lstStyle>
            <a:lvl1pPr algn="r">
              <a:defRPr sz="1300"/>
            </a:lvl1pPr>
          </a:lstStyle>
          <a:p>
            <a:fld id="{8ED5C400-C8E2-44D6-A55C-D2D4766A54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180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May 6, 2024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8E98E-205E-4E4C-B437-11F45188BA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288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May 6, 2024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8E98E-205E-4E4C-B437-11F45188BA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1098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May 6, 2024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8E98E-205E-4E4C-B437-11F45188BA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279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May 6, 2024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8E98E-205E-4E4C-B437-11F45188BAAE}" type="slidenum">
              <a:rPr lang="en-US" smtClean="0"/>
              <a:t>‹#›</a:t>
            </a:fld>
            <a:endParaRPr lang="en-US"/>
          </a:p>
        </p:txBody>
      </p:sp>
      <p:pic>
        <p:nvPicPr>
          <p:cNvPr id="10242" name="Picture 2" descr="C:\Users\kmtho\Desktop\KT_Things\Political\Logo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3" t="5341" r="2792" b="4447"/>
          <a:stretch/>
        </p:blipFill>
        <p:spPr bwMode="auto">
          <a:xfrm>
            <a:off x="228600" y="304800"/>
            <a:ext cx="1219200" cy="88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5638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May 6, 2024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8E98E-205E-4E4C-B437-11F45188BAA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 descr="C:\Users\kmtho\Desktop\KT_Things\Political\Logo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3" t="5341" r="2792" b="4447"/>
          <a:stretch/>
        </p:blipFill>
        <p:spPr bwMode="auto">
          <a:xfrm>
            <a:off x="228600" y="304800"/>
            <a:ext cx="1219200" cy="88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842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May 6, 2024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8E98E-205E-4E4C-B437-11F45188BA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90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May 6, 2024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8E98E-205E-4E4C-B437-11F45188BA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985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May 6, 2024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8E98E-205E-4E4C-B437-11F45188BA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0801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May 6, 2024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8E98E-205E-4E4C-B437-11F45188BA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804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May 6, 2024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8E98E-205E-4E4C-B437-11F45188BA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5179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May 6, 2024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8E98E-205E-4E4C-B437-11F45188BA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8815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May 6, 2024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28E98E-205E-4E4C-B437-11F45188BA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479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rutledgeforva.com/" TargetMode="External"/><Relationship Id="rId2" Type="http://schemas.openxmlformats.org/officeDocument/2006/relationships/hyperlink" Target="https://winsomeforgovernor.com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amandachaseva.com/" TargetMode="External"/><Relationship Id="rId4" Type="http://schemas.openxmlformats.org/officeDocument/2006/relationships/hyperlink" Target="https://davelarockforva.com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atforva.com/" TargetMode="External"/><Relationship Id="rId2" Type="http://schemas.openxmlformats.org/officeDocument/2006/relationships/hyperlink" Target="https://curranforvirginia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voiceofvirginia.net/meet-john-reid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oag.state.va.us/our-office/about-the-attorney-general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deloresfordelegate.com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74638"/>
            <a:ext cx="7620000" cy="944562"/>
          </a:xfrm>
        </p:spPr>
        <p:txBody>
          <a:bodyPr>
            <a:normAutofit/>
          </a:bodyPr>
          <a:lstStyle/>
          <a:p>
            <a:r>
              <a:rPr lang="en-US" b="1" u="sng" dirty="0"/>
              <a:t>Announcements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371600"/>
            <a:ext cx="8153400" cy="480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April 8</a:t>
            </a:r>
            <a:r>
              <a:rPr lang="en-US" b="1" baseline="30000" dirty="0"/>
              <a:t>th</a:t>
            </a:r>
            <a:r>
              <a:rPr lang="en-US" dirty="0"/>
              <a:t>: Pizza Lunch at Anthony’s Pizza 11a-1:30p: Bring a friend! </a:t>
            </a:r>
          </a:p>
          <a:p>
            <a:pPr marL="0" indent="0">
              <a:buNone/>
            </a:pPr>
            <a:r>
              <a:rPr lang="en-US" b="1" dirty="0"/>
              <a:t>May 1</a:t>
            </a:r>
            <a:r>
              <a:rPr lang="en-US" b="1" baseline="30000" dirty="0"/>
              <a:t>st: </a:t>
            </a:r>
            <a:r>
              <a:rPr lang="en-US" dirty="0"/>
              <a:t>First day of Early Voting</a:t>
            </a:r>
          </a:p>
          <a:p>
            <a:pPr marL="0" indent="0">
              <a:buNone/>
            </a:pPr>
            <a:r>
              <a:rPr lang="en-US" b="1" dirty="0"/>
              <a:t>May 10</a:t>
            </a:r>
            <a:r>
              <a:rPr lang="en-US" b="1" baseline="30000" dirty="0"/>
              <a:t>th</a:t>
            </a:r>
            <a:r>
              <a:rPr lang="en-US" dirty="0"/>
              <a:t>: Voter Registration </a:t>
            </a:r>
          </a:p>
          <a:p>
            <a:pPr marL="0" indent="0">
              <a:buNone/>
            </a:pPr>
            <a:r>
              <a:rPr lang="en-US" b="1" dirty="0"/>
              <a:t>May 15</a:t>
            </a:r>
            <a:r>
              <a:rPr lang="en-US" b="1" baseline="30000" dirty="0"/>
              <a:t>th</a:t>
            </a:r>
            <a:r>
              <a:rPr lang="en-US" b="1" dirty="0"/>
              <a:t>: </a:t>
            </a:r>
            <a:r>
              <a:rPr lang="en-US" dirty="0"/>
              <a:t>COLF Pot-Luck Dinner Meeting</a:t>
            </a:r>
          </a:p>
          <a:p>
            <a:pPr marL="0" indent="0">
              <a:buNone/>
            </a:pPr>
            <a:r>
              <a:rPr lang="en-US" b="1" dirty="0"/>
              <a:t>July 19</a:t>
            </a:r>
            <a:r>
              <a:rPr lang="en-US" b="1" baseline="30000" dirty="0"/>
              <a:t>th</a:t>
            </a:r>
            <a:r>
              <a:rPr lang="en-US" dirty="0"/>
              <a:t>: Mark your calendars for COLF’s 2</a:t>
            </a:r>
            <a:r>
              <a:rPr lang="en-US" baseline="30000" dirty="0"/>
              <a:t>nd</a:t>
            </a:r>
            <a:r>
              <a:rPr lang="en-US" dirty="0"/>
              <a:t> Annual Summer Picnic!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381000" y="6400800"/>
            <a:ext cx="8305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59740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A10164-A02C-4DAD-00B3-AE2535258F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rgbClr val="C00000"/>
                </a:solidFill>
                <a:latin typeface="Cooper Black" panose="0208090404030B020404" pitchFamily="18" charset="77"/>
              </a:rPr>
              <a:t>SAVE THE DATES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381000" y="6400800"/>
            <a:ext cx="8305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0AEAA4C6-01D3-497D-AC35-FD999D9132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5489" y="1537230"/>
            <a:ext cx="7481711" cy="4177767"/>
          </a:xfrm>
        </p:spPr>
        <p:txBody>
          <a:bodyPr>
            <a:normAutofit fontScale="70000" lnSpcReduction="20000"/>
          </a:bodyPr>
          <a:lstStyle/>
          <a:p>
            <a:r>
              <a:rPr lang="en-US" sz="3600" b="1" dirty="0"/>
              <a:t>Next Social: April 8</a:t>
            </a:r>
            <a:r>
              <a:rPr lang="en-US" sz="3600" b="1" baseline="30000" dirty="0"/>
              <a:t>th</a:t>
            </a:r>
            <a:r>
              <a:rPr lang="en-US" sz="3600" b="1" dirty="0"/>
              <a:t> Pizza Lunch</a:t>
            </a:r>
          </a:p>
          <a:p>
            <a:endParaRPr lang="en-US" sz="3600" b="1" dirty="0"/>
          </a:p>
          <a:p>
            <a:r>
              <a:rPr lang="en-US" sz="3600" b="1" dirty="0"/>
              <a:t>Early Voting Begins: May 1</a:t>
            </a:r>
            <a:r>
              <a:rPr lang="en-US" sz="3600" b="1" baseline="30000" dirty="0"/>
              <a:t>st</a:t>
            </a:r>
            <a:endParaRPr lang="en-US" sz="3600" b="1" dirty="0"/>
          </a:p>
          <a:p>
            <a:endParaRPr lang="en-US" sz="3600" b="1" dirty="0"/>
          </a:p>
          <a:p>
            <a:r>
              <a:rPr lang="en-US" sz="3600" b="1" dirty="0"/>
              <a:t>Dinner &amp; Meeting: May 15, 2025</a:t>
            </a:r>
          </a:p>
          <a:p>
            <a:endParaRPr lang="en-US" sz="3600" b="1" dirty="0"/>
          </a:p>
          <a:p>
            <a:r>
              <a:rPr lang="en-US" sz="3600" b="1" dirty="0"/>
              <a:t>Summer Picnic: July 19, 2025</a:t>
            </a:r>
          </a:p>
          <a:p>
            <a:endParaRPr lang="en-US" sz="3600" b="1" dirty="0"/>
          </a:p>
          <a:p>
            <a:r>
              <a:rPr lang="en-US" sz="3600" b="1" dirty="0"/>
              <a:t>Christmas Party: Date TBD</a:t>
            </a:r>
          </a:p>
          <a:p>
            <a:endParaRPr lang="en-US" dirty="0"/>
          </a:p>
          <a:p>
            <a:pPr marL="0" indent="0" algn="ctr">
              <a:buNone/>
            </a:pPr>
            <a:r>
              <a:rPr lang="en-US" b="1" dirty="0"/>
              <a:t>           </a:t>
            </a:r>
          </a:p>
        </p:txBody>
      </p:sp>
      <p:pic>
        <p:nvPicPr>
          <p:cNvPr id="1028" name="Picture 4" descr="Picnic Basket Clipart Images – Browse 3,933 Stock Photos ...">
            <a:extLst>
              <a:ext uri="{FF2B5EF4-FFF2-40B4-BE49-F238E27FC236}">
                <a16:creationId xmlns:a16="http://schemas.microsoft.com/office/drawing/2014/main" id="{95EBC5AA-4406-430A-B5C0-4E2D8B226C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8888" y="3469748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Four artificial pine trees">
            <a:extLst>
              <a:ext uri="{FF2B5EF4-FFF2-40B4-BE49-F238E27FC236}">
                <a16:creationId xmlns:a16="http://schemas.microsoft.com/office/drawing/2014/main" id="{C82DFCEF-2597-B18A-2DD1-63FDAB01E0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0944" y="4257150"/>
            <a:ext cx="13716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597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74638"/>
            <a:ext cx="7620000" cy="944562"/>
          </a:xfrm>
        </p:spPr>
        <p:txBody>
          <a:bodyPr>
            <a:normAutofit/>
          </a:bodyPr>
          <a:lstStyle/>
          <a:p>
            <a:r>
              <a:rPr lang="en-US" b="1" u="sng" dirty="0"/>
              <a:t>2024 Election Wrap-Up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" y="1371600"/>
            <a:ext cx="8610600" cy="4876800"/>
          </a:xfrm>
        </p:spPr>
        <p:txBody>
          <a:bodyPr>
            <a:normAutofit fontScale="25000" lnSpcReduction="20000"/>
          </a:bodyPr>
          <a:lstStyle/>
          <a:p>
            <a:r>
              <a:rPr lang="en-US" sz="8600" dirty="0"/>
              <a:t>Virginia had the lowest voter turnout (in a Presidential Election) since the 2000 Election; only 70% voter turnout (2020 Election 75%).</a:t>
            </a:r>
          </a:p>
          <a:p>
            <a:endParaRPr lang="en-US" sz="8600" dirty="0"/>
          </a:p>
          <a:p>
            <a:r>
              <a:rPr lang="en-US" sz="8600" dirty="0"/>
              <a:t>Frederick County had a 72% voter turnout</a:t>
            </a:r>
          </a:p>
          <a:p>
            <a:endParaRPr lang="en-US" sz="8600" dirty="0"/>
          </a:p>
          <a:p>
            <a:r>
              <a:rPr lang="en-US" sz="8600" dirty="0" err="1"/>
              <a:t>Canterburg</a:t>
            </a:r>
            <a:r>
              <a:rPr lang="en-US" sz="8600" dirty="0"/>
              <a:t> (503) Precinct had the highest voter turnout in Frederick County at 80% (this is Lake Frederick)</a:t>
            </a:r>
          </a:p>
          <a:p>
            <a:pPr marL="0" indent="0">
              <a:buNone/>
            </a:pPr>
            <a:endParaRPr lang="en-US" sz="3300" dirty="0"/>
          </a:p>
          <a:p>
            <a:pPr marL="0" indent="0">
              <a:buNone/>
            </a:pPr>
            <a:endParaRPr lang="en-US" sz="3300" dirty="0"/>
          </a:p>
          <a:p>
            <a:pPr marL="0" indent="0">
              <a:buNone/>
            </a:pPr>
            <a:endParaRPr lang="en-US" sz="3300" dirty="0"/>
          </a:p>
          <a:p>
            <a:pPr marL="0" indent="0">
              <a:buNone/>
            </a:pPr>
            <a:endParaRPr lang="en-US" sz="3300" dirty="0"/>
          </a:p>
          <a:p>
            <a:pPr marL="0" indent="0">
              <a:buNone/>
            </a:pPr>
            <a:endParaRPr lang="en-US" sz="1050" dirty="0"/>
          </a:p>
          <a:p>
            <a:pPr marL="0" indent="0" algn="ctr">
              <a:buNone/>
            </a:pPr>
            <a:r>
              <a:rPr lang="en-US" sz="17600" b="1" dirty="0">
                <a:solidFill>
                  <a:srgbClr val="C00000"/>
                </a:solidFill>
              </a:rPr>
              <a:t>Congratulations!!!</a:t>
            </a:r>
          </a:p>
          <a:p>
            <a:pPr marL="0" indent="0" algn="ctr">
              <a:buNone/>
            </a:pPr>
            <a:r>
              <a:rPr lang="en-US" sz="14400" b="1" dirty="0">
                <a:solidFill>
                  <a:srgbClr val="0000FF"/>
                </a:solidFill>
              </a:rPr>
              <a:t>Now Let’s Keep It Going!</a:t>
            </a:r>
          </a:p>
          <a:p>
            <a:pPr marL="0" indent="0" algn="ctr">
              <a:buNone/>
            </a:pPr>
            <a:endParaRPr lang="en-US" b="1" dirty="0">
              <a:solidFill>
                <a:schemeClr val="accent6">
                  <a:lumMod val="50000"/>
                </a:schemeClr>
              </a:solidFill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3000" dirty="0"/>
          </a:p>
          <a:p>
            <a:pPr marL="0" indent="0">
              <a:buNone/>
            </a:pPr>
            <a:endParaRPr lang="en-US" sz="5600" dirty="0"/>
          </a:p>
          <a:p>
            <a:pPr marL="0" indent="0">
              <a:buNone/>
            </a:pPr>
            <a:r>
              <a:rPr lang="en-US" sz="5600" dirty="0"/>
              <a:t>Source: Virginia Department of Election</a:t>
            </a:r>
          </a:p>
          <a:p>
            <a:pPr marL="0" indent="0">
              <a:buNone/>
            </a:pPr>
            <a:r>
              <a:rPr lang="en-US" sz="5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https://enr.elections.virginia.gov/results/public/Frederick-county/elections/2024NovemberGeneral/voters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381000" y="6400800"/>
            <a:ext cx="8305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03351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74638"/>
            <a:ext cx="7620000" cy="944562"/>
          </a:xfrm>
        </p:spPr>
        <p:txBody>
          <a:bodyPr>
            <a:normAutofit/>
          </a:bodyPr>
          <a:lstStyle/>
          <a:p>
            <a:r>
              <a:rPr lang="en-US" b="1" u="sng" dirty="0"/>
              <a:t>Election 2025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397000"/>
            <a:ext cx="8153400" cy="50038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/>
              <a:t>State Level</a:t>
            </a:r>
          </a:p>
          <a:p>
            <a:r>
              <a:rPr lang="en-US" dirty="0"/>
              <a:t>Governor</a:t>
            </a:r>
          </a:p>
          <a:p>
            <a:r>
              <a:rPr lang="en-US" dirty="0"/>
              <a:t>Lt. Governor</a:t>
            </a:r>
          </a:p>
          <a:p>
            <a:r>
              <a:rPr lang="en-US" dirty="0"/>
              <a:t>Attorney General</a:t>
            </a:r>
          </a:p>
          <a:p>
            <a:r>
              <a:rPr lang="en-US" dirty="0"/>
              <a:t>Virginia House of Delegates</a:t>
            </a:r>
          </a:p>
          <a:p>
            <a:pPr marL="0" indent="0">
              <a:buNone/>
            </a:pPr>
            <a:r>
              <a:rPr lang="en-US" sz="3200" b="1" dirty="0"/>
              <a:t>Local Elections</a:t>
            </a:r>
          </a:p>
          <a:p>
            <a:r>
              <a:rPr lang="en-US" sz="3200" dirty="0"/>
              <a:t>Board of Supervisors and School Board: Red Bud Distric</a:t>
            </a:r>
            <a:r>
              <a:rPr lang="en-US" dirty="0"/>
              <a:t>t; Shawnee District; Stonewall District. </a:t>
            </a:r>
            <a:r>
              <a:rPr lang="en-US" b="1" dirty="0"/>
              <a:t>NONE for </a:t>
            </a:r>
            <a:r>
              <a:rPr lang="en-US" b="1" dirty="0" err="1"/>
              <a:t>Opequon</a:t>
            </a:r>
            <a:r>
              <a:rPr lang="en-US" b="1" dirty="0"/>
              <a:t> District </a:t>
            </a:r>
            <a:r>
              <a:rPr lang="en-US" dirty="0"/>
              <a:t>(this is Lake Frederick.)</a:t>
            </a:r>
            <a:endParaRPr lang="en-US" sz="3200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381000" y="6400800"/>
            <a:ext cx="8305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EA741F25-795E-4D1F-9076-99423EB43038}"/>
              </a:ext>
            </a:extLst>
          </p:cNvPr>
          <p:cNvSpPr txBox="1"/>
          <p:nvPr/>
        </p:nvSpPr>
        <p:spPr>
          <a:xfrm>
            <a:off x="5791200" y="1396999"/>
            <a:ext cx="2971800" cy="1323439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/>
              <a:t>**Primary Election Candidate List will be available week of April 14th</a:t>
            </a:r>
          </a:p>
        </p:txBody>
      </p:sp>
    </p:spTree>
    <p:extLst>
      <p:ext uri="{BB962C8B-B14F-4D97-AF65-F5344CB8AC3E}">
        <p14:creationId xmlns:p14="http://schemas.microsoft.com/office/powerpoint/2010/main" val="39667976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4222" y="259325"/>
            <a:ext cx="7543800" cy="1143000"/>
          </a:xfrm>
        </p:spPr>
        <p:txBody>
          <a:bodyPr>
            <a:normAutofit fontScale="90000"/>
          </a:bodyPr>
          <a:lstStyle/>
          <a:p>
            <a:r>
              <a:rPr lang="en-US" b="1" u="sng" dirty="0"/>
              <a:t>June 17, 2025 – Primary Day</a:t>
            </a:r>
            <a:br>
              <a:rPr lang="en-US" b="1" u="sng" dirty="0"/>
            </a:br>
            <a:r>
              <a:rPr lang="en-US" sz="3600" b="1" u="sng" dirty="0">
                <a:solidFill>
                  <a:srgbClr val="C00000"/>
                </a:solidFill>
              </a:rPr>
              <a:t>Early Voting May 1st through June 14</a:t>
            </a:r>
            <a:r>
              <a:rPr lang="en-US" sz="3600" b="1" u="sng" baseline="30000" dirty="0">
                <a:solidFill>
                  <a:srgbClr val="C00000"/>
                </a:solidFill>
              </a:rPr>
              <a:t>th</a:t>
            </a:r>
            <a:endParaRPr lang="en-US" sz="4000" b="1" u="sng" baseline="300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95034106"/>
              </p:ext>
            </p:extLst>
          </p:nvPr>
        </p:nvGraphicFramePr>
        <p:xfrm>
          <a:off x="495300" y="1549400"/>
          <a:ext cx="8153400" cy="504927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81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72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7470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Date</a:t>
                      </a:r>
                      <a:endParaRPr lang="en-US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Voter Deadlines / Information</a:t>
                      </a:r>
                      <a:endParaRPr lang="en-US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470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May 1, 2025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First day </a:t>
                      </a:r>
                      <a:r>
                        <a:rPr lang="en-US" sz="2400" dirty="0">
                          <a:effectLst/>
                        </a:rPr>
                        <a:t>of Early, In-Person Early Voting for June 2025 Primary Elections (stay tuned for first date confirmation)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4701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May 27, 2025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Last day to register to vote or update an existing registration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25816677"/>
                  </a:ext>
                </a:extLst>
              </a:tr>
              <a:tr h="77470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June 6, 2025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Deadline to apply for Absentee Voter Ballot to be Mailed to You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7470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June 7, 2025,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June 14, 2025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Saturday Early Voting at Voter Registration Office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776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June 17, 2025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Virginia Primary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cxnSp>
        <p:nvCxnSpPr>
          <p:cNvPr id="6" name="Straight Connector 5"/>
          <p:cNvCxnSpPr/>
          <p:nvPr/>
        </p:nvCxnSpPr>
        <p:spPr>
          <a:xfrm>
            <a:off x="381000" y="6400800"/>
            <a:ext cx="8305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194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0">
        <p:split orient="vert"/>
      </p:transition>
    </mc:Choice>
    <mc:Fallback xmlns="">
      <p:transition spd="slow" advClick="0" advTm="10000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5000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Early Voting</a:t>
            </a:r>
            <a:br>
              <a:rPr lang="en-US" sz="4800" b="1" u="sng" dirty="0"/>
            </a:br>
            <a:r>
              <a:rPr lang="en-US" sz="4800" b="1" u="sng" dirty="0"/>
              <a:t>May 1st through June 14</a:t>
            </a:r>
            <a:r>
              <a:rPr lang="en-US" sz="4800" b="1" u="sng" baseline="30000" dirty="0"/>
              <a:t>th</a:t>
            </a:r>
            <a:r>
              <a:rPr lang="en-US" sz="4800" b="1" u="sng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28502"/>
            <a:ext cx="8479890" cy="4495800"/>
          </a:xfrm>
        </p:spPr>
        <p:txBody>
          <a:bodyPr>
            <a:normAutofit fontScale="85000" lnSpcReduction="10000"/>
          </a:bodyPr>
          <a:lstStyle/>
          <a:p>
            <a:pPr marL="400050" lvl="1" indent="0" algn="ctr">
              <a:buNone/>
            </a:pPr>
            <a:r>
              <a:rPr lang="en-US" sz="4000" b="1" dirty="0">
                <a:solidFill>
                  <a:srgbClr val="C00000"/>
                </a:solidFill>
              </a:rPr>
              <a:t>Frederick County Voter Registration Office</a:t>
            </a:r>
          </a:p>
          <a:p>
            <a:pPr marL="400050" lvl="1" indent="0" algn="ctr">
              <a:buNone/>
            </a:pPr>
            <a:r>
              <a:rPr lang="en-US" sz="3800" dirty="0"/>
              <a:t>343 Sunnyside Plaza Circle; Winchester, VA </a:t>
            </a:r>
          </a:p>
          <a:p>
            <a:pPr marL="400050" lvl="1" indent="0" algn="ctr">
              <a:buNone/>
            </a:pPr>
            <a:r>
              <a:rPr lang="en-US" sz="3800" dirty="0"/>
              <a:t>(Near the Intersection of Rt. 37 and Rt. 522)</a:t>
            </a:r>
          </a:p>
          <a:p>
            <a:pPr marL="400050" lvl="1" indent="0" algn="ctr">
              <a:buNone/>
            </a:pPr>
            <a:endParaRPr lang="en-US" sz="1600" dirty="0">
              <a:solidFill>
                <a:srgbClr val="FF0000"/>
              </a:solidFill>
            </a:endParaRPr>
          </a:p>
          <a:p>
            <a:pPr marL="400050" lvl="1" indent="0" algn="ctr">
              <a:buNone/>
            </a:pPr>
            <a:r>
              <a:rPr lang="en-US" sz="3300" b="1" dirty="0"/>
              <a:t>Hours: </a:t>
            </a:r>
            <a:r>
              <a:rPr lang="en-US" sz="3300" b="1" dirty="0">
                <a:solidFill>
                  <a:srgbClr val="C00000"/>
                </a:solidFill>
              </a:rPr>
              <a:t>Monday – Friday: 8:30 AM to 4:30 PM </a:t>
            </a:r>
          </a:p>
          <a:p>
            <a:pPr marL="400050" lvl="1" indent="0">
              <a:buNone/>
            </a:pPr>
            <a:r>
              <a:rPr lang="en-US" b="1" dirty="0">
                <a:solidFill>
                  <a:srgbClr val="C00000"/>
                </a:solidFill>
              </a:rPr>
              <a:t>  Two Saturdays: June 7</a:t>
            </a:r>
            <a:r>
              <a:rPr lang="en-US" b="1" baseline="30000" dirty="0">
                <a:solidFill>
                  <a:srgbClr val="C00000"/>
                </a:solidFill>
              </a:rPr>
              <a:t>th</a:t>
            </a:r>
            <a:r>
              <a:rPr lang="en-US" b="1" dirty="0">
                <a:solidFill>
                  <a:srgbClr val="C00000"/>
                </a:solidFill>
              </a:rPr>
              <a:t> and June 14</a:t>
            </a:r>
            <a:r>
              <a:rPr lang="en-US" b="1" baseline="30000" dirty="0">
                <a:solidFill>
                  <a:srgbClr val="C00000"/>
                </a:solidFill>
              </a:rPr>
              <a:t>th</a:t>
            </a:r>
            <a:r>
              <a:rPr lang="en-US" b="1" dirty="0">
                <a:solidFill>
                  <a:srgbClr val="C00000"/>
                </a:solidFill>
              </a:rPr>
              <a:t>:  9:00 AM – 5:00 PM</a:t>
            </a:r>
          </a:p>
          <a:p>
            <a:pPr marL="0" indent="0" algn="ctr">
              <a:buNone/>
            </a:pPr>
            <a:endParaRPr lang="en-US" sz="2400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en-US" sz="6400" b="1" dirty="0">
                <a:solidFill>
                  <a:srgbClr val="C00000"/>
                </a:solidFill>
                <a:latin typeface="Arial Black" panose="020B0A04020102020204" pitchFamily="34" charset="0"/>
              </a:rPr>
              <a:t>Vote Early!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AutoShape 4" descr="19,300+ Voting Ballot Stock Illustrations, Royalty-Free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3846" y="4495800"/>
            <a:ext cx="1505834" cy="1576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Connector 10"/>
          <p:cNvCxnSpPr/>
          <p:nvPr/>
        </p:nvCxnSpPr>
        <p:spPr>
          <a:xfrm>
            <a:off x="381000" y="6400800"/>
            <a:ext cx="8305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7232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0">
        <p:split orient="vert"/>
      </p:transition>
    </mc:Choice>
    <mc:Fallback xmlns="">
      <p:transition spd="slow" advClick="0" advTm="10000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E5F82D-9B57-9FDC-4470-646B5CC7A3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Candidates for Governor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0D3646D8-EF7B-EFC3-BDF1-AEAE5A6AE91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57910139"/>
              </p:ext>
            </p:extLst>
          </p:nvPr>
        </p:nvGraphicFramePr>
        <p:xfrm>
          <a:off x="457200" y="2079479"/>
          <a:ext cx="8229600" cy="24993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571024768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183655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Candidate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Candidate Website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4735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</a:rPr>
                        <a:t>Winston Earle-Sears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u="sng" dirty="0">
                          <a:effectLst/>
                          <a:hlinkClick r:id="rId2"/>
                        </a:rPr>
                        <a:t>https://winsomeforgovernor.com/</a:t>
                      </a:r>
                      <a:endParaRPr lang="en-US" sz="22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58337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</a:rPr>
                        <a:t>Merle Rutledge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>
                          <a:hlinkClick r:id="rId3"/>
                        </a:rPr>
                        <a:t>https://</a:t>
                      </a:r>
                      <a:r>
                        <a:rPr lang="en-US" sz="2200" dirty="0" err="1">
                          <a:hlinkClick r:id="rId3"/>
                        </a:rPr>
                        <a:t>rutledgeforva.com</a:t>
                      </a:r>
                      <a:r>
                        <a:rPr lang="en-US" sz="2200" dirty="0">
                          <a:hlinkClick r:id="rId3"/>
                        </a:rPr>
                        <a:t>/</a:t>
                      </a:r>
                      <a:endParaRPr lang="en-US" sz="22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0311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/>
                        <a:t>Dave LaRock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>
                          <a:hlinkClick r:id="rId4"/>
                        </a:rPr>
                        <a:t>https://</a:t>
                      </a:r>
                      <a:r>
                        <a:rPr lang="en-US" sz="2200" dirty="0" err="1">
                          <a:hlinkClick r:id="rId4"/>
                        </a:rPr>
                        <a:t>davelarockforva.com</a:t>
                      </a:r>
                      <a:r>
                        <a:rPr lang="en-US" sz="2200" dirty="0">
                          <a:hlinkClick r:id="rId4"/>
                        </a:rPr>
                        <a:t>/</a:t>
                      </a:r>
                      <a:endParaRPr lang="en-US" sz="22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9091541"/>
                  </a:ext>
                </a:extLst>
              </a:tr>
              <a:tr h="373037">
                <a:tc>
                  <a:txBody>
                    <a:bodyPr/>
                    <a:lstStyle/>
                    <a:p>
                      <a:r>
                        <a:rPr lang="en-US" sz="2200" dirty="0"/>
                        <a:t>Amanda Chase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>
                          <a:hlinkClick r:id="rId5"/>
                        </a:rPr>
                        <a:t>https://</a:t>
                      </a:r>
                      <a:r>
                        <a:rPr lang="en-US" sz="2200" dirty="0" err="1">
                          <a:hlinkClick r:id="rId5"/>
                        </a:rPr>
                        <a:t>www.amandachaseva.com</a:t>
                      </a:r>
                      <a:r>
                        <a:rPr lang="en-US" sz="2200" dirty="0">
                          <a:hlinkClick r:id="rId5"/>
                        </a:rPr>
                        <a:t>/</a:t>
                      </a:r>
                      <a:endParaRPr lang="en-US" sz="22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7991452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1376FCE0-E4E7-6AC4-7573-0CDCDD8C9CF3}"/>
              </a:ext>
            </a:extLst>
          </p:cNvPr>
          <p:cNvSpPr txBox="1"/>
          <p:nvPr/>
        </p:nvSpPr>
        <p:spPr>
          <a:xfrm>
            <a:off x="457200" y="4571246"/>
            <a:ext cx="82296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cap="all" dirty="0">
                <a:solidFill>
                  <a:srgbClr val="0000FF"/>
                </a:solidFill>
              </a:rPr>
              <a:t>Democratic PARTY candidate </a:t>
            </a:r>
          </a:p>
          <a:p>
            <a:pPr algn="ctr"/>
            <a:endParaRPr lang="en-US" sz="1800" b="1" cap="all" dirty="0">
              <a:solidFill>
                <a:srgbClr val="0000FF"/>
              </a:solidFill>
            </a:endParaRPr>
          </a:p>
          <a:p>
            <a:r>
              <a:rPr lang="en-US" sz="2400" b="1" cap="all" dirty="0"/>
              <a:t>Abigail Spanberger</a:t>
            </a:r>
          </a:p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AE79A0F-FBE7-A0C2-3D4E-358C8BDE726D}"/>
              </a:ext>
            </a:extLst>
          </p:cNvPr>
          <p:cNvSpPr txBox="1"/>
          <p:nvPr/>
        </p:nvSpPr>
        <p:spPr>
          <a:xfrm>
            <a:off x="608556" y="5802868"/>
            <a:ext cx="70260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Source: Ballotpedia. https://</a:t>
            </a:r>
            <a:r>
              <a:rPr lang="en-US" sz="1800" dirty="0" err="1"/>
              <a:t>ballotpedia.org</a:t>
            </a:r>
            <a:r>
              <a:rPr lang="en-US" sz="1800" dirty="0"/>
              <a:t>/</a:t>
            </a:r>
            <a:r>
              <a:rPr lang="en-US" sz="1800" dirty="0" err="1"/>
              <a:t>Main_Page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242E8C7-7044-1D61-2FA9-169849D5EAC4}"/>
              </a:ext>
            </a:extLst>
          </p:cNvPr>
          <p:cNvSpPr txBox="1"/>
          <p:nvPr/>
        </p:nvSpPr>
        <p:spPr>
          <a:xfrm>
            <a:off x="1257300" y="1361026"/>
            <a:ext cx="662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REPUBLICAN PARTY CANDIDATES</a:t>
            </a:r>
          </a:p>
        </p:txBody>
      </p:sp>
    </p:spTree>
    <p:extLst>
      <p:ext uri="{BB962C8B-B14F-4D97-AF65-F5344CB8AC3E}">
        <p14:creationId xmlns:p14="http://schemas.microsoft.com/office/powerpoint/2010/main" val="13287862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152400"/>
            <a:ext cx="7239000" cy="990600"/>
          </a:xfrm>
        </p:spPr>
        <p:txBody>
          <a:bodyPr>
            <a:normAutofit/>
          </a:bodyPr>
          <a:lstStyle/>
          <a:p>
            <a:r>
              <a:rPr lang="en-US" b="1" u="sng" dirty="0"/>
              <a:t>Lt. Governor Candidates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01425867"/>
              </p:ext>
            </p:extLst>
          </p:nvPr>
        </p:nvGraphicFramePr>
        <p:xfrm>
          <a:off x="573122" y="2100007"/>
          <a:ext cx="7568588" cy="15836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057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627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383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</a:rPr>
                        <a:t>Candidate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</a:rPr>
                        <a:t>Candidate Website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585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John Curran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u="sng" dirty="0">
                          <a:effectLst/>
                          <a:hlinkClick r:id="rId2"/>
                        </a:rPr>
                        <a:t>https://curranforvirginia.com/</a:t>
                      </a:r>
                      <a:r>
                        <a:rPr lang="en-US" sz="1800" u="sng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en-US" sz="1800" u="sng" dirty="0">
                        <a:effectLst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372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Pat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</a:rPr>
                        <a:t>Herrity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u="sng" dirty="0">
                          <a:effectLst/>
                          <a:hlinkClick r:id="rId3"/>
                        </a:rPr>
                        <a:t>https://www.patforva.com/</a:t>
                      </a:r>
                      <a:r>
                        <a:rPr lang="en-US" sz="1800" u="sng" dirty="0">
                          <a:effectLst/>
                        </a:rPr>
                        <a:t> 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207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John Reid 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u="sng" dirty="0">
                          <a:effectLst/>
                          <a:hlinkClick r:id="rId4"/>
                        </a:rPr>
                        <a:t>https://www.voiceofvirginia.net/meet-john-reid</a:t>
                      </a:r>
                      <a:r>
                        <a:rPr lang="en-US" sz="1800" u="sng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en-US" sz="1800" u="sng" dirty="0">
                        <a:effectLst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1012727" y="1388648"/>
            <a:ext cx="711854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cap="all" dirty="0">
                <a:solidFill>
                  <a:srgbClr val="FF0000"/>
                </a:solidFill>
              </a:rPr>
              <a:t>REPUBLICAN PARTY candidates (3)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381000" y="6400800"/>
            <a:ext cx="8305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F0418AA2-A738-79F8-1853-B33A5931D748}"/>
              </a:ext>
            </a:extLst>
          </p:cNvPr>
          <p:cNvSpPr txBox="1"/>
          <p:nvPr/>
        </p:nvSpPr>
        <p:spPr>
          <a:xfrm>
            <a:off x="573122" y="3909779"/>
            <a:ext cx="7885077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cap="all" dirty="0">
                <a:solidFill>
                  <a:srgbClr val="0000FF"/>
                </a:solidFill>
              </a:rPr>
              <a:t>Democratic PARTY candidate (6): </a:t>
            </a:r>
          </a:p>
          <a:p>
            <a:r>
              <a:rPr lang="en-US" sz="2000" b="1" cap="all" dirty="0"/>
              <a:t>Alex Bastani</a:t>
            </a:r>
          </a:p>
          <a:p>
            <a:r>
              <a:rPr lang="en-US" sz="2000" b="1" cap="all" dirty="0"/>
              <a:t>Ghazal Hashmi (State Senator)</a:t>
            </a:r>
          </a:p>
          <a:p>
            <a:r>
              <a:rPr lang="en-US" sz="2000" b="1" cap="all" dirty="0"/>
              <a:t>Babur Lateef (PW County School Board Chair)</a:t>
            </a:r>
          </a:p>
          <a:p>
            <a:r>
              <a:rPr lang="en-US" sz="2000" b="1" cap="all" dirty="0"/>
              <a:t>Aaron Rouse (State Senator)</a:t>
            </a:r>
          </a:p>
          <a:p>
            <a:r>
              <a:rPr lang="en-US" sz="2000" b="1" cap="all" dirty="0"/>
              <a:t>Victor Salgado</a:t>
            </a:r>
          </a:p>
          <a:p>
            <a:r>
              <a:rPr lang="en-US" sz="2000" b="1" cap="all" dirty="0"/>
              <a:t>Levar Stoney (Richmond Mayor)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1911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0">
        <p:split orient="vert"/>
      </p:transition>
    </mc:Choice>
    <mc:Fallback xmlns="">
      <p:transition spd="slow" advClick="0" advTm="10000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152400"/>
            <a:ext cx="7239000" cy="990600"/>
          </a:xfrm>
        </p:spPr>
        <p:txBody>
          <a:bodyPr>
            <a:normAutofit/>
          </a:bodyPr>
          <a:lstStyle/>
          <a:p>
            <a:r>
              <a:rPr lang="en-US" b="1" u="sng" dirty="0"/>
              <a:t>Attorney General Candidates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82861172"/>
              </p:ext>
            </p:extLst>
          </p:nvPr>
        </p:nvGraphicFramePr>
        <p:xfrm>
          <a:off x="472858" y="2057400"/>
          <a:ext cx="7568588" cy="15382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057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627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163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</a:rPr>
                        <a:t>Candidate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</a:rPr>
                        <a:t>Candidate Website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585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Jason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</a:rPr>
                        <a:t>Miyares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u="sng" dirty="0">
                          <a:effectLst/>
                          <a:hlinkClick r:id="rId2"/>
                        </a:rPr>
                        <a:t>https://www.oag.state.va.us/our-office/about-the-attorney-general</a:t>
                      </a:r>
                      <a:r>
                        <a:rPr lang="en-US" sz="2000" u="sng" dirty="0">
                          <a:effectLst/>
                        </a:rPr>
                        <a:t> 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372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1209152" y="1228515"/>
            <a:ext cx="6096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cap="all" dirty="0">
                <a:solidFill>
                  <a:srgbClr val="FF0000"/>
                </a:solidFill>
              </a:rPr>
              <a:t>REPUBLICAN PARTY candidates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381000" y="6400800"/>
            <a:ext cx="8305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2A623D84-02F8-A030-384A-D650240D34AB}"/>
              </a:ext>
            </a:extLst>
          </p:cNvPr>
          <p:cNvSpPr txBox="1"/>
          <p:nvPr/>
        </p:nvSpPr>
        <p:spPr>
          <a:xfrm>
            <a:off x="505983" y="4191000"/>
            <a:ext cx="8132034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cap="all" dirty="0">
                <a:solidFill>
                  <a:srgbClr val="0000FF"/>
                </a:solidFill>
              </a:rPr>
              <a:t>Democratic PARTY candidates: </a:t>
            </a:r>
          </a:p>
          <a:p>
            <a:pPr algn="ctr"/>
            <a:endParaRPr lang="en-US" sz="2000" b="1" cap="all" dirty="0">
              <a:solidFill>
                <a:srgbClr val="0000FF"/>
              </a:solidFill>
            </a:endParaRPr>
          </a:p>
          <a:p>
            <a:r>
              <a:rPr lang="en-US" sz="1800" b="1" cap="all" dirty="0"/>
              <a:t>Jay Jones (Former Norfolk Delegate)</a:t>
            </a:r>
          </a:p>
          <a:p>
            <a:r>
              <a:rPr lang="en-US" sz="1800" b="1" cap="all" dirty="0"/>
              <a:t>Shannon Taylor (Henrico’s Commonwealth’s Attorney)</a:t>
            </a:r>
          </a:p>
        </p:txBody>
      </p:sp>
    </p:spTree>
    <p:extLst>
      <p:ext uri="{BB962C8B-B14F-4D97-AF65-F5344CB8AC3E}">
        <p14:creationId xmlns:p14="http://schemas.microsoft.com/office/powerpoint/2010/main" val="1414002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0">
        <p:split orient="vert"/>
      </p:transition>
    </mc:Choice>
    <mc:Fallback xmlns="">
      <p:transition spd="slow" advClick="0" advTm="10000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152400"/>
            <a:ext cx="7239000" cy="990600"/>
          </a:xfrm>
        </p:spPr>
        <p:txBody>
          <a:bodyPr>
            <a:normAutofit fontScale="90000"/>
          </a:bodyPr>
          <a:lstStyle/>
          <a:p>
            <a:r>
              <a:rPr lang="en-US" b="1" u="sng" dirty="0"/>
              <a:t>District 31 Delegate Candidates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72645646"/>
              </p:ext>
            </p:extLst>
          </p:nvPr>
        </p:nvGraphicFramePr>
        <p:xfrm>
          <a:off x="631371" y="2297010"/>
          <a:ext cx="7568588" cy="118776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057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627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62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</a:rPr>
                        <a:t>Candidate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</a:rPr>
                        <a:t>Candidate Website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585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Delores Oates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+mn-lt"/>
                          <a:ea typeface="Calibri"/>
                          <a:cs typeface="Times New Roman"/>
                          <a:hlinkClick r:id="rId2"/>
                        </a:rPr>
                        <a:t>https://</a:t>
                      </a:r>
                      <a:r>
                        <a:rPr lang="en-US" sz="2400" dirty="0" err="1">
                          <a:effectLst/>
                          <a:latin typeface="+mn-lt"/>
                          <a:ea typeface="Calibri"/>
                          <a:cs typeface="Times New Roman"/>
                          <a:hlinkClick r:id="rId2"/>
                        </a:rPr>
                        <a:t>deloresfordelegate.com</a:t>
                      </a:r>
                      <a:r>
                        <a:rPr lang="en-US" sz="2400" dirty="0">
                          <a:effectLst/>
                          <a:latin typeface="+mn-lt"/>
                          <a:ea typeface="Calibri"/>
                          <a:cs typeface="Times New Roman"/>
                          <a:hlinkClick r:id="rId2"/>
                        </a:rPr>
                        <a:t>/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372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1859667" y="1323525"/>
            <a:ext cx="527957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cap="all" dirty="0">
                <a:solidFill>
                  <a:srgbClr val="FF0000"/>
                </a:solidFill>
              </a:rPr>
              <a:t>REPUBLICAN PARTY candidates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381000" y="6400800"/>
            <a:ext cx="8305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284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0">
        <p:split orient="vert"/>
      </p:transition>
    </mc:Choice>
    <mc:Fallback xmlns="">
      <p:transition spd="slow" advClick="0" advTm="10000">
        <p:split orient="vert"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Custom 5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5367</TotalTime>
  <Words>598</Words>
  <Application>Microsoft Macintosh PowerPoint</Application>
  <PresentationFormat>On-screen Show (4:3)</PresentationFormat>
  <Paragraphs>119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Arial Black</vt:lpstr>
      <vt:lpstr>Arial Rounded MT Bold</vt:lpstr>
      <vt:lpstr>Calibri</vt:lpstr>
      <vt:lpstr>Cooper Black</vt:lpstr>
      <vt:lpstr>Office Theme</vt:lpstr>
      <vt:lpstr>Announcements</vt:lpstr>
      <vt:lpstr>2024 Election Wrap-Up</vt:lpstr>
      <vt:lpstr>Election 2025</vt:lpstr>
      <vt:lpstr>June 17, 2025 – Primary Day Early Voting May 1st through June 14th</vt:lpstr>
      <vt:lpstr>Early Voting May 1st through June 14th </vt:lpstr>
      <vt:lpstr>Candidates for Governor</vt:lpstr>
      <vt:lpstr>Lt. Governor Candidates</vt:lpstr>
      <vt:lpstr>Attorney General Candidates</vt:lpstr>
      <vt:lpstr>District 31 Delegate Candidates</vt:lpstr>
      <vt:lpstr>SAVE THE DATES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Kathy Thomas</dc:creator>
  <cp:lastModifiedBy>Albert Torres</cp:lastModifiedBy>
  <cp:revision>82</cp:revision>
  <cp:lastPrinted>2024-04-13T14:33:50Z</cp:lastPrinted>
  <dcterms:created xsi:type="dcterms:W3CDTF">2024-04-10T20:02:01Z</dcterms:created>
  <dcterms:modified xsi:type="dcterms:W3CDTF">2025-03-31T15:26:36Z</dcterms:modified>
</cp:coreProperties>
</file>