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5" r:id="rId6"/>
    <p:sldId id="288" r:id="rId7"/>
    <p:sldId id="269" r:id="rId8"/>
    <p:sldId id="291" r:id="rId9"/>
    <p:sldId id="292" r:id="rId10"/>
    <p:sldId id="293" r:id="rId11"/>
    <p:sldId id="294" r:id="rId12"/>
    <p:sldId id="295" r:id="rId13"/>
    <p:sldId id="267" r:id="rId14"/>
    <p:sldId id="284" r:id="rId15"/>
    <p:sldId id="287" r:id="rId16"/>
    <p:sldId id="271" r:id="rId17"/>
    <p:sldId id="285" r:id="rId18"/>
    <p:sldId id="289" r:id="rId19"/>
    <p:sldId id="297" r:id="rId20"/>
    <p:sldId id="290" r:id="rId21"/>
    <p:sldId id="298" r:id="rId22"/>
    <p:sldId id="299" r:id="rId23"/>
    <p:sldId id="268" r:id="rId24"/>
    <p:sldId id="270" r:id="rId25"/>
    <p:sldId id="282" r:id="rId26"/>
    <p:sldId id="296" r:id="rId27"/>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20D0BB-EFB6-18CB-A1B5-748259CE01B5}" name="Seugling, Carolyn (OCR) " initials="CS" userId="Seugling, Carolyn (OCR) " providerId="None"/>
  <p188:author id="{6743B7D5-9F60-716D-7E81-1E8ED95154D6}" name="Joseph Golinker" initials="JG" userId="S::Joseph.Golinker@ed.gov::ef2e21c4-2372-4722-9df9-56221b287379" providerId="AD"/>
  <p188:author id="{EE7373FC-9A4B-7856-082E-331B5783504A}" name="Dixon, Monique" initials="DM" userId="S::Monique.Dixon@ed.gov::9f53c6e3-1338-4257-98c6-af4b73a826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1363" autoAdjust="0"/>
  </p:normalViewPr>
  <p:slideViewPr>
    <p:cSldViewPr snapToGrid="0">
      <p:cViewPr varScale="1">
        <p:scale>
          <a:sx n="57" d="100"/>
          <a:sy n="57" d="100"/>
        </p:scale>
        <p:origin x="1854" y="72"/>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BEF238-1297-42E2-B591-6DBFF4C43E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7128620-67E6-4887-9B58-02B05EC9E34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AFD69C1-551B-435C-90BB-267F872C0DD7}" type="datetimeFigureOut">
              <a:rPr lang="en-US"/>
              <a:pPr>
                <a:defRPr/>
              </a:pPr>
              <a:t>12/10/2021</a:t>
            </a:fld>
            <a:endParaRPr lang="en-US"/>
          </a:p>
        </p:txBody>
      </p:sp>
      <p:sp>
        <p:nvSpPr>
          <p:cNvPr id="4" name="Slide Image Placeholder 3">
            <a:extLst>
              <a:ext uri="{FF2B5EF4-FFF2-40B4-BE49-F238E27FC236}">
                <a16:creationId xmlns:a16="http://schemas.microsoft.com/office/drawing/2014/main" id="{9D1B8B4F-247E-49DC-8ADC-9ED7A9F1E1A7}"/>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B5BA98F4-71AD-4272-8924-3695CDA9BD7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A09ED5B-FA77-4430-A12C-56B923BC437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F66B198B-F850-4F1B-932B-B26CFC9340C9}"/>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915DB75-60DD-46A1-BCD1-B62A14FEB27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2.ed.gov/about/offices/list/ocr/letters/colleague-el-201501.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F62D7F09-D33C-49C3-935E-024A10CD522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201352CB-16C9-445B-86CA-B9FEBF37F1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a:extLst>
              <a:ext uri="{FF2B5EF4-FFF2-40B4-BE49-F238E27FC236}">
                <a16:creationId xmlns:a16="http://schemas.microsoft.com/office/drawing/2014/main" id="{6299460B-4AF1-46A0-B4AC-8C50905C26C7}"/>
              </a:ext>
            </a:extLst>
          </p:cNvPr>
          <p:cNvSpPr>
            <a:spLocks noGrp="1"/>
          </p:cNvSpPr>
          <p:nvPr>
            <p:ph type="sldNum" sz="quarter" idx="5"/>
          </p:nvPr>
        </p:nvSpPr>
        <p:spPr/>
        <p:txBody>
          <a:bodyPr/>
          <a:lstStyle/>
          <a:p>
            <a:pPr>
              <a:defRPr/>
            </a:pPr>
            <a:fld id="{74F92CF6-5CA0-483B-9341-E1AF1B394C8F}"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3A933475-ED3F-4559-A24B-371514C80F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B29D892B-9197-47B9-8DFC-94FB7341F2E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These statements found in the Fact Sheet: Confronting Discrimination on National Origin and Immigrant Status, come from a long history of civil rights protections, cases and other federal laws as I will share in the next slide.</a:t>
            </a:r>
          </a:p>
          <a:p>
            <a:pPr eaLnBrk="1" hangingPunct="1">
              <a:spcBef>
                <a:spcPct val="0"/>
              </a:spcBef>
            </a:pPr>
            <a:endParaRPr lang="en-US" altLang="en-US" dirty="0"/>
          </a:p>
          <a:p>
            <a:pPr eaLnBrk="1" hangingPunct="1">
              <a:spcBef>
                <a:spcPct val="0"/>
              </a:spcBef>
            </a:pPr>
            <a:r>
              <a:rPr lang="en-US" altLang="en-US" dirty="0"/>
              <a:t>This fact sheet is available in Pashto, Dari and Arabic, among other languages. </a:t>
            </a:r>
          </a:p>
        </p:txBody>
      </p:sp>
      <p:sp>
        <p:nvSpPr>
          <p:cNvPr id="12292" name="Slide Number Placeholder 3">
            <a:extLst>
              <a:ext uri="{FF2B5EF4-FFF2-40B4-BE49-F238E27FC236}">
                <a16:creationId xmlns:a16="http://schemas.microsoft.com/office/drawing/2014/main" id="{84DBEEE4-0764-4DD5-96F4-C41A6A2017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3978C58-B79D-4675-992D-56AAF1784CE9}" type="slidenum">
              <a:rPr lang="en-US" altLang="en-US" smtClean="0"/>
              <a:pPr fontAlgn="base">
                <a:spcBef>
                  <a:spcPct val="0"/>
                </a:spcBef>
                <a:spcAft>
                  <a:spcPct val="0"/>
                </a:spcAft>
              </a:pPr>
              <a:t>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E107AA3-028A-4340-822A-625562CBA87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C28A78C3-4AFC-435D-AFE0-B7D1D017AE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 have four areas that I want to discuss with you as we further consider these educational rights of students. </a:t>
            </a:r>
          </a:p>
          <a:p>
            <a:pPr eaLnBrk="1" hangingPunct="1"/>
            <a:endParaRPr lang="en-US" altLang="en-US"/>
          </a:p>
        </p:txBody>
      </p:sp>
      <p:sp>
        <p:nvSpPr>
          <p:cNvPr id="4" name="Slide Number Placeholder 3">
            <a:extLst>
              <a:ext uri="{FF2B5EF4-FFF2-40B4-BE49-F238E27FC236}">
                <a16:creationId xmlns:a16="http://schemas.microsoft.com/office/drawing/2014/main" id="{04DBE92F-2BE1-4D54-A963-E89FA50401A0}"/>
              </a:ext>
            </a:extLst>
          </p:cNvPr>
          <p:cNvSpPr>
            <a:spLocks noGrp="1"/>
          </p:cNvSpPr>
          <p:nvPr>
            <p:ph type="sldNum" sz="quarter" idx="5"/>
          </p:nvPr>
        </p:nvSpPr>
        <p:spPr/>
        <p:txBody>
          <a:bodyPr/>
          <a:lstStyle/>
          <a:p>
            <a:pPr>
              <a:defRPr/>
            </a:pPr>
            <a:fld id="{4A9751D7-36D3-49CE-A354-BCB9030D72C0}"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A0CF5585-D336-4C68-A461-7C39196629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FFC926BB-B7FE-4D8C-ADC6-6B321DC7A052}"/>
              </a:ext>
            </a:extLst>
          </p:cNvPr>
          <p:cNvSpPr>
            <a:spLocks noGrp="1"/>
          </p:cNvSpPr>
          <p:nvPr>
            <p:ph type="body" idx="1"/>
          </p:nvPr>
        </p:nvSpPr>
        <p:spPr/>
        <p:txBody>
          <a:bodyPr/>
          <a:lstStyle/>
          <a:p>
            <a:pPr eaLnBrk="1" hangingPunct="1">
              <a:defRPr/>
            </a:pPr>
            <a:r>
              <a:rPr lang="en-US" dirty="0">
                <a:ea typeface="Calibri" panose="020F0502020204030204" pitchFamily="34" charset="0"/>
                <a:cs typeface="Times New Roman" panose="02020603050405020304" pitchFamily="18" charset="0"/>
              </a:rPr>
              <a:t>Civil Rights Requirements</a:t>
            </a:r>
            <a:r>
              <a:rPr lang="en-US" strike="sngStrike" dirty="0">
                <a:ea typeface="Calibri" panose="020F0502020204030204" pitchFamily="34" charset="0"/>
                <a:cs typeface="Times New Roman" panose="02020603050405020304" pitchFamily="18" charset="0"/>
              </a:rPr>
              <a:t> </a:t>
            </a:r>
          </a:p>
          <a:p>
            <a:pPr eaLnBrk="1" hangingPunct="1">
              <a:defRPr/>
            </a:pPr>
            <a:endParaRPr lang="en-US" strike="sngStrike" dirty="0">
              <a:ea typeface="Calibri" panose="020F0502020204030204" pitchFamily="34" charset="0"/>
              <a:cs typeface="Times New Roman" panose="02020603050405020304" pitchFamily="18" charset="0"/>
            </a:endParaRPr>
          </a:p>
          <a:p>
            <a:pPr eaLnBrk="1" hangingPunct="1">
              <a:defRPr/>
            </a:pPr>
            <a:endParaRPr lang="en-US" u="sng"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ea typeface="Calibri" panose="020F0502020204030204" pitchFamily="34" charset="0"/>
                <a:cs typeface="Times New Roman" panose="02020603050405020304" pitchFamily="18" charset="0"/>
              </a:rPr>
              <a:t>Title VI of the Civil Rights Act of 1964  Section 601: “No person in the United States shall, on the ground of race, color, or national origin, be excluded from participation in, be denied the benefits of, or be subjected to discrimination under any program or activity receiving Federal financial assistance.” </a:t>
            </a:r>
            <a:r>
              <a:rPr lang="en-US" sz="1800" dirty="0">
                <a:effectLst/>
                <a:latin typeface="Segoe UI" panose="020B0502040204020203" pitchFamily="34" charset="0"/>
              </a:rPr>
              <a:t>42 U.S.C. § 2000d to d-7. </a:t>
            </a:r>
            <a:endParaRPr lang="en-US" sz="1800" dirty="0">
              <a:effectLst/>
              <a:latin typeface="Arial" panose="020B0604020202020204" pitchFamily="34" charset="0"/>
            </a:endParaRPr>
          </a:p>
          <a:p>
            <a:pPr eaLnBrk="1" hangingPunct="1">
              <a:defRPr/>
            </a:pPr>
            <a:endParaRPr lang="en-US" dirty="0">
              <a:ea typeface="Calibri" panose="020F0502020204030204" pitchFamily="34" charset="0"/>
              <a:cs typeface="Times New Roman" panose="02020603050405020304" pitchFamily="18" charset="0"/>
            </a:endParaRPr>
          </a:p>
          <a:p>
            <a:pPr eaLnBrk="1" hangingPunct="1">
              <a:defRPr/>
            </a:pPr>
            <a:endParaRPr lang="en-US" dirty="0">
              <a:ea typeface="Calibri" panose="020F0502020204030204" pitchFamily="34" charset="0"/>
              <a:cs typeface="Times New Roman" panose="02020603050405020304" pitchFamily="18" charset="0"/>
            </a:endParaRPr>
          </a:p>
          <a:p>
            <a:pPr eaLnBrk="1" hangingPunct="1">
              <a:defRPr/>
            </a:pPr>
            <a:r>
              <a:rPr lang="en-US" dirty="0">
                <a:ea typeface="Calibri" panose="020F0502020204030204" pitchFamily="34" charset="0"/>
                <a:cs typeface="Times New Roman" panose="02020603050405020304" pitchFamily="18" charset="0"/>
              </a:rPr>
              <a:t>As every public school receives federal funds in some way shape or form, they have the responsibility of applying the civil rights protection for English learners.</a:t>
            </a:r>
          </a:p>
          <a:p>
            <a:pPr eaLnBrk="1" hangingPunct="1">
              <a:defRPr/>
            </a:pPr>
            <a:endParaRPr lang="en-US" dirty="0">
              <a:ea typeface="Calibri" panose="020F0502020204030204" pitchFamily="34" charset="0"/>
              <a:cs typeface="Times New Roman" panose="02020603050405020304" pitchFamily="18" charset="0"/>
            </a:endParaRPr>
          </a:p>
          <a:p>
            <a:pPr eaLnBrk="1" hangingPunct="1">
              <a:defRPr/>
            </a:pPr>
            <a:r>
              <a:rPr lang="en-US" dirty="0">
                <a:ea typeface="Calibri" panose="020F0502020204030204" pitchFamily="34" charset="0"/>
                <a:cs typeface="Times New Roman" panose="02020603050405020304" pitchFamily="18" charset="0"/>
              </a:rPr>
              <a:t>Many Afghani students will qualify as ELs.</a:t>
            </a:r>
            <a:endParaRPr lang="en-US" strike="sngStrike" dirty="0">
              <a:ea typeface="Calibri" panose="020F0502020204030204" pitchFamily="34" charset="0"/>
              <a:cs typeface="Times New Roman" panose="02020603050405020304" pitchFamily="18" charset="0"/>
            </a:endParaRPr>
          </a:p>
          <a:p>
            <a:pPr eaLnBrk="1" hangingPunct="1">
              <a:defRPr/>
            </a:pPr>
            <a:endParaRPr lang="en-US" u="sng" strike="sngStrike" dirty="0">
              <a:cs typeface="Times New Roman" panose="02020603050405020304" pitchFamily="18" charset="0"/>
            </a:endParaRPr>
          </a:p>
          <a:p>
            <a:pPr eaLnBrk="1" hangingPunct="1">
              <a:defRPr/>
            </a:pPr>
            <a:r>
              <a:rPr lang="en-US" dirty="0"/>
              <a:t>Title VI’s prohibition on national origin discrimination requires SEAs and school districts to take “affirmative steps” to address language barriers so that EL students may participate meaningfully in schools’ educational programs. The Office for Civil Rights (OCR) at the U.S. Department of Education (ED) and the Civil Rights Division at the U.S. Department of Justice (DOJ) share authority for enforcing Title VI in the education context.</a:t>
            </a:r>
            <a:endParaRPr lang="en-US" u="sng" dirty="0"/>
          </a:p>
          <a:p>
            <a:pPr eaLnBrk="1" hangingPunct="1">
              <a:defRPr/>
            </a:pPr>
            <a:endParaRPr lang="en-US" u="sng" dirty="0"/>
          </a:p>
          <a:p>
            <a:pPr eaLnBrk="1" hangingPunct="1">
              <a:defRPr/>
            </a:pPr>
            <a:r>
              <a:rPr lang="en-US" b="1" dirty="0">
                <a:ea typeface="Calibri" panose="020F0502020204030204" pitchFamily="34" charset="0"/>
                <a:cs typeface="Times New Roman" panose="02020603050405020304" pitchFamily="18" charset="0"/>
              </a:rPr>
              <a:t>Section 1703</a:t>
            </a:r>
            <a:r>
              <a:rPr lang="en-US" dirty="0">
                <a:ea typeface="Calibri" panose="020F0502020204030204" pitchFamily="34" charset="0"/>
                <a:cs typeface="Times New Roman" panose="02020603050405020304" pitchFamily="18" charset="0"/>
              </a:rPr>
              <a:t>(</a:t>
            </a:r>
            <a:r>
              <a:rPr lang="en-US" b="1" dirty="0">
                <a:ea typeface="Calibri" panose="020F0502020204030204" pitchFamily="34" charset="0"/>
                <a:cs typeface="Times New Roman" panose="02020603050405020304" pitchFamily="18" charset="0"/>
              </a:rPr>
              <a:t>f) of the </a:t>
            </a:r>
            <a:r>
              <a:rPr lang="en-US" dirty="0">
                <a:ea typeface="Calibri" panose="020F0502020204030204" pitchFamily="34" charset="0"/>
                <a:cs typeface="Times New Roman" panose="02020603050405020304" pitchFamily="18" charset="0"/>
              </a:rPr>
              <a:t>Equal Educational Opportunities Act of 1974 requires state educational agencies (SEAs) and school districts to take appropriate actions to overcome language barriers that impede </a:t>
            </a:r>
            <a:r>
              <a:rPr lang="en-US" b="1" dirty="0">
                <a:ea typeface="Calibri" panose="020F0502020204030204" pitchFamily="34" charset="0"/>
                <a:cs typeface="Times New Roman" panose="02020603050405020304" pitchFamily="18" charset="0"/>
              </a:rPr>
              <a:t>English</a:t>
            </a:r>
            <a:r>
              <a:rPr lang="en-US" dirty="0">
                <a:ea typeface="Calibri" panose="020F0502020204030204" pitchFamily="34" charset="0"/>
                <a:cs typeface="Times New Roman" panose="02020603050405020304" pitchFamily="18" charset="0"/>
              </a:rPr>
              <a:t> </a:t>
            </a:r>
            <a:r>
              <a:rPr lang="en-US" b="1" dirty="0">
                <a:ea typeface="Calibri" panose="020F0502020204030204" pitchFamily="34" charset="0"/>
                <a:cs typeface="Times New Roman" panose="02020603050405020304" pitchFamily="18" charset="0"/>
              </a:rPr>
              <a:t>Learner</a:t>
            </a:r>
            <a:r>
              <a:rPr lang="en-US" dirty="0">
                <a:ea typeface="Calibri" panose="020F0502020204030204" pitchFamily="34" charset="0"/>
                <a:cs typeface="Times New Roman" panose="02020603050405020304" pitchFamily="18" charset="0"/>
              </a:rPr>
              <a:t> (ELs) </a:t>
            </a:r>
            <a:r>
              <a:rPr lang="en-US" b="1" dirty="0">
                <a:ea typeface="Calibri" panose="020F0502020204030204" pitchFamily="34" charset="0"/>
                <a:cs typeface="Times New Roman" panose="02020603050405020304" pitchFamily="18" charset="0"/>
              </a:rPr>
              <a:t>students</a:t>
            </a:r>
            <a:r>
              <a:rPr lang="en-US" dirty="0">
                <a:ea typeface="Calibri" panose="020F0502020204030204" pitchFamily="34" charset="0"/>
                <a:cs typeface="Times New Roman" panose="02020603050405020304" pitchFamily="18" charset="0"/>
              </a:rPr>
              <a:t> from participating equally in state and district educational programs. </a:t>
            </a:r>
            <a:r>
              <a:rPr lang="en-US" dirty="0"/>
              <a:t>20 U.S.C. § 1703(f).</a:t>
            </a:r>
            <a:endParaRPr lang="en-US" u="sng" dirty="0"/>
          </a:p>
          <a:p>
            <a:pPr eaLnBrk="1" hangingPunct="1">
              <a:defRPr/>
            </a:pPr>
            <a:endParaRPr lang="en-US" u="sng" dirty="0"/>
          </a:p>
          <a:p>
            <a:pPr eaLnBrk="1" hangingPunct="1">
              <a:defRPr/>
            </a:pPr>
            <a:r>
              <a:rPr lang="en-US" dirty="0"/>
              <a:t>DOJ is responsible for enforcing the EEOA. </a:t>
            </a:r>
          </a:p>
          <a:p>
            <a:pPr eaLnBrk="1" hangingPunct="1">
              <a:defRPr/>
            </a:pPr>
            <a:endParaRPr lang="en-US" u="sng" dirty="0"/>
          </a:p>
          <a:p>
            <a:pPr eaLnBrk="1" hangingPunct="1">
              <a:defRPr/>
            </a:pPr>
            <a:r>
              <a:rPr lang="en-US" dirty="0">
                <a:ea typeface="Calibri" panose="020F0502020204030204" pitchFamily="34" charset="0"/>
                <a:cs typeface="Times New Roman" panose="02020603050405020304" pitchFamily="18" charset="0"/>
              </a:rPr>
              <a:t>Title VI, the EEOA and other case law I will discuss in the next slide provide the “what” and the “why” of EL education – in other words, why are schools and districts required to do certain things, and what is the purpose of those requirements? </a:t>
            </a:r>
          </a:p>
          <a:p>
            <a:pPr eaLnBrk="1" hangingPunct="1">
              <a:defRPr/>
            </a:pPr>
            <a:endParaRPr lang="en-US" u="sng" dirty="0"/>
          </a:p>
          <a:p>
            <a:pPr eaLnBrk="1" hangingPunct="1">
              <a:defRPr/>
            </a:pPr>
            <a:endParaRPr lang="en-US" u="sng" strike="sngStrike" dirty="0">
              <a:ea typeface="Calibri" panose="020F0502020204030204" pitchFamily="34" charset="0"/>
              <a:cs typeface="Times New Roman" panose="02020603050405020304" pitchFamily="18" charset="0"/>
            </a:endParaRPr>
          </a:p>
          <a:p>
            <a:pPr eaLnBrk="1" hangingPunct="1">
              <a:defRPr/>
            </a:pPr>
            <a:endParaRPr lang="en-US" u="sng" strike="sngStrike" dirty="0">
              <a:ea typeface="Calibri" panose="020F0502020204030204" pitchFamily="34" charset="0"/>
              <a:cs typeface="Times New Roman" panose="02020603050405020304" pitchFamily="18" charset="0"/>
            </a:endParaRPr>
          </a:p>
          <a:p>
            <a:pPr eaLnBrk="1" hangingPunct="1">
              <a:defRPr/>
            </a:pPr>
            <a:endParaRPr lang="en-US" dirty="0"/>
          </a:p>
        </p:txBody>
      </p:sp>
      <p:sp>
        <p:nvSpPr>
          <p:cNvPr id="4" name="Slide Number Placeholder 3">
            <a:extLst>
              <a:ext uri="{FF2B5EF4-FFF2-40B4-BE49-F238E27FC236}">
                <a16:creationId xmlns:a16="http://schemas.microsoft.com/office/drawing/2014/main" id="{8EB1674F-DE3E-41BC-A5AA-C6C8304D5D36}"/>
              </a:ext>
            </a:extLst>
          </p:cNvPr>
          <p:cNvSpPr>
            <a:spLocks noGrp="1"/>
          </p:cNvSpPr>
          <p:nvPr>
            <p:ph type="sldNum" sz="quarter" idx="5"/>
          </p:nvPr>
        </p:nvSpPr>
        <p:spPr/>
        <p:txBody>
          <a:bodyPr/>
          <a:lstStyle/>
          <a:p>
            <a:pPr>
              <a:defRPr/>
            </a:pPr>
            <a:fld id="{4DB15EB9-72ED-464A-A4B3-2345D1CC99AF}"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46180BF9-0073-426C-83FE-20B0373B1E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FD560F34-C9D7-4048-9FFF-6BAD1003CA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ea typeface="Calibri" panose="020F0502020204030204" pitchFamily="34" charset="0"/>
                <a:cs typeface="Times New Roman" panose="02020603050405020304" pitchFamily="18" charset="0"/>
              </a:rPr>
              <a:t>Significant Case law explains how the court will interpret these laws- what sort of judgement we may expect in the same or similar circumstances.</a:t>
            </a:r>
          </a:p>
          <a:p>
            <a:pPr eaLnBrk="1" hangingPunct="1"/>
            <a:endParaRPr lang="en-US" altLang="en-US" dirty="0">
              <a:ea typeface="Calibri" panose="020F0502020204030204" pitchFamily="34" charset="0"/>
              <a:cs typeface="Times New Roman" panose="02020603050405020304" pitchFamily="18" charset="0"/>
            </a:endParaRPr>
          </a:p>
          <a:p>
            <a:pPr eaLnBrk="1" hangingPunct="1"/>
            <a:r>
              <a:rPr lang="en-US" altLang="en-US" i="1" dirty="0">
                <a:ea typeface="Calibri" panose="020F0502020204030204" pitchFamily="34" charset="0"/>
                <a:cs typeface="Times New Roman" panose="02020603050405020304" pitchFamily="18" charset="0"/>
              </a:rPr>
              <a:t>Lau v. Nichols</a:t>
            </a:r>
            <a:r>
              <a:rPr lang="en-US" altLang="en-US" dirty="0">
                <a:ea typeface="Calibri" panose="020F0502020204030204" pitchFamily="34" charset="0"/>
                <a:cs typeface="Times New Roman" panose="02020603050405020304" pitchFamily="18" charset="0"/>
              </a:rPr>
              <a:t>, 414 U.S. 563 (1974). Lau stated that where inability to speak and understand the English language excludes national origin-minority group children from effective participation in the educational program offered by a school district, Title VI requires that the district take affirmative steps to rectify the language deficiency to open its instructional program to these students. “Affirmative steps” has been interpreted as </a:t>
            </a:r>
            <a:r>
              <a:rPr lang="en-US" altLang="en-US" dirty="0">
                <a:solidFill>
                  <a:srgbClr val="000000"/>
                </a:solidFill>
                <a:latin typeface="Montserrat" panose="00000500000000000000" pitchFamily="2" charset="0"/>
                <a:ea typeface="Calibri" panose="020F0502020204030204" pitchFamily="34" charset="0"/>
                <a:cs typeface="Montserrat" panose="00000500000000000000" pitchFamily="2" charset="0"/>
                <a:sym typeface="Montserrat" panose="00000500000000000000" pitchFamily="2" charset="0"/>
              </a:rPr>
              <a:t>providing students with appropriate instructional support. </a:t>
            </a:r>
          </a:p>
          <a:p>
            <a:pPr eaLnBrk="1" hangingPunct="1"/>
            <a:endParaRPr lang="en-US" altLang="en-US" dirty="0">
              <a:solidFill>
                <a:srgbClr val="000000"/>
              </a:solidFill>
              <a:latin typeface="Montserrat" panose="00000500000000000000" pitchFamily="2" charset="0"/>
              <a:ea typeface="Calibri" panose="020F0502020204030204" pitchFamily="34" charset="0"/>
              <a:cs typeface="Montserrat" panose="00000500000000000000" pitchFamily="2" charset="0"/>
              <a:sym typeface="Montserrat" panose="00000500000000000000" pitchFamily="2" charset="0"/>
            </a:endParaRPr>
          </a:p>
          <a:p>
            <a:pPr eaLnBrk="1" hangingPunct="1"/>
            <a:r>
              <a:rPr lang="en-US" altLang="en-US" dirty="0">
                <a:ea typeface="Calibri" panose="020F0502020204030204" pitchFamily="34" charset="0"/>
                <a:cs typeface="Montserrat" panose="00000500000000000000" pitchFamily="2" charset="0"/>
              </a:rPr>
              <a:t>In determining whether a school district’s programs for EL students comply with the civil rights laws, ED and DOJ apply the standards established by the United States Court of Appeals for the Fifth Circuit in </a:t>
            </a:r>
            <a:r>
              <a:rPr lang="en-US" altLang="en-US" i="1" dirty="0" err="1">
                <a:ea typeface="Calibri" panose="020F0502020204030204" pitchFamily="34" charset="0"/>
                <a:cs typeface="Montserrat" panose="00000500000000000000" pitchFamily="2" charset="0"/>
              </a:rPr>
              <a:t>Castañeda</a:t>
            </a:r>
            <a:r>
              <a:rPr lang="en-US" altLang="en-US" i="1" dirty="0">
                <a:ea typeface="Calibri" panose="020F0502020204030204" pitchFamily="34" charset="0"/>
                <a:cs typeface="Montserrat" panose="00000500000000000000" pitchFamily="2" charset="0"/>
              </a:rPr>
              <a:t> v. Pickard, </a:t>
            </a:r>
            <a:r>
              <a:rPr lang="en-US" dirty="0"/>
              <a:t>648 F.2d 989 (5th Cir. 1981)</a:t>
            </a:r>
            <a:r>
              <a:rPr lang="en-US" altLang="en-US" dirty="0">
                <a:ea typeface="Calibri" panose="020F0502020204030204" pitchFamily="34" charset="0"/>
                <a:cs typeface="Montserrat" panose="00000500000000000000" pitchFamily="2" charset="0"/>
              </a:rPr>
              <a:t>. Specifically, the Departments consider the following to determine whether an appropriate EL program has been selected and implemented: (1) The educational theory underlying the language assistance program is recognized as sound by some experts in the field or is considered a legitimate experimental strategy; (2) The program and practices used by the school system are reasonably calculated to implement effectively the educational theory adopted by the school; and (3) The program succeeds, after a legitimate trial, in producing results indicating that students’ language barriers are actually being overcome within a reasonable period of time. </a:t>
            </a:r>
          </a:p>
        </p:txBody>
      </p:sp>
      <p:sp>
        <p:nvSpPr>
          <p:cNvPr id="4" name="Slide Number Placeholder 3">
            <a:extLst>
              <a:ext uri="{FF2B5EF4-FFF2-40B4-BE49-F238E27FC236}">
                <a16:creationId xmlns:a16="http://schemas.microsoft.com/office/drawing/2014/main" id="{4DE1AED2-D49B-4971-968F-577FC26F8FEF}"/>
              </a:ext>
            </a:extLst>
          </p:cNvPr>
          <p:cNvSpPr>
            <a:spLocks noGrp="1"/>
          </p:cNvSpPr>
          <p:nvPr>
            <p:ph type="sldNum" sz="quarter" idx="5"/>
          </p:nvPr>
        </p:nvSpPr>
        <p:spPr/>
        <p:txBody>
          <a:bodyPr/>
          <a:lstStyle/>
          <a:p>
            <a:pPr>
              <a:defRPr/>
            </a:pPr>
            <a:fld id="{FAA5E1A6-898E-4B6E-A244-643E615755FD}" type="slidenum">
              <a:rPr lang="en-US"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860096FD-4C7E-451D-8B0E-7AF2A684AD6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047A13ED-56EB-4FDA-9EA0-CAB095D48265}"/>
              </a:ext>
            </a:extLst>
          </p:cNvPr>
          <p:cNvSpPr>
            <a:spLocks noGrp="1"/>
          </p:cNvSpPr>
          <p:nvPr>
            <p:ph type="body" idx="1"/>
          </p:nvPr>
        </p:nvSpPr>
        <p:spPr/>
        <p:txBody>
          <a:bodyPr/>
          <a:lstStyle/>
          <a:p>
            <a:pPr eaLnBrk="1" fontAlgn="auto" hangingPunct="1">
              <a:lnSpc>
                <a:spcPct val="107000"/>
              </a:lnSpc>
              <a:spcBef>
                <a:spcPts val="0"/>
              </a:spcBef>
              <a:spcAft>
                <a:spcPts val="800"/>
              </a:spcAft>
              <a:defRPr/>
            </a:pPr>
            <a:r>
              <a:rPr lang="en-US" dirty="0">
                <a:ea typeface="Calibri" panose="020F0502020204030204" pitchFamily="34" charset="0"/>
                <a:cs typeface="Times New Roman" panose="02020603050405020304" pitchFamily="18" charset="0"/>
              </a:rPr>
              <a:t>NCLB and now ESSA- reauthorization of ESEA- has only strengthened requirements for ELs -accountability systems, parent engagements requirements or requirements pertaining to LIEPS</a:t>
            </a:r>
          </a:p>
          <a:p>
            <a:pPr eaLnBrk="1" fontAlgn="auto" hangingPunct="1">
              <a:lnSpc>
                <a:spcPct val="107000"/>
              </a:lnSpc>
              <a:spcBef>
                <a:spcPts val="0"/>
              </a:spcBef>
              <a:spcAft>
                <a:spcPts val="800"/>
              </a:spcAft>
              <a:defRPr/>
            </a:pPr>
            <a:endParaRPr lang="en-US" dirty="0">
              <a:ea typeface="Calibri" panose="020F0502020204030204" pitchFamily="34" charset="0"/>
              <a:cs typeface="Times New Roman" panose="02020603050405020304" pitchFamily="18" charset="0"/>
            </a:endParaRPr>
          </a:p>
          <a:p>
            <a:pPr marL="171450" indent="-171450" eaLnBrk="1" fontAlgn="auto" hangingPunct="1">
              <a:lnSpc>
                <a:spcPct val="107000"/>
              </a:lnSpc>
              <a:spcBef>
                <a:spcPts val="0"/>
              </a:spcBef>
              <a:spcAft>
                <a:spcPts val="800"/>
              </a:spcAft>
              <a:buFont typeface="Arial" panose="020B0604020202020204" pitchFamily="34" charset="0"/>
              <a:buChar char="•"/>
              <a:defRPr/>
            </a:pPr>
            <a:r>
              <a:rPr lang="en-US" dirty="0">
                <a:ea typeface="Calibri" panose="020F0502020204030204" pitchFamily="34" charset="0"/>
                <a:cs typeface="Times New Roman" panose="02020603050405020304" pitchFamily="18" charset="0"/>
              </a:rPr>
              <a:t>It’s important to remember that while states may have received certain waivers </a:t>
            </a:r>
            <a:r>
              <a:rPr lang="en-US" dirty="0">
                <a:highlight>
                  <a:srgbClr val="FFFF00"/>
                </a:highlight>
                <a:ea typeface="Calibri" panose="020F0502020204030204" pitchFamily="34" charset="0"/>
                <a:cs typeface="Times New Roman" panose="02020603050405020304" pitchFamily="18" charset="0"/>
              </a:rPr>
              <a:t>for some of the ESSA requirements and other procedures during the pandemic, the civil rights requirements under Title VI and EEOA for ELs cannot be waived and always remain in place</a:t>
            </a:r>
            <a:r>
              <a:rPr lang="en-US" dirty="0">
                <a:ea typeface="Calibri" panose="020F0502020204030204" pitchFamily="34" charset="0"/>
                <a:cs typeface="Times New Roman" panose="02020603050405020304" pitchFamily="18" charset="0"/>
              </a:rPr>
              <a:t>. </a:t>
            </a:r>
            <a:endParaRPr lang="en-US" dirty="0"/>
          </a:p>
          <a:p>
            <a:pPr eaLnBrk="1" hangingPunct="1">
              <a:defRPr/>
            </a:pPr>
            <a:endParaRPr lang="en-US" dirty="0"/>
          </a:p>
        </p:txBody>
      </p:sp>
      <p:sp>
        <p:nvSpPr>
          <p:cNvPr id="4" name="Slide Number Placeholder 3">
            <a:extLst>
              <a:ext uri="{FF2B5EF4-FFF2-40B4-BE49-F238E27FC236}">
                <a16:creationId xmlns:a16="http://schemas.microsoft.com/office/drawing/2014/main" id="{DBCC8D5E-8D2B-494B-9059-6C745690DAE6}"/>
              </a:ext>
            </a:extLst>
          </p:cNvPr>
          <p:cNvSpPr>
            <a:spLocks noGrp="1"/>
          </p:cNvSpPr>
          <p:nvPr>
            <p:ph type="sldNum" sz="quarter" idx="5"/>
          </p:nvPr>
        </p:nvSpPr>
        <p:spPr/>
        <p:txBody>
          <a:bodyPr/>
          <a:lstStyle/>
          <a:p>
            <a:pPr>
              <a:defRPr/>
            </a:pPr>
            <a:fld id="{31D3A71B-54CC-4B9A-B3D3-0A77F56F73BC}"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0B60DA8C-7568-47D2-937E-1E1A7468977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2D3835BB-34F2-4E59-8D4B-13DAB2C0EA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ea typeface="Calibri" panose="020F0502020204030204" pitchFamily="34" charset="0"/>
                <a:cs typeface="Times New Roman" panose="02020603050405020304" pitchFamily="18" charset="0"/>
              </a:rPr>
              <a:t>There are also the Executive orders that presidents sign.  Most significant for our purposes is the recent one on equity.</a:t>
            </a:r>
          </a:p>
          <a:p>
            <a:pPr eaLnBrk="1" hangingPunct="1"/>
            <a:endParaRPr lang="en-US" altLang="en-US" dirty="0">
              <a:ea typeface="Calibri" panose="020F0502020204030204" pitchFamily="34" charset="0"/>
              <a:cs typeface="Times New Roman" panose="02020603050405020304" pitchFamily="18" charset="0"/>
            </a:endParaRPr>
          </a:p>
          <a:p>
            <a:pPr eaLnBrk="1" hangingPunct="1"/>
            <a:r>
              <a:rPr lang="en-US" altLang="en-US" dirty="0">
                <a:ea typeface="Calibri" panose="020F0502020204030204" pitchFamily="34" charset="0"/>
                <a:cs typeface="Times New Roman" panose="02020603050405020304" pitchFamily="18" charset="0"/>
              </a:rPr>
              <a:t>As the Biden-Harris Administration has explained, the term “equity” means the consistent and systematic fair, just, and impartial treatment of all individuals, including individuals who belong to underserved communities that have been denied such treatment, such as Black, Latino, and Indigenous and Native American persons, Asian Americans and Pacific Islanders and other persons of color; members of religious minorities; lesbian, gay, bisexual, transgender, and queer (LGBTQ+) persons; persons with disabilities; persons who live in rural areas; and persons otherwise adversely affected by persistent poverty or inequality. Exec. Order No. 13985, 86 Fed. Reg. 7009, 7009 (Jan. 20, 2021). </a:t>
            </a:r>
          </a:p>
          <a:p>
            <a:pPr eaLnBrk="1" hangingPunct="1"/>
            <a:endParaRPr lang="en-US" altLang="en-US" dirty="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EBA7287-5180-4392-9A94-28276557C7F1}"/>
              </a:ext>
            </a:extLst>
          </p:cNvPr>
          <p:cNvSpPr>
            <a:spLocks noGrp="1"/>
          </p:cNvSpPr>
          <p:nvPr>
            <p:ph type="sldNum" sz="quarter" idx="5"/>
          </p:nvPr>
        </p:nvSpPr>
        <p:spPr/>
        <p:txBody>
          <a:bodyPr/>
          <a:lstStyle/>
          <a:p>
            <a:pPr>
              <a:defRPr/>
            </a:pPr>
            <a:fld id="{3F3FD036-E6C1-4EA9-82BF-081511C5561E}"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F4F506BC-33C0-4A47-B297-706FB146869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6860BDD0-B668-4CD3-AB06-6A19B140FA03}"/>
              </a:ext>
            </a:extLst>
          </p:cNvPr>
          <p:cNvSpPr>
            <a:spLocks noGrp="1"/>
          </p:cNvSpPr>
          <p:nvPr>
            <p:ph type="body" idx="1"/>
          </p:nvPr>
        </p:nvSpPr>
        <p:spPr/>
        <p:txBody>
          <a:bodyPr/>
          <a:lstStyle/>
          <a:p>
            <a:pPr eaLnBrk="1" fontAlgn="auto" hangingPunct="1">
              <a:spcBef>
                <a:spcPts val="0"/>
              </a:spcBef>
              <a:spcAft>
                <a:spcPts val="0"/>
              </a:spcAft>
              <a:defRPr/>
            </a:pPr>
            <a:r>
              <a:rPr lang="en-US" sz="2000" dirty="0"/>
              <a:t>The Office for Civil Rights has numerous resources available on its website generally and on the page dedicated to </a:t>
            </a:r>
            <a:r>
              <a:rPr lang="en-US" sz="3200" b="0" i="0" dirty="0">
                <a:solidFill>
                  <a:srgbClr val="004285"/>
                </a:solidFill>
                <a:effectLst/>
                <a:latin typeface="Georgia" panose="02040502050405020303" pitchFamily="18" charset="0"/>
              </a:rPr>
              <a:t>Schools' Civil Rights Obligations to English Learner Students and Limited English Proficient Parents.</a:t>
            </a:r>
            <a:r>
              <a:rPr lang="en-US" sz="2000" dirty="0"/>
              <a:t>  I will highlight a few of these resources for you in the next slide.</a:t>
            </a:r>
          </a:p>
          <a:p>
            <a:pPr eaLnBrk="1" fontAlgn="auto" hangingPunct="1">
              <a:spcBef>
                <a:spcPts val="0"/>
              </a:spcBef>
              <a:spcAft>
                <a:spcPts val="0"/>
              </a:spcAft>
              <a:defRPr/>
            </a:pPr>
            <a:endParaRPr lang="en-US" sz="2000" dirty="0"/>
          </a:p>
          <a:p>
            <a:pPr marL="342900" indent="-342900" eaLnBrk="1" fontAlgn="auto" hangingPunct="1">
              <a:spcBef>
                <a:spcPts val="0"/>
              </a:spcBef>
              <a:spcAft>
                <a:spcPts val="0"/>
              </a:spcAft>
              <a:buFont typeface="Arial" panose="020B0604020202020204" pitchFamily="34" charset="0"/>
              <a:buChar char="•"/>
              <a:defRPr/>
            </a:pPr>
            <a:endParaRPr lang="en-US" sz="2000" dirty="0"/>
          </a:p>
          <a:p>
            <a:pPr eaLnBrk="1" fontAlgn="auto" hangingPunct="1">
              <a:spcBef>
                <a:spcPts val="0"/>
              </a:spcBef>
              <a:spcAft>
                <a:spcPts val="0"/>
              </a:spcAft>
              <a:buFont typeface="Arial" panose="020B0604020202020204" pitchFamily="34" charset="0"/>
              <a:buNone/>
              <a:defRPr/>
            </a:pPr>
            <a:r>
              <a:rPr lang="en-US" sz="2000" dirty="0"/>
              <a:t>On OCR’s website, you will also find information for filing a complaint which I will also cover briefly later. Some of the resources are available in Arabic, Dari, Pashto and Urdu.  </a:t>
            </a:r>
          </a:p>
        </p:txBody>
      </p:sp>
      <p:sp>
        <p:nvSpPr>
          <p:cNvPr id="24580" name="Slide Number Placeholder 3">
            <a:extLst>
              <a:ext uri="{FF2B5EF4-FFF2-40B4-BE49-F238E27FC236}">
                <a16:creationId xmlns:a16="http://schemas.microsoft.com/office/drawing/2014/main" id="{6B38D1F7-1BA8-42AE-B6BE-D330657FB3E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AE3F00A-0EAF-44CF-ADD7-3DE149525CBF}" type="slidenum">
              <a:rPr lang="en-US" altLang="en-US" smtClean="0"/>
              <a:pPr fontAlgn="base">
                <a:spcBef>
                  <a:spcPct val="0"/>
                </a:spcBef>
                <a:spcAft>
                  <a:spcPct val="0"/>
                </a:spcAft>
              </a:pPr>
              <a:t>10</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B025312-1F36-4E5A-A6A2-F3766A5F996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8702F23A-A184-4CD1-8A4B-B0F809BC357E}"/>
              </a:ext>
            </a:extLst>
          </p:cNvPr>
          <p:cNvSpPr>
            <a:spLocks noGrp="1" noChangeArrowheads="1"/>
          </p:cNvSpPr>
          <p:nvPr>
            <p:ph type="body" idx="1"/>
          </p:nvPr>
        </p:nvSpPr>
        <p:spPr bwMode="auto"/>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Confronting Discrimination Based on National Origin and Immigration Status: This resource from OCR and DOJ provides examples and addresses students’ rights to be free from discrimination in school enrollment because of their immigration status or the immigration status of their parents or guardians. It also addresses the rights of students who are learning English, including the right to language assistance services. This fact sheet is available in Pashto, Dari and Arabic, among other languages. </a:t>
            </a:r>
          </a:p>
          <a:p>
            <a:pPr eaLnBrk="1" hangingPunct="1">
              <a:spcBef>
                <a:spcPct val="0"/>
              </a:spcBef>
              <a:defRPr/>
            </a:pPr>
            <a:endParaRPr lang="en-US" altLang="en-US" dirty="0"/>
          </a:p>
          <a:p>
            <a:pPr eaLnBrk="1" hangingPunct="1">
              <a:spcBef>
                <a:spcPct val="0"/>
              </a:spcBef>
              <a:defRPr/>
            </a:pPr>
            <a:endParaRPr lang="en-US" altLang="en-US" u="none" dirty="0"/>
          </a:p>
          <a:p>
            <a:pPr eaLnBrk="1" fontAlgn="auto" hangingPunct="1">
              <a:spcBef>
                <a:spcPts val="0"/>
              </a:spcBef>
              <a:spcAft>
                <a:spcPts val="0"/>
              </a:spcAft>
              <a:buClr>
                <a:schemeClr val="accent1">
                  <a:lumMod val="75000"/>
                </a:schemeClr>
              </a:buClr>
              <a:buFont typeface="Arial" panose="020B0604020202020204" pitchFamily="34" charset="0"/>
              <a:buNone/>
              <a:defRPr/>
            </a:pPr>
            <a:r>
              <a:rPr lang="en-US" u="none" dirty="0">
                <a:solidFill>
                  <a:srgbClr val="0563C1"/>
                </a:solidFill>
                <a:ea typeface="Calibri" panose="020F0502020204030204" pitchFamily="34" charset="0"/>
                <a:hlinkClick r:id="rId3"/>
              </a:rPr>
              <a:t>Dear Colleague Letter – Department of Justice &amp; Department of Education</a:t>
            </a:r>
            <a:r>
              <a:rPr lang="en-US" u="none" dirty="0">
                <a:solidFill>
                  <a:srgbClr val="0563C1"/>
                </a:solidFill>
                <a:ea typeface="Calibri" panose="020F0502020204030204" pitchFamily="34" charset="0"/>
              </a:rPr>
              <a:t>,</a:t>
            </a:r>
            <a:br>
              <a:rPr lang="en-US" u="none" dirty="0">
                <a:solidFill>
                  <a:srgbClr val="0563C1"/>
                </a:solidFill>
                <a:ea typeface="Calibri" panose="020F0502020204030204" pitchFamily="34" charset="0"/>
              </a:rPr>
            </a:br>
            <a:r>
              <a:rPr lang="en-US" u="none" dirty="0">
                <a:solidFill>
                  <a:srgbClr val="0563C1"/>
                </a:solidFill>
                <a:ea typeface="Calibri" panose="020F0502020204030204" pitchFamily="34" charset="0"/>
              </a:rPr>
              <a:t>English Learner Students and Limited English Proficient Parents</a:t>
            </a:r>
            <a:endParaRPr lang="en-US" u="none" dirty="0">
              <a:ea typeface="Calibri" panose="020F0502020204030204" pitchFamily="34" charset="0"/>
            </a:endParaRPr>
          </a:p>
          <a:p>
            <a:pPr eaLnBrk="1" hangingPunct="1">
              <a:spcBef>
                <a:spcPct val="0"/>
              </a:spcBef>
            </a:pPr>
            <a:r>
              <a:rPr lang="en-US" dirty="0">
                <a:ea typeface="Calibri" panose="020F0502020204030204" pitchFamily="34" charset="0"/>
              </a:rPr>
              <a:t>This </a:t>
            </a:r>
            <a:r>
              <a:rPr lang="en-US" u="none" dirty="0">
                <a:ea typeface="Calibri" panose="020F0502020204030204" pitchFamily="34" charset="0"/>
              </a:rPr>
              <a:t>joint DOJ and ED </a:t>
            </a:r>
            <a:r>
              <a:rPr lang="en-US" dirty="0">
                <a:ea typeface="Calibri" panose="020F0502020204030204" pitchFamily="34" charset="0"/>
              </a:rPr>
              <a:t>DCL provides an outline of the legal obligations of SEAs and school districts to EL students </a:t>
            </a:r>
            <a:r>
              <a:rPr lang="en-US" u="none" dirty="0">
                <a:ea typeface="Calibri" panose="020F0502020204030204" pitchFamily="34" charset="0"/>
              </a:rPr>
              <a:t>and their families </a:t>
            </a:r>
            <a:r>
              <a:rPr lang="en-US" dirty="0">
                <a:ea typeface="Calibri" panose="020F0502020204030204" pitchFamily="34" charset="0"/>
              </a:rPr>
              <a:t>under the civil rights laws</a:t>
            </a:r>
            <a:r>
              <a:rPr lang="en-US" sz="1000" dirty="0">
                <a:ea typeface="Calibri" panose="020F0502020204030204" pitchFamily="34" charset="0"/>
              </a:rPr>
              <a:t>.</a:t>
            </a:r>
            <a:r>
              <a:rPr lang="en-US" altLang="en-US" sz="1000" dirty="0"/>
              <a:t> This resource is available in Arabic, among other languages. </a:t>
            </a:r>
          </a:p>
          <a:p>
            <a:pPr eaLnBrk="1" hangingPunct="1">
              <a:spcBef>
                <a:spcPct val="0"/>
              </a:spcBef>
              <a:defRPr/>
            </a:pPr>
            <a:endParaRPr lang="en-US" altLang="en-US" dirty="0"/>
          </a:p>
          <a:p>
            <a:pPr eaLnBrk="1" hangingPunct="1">
              <a:spcBef>
                <a:spcPct val="0"/>
              </a:spcBef>
              <a:defRPr/>
            </a:pPr>
            <a:endParaRPr lang="en-US" altLang="en-US" dirty="0"/>
          </a:p>
          <a:p>
            <a:pPr eaLnBrk="1" hangingPunct="1">
              <a:spcBef>
                <a:spcPct val="0"/>
              </a:spcBef>
              <a:defRPr/>
            </a:pPr>
            <a:endParaRPr lang="en-US" altLang="en-US" dirty="0"/>
          </a:p>
        </p:txBody>
      </p:sp>
      <p:sp>
        <p:nvSpPr>
          <p:cNvPr id="26628" name="Slide Number Placeholder 3">
            <a:extLst>
              <a:ext uri="{FF2B5EF4-FFF2-40B4-BE49-F238E27FC236}">
                <a16:creationId xmlns:a16="http://schemas.microsoft.com/office/drawing/2014/main" id="{C0B593DC-0725-4E85-93EA-0A97CFA3914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1DC2A1C-E22D-4B63-8628-B7E748854988}" type="slidenum">
              <a:rPr lang="en-US" altLang="en-US" smtClean="0"/>
              <a:pPr fontAlgn="base">
                <a:spcBef>
                  <a:spcPct val="0"/>
                </a:spcBef>
                <a:spcAft>
                  <a:spcPct val="0"/>
                </a:spcAft>
              </a:pPr>
              <a:t>11</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4FE3D3FB-3CF9-452C-9645-6FCEF0F057E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9A272B99-4C46-427C-A5AD-F19A335CAA05}"/>
              </a:ext>
            </a:extLst>
          </p:cNvPr>
          <p:cNvSpPr>
            <a:spLocks noGrp="1" noChangeArrowheads="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n-US" dirty="0">
                <a:ea typeface="Calibri" panose="020F0502020204030204" pitchFamily="34" charset="0"/>
              </a:rPr>
              <a:t>These following three resources have been jointly issued by ED and DOJ.</a:t>
            </a:r>
          </a:p>
          <a:p>
            <a:pPr eaLnBrk="1" hangingPunct="1">
              <a:spcBef>
                <a:spcPct val="0"/>
              </a:spcBef>
              <a:defRPr/>
            </a:pPr>
            <a:endParaRPr lang="en-US" altLang="en-US" strike="sngStrike" dirty="0"/>
          </a:p>
          <a:p>
            <a:pPr algn="just" eaLnBrk="1" hangingPunct="1">
              <a:spcBef>
                <a:spcPts val="0"/>
              </a:spcBef>
              <a:spcAft>
                <a:spcPts val="0"/>
              </a:spcAft>
              <a:defRPr/>
            </a:pPr>
            <a:r>
              <a:rPr lang="en-US" sz="1800" dirty="0">
                <a:latin typeface="Times New Roman" panose="02020603050405020304" pitchFamily="18" charset="0"/>
                <a:ea typeface="Times New Roman" panose="02020603050405020304" pitchFamily="18" charset="0"/>
              </a:rPr>
              <a:t>The joint ED and DOJ DCL, </a:t>
            </a:r>
            <a:r>
              <a:rPr lang="en-US" sz="2800" b="0" i="0" dirty="0">
                <a:solidFill>
                  <a:srgbClr val="030A13"/>
                </a:solidFill>
                <a:effectLst/>
                <a:latin typeface="Helvetica Neue"/>
              </a:rPr>
              <a:t>Guidance for School Districts to Ensure Equal Access for All Children to Public Schools Regardless of Immigration Status, </a:t>
            </a:r>
            <a:r>
              <a:rPr lang="en-US" sz="1800" b="0" dirty="0">
                <a:latin typeface="Times New Roman" panose="02020603050405020304" pitchFamily="18" charset="0"/>
                <a:ea typeface="Times New Roman" panose="02020603050405020304" pitchFamily="18" charset="0"/>
              </a:rPr>
              <a:t> </a:t>
            </a:r>
            <a:r>
              <a:rPr lang="en-US" sz="1800" dirty="0">
                <a:ea typeface="Calibri" panose="020F0502020204030204" pitchFamily="34" charset="0"/>
              </a:rPr>
              <a:t>describes the obligations of States and school districts under Federal law to provide all children with equal access to public education at the elementary and secondary level. The letter </a:t>
            </a:r>
            <a:r>
              <a:rPr lang="en-US" sz="1800" dirty="0">
                <a:latin typeface="Times New Roman" panose="02020603050405020304" pitchFamily="18" charset="0"/>
                <a:ea typeface="Times New Roman" panose="02020603050405020304" pitchFamily="18" charset="0"/>
              </a:rPr>
              <a:t>offers specific guidance to school districts to support their efforts to ensure that all students resident in a district can enroll in public elementary and secondary schools.  The letter also highlights examples of information that districts may not use as a basis to deny school enrollment to a child. </a:t>
            </a:r>
            <a:r>
              <a:rPr lang="en-US" altLang="en-US" sz="1800" dirty="0"/>
              <a:t>This resource is available in Arabic, among other languages. </a:t>
            </a:r>
            <a:endParaRPr lang="en-US" sz="1800" dirty="0">
              <a:latin typeface="Times New Roman" panose="02020603050405020304" pitchFamily="18" charset="0"/>
              <a:ea typeface="Times New Roman" panose="02020603050405020304" pitchFamily="18" charset="0"/>
            </a:endParaRPr>
          </a:p>
          <a:p>
            <a:pPr eaLnBrk="1" hangingPunct="1">
              <a:spcBef>
                <a:spcPct val="0"/>
              </a:spcBef>
              <a:defRPr/>
            </a:pPr>
            <a:endParaRPr lang="en-US" altLang="en-US" u="sng" strike="sngStrike" dirty="0"/>
          </a:p>
          <a:p>
            <a:pPr eaLnBrk="1" hangingPunct="1">
              <a:spcBef>
                <a:spcPct val="0"/>
              </a:spcBef>
              <a:defRPr/>
            </a:pPr>
            <a:endParaRPr lang="en-US" altLang="en-US" dirty="0"/>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a:t>
            </a:r>
            <a:r>
              <a:rPr lang="en-US" altLang="en-US" u="none" dirty="0"/>
              <a:t>joint ED and DOJ </a:t>
            </a:r>
            <a:r>
              <a:rPr lang="en-US" altLang="en-US" dirty="0"/>
              <a:t>fact sheet provide information on how states, districts, and schools can meet their responsibilities under Title VI and the Equal Educational Opportunities Act (EEOA) to ensure that English learners can participate meaningfully and equally in school, and that parents and guardians with limited English proficiency have meaningful access to district and school information. For more detail, see OCR’s and DOJ’s Dear Colleague Letter on English Learners and Limited English Proficient Parents. </a:t>
            </a:r>
            <a:r>
              <a:rPr lang="en-US" altLang="en-US" sz="1200" dirty="0"/>
              <a:t>This resource is available in Arabic, among other languages. </a:t>
            </a:r>
            <a:endParaRPr lang="en-US" altLang="en-US" dirty="0"/>
          </a:p>
          <a:p>
            <a:pPr eaLnBrk="1" fontAlgn="auto" hangingPunct="1">
              <a:spcBef>
                <a:spcPts val="0"/>
              </a:spcBef>
              <a:spcAft>
                <a:spcPts val="0"/>
              </a:spcAft>
              <a:buClr>
                <a:schemeClr val="accent1">
                  <a:lumMod val="75000"/>
                </a:schemeClr>
              </a:buClr>
              <a:buFont typeface="Arial" panose="020B0604020202020204" pitchFamily="34" charset="0"/>
              <a:buNone/>
              <a:defRPr/>
            </a:pPr>
            <a:endParaRPr lang="en-US" dirty="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chemeClr val="accent1">
                  <a:lumMod val="75000"/>
                </a:schemeClr>
              </a:buClr>
              <a:buSzTx/>
              <a:buFont typeface="Arial" panose="020B0604020202020204" pitchFamily="34" charset="0"/>
              <a:buNone/>
              <a:tabLst/>
              <a:defRPr/>
            </a:pPr>
            <a:r>
              <a:rPr lang="en-US" dirty="0">
                <a:ea typeface="Calibri" panose="020F0502020204030204" pitchFamily="34" charset="0"/>
              </a:rPr>
              <a:t>The Questions and Answers are intended to assist states and school districts in meeting their legal obligations to ensure that their enrollment policies and practices at the elementary and secondary school levels do not discriminate on the basis of race, color, or national origin, and do not bar or discourage students’ enrollment in elementary and secondary school based on their or their parents’ actual or perceived immigration status. </a:t>
            </a:r>
            <a:r>
              <a:rPr lang="en-US" altLang="en-US" sz="1200" dirty="0"/>
              <a:t>This resource is available in Arabic, among other languages. </a:t>
            </a:r>
            <a:endParaRPr lang="en-US" sz="1200" dirty="0">
              <a:latin typeface="Times New Roman" panose="02020603050405020304" pitchFamily="18" charset="0"/>
              <a:ea typeface="Times New Roman" panose="02020603050405020304" pitchFamily="18" charset="0"/>
            </a:endParaRPr>
          </a:p>
          <a:p>
            <a:pPr eaLnBrk="1" fontAlgn="auto" hangingPunct="1">
              <a:spcBef>
                <a:spcPts val="0"/>
              </a:spcBef>
              <a:spcAft>
                <a:spcPts val="0"/>
              </a:spcAft>
              <a:buClr>
                <a:schemeClr val="accent1">
                  <a:lumMod val="75000"/>
                </a:schemeClr>
              </a:buClr>
              <a:buFont typeface="Arial" panose="020B0604020202020204" pitchFamily="34" charset="0"/>
              <a:buNone/>
              <a:defRPr/>
            </a:pPr>
            <a:endParaRPr lang="en-US" dirty="0">
              <a:ea typeface="Calibri" panose="020F0502020204030204" pitchFamily="34" charset="0"/>
            </a:endParaRPr>
          </a:p>
          <a:p>
            <a:pPr eaLnBrk="1" fontAlgn="auto" hangingPunct="1">
              <a:spcBef>
                <a:spcPts val="0"/>
              </a:spcBef>
              <a:spcAft>
                <a:spcPts val="0"/>
              </a:spcAft>
              <a:buClr>
                <a:schemeClr val="accent1">
                  <a:lumMod val="75000"/>
                </a:schemeClr>
              </a:buClr>
              <a:buFont typeface="Arial" panose="020B0604020202020204" pitchFamily="34" charset="0"/>
              <a:buNone/>
              <a:defRPr/>
            </a:pPr>
            <a:r>
              <a:rPr lang="en-US" dirty="0">
                <a:ea typeface="Calibri" panose="020F0502020204030204" pitchFamily="34" charset="0"/>
              </a:rPr>
              <a:t> </a:t>
            </a:r>
          </a:p>
          <a:p>
            <a:pPr eaLnBrk="1" hangingPunct="1">
              <a:spcBef>
                <a:spcPct val="0"/>
              </a:spcBef>
              <a:defRPr/>
            </a:pPr>
            <a:endParaRPr lang="en-US" altLang="en-US" dirty="0"/>
          </a:p>
          <a:p>
            <a:pPr eaLnBrk="1" hangingPunct="1">
              <a:spcBef>
                <a:spcPct val="0"/>
              </a:spcBef>
              <a:defRPr/>
            </a:pPr>
            <a:endParaRPr lang="en-US" altLang="en-US" dirty="0"/>
          </a:p>
        </p:txBody>
      </p:sp>
      <p:sp>
        <p:nvSpPr>
          <p:cNvPr id="28676" name="Slide Number Placeholder 3">
            <a:extLst>
              <a:ext uri="{FF2B5EF4-FFF2-40B4-BE49-F238E27FC236}">
                <a16:creationId xmlns:a16="http://schemas.microsoft.com/office/drawing/2014/main" id="{C710C6F9-6AE3-48C8-86CB-EE8E40E779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7BF7F30-0821-4DFC-BF5B-A791E5F0C1C6}" type="slidenum">
              <a:rPr lang="en-US" altLang="en-US" smtClean="0"/>
              <a:pPr fontAlgn="base">
                <a:spcBef>
                  <a:spcPct val="0"/>
                </a:spcBef>
                <a:spcAft>
                  <a:spcPct val="0"/>
                </a:spcAft>
              </a:pPr>
              <a:t>12</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3193EA78-D608-4FF5-91C3-1C60940891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48662D30-E119-4D88-B9BD-BE73DBE3F2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This is a resource for teachers and schools.</a:t>
            </a:r>
          </a:p>
        </p:txBody>
      </p:sp>
      <p:sp>
        <p:nvSpPr>
          <p:cNvPr id="30724" name="Slide Number Placeholder 3">
            <a:extLst>
              <a:ext uri="{FF2B5EF4-FFF2-40B4-BE49-F238E27FC236}">
                <a16:creationId xmlns:a16="http://schemas.microsoft.com/office/drawing/2014/main" id="{3A0E1764-8C09-40B7-8503-983D75E613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5248378-FCAD-4ED4-9846-CAFEB8D924B7}" type="slidenum">
              <a:rPr lang="en-US" altLang="en-US" smtClean="0"/>
              <a:pPr fontAlgn="base">
                <a:spcBef>
                  <a:spcPct val="0"/>
                </a:spcBef>
                <a:spcAft>
                  <a:spcPct val="0"/>
                </a:spcAft>
              </a:pPr>
              <a:t>13</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E56DE75A-3226-43E7-A562-AD87840E12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B3291368-C7C9-46FB-93AD-1D1A432A4A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These protections stem from two Federal civil rights laws: Section 504 of the Rehabilitation Act and Title II of the Americans with Disabilities Act.</a:t>
            </a:r>
          </a:p>
          <a:p>
            <a:pPr eaLnBrk="1" hangingPunct="1">
              <a:spcBef>
                <a:spcPct val="0"/>
              </a:spcBef>
            </a:pPr>
            <a:endParaRPr lang="en-US" altLang="en-US" dirty="0"/>
          </a:p>
          <a:p>
            <a:pPr eaLnBrk="1" hangingPunct="1">
              <a:spcBef>
                <a:spcPct val="0"/>
              </a:spcBef>
            </a:pPr>
            <a:endParaRPr lang="en-US" altLang="en-US" dirty="0"/>
          </a:p>
        </p:txBody>
      </p:sp>
      <p:sp>
        <p:nvSpPr>
          <p:cNvPr id="32772" name="Slide Number Placeholder 3">
            <a:extLst>
              <a:ext uri="{FF2B5EF4-FFF2-40B4-BE49-F238E27FC236}">
                <a16:creationId xmlns:a16="http://schemas.microsoft.com/office/drawing/2014/main" id="{1756F2E2-C442-469F-86E2-D9BE7EF96F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369A932-F588-49AC-BE66-FA46AFCE4FE5}" type="slidenum">
              <a:rPr lang="en-US" altLang="en-US" smtClean="0"/>
              <a:pPr fontAlgn="base">
                <a:spcBef>
                  <a:spcPct val="0"/>
                </a:spcBef>
                <a:spcAft>
                  <a:spcPct val="0"/>
                </a:spcAft>
              </a:pPr>
              <a:t>14</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Public schools must comply with the Individuals with Disabilities Education Act (IDEA).</a:t>
            </a:r>
          </a:p>
          <a:p>
            <a:endParaRPr lang="en-US" dirty="0"/>
          </a:p>
        </p:txBody>
      </p:sp>
      <p:sp>
        <p:nvSpPr>
          <p:cNvPr id="4" name="Slide Number Placeholder 3"/>
          <p:cNvSpPr>
            <a:spLocks noGrp="1"/>
          </p:cNvSpPr>
          <p:nvPr>
            <p:ph type="sldNum" sz="quarter" idx="5"/>
          </p:nvPr>
        </p:nvSpPr>
        <p:spPr/>
        <p:txBody>
          <a:bodyPr/>
          <a:lstStyle/>
          <a:p>
            <a:fld id="{489F9433-08D7-4868-895F-B63CA6CCE43E}" type="slidenum">
              <a:rPr lang="en-US" smtClean="0"/>
              <a:t>15</a:t>
            </a:fld>
            <a:endParaRPr lang="en-US"/>
          </a:p>
        </p:txBody>
      </p:sp>
    </p:spTree>
    <p:extLst>
      <p:ext uri="{BB962C8B-B14F-4D97-AF65-F5344CB8AC3E}">
        <p14:creationId xmlns:p14="http://schemas.microsoft.com/office/powerpoint/2010/main" val="2466222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Under Title VI, all vital documents, including a student’s IEP, must be accessible to LEP parents, but that does not necessarily mean that all vital documents must be translated for every language in the district. For example, a timely and complete oral interpretation or translated summary of a vital document might suffice in some circumstances. A district must, however, be prepared to provide timely and complete translated IEPs to provide meaningful access to the IEP and the parental rights that attach to it. This is because a parent needs meaningful access to the IEP not just during the IEP meeting, but also across school years to monitor the child’s progress and ensure that IEP services are provided.</a:t>
            </a:r>
          </a:p>
          <a:p>
            <a:endParaRPr lang="en-US" sz="1200" dirty="0"/>
          </a:p>
          <a:p>
            <a:r>
              <a:rPr lang="en-US" sz="1200" dirty="0"/>
              <a:t>https://sites.ed.gov/idea/files/policy_speced_guid_idea_memosdcltrs_iep-translation-06-14-2016.pdf </a:t>
            </a:r>
          </a:p>
        </p:txBody>
      </p:sp>
      <p:sp>
        <p:nvSpPr>
          <p:cNvPr id="4" name="Slide Number Placeholder 3"/>
          <p:cNvSpPr>
            <a:spLocks noGrp="1"/>
          </p:cNvSpPr>
          <p:nvPr>
            <p:ph type="sldNum" sz="quarter" idx="5"/>
          </p:nvPr>
        </p:nvSpPr>
        <p:spPr/>
        <p:txBody>
          <a:bodyPr/>
          <a:lstStyle/>
          <a:p>
            <a:fld id="{489F9433-08D7-4868-895F-B63CA6CCE43E}" type="slidenum">
              <a:rPr lang="en-US" smtClean="0"/>
              <a:t>16</a:t>
            </a:fld>
            <a:endParaRPr lang="en-US"/>
          </a:p>
        </p:txBody>
      </p:sp>
    </p:spTree>
    <p:extLst>
      <p:ext uri="{BB962C8B-B14F-4D97-AF65-F5344CB8AC3E}">
        <p14:creationId xmlns:p14="http://schemas.microsoft.com/office/powerpoint/2010/main" val="148908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LEAs means “</a:t>
            </a:r>
            <a:r>
              <a:rPr lang="en-US"/>
              <a:t>Local Educational </a:t>
            </a:r>
            <a:r>
              <a:rPr lang="en-US" dirty="0"/>
              <a:t>Agencies.”</a:t>
            </a:r>
          </a:p>
        </p:txBody>
      </p:sp>
      <p:sp>
        <p:nvSpPr>
          <p:cNvPr id="4" name="Slide Number Placeholder 3"/>
          <p:cNvSpPr>
            <a:spLocks noGrp="1"/>
          </p:cNvSpPr>
          <p:nvPr>
            <p:ph type="sldNum" sz="quarter" idx="5"/>
          </p:nvPr>
        </p:nvSpPr>
        <p:spPr/>
        <p:txBody>
          <a:bodyPr/>
          <a:lstStyle/>
          <a:p>
            <a:fld id="{489F9433-08D7-4868-895F-B63CA6CCE43E}" type="slidenum">
              <a:rPr lang="en-US" smtClean="0"/>
              <a:t>17</a:t>
            </a:fld>
            <a:endParaRPr lang="en-US"/>
          </a:p>
        </p:txBody>
      </p:sp>
    </p:spTree>
    <p:extLst>
      <p:ext uri="{BB962C8B-B14F-4D97-AF65-F5344CB8AC3E}">
        <p14:creationId xmlns:p14="http://schemas.microsoft.com/office/powerpoint/2010/main" val="869615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9F9433-08D7-4868-895F-B63CA6CCE43E}" type="slidenum">
              <a:rPr lang="en-US" smtClean="0"/>
              <a:t>19</a:t>
            </a:fld>
            <a:endParaRPr lang="en-US"/>
          </a:p>
        </p:txBody>
      </p:sp>
    </p:spTree>
    <p:extLst>
      <p:ext uri="{BB962C8B-B14F-4D97-AF65-F5344CB8AC3E}">
        <p14:creationId xmlns:p14="http://schemas.microsoft.com/office/powerpoint/2010/main" val="1906018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7B44A16-7A15-4E9F-9A59-5A3342D884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815ACA48-3E84-4FEC-9BA9-ECEFCFAD66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How to file a complaint, the complaint form and other information is available in Urdu and Arabic, among other languages.  The online, electronic complaint assessment system is also available in Urdu and Arabic, among other languages.   </a:t>
            </a:r>
          </a:p>
        </p:txBody>
      </p:sp>
      <p:sp>
        <p:nvSpPr>
          <p:cNvPr id="35844" name="Slide Number Placeholder 3">
            <a:extLst>
              <a:ext uri="{FF2B5EF4-FFF2-40B4-BE49-F238E27FC236}">
                <a16:creationId xmlns:a16="http://schemas.microsoft.com/office/drawing/2014/main" id="{BEC42C33-F773-4DE3-A964-EDB1FC68245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80175F4-40DA-40A6-86C7-ADA5C591B3DD}" type="slidenum">
              <a:rPr lang="en-US" altLang="en-US" smtClean="0"/>
              <a:pPr fontAlgn="base">
                <a:spcBef>
                  <a:spcPct val="0"/>
                </a:spcBef>
                <a:spcAft>
                  <a:spcPct val="0"/>
                </a:spcAft>
              </a:pPr>
              <a:t>20</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B2342F4-11DE-4168-9342-C2181AD59F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95B8D099-2DCF-4A61-9F1D-5B79ABDDB0A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REL Northwest Newcomer guide is available in Arabic. </a:t>
            </a:r>
          </a:p>
        </p:txBody>
      </p:sp>
      <p:sp>
        <p:nvSpPr>
          <p:cNvPr id="37892" name="Slide Number Placeholder 3">
            <a:extLst>
              <a:ext uri="{FF2B5EF4-FFF2-40B4-BE49-F238E27FC236}">
                <a16:creationId xmlns:a16="http://schemas.microsoft.com/office/drawing/2014/main" id="{4531E535-A081-47C9-ACC7-E93A248EFE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C9FD348-E431-4F6A-BFFA-512ADB2728D9}" type="slidenum">
              <a:rPr lang="en-US" altLang="en-US" smtClean="0"/>
              <a:pPr fontAlgn="base">
                <a:spcBef>
                  <a:spcPct val="0"/>
                </a:spcBef>
                <a:spcAft>
                  <a:spcPct val="0"/>
                </a:spcAft>
              </a:pPr>
              <a:t>21</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9E15C43-0F21-4E61-A71E-D368D7C244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68F21D13-607D-4D3F-B536-F233E94FCB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9940" name="Slide Number Placeholder 3">
            <a:extLst>
              <a:ext uri="{FF2B5EF4-FFF2-40B4-BE49-F238E27FC236}">
                <a16:creationId xmlns:a16="http://schemas.microsoft.com/office/drawing/2014/main" id="{0128B8E5-0E53-4255-B7B2-97FC1AA58D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74219B-5030-45F9-BFA7-AB3E7256521D}" type="slidenum">
              <a:rPr lang="en-US" altLang="en-US" smtClean="0"/>
              <a:pPr fontAlgn="base">
                <a:spcBef>
                  <a:spcPct val="0"/>
                </a:spcBef>
                <a:spcAft>
                  <a:spcPct val="0"/>
                </a:spcAft>
              </a:pPr>
              <a:t>22</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915DB75-60DD-46A1-BCD1-B62A14FEB272}" type="slidenum">
              <a:rPr lang="en-US" smtClean="0"/>
              <a:pPr>
                <a:defRPr/>
              </a:pPr>
              <a:t>23</a:t>
            </a:fld>
            <a:endParaRPr lang="en-US"/>
          </a:p>
        </p:txBody>
      </p:sp>
    </p:spTree>
    <p:extLst>
      <p:ext uri="{BB962C8B-B14F-4D97-AF65-F5344CB8AC3E}">
        <p14:creationId xmlns:p14="http://schemas.microsoft.com/office/powerpoint/2010/main" val="4218099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B6430F-0E51-41AD-8FE7-45334CBC0B64}"/>
              </a:ext>
            </a:extLst>
          </p:cNvPr>
          <p:cNvSpPr/>
          <p:nvPr/>
        </p:nvSpPr>
        <p:spPr>
          <a:xfrm>
            <a:off x="0" y="6524625"/>
            <a:ext cx="12204700" cy="3333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 name="Rectangle 4">
            <a:extLst>
              <a:ext uri="{FF2B5EF4-FFF2-40B4-BE49-F238E27FC236}">
                <a16:creationId xmlns:a16="http://schemas.microsoft.com/office/drawing/2014/main" id="{5DB093CD-AD74-42A2-A12F-5B02E26ECA18}"/>
              </a:ext>
            </a:extLst>
          </p:cNvPr>
          <p:cNvSpPr/>
          <p:nvPr/>
        </p:nvSpPr>
        <p:spPr>
          <a:xfrm flipH="1">
            <a:off x="0" y="0"/>
            <a:ext cx="12192000" cy="6524625"/>
          </a:xfrm>
          <a:prstGeom prst="rect">
            <a:avLst/>
          </a:prstGeom>
          <a:gradFill flip="none" rotWithShape="1">
            <a:gsLst>
              <a:gs pos="0">
                <a:schemeClr val="accent1">
                  <a:lumMod val="76000"/>
                </a:schemeClr>
              </a:gs>
              <a:gs pos="100000">
                <a:schemeClr val="accent1">
                  <a:lumMod val="5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Picture 10">
            <a:extLst>
              <a:ext uri="{FF2B5EF4-FFF2-40B4-BE49-F238E27FC236}">
                <a16:creationId xmlns:a16="http://schemas.microsoft.com/office/drawing/2014/main" id="{52591EC0-882E-4EF1-A752-BD346F73701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42550" y="158750"/>
            <a:ext cx="17303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96760" y="2408769"/>
            <a:ext cx="9080840" cy="2144900"/>
          </a:xfrm>
        </p:spPr>
        <p:txBody>
          <a:bodyPr>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196760" y="4645744"/>
            <a:ext cx="8471240" cy="1655762"/>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ooter Placeholder 4">
            <a:extLst>
              <a:ext uri="{FF2B5EF4-FFF2-40B4-BE49-F238E27FC236}">
                <a16:creationId xmlns:a16="http://schemas.microsoft.com/office/drawing/2014/main" id="{01207288-B2D7-4872-9328-09B6A183728B}"/>
              </a:ext>
            </a:extLst>
          </p:cNvPr>
          <p:cNvSpPr>
            <a:spLocks noGrp="1"/>
          </p:cNvSpPr>
          <p:nvPr>
            <p:ph type="ftr" sz="quarter" idx="10"/>
          </p:nvPr>
        </p:nvSpPr>
        <p:spPr>
          <a:xfrm>
            <a:off x="0" y="6434138"/>
            <a:ext cx="4114800" cy="365125"/>
          </a:xfrm>
        </p:spPr>
        <p:txBody>
          <a:bodyPr/>
          <a:lstStyle>
            <a:lvl1pPr>
              <a:defRPr>
                <a:latin typeface="Arial" panose="020B0604020202020204" pitchFamily="34" charset="0"/>
                <a:cs typeface="Arial" panose="020B0604020202020204" pitchFamily="34" charset="0"/>
              </a:defRPr>
            </a:lvl1pPr>
          </a:lstStyle>
          <a:p>
            <a:pPr>
              <a:defRPr/>
            </a:pPr>
            <a:endParaRPr lang="en-US"/>
          </a:p>
        </p:txBody>
      </p:sp>
      <p:sp>
        <p:nvSpPr>
          <p:cNvPr id="8" name="Slide Number Placeholder 5">
            <a:extLst>
              <a:ext uri="{FF2B5EF4-FFF2-40B4-BE49-F238E27FC236}">
                <a16:creationId xmlns:a16="http://schemas.microsoft.com/office/drawing/2014/main" id="{E30B178A-CB79-4063-A6B8-B8D51807153D}"/>
              </a:ext>
            </a:extLst>
          </p:cNvPr>
          <p:cNvSpPr>
            <a:spLocks noGrp="1"/>
          </p:cNvSpPr>
          <p:nvPr>
            <p:ph type="sldNum" sz="quarter" idx="11"/>
          </p:nvPr>
        </p:nvSpPr>
        <p:spPr>
          <a:xfrm>
            <a:off x="9448800" y="6465888"/>
            <a:ext cx="2743200" cy="333375"/>
          </a:xfrm>
        </p:spPr>
        <p:txBody>
          <a:bodyPr/>
          <a:lstStyle>
            <a:lvl1pPr>
              <a:defRPr>
                <a:latin typeface="Arial" panose="020B0604020202020204" pitchFamily="34" charset="0"/>
                <a:cs typeface="Arial" panose="020B0604020202020204" pitchFamily="34" charset="0"/>
              </a:defRPr>
            </a:lvl1pPr>
          </a:lstStyle>
          <a:p>
            <a:pPr>
              <a:defRPr/>
            </a:pPr>
            <a:fld id="{981FF89F-2A9F-4A38-BB8A-6A6B29A3BEB1}" type="slidenum">
              <a:rPr lang="en-US"/>
              <a:pPr>
                <a:defRPr/>
              </a:pPr>
              <a:t>‹#›</a:t>
            </a:fld>
            <a:endParaRPr lang="en-US"/>
          </a:p>
        </p:txBody>
      </p:sp>
    </p:spTree>
    <p:extLst>
      <p:ext uri="{BB962C8B-B14F-4D97-AF65-F5344CB8AC3E}">
        <p14:creationId xmlns:p14="http://schemas.microsoft.com/office/powerpoint/2010/main" val="1279016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238C9D-3ADA-4016-8F04-4B189DB02590}"/>
              </a:ext>
            </a:extLst>
          </p:cNvPr>
          <p:cNvSpPr/>
          <p:nvPr/>
        </p:nvSpPr>
        <p:spPr>
          <a:xfrm>
            <a:off x="0" y="6524625"/>
            <a:ext cx="12204700" cy="3333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Rectangle 3">
            <a:extLst>
              <a:ext uri="{FF2B5EF4-FFF2-40B4-BE49-F238E27FC236}">
                <a16:creationId xmlns:a16="http://schemas.microsoft.com/office/drawing/2014/main" id="{014234FB-FDE0-4ED4-B1C6-87273A9BB2CE}"/>
              </a:ext>
            </a:extLst>
          </p:cNvPr>
          <p:cNvSpPr/>
          <p:nvPr/>
        </p:nvSpPr>
        <p:spPr>
          <a:xfrm flipH="1">
            <a:off x="0" y="0"/>
            <a:ext cx="12192000" cy="6524625"/>
          </a:xfrm>
          <a:prstGeom prst="rect">
            <a:avLst/>
          </a:prstGeom>
          <a:gradFill flip="none" rotWithShape="1">
            <a:gsLst>
              <a:gs pos="0">
                <a:schemeClr val="accent1">
                  <a:lumMod val="76000"/>
                </a:schemeClr>
              </a:gs>
              <a:gs pos="100000">
                <a:schemeClr val="accent1">
                  <a:lumMod val="5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10">
            <a:extLst>
              <a:ext uri="{FF2B5EF4-FFF2-40B4-BE49-F238E27FC236}">
                <a16:creationId xmlns:a16="http://schemas.microsoft.com/office/drawing/2014/main" id="{6B01C141-E1FC-49E5-84FF-0E8FD798B9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4763" y="230188"/>
            <a:ext cx="173196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57444" y="2135951"/>
            <a:ext cx="10477115" cy="2144900"/>
          </a:xfrm>
        </p:spPr>
        <p:txBody>
          <a:bodyPr anchor="ctr" anchorCtr="1">
            <a:normAutofit/>
          </a:bodyPr>
          <a:lstStyle>
            <a:lvl1pPr algn="ctr">
              <a:defRPr sz="4800"/>
            </a:lvl1pPr>
          </a:lstStyle>
          <a:p>
            <a:r>
              <a:rPr lang="en-US"/>
              <a:t>Click to edit Master title style</a:t>
            </a:r>
            <a:endParaRPr lang="en-US" dirty="0"/>
          </a:p>
        </p:txBody>
      </p:sp>
      <p:sp>
        <p:nvSpPr>
          <p:cNvPr id="6" name="Footer Placeholder 4">
            <a:extLst>
              <a:ext uri="{FF2B5EF4-FFF2-40B4-BE49-F238E27FC236}">
                <a16:creationId xmlns:a16="http://schemas.microsoft.com/office/drawing/2014/main" id="{7F67C3FF-4DFE-486C-B629-951EA336662E}"/>
              </a:ext>
            </a:extLst>
          </p:cNvPr>
          <p:cNvSpPr>
            <a:spLocks noGrp="1"/>
          </p:cNvSpPr>
          <p:nvPr>
            <p:ph type="ftr" sz="quarter" idx="10"/>
          </p:nvPr>
        </p:nvSpPr>
        <p:spPr>
          <a:xfrm>
            <a:off x="0" y="6434138"/>
            <a:ext cx="4114800" cy="365125"/>
          </a:xfrm>
        </p:spPr>
        <p:txBody>
          <a:bodyPr/>
          <a:lstStyle>
            <a:lvl1pPr>
              <a:defRPr>
                <a:latin typeface="Arial" panose="020B0604020202020204" pitchFamily="34" charset="0"/>
                <a:cs typeface="Arial" panose="020B0604020202020204" pitchFamily="34" charset="0"/>
              </a:defRPr>
            </a:lvl1pPr>
          </a:lstStyle>
          <a:p>
            <a:pPr>
              <a:defRPr/>
            </a:pPr>
            <a:endParaRPr lang="en-US"/>
          </a:p>
        </p:txBody>
      </p:sp>
      <p:sp>
        <p:nvSpPr>
          <p:cNvPr id="7" name="Slide Number Placeholder 5">
            <a:extLst>
              <a:ext uri="{FF2B5EF4-FFF2-40B4-BE49-F238E27FC236}">
                <a16:creationId xmlns:a16="http://schemas.microsoft.com/office/drawing/2014/main" id="{1A3B9C4C-04ED-4558-B4C2-A77E3887447B}"/>
              </a:ext>
            </a:extLst>
          </p:cNvPr>
          <p:cNvSpPr>
            <a:spLocks noGrp="1"/>
          </p:cNvSpPr>
          <p:nvPr>
            <p:ph type="sldNum" sz="quarter" idx="11"/>
          </p:nvPr>
        </p:nvSpPr>
        <p:spPr>
          <a:xfrm>
            <a:off x="9448800" y="6465888"/>
            <a:ext cx="2743200" cy="333375"/>
          </a:xfrm>
        </p:spPr>
        <p:txBody>
          <a:bodyPr/>
          <a:lstStyle>
            <a:lvl1pPr>
              <a:defRPr>
                <a:latin typeface="Arial" panose="020B0604020202020204" pitchFamily="34" charset="0"/>
                <a:cs typeface="Arial" panose="020B0604020202020204" pitchFamily="34" charset="0"/>
              </a:defRPr>
            </a:lvl1pPr>
          </a:lstStyle>
          <a:p>
            <a:pPr>
              <a:defRPr/>
            </a:pPr>
            <a:fld id="{E372DC2A-6475-48D6-8D2C-4C7DC6606C41}" type="slidenum">
              <a:rPr lang="en-US"/>
              <a:pPr>
                <a:defRPr/>
              </a:pPr>
              <a:t>‹#›</a:t>
            </a:fld>
            <a:endParaRPr lang="en-US"/>
          </a:p>
        </p:txBody>
      </p:sp>
    </p:spTree>
    <p:extLst>
      <p:ext uri="{BB962C8B-B14F-4D97-AF65-F5344CB8AC3E}">
        <p14:creationId xmlns:p14="http://schemas.microsoft.com/office/powerpoint/2010/main" val="398541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6B7C680E-B0FD-4AC4-A281-732F922D3B67}"/>
              </a:ext>
            </a:extLst>
          </p:cNvPr>
          <p:cNvSpPr>
            <a:spLocks noGrp="1"/>
          </p:cNvSpPr>
          <p:nvPr>
            <p:ph type="ftr" sz="quarter" idx="10"/>
          </p:nvPr>
        </p:nvSpPr>
        <p:spPr>
          <a:xfrm>
            <a:off x="0" y="6438900"/>
            <a:ext cx="4114800" cy="365125"/>
          </a:xfrm>
        </p:spPr>
        <p:txBody>
          <a:bodyPr/>
          <a:lstStyle>
            <a:lvl1pPr>
              <a:defRPr sz="1050"/>
            </a:lvl1pPr>
          </a:lstStyle>
          <a:p>
            <a:pPr>
              <a:defRPr/>
            </a:pPr>
            <a:endParaRPr lang="en-US"/>
          </a:p>
        </p:txBody>
      </p:sp>
      <p:sp>
        <p:nvSpPr>
          <p:cNvPr id="5" name="Slide Number Placeholder 5">
            <a:extLst>
              <a:ext uri="{FF2B5EF4-FFF2-40B4-BE49-F238E27FC236}">
                <a16:creationId xmlns:a16="http://schemas.microsoft.com/office/drawing/2014/main" id="{8B7ECFD5-B45D-4C72-A2C3-A5F192630B90}"/>
              </a:ext>
            </a:extLst>
          </p:cNvPr>
          <p:cNvSpPr>
            <a:spLocks noGrp="1"/>
          </p:cNvSpPr>
          <p:nvPr>
            <p:ph type="sldNum" sz="quarter" idx="11"/>
          </p:nvPr>
        </p:nvSpPr>
        <p:spPr>
          <a:xfrm>
            <a:off x="9448800" y="6470650"/>
            <a:ext cx="2743200" cy="333375"/>
          </a:xfrm>
        </p:spPr>
        <p:txBody>
          <a:bodyPr/>
          <a:lstStyle>
            <a:lvl1pPr>
              <a:defRPr sz="1050"/>
            </a:lvl1pPr>
          </a:lstStyle>
          <a:p>
            <a:pPr>
              <a:defRPr/>
            </a:pPr>
            <a:fld id="{21C5A101-388E-4850-9FE5-6E2A17AA1776}" type="slidenum">
              <a:rPr lang="en-US"/>
              <a:pPr>
                <a:defRPr/>
              </a:pPr>
              <a:t>‹#›</a:t>
            </a:fld>
            <a:endParaRPr lang="en-US"/>
          </a:p>
        </p:txBody>
      </p:sp>
    </p:spTree>
    <p:extLst>
      <p:ext uri="{BB962C8B-B14F-4D97-AF65-F5344CB8AC3E}">
        <p14:creationId xmlns:p14="http://schemas.microsoft.com/office/powerpoint/2010/main" val="3562735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5">
            <a:extLst>
              <a:ext uri="{FF2B5EF4-FFF2-40B4-BE49-F238E27FC236}">
                <a16:creationId xmlns:a16="http://schemas.microsoft.com/office/drawing/2014/main" id="{2F2AFA19-AF4E-4FD5-8F8E-4ED164CBF332}"/>
              </a:ext>
            </a:extLst>
          </p:cNvPr>
          <p:cNvSpPr>
            <a:spLocks noGrp="1"/>
          </p:cNvSpPr>
          <p:nvPr>
            <p:ph type="ftr" sz="quarter" idx="10"/>
          </p:nvPr>
        </p:nvSpPr>
        <p:spPr>
          <a:xfrm>
            <a:off x="0" y="6438900"/>
            <a:ext cx="4114800" cy="365125"/>
          </a:xfrm>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15C7596B-329C-476A-A6E3-14173A3DFFDA}"/>
              </a:ext>
            </a:extLst>
          </p:cNvPr>
          <p:cNvSpPr>
            <a:spLocks noGrp="1"/>
          </p:cNvSpPr>
          <p:nvPr>
            <p:ph type="sldNum" sz="quarter" idx="11"/>
          </p:nvPr>
        </p:nvSpPr>
        <p:spPr>
          <a:xfrm>
            <a:off x="9448800" y="6470650"/>
            <a:ext cx="2743200" cy="333375"/>
          </a:xfrm>
        </p:spPr>
        <p:txBody>
          <a:bodyPr/>
          <a:lstStyle>
            <a:lvl1pPr>
              <a:defRPr/>
            </a:lvl1pPr>
          </a:lstStyle>
          <a:p>
            <a:pPr>
              <a:defRPr/>
            </a:pPr>
            <a:fld id="{B0B6ABED-A117-40B6-8820-1C534B20F663}" type="slidenum">
              <a:rPr lang="en-US"/>
              <a:pPr>
                <a:defRPr/>
              </a:pPr>
              <a:t>‹#›</a:t>
            </a:fld>
            <a:endParaRPr lang="en-US"/>
          </a:p>
        </p:txBody>
      </p:sp>
    </p:spTree>
    <p:extLst>
      <p:ext uri="{BB962C8B-B14F-4D97-AF65-F5344CB8AC3E}">
        <p14:creationId xmlns:p14="http://schemas.microsoft.com/office/powerpoint/2010/main" val="2517805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Footer Placeholder 3">
            <a:extLst>
              <a:ext uri="{FF2B5EF4-FFF2-40B4-BE49-F238E27FC236}">
                <a16:creationId xmlns:a16="http://schemas.microsoft.com/office/drawing/2014/main" id="{90656862-A4C2-471D-BC35-D57CB8DEC812}"/>
              </a:ext>
            </a:extLst>
          </p:cNvPr>
          <p:cNvSpPr>
            <a:spLocks noGrp="1"/>
          </p:cNvSpPr>
          <p:nvPr>
            <p:ph type="ftr" sz="quarter" idx="10"/>
          </p:nvPr>
        </p:nvSpPr>
        <p:spPr>
          <a:xfrm>
            <a:off x="0" y="6438900"/>
            <a:ext cx="4114800" cy="365125"/>
          </a:xfrm>
        </p:spPr>
        <p:txBody>
          <a:bodyPr/>
          <a:lstStyle>
            <a:lvl1pPr>
              <a:defRPr/>
            </a:lvl1pPr>
          </a:lstStyle>
          <a:p>
            <a:pPr>
              <a:defRPr/>
            </a:pPr>
            <a:endParaRPr lang="en-US"/>
          </a:p>
        </p:txBody>
      </p:sp>
      <p:sp>
        <p:nvSpPr>
          <p:cNvPr id="4" name="Slide Number Placeholder 4">
            <a:extLst>
              <a:ext uri="{FF2B5EF4-FFF2-40B4-BE49-F238E27FC236}">
                <a16:creationId xmlns:a16="http://schemas.microsoft.com/office/drawing/2014/main" id="{E9DE8146-AA5F-4465-BBFC-510899E8103D}"/>
              </a:ext>
            </a:extLst>
          </p:cNvPr>
          <p:cNvSpPr>
            <a:spLocks noGrp="1"/>
          </p:cNvSpPr>
          <p:nvPr>
            <p:ph type="sldNum" sz="quarter" idx="11"/>
          </p:nvPr>
        </p:nvSpPr>
        <p:spPr>
          <a:xfrm>
            <a:off x="9448800" y="6470650"/>
            <a:ext cx="2743200" cy="333375"/>
          </a:xfrm>
        </p:spPr>
        <p:txBody>
          <a:bodyPr/>
          <a:lstStyle>
            <a:lvl1pPr>
              <a:defRPr/>
            </a:lvl1pPr>
          </a:lstStyle>
          <a:p>
            <a:pPr>
              <a:defRPr/>
            </a:pPr>
            <a:fld id="{A8ECC5D5-99CC-44E8-B0AA-B11FA94E9F6F}" type="slidenum">
              <a:rPr lang="en-US"/>
              <a:pPr>
                <a:defRPr/>
              </a:pPr>
              <a:t>‹#›</a:t>
            </a:fld>
            <a:endParaRPr lang="en-US"/>
          </a:p>
        </p:txBody>
      </p:sp>
    </p:spTree>
    <p:extLst>
      <p:ext uri="{BB962C8B-B14F-4D97-AF65-F5344CB8AC3E}">
        <p14:creationId xmlns:p14="http://schemas.microsoft.com/office/powerpoint/2010/main" val="29612973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1D9BACE-8158-4228-B98E-5EE0DFE7151B}"/>
              </a:ext>
            </a:extLst>
          </p:cNvPr>
          <p:cNvSpPr/>
          <p:nvPr/>
        </p:nvSpPr>
        <p:spPr>
          <a:xfrm>
            <a:off x="0" y="6524625"/>
            <a:ext cx="12204700" cy="3333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27" name="Text Placeholder 2">
            <a:extLst>
              <a:ext uri="{FF2B5EF4-FFF2-40B4-BE49-F238E27FC236}">
                <a16:creationId xmlns:a16="http://schemas.microsoft.com/office/drawing/2014/main" id="{D494AFAF-DAA6-423F-831A-3A7F96847D54}"/>
              </a:ext>
            </a:extLst>
          </p:cNvPr>
          <p:cNvSpPr>
            <a:spLocks noGrp="1" noChangeArrowheads="1"/>
          </p:cNvSpPr>
          <p:nvPr>
            <p:ph type="body" idx="1"/>
          </p:nvPr>
        </p:nvSpPr>
        <p:spPr bwMode="auto">
          <a:xfrm>
            <a:off x="838200" y="1662113"/>
            <a:ext cx="105156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63758CFF-D660-4B5B-8FE9-45A406438480}"/>
              </a:ext>
            </a:extLst>
          </p:cNvPr>
          <p:cNvSpPr>
            <a:spLocks noGrp="1"/>
          </p:cNvSpPr>
          <p:nvPr>
            <p:ph type="ftr" sz="quarter" idx="3"/>
          </p:nvPr>
        </p:nvSpPr>
        <p:spPr>
          <a:xfrm>
            <a:off x="0" y="6443663"/>
            <a:ext cx="4114800" cy="365125"/>
          </a:xfrm>
          <a:prstGeom prst="rect">
            <a:avLst/>
          </a:prstGeom>
        </p:spPr>
        <p:txBody>
          <a:bodyPr vert="horz" lIns="182880" tIns="0" rIns="91440" bIns="0" rtlCol="0" anchor="b" anchorCtr="0"/>
          <a:lstStyle>
            <a:lvl1pPr algn="l" eaLnBrk="1" fontAlgn="auto" hangingPunct="1">
              <a:spcBef>
                <a:spcPts val="0"/>
              </a:spcBef>
              <a:spcAft>
                <a:spcPts val="0"/>
              </a:spcAft>
              <a:defRPr sz="105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1375CC69-A462-494D-9C64-4DA27FACF7B3}"/>
              </a:ext>
            </a:extLst>
          </p:cNvPr>
          <p:cNvSpPr>
            <a:spLocks noGrp="1"/>
          </p:cNvSpPr>
          <p:nvPr>
            <p:ph type="sldNum" sz="quarter" idx="4"/>
          </p:nvPr>
        </p:nvSpPr>
        <p:spPr>
          <a:xfrm>
            <a:off x="9448800" y="6443663"/>
            <a:ext cx="2743200" cy="333375"/>
          </a:xfrm>
          <a:prstGeom prst="rect">
            <a:avLst/>
          </a:prstGeom>
        </p:spPr>
        <p:txBody>
          <a:bodyPr vert="horz" lIns="0" tIns="45720" rIns="182880" bIns="0" rtlCol="0" anchor="b" anchorCtr="0"/>
          <a:lstStyle>
            <a:lvl1pPr algn="r" eaLnBrk="1" fontAlgn="auto" hangingPunct="1">
              <a:spcBef>
                <a:spcPts val="0"/>
              </a:spcBef>
              <a:spcAft>
                <a:spcPts val="0"/>
              </a:spcAft>
              <a:defRPr sz="1050">
                <a:solidFill>
                  <a:schemeClr val="tx1"/>
                </a:solidFill>
                <a:latin typeface="Arial" panose="020B0604020202020204" pitchFamily="34" charset="0"/>
                <a:cs typeface="Arial" panose="020B0604020202020204" pitchFamily="34" charset="0"/>
              </a:defRPr>
            </a:lvl1pPr>
          </a:lstStyle>
          <a:p>
            <a:pPr>
              <a:defRPr/>
            </a:pPr>
            <a:fld id="{2A45DEF5-FC29-47D1-91AE-EF8CC226621B}" type="slidenum">
              <a:rPr lang="en-US"/>
              <a:pPr>
                <a:defRPr/>
              </a:pPr>
              <a:t>‹#›</a:t>
            </a:fld>
            <a:endParaRPr lang="en-US"/>
          </a:p>
        </p:txBody>
      </p:sp>
      <p:sp>
        <p:nvSpPr>
          <p:cNvPr id="7" name="Rectangle 6">
            <a:extLst>
              <a:ext uri="{FF2B5EF4-FFF2-40B4-BE49-F238E27FC236}">
                <a16:creationId xmlns:a16="http://schemas.microsoft.com/office/drawing/2014/main" id="{EEF14E39-6546-42F2-9C90-9FA69B6B36F6}"/>
              </a:ext>
            </a:extLst>
          </p:cNvPr>
          <p:cNvSpPr/>
          <p:nvPr/>
        </p:nvSpPr>
        <p:spPr>
          <a:xfrm flipH="1">
            <a:off x="0" y="0"/>
            <a:ext cx="12192000" cy="1325563"/>
          </a:xfrm>
          <a:prstGeom prst="rect">
            <a:avLst/>
          </a:prstGeom>
          <a:gradFill flip="none" rotWithShape="1">
            <a:gsLst>
              <a:gs pos="0">
                <a:schemeClr val="accent1">
                  <a:lumMod val="76000"/>
                </a:schemeClr>
              </a:gs>
              <a:gs pos="100000">
                <a:schemeClr val="accent1">
                  <a:lumMod val="50000"/>
                </a:schemeClr>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31" name="Title Placeholder 1">
            <a:extLst>
              <a:ext uri="{FF2B5EF4-FFF2-40B4-BE49-F238E27FC236}">
                <a16:creationId xmlns:a16="http://schemas.microsoft.com/office/drawing/2014/main" id="{0A72AB3E-B919-4CF2-ABF5-20E5E33B9BC8}"/>
              </a:ext>
            </a:extLst>
          </p:cNvPr>
          <p:cNvSpPr>
            <a:spLocks noGrp="1" noChangeArrowheads="1"/>
          </p:cNvSpPr>
          <p:nvPr>
            <p:ph type="title"/>
          </p:nvPr>
        </p:nvSpPr>
        <p:spPr bwMode="auto">
          <a:xfrm>
            <a:off x="234950" y="117475"/>
            <a:ext cx="89154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pic>
        <p:nvPicPr>
          <p:cNvPr id="1032" name="Picture 3">
            <a:extLst>
              <a:ext uri="{FF2B5EF4-FFF2-40B4-BE49-F238E27FC236}">
                <a16:creationId xmlns:a16="http://schemas.microsoft.com/office/drawing/2014/main" id="{B0337B37-0970-4C01-B220-C383F5AD387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774363" y="93663"/>
            <a:ext cx="115887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Lst>
  <p:txStyles>
    <p:titleStyle>
      <a:lvl1pPr algn="l" rtl="0" eaLnBrk="0" fontAlgn="base" hangingPunct="0">
        <a:spcBef>
          <a:spcPct val="0"/>
        </a:spcBef>
        <a:spcAft>
          <a:spcPct val="0"/>
        </a:spcAft>
        <a:defRPr sz="4000" kern="1200">
          <a:solidFill>
            <a:schemeClr val="bg1"/>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4000">
          <a:solidFill>
            <a:schemeClr val="bg1"/>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4000">
          <a:solidFill>
            <a:schemeClr val="bg1"/>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4000">
          <a:solidFill>
            <a:schemeClr val="bg1"/>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4000">
          <a:solidFill>
            <a:schemeClr val="bg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000">
          <a:solidFill>
            <a:schemeClr val="bg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000">
          <a:solidFill>
            <a:schemeClr val="bg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000">
          <a:solidFill>
            <a:schemeClr val="bg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000">
          <a:solidFill>
            <a:schemeClr val="bg1"/>
          </a:solidFill>
          <a:latin typeface="Arial" panose="020B0604020202020204" pitchFamily="34" charset="0"/>
          <a:cs typeface="Arial" panose="020B0604020202020204" pitchFamily="34" charset="0"/>
        </a:defRPr>
      </a:lvl9pPr>
    </p:titleStyle>
    <p:bodyStyle>
      <a:lvl1pPr marL="228600" indent="-228600" algn="l" rtl="0" eaLnBrk="0" fontAlgn="base" hangingPunct="0">
        <a:spcBef>
          <a:spcPts val="600"/>
        </a:spcBef>
        <a:spcAft>
          <a:spcPts val="600"/>
        </a:spcAft>
        <a:buClr>
          <a:srgbClr val="2F5597"/>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ts val="60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ts val="600"/>
        </a:spcBef>
        <a:spcAft>
          <a:spcPts val="600"/>
        </a:spcAft>
        <a:buFont typeface="Wingdings" panose="05000000000000000000" pitchFamily="2" charset="2"/>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ts val="600"/>
        </a:spcBef>
        <a:spcAft>
          <a:spcPts val="60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2.ed.gov/about/offices/list/ocr/docs/confronting-discrimination-national-origin-immigration-statu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whitehouse.gov/briefing-room/presidential-actions/2021/01/20/executive-order-advancing-racial-equity-and-support-for-underserved-communities-through-the-federal-government/"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www2.ed.gov/about/offices/list/ocr/ellresources.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2.ed.gov/about/offices/list/ocr/docs/confronting-discrimination-national-origin-immigration-statu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www2.ed.gov/about/offices/list/ocr/letters/colleague-el-201501.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2.ed.gov/about/offices/list/ocr/letters/colleague-201405.pd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https://www2.ed.gov/about/offices/list/ocr/docs/qa-201405.pdf" TargetMode="External"/><Relationship Id="rId4" Type="http://schemas.openxmlformats.org/officeDocument/2006/relationships/hyperlink" Target="https://www2.ed.gov/about/offices/list/ocr/docs/dcl-factsheet-201405.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2.ed.gov/about/offices/list/oela/newcomers-toolkit/ncomertoolkit.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hyperlink" Target="https://www2.ed.gov/about/offices/list/ocr/docs/504-resource-guide-201612.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sites.ed.gov/idea/files/rts-qa-child-find-part-b-08-24-2021.pdf" TargetMode="External"/><Relationship Id="rId7" Type="http://schemas.openxmlformats.org/officeDocument/2006/relationships/hyperlink" Target="https://sites.ed.gov/idea/" TargetMode="External"/><Relationship Id="rId2" Type="http://schemas.openxmlformats.org/officeDocument/2006/relationships/hyperlink" Target="https://www2.ed.gov/about/offices/list/ocr/504faq.html" TargetMode="Externa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hyperlink" Target="https://sites.ed.gov/idea/files/QA-on-Child-Find-10-29-2021.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arentcenterhub.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hyperlink" Target="https://www2.ed.gov/about/offices/list/ocr/docs/howto.pdf"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2.ed.gov/about/offices/list/ocr/docs/howto.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ies.ed.gov/ncee/edlabs/regions/northwest/news/newcomer-guides.asp" TargetMode="External"/><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www2.ed.gov/policy/rights/guid/unaccompanied-children.html" TargetMode="External"/><Relationship Id="rId5" Type="http://schemas.openxmlformats.org/officeDocument/2006/relationships/hyperlink" Target="https://www2.ed.gov/about/overview/focus/immigration-resources.html" TargetMode="External"/><Relationship Id="rId4" Type="http://schemas.openxmlformats.org/officeDocument/2006/relationships/hyperlink" Target="https://ies.ed.gov/ncee/edlabs/projects/project.asp?projectID=462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944D1-B604-4705-9F50-4310F29AE323}"/>
              </a:ext>
            </a:extLst>
          </p:cNvPr>
          <p:cNvSpPr>
            <a:spLocks noGrp="1"/>
          </p:cNvSpPr>
          <p:nvPr>
            <p:ph type="ctrTitle"/>
          </p:nvPr>
        </p:nvSpPr>
        <p:spPr>
          <a:xfrm>
            <a:off x="1558925" y="2281238"/>
            <a:ext cx="9007475" cy="1479550"/>
          </a:xfrm>
        </p:spPr>
        <p:txBody>
          <a:bodyPr rtlCol="0">
            <a:normAutofit fontScale="90000"/>
          </a:bodyPr>
          <a:lstStyle/>
          <a:p>
            <a:pPr eaLnBrk="1" fontAlgn="auto" hangingPunct="1">
              <a:spcAft>
                <a:spcPts val="0"/>
              </a:spcAft>
              <a:defRPr/>
            </a:pPr>
            <a:r>
              <a:rPr lang="en-US" dirty="0"/>
              <a:t>Right to Education under Federal Law: </a:t>
            </a:r>
            <a:br>
              <a:rPr lang="en-US" dirty="0"/>
            </a:br>
            <a:r>
              <a:rPr lang="en-US" dirty="0"/>
              <a:t>Supporting Afghan Newcomers</a:t>
            </a:r>
          </a:p>
        </p:txBody>
      </p:sp>
      <p:sp>
        <p:nvSpPr>
          <p:cNvPr id="8195" name="Subtitle 2">
            <a:extLst>
              <a:ext uri="{FF2B5EF4-FFF2-40B4-BE49-F238E27FC236}">
                <a16:creationId xmlns:a16="http://schemas.microsoft.com/office/drawing/2014/main" id="{8AD2EDB6-0ABB-45F6-B903-9CCDBE7EACD8}"/>
              </a:ext>
            </a:extLst>
          </p:cNvPr>
          <p:cNvSpPr>
            <a:spLocks noGrp="1" noChangeArrowheads="1"/>
          </p:cNvSpPr>
          <p:nvPr>
            <p:ph type="subTitle" idx="1"/>
          </p:nvPr>
        </p:nvSpPr>
        <p:spPr>
          <a:xfrm>
            <a:off x="0" y="6500813"/>
            <a:ext cx="7734300" cy="423862"/>
          </a:xfrm>
        </p:spPr>
        <p:txBody>
          <a:bodyPr/>
          <a:lstStyle/>
          <a:p>
            <a:pPr eaLnBrk="1" hangingPunct="1"/>
            <a:r>
              <a:rPr lang="en-US" altLang="en-US" sz="1800"/>
              <a:t> December 2021</a:t>
            </a:r>
          </a:p>
        </p:txBody>
      </p:sp>
      <p:sp>
        <p:nvSpPr>
          <p:cNvPr id="8196" name="Subtitle 2">
            <a:extLst>
              <a:ext uri="{FF2B5EF4-FFF2-40B4-BE49-F238E27FC236}">
                <a16:creationId xmlns:a16="http://schemas.microsoft.com/office/drawing/2014/main" id="{83B17C09-98B9-436D-91D8-0AD61FABF1A5}"/>
              </a:ext>
            </a:extLst>
          </p:cNvPr>
          <p:cNvSpPr txBox="1">
            <a:spLocks noChangeArrowheads="1"/>
          </p:cNvSpPr>
          <p:nvPr/>
        </p:nvSpPr>
        <p:spPr bwMode="auto">
          <a:xfrm>
            <a:off x="1558925" y="4208463"/>
            <a:ext cx="101282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spcAft>
                <a:spcPts val="600"/>
              </a:spcAft>
              <a:buClr>
                <a:srgbClr val="2F5597"/>
              </a:buClr>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spcBef>
                <a:spcPts val="600"/>
              </a:spcBef>
              <a:spcAft>
                <a:spcPts val="600"/>
              </a:spcAft>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spcBef>
                <a:spcPts val="600"/>
              </a:spcBef>
              <a:spcAft>
                <a:spcPts val="60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ts val="600"/>
              </a:spcBef>
              <a:spcAft>
                <a:spcPts val="600"/>
              </a:spcAft>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defTabSz="914400" eaLnBrk="1" hangingPunct="1">
              <a:buFont typeface="Arial" panose="020B0604020202020204" pitchFamily="34" charset="0"/>
              <a:buNone/>
            </a:pPr>
            <a:r>
              <a:rPr lang="en-US" altLang="en-US" sz="2400" b="1" dirty="0">
                <a:solidFill>
                  <a:schemeClr val="bg1"/>
                </a:solidFill>
              </a:rPr>
              <a:t>Dr. Supreet Anand, Office of English Language Acquisition</a:t>
            </a:r>
          </a:p>
          <a:p>
            <a:pPr defTabSz="914400" eaLnBrk="1" hangingPunct="1">
              <a:buFont typeface="Arial" panose="020B0604020202020204" pitchFamily="34" charset="0"/>
              <a:buNone/>
            </a:pPr>
            <a:r>
              <a:rPr lang="en-US" altLang="en-US" sz="2400" b="1" dirty="0">
                <a:solidFill>
                  <a:schemeClr val="bg1"/>
                </a:solidFill>
              </a:rPr>
              <a:t>K. Sabrina Austin, Office of Special Education Programs</a:t>
            </a:r>
          </a:p>
          <a:p>
            <a:pPr defTabSz="914400" eaLnBrk="1" hangingPunct="1">
              <a:buFont typeface="Arial" panose="020B0604020202020204" pitchFamily="34" charset="0"/>
              <a:buNone/>
            </a:pPr>
            <a:r>
              <a:rPr lang="en-US" altLang="en-US" sz="2400" b="1" dirty="0">
                <a:solidFill>
                  <a:schemeClr val="bg1"/>
                </a:solidFill>
              </a:rPr>
              <a:t>Carolyn Seugling, Office for Civil Rights</a:t>
            </a:r>
          </a:p>
          <a:p>
            <a:pPr defTabSz="914400" eaLnBrk="1" hangingPunct="1">
              <a:buFont typeface="Arial" panose="020B0604020202020204" pitchFamily="34" charset="0"/>
              <a:buNone/>
            </a:pPr>
            <a:endParaRPr lang="en-US" altLang="en-US" sz="24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6930BD-5575-4E19-938F-FB54F3E09E9D}"/>
              </a:ext>
            </a:extLst>
          </p:cNvPr>
          <p:cNvSpPr>
            <a:spLocks noGrp="1"/>
          </p:cNvSpPr>
          <p:nvPr>
            <p:ph type="ctrTitle"/>
          </p:nvPr>
        </p:nvSpPr>
        <p:spPr>
          <a:xfrm>
            <a:off x="204788" y="1376363"/>
            <a:ext cx="5321300" cy="1849437"/>
          </a:xfrm>
        </p:spPr>
        <p:txBody>
          <a:bodyPr rtlCol="0">
            <a:normAutofit fontScale="90000"/>
          </a:bodyPr>
          <a:lstStyle/>
          <a:p>
            <a:pPr algn="l" eaLnBrk="1" fontAlgn="auto" hangingPunct="1">
              <a:spcAft>
                <a:spcPts val="0"/>
              </a:spcAft>
              <a:defRPr/>
            </a:pPr>
            <a:r>
              <a:rPr lang="en-US" sz="5600" b="1" dirty="0"/>
              <a:t>AGENDA</a:t>
            </a:r>
            <a:br>
              <a:rPr lang="en-US" sz="5600" b="1" dirty="0"/>
            </a:br>
            <a:br>
              <a:rPr lang="en-US" b="1" dirty="0"/>
            </a:br>
            <a:br>
              <a:rPr lang="en-US" dirty="0"/>
            </a:br>
            <a:endParaRPr lang="en-US" dirty="0"/>
          </a:p>
        </p:txBody>
      </p:sp>
      <p:sp>
        <p:nvSpPr>
          <p:cNvPr id="10243" name="TextBox 4">
            <a:extLst>
              <a:ext uri="{FF2B5EF4-FFF2-40B4-BE49-F238E27FC236}">
                <a16:creationId xmlns:a16="http://schemas.microsoft.com/office/drawing/2014/main" id="{B495DA7A-B610-404E-BADD-3E1BD5D5662F}"/>
              </a:ext>
            </a:extLst>
          </p:cNvPr>
          <p:cNvSpPr txBox="1">
            <a:spLocks noChangeArrowheads="1"/>
          </p:cNvSpPr>
          <p:nvPr/>
        </p:nvSpPr>
        <p:spPr bwMode="auto">
          <a:xfrm>
            <a:off x="1944688" y="1974850"/>
            <a:ext cx="944245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600"/>
              </a:spcBef>
              <a:spcAft>
                <a:spcPts val="600"/>
              </a:spcAft>
              <a:buClr>
                <a:srgbClr val="2F5597"/>
              </a:buClr>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spcBef>
                <a:spcPts val="600"/>
              </a:spcBef>
              <a:spcAft>
                <a:spcPts val="600"/>
              </a:spcAft>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spcBef>
                <a:spcPts val="600"/>
              </a:spcBef>
              <a:spcAft>
                <a:spcPts val="60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ts val="600"/>
              </a:spcBef>
              <a:spcAft>
                <a:spcPts val="600"/>
              </a:spcAft>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ts val="1200"/>
              </a:spcAft>
              <a:buClrTx/>
            </a:pPr>
            <a:r>
              <a:rPr lang="en-US" altLang="en-US" sz="3000" dirty="0">
                <a:solidFill>
                  <a:schemeClr val="bg1"/>
                </a:solidFill>
              </a:rPr>
              <a:t>Legal Obligations of Schools to English Learners</a:t>
            </a:r>
          </a:p>
          <a:p>
            <a:pPr eaLnBrk="1" hangingPunct="1">
              <a:spcBef>
                <a:spcPct val="0"/>
              </a:spcBef>
              <a:spcAft>
                <a:spcPts val="1200"/>
              </a:spcAft>
              <a:buClrTx/>
            </a:pPr>
            <a:r>
              <a:rPr lang="en-US" altLang="en-US" sz="3000" dirty="0">
                <a:solidFill>
                  <a:schemeClr val="bg1"/>
                </a:solidFill>
              </a:rPr>
              <a:t>Resources from OCR/OELA</a:t>
            </a:r>
          </a:p>
          <a:p>
            <a:pPr eaLnBrk="1" hangingPunct="1">
              <a:spcBef>
                <a:spcPct val="0"/>
              </a:spcBef>
              <a:spcAft>
                <a:spcPts val="1200"/>
              </a:spcAft>
              <a:buClrTx/>
            </a:pPr>
            <a:r>
              <a:rPr lang="en-US" altLang="en-US" sz="3000" dirty="0">
                <a:solidFill>
                  <a:schemeClr val="bg1"/>
                </a:solidFill>
              </a:rPr>
              <a:t>Legal Obligations to Students with Disabilities</a:t>
            </a:r>
          </a:p>
          <a:p>
            <a:pPr eaLnBrk="1" hangingPunct="1">
              <a:spcBef>
                <a:spcPct val="0"/>
              </a:spcBef>
              <a:spcAft>
                <a:spcPts val="1200"/>
              </a:spcAft>
              <a:buClrTx/>
            </a:pPr>
            <a:r>
              <a:rPr lang="en-US" altLang="en-US" sz="3000" dirty="0">
                <a:solidFill>
                  <a:schemeClr val="bg1"/>
                </a:solidFill>
              </a:rPr>
              <a:t>Filing a Complaint with the Office for Civil Rights</a:t>
            </a:r>
          </a:p>
          <a:p>
            <a:pPr eaLnBrk="1" hangingPunct="1">
              <a:spcBef>
                <a:spcPct val="0"/>
              </a:spcBef>
              <a:spcAft>
                <a:spcPts val="1200"/>
              </a:spcAft>
              <a:buClrTx/>
            </a:pPr>
            <a:r>
              <a:rPr lang="en-US" altLang="en-US" sz="3000" dirty="0">
                <a:solidFill>
                  <a:schemeClr val="bg1"/>
                </a:solidFill>
              </a:rPr>
              <a:t>Question and Answer</a:t>
            </a:r>
          </a:p>
          <a:p>
            <a:pPr eaLnBrk="1" hangingPunct="1">
              <a:spcBef>
                <a:spcPct val="0"/>
              </a:spcBef>
              <a:spcAft>
                <a:spcPts val="2400"/>
              </a:spcAft>
              <a:buClrTx/>
            </a:pPr>
            <a:endParaRPr lang="en-US" altLang="en-US" sz="3200" dirty="0">
              <a:solidFill>
                <a:schemeClr val="bg1"/>
              </a:solidFill>
            </a:endParaRPr>
          </a:p>
        </p:txBody>
      </p:sp>
      <p:pic>
        <p:nvPicPr>
          <p:cNvPr id="10244" name="Picture 1">
            <a:extLst>
              <a:ext uri="{FF2B5EF4-FFF2-40B4-BE49-F238E27FC236}">
                <a16:creationId xmlns:a16="http://schemas.microsoft.com/office/drawing/2014/main" id="{22AC5914-5758-43FE-A2B3-744969E47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89700"/>
            <a:ext cx="77358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15441-E6C4-45BE-91F2-88E75A94D998}"/>
              </a:ext>
            </a:extLst>
          </p:cNvPr>
          <p:cNvSpPr>
            <a:spLocks noGrp="1"/>
          </p:cNvSpPr>
          <p:nvPr>
            <p:ph type="ctrTitle"/>
          </p:nvPr>
        </p:nvSpPr>
        <p:spPr>
          <a:xfrm>
            <a:off x="857444" y="3158835"/>
            <a:ext cx="10477115" cy="1122015"/>
          </a:xfrm>
        </p:spPr>
        <p:txBody>
          <a:bodyPr>
            <a:normAutofit fontScale="90000"/>
          </a:bodyPr>
          <a:lstStyle/>
          <a:p>
            <a:r>
              <a:rPr lang="en-US" dirty="0"/>
              <a:t>Disclaimer: We are providing an overview of the Federal framework. Please adhere to the state laws and guidance in your jurisdiction.  </a:t>
            </a:r>
          </a:p>
        </p:txBody>
      </p:sp>
    </p:spTree>
    <p:extLst>
      <p:ext uri="{BB962C8B-B14F-4D97-AF65-F5344CB8AC3E}">
        <p14:creationId xmlns:p14="http://schemas.microsoft.com/office/powerpoint/2010/main" val="305310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A4009A48-F821-4785-BEAD-4D7B5BDBD596}"/>
              </a:ext>
            </a:extLst>
          </p:cNvPr>
          <p:cNvSpPr>
            <a:spLocks noGrp="1" noChangeArrowheads="1"/>
          </p:cNvSpPr>
          <p:nvPr>
            <p:ph type="title"/>
          </p:nvPr>
        </p:nvSpPr>
        <p:spPr>
          <a:xfrm>
            <a:off x="187325" y="142875"/>
            <a:ext cx="8915400" cy="935038"/>
          </a:xfrm>
        </p:spPr>
        <p:txBody>
          <a:bodyPr/>
          <a:lstStyle/>
          <a:p>
            <a:pPr eaLnBrk="1" hangingPunct="1"/>
            <a:r>
              <a:rPr lang="en-US" altLang="en-US"/>
              <a:t>Rights of Students</a:t>
            </a:r>
          </a:p>
        </p:txBody>
      </p:sp>
      <p:sp>
        <p:nvSpPr>
          <p:cNvPr id="4" name="Content Placeholder 3">
            <a:extLst>
              <a:ext uri="{FF2B5EF4-FFF2-40B4-BE49-F238E27FC236}">
                <a16:creationId xmlns:a16="http://schemas.microsoft.com/office/drawing/2014/main" id="{D8EDE70B-4D6E-4ED3-8665-E09062D6DAD3}"/>
              </a:ext>
            </a:extLst>
          </p:cNvPr>
          <p:cNvSpPr>
            <a:spLocks noGrp="1"/>
          </p:cNvSpPr>
          <p:nvPr>
            <p:ph idx="1"/>
          </p:nvPr>
        </p:nvSpPr>
        <p:spPr>
          <a:xfrm>
            <a:off x="628650" y="1662113"/>
            <a:ext cx="11334750" cy="4805362"/>
          </a:xfrm>
        </p:spPr>
        <p:txBody>
          <a:bodyPr rtlCol="0">
            <a:normAutofit fontScale="92500" lnSpcReduction="10000"/>
          </a:bodyPr>
          <a:lstStyle/>
          <a:p>
            <a:pPr eaLnBrk="1" fontAlgn="auto" hangingPunct="1">
              <a:buClr>
                <a:schemeClr val="accent1">
                  <a:lumMod val="75000"/>
                </a:schemeClr>
              </a:buClr>
              <a:defRPr/>
            </a:pPr>
            <a:r>
              <a:rPr lang="en-US" i="1" dirty="0"/>
              <a:t>All </a:t>
            </a:r>
            <a:r>
              <a:rPr lang="en-US" dirty="0"/>
              <a:t>children in the United States have an equal right to enroll and participate in public elementary and secondary schools without regard to their or their parents’ or guardians’ immigration status. </a:t>
            </a:r>
          </a:p>
          <a:p>
            <a:pPr eaLnBrk="1" fontAlgn="auto" hangingPunct="1">
              <a:buClr>
                <a:schemeClr val="accent1">
                  <a:lumMod val="75000"/>
                </a:schemeClr>
              </a:buClr>
              <a:defRPr/>
            </a:pPr>
            <a:r>
              <a:rPr lang="en-US" dirty="0"/>
              <a:t>Public schools must offer language assistance services to all students with limited English proficiency.</a:t>
            </a:r>
          </a:p>
          <a:p>
            <a:pPr eaLnBrk="1" fontAlgn="auto" hangingPunct="1">
              <a:buClr>
                <a:schemeClr val="accent1">
                  <a:lumMod val="75000"/>
                </a:schemeClr>
              </a:buClr>
              <a:defRPr/>
            </a:pPr>
            <a:r>
              <a:rPr lang="en-US" dirty="0"/>
              <a:t>Public schools must communicate information about enrollment, classes, and other educational programs and activities in a language that all parents, guardians, and sponsors can understand.</a:t>
            </a:r>
          </a:p>
          <a:p>
            <a:pPr marL="0" indent="0" eaLnBrk="1" fontAlgn="auto" hangingPunct="1">
              <a:buClr>
                <a:schemeClr val="accent1">
                  <a:lumMod val="75000"/>
                </a:schemeClr>
              </a:buClr>
              <a:buFont typeface="Arial" panose="020B0604020202020204" pitchFamily="34" charset="0"/>
              <a:buNone/>
              <a:tabLst>
                <a:tab pos="395288" algn="l"/>
              </a:tabLst>
              <a:defRPr/>
            </a:pPr>
            <a:r>
              <a:rPr lang="en-US" dirty="0"/>
              <a:t>   </a:t>
            </a:r>
            <a:r>
              <a:rPr lang="en-US" i="1" dirty="0"/>
              <a:t>“Confronting Discrimination Based on National Origin and Immigration        	Status” (August 2021) </a:t>
            </a:r>
          </a:p>
          <a:p>
            <a:pPr marL="0" indent="0" eaLnBrk="1" fontAlgn="auto" hangingPunct="1">
              <a:buClr>
                <a:schemeClr val="accent1">
                  <a:lumMod val="75000"/>
                </a:schemeClr>
              </a:buClr>
              <a:buFont typeface="Arial" panose="020B0604020202020204" pitchFamily="34" charset="0"/>
              <a:buNone/>
              <a:defRPr/>
            </a:pPr>
            <a:r>
              <a:rPr lang="en-US" sz="2100" dirty="0">
                <a:solidFill>
                  <a:srgbClr val="0563C1"/>
                </a:solidFill>
                <a:latin typeface="Calibri" panose="020F0502020204030204" pitchFamily="34" charset="0"/>
                <a:ea typeface="Calibri" panose="020F0502020204030204" pitchFamily="34" charset="0"/>
              </a:rPr>
              <a:t>  </a:t>
            </a:r>
            <a:r>
              <a:rPr lang="en-US" sz="2100" u="sng" dirty="0">
                <a:solidFill>
                  <a:srgbClr val="0563C1"/>
                </a:solidFill>
                <a:latin typeface="Calibri" panose="020F0502020204030204" pitchFamily="34" charset="0"/>
                <a:ea typeface="Calibri" panose="020F0502020204030204" pitchFamily="34" charset="0"/>
                <a:hlinkClick r:id="rId3"/>
              </a:rPr>
              <a:t>https://www2.ed.gov/about/offices/list/ocr/docs/confronting-discrimination-national-origin-immigration-status</a:t>
            </a:r>
            <a:endParaRPr lang="en-US" sz="2100" dirty="0"/>
          </a:p>
        </p:txBody>
      </p:sp>
      <p:pic>
        <p:nvPicPr>
          <p:cNvPr id="11268" name="Picture 1">
            <a:extLst>
              <a:ext uri="{FF2B5EF4-FFF2-40B4-BE49-F238E27FC236}">
                <a16:creationId xmlns:a16="http://schemas.microsoft.com/office/drawing/2014/main" id="{616FFC13-DEEE-464D-BE0F-C71BDB549F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467475"/>
            <a:ext cx="7735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3192BDED-A9E2-4F1A-9079-D069EDD8E23A}"/>
              </a:ext>
            </a:extLst>
          </p:cNvPr>
          <p:cNvSpPr>
            <a:spLocks noGrp="1" noChangeArrowheads="1"/>
          </p:cNvSpPr>
          <p:nvPr>
            <p:ph type="title"/>
          </p:nvPr>
        </p:nvSpPr>
        <p:spPr/>
        <p:txBody>
          <a:bodyPr/>
          <a:lstStyle/>
          <a:p>
            <a:pPr eaLnBrk="1" hangingPunct="1"/>
            <a:r>
              <a:rPr lang="en-US" altLang="en-US"/>
              <a:t>Education Rights and Responsibilities </a:t>
            </a:r>
          </a:p>
        </p:txBody>
      </p:sp>
      <p:sp>
        <p:nvSpPr>
          <p:cNvPr id="13315" name="Content Placeholder 2">
            <a:extLst>
              <a:ext uri="{FF2B5EF4-FFF2-40B4-BE49-F238E27FC236}">
                <a16:creationId xmlns:a16="http://schemas.microsoft.com/office/drawing/2014/main" id="{651E65D6-A878-48D0-9E4E-505E6FE26AFD}"/>
              </a:ext>
            </a:extLst>
          </p:cNvPr>
          <p:cNvSpPr>
            <a:spLocks noGrp="1" noChangeArrowheads="1"/>
          </p:cNvSpPr>
          <p:nvPr>
            <p:ph idx="1"/>
          </p:nvPr>
        </p:nvSpPr>
        <p:spPr/>
        <p:txBody>
          <a:bodyPr/>
          <a:lstStyle/>
          <a:p>
            <a:pPr marL="514350" indent="-514350" eaLnBrk="1" hangingPunct="1">
              <a:buFont typeface="Calibri Light" panose="020F0302020204030204" pitchFamily="34" charset="0"/>
              <a:buAutoNum type="arabicPeriod"/>
            </a:pPr>
            <a:r>
              <a:rPr lang="en-US" altLang="en-US" sz="3200" dirty="0"/>
              <a:t>Civil Rights Requirements</a:t>
            </a:r>
          </a:p>
          <a:p>
            <a:pPr marL="514350" indent="-514350" eaLnBrk="1" hangingPunct="1">
              <a:buFont typeface="Calibri Light" panose="020F0302020204030204" pitchFamily="34" charset="0"/>
              <a:buAutoNum type="arabicPeriod"/>
            </a:pPr>
            <a:r>
              <a:rPr lang="en-US" altLang="en-US" sz="3200" dirty="0"/>
              <a:t>Significant Case Law</a:t>
            </a:r>
          </a:p>
          <a:p>
            <a:pPr marL="514350" indent="-514350" eaLnBrk="1" hangingPunct="1">
              <a:buFont typeface="Calibri Light" panose="020F0302020204030204" pitchFamily="34" charset="0"/>
              <a:buAutoNum type="arabicPeriod"/>
            </a:pPr>
            <a:r>
              <a:rPr lang="en-US" altLang="en-US" sz="3200" dirty="0"/>
              <a:t>ESEA and Standards</a:t>
            </a:r>
          </a:p>
          <a:p>
            <a:pPr marL="514350" indent="-514350" eaLnBrk="1" hangingPunct="1">
              <a:buFont typeface="Calibri Light" panose="020F0302020204030204" pitchFamily="34" charset="0"/>
              <a:buAutoNum type="arabicPeriod"/>
            </a:pPr>
            <a:r>
              <a:rPr lang="en-US" altLang="en-US" sz="3200" dirty="0"/>
              <a:t>Executive Orders</a:t>
            </a:r>
          </a:p>
          <a:p>
            <a:pPr marL="514350" indent="-514350" eaLnBrk="1" hangingPunct="1">
              <a:buFont typeface="Calibri Light" panose="020F0302020204030204" pitchFamily="34" charset="0"/>
              <a:buAutoNum type="arabicPeriod"/>
            </a:pP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3F67AFE-D6B7-40A6-9162-58C2BED75C65}"/>
              </a:ext>
            </a:extLst>
          </p:cNvPr>
          <p:cNvSpPr>
            <a:spLocks noGrp="1" noChangeArrowheads="1"/>
          </p:cNvSpPr>
          <p:nvPr>
            <p:ph type="title"/>
          </p:nvPr>
        </p:nvSpPr>
        <p:spPr/>
        <p:txBody>
          <a:bodyPr/>
          <a:lstStyle/>
          <a:p>
            <a:pPr eaLnBrk="1" hangingPunct="1"/>
            <a:r>
              <a:rPr lang="en-US" altLang="en-US"/>
              <a:t>Civil Rights Requirements</a:t>
            </a:r>
          </a:p>
        </p:txBody>
      </p:sp>
      <p:sp>
        <p:nvSpPr>
          <p:cNvPr id="15363" name="Content Placeholder 2">
            <a:extLst>
              <a:ext uri="{FF2B5EF4-FFF2-40B4-BE49-F238E27FC236}">
                <a16:creationId xmlns:a16="http://schemas.microsoft.com/office/drawing/2014/main" id="{DD9580B2-F559-4936-9B83-A8E18DC8F115}"/>
              </a:ext>
            </a:extLst>
          </p:cNvPr>
          <p:cNvSpPr>
            <a:spLocks noGrp="1" noChangeArrowheads="1"/>
          </p:cNvSpPr>
          <p:nvPr>
            <p:ph idx="1"/>
          </p:nvPr>
        </p:nvSpPr>
        <p:spPr>
          <a:xfrm>
            <a:off x="692727" y="1913659"/>
            <a:ext cx="11144250" cy="3681413"/>
          </a:xfrm>
        </p:spPr>
        <p:txBody>
          <a:bodyPr/>
          <a:lstStyle/>
          <a:p>
            <a:pPr eaLnBrk="1" hangingPunct="1"/>
            <a:r>
              <a:rPr lang="en-US" altLang="en-US" sz="4000" b="1" dirty="0">
                <a:solidFill>
                  <a:srgbClr val="000000"/>
                </a:solidFill>
                <a:sym typeface="Montserrat" panose="00000500000000000000" pitchFamily="2" charset="0"/>
              </a:rPr>
              <a:t>Title VI of the Civil Rights Act of 1964</a:t>
            </a:r>
          </a:p>
          <a:p>
            <a:pPr lvl="1" eaLnBrk="1" hangingPunct="1"/>
            <a:r>
              <a:rPr lang="en-US" altLang="en-US" sz="2200" dirty="0">
                <a:ea typeface="Calibri" panose="020F0502020204030204" pitchFamily="34" charset="0"/>
              </a:rPr>
              <a:t>No person in the United States shall, on the ground of race, color, or national origin, be excluded from participation in, be denied the benefits of, or be subjected to discrimination under any program or activity receiving Federal financial assistance.</a:t>
            </a:r>
            <a:endParaRPr lang="en-US" altLang="en-US" sz="2200" b="1" dirty="0">
              <a:solidFill>
                <a:srgbClr val="000000"/>
              </a:solidFill>
              <a:sym typeface="Montserrat" panose="00000500000000000000" pitchFamily="2" charset="0"/>
            </a:endParaRPr>
          </a:p>
          <a:p>
            <a:pPr eaLnBrk="1" hangingPunct="1"/>
            <a:r>
              <a:rPr lang="en-US" altLang="en-US" sz="4000" b="1" dirty="0">
                <a:solidFill>
                  <a:srgbClr val="000000"/>
                </a:solidFill>
                <a:sym typeface="Montserrat" panose="00000500000000000000" pitchFamily="2" charset="0"/>
              </a:rPr>
              <a:t>Section 1703(f) of the EEOA</a:t>
            </a:r>
          </a:p>
          <a:p>
            <a:pPr lvl="1" eaLnBrk="1" hangingPunct="1"/>
            <a:r>
              <a:rPr lang="en-US" altLang="en-US" sz="2200" dirty="0"/>
              <a:t>No State shall deny equal educational opportunity to an individual on account of his or her race, color, sex, or national origin, by. . . the failure by an educational agency to take appropriate action to overcome language barriers that impede equal participation by its students in its instructional programs.</a:t>
            </a:r>
            <a:endParaRPr lang="en-US" altLang="en-US" sz="2200" b="1" dirty="0">
              <a:cs typeface="Calibri" panose="020F0502020204030204" pitchFamily="34" charset="0"/>
              <a:sym typeface="Calibri" panose="020F0502020204030204" pitchFamily="34" charset="0"/>
            </a:endParaRPr>
          </a:p>
          <a:p>
            <a:pPr eaLnBrk="1" hangingPunct="1"/>
            <a:endParaRPr lang="en-US" altLang="en-US" dirty="0">
              <a:solidFill>
                <a:srgbClr val="000000"/>
              </a:solidFill>
              <a:latin typeface="Montserrat" panose="00000500000000000000" pitchFamily="2" charset="0"/>
              <a:sym typeface="Montserrat" panose="00000500000000000000" pitchFamily="2" charset="0"/>
            </a:endParaRPr>
          </a:p>
          <a:p>
            <a:pPr eaLnBrk="1" hangingPunct="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0F1C1F1C-F710-4F3E-9C97-69D762E3EAE9}"/>
              </a:ext>
            </a:extLst>
          </p:cNvPr>
          <p:cNvSpPr>
            <a:spLocks noGrp="1" noChangeArrowheads="1"/>
          </p:cNvSpPr>
          <p:nvPr>
            <p:ph type="title"/>
          </p:nvPr>
        </p:nvSpPr>
        <p:spPr/>
        <p:txBody>
          <a:bodyPr/>
          <a:lstStyle/>
          <a:p>
            <a:pPr eaLnBrk="1" hangingPunct="1"/>
            <a:r>
              <a:rPr lang="en-US" altLang="en-US"/>
              <a:t>Significant Case Law</a:t>
            </a:r>
          </a:p>
        </p:txBody>
      </p:sp>
      <p:sp>
        <p:nvSpPr>
          <p:cNvPr id="17411" name="Content Placeholder 2">
            <a:extLst>
              <a:ext uri="{FF2B5EF4-FFF2-40B4-BE49-F238E27FC236}">
                <a16:creationId xmlns:a16="http://schemas.microsoft.com/office/drawing/2014/main" id="{E56A5B12-8142-4BAE-B4A6-C5B7F1C1948C}"/>
              </a:ext>
            </a:extLst>
          </p:cNvPr>
          <p:cNvSpPr>
            <a:spLocks noGrp="1" noChangeArrowheads="1"/>
          </p:cNvSpPr>
          <p:nvPr>
            <p:ph idx="1"/>
          </p:nvPr>
        </p:nvSpPr>
        <p:spPr/>
        <p:txBody>
          <a:bodyPr/>
          <a:lstStyle/>
          <a:p>
            <a:pPr eaLnBrk="1" hangingPunct="1"/>
            <a:r>
              <a:rPr lang="en-US" altLang="en-US" b="1" i="1" dirty="0"/>
              <a:t>Lau v. Nichols</a:t>
            </a:r>
            <a:r>
              <a:rPr lang="en-US" altLang="en-US" dirty="0"/>
              <a:t>: </a:t>
            </a:r>
            <a:r>
              <a:rPr lang="en-US" altLang="en-US" dirty="0">
                <a:solidFill>
                  <a:srgbClr val="000000"/>
                </a:solidFill>
                <a:sym typeface="Montserrat" panose="00000500000000000000" pitchFamily="2" charset="0"/>
              </a:rPr>
              <a:t>1974 Supreme Court Case that found school systems must take </a:t>
            </a:r>
            <a:r>
              <a:rPr lang="en-US" altLang="en-US" dirty="0"/>
              <a:t>“affirmative steps”</a:t>
            </a:r>
            <a:r>
              <a:rPr lang="en-US" altLang="en-US" dirty="0">
                <a:solidFill>
                  <a:srgbClr val="000000"/>
                </a:solidFill>
                <a:sym typeface="Montserrat" panose="00000500000000000000" pitchFamily="2" charset="0"/>
              </a:rPr>
              <a:t> </a:t>
            </a:r>
            <a:r>
              <a:rPr lang="en-US" altLang="en-US" dirty="0"/>
              <a:t>to address language barriers so that EL students may participate meaningfully in schools’ educational programs.</a:t>
            </a:r>
            <a:endParaRPr lang="en-US" altLang="en-US" dirty="0">
              <a:solidFill>
                <a:srgbClr val="000000"/>
              </a:solidFill>
              <a:sym typeface="Montserrat" panose="00000500000000000000" pitchFamily="2" charset="0"/>
            </a:endParaRPr>
          </a:p>
          <a:p>
            <a:pPr eaLnBrk="1" hangingPunct="1"/>
            <a:r>
              <a:rPr lang="en-US" altLang="en-US" b="1" i="1" dirty="0" err="1"/>
              <a:t>Castañeda</a:t>
            </a:r>
            <a:r>
              <a:rPr lang="en-US" altLang="en-US" b="1" i="1" dirty="0"/>
              <a:t> v. Pickard: </a:t>
            </a:r>
            <a:r>
              <a:rPr lang="en-US" altLang="en-US" dirty="0">
                <a:solidFill>
                  <a:srgbClr val="000000"/>
                </a:solidFill>
                <a:sym typeface="Montserrat" panose="00000500000000000000" pitchFamily="2" charset="0"/>
              </a:rPr>
              <a:t>Fifth Circuit case that specifies that an appropriate EL instructional program should be (1) based on sound theory, (2) implemented effectively, and (3) evaluated to determine effectiveness.</a:t>
            </a:r>
            <a:endParaRPr lang="en-US" altLang="en-US" dirty="0">
              <a:sym typeface="Montserrat" panose="00000500000000000000" pitchFamily="2" charset="0"/>
            </a:endParaRPr>
          </a:p>
          <a:p>
            <a:pPr eaLnBrk="1" hangingPunct="1"/>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D6A1645A-E0E9-4E31-8CB0-B93352981F55}"/>
              </a:ext>
            </a:extLst>
          </p:cNvPr>
          <p:cNvSpPr>
            <a:spLocks noGrp="1" noChangeArrowheads="1"/>
          </p:cNvSpPr>
          <p:nvPr>
            <p:ph type="title"/>
          </p:nvPr>
        </p:nvSpPr>
        <p:spPr/>
        <p:txBody>
          <a:bodyPr/>
          <a:lstStyle/>
          <a:p>
            <a:pPr eaLnBrk="1" hangingPunct="1"/>
            <a:r>
              <a:rPr lang="en-US" altLang="en-US"/>
              <a:t>ESEA and Standards</a:t>
            </a:r>
          </a:p>
        </p:txBody>
      </p:sp>
      <p:sp>
        <p:nvSpPr>
          <p:cNvPr id="19459" name="Content Placeholder 2">
            <a:extLst>
              <a:ext uri="{FF2B5EF4-FFF2-40B4-BE49-F238E27FC236}">
                <a16:creationId xmlns:a16="http://schemas.microsoft.com/office/drawing/2014/main" id="{CBD6C972-5A63-4502-BE67-97405CE0C38C}"/>
              </a:ext>
            </a:extLst>
          </p:cNvPr>
          <p:cNvSpPr>
            <a:spLocks noGrp="1" noChangeArrowheads="1"/>
          </p:cNvSpPr>
          <p:nvPr>
            <p:ph idx="1"/>
          </p:nvPr>
        </p:nvSpPr>
        <p:spPr/>
        <p:txBody>
          <a:bodyPr/>
          <a:lstStyle/>
          <a:p>
            <a:pPr eaLnBrk="1" hangingPunct="1"/>
            <a:r>
              <a:rPr lang="en-US" altLang="en-US" sz="3200" dirty="0">
                <a:solidFill>
                  <a:srgbClr val="000000"/>
                </a:solidFill>
                <a:sym typeface="Montserrat" panose="00000500000000000000" pitchFamily="2" charset="0"/>
              </a:rPr>
              <a:t>Language and content standards</a:t>
            </a:r>
          </a:p>
          <a:p>
            <a:pPr eaLnBrk="1" hangingPunct="1"/>
            <a:r>
              <a:rPr lang="en-US" altLang="en-US" sz="3200" dirty="0">
                <a:solidFill>
                  <a:srgbClr val="000000"/>
                </a:solidFill>
                <a:sym typeface="Montserrat" panose="00000500000000000000" pitchFamily="2" charset="0"/>
              </a:rPr>
              <a:t>Shifts in accountability</a:t>
            </a:r>
          </a:p>
          <a:p>
            <a:pPr marL="0" indent="0" eaLnBrk="1" hangingPunct="1">
              <a:buNone/>
            </a:pP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0075BD2D-062C-44F8-BC39-878DA4C1DD11}"/>
              </a:ext>
            </a:extLst>
          </p:cNvPr>
          <p:cNvSpPr>
            <a:spLocks noGrp="1" noChangeArrowheads="1"/>
          </p:cNvSpPr>
          <p:nvPr>
            <p:ph type="title"/>
          </p:nvPr>
        </p:nvSpPr>
        <p:spPr/>
        <p:txBody>
          <a:bodyPr/>
          <a:lstStyle/>
          <a:p>
            <a:pPr eaLnBrk="1" hangingPunct="1"/>
            <a:r>
              <a:rPr lang="en-US" altLang="en-US"/>
              <a:t>Executive Orders </a:t>
            </a:r>
          </a:p>
        </p:txBody>
      </p:sp>
      <p:sp>
        <p:nvSpPr>
          <p:cNvPr id="3" name="Content Placeholder 2">
            <a:extLst>
              <a:ext uri="{FF2B5EF4-FFF2-40B4-BE49-F238E27FC236}">
                <a16:creationId xmlns:a16="http://schemas.microsoft.com/office/drawing/2014/main" id="{BB026EBF-34FB-4E64-8784-5A708E828A1A}"/>
              </a:ext>
            </a:extLst>
          </p:cNvPr>
          <p:cNvSpPr>
            <a:spLocks noGrp="1"/>
          </p:cNvSpPr>
          <p:nvPr>
            <p:ph idx="1"/>
          </p:nvPr>
        </p:nvSpPr>
        <p:spPr/>
        <p:txBody>
          <a:bodyPr/>
          <a:lstStyle/>
          <a:p>
            <a:pPr marL="0" indent="0" eaLnBrk="1" fontAlgn="auto" hangingPunct="1">
              <a:buSzPts val="1100"/>
              <a:defRPr/>
            </a:pPr>
            <a:endParaRPr lang="en-US" sz="3600" b="1" dirty="0">
              <a:latin typeface="Montserrat"/>
              <a:ea typeface="Montserrat"/>
              <a:cs typeface="Montserrat"/>
              <a:sym typeface="Montserrat"/>
            </a:endParaRPr>
          </a:p>
          <a:p>
            <a:pPr marL="0" indent="0" eaLnBrk="1" fontAlgn="auto" hangingPunct="1">
              <a:buSzPts val="1100"/>
              <a:buNone/>
              <a:defRPr/>
            </a:pPr>
            <a:r>
              <a:rPr lang="en-US" sz="3600" b="1" dirty="0">
                <a:ea typeface="Montserrat"/>
                <a:sym typeface="Montserrat"/>
                <a:hlinkClick r:id="rId3"/>
              </a:rPr>
              <a:t>Biden Executive Order 13985</a:t>
            </a:r>
            <a:endParaRPr lang="en-US" sz="3600" b="1" dirty="0">
              <a:ea typeface="Montserrat"/>
              <a:sym typeface="Montserrat"/>
            </a:endParaRPr>
          </a:p>
          <a:p>
            <a:pPr marL="0" indent="0" eaLnBrk="1" fontAlgn="auto" hangingPunct="1">
              <a:buNone/>
              <a:defRPr/>
            </a:pPr>
            <a:r>
              <a:rPr lang="en-US" i="1" dirty="0">
                <a:ea typeface="Montserrat"/>
                <a:sym typeface="Montserrat"/>
              </a:rPr>
              <a:t>Advancing Racial Equity and Support for Underserved Communities Through the Federal Government. (January 2021)</a:t>
            </a:r>
            <a:endParaRPr lang="en-US" sz="1400" dirty="0">
              <a:ea typeface="Montserrat"/>
              <a:sym typeface="Montserrat"/>
            </a:endParaRPr>
          </a:p>
          <a:p>
            <a:pPr algn="ctr" eaLnBrk="1" hangingPunct="1">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a:extLst>
              <a:ext uri="{FF2B5EF4-FFF2-40B4-BE49-F238E27FC236}">
                <a16:creationId xmlns:a16="http://schemas.microsoft.com/office/drawing/2014/main" id="{776601A0-D749-441E-AD72-BBD4B0E9966F}"/>
              </a:ext>
            </a:extLst>
          </p:cNvPr>
          <p:cNvSpPr>
            <a:spLocks noGrp="1" noChangeArrowheads="1"/>
          </p:cNvSpPr>
          <p:nvPr>
            <p:ph type="title"/>
          </p:nvPr>
        </p:nvSpPr>
        <p:spPr>
          <a:xfrm>
            <a:off x="187325" y="142875"/>
            <a:ext cx="9658350" cy="935038"/>
          </a:xfrm>
        </p:spPr>
        <p:txBody>
          <a:bodyPr/>
          <a:lstStyle/>
          <a:p>
            <a:pPr eaLnBrk="1" hangingPunct="1"/>
            <a:r>
              <a:rPr lang="en-US" altLang="en-US"/>
              <a:t>Resources from OCR</a:t>
            </a:r>
          </a:p>
        </p:txBody>
      </p:sp>
      <p:pic>
        <p:nvPicPr>
          <p:cNvPr id="23555" name="Picture 6">
            <a:extLst>
              <a:ext uri="{FF2B5EF4-FFF2-40B4-BE49-F238E27FC236}">
                <a16:creationId xmlns:a16="http://schemas.microsoft.com/office/drawing/2014/main" id="{962F856F-CF64-4347-8BF9-625E910CF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713" y="2017713"/>
            <a:ext cx="8156575" cy="43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8">
            <a:extLst>
              <a:ext uri="{FF2B5EF4-FFF2-40B4-BE49-F238E27FC236}">
                <a16:creationId xmlns:a16="http://schemas.microsoft.com/office/drawing/2014/main" id="{14749BAF-41EC-4AA0-A679-78250BABA15B}"/>
              </a:ext>
            </a:extLst>
          </p:cNvPr>
          <p:cNvSpPr txBox="1">
            <a:spLocks noChangeArrowheads="1"/>
          </p:cNvSpPr>
          <p:nvPr/>
        </p:nvSpPr>
        <p:spPr bwMode="auto">
          <a:xfrm>
            <a:off x="2905125" y="1506538"/>
            <a:ext cx="6116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spcAft>
                <a:spcPts val="600"/>
              </a:spcAft>
              <a:buClr>
                <a:srgbClr val="2F5597"/>
              </a:buClr>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spcBef>
                <a:spcPts val="600"/>
              </a:spcBef>
              <a:spcAft>
                <a:spcPts val="600"/>
              </a:spcAft>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spcBef>
                <a:spcPts val="600"/>
              </a:spcBef>
              <a:spcAft>
                <a:spcPts val="60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ts val="600"/>
              </a:spcBef>
              <a:spcAft>
                <a:spcPts val="600"/>
              </a:spcAft>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ts val="600"/>
              </a:spcBef>
              <a:spcAft>
                <a:spcPts val="60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ct val="0"/>
              </a:spcAft>
              <a:buClrTx/>
              <a:buFontTx/>
              <a:buNone/>
            </a:pPr>
            <a:r>
              <a:rPr lang="en-US" altLang="en-US" sz="1800">
                <a:solidFill>
                  <a:srgbClr val="0070C0"/>
                </a:solidFill>
                <a:latin typeface="Calibri" panose="020F0502020204030204" pitchFamily="34" charset="0"/>
                <a:hlinkClick r:id="rId4"/>
              </a:rPr>
              <a:t>https://www2.ed.gov/about/offices/list/ocr/ellresources.html</a:t>
            </a:r>
            <a:r>
              <a:rPr lang="en-US" altLang="en-US" sz="1800">
                <a:solidFill>
                  <a:srgbClr val="0070C0"/>
                </a:solidFill>
                <a:latin typeface="Calibri" panose="020F0502020204030204" pitchFamily="34" charset="0"/>
              </a:rPr>
              <a:t> </a:t>
            </a:r>
          </a:p>
        </p:txBody>
      </p:sp>
      <p:sp>
        <p:nvSpPr>
          <p:cNvPr id="10" name="Oval 9">
            <a:extLst>
              <a:ext uri="{FF2B5EF4-FFF2-40B4-BE49-F238E27FC236}">
                <a16:creationId xmlns:a16="http://schemas.microsoft.com/office/drawing/2014/main" id="{2D194B7A-4485-4DCE-BF68-EC595B74FC34}"/>
              </a:ext>
            </a:extLst>
          </p:cNvPr>
          <p:cNvSpPr/>
          <p:nvPr/>
        </p:nvSpPr>
        <p:spPr>
          <a:xfrm>
            <a:off x="7620000" y="5934075"/>
            <a:ext cx="1006475" cy="192088"/>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2" name="Straight Arrow Connector 11">
            <a:extLst>
              <a:ext uri="{FF2B5EF4-FFF2-40B4-BE49-F238E27FC236}">
                <a16:creationId xmlns:a16="http://schemas.microsoft.com/office/drawing/2014/main" id="{FFE5C1B1-4E51-4CED-8A67-E4331605B8D7}"/>
              </a:ext>
            </a:extLst>
          </p:cNvPr>
          <p:cNvCxnSpPr>
            <a:cxnSpLocks/>
          </p:cNvCxnSpPr>
          <p:nvPr/>
        </p:nvCxnSpPr>
        <p:spPr>
          <a:xfrm flipH="1">
            <a:off x="8728075" y="6029325"/>
            <a:ext cx="1187450" cy="0"/>
          </a:xfrm>
          <a:prstGeom prst="straightConnector1">
            <a:avLst/>
          </a:prstGeom>
          <a:ln w="22225">
            <a:tailEnd type="triangle"/>
          </a:ln>
        </p:spPr>
        <p:style>
          <a:lnRef idx="1">
            <a:schemeClr val="accent2"/>
          </a:lnRef>
          <a:fillRef idx="0">
            <a:schemeClr val="accent2"/>
          </a:fillRef>
          <a:effectRef idx="0">
            <a:schemeClr val="accent2"/>
          </a:effectRef>
          <a:fontRef idx="minor">
            <a:schemeClr val="tx1"/>
          </a:fontRef>
        </p:style>
      </p:cxnSp>
      <p:pic>
        <p:nvPicPr>
          <p:cNvPr id="23559" name="Picture 13">
            <a:extLst>
              <a:ext uri="{FF2B5EF4-FFF2-40B4-BE49-F238E27FC236}">
                <a16:creationId xmlns:a16="http://schemas.microsoft.com/office/drawing/2014/main" id="{7060937C-4EBB-4890-9A5C-33793AAB22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483350"/>
            <a:ext cx="77358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a:extLst>
              <a:ext uri="{FF2B5EF4-FFF2-40B4-BE49-F238E27FC236}">
                <a16:creationId xmlns:a16="http://schemas.microsoft.com/office/drawing/2014/main" id="{F7041913-FADE-476E-97D1-B726954AAE6C}"/>
              </a:ext>
            </a:extLst>
          </p:cNvPr>
          <p:cNvSpPr>
            <a:spLocks noGrp="1" noChangeArrowheads="1"/>
          </p:cNvSpPr>
          <p:nvPr>
            <p:ph type="title"/>
          </p:nvPr>
        </p:nvSpPr>
        <p:spPr>
          <a:xfrm>
            <a:off x="187325" y="142875"/>
            <a:ext cx="8915400" cy="935038"/>
          </a:xfrm>
        </p:spPr>
        <p:txBody>
          <a:bodyPr/>
          <a:lstStyle/>
          <a:p>
            <a:pPr eaLnBrk="1" hangingPunct="1"/>
            <a:r>
              <a:rPr lang="en-US" altLang="en-US"/>
              <a:t>Resources from OCR</a:t>
            </a:r>
          </a:p>
        </p:txBody>
      </p:sp>
      <p:sp>
        <p:nvSpPr>
          <p:cNvPr id="4" name="Content Placeholder 3">
            <a:extLst>
              <a:ext uri="{FF2B5EF4-FFF2-40B4-BE49-F238E27FC236}">
                <a16:creationId xmlns:a16="http://schemas.microsoft.com/office/drawing/2014/main" id="{2AE6180C-9357-4A01-871A-48CC40ACB49B}"/>
              </a:ext>
            </a:extLst>
          </p:cNvPr>
          <p:cNvSpPr>
            <a:spLocks noGrp="1"/>
          </p:cNvSpPr>
          <p:nvPr>
            <p:ph idx="1"/>
          </p:nvPr>
        </p:nvSpPr>
        <p:spPr>
          <a:xfrm>
            <a:off x="628650" y="1662113"/>
            <a:ext cx="11295063" cy="5300662"/>
          </a:xfrm>
        </p:spPr>
        <p:txBody>
          <a:bodyPr rtlCol="0">
            <a:normAutofit/>
          </a:bodyPr>
          <a:lstStyle/>
          <a:p>
            <a:pPr marL="0" indent="0" eaLnBrk="1" fontAlgn="auto" hangingPunct="1">
              <a:spcBef>
                <a:spcPts val="0"/>
              </a:spcBef>
              <a:spcAft>
                <a:spcPts val="0"/>
              </a:spcAft>
              <a:buClr>
                <a:schemeClr val="accent1">
                  <a:lumMod val="75000"/>
                </a:schemeClr>
              </a:buClr>
              <a:buNone/>
              <a:defRPr/>
            </a:pPr>
            <a:r>
              <a:rPr lang="en-US" sz="2400" u="sng" dirty="0">
                <a:solidFill>
                  <a:srgbClr val="0563C1"/>
                </a:solidFill>
                <a:ea typeface="Calibri" panose="020F0502020204030204" pitchFamily="34" charset="0"/>
                <a:hlinkClick r:id="rId3"/>
              </a:rPr>
              <a:t>Confronting Discrimination Based on National Origin and Immigration Status</a:t>
            </a:r>
            <a:r>
              <a:rPr lang="en-US" sz="2400" u="sng" dirty="0">
                <a:solidFill>
                  <a:srgbClr val="0563C1"/>
                </a:solidFill>
                <a:ea typeface="Calibri" panose="020F0502020204030204" pitchFamily="34" charset="0"/>
              </a:rPr>
              <a:t> </a:t>
            </a:r>
            <a:r>
              <a:rPr lang="en-US" sz="2400" dirty="0">
                <a:solidFill>
                  <a:schemeClr val="accent1"/>
                </a:solidFill>
                <a:ea typeface="Calibri" panose="020F0502020204030204" pitchFamily="34" charset="0"/>
              </a:rPr>
              <a:t>(August 2021)</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ea typeface="Calibri" panose="020F0502020204030204" pitchFamily="34" charset="0"/>
              </a:rPr>
              <a:t>This is a brief, joint communication from the U.S. Departments of Justice and Education. It was developed for families and educators. It states clearly that public school districts may not deny access to an education to any child based on immigration status. It is a violation of federal law for districts to prohibit or discourage children from enrolling in public schools because the children or their parents or guardians are not U.S. citizens or do not have immigration documentation. </a:t>
            </a:r>
          </a:p>
          <a:p>
            <a:pPr marL="0" indent="0" eaLnBrk="1" fontAlgn="auto" hangingPunct="1">
              <a:spcBef>
                <a:spcPts val="0"/>
              </a:spcBef>
              <a:spcAft>
                <a:spcPts val="0"/>
              </a:spcAft>
              <a:buClr>
                <a:schemeClr val="accent1">
                  <a:lumMod val="75000"/>
                </a:schemeClr>
              </a:buClr>
              <a:buNone/>
              <a:defRPr/>
            </a:pPr>
            <a:r>
              <a:rPr lang="en-US" sz="2400" dirty="0">
                <a:solidFill>
                  <a:srgbClr val="0563C1"/>
                </a:solidFill>
                <a:ea typeface="Calibri" panose="020F0502020204030204" pitchFamily="34" charset="0"/>
                <a:hlinkClick r:id="rId4"/>
              </a:rPr>
              <a:t>Dear Colleague Letter – Department of Justice &amp; Department of Education</a:t>
            </a:r>
            <a:r>
              <a:rPr lang="en-US" sz="2400" dirty="0">
                <a:solidFill>
                  <a:srgbClr val="0563C1"/>
                </a:solidFill>
                <a:ea typeface="Calibri" panose="020F0502020204030204" pitchFamily="34" charset="0"/>
              </a:rPr>
              <a:t>,</a:t>
            </a:r>
            <a:br>
              <a:rPr lang="en-US" sz="2400" dirty="0">
                <a:solidFill>
                  <a:srgbClr val="0563C1"/>
                </a:solidFill>
                <a:ea typeface="Calibri" panose="020F0502020204030204" pitchFamily="34" charset="0"/>
              </a:rPr>
            </a:br>
            <a:r>
              <a:rPr lang="en-US" sz="2400" dirty="0">
                <a:solidFill>
                  <a:srgbClr val="0563C1"/>
                </a:solidFill>
                <a:ea typeface="Calibri" panose="020F0502020204030204" pitchFamily="34" charset="0"/>
              </a:rPr>
              <a:t>English Learner Students and Limited English Proficient Parents </a:t>
            </a:r>
            <a:r>
              <a:rPr lang="en-US" sz="2400" dirty="0">
                <a:solidFill>
                  <a:schemeClr val="accent1"/>
                </a:solidFill>
                <a:ea typeface="Calibri" panose="020F0502020204030204" pitchFamily="34" charset="0"/>
              </a:rPr>
              <a:t>(January 2015)</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ea typeface="Calibri" panose="020F0502020204030204" pitchFamily="34" charset="0"/>
              </a:rPr>
              <a:t>This joint DOJ and ED DCL provides an outline of the legal obligations of SEAs and school districts to EL students and their families under the civil rights laws</a:t>
            </a:r>
            <a:r>
              <a:rPr lang="en-US" sz="1600" dirty="0">
                <a:ea typeface="Calibri" panose="020F0502020204030204" pitchFamily="34" charset="0"/>
              </a:rPr>
              <a:t>.  </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1800" dirty="0">
                <a:latin typeface="Calibri" panose="020F0502020204030204" pitchFamily="34" charset="0"/>
                <a:ea typeface="Calibri" panose="020F0502020204030204" pitchFamily="34" charset="0"/>
              </a:rPr>
              <a:t> </a:t>
            </a:r>
          </a:p>
        </p:txBody>
      </p:sp>
      <p:pic>
        <p:nvPicPr>
          <p:cNvPr id="25604" name="Picture 1">
            <a:extLst>
              <a:ext uri="{FF2B5EF4-FFF2-40B4-BE49-F238E27FC236}">
                <a16:creationId xmlns:a16="http://schemas.microsoft.com/office/drawing/2014/main" id="{28C0A5B5-7A19-4925-AF55-3E82BA9BF6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467475"/>
            <a:ext cx="7735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a:extLst>
              <a:ext uri="{FF2B5EF4-FFF2-40B4-BE49-F238E27FC236}">
                <a16:creationId xmlns:a16="http://schemas.microsoft.com/office/drawing/2014/main" id="{D631DE00-4986-4561-8743-0C0CA6924A5B}"/>
              </a:ext>
            </a:extLst>
          </p:cNvPr>
          <p:cNvSpPr>
            <a:spLocks noGrp="1" noChangeArrowheads="1"/>
          </p:cNvSpPr>
          <p:nvPr>
            <p:ph type="title"/>
          </p:nvPr>
        </p:nvSpPr>
        <p:spPr>
          <a:xfrm>
            <a:off x="187325" y="142875"/>
            <a:ext cx="8915400" cy="935038"/>
          </a:xfrm>
        </p:spPr>
        <p:txBody>
          <a:bodyPr/>
          <a:lstStyle/>
          <a:p>
            <a:pPr eaLnBrk="1" hangingPunct="1"/>
            <a:r>
              <a:rPr lang="en-US" altLang="en-US"/>
              <a:t>Resources from OCR</a:t>
            </a:r>
          </a:p>
        </p:txBody>
      </p:sp>
      <p:sp>
        <p:nvSpPr>
          <p:cNvPr id="4" name="Content Placeholder 3">
            <a:extLst>
              <a:ext uri="{FF2B5EF4-FFF2-40B4-BE49-F238E27FC236}">
                <a16:creationId xmlns:a16="http://schemas.microsoft.com/office/drawing/2014/main" id="{2E4A0EF6-9CE9-453D-A878-A49EE8467E12}"/>
              </a:ext>
            </a:extLst>
          </p:cNvPr>
          <p:cNvSpPr>
            <a:spLocks noGrp="1"/>
          </p:cNvSpPr>
          <p:nvPr>
            <p:ph idx="1"/>
          </p:nvPr>
        </p:nvSpPr>
        <p:spPr>
          <a:xfrm>
            <a:off x="588963" y="1330036"/>
            <a:ext cx="11295062" cy="5845464"/>
          </a:xfrm>
        </p:spPr>
        <p:txBody>
          <a:bodyPr rtlCol="0">
            <a:normAutofit fontScale="92500"/>
          </a:bodyPr>
          <a:lstStyle/>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1600" dirty="0">
                <a:latin typeface="Calibri" panose="020F0502020204030204" pitchFamily="34" charset="0"/>
                <a:ea typeface="Calibri" panose="020F0502020204030204" pitchFamily="34" charset="0"/>
              </a:rPr>
              <a:t> </a:t>
            </a:r>
          </a:p>
          <a:p>
            <a:pPr marL="0" indent="0" eaLnBrk="1" fontAlgn="auto" hangingPunct="1">
              <a:spcBef>
                <a:spcPts val="0"/>
              </a:spcBef>
              <a:spcAft>
                <a:spcPts val="0"/>
              </a:spcAft>
              <a:buClr>
                <a:schemeClr val="accent1">
                  <a:lumMod val="75000"/>
                </a:schemeClr>
              </a:buClr>
              <a:buNone/>
              <a:defRPr/>
            </a:pPr>
            <a:r>
              <a:rPr lang="en-US" sz="2400" u="sng" dirty="0">
                <a:solidFill>
                  <a:srgbClr val="0563C1"/>
                </a:solidFill>
                <a:ea typeface="Calibri" panose="020F0502020204030204" pitchFamily="34" charset="0"/>
                <a:hlinkClick r:id="rId3"/>
              </a:rPr>
              <a:t>Dear Colleague Letter – Department of Justice &amp; Department of Education</a:t>
            </a:r>
            <a:br>
              <a:rPr lang="en-US" sz="2400" u="sng" dirty="0">
                <a:solidFill>
                  <a:srgbClr val="0563C1"/>
                </a:solidFill>
                <a:ea typeface="Calibri" panose="020F0502020204030204" pitchFamily="34" charset="0"/>
              </a:rPr>
            </a:br>
            <a:r>
              <a:rPr lang="en-US" sz="2400" u="sng" dirty="0">
                <a:solidFill>
                  <a:srgbClr val="0563C1"/>
                </a:solidFill>
                <a:ea typeface="Calibri" panose="020F0502020204030204" pitchFamily="34" charset="0"/>
              </a:rPr>
              <a:t>School Enrollment </a:t>
            </a:r>
            <a:r>
              <a:rPr lang="en-US" sz="2400" u="sng" dirty="0">
                <a:solidFill>
                  <a:schemeClr val="accent1"/>
                </a:solidFill>
                <a:ea typeface="Calibri" panose="020F0502020204030204" pitchFamily="34" charset="0"/>
              </a:rPr>
              <a:t>Procedures </a:t>
            </a:r>
            <a:r>
              <a:rPr lang="en-US" sz="2400" dirty="0">
                <a:solidFill>
                  <a:schemeClr val="accent1"/>
                </a:solidFill>
                <a:ea typeface="Calibri" panose="020F0502020204030204" pitchFamily="34" charset="0"/>
              </a:rPr>
              <a:t>(May 2014)</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ea typeface="Calibri" panose="020F0502020204030204" pitchFamily="34" charset="0"/>
              </a:rPr>
              <a:t>This DCL describes the obligations of States and school districts under Federal law to provide all children with equal access to public education at the elementary and secondary level.  </a:t>
            </a:r>
          </a:p>
          <a:p>
            <a:pPr marL="0" indent="0" eaLnBrk="1" fontAlgn="auto" hangingPunct="1">
              <a:spcBef>
                <a:spcPts val="0"/>
              </a:spcBef>
              <a:spcAft>
                <a:spcPts val="0"/>
              </a:spcAft>
              <a:buClr>
                <a:schemeClr val="accent1">
                  <a:lumMod val="75000"/>
                </a:schemeClr>
              </a:buClr>
              <a:buNone/>
              <a:defRPr/>
            </a:pPr>
            <a:r>
              <a:rPr lang="en-US" sz="2400" u="sng" dirty="0">
                <a:solidFill>
                  <a:srgbClr val="0563C1"/>
                </a:solidFill>
                <a:ea typeface="Calibri" panose="020F0502020204030204" pitchFamily="34" charset="0"/>
                <a:hlinkClick r:id="rId4"/>
              </a:rPr>
              <a:t>Fact Sheet: Information on the Rights of All Children to Enroll in School</a:t>
            </a:r>
            <a:r>
              <a:rPr lang="en-US" sz="2400" u="sng" dirty="0">
                <a:solidFill>
                  <a:srgbClr val="0563C1"/>
                </a:solidFill>
                <a:ea typeface="Calibri" panose="020F0502020204030204" pitchFamily="34" charset="0"/>
              </a:rPr>
              <a:t> </a:t>
            </a:r>
            <a:r>
              <a:rPr lang="en-US" sz="2400" dirty="0">
                <a:solidFill>
                  <a:schemeClr val="accent1"/>
                </a:solidFill>
                <a:ea typeface="Calibri" panose="020F0502020204030204" pitchFamily="34" charset="0"/>
              </a:rPr>
              <a:t>(May 2014)</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ea typeface="Calibri" panose="020F0502020204030204" pitchFamily="34" charset="0"/>
              </a:rPr>
              <a:t>This Fact Sheet contains information on the rights of all children to enroll in school. </a:t>
            </a:r>
          </a:p>
          <a:p>
            <a:pPr marL="0" indent="0" eaLnBrk="1" fontAlgn="auto" hangingPunct="1">
              <a:spcBef>
                <a:spcPts val="0"/>
              </a:spcBef>
              <a:spcAft>
                <a:spcPts val="0"/>
              </a:spcAft>
              <a:buClr>
                <a:schemeClr val="accent1">
                  <a:lumMod val="75000"/>
                </a:schemeClr>
              </a:buClr>
              <a:buNone/>
              <a:defRPr/>
            </a:pPr>
            <a:r>
              <a:rPr lang="en-US" sz="2400" u="sng" dirty="0">
                <a:solidFill>
                  <a:srgbClr val="0563C1"/>
                </a:solidFill>
                <a:ea typeface="Calibri" panose="020F0502020204030204" pitchFamily="34" charset="0"/>
                <a:hlinkClick r:id="rId5"/>
              </a:rPr>
              <a:t>Information on the Rights of All Children to Enroll in School: Questions and Answers for States, School Districts and Parents</a:t>
            </a:r>
            <a:r>
              <a:rPr lang="en-US" sz="2400" dirty="0">
                <a:solidFill>
                  <a:srgbClr val="0563C1"/>
                </a:solidFill>
                <a:ea typeface="Calibri" panose="020F0502020204030204" pitchFamily="34" charset="0"/>
              </a:rPr>
              <a:t> (May 2014)</a:t>
            </a:r>
            <a:endParaRPr lang="en-US" sz="2400" dirty="0">
              <a:ea typeface="Calibri" panose="020F0502020204030204" pitchFamily="34" charset="0"/>
            </a:endParaRP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ea typeface="Calibri" panose="020F0502020204030204" pitchFamily="34" charset="0"/>
              </a:rPr>
              <a:t>These Questions and Answers are intended to assist states and school districts in meeting their legal obligations to ensure that their enrollment policies and practices at the elementary and secondary school levels do not discriminate on the basis of race, color, or national origin, and do not bar or discourage students’ enrollment in elementary and secondary school based on their or their parents’ actual or perceived immigration status.</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latin typeface="Calibri" panose="020F0502020204030204" pitchFamily="34" charset="0"/>
                <a:ea typeface="Calibri" panose="020F0502020204030204" pitchFamily="34" charset="0"/>
              </a:rPr>
              <a:t> </a:t>
            </a:r>
          </a:p>
        </p:txBody>
      </p:sp>
      <p:pic>
        <p:nvPicPr>
          <p:cNvPr id="27652" name="Picture 1">
            <a:extLst>
              <a:ext uri="{FF2B5EF4-FFF2-40B4-BE49-F238E27FC236}">
                <a16:creationId xmlns:a16="http://schemas.microsoft.com/office/drawing/2014/main" id="{00A383ED-5122-4812-8189-05E2B13F40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467475"/>
            <a:ext cx="7735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a:extLst>
              <a:ext uri="{FF2B5EF4-FFF2-40B4-BE49-F238E27FC236}">
                <a16:creationId xmlns:a16="http://schemas.microsoft.com/office/drawing/2014/main" id="{2275EE22-AD95-4312-9C74-FB49609F762A}"/>
              </a:ext>
            </a:extLst>
          </p:cNvPr>
          <p:cNvSpPr>
            <a:spLocks noGrp="1" noChangeArrowheads="1"/>
          </p:cNvSpPr>
          <p:nvPr>
            <p:ph type="title"/>
          </p:nvPr>
        </p:nvSpPr>
        <p:spPr>
          <a:xfrm>
            <a:off x="187325" y="142875"/>
            <a:ext cx="8915400" cy="935038"/>
          </a:xfrm>
        </p:spPr>
        <p:txBody>
          <a:bodyPr/>
          <a:lstStyle/>
          <a:p>
            <a:pPr eaLnBrk="1" hangingPunct="1"/>
            <a:r>
              <a:rPr lang="en-US" altLang="en-US"/>
              <a:t>Resources from OELA</a:t>
            </a:r>
          </a:p>
        </p:txBody>
      </p:sp>
      <p:sp>
        <p:nvSpPr>
          <p:cNvPr id="4" name="Content Placeholder 3">
            <a:extLst>
              <a:ext uri="{FF2B5EF4-FFF2-40B4-BE49-F238E27FC236}">
                <a16:creationId xmlns:a16="http://schemas.microsoft.com/office/drawing/2014/main" id="{CB4F2AC4-6866-4B6B-8531-2B94F74AA527}"/>
              </a:ext>
            </a:extLst>
          </p:cNvPr>
          <p:cNvSpPr>
            <a:spLocks noGrp="1"/>
          </p:cNvSpPr>
          <p:nvPr>
            <p:ph idx="1"/>
          </p:nvPr>
        </p:nvSpPr>
        <p:spPr>
          <a:xfrm>
            <a:off x="628650" y="1662113"/>
            <a:ext cx="10925175" cy="4767262"/>
          </a:xfrm>
        </p:spPr>
        <p:txBody>
          <a:bodyPr rtlCol="0">
            <a:normAutofit/>
          </a:bodyPr>
          <a:lstStyle/>
          <a:p>
            <a:pPr marL="0" indent="0" eaLnBrk="1" fontAlgn="auto" hangingPunct="1">
              <a:buClr>
                <a:schemeClr val="accent1">
                  <a:lumMod val="75000"/>
                </a:schemeClr>
              </a:buClr>
              <a:buFont typeface="Arial" panose="020B0604020202020204" pitchFamily="34" charset="0"/>
              <a:buNone/>
              <a:defRPr/>
            </a:pPr>
            <a:r>
              <a:rPr lang="en-US" sz="2400" dirty="0"/>
              <a:t>The Newcomer Tool Kit provides: </a:t>
            </a:r>
          </a:p>
          <a:p>
            <a:pPr marL="514350" indent="-514350" eaLnBrk="1" fontAlgn="auto" hangingPunct="1">
              <a:buClr>
                <a:schemeClr val="accent1">
                  <a:lumMod val="75000"/>
                </a:schemeClr>
              </a:buClr>
              <a:buFont typeface="Arial" panose="020B0604020202020204" pitchFamily="34" charset="0"/>
              <a:buAutoNum type="arabicParenBoth"/>
              <a:defRPr/>
            </a:pPr>
            <a:r>
              <a:rPr lang="en-US" sz="2400" dirty="0"/>
              <a:t>Discussion of topics relevant to understanding, supporting, and engaging newcomer students and their families </a:t>
            </a:r>
          </a:p>
          <a:p>
            <a:pPr marL="514350" indent="-514350" eaLnBrk="1" fontAlgn="auto" hangingPunct="1">
              <a:buClr>
                <a:schemeClr val="accent1">
                  <a:lumMod val="75000"/>
                </a:schemeClr>
              </a:buClr>
              <a:buFont typeface="Arial" panose="020B0604020202020204" pitchFamily="34" charset="0"/>
              <a:buAutoNum type="arabicParenBoth"/>
              <a:defRPr/>
            </a:pPr>
            <a:r>
              <a:rPr lang="en-US" sz="2400" dirty="0"/>
              <a:t>Tools, strategies, and examples of classroom and schoolwide practices in action, along with chapter-specific professional learning activities for use in staff meetings or professional learning communities</a:t>
            </a:r>
          </a:p>
          <a:p>
            <a:pPr marL="514350" indent="-514350" eaLnBrk="1" fontAlgn="auto" hangingPunct="1">
              <a:spcBef>
                <a:spcPts val="0"/>
              </a:spcBef>
              <a:spcAft>
                <a:spcPts val="0"/>
              </a:spcAft>
              <a:buClr>
                <a:schemeClr val="accent1">
                  <a:lumMod val="75000"/>
                </a:schemeClr>
              </a:buClr>
              <a:buFont typeface="Arial" panose="020B0604020202020204" pitchFamily="34" charset="0"/>
              <a:buAutoNum type="arabicParenBoth"/>
              <a:defRPr/>
            </a:pPr>
            <a:r>
              <a:rPr lang="en-US" sz="2400" dirty="0"/>
              <a:t>Selected resources for further information and assistance,</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r>
              <a:rPr lang="en-US" sz="2400" dirty="0"/>
              <a:t>      most of which are available online at no cost. </a:t>
            </a:r>
          </a:p>
          <a:p>
            <a:pPr marL="0" indent="0" eaLnBrk="1" fontAlgn="auto" hangingPunct="1">
              <a:spcBef>
                <a:spcPts val="0"/>
              </a:spcBef>
              <a:spcAft>
                <a:spcPts val="0"/>
              </a:spcAft>
              <a:buClr>
                <a:schemeClr val="accent1">
                  <a:lumMod val="75000"/>
                </a:schemeClr>
              </a:buClr>
              <a:buFont typeface="Arial" panose="020B0604020202020204" pitchFamily="34" charset="0"/>
              <a:buNone/>
              <a:defRPr/>
            </a:pPr>
            <a:endParaRPr lang="en-US" sz="2400" dirty="0"/>
          </a:p>
          <a:p>
            <a:pPr marL="0" indent="0" eaLnBrk="1" fontAlgn="auto" hangingPunct="1">
              <a:buClr>
                <a:schemeClr val="accent1">
                  <a:lumMod val="75000"/>
                </a:schemeClr>
              </a:buClr>
              <a:buFont typeface="Arial" panose="020B0604020202020204" pitchFamily="34" charset="0"/>
              <a:buNone/>
              <a:defRPr/>
            </a:pPr>
            <a:r>
              <a:rPr lang="en-US" sz="1800" dirty="0">
                <a:hlinkClick r:id="rId3"/>
              </a:rPr>
              <a:t>https://www2.ed.gov/about/offices/list/oela/newcomers-toolkit/ncomertoolkit.pdf</a:t>
            </a:r>
            <a:r>
              <a:rPr lang="en-US" sz="1800" dirty="0"/>
              <a:t> </a:t>
            </a:r>
          </a:p>
          <a:p>
            <a:pPr marL="0" indent="0" eaLnBrk="1" fontAlgn="auto" hangingPunct="1">
              <a:buClr>
                <a:schemeClr val="accent1">
                  <a:lumMod val="75000"/>
                </a:schemeClr>
              </a:buClr>
              <a:buFont typeface="Arial" panose="020B0604020202020204" pitchFamily="34" charset="0"/>
              <a:buNone/>
              <a:defRPr/>
            </a:pPr>
            <a:endParaRPr lang="en-US" dirty="0"/>
          </a:p>
        </p:txBody>
      </p:sp>
      <p:pic>
        <p:nvPicPr>
          <p:cNvPr id="29700" name="Picture 1">
            <a:extLst>
              <a:ext uri="{FF2B5EF4-FFF2-40B4-BE49-F238E27FC236}">
                <a16:creationId xmlns:a16="http://schemas.microsoft.com/office/drawing/2014/main" id="{756D4097-FADD-40C6-B61D-EB7378368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3563" y="3981450"/>
            <a:ext cx="18764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4">
            <a:extLst>
              <a:ext uri="{FF2B5EF4-FFF2-40B4-BE49-F238E27FC236}">
                <a16:creationId xmlns:a16="http://schemas.microsoft.com/office/drawing/2014/main" id="{5ED05E33-91E5-4F5C-A776-5CE49C8471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467475"/>
            <a:ext cx="7735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186F7-87F7-464E-88DF-353F1A23180C}"/>
              </a:ext>
            </a:extLst>
          </p:cNvPr>
          <p:cNvSpPr>
            <a:spLocks noGrp="1"/>
          </p:cNvSpPr>
          <p:nvPr>
            <p:ph type="title"/>
          </p:nvPr>
        </p:nvSpPr>
        <p:spPr>
          <a:xfrm>
            <a:off x="265113" y="0"/>
            <a:ext cx="9636125" cy="1189038"/>
          </a:xfrm>
        </p:spPr>
        <p:txBody>
          <a:bodyPr rtlCol="0">
            <a:normAutofit fontScale="90000"/>
          </a:bodyPr>
          <a:lstStyle/>
          <a:p>
            <a:pPr eaLnBrk="1" fontAlgn="auto" hangingPunct="1">
              <a:spcAft>
                <a:spcPts val="0"/>
              </a:spcAft>
              <a:defRPr/>
            </a:pPr>
            <a:r>
              <a:rPr lang="en-US" dirty="0"/>
              <a:t>Legal Obligations for Students with Disabilities Under Section 504 and Title II of the ADA</a:t>
            </a:r>
          </a:p>
        </p:txBody>
      </p:sp>
      <p:sp>
        <p:nvSpPr>
          <p:cNvPr id="3" name="Content Placeholder 2">
            <a:extLst>
              <a:ext uri="{FF2B5EF4-FFF2-40B4-BE49-F238E27FC236}">
                <a16:creationId xmlns:a16="http://schemas.microsoft.com/office/drawing/2014/main" id="{6B7E68A9-6873-4B0F-860B-342472113EF6}"/>
              </a:ext>
            </a:extLst>
          </p:cNvPr>
          <p:cNvSpPr>
            <a:spLocks noGrp="1"/>
          </p:cNvSpPr>
          <p:nvPr>
            <p:ph idx="1"/>
          </p:nvPr>
        </p:nvSpPr>
        <p:spPr/>
        <p:txBody>
          <a:bodyPr rtlCol="0">
            <a:normAutofit fontScale="92500" lnSpcReduction="20000"/>
          </a:bodyPr>
          <a:lstStyle/>
          <a:p>
            <a:pPr eaLnBrk="1" fontAlgn="auto" hangingPunct="1">
              <a:buClr>
                <a:schemeClr val="accent1">
                  <a:lumMod val="75000"/>
                </a:schemeClr>
              </a:buClr>
              <a:defRPr/>
            </a:pPr>
            <a:r>
              <a:rPr lang="en-US" dirty="0"/>
              <a:t>Public school districts may not discriminate against any student on the basis of disability.</a:t>
            </a:r>
          </a:p>
          <a:p>
            <a:pPr eaLnBrk="1" fontAlgn="auto" hangingPunct="1">
              <a:buClr>
                <a:schemeClr val="accent1">
                  <a:lumMod val="75000"/>
                </a:schemeClr>
              </a:buClr>
              <a:defRPr/>
            </a:pPr>
            <a:r>
              <a:rPr lang="en-US" dirty="0"/>
              <a:t>Public schools must offer regular or special education and related aids and services that are designed to meet the individual educational needs of students with disabilities as adequately as the needs of students without disabilities are met.</a:t>
            </a:r>
          </a:p>
          <a:p>
            <a:pPr eaLnBrk="1" fontAlgn="auto" hangingPunct="1">
              <a:buClr>
                <a:schemeClr val="accent1">
                  <a:lumMod val="75000"/>
                </a:schemeClr>
              </a:buClr>
              <a:defRPr/>
            </a:pPr>
            <a:r>
              <a:rPr lang="en-US" dirty="0"/>
              <a:t>Public entities, like public schools, must offer reasonable accommodations and program modifications for students with disabilities. </a:t>
            </a:r>
          </a:p>
          <a:p>
            <a:pPr marL="0" indent="0" eaLnBrk="1" fontAlgn="auto" hangingPunct="1">
              <a:buClr>
                <a:schemeClr val="accent1">
                  <a:lumMod val="75000"/>
                </a:schemeClr>
              </a:buClr>
              <a:buFont typeface="Arial" panose="020B0604020202020204" pitchFamily="34" charset="0"/>
              <a:buNone/>
              <a:defRPr/>
            </a:pPr>
            <a:r>
              <a:rPr lang="en-US" i="1" dirty="0"/>
              <a:t>“Parent and Educator Resource Guide to Section 504 in Public Elementary and Secondary Schools” (December 2016)</a:t>
            </a:r>
          </a:p>
          <a:p>
            <a:pPr marL="0" indent="0" eaLnBrk="1" fontAlgn="auto" hangingPunct="1">
              <a:buClr>
                <a:schemeClr val="accent1">
                  <a:lumMod val="75000"/>
                </a:schemeClr>
              </a:buClr>
              <a:buFont typeface="Arial" panose="020B0604020202020204" pitchFamily="34" charset="0"/>
              <a:buNone/>
              <a:defRPr/>
            </a:pPr>
            <a:r>
              <a:rPr lang="en-US" sz="1800" dirty="0">
                <a:solidFill>
                  <a:srgbClr val="0563C1"/>
                </a:solidFill>
                <a:latin typeface="Calibri" panose="020F0502020204030204" pitchFamily="34" charset="0"/>
                <a:ea typeface="Calibri" panose="020F0502020204030204" pitchFamily="34" charset="0"/>
                <a:hlinkClick r:id="rId3"/>
              </a:rPr>
              <a:t>https://www2.ed.gov/about/offices/list/ocr/docs/504-resource-guide-201612.pdf</a:t>
            </a:r>
            <a:r>
              <a:rPr lang="en-US" sz="1800" dirty="0">
                <a:solidFill>
                  <a:srgbClr val="0563C1"/>
                </a:solidFill>
                <a:latin typeface="Calibri" panose="020F0502020204030204" pitchFamily="34" charset="0"/>
                <a:ea typeface="Calibri" panose="020F0502020204030204" pitchFamily="34" charset="0"/>
              </a:rPr>
              <a:t> </a:t>
            </a:r>
            <a:endParaRPr lang="en-US" dirty="0"/>
          </a:p>
        </p:txBody>
      </p:sp>
      <p:pic>
        <p:nvPicPr>
          <p:cNvPr id="31748" name="Picture 3">
            <a:extLst>
              <a:ext uri="{FF2B5EF4-FFF2-40B4-BE49-F238E27FC236}">
                <a16:creationId xmlns:a16="http://schemas.microsoft.com/office/drawing/2014/main" id="{6BC3FF65-2E78-467D-88C6-18080D2528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492875"/>
            <a:ext cx="7735888"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6EF1-A53B-4D8F-8F97-337977C282D6}"/>
              </a:ext>
            </a:extLst>
          </p:cNvPr>
          <p:cNvSpPr>
            <a:spLocks noGrp="1"/>
          </p:cNvSpPr>
          <p:nvPr>
            <p:ph type="title"/>
          </p:nvPr>
        </p:nvSpPr>
        <p:spPr>
          <a:xfrm>
            <a:off x="265237" y="0"/>
            <a:ext cx="9636752" cy="1189039"/>
          </a:xfrm>
        </p:spPr>
        <p:txBody>
          <a:bodyPr>
            <a:normAutofit/>
          </a:bodyPr>
          <a:lstStyle/>
          <a:p>
            <a:r>
              <a:rPr lang="en-US" dirty="0"/>
              <a:t>Legal Obligations under IDEA</a:t>
            </a:r>
          </a:p>
        </p:txBody>
      </p:sp>
      <p:sp>
        <p:nvSpPr>
          <p:cNvPr id="3" name="Content Placeholder 2">
            <a:extLst>
              <a:ext uri="{FF2B5EF4-FFF2-40B4-BE49-F238E27FC236}">
                <a16:creationId xmlns:a16="http://schemas.microsoft.com/office/drawing/2014/main" id="{8D3E7718-6030-4178-8665-37B0DF4BCB39}"/>
              </a:ext>
            </a:extLst>
          </p:cNvPr>
          <p:cNvSpPr>
            <a:spLocks noGrp="1"/>
          </p:cNvSpPr>
          <p:nvPr>
            <p:ph idx="1"/>
          </p:nvPr>
        </p:nvSpPr>
        <p:spPr/>
        <p:txBody>
          <a:bodyPr vert="horz" lIns="91440" tIns="45720" rIns="91440" bIns="45720" rtlCol="0" anchor="t">
            <a:normAutofit fontScale="77500" lnSpcReduction="20000"/>
          </a:bodyPr>
          <a:lstStyle/>
          <a:p>
            <a:r>
              <a:rPr lang="en-US" dirty="0">
                <a:latin typeface="Arial"/>
                <a:cs typeface="Arial"/>
              </a:rPr>
              <a:t>IDEA is a special education law that provides funding to states to make available a free appropriate public education (FAPE) to eligible children with disabilities.</a:t>
            </a:r>
            <a:endParaRPr lang="en-US" dirty="0"/>
          </a:p>
          <a:p>
            <a:pPr>
              <a:buClr>
                <a:srgbClr val="2F5597"/>
              </a:buClr>
            </a:pPr>
            <a:r>
              <a:rPr lang="en-US" dirty="0">
                <a:latin typeface="Arial"/>
                <a:cs typeface="Arial"/>
              </a:rPr>
              <a:t>IDEA requires states and districts to meet certain requirements.</a:t>
            </a:r>
            <a:endParaRPr lang="en-US" dirty="0"/>
          </a:p>
          <a:p>
            <a:r>
              <a:rPr lang="en-US" dirty="0">
                <a:latin typeface="Arial"/>
                <a:cs typeface="Arial"/>
              </a:rPr>
              <a:t>Requirements of IDEA for school-age children (3-21) include:</a:t>
            </a:r>
          </a:p>
          <a:p>
            <a:pPr lvl="1"/>
            <a:r>
              <a:rPr lang="en-US" sz="2600" dirty="0">
                <a:latin typeface="Arial"/>
                <a:cs typeface="Arial"/>
              </a:rPr>
              <a:t>Identify, locate, and evaluate children with disabilities who need special education and related services</a:t>
            </a:r>
          </a:p>
          <a:p>
            <a:pPr lvl="1">
              <a:buNone/>
            </a:pPr>
            <a:r>
              <a:rPr lang="en-US" sz="2600" i="1" dirty="0">
                <a:latin typeface="Arial"/>
                <a:cs typeface="Arial"/>
              </a:rPr>
              <a:t>  	</a:t>
            </a:r>
            <a:r>
              <a:rPr lang="en-US" sz="2600" i="1" dirty="0">
                <a:solidFill>
                  <a:schemeClr val="accent1">
                    <a:lumMod val="75000"/>
                  </a:schemeClr>
                </a:solidFill>
                <a:latin typeface="Arial"/>
                <a:cs typeface="Arial"/>
              </a:rPr>
              <a:t>This includes children who are experiencing homelessness or are wards of the State, highly mobile and migrant children, English learners, and more.</a:t>
            </a:r>
          </a:p>
          <a:p>
            <a:pPr lvl="1"/>
            <a:r>
              <a:rPr lang="en-US" sz="2600" dirty="0">
                <a:latin typeface="Arial"/>
                <a:cs typeface="Arial"/>
              </a:rPr>
              <a:t>Provide a FAPE to all eligible children through an individualized education program (IEP) that identifies special education and related services designed to meet their unique needs.</a:t>
            </a:r>
          </a:p>
          <a:p>
            <a:pPr lvl="1"/>
            <a:r>
              <a:rPr lang="en-US" sz="2600" dirty="0">
                <a:latin typeface="Arial"/>
                <a:cs typeface="Arial"/>
              </a:rPr>
              <a:t>In the case of a child with limited English proficiency, consider the language needs of the child as those needs relate to the child's IEP.</a:t>
            </a:r>
          </a:p>
          <a:p>
            <a:endParaRPr lang="en-US" dirty="0"/>
          </a:p>
        </p:txBody>
      </p:sp>
      <p:pic>
        <p:nvPicPr>
          <p:cNvPr id="4" name="Picture 3">
            <a:extLst>
              <a:ext uri="{FF2B5EF4-FFF2-40B4-BE49-F238E27FC236}">
                <a16:creationId xmlns:a16="http://schemas.microsoft.com/office/drawing/2014/main" id="{8F8ACB05-D5B4-4383-850C-9824A922BA3B}"/>
              </a:ext>
            </a:extLst>
          </p:cNvPr>
          <p:cNvPicPr>
            <a:picLocks noChangeAspect="1"/>
          </p:cNvPicPr>
          <p:nvPr/>
        </p:nvPicPr>
        <p:blipFill>
          <a:blip r:embed="rId3"/>
          <a:stretch>
            <a:fillRect/>
          </a:stretch>
        </p:blipFill>
        <p:spPr>
          <a:xfrm>
            <a:off x="0" y="6492240"/>
            <a:ext cx="7736495" cy="405138"/>
          </a:xfrm>
          <a:prstGeom prst="rect">
            <a:avLst/>
          </a:prstGeom>
        </p:spPr>
      </p:pic>
    </p:spTree>
    <p:extLst>
      <p:ext uri="{BB962C8B-B14F-4D97-AF65-F5344CB8AC3E}">
        <p14:creationId xmlns:p14="http://schemas.microsoft.com/office/powerpoint/2010/main" val="10378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6EF1-A53B-4D8F-8F97-337977C282D6}"/>
              </a:ext>
            </a:extLst>
          </p:cNvPr>
          <p:cNvSpPr>
            <a:spLocks noGrp="1"/>
          </p:cNvSpPr>
          <p:nvPr>
            <p:ph type="title"/>
          </p:nvPr>
        </p:nvSpPr>
        <p:spPr>
          <a:xfrm>
            <a:off x="265237" y="0"/>
            <a:ext cx="9636752" cy="1189039"/>
          </a:xfrm>
        </p:spPr>
        <p:txBody>
          <a:bodyPr>
            <a:normAutofit/>
          </a:bodyPr>
          <a:lstStyle/>
          <a:p>
            <a:r>
              <a:rPr lang="en-US" dirty="0"/>
              <a:t>Considerations Related to Disability</a:t>
            </a:r>
          </a:p>
        </p:txBody>
      </p:sp>
      <p:sp>
        <p:nvSpPr>
          <p:cNvPr id="3" name="Content Placeholder 2">
            <a:extLst>
              <a:ext uri="{FF2B5EF4-FFF2-40B4-BE49-F238E27FC236}">
                <a16:creationId xmlns:a16="http://schemas.microsoft.com/office/drawing/2014/main" id="{8D3E7718-6030-4178-8665-37B0DF4BCB39}"/>
              </a:ext>
            </a:extLst>
          </p:cNvPr>
          <p:cNvSpPr>
            <a:spLocks noGrp="1"/>
          </p:cNvSpPr>
          <p:nvPr>
            <p:ph idx="1"/>
          </p:nvPr>
        </p:nvSpPr>
        <p:spPr/>
        <p:txBody>
          <a:bodyPr vert="horz" lIns="91440" tIns="45720" rIns="91440" bIns="45720" rtlCol="0" anchor="t">
            <a:normAutofit/>
          </a:bodyPr>
          <a:lstStyle/>
          <a:p>
            <a:r>
              <a:rPr lang="en-US" dirty="0">
                <a:latin typeface="Arial"/>
                <a:cs typeface="Arial"/>
              </a:rPr>
              <a:t>Evaluations under IDEA and the assessments involved must be conducted in a child’s native language.</a:t>
            </a:r>
            <a:endParaRPr lang="en-US" dirty="0"/>
          </a:p>
          <a:p>
            <a:pPr>
              <a:buClr>
                <a:srgbClr val="2F5597"/>
              </a:buClr>
            </a:pPr>
            <a:r>
              <a:rPr lang="en-US" dirty="0">
                <a:latin typeface="Arial"/>
                <a:cs typeface="Arial"/>
              </a:rPr>
              <a:t>Assessments and other evaluation materials must be selected and administered so as to not be discriminatory on a racial or cultural basis.</a:t>
            </a:r>
          </a:p>
          <a:p>
            <a:r>
              <a:rPr lang="en-US" dirty="0">
                <a:latin typeface="Arial"/>
                <a:cs typeface="Arial"/>
              </a:rPr>
              <a:t>A child must not be found eligible under IDEA if the determinant factor is limited English proficiency; however, you cannot deny a child special education services due to their also receiving services as an English learner.</a:t>
            </a:r>
          </a:p>
        </p:txBody>
      </p:sp>
      <p:pic>
        <p:nvPicPr>
          <p:cNvPr id="4" name="Picture 3">
            <a:extLst>
              <a:ext uri="{FF2B5EF4-FFF2-40B4-BE49-F238E27FC236}">
                <a16:creationId xmlns:a16="http://schemas.microsoft.com/office/drawing/2014/main" id="{8F8ACB05-D5B4-4383-850C-9824A922BA3B}"/>
              </a:ext>
            </a:extLst>
          </p:cNvPr>
          <p:cNvPicPr>
            <a:picLocks noChangeAspect="1"/>
          </p:cNvPicPr>
          <p:nvPr/>
        </p:nvPicPr>
        <p:blipFill>
          <a:blip r:embed="rId3"/>
          <a:stretch>
            <a:fillRect/>
          </a:stretch>
        </p:blipFill>
        <p:spPr>
          <a:xfrm>
            <a:off x="0" y="6492240"/>
            <a:ext cx="7736495" cy="405138"/>
          </a:xfrm>
          <a:prstGeom prst="rect">
            <a:avLst/>
          </a:prstGeom>
        </p:spPr>
      </p:pic>
    </p:spTree>
    <p:extLst>
      <p:ext uri="{BB962C8B-B14F-4D97-AF65-F5344CB8AC3E}">
        <p14:creationId xmlns:p14="http://schemas.microsoft.com/office/powerpoint/2010/main" val="2553179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6EF1-A53B-4D8F-8F97-337977C282D6}"/>
              </a:ext>
            </a:extLst>
          </p:cNvPr>
          <p:cNvSpPr>
            <a:spLocks noGrp="1"/>
          </p:cNvSpPr>
          <p:nvPr>
            <p:ph type="title"/>
          </p:nvPr>
        </p:nvSpPr>
        <p:spPr>
          <a:xfrm>
            <a:off x="265237" y="0"/>
            <a:ext cx="9636752" cy="1189039"/>
          </a:xfrm>
        </p:spPr>
        <p:txBody>
          <a:bodyPr>
            <a:normAutofit/>
          </a:bodyPr>
          <a:lstStyle/>
          <a:p>
            <a:r>
              <a:rPr lang="en-US" dirty="0"/>
              <a:t>Parent Rights under IDEA</a:t>
            </a:r>
          </a:p>
        </p:txBody>
      </p:sp>
      <p:sp>
        <p:nvSpPr>
          <p:cNvPr id="3" name="Content Placeholder 2">
            <a:extLst>
              <a:ext uri="{FF2B5EF4-FFF2-40B4-BE49-F238E27FC236}">
                <a16:creationId xmlns:a16="http://schemas.microsoft.com/office/drawing/2014/main" id="{8D3E7718-6030-4178-8665-37B0DF4BCB39}"/>
              </a:ext>
            </a:extLst>
          </p:cNvPr>
          <p:cNvSpPr>
            <a:spLocks noGrp="1"/>
          </p:cNvSpPr>
          <p:nvPr>
            <p:ph idx="1"/>
          </p:nvPr>
        </p:nvSpPr>
        <p:spPr>
          <a:xfrm>
            <a:off x="838200" y="1662545"/>
            <a:ext cx="10515600" cy="4916984"/>
          </a:xfrm>
        </p:spPr>
        <p:txBody>
          <a:bodyPr vert="horz" lIns="91440" tIns="45720" rIns="91440" bIns="45720" rtlCol="0" anchor="t">
            <a:normAutofit fontScale="70000" lnSpcReduction="20000"/>
          </a:bodyPr>
          <a:lstStyle/>
          <a:p>
            <a:r>
              <a:rPr lang="en-US" dirty="0">
                <a:latin typeface="Arial"/>
                <a:cs typeface="Arial"/>
              </a:rPr>
              <a:t>Parents have a right to request an evaluation at no cost.</a:t>
            </a:r>
          </a:p>
          <a:p>
            <a:r>
              <a:rPr lang="en-US" dirty="0">
                <a:latin typeface="Arial"/>
                <a:cs typeface="Arial"/>
              </a:rPr>
              <a:t>Parents have a right to participate in meetings, including those with respect to the identification, evaluation, and placement of their child.</a:t>
            </a:r>
          </a:p>
          <a:p>
            <a:r>
              <a:rPr lang="en-US" dirty="0">
                <a:latin typeface="Arial"/>
                <a:cs typeface="Arial"/>
              </a:rPr>
              <a:t>LEAs must take whatever action is necessary to ensure that the parent understands the proceedings of the IEP Team meeting, including arranging for an interpreter for parents </a:t>
            </a:r>
            <a:r>
              <a:rPr lang="en-US" dirty="0">
                <a:effectLst/>
                <a:latin typeface="Arial"/>
                <a:cs typeface="Arial"/>
              </a:rPr>
              <a:t>whose native language is other than English.</a:t>
            </a:r>
            <a:endParaRPr lang="en-US" dirty="0">
              <a:latin typeface="Arial"/>
              <a:cs typeface="Arial"/>
            </a:endParaRPr>
          </a:p>
          <a:p>
            <a:r>
              <a:rPr lang="en-US" dirty="0">
                <a:latin typeface="Arial"/>
                <a:cs typeface="Arial"/>
              </a:rPr>
              <a:t>Parents have a right to receive PWN and Procedural Safeguards in their native language unless not clearly feasible to do so. </a:t>
            </a:r>
            <a:endParaRPr lang="en-US" dirty="0"/>
          </a:p>
          <a:p>
            <a:r>
              <a:rPr lang="en-US" dirty="0">
                <a:latin typeface="Arial"/>
                <a:cs typeface="Arial"/>
              </a:rPr>
              <a:t>Procedural safeguards include:</a:t>
            </a:r>
          </a:p>
          <a:p>
            <a:pPr lvl="1">
              <a:buClr>
                <a:srgbClr val="2F5597"/>
              </a:buClr>
            </a:pPr>
            <a:r>
              <a:rPr lang="en-US" sz="2600" dirty="0">
                <a:latin typeface="Arial"/>
                <a:cs typeface="Arial"/>
              </a:rPr>
              <a:t>Consent</a:t>
            </a:r>
          </a:p>
          <a:p>
            <a:pPr lvl="1"/>
            <a:r>
              <a:rPr lang="en-US" sz="2600" dirty="0">
                <a:latin typeface="Arial"/>
                <a:cs typeface="Arial"/>
              </a:rPr>
              <a:t>Reviewing records</a:t>
            </a:r>
          </a:p>
          <a:p>
            <a:pPr lvl="1"/>
            <a:r>
              <a:rPr lang="en-US" sz="2600" dirty="0">
                <a:latin typeface="Arial"/>
                <a:cs typeface="Arial"/>
              </a:rPr>
              <a:t>Receiving notice (of meetings and of decisions made at meetings)</a:t>
            </a:r>
          </a:p>
          <a:p>
            <a:pPr lvl="1"/>
            <a:r>
              <a:rPr lang="en-US" sz="2600" dirty="0">
                <a:latin typeface="Arial"/>
                <a:cs typeface="Arial"/>
              </a:rPr>
              <a:t>Request mediation or due process hearings if disagreements arise</a:t>
            </a:r>
          </a:p>
          <a:p>
            <a:pPr lvl="1"/>
            <a:r>
              <a:rPr lang="en-US" sz="2600" dirty="0">
                <a:latin typeface="Arial"/>
                <a:cs typeface="Arial"/>
              </a:rPr>
              <a:t>File State complaint to resolve disputes</a:t>
            </a:r>
          </a:p>
          <a:p>
            <a:pPr>
              <a:buClr>
                <a:srgbClr val="2F5597"/>
              </a:buClr>
            </a:pPr>
            <a:endParaRPr lang="en-US" dirty="0">
              <a:latin typeface="Arial"/>
              <a:cs typeface="Arial"/>
            </a:endParaRPr>
          </a:p>
        </p:txBody>
      </p:sp>
      <p:pic>
        <p:nvPicPr>
          <p:cNvPr id="4" name="Picture 3">
            <a:extLst>
              <a:ext uri="{FF2B5EF4-FFF2-40B4-BE49-F238E27FC236}">
                <a16:creationId xmlns:a16="http://schemas.microsoft.com/office/drawing/2014/main" id="{8F8ACB05-D5B4-4383-850C-9824A922BA3B}"/>
              </a:ext>
            </a:extLst>
          </p:cNvPr>
          <p:cNvPicPr>
            <a:picLocks noChangeAspect="1"/>
          </p:cNvPicPr>
          <p:nvPr/>
        </p:nvPicPr>
        <p:blipFill>
          <a:blip r:embed="rId3"/>
          <a:stretch>
            <a:fillRect/>
          </a:stretch>
        </p:blipFill>
        <p:spPr>
          <a:xfrm>
            <a:off x="0" y="6492240"/>
            <a:ext cx="7736495" cy="405138"/>
          </a:xfrm>
          <a:prstGeom prst="rect">
            <a:avLst/>
          </a:prstGeom>
        </p:spPr>
      </p:pic>
    </p:spTree>
    <p:extLst>
      <p:ext uri="{BB962C8B-B14F-4D97-AF65-F5344CB8AC3E}">
        <p14:creationId xmlns:p14="http://schemas.microsoft.com/office/powerpoint/2010/main" val="3175896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6EF1-A53B-4D8F-8F97-337977C282D6}"/>
              </a:ext>
            </a:extLst>
          </p:cNvPr>
          <p:cNvSpPr>
            <a:spLocks noGrp="1"/>
          </p:cNvSpPr>
          <p:nvPr>
            <p:ph type="title"/>
          </p:nvPr>
        </p:nvSpPr>
        <p:spPr/>
        <p:txBody>
          <a:bodyPr>
            <a:normAutofit/>
          </a:bodyPr>
          <a:lstStyle/>
          <a:p>
            <a:r>
              <a:rPr lang="en-US" dirty="0"/>
              <a:t>Resources for Schools/Providers</a:t>
            </a:r>
          </a:p>
        </p:txBody>
      </p:sp>
      <p:sp>
        <p:nvSpPr>
          <p:cNvPr id="3" name="Content Placeholder 2">
            <a:extLst>
              <a:ext uri="{FF2B5EF4-FFF2-40B4-BE49-F238E27FC236}">
                <a16:creationId xmlns:a16="http://schemas.microsoft.com/office/drawing/2014/main" id="{8D3E7718-6030-4178-8665-37B0DF4BCB39}"/>
              </a:ext>
            </a:extLst>
          </p:cNvPr>
          <p:cNvSpPr>
            <a:spLocks noGrp="1"/>
          </p:cNvSpPr>
          <p:nvPr>
            <p:ph sz="half" idx="1"/>
          </p:nvPr>
        </p:nvSpPr>
        <p:spPr>
          <a:xfrm>
            <a:off x="685800" y="1825625"/>
            <a:ext cx="5334000" cy="4351338"/>
          </a:xfrm>
        </p:spPr>
        <p:txBody>
          <a:bodyPr>
            <a:normAutofit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hlinkClick r:id="rId2"/>
              </a:rPr>
              <a:t>FAQ on Section 504</a:t>
            </a:r>
            <a:endParaRPr lang="en-US" dirty="0"/>
          </a:p>
        </p:txBody>
      </p:sp>
      <p:sp>
        <p:nvSpPr>
          <p:cNvPr id="7" name="Content Placeholder 6">
            <a:extLst>
              <a:ext uri="{FF2B5EF4-FFF2-40B4-BE49-F238E27FC236}">
                <a16:creationId xmlns:a16="http://schemas.microsoft.com/office/drawing/2014/main" id="{EE6267CC-A959-4150-BA37-BD6F76066B6E}"/>
              </a:ext>
            </a:extLst>
          </p:cNvPr>
          <p:cNvSpPr>
            <a:spLocks noGrp="1"/>
          </p:cNvSpPr>
          <p:nvPr>
            <p:ph sz="half" idx="2"/>
          </p:nvPr>
        </p:nvSpPr>
        <p:spPr/>
        <p:txBody>
          <a:bodyPr>
            <a:normAutofit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FAQs on Child Find under IDEA </a:t>
            </a:r>
            <a:r>
              <a:rPr lang="en-US" dirty="0">
                <a:hlinkClick r:id="rId3"/>
              </a:rPr>
              <a:t>Part B </a:t>
            </a:r>
            <a:r>
              <a:rPr lang="en-US" dirty="0"/>
              <a:t>&amp; </a:t>
            </a:r>
            <a:r>
              <a:rPr lang="en-US" dirty="0">
                <a:hlinkClick r:id="rId4"/>
              </a:rPr>
              <a:t>Part C</a:t>
            </a:r>
            <a:endParaRPr lang="en-US" dirty="0"/>
          </a:p>
          <a:p>
            <a:pPr marL="0" indent="0">
              <a:buNone/>
            </a:pPr>
            <a:endParaRPr lang="en-US" dirty="0"/>
          </a:p>
        </p:txBody>
      </p:sp>
      <p:pic>
        <p:nvPicPr>
          <p:cNvPr id="4" name="Picture 3">
            <a:extLst>
              <a:ext uri="{FF2B5EF4-FFF2-40B4-BE49-F238E27FC236}">
                <a16:creationId xmlns:a16="http://schemas.microsoft.com/office/drawing/2014/main" id="{8F8ACB05-D5B4-4383-850C-9824A922BA3B}"/>
              </a:ext>
            </a:extLst>
          </p:cNvPr>
          <p:cNvPicPr>
            <a:picLocks noChangeAspect="1"/>
          </p:cNvPicPr>
          <p:nvPr/>
        </p:nvPicPr>
        <p:blipFill>
          <a:blip r:embed="rId5"/>
          <a:stretch>
            <a:fillRect/>
          </a:stretch>
        </p:blipFill>
        <p:spPr>
          <a:xfrm>
            <a:off x="0" y="6492240"/>
            <a:ext cx="7736495" cy="405138"/>
          </a:xfrm>
          <a:prstGeom prst="rect">
            <a:avLst/>
          </a:prstGeom>
        </p:spPr>
      </p:pic>
      <p:pic>
        <p:nvPicPr>
          <p:cNvPr id="8" name="Picture 7">
            <a:extLst>
              <a:ext uri="{FF2B5EF4-FFF2-40B4-BE49-F238E27FC236}">
                <a16:creationId xmlns:a16="http://schemas.microsoft.com/office/drawing/2014/main" id="{F49AD13C-400E-4E0D-9CA5-4E710E99E939}"/>
              </a:ext>
            </a:extLst>
          </p:cNvPr>
          <p:cNvPicPr>
            <a:picLocks noChangeAspect="1"/>
          </p:cNvPicPr>
          <p:nvPr/>
        </p:nvPicPr>
        <p:blipFill>
          <a:blip r:embed="rId6"/>
          <a:stretch>
            <a:fillRect/>
          </a:stretch>
        </p:blipFill>
        <p:spPr>
          <a:xfrm>
            <a:off x="685800" y="1860550"/>
            <a:ext cx="4382156" cy="2793365"/>
          </a:xfrm>
          <a:prstGeom prst="rect">
            <a:avLst/>
          </a:prstGeom>
        </p:spPr>
      </p:pic>
      <p:pic>
        <p:nvPicPr>
          <p:cNvPr id="9" name="Picture 8">
            <a:hlinkClick r:id="rId7"/>
            <a:extLst>
              <a:ext uri="{FF2B5EF4-FFF2-40B4-BE49-F238E27FC236}">
                <a16:creationId xmlns:a16="http://schemas.microsoft.com/office/drawing/2014/main" id="{DCB491EC-5EAC-4528-8C77-1E86879C27F7}"/>
              </a:ext>
            </a:extLst>
          </p:cNvPr>
          <p:cNvPicPr>
            <a:picLocks noChangeAspect="1"/>
          </p:cNvPicPr>
          <p:nvPr/>
        </p:nvPicPr>
        <p:blipFill rotWithShape="1">
          <a:blip r:embed="rId8"/>
          <a:srcRect l="13948" t="17206" r="14297" b="5082"/>
          <a:stretch/>
        </p:blipFill>
        <p:spPr>
          <a:xfrm>
            <a:off x="6172200" y="1860550"/>
            <a:ext cx="4625164" cy="2817629"/>
          </a:xfrm>
          <a:prstGeom prst="rect">
            <a:avLst/>
          </a:prstGeom>
        </p:spPr>
      </p:pic>
    </p:spTree>
    <p:extLst>
      <p:ext uri="{BB962C8B-B14F-4D97-AF65-F5344CB8AC3E}">
        <p14:creationId xmlns:p14="http://schemas.microsoft.com/office/powerpoint/2010/main" val="154595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6EF1-A53B-4D8F-8F97-337977C282D6}"/>
              </a:ext>
            </a:extLst>
          </p:cNvPr>
          <p:cNvSpPr>
            <a:spLocks noGrp="1"/>
          </p:cNvSpPr>
          <p:nvPr>
            <p:ph type="title"/>
          </p:nvPr>
        </p:nvSpPr>
        <p:spPr>
          <a:xfrm>
            <a:off x="265237" y="0"/>
            <a:ext cx="9636752" cy="1189039"/>
          </a:xfrm>
        </p:spPr>
        <p:txBody>
          <a:bodyPr>
            <a:normAutofit/>
          </a:bodyPr>
          <a:lstStyle/>
          <a:p>
            <a:r>
              <a:rPr lang="en-US" dirty="0"/>
              <a:t>Resources for Parents/Families</a:t>
            </a:r>
          </a:p>
        </p:txBody>
      </p:sp>
      <p:sp>
        <p:nvSpPr>
          <p:cNvPr id="3" name="Content Placeholder 2">
            <a:extLst>
              <a:ext uri="{FF2B5EF4-FFF2-40B4-BE49-F238E27FC236}">
                <a16:creationId xmlns:a16="http://schemas.microsoft.com/office/drawing/2014/main" id="{8D3E7718-6030-4178-8665-37B0DF4BCB39}"/>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dirty="0"/>
              <a:t>Parent Centers in all 50 states: </a:t>
            </a:r>
          </a:p>
          <a:p>
            <a:pPr marL="0" indent="0" algn="ctr">
              <a:buNone/>
            </a:pPr>
            <a:r>
              <a:rPr lang="en-US" dirty="0">
                <a:hlinkClick r:id="rId3"/>
              </a:rPr>
              <a:t>https://www.parentcenterhub.org/</a:t>
            </a:r>
            <a:r>
              <a:rPr lang="en-US" dirty="0"/>
              <a:t> </a:t>
            </a:r>
          </a:p>
        </p:txBody>
      </p:sp>
      <p:pic>
        <p:nvPicPr>
          <p:cNvPr id="4" name="Picture 3">
            <a:extLst>
              <a:ext uri="{FF2B5EF4-FFF2-40B4-BE49-F238E27FC236}">
                <a16:creationId xmlns:a16="http://schemas.microsoft.com/office/drawing/2014/main" id="{8F8ACB05-D5B4-4383-850C-9824A922BA3B}"/>
              </a:ext>
            </a:extLst>
          </p:cNvPr>
          <p:cNvPicPr>
            <a:picLocks noChangeAspect="1"/>
          </p:cNvPicPr>
          <p:nvPr/>
        </p:nvPicPr>
        <p:blipFill>
          <a:blip r:embed="rId4"/>
          <a:stretch>
            <a:fillRect/>
          </a:stretch>
        </p:blipFill>
        <p:spPr>
          <a:xfrm>
            <a:off x="0" y="6492240"/>
            <a:ext cx="7736495" cy="405138"/>
          </a:xfrm>
          <a:prstGeom prst="rect">
            <a:avLst/>
          </a:prstGeom>
        </p:spPr>
      </p:pic>
      <p:pic>
        <p:nvPicPr>
          <p:cNvPr id="6" name="Picture 5">
            <a:extLst>
              <a:ext uri="{FF2B5EF4-FFF2-40B4-BE49-F238E27FC236}">
                <a16:creationId xmlns:a16="http://schemas.microsoft.com/office/drawing/2014/main" id="{A1D68FC0-532C-46CF-8048-FBBE8E5F57FD}"/>
              </a:ext>
            </a:extLst>
          </p:cNvPr>
          <p:cNvPicPr>
            <a:picLocks noChangeAspect="1"/>
          </p:cNvPicPr>
          <p:nvPr/>
        </p:nvPicPr>
        <p:blipFill>
          <a:blip r:embed="rId5"/>
          <a:stretch>
            <a:fillRect/>
          </a:stretch>
        </p:blipFill>
        <p:spPr>
          <a:xfrm>
            <a:off x="3475267" y="1956514"/>
            <a:ext cx="5241465" cy="2137297"/>
          </a:xfrm>
          <a:prstGeom prst="rect">
            <a:avLst/>
          </a:prstGeom>
        </p:spPr>
      </p:pic>
    </p:spTree>
    <p:extLst>
      <p:ext uri="{BB962C8B-B14F-4D97-AF65-F5344CB8AC3E}">
        <p14:creationId xmlns:p14="http://schemas.microsoft.com/office/powerpoint/2010/main" val="1267833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a:extLst>
              <a:ext uri="{FF2B5EF4-FFF2-40B4-BE49-F238E27FC236}">
                <a16:creationId xmlns:a16="http://schemas.microsoft.com/office/drawing/2014/main" id="{EF91CC36-7AD5-4768-9051-7A00DA329754}"/>
              </a:ext>
            </a:extLst>
          </p:cNvPr>
          <p:cNvSpPr>
            <a:spLocks noGrp="1" noChangeArrowheads="1"/>
          </p:cNvSpPr>
          <p:nvPr>
            <p:ph type="title"/>
          </p:nvPr>
        </p:nvSpPr>
        <p:spPr>
          <a:xfrm>
            <a:off x="187325" y="142875"/>
            <a:ext cx="8915400" cy="935038"/>
          </a:xfrm>
        </p:spPr>
        <p:txBody>
          <a:bodyPr/>
          <a:lstStyle/>
          <a:p>
            <a:pPr eaLnBrk="1" hangingPunct="1"/>
            <a:r>
              <a:rPr lang="en-US" altLang="en-US"/>
              <a:t>Filing a Civil Rights Complaint</a:t>
            </a:r>
          </a:p>
        </p:txBody>
      </p:sp>
      <p:sp>
        <p:nvSpPr>
          <p:cNvPr id="34819" name="Content Placeholder 3">
            <a:extLst>
              <a:ext uri="{FF2B5EF4-FFF2-40B4-BE49-F238E27FC236}">
                <a16:creationId xmlns:a16="http://schemas.microsoft.com/office/drawing/2014/main" id="{F0398120-F55B-43FE-AEDB-C6DDA1595399}"/>
              </a:ext>
            </a:extLst>
          </p:cNvPr>
          <p:cNvSpPr>
            <a:spLocks noGrp="1" noChangeArrowheads="1"/>
          </p:cNvSpPr>
          <p:nvPr>
            <p:ph idx="1"/>
          </p:nvPr>
        </p:nvSpPr>
        <p:spPr>
          <a:xfrm>
            <a:off x="633412" y="1362854"/>
            <a:ext cx="10925175" cy="4767262"/>
          </a:xfrm>
        </p:spPr>
        <p:txBody>
          <a:bodyPr/>
          <a:lstStyle/>
          <a:p>
            <a:pPr eaLnBrk="1" hangingPunct="1"/>
            <a:r>
              <a:rPr lang="en-US" altLang="en-US" dirty="0"/>
              <a:t>Anyone who believes that an educational institution that receives federal financial assistance has discriminated against someone on the basis of race, color, national origin, sex, disability or age may file a complaint.</a:t>
            </a:r>
          </a:p>
          <a:p>
            <a:pPr eaLnBrk="1" hangingPunct="1"/>
            <a:r>
              <a:rPr lang="en-US" altLang="en-US" dirty="0"/>
              <a:t>A complaint must be filed within 180 calendar days of the date of the alleged discrimination unless the time for filing is extended by the Office for Civil Rights for good cause.</a:t>
            </a:r>
          </a:p>
          <a:p>
            <a:pPr eaLnBrk="1" hangingPunct="1"/>
            <a:r>
              <a:rPr lang="en-US" altLang="en-US" dirty="0"/>
              <a:t>Complaints can be filed online or via email, mail, or fax according to the instructions:</a:t>
            </a:r>
          </a:p>
          <a:p>
            <a:pPr lvl="1" eaLnBrk="1" hangingPunct="1">
              <a:buClr>
                <a:srgbClr val="FFC000"/>
              </a:buClr>
              <a:buFont typeface="Wingdings" panose="05000000000000000000" pitchFamily="2" charset="2"/>
              <a:buChar char="§"/>
            </a:pPr>
            <a:r>
              <a:rPr lang="en-US" altLang="en-US" dirty="0">
                <a:hlinkClick r:id="rId3"/>
              </a:rPr>
              <a:t>https://www2.ed.gov/about/offices/list/ocr/docs/howto.pdf</a:t>
            </a:r>
            <a:r>
              <a:rPr lang="en-US" altLang="en-US" dirty="0"/>
              <a:t>, </a:t>
            </a:r>
            <a:r>
              <a:rPr lang="en-US" altLang="en-US" dirty="0">
                <a:hlinkClick r:id="rId4"/>
              </a:rPr>
              <a:t>https://www2.ed.gov/about/offices/list/ocr/docs/howto.html</a:t>
            </a:r>
            <a:r>
              <a:rPr lang="en-US" altLang="en-US"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a:extLst>
              <a:ext uri="{FF2B5EF4-FFF2-40B4-BE49-F238E27FC236}">
                <a16:creationId xmlns:a16="http://schemas.microsoft.com/office/drawing/2014/main" id="{0204EB04-07DC-47D6-9E2D-D72069DF1726}"/>
              </a:ext>
            </a:extLst>
          </p:cNvPr>
          <p:cNvSpPr>
            <a:spLocks noGrp="1" noChangeArrowheads="1"/>
          </p:cNvSpPr>
          <p:nvPr>
            <p:ph type="title"/>
          </p:nvPr>
        </p:nvSpPr>
        <p:spPr>
          <a:xfrm>
            <a:off x="187325" y="142875"/>
            <a:ext cx="8915400" cy="935038"/>
          </a:xfrm>
        </p:spPr>
        <p:txBody>
          <a:bodyPr/>
          <a:lstStyle/>
          <a:p>
            <a:pPr eaLnBrk="1" hangingPunct="1"/>
            <a:r>
              <a:rPr lang="en-US" altLang="en-US"/>
              <a:t>Additional Resources</a:t>
            </a:r>
          </a:p>
        </p:txBody>
      </p:sp>
      <p:sp>
        <p:nvSpPr>
          <p:cNvPr id="36867" name="Content Placeholder 3">
            <a:extLst>
              <a:ext uri="{FF2B5EF4-FFF2-40B4-BE49-F238E27FC236}">
                <a16:creationId xmlns:a16="http://schemas.microsoft.com/office/drawing/2014/main" id="{42EA142B-0302-4D9F-A435-BDB56053A80A}"/>
              </a:ext>
            </a:extLst>
          </p:cNvPr>
          <p:cNvSpPr>
            <a:spLocks noGrp="1" noChangeArrowheads="1"/>
          </p:cNvSpPr>
          <p:nvPr>
            <p:ph idx="1"/>
          </p:nvPr>
        </p:nvSpPr>
        <p:spPr>
          <a:xfrm>
            <a:off x="548640" y="1579418"/>
            <a:ext cx="11355185" cy="4671753"/>
          </a:xfrm>
        </p:spPr>
        <p:txBody>
          <a:bodyPr/>
          <a:lstStyle/>
          <a:p>
            <a:pPr marL="0" indent="0" eaLnBrk="1" hangingPunct="1">
              <a:spcBef>
                <a:spcPct val="0"/>
              </a:spcBef>
              <a:spcAft>
                <a:spcPct val="0"/>
              </a:spcAft>
              <a:buFont typeface="Arial" panose="020B0604020202020204" pitchFamily="34" charset="0"/>
              <a:buNone/>
            </a:pPr>
            <a:r>
              <a:rPr lang="en-US" altLang="en-US" sz="1800" u="sng" dirty="0">
                <a:solidFill>
                  <a:srgbClr val="0563C1"/>
                </a:solidFill>
                <a:latin typeface="Calibri" panose="020F0502020204030204" pitchFamily="34" charset="0"/>
                <a:cs typeface="Calibri" panose="020F0502020204030204" pitchFamily="34" charset="0"/>
                <a:hlinkClick r:id="rId3"/>
              </a:rPr>
              <a:t>Starting School in the United States: A Guide for Newcomer Students' Families</a:t>
            </a:r>
            <a:endParaRPr lang="en-US" altLang="en-US" sz="1800" dirty="0">
              <a:latin typeface="Calibri" panose="020F0502020204030204" pitchFamily="34" charset="0"/>
              <a:cs typeface="Calibri" panose="020F0502020204030204" pitchFamily="34" charset="0"/>
            </a:endParaRPr>
          </a:p>
          <a:p>
            <a:pPr marL="0" indent="0" eaLnBrk="1" hangingPunct="1">
              <a:spcBef>
                <a:spcPct val="0"/>
              </a:spcBef>
              <a:spcAft>
                <a:spcPct val="0"/>
              </a:spcAft>
              <a:buFont typeface="Arial" panose="020B0604020202020204" pitchFamily="34" charset="0"/>
              <a:buNone/>
            </a:pPr>
            <a:r>
              <a:rPr lang="en-US" altLang="en-US" sz="1800" dirty="0">
                <a:latin typeface="Calibri" panose="020F0502020204030204" pitchFamily="34" charset="0"/>
                <a:cs typeface="Calibri" panose="020F0502020204030204" pitchFamily="34" charset="0"/>
              </a:rPr>
              <a:t>This is a resource developed by the Regional Educational Laboratory (REL) Northwest. It provides answers to many questions newcomer families typically have about the U.S. school system.  (July, 2020). </a:t>
            </a:r>
          </a:p>
          <a:p>
            <a:pPr marL="0" indent="0" eaLnBrk="1" hangingPunct="1">
              <a:spcBef>
                <a:spcPct val="0"/>
              </a:spcBef>
              <a:spcAft>
                <a:spcPct val="0"/>
              </a:spcAft>
              <a:buFont typeface="Arial" panose="020B0604020202020204" pitchFamily="34" charset="0"/>
              <a:buNone/>
            </a:pPr>
            <a:r>
              <a:rPr lang="en-US" altLang="en-US" sz="1800" dirty="0">
                <a:latin typeface="Calibri" panose="020F0502020204030204" pitchFamily="34" charset="0"/>
                <a:cs typeface="Calibri" panose="020F0502020204030204" pitchFamily="34" charset="0"/>
              </a:rPr>
              <a:t> </a:t>
            </a:r>
          </a:p>
          <a:p>
            <a:pPr marL="0" indent="0" eaLnBrk="1" hangingPunct="1">
              <a:spcBef>
                <a:spcPct val="0"/>
              </a:spcBef>
              <a:spcAft>
                <a:spcPct val="0"/>
              </a:spcAft>
              <a:buFont typeface="Arial" panose="020B0604020202020204" pitchFamily="34" charset="0"/>
              <a:buNone/>
            </a:pPr>
            <a:r>
              <a:rPr lang="en-US" altLang="en-US" sz="1800" u="sng" dirty="0">
                <a:solidFill>
                  <a:srgbClr val="0563C1"/>
                </a:solidFill>
                <a:latin typeface="Calibri" panose="020F0502020204030204" pitchFamily="34" charset="0"/>
                <a:cs typeface="Calibri" panose="020F0502020204030204" pitchFamily="34" charset="0"/>
                <a:hlinkClick r:id="rId4"/>
              </a:rPr>
              <a:t>Welcoming, Registering, and Supporting Newcomer Students: A Toolkit for Educators of Immigrant and Refugee Students in Secondary Schools</a:t>
            </a:r>
            <a:endParaRPr lang="en-US" altLang="en-US" sz="1800" dirty="0">
              <a:latin typeface="Calibri" panose="020F0502020204030204" pitchFamily="34" charset="0"/>
              <a:cs typeface="Calibri" panose="020F0502020204030204" pitchFamily="34" charset="0"/>
            </a:endParaRPr>
          </a:p>
          <a:p>
            <a:pPr marL="0" indent="0" eaLnBrk="1" hangingPunct="1">
              <a:spcBef>
                <a:spcPct val="0"/>
              </a:spcBef>
              <a:spcAft>
                <a:spcPct val="0"/>
              </a:spcAft>
              <a:buFont typeface="Arial" panose="020B0604020202020204" pitchFamily="34" charset="0"/>
              <a:buNone/>
            </a:pPr>
            <a:r>
              <a:rPr lang="en-US" altLang="en-US" sz="1800" dirty="0">
                <a:latin typeface="Calibri" panose="020F0502020204030204" pitchFamily="34" charset="0"/>
                <a:cs typeface="Calibri" panose="020F0502020204030204" pitchFamily="34" charset="0"/>
              </a:rPr>
              <a:t>This is another resource developed by the REL Northwest. It is intended to help educators and other stakeholders identify and use research-based practices, policies, and procedures for welcoming, registering, and supporting newcomer immigrant and refugee students who are attending secondary schools (grades 6–12) in the United States. It includes many practical examples.  (February, 2021)</a:t>
            </a:r>
          </a:p>
          <a:p>
            <a:pPr marL="0" indent="0" eaLnBrk="1" hangingPunct="1">
              <a:spcBef>
                <a:spcPct val="0"/>
              </a:spcBef>
              <a:spcAft>
                <a:spcPct val="0"/>
              </a:spcAft>
              <a:buFont typeface="Arial" panose="020B0604020202020204" pitchFamily="34" charset="0"/>
              <a:buNone/>
            </a:pPr>
            <a:endParaRPr lang="en-US" altLang="en-US" sz="1800" dirty="0">
              <a:latin typeface="Calibri" panose="020F0502020204030204" pitchFamily="34" charset="0"/>
              <a:cs typeface="Calibri" panose="020F0502020204030204" pitchFamily="34" charset="0"/>
            </a:endParaRPr>
          </a:p>
          <a:p>
            <a:pPr marL="0" indent="0" eaLnBrk="1" hangingPunct="1">
              <a:spcBef>
                <a:spcPct val="0"/>
              </a:spcBef>
              <a:spcAft>
                <a:spcPct val="0"/>
              </a:spcAft>
              <a:buFont typeface="Arial" panose="020B0604020202020204" pitchFamily="34" charset="0"/>
              <a:buNone/>
            </a:pPr>
            <a:r>
              <a:rPr lang="en-US" altLang="en-US" sz="1800" dirty="0">
                <a:latin typeface="Calibri" panose="020F0502020204030204" pitchFamily="34" charset="0"/>
                <a:cs typeface="Calibri" panose="020F0502020204030204" pitchFamily="34" charset="0"/>
              </a:rPr>
              <a:t>The Department has two webpages where we host other Fact Sheets, FAQs, and a variety of other resources (including many of those referenced above). While some of the materials have been archived, many have not. The first page is: </a:t>
            </a:r>
            <a:r>
              <a:rPr lang="en-US" altLang="en-US" sz="1800" u="sng" dirty="0">
                <a:solidFill>
                  <a:srgbClr val="0563C1"/>
                </a:solidFill>
                <a:latin typeface="Calibri" panose="020F0502020204030204" pitchFamily="34" charset="0"/>
                <a:cs typeface="Calibri" panose="020F0502020204030204" pitchFamily="34" charset="0"/>
                <a:hlinkClick r:id="rId5"/>
              </a:rPr>
              <a:t>Educational Resources for Immigrants, Refugees, Asylees and other New Americans</a:t>
            </a:r>
            <a:r>
              <a:rPr lang="en-US" altLang="en-US" sz="1800" dirty="0">
                <a:latin typeface="Calibri" panose="020F0502020204030204" pitchFamily="34" charset="0"/>
                <a:cs typeface="Calibri" panose="020F0502020204030204" pitchFamily="34" charset="0"/>
              </a:rPr>
              <a:t>. From this page, I encourage you to click on the “more…resources” links under each section to see additional information. The other page is: </a:t>
            </a:r>
            <a:r>
              <a:rPr lang="en-US" altLang="en-US" sz="1800" u="sng" dirty="0">
                <a:solidFill>
                  <a:srgbClr val="0563C1"/>
                </a:solidFill>
                <a:latin typeface="Calibri" panose="020F0502020204030204" pitchFamily="34" charset="0"/>
                <a:cs typeface="Calibri" panose="020F0502020204030204" pitchFamily="34" charset="0"/>
                <a:hlinkClick r:id="rId6"/>
              </a:rPr>
              <a:t>Educational Services for Immigrant Children and Those Recently Arrived to the United States</a:t>
            </a:r>
            <a:r>
              <a:rPr lang="en-US" altLang="en-US" sz="1800" dirty="0">
                <a:latin typeface="Calibri" panose="020F0502020204030204" pitchFamily="34" charset="0"/>
                <a:cs typeface="Calibri" panose="020F0502020204030204" pitchFamily="34" charset="0"/>
              </a:rPr>
              <a:t>.</a:t>
            </a:r>
          </a:p>
        </p:txBody>
      </p:sp>
      <p:pic>
        <p:nvPicPr>
          <p:cNvPr id="36868" name="Picture 1">
            <a:extLst>
              <a:ext uri="{FF2B5EF4-FFF2-40B4-BE49-F238E27FC236}">
                <a16:creationId xmlns:a16="http://schemas.microsoft.com/office/drawing/2014/main" id="{13A7D66D-1ECA-4855-9FCA-B2499C8969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467475"/>
            <a:ext cx="7735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a:extLst>
              <a:ext uri="{FF2B5EF4-FFF2-40B4-BE49-F238E27FC236}">
                <a16:creationId xmlns:a16="http://schemas.microsoft.com/office/drawing/2014/main" id="{1CD4A847-A0E1-42E0-BC96-E30A0212B73F}"/>
              </a:ext>
            </a:extLst>
          </p:cNvPr>
          <p:cNvSpPr>
            <a:spLocks noGrp="1" noChangeArrowheads="1"/>
          </p:cNvSpPr>
          <p:nvPr>
            <p:ph type="title"/>
          </p:nvPr>
        </p:nvSpPr>
        <p:spPr>
          <a:xfrm>
            <a:off x="187325" y="142875"/>
            <a:ext cx="8915400" cy="935038"/>
          </a:xfrm>
        </p:spPr>
        <p:txBody>
          <a:bodyPr/>
          <a:lstStyle/>
          <a:p>
            <a:pPr eaLnBrk="1" hangingPunct="1"/>
            <a:r>
              <a:rPr lang="en-US" altLang="en-US"/>
              <a:t>Question and Answer</a:t>
            </a:r>
          </a:p>
        </p:txBody>
      </p:sp>
      <p:pic>
        <p:nvPicPr>
          <p:cNvPr id="38915" name="Picture 5">
            <a:extLst>
              <a:ext uri="{FF2B5EF4-FFF2-40B4-BE49-F238E27FC236}">
                <a16:creationId xmlns:a16="http://schemas.microsoft.com/office/drawing/2014/main" id="{E8761D71-F0E5-4736-85F7-708B4D906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0075" y="1920875"/>
            <a:ext cx="630872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6">
            <a:extLst>
              <a:ext uri="{FF2B5EF4-FFF2-40B4-BE49-F238E27FC236}">
                <a16:creationId xmlns:a16="http://schemas.microsoft.com/office/drawing/2014/main" id="{2D49C198-42CB-4483-A91F-819B934A5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467475"/>
            <a:ext cx="77358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0A9D6F5A-3DCF-427F-BD32-FD80799D973C}"/>
              </a:ext>
            </a:extLst>
          </p:cNvPr>
          <p:cNvSpPr>
            <a:spLocks noGrp="1" noChangeArrowheads="1"/>
          </p:cNvSpPr>
          <p:nvPr>
            <p:ph type="title"/>
          </p:nvPr>
        </p:nvSpPr>
        <p:spPr/>
        <p:txBody>
          <a:bodyPr/>
          <a:lstStyle/>
          <a:p>
            <a:pPr eaLnBrk="1" hangingPunct="1"/>
            <a:r>
              <a:rPr lang="en-US" altLang="en-US" dirty="0"/>
              <a:t>Thank You</a:t>
            </a:r>
          </a:p>
        </p:txBody>
      </p:sp>
      <p:sp>
        <p:nvSpPr>
          <p:cNvPr id="3" name="Content Placeholder 2">
            <a:extLst>
              <a:ext uri="{FF2B5EF4-FFF2-40B4-BE49-F238E27FC236}">
                <a16:creationId xmlns:a16="http://schemas.microsoft.com/office/drawing/2014/main" id="{8AE35EFF-942D-456E-A31C-123A47CF850A}"/>
              </a:ext>
            </a:extLst>
          </p:cNvPr>
          <p:cNvSpPr>
            <a:spLocks noGrp="1"/>
          </p:cNvSpPr>
          <p:nvPr>
            <p:ph idx="1"/>
          </p:nvPr>
        </p:nvSpPr>
        <p:spPr/>
        <p:txBody>
          <a:bodyPr/>
          <a:lstStyle/>
          <a:p>
            <a:pPr eaLnBrk="1" hangingPunct="1">
              <a:buFont typeface="Arial" panose="020B0604020202020204" pitchFamily="34" charset="0"/>
              <a:buNone/>
              <a:defRPr/>
            </a:pPr>
            <a:r>
              <a:rPr lang="en-US" dirty="0"/>
              <a:t>Contact Information of Presenters: </a:t>
            </a:r>
          </a:p>
          <a:p>
            <a:pPr eaLnBrk="1" hangingPunct="1">
              <a:buFont typeface="Arial" panose="020B0604020202020204" pitchFamily="34" charset="0"/>
              <a:buNone/>
              <a:defRPr/>
            </a:pPr>
            <a:r>
              <a:rPr lang="en-US" altLang="en-US" b="1" dirty="0"/>
              <a:t>Dr. Supreet Anand, Office of English Language Acquisition: </a:t>
            </a:r>
          </a:p>
          <a:p>
            <a:pPr eaLnBrk="1" hangingPunct="1">
              <a:buFont typeface="Arial" panose="020B0604020202020204" pitchFamily="34" charset="0"/>
              <a:buNone/>
              <a:defRPr/>
            </a:pPr>
            <a:r>
              <a:rPr lang="en-US" altLang="en-US" i="1" dirty="0"/>
              <a:t>Supreet.Anand@ed.gov</a:t>
            </a:r>
          </a:p>
          <a:p>
            <a:pPr eaLnBrk="1" hangingPunct="1">
              <a:buFont typeface="Arial" panose="020B0604020202020204" pitchFamily="34" charset="0"/>
              <a:buNone/>
              <a:defRPr/>
            </a:pPr>
            <a:r>
              <a:rPr lang="en-US" altLang="en-US" b="1" dirty="0"/>
              <a:t>K. Sabrina Austin, Office of Special Education Programs:</a:t>
            </a:r>
          </a:p>
          <a:p>
            <a:pPr eaLnBrk="1" hangingPunct="1">
              <a:buFont typeface="Arial" panose="020B0604020202020204" pitchFamily="34" charset="0"/>
              <a:buNone/>
              <a:defRPr/>
            </a:pPr>
            <a:r>
              <a:rPr lang="en-US" altLang="en-US" i="1" dirty="0"/>
              <a:t>Kathryn.Austin@ed.gov</a:t>
            </a:r>
          </a:p>
          <a:p>
            <a:pPr eaLnBrk="1" hangingPunct="1">
              <a:buFont typeface="Arial" panose="020B0604020202020204" pitchFamily="34" charset="0"/>
              <a:buNone/>
              <a:defRPr/>
            </a:pPr>
            <a:r>
              <a:rPr lang="en-US" altLang="en-US" b="1" dirty="0"/>
              <a:t>Carolyn Seugling, Office for Civil Rights:</a:t>
            </a:r>
          </a:p>
          <a:p>
            <a:pPr eaLnBrk="1" hangingPunct="1">
              <a:buFont typeface="Arial" panose="020B0604020202020204" pitchFamily="34" charset="0"/>
              <a:buNone/>
              <a:defRPr/>
            </a:pPr>
            <a:r>
              <a:rPr lang="en-US" altLang="en-US" i="1" dirty="0"/>
              <a:t>Carolyn.Seugling@ed.gov</a:t>
            </a:r>
          </a:p>
          <a:p>
            <a:pPr marL="0" indent="0" algn="ctr" eaLnBrk="1" hangingPunct="1">
              <a:buFont typeface="Arial" panose="020B0604020202020204" pitchFamily="34" charset="0"/>
              <a:buNone/>
              <a:defRPr/>
            </a:pPr>
            <a:r>
              <a:rPr lang="en-US" sz="1800" i="1" dirty="0">
                <a:latin typeface="Segoe UI" panose="020B0502040204020203" pitchFamily="34" charset="0"/>
              </a:rPr>
              <a:t>No official endorsement by the Department of any product, commodity, service, enterprise, curriculum, or program of instruction mentioned or referenced is intended or should be inferred. For the audience’s convenience, this PowerPoint contains information about and from outside organizations, including URLs. Inclusion of such information does not constitute the Department’s endorsement. </a:t>
            </a:r>
            <a:endParaRPr lang="en-US" sz="1800" i="1" dirty="0"/>
          </a:p>
          <a:p>
            <a:pPr eaLnBrk="1" hangingPunct="1">
              <a:defRPr/>
            </a:pPr>
            <a:endParaRPr lang="en-US" dirty="0"/>
          </a:p>
        </p:txBody>
      </p:sp>
    </p:spTree>
  </p:cSld>
  <p:clrMapOvr>
    <a:masterClrMapping/>
  </p:clrMapOvr>
</p:sld>
</file>

<file path=ppt/theme/theme1.xml><?xml version="1.0" encoding="utf-8"?>
<a:theme xmlns:a="http://schemas.openxmlformats.org/drawingml/2006/main" name="Basic OELA PPT Template 2020">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ic OELA PPT Template 2020" id="{2914A021-9E26-4258-9B99-C4FFACF7B73D}" vid="{AA25B00F-5644-4685-A1EA-14F1E0A5FE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DC98171ABF41439B409D0A1DDFBE39" ma:contentTypeVersion="13" ma:contentTypeDescription="Create a new document." ma:contentTypeScope="" ma:versionID="314c36b68d914e0ed4c95a6fa8acc08b">
  <xsd:schema xmlns:xsd="http://www.w3.org/2001/XMLSchema" xmlns:xs="http://www.w3.org/2001/XMLSchema" xmlns:p="http://schemas.microsoft.com/office/2006/metadata/properties" xmlns:ns3="f87c7b8b-c0e7-4b77-a067-2c707fd1239f" xmlns:ns4="02e41e38-1731-4866-b09a-6257d8bc047f" targetNamespace="http://schemas.microsoft.com/office/2006/metadata/properties" ma:root="true" ma:fieldsID="174e5178965d915be3ce3f4ce1cc5631" ns3:_="" ns4:_="">
    <xsd:import namespace="f87c7b8b-c0e7-4b77-a067-2c707fd1239f"/>
    <xsd:import namespace="02e41e38-1731-4866-b09a-6257d8bc047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7c7b8b-c0e7-4b77-a067-2c707fd1239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41e38-1731-4866-b09a-6257d8bc047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C65A7D-E6CA-44F4-A969-F9AFCBA57F5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7C1F65D-0DA1-4FCF-AA81-83654D36D9BE}">
  <ds:schemaRefs>
    <ds:schemaRef ds:uri="http://schemas.microsoft.com/sharepoint/v3/contenttype/forms"/>
  </ds:schemaRefs>
</ds:datastoreItem>
</file>

<file path=customXml/itemProps3.xml><?xml version="1.0" encoding="utf-8"?>
<ds:datastoreItem xmlns:ds="http://schemas.openxmlformats.org/officeDocument/2006/customXml" ds:itemID="{3C0BEE2C-A9E6-4FFC-8CEA-B2B86BBC2C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7c7b8b-c0e7-4b77-a067-2c707fd1239f"/>
    <ds:schemaRef ds:uri="02e41e38-1731-4866-b09a-6257d8bc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Basic OELA PPT Template 2020</Template>
  <TotalTime>7181</TotalTime>
  <Words>3682</Words>
  <Application>Microsoft Office PowerPoint</Application>
  <PresentationFormat>Widescreen</PresentationFormat>
  <Paragraphs>221</Paragraphs>
  <Slides>23</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Calibri</vt:lpstr>
      <vt:lpstr>Calibri Light</vt:lpstr>
      <vt:lpstr>Georgia</vt:lpstr>
      <vt:lpstr>Helvetica Neue</vt:lpstr>
      <vt:lpstr>Montserrat</vt:lpstr>
      <vt:lpstr>Segoe UI</vt:lpstr>
      <vt:lpstr>Times New Roman</vt:lpstr>
      <vt:lpstr>Wingdings</vt:lpstr>
      <vt:lpstr>Basic OELA PPT Template 2020</vt:lpstr>
      <vt:lpstr>Right to Education under Federal Law:  Supporting Afghan Newcomers</vt:lpstr>
      <vt:lpstr>AGENDA   </vt:lpstr>
      <vt:lpstr>Disclaimer: We are providing an overview of the Federal framework. Please adhere to the state laws and guidance in your jurisdiction.  </vt:lpstr>
      <vt:lpstr>Rights of Students</vt:lpstr>
      <vt:lpstr>Education Rights and Responsibilities </vt:lpstr>
      <vt:lpstr>Civil Rights Requirements</vt:lpstr>
      <vt:lpstr>Significant Case Law</vt:lpstr>
      <vt:lpstr>ESEA and Standards</vt:lpstr>
      <vt:lpstr>Executive Orders </vt:lpstr>
      <vt:lpstr>Resources from OCR</vt:lpstr>
      <vt:lpstr>Resources from OCR</vt:lpstr>
      <vt:lpstr>Resources from OCR</vt:lpstr>
      <vt:lpstr>Resources from OELA</vt:lpstr>
      <vt:lpstr>Legal Obligations for Students with Disabilities Under Section 504 and Title II of the ADA</vt:lpstr>
      <vt:lpstr>Legal Obligations under IDEA</vt:lpstr>
      <vt:lpstr>Considerations Related to Disability</vt:lpstr>
      <vt:lpstr>Parent Rights under IDEA</vt:lpstr>
      <vt:lpstr>Resources for Schools/Providers</vt:lpstr>
      <vt:lpstr>Resources for Parents/Families</vt:lpstr>
      <vt:lpstr>Filing a Civil Rights Complaint</vt:lpstr>
      <vt:lpstr>Additional Resources</vt:lpstr>
      <vt:lpstr>Question and Answer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County &amp; COVID-19</dc:title>
  <dc:creator>Celeste</dc:creator>
  <cp:lastModifiedBy>Golinker, Joseph</cp:lastModifiedBy>
  <cp:revision>358</cp:revision>
  <dcterms:created xsi:type="dcterms:W3CDTF">2020-05-13T01:23:39Z</dcterms:created>
  <dcterms:modified xsi:type="dcterms:W3CDTF">2021-12-10T16:32:56Z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0x01010057DC98171ABF41439B409D0A1DDFBE39</vt:lpwstr>
  </property>
</Properties>
</file>