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6.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43"/>
  </p:notesMasterIdLst>
  <p:handoutMasterIdLst>
    <p:handoutMasterId r:id="rId44"/>
  </p:handoutMasterIdLst>
  <p:sldIdLst>
    <p:sldId id="300" r:id="rId5"/>
    <p:sldId id="263" r:id="rId6"/>
    <p:sldId id="311" r:id="rId7"/>
    <p:sldId id="310" r:id="rId8"/>
    <p:sldId id="356" r:id="rId9"/>
    <p:sldId id="316" r:id="rId10"/>
    <p:sldId id="313" r:id="rId11"/>
    <p:sldId id="317" r:id="rId12"/>
    <p:sldId id="318" r:id="rId13"/>
    <p:sldId id="319" r:id="rId14"/>
    <p:sldId id="324" r:id="rId15"/>
    <p:sldId id="325" r:id="rId16"/>
    <p:sldId id="329" r:id="rId17"/>
    <p:sldId id="336" r:id="rId18"/>
    <p:sldId id="333" r:id="rId19"/>
    <p:sldId id="337" r:id="rId20"/>
    <p:sldId id="341" r:id="rId21"/>
    <p:sldId id="340" r:id="rId22"/>
    <p:sldId id="342" r:id="rId23"/>
    <p:sldId id="343" r:id="rId24"/>
    <p:sldId id="360" r:id="rId25"/>
    <p:sldId id="320" r:id="rId26"/>
    <p:sldId id="348" r:id="rId27"/>
    <p:sldId id="349" r:id="rId28"/>
    <p:sldId id="321" r:id="rId29"/>
    <p:sldId id="355" r:id="rId30"/>
    <p:sldId id="350" r:id="rId31"/>
    <p:sldId id="351" r:id="rId32"/>
    <p:sldId id="364" r:id="rId33"/>
    <p:sldId id="352" r:id="rId34"/>
    <p:sldId id="322" r:id="rId35"/>
    <p:sldId id="353" r:id="rId36"/>
    <p:sldId id="304" r:id="rId37"/>
    <p:sldId id="323" r:id="rId38"/>
    <p:sldId id="357" r:id="rId39"/>
    <p:sldId id="358" r:id="rId40"/>
    <p:sldId id="359" r:id="rId41"/>
    <p:sldId id="306" r:id="rId42"/>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ndows User" initials="WU" lastIdx="5" clrIdx="0"/>
  <p:cmAuthor id="7" name="Polen, Alexis (ACF)" initials="PA(" lastIdx="1" clrIdx="7">
    <p:extLst>
      <p:ext uri="{19B8F6BF-5375-455C-9EA6-DF929625EA0E}">
        <p15:presenceInfo xmlns:p15="http://schemas.microsoft.com/office/powerpoint/2012/main" userId="S-1-5-21-1747495209-1248221918-2216747781-102565" providerId="AD"/>
      </p:ext>
    </p:extLst>
  </p:cmAuthor>
  <p:cmAuthor id="1" name="Elizabeth Pfenning" initials="EP" lastIdx="0" clrIdx="1"/>
  <p:cmAuthor id="8" name="Hightower, Carolyn (ACF)" initials="HC(" lastIdx="2" clrIdx="8">
    <p:extLst>
      <p:ext uri="{19B8F6BF-5375-455C-9EA6-DF929625EA0E}">
        <p15:presenceInfo xmlns:p15="http://schemas.microsoft.com/office/powerpoint/2012/main" userId="S-1-5-21-1747495209-1248221918-2216747781-155050" providerId="AD"/>
      </p:ext>
    </p:extLst>
  </p:cmAuthor>
  <p:cmAuthor id="2" name="Zaborsky, Claudia (ACF) (CTR)" initials="ZC((" lastIdx="13" clrIdx="2"/>
  <p:cmAuthor id="3" name="Pfenning, Elizabeth (ACF)" initials="PE(" lastIdx="1" clrIdx="3">
    <p:extLst>
      <p:ext uri="{19B8F6BF-5375-455C-9EA6-DF929625EA0E}">
        <p15:presenceInfo xmlns:p15="http://schemas.microsoft.com/office/powerpoint/2012/main" userId="S-1-5-21-1747495209-1248221918-2216747781-159679" providerId="AD"/>
      </p:ext>
    </p:extLst>
  </p:cmAuthor>
  <p:cmAuthor id="4" name="Valeri, Laura (ACF) (CTR)" initials="VL((" lastIdx="5" clrIdx="4">
    <p:extLst>
      <p:ext uri="{19B8F6BF-5375-455C-9EA6-DF929625EA0E}">
        <p15:presenceInfo xmlns:p15="http://schemas.microsoft.com/office/powerpoint/2012/main" userId="S-1-5-21-1747495209-1248221918-2216747781-215901" providerId="AD"/>
      </p:ext>
    </p:extLst>
  </p:cmAuthor>
  <p:cmAuthor id="5" name="Rollins, Chanelle (ACF) (CTR)" initials="RC((" lastIdx="3" clrIdx="5">
    <p:extLst>
      <p:ext uri="{19B8F6BF-5375-455C-9EA6-DF929625EA0E}">
        <p15:presenceInfo xmlns:p15="http://schemas.microsoft.com/office/powerpoint/2012/main" userId="S-1-5-21-1747495209-1248221918-2216747781-161090" providerId="AD"/>
      </p:ext>
    </p:extLst>
  </p:cmAuthor>
  <p:cmAuthor id="6" name="Casey, Kimberly (ACF) (CTR)" initials="CK((" lastIdx="12" clrIdx="6">
    <p:extLst>
      <p:ext uri="{19B8F6BF-5375-455C-9EA6-DF929625EA0E}">
        <p15:presenceInfo xmlns:p15="http://schemas.microsoft.com/office/powerpoint/2012/main" userId="S-1-5-21-1747495209-1248221918-2216747781-22367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5E81"/>
    <a:srgbClr val="EAE5DF"/>
    <a:srgbClr val="BFB0A3"/>
    <a:srgbClr val="264A64"/>
    <a:srgbClr val="404040"/>
    <a:srgbClr val="FFDE16"/>
    <a:srgbClr val="80858C"/>
    <a:srgbClr val="63BAB0"/>
    <a:srgbClr val="F9E585"/>
    <a:srgbClr val="88B2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5" autoAdjust="0"/>
    <p:restoredTop sz="67308" autoAdjust="0"/>
  </p:normalViewPr>
  <p:slideViewPr>
    <p:cSldViewPr>
      <p:cViewPr varScale="1">
        <p:scale>
          <a:sx n="61" d="100"/>
          <a:sy n="61" d="100"/>
        </p:scale>
        <p:origin x="610" y="53"/>
      </p:cViewPr>
      <p:guideLst>
        <p:guide orient="horz" pos="2160"/>
        <p:guide pos="3840"/>
      </p:guideLst>
    </p:cSldViewPr>
  </p:slideViewPr>
  <p:notesTextViewPr>
    <p:cViewPr>
      <p:scale>
        <a:sx n="1" d="1"/>
        <a:sy n="1" d="1"/>
      </p:scale>
      <p:origin x="0" y="0"/>
    </p:cViewPr>
  </p:notesTextViewPr>
  <p:sorterViewPr>
    <p:cViewPr>
      <p:scale>
        <a:sx n="100" d="100"/>
        <a:sy n="100" d="100"/>
      </p:scale>
      <p:origin x="0" y="60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1793348845669516E-2"/>
          <c:y val="0.1338446740819296"/>
          <c:w val="0.93207285775442028"/>
          <c:h val="0.73911366358103103"/>
        </c:manualLayout>
      </c:layout>
      <c:barChart>
        <c:barDir val="col"/>
        <c:grouping val="clustered"/>
        <c:varyColors val="0"/>
        <c:ser>
          <c:idx val="0"/>
          <c:order val="0"/>
          <c:tx>
            <c:strRef>
              <c:f>Sheet1!$B$1</c:f>
              <c:strCache>
                <c:ptCount val="1"/>
                <c:pt idx="0">
                  <c:v>Series 1</c:v>
                </c:pt>
              </c:strCache>
            </c:strRef>
          </c:tx>
          <c:spPr>
            <a:solidFill>
              <a:srgbClr val="264A64"/>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mj-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FY 2001</c:v>
                </c:pt>
                <c:pt idx="1">
                  <c:v>FY 2002</c:v>
                </c:pt>
                <c:pt idx="2">
                  <c:v>FY 2003</c:v>
                </c:pt>
                <c:pt idx="3">
                  <c:v>FY 2004</c:v>
                </c:pt>
                <c:pt idx="4">
                  <c:v>FY 2005</c:v>
                </c:pt>
                <c:pt idx="5">
                  <c:v>FY 2006</c:v>
                </c:pt>
                <c:pt idx="6">
                  <c:v>FY 2007</c:v>
                </c:pt>
                <c:pt idx="7">
                  <c:v>FY 2008</c:v>
                </c:pt>
                <c:pt idx="8">
                  <c:v>FY 2009</c:v>
                </c:pt>
                <c:pt idx="9">
                  <c:v>FY 2010</c:v>
                </c:pt>
                <c:pt idx="10">
                  <c:v>FY 2011</c:v>
                </c:pt>
                <c:pt idx="11">
                  <c:v>FY 2012</c:v>
                </c:pt>
                <c:pt idx="12">
                  <c:v>FY 2013</c:v>
                </c:pt>
                <c:pt idx="13">
                  <c:v>FY 2014</c:v>
                </c:pt>
                <c:pt idx="14">
                  <c:v>FY 2015</c:v>
                </c:pt>
                <c:pt idx="15">
                  <c:v>FY 2016</c:v>
                </c:pt>
                <c:pt idx="16">
                  <c:v>FY 2017</c:v>
                </c:pt>
                <c:pt idx="17">
                  <c:v>FY 2018</c:v>
                </c:pt>
                <c:pt idx="18">
                  <c:v>FY 2019</c:v>
                </c:pt>
                <c:pt idx="19">
                  <c:v>FY 2020</c:v>
                </c:pt>
              </c:strCache>
            </c:strRef>
          </c:cat>
          <c:val>
            <c:numRef>
              <c:f>Sheet1!$B$2:$B$21</c:f>
              <c:numCache>
                <c:formatCode>General</c:formatCode>
                <c:ptCount val="20"/>
                <c:pt idx="0">
                  <c:v>4</c:v>
                </c:pt>
                <c:pt idx="1">
                  <c:v>19</c:v>
                </c:pt>
                <c:pt idx="2">
                  <c:v>6</c:v>
                </c:pt>
                <c:pt idx="3">
                  <c:v>18</c:v>
                </c:pt>
                <c:pt idx="4">
                  <c:v>32</c:v>
                </c:pt>
                <c:pt idx="5">
                  <c:v>20</c:v>
                </c:pt>
                <c:pt idx="6">
                  <c:v>32</c:v>
                </c:pt>
                <c:pt idx="7">
                  <c:v>31</c:v>
                </c:pt>
                <c:pt idx="8">
                  <c:v>50</c:v>
                </c:pt>
                <c:pt idx="9">
                  <c:v>92</c:v>
                </c:pt>
                <c:pt idx="10">
                  <c:v>100</c:v>
                </c:pt>
                <c:pt idx="11">
                  <c:v>102</c:v>
                </c:pt>
                <c:pt idx="12">
                  <c:v>114</c:v>
                </c:pt>
                <c:pt idx="13">
                  <c:v>216</c:v>
                </c:pt>
                <c:pt idx="14">
                  <c:v>239</c:v>
                </c:pt>
                <c:pt idx="15">
                  <c:v>335</c:v>
                </c:pt>
                <c:pt idx="16">
                  <c:v>506</c:v>
                </c:pt>
                <c:pt idx="17">
                  <c:v>466</c:v>
                </c:pt>
                <c:pt idx="18">
                  <c:v>892</c:v>
                </c:pt>
                <c:pt idx="19">
                  <c:v>673</c:v>
                </c:pt>
              </c:numCache>
            </c:numRef>
          </c:val>
          <c:extLst>
            <c:ext xmlns:c16="http://schemas.microsoft.com/office/drawing/2014/chart" uri="{C3380CC4-5D6E-409C-BE32-E72D297353CC}">
              <c16:uniqueId val="{00000000-8998-4704-8D8F-47435B03ECC9}"/>
            </c:ext>
          </c:extLst>
        </c:ser>
        <c:dLbls>
          <c:showLegendKey val="0"/>
          <c:showVal val="0"/>
          <c:showCatName val="0"/>
          <c:showSerName val="0"/>
          <c:showPercent val="0"/>
          <c:showBubbleSize val="0"/>
        </c:dLbls>
        <c:gapWidth val="71"/>
        <c:axId val="797383224"/>
        <c:axId val="797389456"/>
      </c:barChart>
      <c:catAx>
        <c:axId val="797383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560000" spcFirstLastPara="1" vertOverflow="ellipsis" wrap="square" anchor="ctr" anchorCtr="0"/>
          <a:lstStyle/>
          <a:p>
            <a:pPr>
              <a:defRPr sz="1200" b="0" i="0" u="none" strike="noStrike" kern="1200" baseline="0">
                <a:solidFill>
                  <a:sysClr val="windowText" lastClr="000000"/>
                </a:solidFill>
                <a:latin typeface="+mn-lt"/>
                <a:ea typeface="+mn-ea"/>
                <a:cs typeface="+mn-cs"/>
              </a:defRPr>
            </a:pPr>
            <a:endParaRPr lang="en-US"/>
          </a:p>
        </c:txPr>
        <c:crossAx val="797389456"/>
        <c:crosses val="autoZero"/>
        <c:auto val="1"/>
        <c:lblAlgn val="ctr"/>
        <c:lblOffset val="100"/>
        <c:tickLblSkip val="1"/>
        <c:tickMarkSkip val="2"/>
        <c:noMultiLvlLbl val="0"/>
      </c:catAx>
      <c:valAx>
        <c:axId val="797389456"/>
        <c:scaling>
          <c:orientation val="minMax"/>
        </c:scaling>
        <c:delete val="1"/>
        <c:axPos val="l"/>
        <c:numFmt formatCode="General" sourceLinked="1"/>
        <c:majorTickMark val="none"/>
        <c:minorTickMark val="none"/>
        <c:tickLblPos val="nextTo"/>
        <c:crossAx val="797383224"/>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ysClr val="windowText" lastClr="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pieChart>
        <c:varyColors val="1"/>
        <c:ser>
          <c:idx val="0"/>
          <c:order val="0"/>
          <c:tx>
            <c:strRef>
              <c:f>Sheet1!$B$1</c:f>
              <c:strCache>
                <c:ptCount val="1"/>
                <c:pt idx="0">
                  <c:v>Type of Trafficking</c:v>
                </c:pt>
              </c:strCache>
            </c:strRef>
          </c:tx>
          <c:spPr>
            <a:solidFill>
              <a:schemeClr val="accent5">
                <a:lumMod val="20000"/>
                <a:lumOff val="80000"/>
              </a:schemeClr>
            </a:solidFill>
            <a:ln>
              <a:solidFill>
                <a:schemeClr val="tx1"/>
              </a:solidFill>
            </a:ln>
          </c:spPr>
          <c:dPt>
            <c:idx val="0"/>
            <c:bubble3D val="0"/>
            <c:spPr>
              <a:solidFill>
                <a:schemeClr val="accent5">
                  <a:lumMod val="20000"/>
                  <a:lumOff val="80000"/>
                </a:schemeClr>
              </a:solidFill>
              <a:ln w="19050">
                <a:solidFill>
                  <a:schemeClr val="tx1"/>
                </a:solidFill>
              </a:ln>
              <a:effectLst/>
            </c:spPr>
            <c:extLst>
              <c:ext xmlns:c16="http://schemas.microsoft.com/office/drawing/2014/chart" uri="{C3380CC4-5D6E-409C-BE32-E72D297353CC}">
                <c16:uniqueId val="{00000001-B589-40B4-B7CA-C46EDE1AA623}"/>
              </c:ext>
            </c:extLst>
          </c:dPt>
          <c:dPt>
            <c:idx val="1"/>
            <c:bubble3D val="0"/>
            <c:spPr>
              <a:solidFill>
                <a:schemeClr val="accent2"/>
              </a:solidFill>
              <a:ln w="19050">
                <a:solidFill>
                  <a:schemeClr val="tx1"/>
                </a:solidFill>
              </a:ln>
              <a:effectLst/>
            </c:spPr>
            <c:extLst>
              <c:ext xmlns:c16="http://schemas.microsoft.com/office/drawing/2014/chart" uri="{C3380CC4-5D6E-409C-BE32-E72D297353CC}">
                <c16:uniqueId val="{00000002-B589-40B4-B7CA-C46EDE1AA623}"/>
              </c:ext>
            </c:extLst>
          </c:dPt>
          <c:dPt>
            <c:idx val="2"/>
            <c:bubble3D val="0"/>
            <c:spPr>
              <a:solidFill>
                <a:schemeClr val="bg1"/>
              </a:solidFill>
              <a:ln w="19050">
                <a:solidFill>
                  <a:schemeClr val="tx1"/>
                </a:solidFill>
              </a:ln>
              <a:effectLst/>
            </c:spPr>
            <c:extLst>
              <c:ext xmlns:c16="http://schemas.microsoft.com/office/drawing/2014/chart" uri="{C3380CC4-5D6E-409C-BE32-E72D297353CC}">
                <c16:uniqueId val="{00000003-B589-40B4-B7CA-C46EDE1AA623}"/>
              </c:ext>
            </c:extLst>
          </c:dPt>
          <c:dLbls>
            <c:dLbl>
              <c:idx val="1"/>
              <c:layout>
                <c:manualLayout>
                  <c:x val="7.8128170025258473E-2"/>
                  <c:y val="6.7944526002046354E-2"/>
                </c:manualLayout>
              </c:layout>
              <c:tx>
                <c:rich>
                  <a:bodyPr/>
                  <a:lstStyle/>
                  <a:p>
                    <a:fld id="{6AFFF90C-75DB-4FB3-B753-F0B0A3FED3A6}" type="PERCENTAGE">
                      <a:rPr lang="en-US">
                        <a:solidFill>
                          <a:schemeClr val="bg1"/>
                        </a:solidFill>
                      </a:rPr>
                      <a:pPr/>
                      <a:t>[PERCENTAGE]</a:t>
                    </a:fld>
                    <a:endParaRPr lang="en-US"/>
                  </a:p>
                </c:rich>
              </c:tx>
              <c:dLblPos val="bestFit"/>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B589-40B4-B7CA-C46EDE1AA623}"/>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Labor</c:v>
                </c:pt>
                <c:pt idx="1">
                  <c:v>Sex</c:v>
                </c:pt>
                <c:pt idx="2">
                  <c:v>Both</c:v>
                </c:pt>
              </c:strCache>
            </c:strRef>
          </c:cat>
          <c:val>
            <c:numRef>
              <c:f>Sheet1!$B$2:$B$4</c:f>
              <c:numCache>
                <c:formatCode>General</c:formatCode>
                <c:ptCount val="3"/>
                <c:pt idx="0">
                  <c:v>74.3</c:v>
                </c:pt>
                <c:pt idx="1">
                  <c:v>20.100000000000001</c:v>
                </c:pt>
                <c:pt idx="2">
                  <c:v>5.6</c:v>
                </c:pt>
              </c:numCache>
            </c:numRef>
          </c:val>
          <c:extLst>
            <c:ext xmlns:c16="http://schemas.microsoft.com/office/drawing/2014/chart" uri="{C3380CC4-5D6E-409C-BE32-E72D297353CC}">
              <c16:uniqueId val="{00000000-B589-40B4-B7CA-C46EDE1AA623}"/>
            </c:ext>
          </c:extLst>
        </c:ser>
        <c:dLbls>
          <c:dLblPos val="inEnd"/>
          <c:showLegendKey val="0"/>
          <c:showVal val="0"/>
          <c:showCatName val="0"/>
          <c:showSerName val="0"/>
          <c:showPercent val="1"/>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col"/>
        <c:grouping val="clustered"/>
        <c:varyColors val="0"/>
        <c:ser>
          <c:idx val="0"/>
          <c:order val="0"/>
          <c:tx>
            <c:strRef>
              <c:f>Sheet1!$B$1</c:f>
              <c:strCache>
                <c:ptCount val="1"/>
                <c:pt idx="0">
                  <c:v>Gender</c:v>
                </c:pt>
              </c:strCache>
            </c:strRef>
          </c:tx>
          <c:spPr>
            <a:solidFill>
              <a:schemeClr val="accent5">
                <a:lumMod val="20000"/>
                <a:lumOff val="80000"/>
              </a:schemeClr>
            </a:solidFill>
            <a:ln w="19050">
              <a:solidFill>
                <a:schemeClr val="tx1"/>
              </a:solidFill>
            </a:ln>
            <a:effectLst/>
          </c:spPr>
          <c:invertIfNegative val="0"/>
          <c:dPt>
            <c:idx val="0"/>
            <c:invertIfNegative val="0"/>
            <c:bubble3D val="0"/>
            <c:spPr>
              <a:solidFill>
                <a:schemeClr val="accent5">
                  <a:lumMod val="20000"/>
                  <a:lumOff val="80000"/>
                </a:schemeClr>
              </a:solidFill>
              <a:ln w="19050">
                <a:solidFill>
                  <a:schemeClr val="tx1"/>
                </a:solidFill>
              </a:ln>
              <a:effectLst/>
            </c:spPr>
            <c:extLst>
              <c:ext xmlns:c16="http://schemas.microsoft.com/office/drawing/2014/chart" uri="{C3380CC4-5D6E-409C-BE32-E72D297353CC}">
                <c16:uniqueId val="{00000001-B589-40B4-B7CA-C46EDE1AA623}"/>
              </c:ext>
            </c:extLst>
          </c:dPt>
          <c:dPt>
            <c:idx val="1"/>
            <c:invertIfNegative val="0"/>
            <c:bubble3D val="0"/>
            <c:spPr>
              <a:solidFill>
                <a:schemeClr val="accent2"/>
              </a:solidFill>
              <a:ln w="19050">
                <a:solidFill>
                  <a:schemeClr val="tx1"/>
                </a:solidFill>
              </a:ln>
              <a:effectLst/>
            </c:spPr>
            <c:extLst>
              <c:ext xmlns:c16="http://schemas.microsoft.com/office/drawing/2014/chart" uri="{C3380CC4-5D6E-409C-BE32-E72D297353CC}">
                <c16:uniqueId val="{00000002-B589-40B4-B7CA-C46EDE1AA623}"/>
              </c:ext>
            </c:extLst>
          </c:dPt>
          <c:dLbls>
            <c:dLbl>
              <c:idx val="1"/>
              <c:layout>
                <c:manualLayout>
                  <c:x val="1.1782105411009762E-3"/>
                  <c:y val="7.887354244653845E-2"/>
                </c:manualLayout>
              </c:layout>
              <c:tx>
                <c:rich>
                  <a:bodyPr/>
                  <a:lstStyle/>
                  <a:p>
                    <a:fld id="{BB98526D-21D2-4073-AE1E-B47046C90081}" type="VALUE">
                      <a:rPr lang="en-US" smtClean="0">
                        <a:solidFill>
                          <a:schemeClr val="bg1"/>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B589-40B4-B7CA-C46EDE1AA623}"/>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Male</c:v>
                </c:pt>
                <c:pt idx="1">
                  <c:v>Female</c:v>
                </c:pt>
                <c:pt idx="2">
                  <c:v>Transgender Male</c:v>
                </c:pt>
                <c:pt idx="3">
                  <c:v>Transgender Female</c:v>
                </c:pt>
              </c:strCache>
            </c:strRef>
          </c:cat>
          <c:val>
            <c:numRef>
              <c:f>Sheet1!$B$2:$B$5</c:f>
              <c:numCache>
                <c:formatCode>General</c:formatCode>
                <c:ptCount val="4"/>
                <c:pt idx="0">
                  <c:v>371</c:v>
                </c:pt>
                <c:pt idx="1">
                  <c:v>301</c:v>
                </c:pt>
                <c:pt idx="2">
                  <c:v>0</c:v>
                </c:pt>
                <c:pt idx="3">
                  <c:v>1</c:v>
                </c:pt>
              </c:numCache>
            </c:numRef>
          </c:val>
          <c:extLst>
            <c:ext xmlns:c16="http://schemas.microsoft.com/office/drawing/2014/chart" uri="{C3380CC4-5D6E-409C-BE32-E72D297353CC}">
              <c16:uniqueId val="{00000000-B589-40B4-B7CA-C46EDE1AA623}"/>
            </c:ext>
          </c:extLst>
        </c:ser>
        <c:dLbls>
          <c:showLegendKey val="0"/>
          <c:showVal val="0"/>
          <c:showCatName val="0"/>
          <c:showSerName val="0"/>
          <c:showPercent val="0"/>
          <c:showBubbleSize val="0"/>
        </c:dLbls>
        <c:gapWidth val="100"/>
        <c:axId val="669763200"/>
        <c:axId val="669766808"/>
      </c:barChart>
      <c:valAx>
        <c:axId val="669766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9763200"/>
        <c:crosses val="autoZero"/>
        <c:crossBetween val="between"/>
      </c:valAx>
      <c:catAx>
        <c:axId val="66976320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976680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Reversed" id="24">
  <a:schemeClr val="accent4"/>
</cs:colorStyle>
</file>

<file path=ppt/charts/colors3.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3656984-0422-4EBC-BCAF-FA01BCFCC946}" type="doc">
      <dgm:prSet loTypeId="urn:microsoft.com/office/officeart/2005/8/layout/default" loCatId="list" qsTypeId="urn:microsoft.com/office/officeart/2005/8/quickstyle/simple1" qsCatId="simple" csTypeId="urn:microsoft.com/office/officeart/2005/8/colors/accent0_1" csCatId="mainScheme" phldr="1"/>
      <dgm:spPr/>
      <dgm:t>
        <a:bodyPr/>
        <a:lstStyle/>
        <a:p>
          <a:endParaRPr lang="en-US"/>
        </a:p>
      </dgm:t>
    </dgm:pt>
    <dgm:pt modelId="{4A1A4F6C-D7E1-4BB1-B769-32A8F069EBF6}">
      <dgm:prSet phldrT="[Text]" custT="1"/>
      <dgm:spPr>
        <a:solidFill>
          <a:srgbClr val="EAE5DF"/>
        </a:solidFill>
      </dgm:spPr>
      <dgm:t>
        <a:bodyPr/>
        <a:lstStyle/>
        <a:p>
          <a:r>
            <a:rPr lang="en-US" sz="2100" dirty="0"/>
            <a:t>The </a:t>
          </a:r>
          <a:r>
            <a:rPr lang="en-US" sz="2100" b="1" dirty="0"/>
            <a:t>“something of value” </a:t>
          </a:r>
          <a:r>
            <a:rPr lang="en-US" sz="2100" dirty="0"/>
            <a:t>can include money, food, shelter, gifts, transportation, etc.</a:t>
          </a:r>
        </a:p>
      </dgm:t>
    </dgm:pt>
    <dgm:pt modelId="{C7D4BB8F-C0C9-4673-87C9-87C7359F61FD}" type="parTrans" cxnId="{75BD671F-76B4-482A-A890-5C0520BA7BB7}">
      <dgm:prSet/>
      <dgm:spPr/>
      <dgm:t>
        <a:bodyPr/>
        <a:lstStyle/>
        <a:p>
          <a:endParaRPr lang="en-US"/>
        </a:p>
      </dgm:t>
    </dgm:pt>
    <dgm:pt modelId="{5128EFC4-CDC9-40F4-A830-CC59A508BC89}" type="sibTrans" cxnId="{75BD671F-76B4-482A-A890-5C0520BA7BB7}">
      <dgm:prSet/>
      <dgm:spPr/>
      <dgm:t>
        <a:bodyPr/>
        <a:lstStyle/>
        <a:p>
          <a:endParaRPr lang="en-US"/>
        </a:p>
      </dgm:t>
    </dgm:pt>
    <dgm:pt modelId="{6FA24EAA-E7A9-4EA3-AF30-51709BB7D9F7}">
      <dgm:prSet phldrT="[Text]"/>
      <dgm:spPr>
        <a:solidFill>
          <a:srgbClr val="EAE5DF"/>
        </a:solidFill>
      </dgm:spPr>
      <dgm:t>
        <a:bodyPr/>
        <a:lstStyle/>
        <a:p>
          <a:r>
            <a:rPr lang="en-US" dirty="0"/>
            <a:t>Offers of something of value for </a:t>
          </a:r>
          <a:r>
            <a:rPr lang="en-US" b="1" dirty="0"/>
            <a:t>videos or images of a minor </a:t>
          </a:r>
          <a:r>
            <a:rPr lang="en-US" dirty="0"/>
            <a:t>must include knowledge that the minor would be </a:t>
          </a:r>
          <a:r>
            <a:rPr lang="en-US" b="1" dirty="0"/>
            <a:t>depicted or made to engage in a sexual act </a:t>
          </a:r>
          <a:r>
            <a:rPr lang="en-US" dirty="0"/>
            <a:t>in the images or videos to be considered sex trafficking.</a:t>
          </a:r>
        </a:p>
      </dgm:t>
    </dgm:pt>
    <dgm:pt modelId="{2735D026-DB3D-4FD1-8114-5815C8541872}" type="parTrans" cxnId="{E0012561-B104-4E96-81BC-C92E16D83538}">
      <dgm:prSet/>
      <dgm:spPr/>
      <dgm:t>
        <a:bodyPr/>
        <a:lstStyle/>
        <a:p>
          <a:endParaRPr lang="en-US"/>
        </a:p>
      </dgm:t>
    </dgm:pt>
    <dgm:pt modelId="{27859FB9-9A27-4E8B-818D-620D9ED9E30F}" type="sibTrans" cxnId="{E0012561-B104-4E96-81BC-C92E16D83538}">
      <dgm:prSet/>
      <dgm:spPr/>
      <dgm:t>
        <a:bodyPr/>
        <a:lstStyle/>
        <a:p>
          <a:endParaRPr lang="en-US"/>
        </a:p>
      </dgm:t>
    </dgm:pt>
    <dgm:pt modelId="{06051F35-7D44-4459-B719-B51BC331F4EF}">
      <dgm:prSet phldrT="[Text]"/>
      <dgm:spPr>
        <a:solidFill>
          <a:srgbClr val="EAE5DF"/>
        </a:solidFill>
      </dgm:spPr>
      <dgm:t>
        <a:bodyPr/>
        <a:lstStyle/>
        <a:p>
          <a:r>
            <a:rPr lang="en-US" b="1" dirty="0"/>
            <a:t>Sexual Act </a:t>
          </a:r>
          <a:r>
            <a:rPr lang="en-US" dirty="0"/>
            <a:t>as defined in federal law, </a:t>
          </a:r>
          <a:r>
            <a:rPr lang="en-US" dirty="0">
              <a:latin typeface="+mn-lt"/>
            </a:rPr>
            <a:t>18 U.S.C. § 2246.</a:t>
          </a:r>
          <a:endParaRPr lang="en-US" dirty="0"/>
        </a:p>
      </dgm:t>
    </dgm:pt>
    <dgm:pt modelId="{F23EDA00-97E8-45A7-9073-AF0CBB36A7A9}" type="parTrans" cxnId="{9F23602E-0B38-4B2A-97A9-F695E64ED040}">
      <dgm:prSet/>
      <dgm:spPr/>
      <dgm:t>
        <a:bodyPr/>
        <a:lstStyle/>
        <a:p>
          <a:endParaRPr lang="en-US"/>
        </a:p>
      </dgm:t>
    </dgm:pt>
    <dgm:pt modelId="{8FC8888B-0FD3-46A4-895B-3FE11001CA2C}" type="sibTrans" cxnId="{9F23602E-0B38-4B2A-97A9-F695E64ED040}">
      <dgm:prSet/>
      <dgm:spPr/>
      <dgm:t>
        <a:bodyPr/>
        <a:lstStyle/>
        <a:p>
          <a:endParaRPr lang="en-US"/>
        </a:p>
      </dgm:t>
    </dgm:pt>
    <dgm:pt modelId="{40E887BA-3FC0-460D-847D-43AD64E652E8}">
      <dgm:prSet phldrT="[Text]"/>
      <dgm:spPr>
        <a:solidFill>
          <a:srgbClr val="EAE5DF"/>
        </a:solidFill>
      </dgm:spPr>
      <dgm:t>
        <a:bodyPr/>
        <a:lstStyle/>
        <a:p>
          <a:r>
            <a:rPr lang="en-US" dirty="0"/>
            <a:t>Even if the sex act or exchange never occur, </a:t>
          </a:r>
          <a:r>
            <a:rPr lang="en-US" b="1" dirty="0"/>
            <a:t>solicitation for a commercial sex act alone may be considered sex trafficking of a minor.</a:t>
          </a:r>
        </a:p>
      </dgm:t>
    </dgm:pt>
    <dgm:pt modelId="{66BA14BF-8C7A-4308-96FB-1FCBED429B73}" type="parTrans" cxnId="{093DD68F-F7E7-4C40-B8CB-BF122274EDC9}">
      <dgm:prSet/>
      <dgm:spPr/>
      <dgm:t>
        <a:bodyPr/>
        <a:lstStyle/>
        <a:p>
          <a:endParaRPr lang="en-US"/>
        </a:p>
      </dgm:t>
    </dgm:pt>
    <dgm:pt modelId="{24F136DF-0991-48A7-8669-4E9090ACB173}" type="sibTrans" cxnId="{093DD68F-F7E7-4C40-B8CB-BF122274EDC9}">
      <dgm:prSet/>
      <dgm:spPr/>
      <dgm:t>
        <a:bodyPr/>
        <a:lstStyle/>
        <a:p>
          <a:endParaRPr lang="en-US"/>
        </a:p>
      </dgm:t>
    </dgm:pt>
    <dgm:pt modelId="{1FAE9301-1D07-41A7-BF93-D9F1CE15EDF6}" type="pres">
      <dgm:prSet presAssocID="{93656984-0422-4EBC-BCAF-FA01BCFCC946}" presName="diagram" presStyleCnt="0">
        <dgm:presLayoutVars>
          <dgm:dir/>
          <dgm:resizeHandles val="exact"/>
        </dgm:presLayoutVars>
      </dgm:prSet>
      <dgm:spPr/>
    </dgm:pt>
    <dgm:pt modelId="{46851E87-AC39-4469-8E9F-54D5419368EC}" type="pres">
      <dgm:prSet presAssocID="{4A1A4F6C-D7E1-4BB1-B769-32A8F069EBF6}" presName="node" presStyleLbl="node1" presStyleIdx="0" presStyleCnt="4">
        <dgm:presLayoutVars>
          <dgm:bulletEnabled val="1"/>
        </dgm:presLayoutVars>
      </dgm:prSet>
      <dgm:spPr/>
    </dgm:pt>
    <dgm:pt modelId="{26327BAF-89CB-409B-90C3-64983B46C1B4}" type="pres">
      <dgm:prSet presAssocID="{5128EFC4-CDC9-40F4-A830-CC59A508BC89}" presName="sibTrans" presStyleCnt="0"/>
      <dgm:spPr/>
    </dgm:pt>
    <dgm:pt modelId="{0723F75F-652E-4D69-9DB1-0171B9B328AA}" type="pres">
      <dgm:prSet presAssocID="{6FA24EAA-E7A9-4EA3-AF30-51709BB7D9F7}" presName="node" presStyleLbl="node1" presStyleIdx="1" presStyleCnt="4">
        <dgm:presLayoutVars>
          <dgm:bulletEnabled val="1"/>
        </dgm:presLayoutVars>
      </dgm:prSet>
      <dgm:spPr/>
    </dgm:pt>
    <dgm:pt modelId="{59E36CFA-1631-4ED7-B647-F7265C3DD5D1}" type="pres">
      <dgm:prSet presAssocID="{27859FB9-9A27-4E8B-818D-620D9ED9E30F}" presName="sibTrans" presStyleCnt="0"/>
      <dgm:spPr/>
    </dgm:pt>
    <dgm:pt modelId="{0AD50606-0BEA-4E17-AB90-5B0B606B28E6}" type="pres">
      <dgm:prSet presAssocID="{06051F35-7D44-4459-B719-B51BC331F4EF}" presName="node" presStyleLbl="node1" presStyleIdx="2" presStyleCnt="4">
        <dgm:presLayoutVars>
          <dgm:bulletEnabled val="1"/>
        </dgm:presLayoutVars>
      </dgm:prSet>
      <dgm:spPr/>
    </dgm:pt>
    <dgm:pt modelId="{758CBF0C-B999-4DB2-9160-9BD0362E474D}" type="pres">
      <dgm:prSet presAssocID="{8FC8888B-0FD3-46A4-895B-3FE11001CA2C}" presName="sibTrans" presStyleCnt="0"/>
      <dgm:spPr/>
    </dgm:pt>
    <dgm:pt modelId="{A51B560B-E8BC-4582-BD79-60311F5BD7E2}" type="pres">
      <dgm:prSet presAssocID="{40E887BA-3FC0-460D-847D-43AD64E652E8}" presName="node" presStyleLbl="node1" presStyleIdx="3" presStyleCnt="4">
        <dgm:presLayoutVars>
          <dgm:bulletEnabled val="1"/>
        </dgm:presLayoutVars>
      </dgm:prSet>
      <dgm:spPr/>
    </dgm:pt>
  </dgm:ptLst>
  <dgm:cxnLst>
    <dgm:cxn modelId="{75BD671F-76B4-482A-A890-5C0520BA7BB7}" srcId="{93656984-0422-4EBC-BCAF-FA01BCFCC946}" destId="{4A1A4F6C-D7E1-4BB1-B769-32A8F069EBF6}" srcOrd="0" destOrd="0" parTransId="{C7D4BB8F-C0C9-4673-87C9-87C7359F61FD}" sibTransId="{5128EFC4-CDC9-40F4-A830-CC59A508BC89}"/>
    <dgm:cxn modelId="{9F23602E-0B38-4B2A-97A9-F695E64ED040}" srcId="{93656984-0422-4EBC-BCAF-FA01BCFCC946}" destId="{06051F35-7D44-4459-B719-B51BC331F4EF}" srcOrd="2" destOrd="0" parTransId="{F23EDA00-97E8-45A7-9073-AF0CBB36A7A9}" sibTransId="{8FC8888B-0FD3-46A4-895B-3FE11001CA2C}"/>
    <dgm:cxn modelId="{7C47F75B-2999-4CAA-9367-67E6DE5CC3C4}" type="presOf" srcId="{93656984-0422-4EBC-BCAF-FA01BCFCC946}" destId="{1FAE9301-1D07-41A7-BF93-D9F1CE15EDF6}" srcOrd="0" destOrd="0" presId="urn:microsoft.com/office/officeart/2005/8/layout/default"/>
    <dgm:cxn modelId="{E0012561-B104-4E96-81BC-C92E16D83538}" srcId="{93656984-0422-4EBC-BCAF-FA01BCFCC946}" destId="{6FA24EAA-E7A9-4EA3-AF30-51709BB7D9F7}" srcOrd="1" destOrd="0" parTransId="{2735D026-DB3D-4FD1-8114-5815C8541872}" sibTransId="{27859FB9-9A27-4E8B-818D-620D9ED9E30F}"/>
    <dgm:cxn modelId="{23BDA254-0B71-4A26-8B97-2059932CF105}" type="presOf" srcId="{4A1A4F6C-D7E1-4BB1-B769-32A8F069EBF6}" destId="{46851E87-AC39-4469-8E9F-54D5419368EC}" srcOrd="0" destOrd="0" presId="urn:microsoft.com/office/officeart/2005/8/layout/default"/>
    <dgm:cxn modelId="{093DD68F-F7E7-4C40-B8CB-BF122274EDC9}" srcId="{93656984-0422-4EBC-BCAF-FA01BCFCC946}" destId="{40E887BA-3FC0-460D-847D-43AD64E652E8}" srcOrd="3" destOrd="0" parTransId="{66BA14BF-8C7A-4308-96FB-1FCBED429B73}" sibTransId="{24F136DF-0991-48A7-8669-4E9090ACB173}"/>
    <dgm:cxn modelId="{F1465D92-7B73-460F-BAAF-8652962BEFDF}" type="presOf" srcId="{06051F35-7D44-4459-B719-B51BC331F4EF}" destId="{0AD50606-0BEA-4E17-AB90-5B0B606B28E6}" srcOrd="0" destOrd="0" presId="urn:microsoft.com/office/officeart/2005/8/layout/default"/>
    <dgm:cxn modelId="{FAFC989C-31BE-423B-B2B8-3F01B9A46984}" type="presOf" srcId="{40E887BA-3FC0-460D-847D-43AD64E652E8}" destId="{A51B560B-E8BC-4582-BD79-60311F5BD7E2}" srcOrd="0" destOrd="0" presId="urn:microsoft.com/office/officeart/2005/8/layout/default"/>
    <dgm:cxn modelId="{C308E3C6-6CE0-4831-9ABD-15A5E67A42AA}" type="presOf" srcId="{6FA24EAA-E7A9-4EA3-AF30-51709BB7D9F7}" destId="{0723F75F-652E-4D69-9DB1-0171B9B328AA}" srcOrd="0" destOrd="0" presId="urn:microsoft.com/office/officeart/2005/8/layout/default"/>
    <dgm:cxn modelId="{EA61FA73-FEC5-4D25-AAB1-AD7A4EF89DFD}" type="presParOf" srcId="{1FAE9301-1D07-41A7-BF93-D9F1CE15EDF6}" destId="{46851E87-AC39-4469-8E9F-54D5419368EC}" srcOrd="0" destOrd="0" presId="urn:microsoft.com/office/officeart/2005/8/layout/default"/>
    <dgm:cxn modelId="{22CD66EB-CEA9-4FEE-969D-568D15DEC473}" type="presParOf" srcId="{1FAE9301-1D07-41A7-BF93-D9F1CE15EDF6}" destId="{26327BAF-89CB-409B-90C3-64983B46C1B4}" srcOrd="1" destOrd="0" presId="urn:microsoft.com/office/officeart/2005/8/layout/default"/>
    <dgm:cxn modelId="{5DB76B74-FA1E-4EA3-BA7E-284CE5270F60}" type="presParOf" srcId="{1FAE9301-1D07-41A7-BF93-D9F1CE15EDF6}" destId="{0723F75F-652E-4D69-9DB1-0171B9B328AA}" srcOrd="2" destOrd="0" presId="urn:microsoft.com/office/officeart/2005/8/layout/default"/>
    <dgm:cxn modelId="{EB93E322-E9A2-4138-8E66-C5B57A026AF7}" type="presParOf" srcId="{1FAE9301-1D07-41A7-BF93-D9F1CE15EDF6}" destId="{59E36CFA-1631-4ED7-B647-F7265C3DD5D1}" srcOrd="3" destOrd="0" presId="urn:microsoft.com/office/officeart/2005/8/layout/default"/>
    <dgm:cxn modelId="{F7BD3056-DD5F-4C72-9049-23B7F8158450}" type="presParOf" srcId="{1FAE9301-1D07-41A7-BF93-D9F1CE15EDF6}" destId="{0AD50606-0BEA-4E17-AB90-5B0B606B28E6}" srcOrd="4" destOrd="0" presId="urn:microsoft.com/office/officeart/2005/8/layout/default"/>
    <dgm:cxn modelId="{7E5CB1C3-8AB6-4204-9B0E-FA1E96E4F020}" type="presParOf" srcId="{1FAE9301-1D07-41A7-BF93-D9F1CE15EDF6}" destId="{758CBF0C-B999-4DB2-9160-9BD0362E474D}" srcOrd="5" destOrd="0" presId="urn:microsoft.com/office/officeart/2005/8/layout/default"/>
    <dgm:cxn modelId="{FE597D35-ADC7-40B9-A2F5-917BED0020E8}" type="presParOf" srcId="{1FAE9301-1D07-41A7-BF93-D9F1CE15EDF6}" destId="{A51B560B-E8BC-4582-BD79-60311F5BD7E2}"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BE3641-EC65-4564-AB6C-DD9EDE57A737}" type="doc">
      <dgm:prSet loTypeId="urn:microsoft.com/office/officeart/2005/8/layout/hProcess9" loCatId="process" qsTypeId="urn:microsoft.com/office/officeart/2005/8/quickstyle/simple1" qsCatId="simple" csTypeId="urn:microsoft.com/office/officeart/2005/8/colors/accent1_2" csCatId="accent1" phldr="1"/>
      <dgm:spPr/>
    </dgm:pt>
    <dgm:pt modelId="{8B64D3B8-20CF-4401-AD9F-24D8F3C1B775}">
      <dgm:prSet phldrT="[Text]" custT="1"/>
      <dgm:spPr>
        <a:solidFill>
          <a:srgbClr val="EAE5DF"/>
        </a:solidFill>
        <a:ln w="19050"/>
      </dgm:spPr>
      <dgm:t>
        <a:bodyPr/>
        <a:lstStyle/>
        <a:p>
          <a:r>
            <a:rPr lang="en-US" sz="1600" b="1" dirty="0">
              <a:solidFill>
                <a:schemeClr val="tx1"/>
              </a:solidFill>
            </a:rPr>
            <a:t>A. </a:t>
          </a:r>
          <a:r>
            <a:rPr lang="en-US" sz="1600" dirty="0">
              <a:solidFill>
                <a:schemeClr val="tx1"/>
              </a:solidFill>
            </a:rPr>
            <a:t>Are there sex trafficking concerns, labor trafficking concerns, or no trafficking concerns?</a:t>
          </a:r>
        </a:p>
      </dgm:t>
    </dgm:pt>
    <dgm:pt modelId="{30F54A69-989E-4A77-AB5A-D9E95DBE9BB6}" type="parTrans" cxnId="{A71931DF-EADB-41FB-AE86-5A4D9EA208FC}">
      <dgm:prSet/>
      <dgm:spPr/>
      <dgm:t>
        <a:bodyPr/>
        <a:lstStyle/>
        <a:p>
          <a:endParaRPr lang="en-US"/>
        </a:p>
      </dgm:t>
    </dgm:pt>
    <dgm:pt modelId="{DA7222DB-129B-44D1-8490-1CAD7FE2CF7C}" type="sibTrans" cxnId="{A71931DF-EADB-41FB-AE86-5A4D9EA208FC}">
      <dgm:prSet/>
      <dgm:spPr/>
      <dgm:t>
        <a:bodyPr/>
        <a:lstStyle/>
        <a:p>
          <a:endParaRPr lang="en-US"/>
        </a:p>
      </dgm:t>
    </dgm:pt>
    <dgm:pt modelId="{54E88423-CD08-4110-8BE7-05525CAA8D0B}">
      <dgm:prSet phldrT="[Text]" custT="1"/>
      <dgm:spPr>
        <a:solidFill>
          <a:srgbClr val="EAE5DF"/>
        </a:solidFill>
        <a:ln w="19050"/>
      </dgm:spPr>
      <dgm:t>
        <a:bodyPr/>
        <a:lstStyle/>
        <a:p>
          <a:r>
            <a:rPr lang="en-US" sz="1600" b="1" dirty="0">
              <a:solidFill>
                <a:schemeClr val="tx1"/>
              </a:solidFill>
            </a:rPr>
            <a:t>B. </a:t>
          </a:r>
          <a:r>
            <a:rPr lang="en-US" sz="1600" dirty="0">
              <a:solidFill>
                <a:schemeClr val="tx1"/>
              </a:solidFill>
            </a:rPr>
            <a:t>What is the Action, the Means, and the Purpose?</a:t>
          </a:r>
        </a:p>
      </dgm:t>
    </dgm:pt>
    <dgm:pt modelId="{40477662-0BD7-40C4-8113-90EA26258512}" type="parTrans" cxnId="{360F01D1-8ABB-4D42-904A-418DAC0D1BB6}">
      <dgm:prSet/>
      <dgm:spPr/>
      <dgm:t>
        <a:bodyPr/>
        <a:lstStyle/>
        <a:p>
          <a:endParaRPr lang="en-US"/>
        </a:p>
      </dgm:t>
    </dgm:pt>
    <dgm:pt modelId="{A7D94B7B-C22C-44CF-9134-D0194F859A6E}" type="sibTrans" cxnId="{360F01D1-8ABB-4D42-904A-418DAC0D1BB6}">
      <dgm:prSet/>
      <dgm:spPr/>
      <dgm:t>
        <a:bodyPr/>
        <a:lstStyle/>
        <a:p>
          <a:endParaRPr lang="en-US"/>
        </a:p>
      </dgm:t>
    </dgm:pt>
    <dgm:pt modelId="{4E93D519-433D-4753-92F3-F1EFE876590A}">
      <dgm:prSet phldrT="[Text]" custT="1"/>
      <dgm:spPr>
        <a:solidFill>
          <a:srgbClr val="EAE5DF"/>
        </a:solidFill>
        <a:ln w="19050"/>
      </dgm:spPr>
      <dgm:t>
        <a:bodyPr/>
        <a:lstStyle/>
        <a:p>
          <a:r>
            <a:rPr lang="en-US" sz="1600" b="1" dirty="0">
              <a:solidFill>
                <a:schemeClr val="tx1"/>
              </a:solidFill>
            </a:rPr>
            <a:t>C. </a:t>
          </a:r>
          <a:r>
            <a:rPr lang="en-US" sz="1600" dirty="0">
              <a:solidFill>
                <a:schemeClr val="tx1"/>
              </a:solidFill>
            </a:rPr>
            <a:t>If you cannot identify an Action, a Means, or a Purpose, what more questions would you ask?</a:t>
          </a:r>
        </a:p>
      </dgm:t>
    </dgm:pt>
    <dgm:pt modelId="{21379A23-E889-4F3D-9972-51DB1DC9FFE8}" type="parTrans" cxnId="{2ED05979-0B17-4FB6-BC0A-E155C15B57FF}">
      <dgm:prSet/>
      <dgm:spPr/>
      <dgm:t>
        <a:bodyPr/>
        <a:lstStyle/>
        <a:p>
          <a:endParaRPr lang="en-US"/>
        </a:p>
      </dgm:t>
    </dgm:pt>
    <dgm:pt modelId="{B1DA06D9-0B77-465D-AA0A-750E7473155A}" type="sibTrans" cxnId="{2ED05979-0B17-4FB6-BC0A-E155C15B57FF}">
      <dgm:prSet/>
      <dgm:spPr/>
      <dgm:t>
        <a:bodyPr/>
        <a:lstStyle/>
        <a:p>
          <a:endParaRPr lang="en-US"/>
        </a:p>
      </dgm:t>
    </dgm:pt>
    <dgm:pt modelId="{01D3BADE-0FF6-4F4C-8E01-EB522B27C7A7}" type="pres">
      <dgm:prSet presAssocID="{52BE3641-EC65-4564-AB6C-DD9EDE57A737}" presName="CompostProcess" presStyleCnt="0">
        <dgm:presLayoutVars>
          <dgm:dir/>
          <dgm:resizeHandles val="exact"/>
        </dgm:presLayoutVars>
      </dgm:prSet>
      <dgm:spPr/>
    </dgm:pt>
    <dgm:pt modelId="{CB28F4DB-7532-4C79-B452-9A89724456E1}" type="pres">
      <dgm:prSet presAssocID="{52BE3641-EC65-4564-AB6C-DD9EDE57A737}" presName="arrow" presStyleLbl="bgShp" presStyleIdx="0" presStyleCnt="1"/>
      <dgm:spPr>
        <a:solidFill>
          <a:schemeClr val="bg2"/>
        </a:solidFill>
        <a:ln w="12700">
          <a:solidFill>
            <a:schemeClr val="tx1"/>
          </a:solidFill>
        </a:ln>
      </dgm:spPr>
    </dgm:pt>
    <dgm:pt modelId="{AB8282F4-7901-448A-9226-1FF98D1E2F1F}" type="pres">
      <dgm:prSet presAssocID="{52BE3641-EC65-4564-AB6C-DD9EDE57A737}" presName="linearProcess" presStyleCnt="0"/>
      <dgm:spPr/>
    </dgm:pt>
    <dgm:pt modelId="{6761FD89-10D1-40ED-BEFB-C76DA7791398}" type="pres">
      <dgm:prSet presAssocID="{8B64D3B8-20CF-4401-AD9F-24D8F3C1B775}" presName="textNode" presStyleLbl="node1" presStyleIdx="0" presStyleCnt="3">
        <dgm:presLayoutVars>
          <dgm:bulletEnabled val="1"/>
        </dgm:presLayoutVars>
      </dgm:prSet>
      <dgm:spPr>
        <a:prstGeom prst="rect">
          <a:avLst/>
        </a:prstGeom>
      </dgm:spPr>
    </dgm:pt>
    <dgm:pt modelId="{04DB089D-A384-4340-AA1D-1D28FB812AF6}" type="pres">
      <dgm:prSet presAssocID="{DA7222DB-129B-44D1-8490-1CAD7FE2CF7C}" presName="sibTrans" presStyleCnt="0"/>
      <dgm:spPr/>
    </dgm:pt>
    <dgm:pt modelId="{032716A3-2F60-4585-AA51-806355614030}" type="pres">
      <dgm:prSet presAssocID="{54E88423-CD08-4110-8BE7-05525CAA8D0B}" presName="textNode" presStyleLbl="node1" presStyleIdx="1" presStyleCnt="3">
        <dgm:presLayoutVars>
          <dgm:bulletEnabled val="1"/>
        </dgm:presLayoutVars>
      </dgm:prSet>
      <dgm:spPr>
        <a:prstGeom prst="rect">
          <a:avLst/>
        </a:prstGeom>
      </dgm:spPr>
    </dgm:pt>
    <dgm:pt modelId="{F35A305B-B9E5-4DF2-85AB-C9CDFBB5C8D1}" type="pres">
      <dgm:prSet presAssocID="{A7D94B7B-C22C-44CF-9134-D0194F859A6E}" presName="sibTrans" presStyleCnt="0"/>
      <dgm:spPr/>
    </dgm:pt>
    <dgm:pt modelId="{37127E38-0426-4945-A63D-28DAF4F3673C}" type="pres">
      <dgm:prSet presAssocID="{4E93D519-433D-4753-92F3-F1EFE876590A}" presName="textNode" presStyleLbl="node1" presStyleIdx="2" presStyleCnt="3">
        <dgm:presLayoutVars>
          <dgm:bulletEnabled val="1"/>
        </dgm:presLayoutVars>
      </dgm:prSet>
      <dgm:spPr>
        <a:prstGeom prst="rect">
          <a:avLst/>
        </a:prstGeom>
      </dgm:spPr>
    </dgm:pt>
  </dgm:ptLst>
  <dgm:cxnLst>
    <dgm:cxn modelId="{40612009-E7A9-4B4B-8C89-F00475C8103D}" type="presOf" srcId="{8B64D3B8-20CF-4401-AD9F-24D8F3C1B775}" destId="{6761FD89-10D1-40ED-BEFB-C76DA7791398}" srcOrd="0" destOrd="0" presId="urn:microsoft.com/office/officeart/2005/8/layout/hProcess9"/>
    <dgm:cxn modelId="{CBE6BC27-12C8-4382-A1B8-EA752DE01E33}" type="presOf" srcId="{54E88423-CD08-4110-8BE7-05525CAA8D0B}" destId="{032716A3-2F60-4585-AA51-806355614030}" srcOrd="0" destOrd="0" presId="urn:microsoft.com/office/officeart/2005/8/layout/hProcess9"/>
    <dgm:cxn modelId="{A9C0D837-8C4F-4110-9625-B95494E5423C}" type="presOf" srcId="{4E93D519-433D-4753-92F3-F1EFE876590A}" destId="{37127E38-0426-4945-A63D-28DAF4F3673C}" srcOrd="0" destOrd="0" presId="urn:microsoft.com/office/officeart/2005/8/layout/hProcess9"/>
    <dgm:cxn modelId="{2ED05979-0B17-4FB6-BC0A-E155C15B57FF}" srcId="{52BE3641-EC65-4564-AB6C-DD9EDE57A737}" destId="{4E93D519-433D-4753-92F3-F1EFE876590A}" srcOrd="2" destOrd="0" parTransId="{21379A23-E889-4F3D-9972-51DB1DC9FFE8}" sibTransId="{B1DA06D9-0B77-465D-AA0A-750E7473155A}"/>
    <dgm:cxn modelId="{360F01D1-8ABB-4D42-904A-418DAC0D1BB6}" srcId="{52BE3641-EC65-4564-AB6C-DD9EDE57A737}" destId="{54E88423-CD08-4110-8BE7-05525CAA8D0B}" srcOrd="1" destOrd="0" parTransId="{40477662-0BD7-40C4-8113-90EA26258512}" sibTransId="{A7D94B7B-C22C-44CF-9134-D0194F859A6E}"/>
    <dgm:cxn modelId="{A71931DF-EADB-41FB-AE86-5A4D9EA208FC}" srcId="{52BE3641-EC65-4564-AB6C-DD9EDE57A737}" destId="{8B64D3B8-20CF-4401-AD9F-24D8F3C1B775}" srcOrd="0" destOrd="0" parTransId="{30F54A69-989E-4A77-AB5A-D9E95DBE9BB6}" sibTransId="{DA7222DB-129B-44D1-8490-1CAD7FE2CF7C}"/>
    <dgm:cxn modelId="{6D6252FD-3FB7-408B-AB2A-69E65E84C8EB}" type="presOf" srcId="{52BE3641-EC65-4564-AB6C-DD9EDE57A737}" destId="{01D3BADE-0FF6-4F4C-8E01-EB522B27C7A7}" srcOrd="0" destOrd="0" presId="urn:microsoft.com/office/officeart/2005/8/layout/hProcess9"/>
    <dgm:cxn modelId="{773BB5E9-F080-42F6-BA5A-30736CDB9087}" type="presParOf" srcId="{01D3BADE-0FF6-4F4C-8E01-EB522B27C7A7}" destId="{CB28F4DB-7532-4C79-B452-9A89724456E1}" srcOrd="0" destOrd="0" presId="urn:microsoft.com/office/officeart/2005/8/layout/hProcess9"/>
    <dgm:cxn modelId="{E0ED21DA-2D54-434D-BFC1-B23A3991B6FB}" type="presParOf" srcId="{01D3BADE-0FF6-4F4C-8E01-EB522B27C7A7}" destId="{AB8282F4-7901-448A-9226-1FF98D1E2F1F}" srcOrd="1" destOrd="0" presId="urn:microsoft.com/office/officeart/2005/8/layout/hProcess9"/>
    <dgm:cxn modelId="{6517532C-9494-4B25-B0B2-63AD5BB2AD32}" type="presParOf" srcId="{AB8282F4-7901-448A-9226-1FF98D1E2F1F}" destId="{6761FD89-10D1-40ED-BEFB-C76DA7791398}" srcOrd="0" destOrd="0" presId="urn:microsoft.com/office/officeart/2005/8/layout/hProcess9"/>
    <dgm:cxn modelId="{EE139618-272A-4BEC-BAE7-949CFF3D4076}" type="presParOf" srcId="{AB8282F4-7901-448A-9226-1FF98D1E2F1F}" destId="{04DB089D-A384-4340-AA1D-1D28FB812AF6}" srcOrd="1" destOrd="0" presId="urn:microsoft.com/office/officeart/2005/8/layout/hProcess9"/>
    <dgm:cxn modelId="{3D58FC7F-1317-4E37-9A6C-962F21F85D7F}" type="presParOf" srcId="{AB8282F4-7901-448A-9226-1FF98D1E2F1F}" destId="{032716A3-2F60-4585-AA51-806355614030}" srcOrd="2" destOrd="0" presId="urn:microsoft.com/office/officeart/2005/8/layout/hProcess9"/>
    <dgm:cxn modelId="{B61FC8B8-25EC-4C1B-902E-3ACDC304323A}" type="presParOf" srcId="{AB8282F4-7901-448A-9226-1FF98D1E2F1F}" destId="{F35A305B-B9E5-4DF2-85AB-C9CDFBB5C8D1}" srcOrd="3" destOrd="0" presId="urn:microsoft.com/office/officeart/2005/8/layout/hProcess9"/>
    <dgm:cxn modelId="{2312A640-1220-4087-97FB-5D2CB377C116}" type="presParOf" srcId="{AB8282F4-7901-448A-9226-1FF98D1E2F1F}" destId="{37127E38-0426-4945-A63D-28DAF4F3673C}" srcOrd="4" destOrd="0" presId="urn:microsoft.com/office/officeart/2005/8/layout/hProcess9"/>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BE3641-EC65-4564-AB6C-DD9EDE57A737}" type="doc">
      <dgm:prSet loTypeId="urn:microsoft.com/office/officeart/2005/8/layout/hProcess9" loCatId="process" qsTypeId="urn:microsoft.com/office/officeart/2005/8/quickstyle/simple1" qsCatId="simple" csTypeId="urn:microsoft.com/office/officeart/2005/8/colors/accent1_2" csCatId="accent1" phldr="1"/>
      <dgm:spPr/>
    </dgm:pt>
    <dgm:pt modelId="{8B64D3B8-20CF-4401-AD9F-24D8F3C1B775}">
      <dgm:prSet phldrT="[Text]" custT="1"/>
      <dgm:spPr>
        <a:solidFill>
          <a:schemeClr val="tx2"/>
        </a:solidFill>
        <a:ln w="19050"/>
      </dgm:spPr>
      <dgm:t>
        <a:bodyPr/>
        <a:lstStyle/>
        <a:p>
          <a:r>
            <a:rPr lang="en-US" sz="1600" b="1" dirty="0">
              <a:solidFill>
                <a:schemeClr val="bg1"/>
              </a:solidFill>
            </a:rPr>
            <a:t>A. </a:t>
          </a:r>
          <a:r>
            <a:rPr lang="en-US" sz="1600" dirty="0">
              <a:solidFill>
                <a:schemeClr val="bg1"/>
              </a:solidFill>
            </a:rPr>
            <a:t>Are there sex trafficking concerns, labor trafficking concerns, or no trafficking concerns?</a:t>
          </a:r>
        </a:p>
      </dgm:t>
    </dgm:pt>
    <dgm:pt modelId="{30F54A69-989E-4A77-AB5A-D9E95DBE9BB6}" type="parTrans" cxnId="{A71931DF-EADB-41FB-AE86-5A4D9EA208FC}">
      <dgm:prSet/>
      <dgm:spPr/>
      <dgm:t>
        <a:bodyPr/>
        <a:lstStyle/>
        <a:p>
          <a:endParaRPr lang="en-US"/>
        </a:p>
      </dgm:t>
    </dgm:pt>
    <dgm:pt modelId="{DA7222DB-129B-44D1-8490-1CAD7FE2CF7C}" type="sibTrans" cxnId="{A71931DF-EADB-41FB-AE86-5A4D9EA208FC}">
      <dgm:prSet/>
      <dgm:spPr/>
      <dgm:t>
        <a:bodyPr/>
        <a:lstStyle/>
        <a:p>
          <a:endParaRPr lang="en-US"/>
        </a:p>
      </dgm:t>
    </dgm:pt>
    <dgm:pt modelId="{54E88423-CD08-4110-8BE7-05525CAA8D0B}">
      <dgm:prSet phldrT="[Text]" custT="1"/>
      <dgm:spPr>
        <a:solidFill>
          <a:schemeClr val="tx2"/>
        </a:solidFill>
        <a:ln w="19050"/>
      </dgm:spPr>
      <dgm:t>
        <a:bodyPr/>
        <a:lstStyle/>
        <a:p>
          <a:r>
            <a:rPr lang="en-US" sz="1600" b="1" dirty="0">
              <a:solidFill>
                <a:schemeClr val="bg1"/>
              </a:solidFill>
            </a:rPr>
            <a:t>B. </a:t>
          </a:r>
          <a:r>
            <a:rPr lang="en-US" sz="1600" dirty="0">
              <a:solidFill>
                <a:schemeClr val="bg1"/>
              </a:solidFill>
            </a:rPr>
            <a:t>What is the Action, the Means, and the Purpose?</a:t>
          </a:r>
        </a:p>
      </dgm:t>
    </dgm:pt>
    <dgm:pt modelId="{40477662-0BD7-40C4-8113-90EA26258512}" type="parTrans" cxnId="{360F01D1-8ABB-4D42-904A-418DAC0D1BB6}">
      <dgm:prSet/>
      <dgm:spPr/>
      <dgm:t>
        <a:bodyPr/>
        <a:lstStyle/>
        <a:p>
          <a:endParaRPr lang="en-US"/>
        </a:p>
      </dgm:t>
    </dgm:pt>
    <dgm:pt modelId="{A7D94B7B-C22C-44CF-9134-D0194F859A6E}" type="sibTrans" cxnId="{360F01D1-8ABB-4D42-904A-418DAC0D1BB6}">
      <dgm:prSet/>
      <dgm:spPr/>
      <dgm:t>
        <a:bodyPr/>
        <a:lstStyle/>
        <a:p>
          <a:endParaRPr lang="en-US"/>
        </a:p>
      </dgm:t>
    </dgm:pt>
    <dgm:pt modelId="{4E93D519-433D-4753-92F3-F1EFE876590A}">
      <dgm:prSet phldrT="[Text]" custT="1"/>
      <dgm:spPr>
        <a:solidFill>
          <a:schemeClr val="tx2"/>
        </a:solidFill>
        <a:ln w="19050"/>
      </dgm:spPr>
      <dgm:t>
        <a:bodyPr/>
        <a:lstStyle/>
        <a:p>
          <a:r>
            <a:rPr lang="en-US" sz="1600" b="1" dirty="0">
              <a:solidFill>
                <a:schemeClr val="bg1"/>
              </a:solidFill>
            </a:rPr>
            <a:t>C. </a:t>
          </a:r>
          <a:r>
            <a:rPr lang="en-US" sz="1600" dirty="0">
              <a:solidFill>
                <a:schemeClr val="bg1"/>
              </a:solidFill>
            </a:rPr>
            <a:t>If you cannot identify an Action, a Means, or a Purpose, what more questions would you ask?</a:t>
          </a:r>
        </a:p>
      </dgm:t>
    </dgm:pt>
    <dgm:pt modelId="{21379A23-E889-4F3D-9972-51DB1DC9FFE8}" type="parTrans" cxnId="{2ED05979-0B17-4FB6-BC0A-E155C15B57FF}">
      <dgm:prSet/>
      <dgm:spPr/>
      <dgm:t>
        <a:bodyPr/>
        <a:lstStyle/>
        <a:p>
          <a:endParaRPr lang="en-US"/>
        </a:p>
      </dgm:t>
    </dgm:pt>
    <dgm:pt modelId="{B1DA06D9-0B77-465D-AA0A-750E7473155A}" type="sibTrans" cxnId="{2ED05979-0B17-4FB6-BC0A-E155C15B57FF}">
      <dgm:prSet/>
      <dgm:spPr/>
      <dgm:t>
        <a:bodyPr/>
        <a:lstStyle/>
        <a:p>
          <a:endParaRPr lang="en-US"/>
        </a:p>
      </dgm:t>
    </dgm:pt>
    <dgm:pt modelId="{01D3BADE-0FF6-4F4C-8E01-EB522B27C7A7}" type="pres">
      <dgm:prSet presAssocID="{52BE3641-EC65-4564-AB6C-DD9EDE57A737}" presName="CompostProcess" presStyleCnt="0">
        <dgm:presLayoutVars>
          <dgm:dir/>
          <dgm:resizeHandles val="exact"/>
        </dgm:presLayoutVars>
      </dgm:prSet>
      <dgm:spPr/>
    </dgm:pt>
    <dgm:pt modelId="{CB28F4DB-7532-4C79-B452-9A89724456E1}" type="pres">
      <dgm:prSet presAssocID="{52BE3641-EC65-4564-AB6C-DD9EDE57A737}" presName="arrow" presStyleLbl="bgShp" presStyleIdx="0" presStyleCnt="1"/>
      <dgm:spPr>
        <a:solidFill>
          <a:schemeClr val="bg2"/>
        </a:solidFill>
        <a:ln w="12700">
          <a:solidFill>
            <a:schemeClr val="tx1"/>
          </a:solidFill>
        </a:ln>
      </dgm:spPr>
    </dgm:pt>
    <dgm:pt modelId="{AB8282F4-7901-448A-9226-1FF98D1E2F1F}" type="pres">
      <dgm:prSet presAssocID="{52BE3641-EC65-4564-AB6C-DD9EDE57A737}" presName="linearProcess" presStyleCnt="0"/>
      <dgm:spPr/>
    </dgm:pt>
    <dgm:pt modelId="{6761FD89-10D1-40ED-BEFB-C76DA7791398}" type="pres">
      <dgm:prSet presAssocID="{8B64D3B8-20CF-4401-AD9F-24D8F3C1B775}" presName="textNode" presStyleLbl="node1" presStyleIdx="0" presStyleCnt="3">
        <dgm:presLayoutVars>
          <dgm:bulletEnabled val="1"/>
        </dgm:presLayoutVars>
      </dgm:prSet>
      <dgm:spPr>
        <a:prstGeom prst="rect">
          <a:avLst/>
        </a:prstGeom>
      </dgm:spPr>
    </dgm:pt>
    <dgm:pt modelId="{04DB089D-A384-4340-AA1D-1D28FB812AF6}" type="pres">
      <dgm:prSet presAssocID="{DA7222DB-129B-44D1-8490-1CAD7FE2CF7C}" presName="sibTrans" presStyleCnt="0"/>
      <dgm:spPr/>
    </dgm:pt>
    <dgm:pt modelId="{032716A3-2F60-4585-AA51-806355614030}" type="pres">
      <dgm:prSet presAssocID="{54E88423-CD08-4110-8BE7-05525CAA8D0B}" presName="textNode" presStyleLbl="node1" presStyleIdx="1" presStyleCnt="3">
        <dgm:presLayoutVars>
          <dgm:bulletEnabled val="1"/>
        </dgm:presLayoutVars>
      </dgm:prSet>
      <dgm:spPr>
        <a:prstGeom prst="rect">
          <a:avLst/>
        </a:prstGeom>
      </dgm:spPr>
    </dgm:pt>
    <dgm:pt modelId="{F35A305B-B9E5-4DF2-85AB-C9CDFBB5C8D1}" type="pres">
      <dgm:prSet presAssocID="{A7D94B7B-C22C-44CF-9134-D0194F859A6E}" presName="sibTrans" presStyleCnt="0"/>
      <dgm:spPr/>
    </dgm:pt>
    <dgm:pt modelId="{37127E38-0426-4945-A63D-28DAF4F3673C}" type="pres">
      <dgm:prSet presAssocID="{4E93D519-433D-4753-92F3-F1EFE876590A}" presName="textNode" presStyleLbl="node1" presStyleIdx="2" presStyleCnt="3">
        <dgm:presLayoutVars>
          <dgm:bulletEnabled val="1"/>
        </dgm:presLayoutVars>
      </dgm:prSet>
      <dgm:spPr>
        <a:prstGeom prst="rect">
          <a:avLst/>
        </a:prstGeom>
      </dgm:spPr>
    </dgm:pt>
  </dgm:ptLst>
  <dgm:cxnLst>
    <dgm:cxn modelId="{40612009-E7A9-4B4B-8C89-F00475C8103D}" type="presOf" srcId="{8B64D3B8-20CF-4401-AD9F-24D8F3C1B775}" destId="{6761FD89-10D1-40ED-BEFB-C76DA7791398}" srcOrd="0" destOrd="0" presId="urn:microsoft.com/office/officeart/2005/8/layout/hProcess9"/>
    <dgm:cxn modelId="{CBE6BC27-12C8-4382-A1B8-EA752DE01E33}" type="presOf" srcId="{54E88423-CD08-4110-8BE7-05525CAA8D0B}" destId="{032716A3-2F60-4585-AA51-806355614030}" srcOrd="0" destOrd="0" presId="urn:microsoft.com/office/officeart/2005/8/layout/hProcess9"/>
    <dgm:cxn modelId="{A9C0D837-8C4F-4110-9625-B95494E5423C}" type="presOf" srcId="{4E93D519-433D-4753-92F3-F1EFE876590A}" destId="{37127E38-0426-4945-A63D-28DAF4F3673C}" srcOrd="0" destOrd="0" presId="urn:microsoft.com/office/officeart/2005/8/layout/hProcess9"/>
    <dgm:cxn modelId="{2ED05979-0B17-4FB6-BC0A-E155C15B57FF}" srcId="{52BE3641-EC65-4564-AB6C-DD9EDE57A737}" destId="{4E93D519-433D-4753-92F3-F1EFE876590A}" srcOrd="2" destOrd="0" parTransId="{21379A23-E889-4F3D-9972-51DB1DC9FFE8}" sibTransId="{B1DA06D9-0B77-465D-AA0A-750E7473155A}"/>
    <dgm:cxn modelId="{360F01D1-8ABB-4D42-904A-418DAC0D1BB6}" srcId="{52BE3641-EC65-4564-AB6C-DD9EDE57A737}" destId="{54E88423-CD08-4110-8BE7-05525CAA8D0B}" srcOrd="1" destOrd="0" parTransId="{40477662-0BD7-40C4-8113-90EA26258512}" sibTransId="{A7D94B7B-C22C-44CF-9134-D0194F859A6E}"/>
    <dgm:cxn modelId="{A71931DF-EADB-41FB-AE86-5A4D9EA208FC}" srcId="{52BE3641-EC65-4564-AB6C-DD9EDE57A737}" destId="{8B64D3B8-20CF-4401-AD9F-24D8F3C1B775}" srcOrd="0" destOrd="0" parTransId="{30F54A69-989E-4A77-AB5A-D9E95DBE9BB6}" sibTransId="{DA7222DB-129B-44D1-8490-1CAD7FE2CF7C}"/>
    <dgm:cxn modelId="{6D6252FD-3FB7-408B-AB2A-69E65E84C8EB}" type="presOf" srcId="{52BE3641-EC65-4564-AB6C-DD9EDE57A737}" destId="{01D3BADE-0FF6-4F4C-8E01-EB522B27C7A7}" srcOrd="0" destOrd="0" presId="urn:microsoft.com/office/officeart/2005/8/layout/hProcess9"/>
    <dgm:cxn modelId="{773BB5E9-F080-42F6-BA5A-30736CDB9087}" type="presParOf" srcId="{01D3BADE-0FF6-4F4C-8E01-EB522B27C7A7}" destId="{CB28F4DB-7532-4C79-B452-9A89724456E1}" srcOrd="0" destOrd="0" presId="urn:microsoft.com/office/officeart/2005/8/layout/hProcess9"/>
    <dgm:cxn modelId="{E0ED21DA-2D54-434D-BFC1-B23A3991B6FB}" type="presParOf" srcId="{01D3BADE-0FF6-4F4C-8E01-EB522B27C7A7}" destId="{AB8282F4-7901-448A-9226-1FF98D1E2F1F}" srcOrd="1" destOrd="0" presId="urn:microsoft.com/office/officeart/2005/8/layout/hProcess9"/>
    <dgm:cxn modelId="{6517532C-9494-4B25-B0B2-63AD5BB2AD32}" type="presParOf" srcId="{AB8282F4-7901-448A-9226-1FF98D1E2F1F}" destId="{6761FD89-10D1-40ED-BEFB-C76DA7791398}" srcOrd="0" destOrd="0" presId="urn:microsoft.com/office/officeart/2005/8/layout/hProcess9"/>
    <dgm:cxn modelId="{EE139618-272A-4BEC-BAE7-949CFF3D4076}" type="presParOf" srcId="{AB8282F4-7901-448A-9226-1FF98D1E2F1F}" destId="{04DB089D-A384-4340-AA1D-1D28FB812AF6}" srcOrd="1" destOrd="0" presId="urn:microsoft.com/office/officeart/2005/8/layout/hProcess9"/>
    <dgm:cxn modelId="{3D58FC7F-1317-4E37-9A6C-962F21F85D7F}" type="presParOf" srcId="{AB8282F4-7901-448A-9226-1FF98D1E2F1F}" destId="{032716A3-2F60-4585-AA51-806355614030}" srcOrd="2" destOrd="0" presId="urn:microsoft.com/office/officeart/2005/8/layout/hProcess9"/>
    <dgm:cxn modelId="{B61FC8B8-25EC-4C1B-902E-3ACDC304323A}" type="presParOf" srcId="{AB8282F4-7901-448A-9226-1FF98D1E2F1F}" destId="{F35A305B-B9E5-4DF2-85AB-C9CDFBB5C8D1}" srcOrd="3" destOrd="0" presId="urn:microsoft.com/office/officeart/2005/8/layout/hProcess9"/>
    <dgm:cxn modelId="{2312A640-1220-4087-97FB-5D2CB377C116}" type="presParOf" srcId="{AB8282F4-7901-448A-9226-1FF98D1E2F1F}" destId="{37127E38-0426-4945-A63D-28DAF4F3673C}" srcOrd="4" destOrd="0" presId="urn:microsoft.com/office/officeart/2005/8/layout/hProcess9"/>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2BE3641-EC65-4564-AB6C-DD9EDE57A737}" type="doc">
      <dgm:prSet loTypeId="urn:microsoft.com/office/officeart/2005/8/layout/hProcess9" loCatId="process" qsTypeId="urn:microsoft.com/office/officeart/2005/8/quickstyle/simple1" qsCatId="simple" csTypeId="urn:microsoft.com/office/officeart/2005/8/colors/accent1_2" csCatId="accent1" phldr="1"/>
      <dgm:spPr/>
    </dgm:pt>
    <dgm:pt modelId="{8B64D3B8-20CF-4401-AD9F-24D8F3C1B775}">
      <dgm:prSet phldrT="[Text]" custT="1"/>
      <dgm:spPr>
        <a:solidFill>
          <a:srgbClr val="EAE5DF"/>
        </a:solidFill>
        <a:ln w="19050"/>
      </dgm:spPr>
      <dgm:t>
        <a:bodyPr/>
        <a:lstStyle/>
        <a:p>
          <a:r>
            <a:rPr lang="en-US" sz="1600" b="1" dirty="0">
              <a:solidFill>
                <a:schemeClr val="tx1"/>
              </a:solidFill>
            </a:rPr>
            <a:t>A. </a:t>
          </a:r>
          <a:r>
            <a:rPr lang="en-US" sz="1600" dirty="0">
              <a:solidFill>
                <a:schemeClr val="tx1"/>
              </a:solidFill>
            </a:rPr>
            <a:t>Are there sex trafficking concerns, labor trafficking concerns, or no trafficking concerns?</a:t>
          </a:r>
        </a:p>
      </dgm:t>
    </dgm:pt>
    <dgm:pt modelId="{30F54A69-989E-4A77-AB5A-D9E95DBE9BB6}" type="parTrans" cxnId="{A71931DF-EADB-41FB-AE86-5A4D9EA208FC}">
      <dgm:prSet/>
      <dgm:spPr/>
      <dgm:t>
        <a:bodyPr/>
        <a:lstStyle/>
        <a:p>
          <a:endParaRPr lang="en-US"/>
        </a:p>
      </dgm:t>
    </dgm:pt>
    <dgm:pt modelId="{DA7222DB-129B-44D1-8490-1CAD7FE2CF7C}" type="sibTrans" cxnId="{A71931DF-EADB-41FB-AE86-5A4D9EA208FC}">
      <dgm:prSet/>
      <dgm:spPr/>
      <dgm:t>
        <a:bodyPr/>
        <a:lstStyle/>
        <a:p>
          <a:endParaRPr lang="en-US"/>
        </a:p>
      </dgm:t>
    </dgm:pt>
    <dgm:pt modelId="{54E88423-CD08-4110-8BE7-05525CAA8D0B}">
      <dgm:prSet phldrT="[Text]" custT="1"/>
      <dgm:spPr>
        <a:solidFill>
          <a:srgbClr val="EAE5DF"/>
        </a:solidFill>
        <a:ln w="19050"/>
      </dgm:spPr>
      <dgm:t>
        <a:bodyPr/>
        <a:lstStyle/>
        <a:p>
          <a:r>
            <a:rPr lang="en-US" sz="1600" b="1" dirty="0">
              <a:solidFill>
                <a:schemeClr val="tx1"/>
              </a:solidFill>
            </a:rPr>
            <a:t>B. </a:t>
          </a:r>
          <a:r>
            <a:rPr lang="en-US" sz="1600" dirty="0">
              <a:solidFill>
                <a:schemeClr val="tx1"/>
              </a:solidFill>
            </a:rPr>
            <a:t>What is the Action, the Means, and the Purpose?</a:t>
          </a:r>
        </a:p>
      </dgm:t>
    </dgm:pt>
    <dgm:pt modelId="{40477662-0BD7-40C4-8113-90EA26258512}" type="parTrans" cxnId="{360F01D1-8ABB-4D42-904A-418DAC0D1BB6}">
      <dgm:prSet/>
      <dgm:spPr/>
      <dgm:t>
        <a:bodyPr/>
        <a:lstStyle/>
        <a:p>
          <a:endParaRPr lang="en-US"/>
        </a:p>
      </dgm:t>
    </dgm:pt>
    <dgm:pt modelId="{A7D94B7B-C22C-44CF-9134-D0194F859A6E}" type="sibTrans" cxnId="{360F01D1-8ABB-4D42-904A-418DAC0D1BB6}">
      <dgm:prSet/>
      <dgm:spPr/>
      <dgm:t>
        <a:bodyPr/>
        <a:lstStyle/>
        <a:p>
          <a:endParaRPr lang="en-US"/>
        </a:p>
      </dgm:t>
    </dgm:pt>
    <dgm:pt modelId="{4E93D519-433D-4753-92F3-F1EFE876590A}">
      <dgm:prSet phldrT="[Text]" custT="1"/>
      <dgm:spPr>
        <a:solidFill>
          <a:srgbClr val="EAE5DF"/>
        </a:solidFill>
        <a:ln w="19050"/>
      </dgm:spPr>
      <dgm:t>
        <a:bodyPr/>
        <a:lstStyle/>
        <a:p>
          <a:r>
            <a:rPr lang="en-US" sz="1600" b="1" dirty="0">
              <a:solidFill>
                <a:schemeClr val="tx1"/>
              </a:solidFill>
            </a:rPr>
            <a:t>C. </a:t>
          </a:r>
          <a:r>
            <a:rPr lang="en-US" sz="1600" dirty="0">
              <a:solidFill>
                <a:schemeClr val="tx1"/>
              </a:solidFill>
            </a:rPr>
            <a:t>If you cannot identify an Action, a Means, or a Purpose, what more questions would you ask?</a:t>
          </a:r>
        </a:p>
      </dgm:t>
    </dgm:pt>
    <dgm:pt modelId="{21379A23-E889-4F3D-9972-51DB1DC9FFE8}" type="parTrans" cxnId="{2ED05979-0B17-4FB6-BC0A-E155C15B57FF}">
      <dgm:prSet/>
      <dgm:spPr/>
      <dgm:t>
        <a:bodyPr/>
        <a:lstStyle/>
        <a:p>
          <a:endParaRPr lang="en-US"/>
        </a:p>
      </dgm:t>
    </dgm:pt>
    <dgm:pt modelId="{B1DA06D9-0B77-465D-AA0A-750E7473155A}" type="sibTrans" cxnId="{2ED05979-0B17-4FB6-BC0A-E155C15B57FF}">
      <dgm:prSet/>
      <dgm:spPr/>
      <dgm:t>
        <a:bodyPr/>
        <a:lstStyle/>
        <a:p>
          <a:endParaRPr lang="en-US"/>
        </a:p>
      </dgm:t>
    </dgm:pt>
    <dgm:pt modelId="{01D3BADE-0FF6-4F4C-8E01-EB522B27C7A7}" type="pres">
      <dgm:prSet presAssocID="{52BE3641-EC65-4564-AB6C-DD9EDE57A737}" presName="CompostProcess" presStyleCnt="0">
        <dgm:presLayoutVars>
          <dgm:dir/>
          <dgm:resizeHandles val="exact"/>
        </dgm:presLayoutVars>
      </dgm:prSet>
      <dgm:spPr/>
    </dgm:pt>
    <dgm:pt modelId="{CB28F4DB-7532-4C79-B452-9A89724456E1}" type="pres">
      <dgm:prSet presAssocID="{52BE3641-EC65-4564-AB6C-DD9EDE57A737}" presName="arrow" presStyleLbl="bgShp" presStyleIdx="0" presStyleCnt="1"/>
      <dgm:spPr>
        <a:solidFill>
          <a:schemeClr val="bg2"/>
        </a:solidFill>
        <a:ln w="12700">
          <a:solidFill>
            <a:schemeClr val="tx1"/>
          </a:solidFill>
        </a:ln>
      </dgm:spPr>
    </dgm:pt>
    <dgm:pt modelId="{AB8282F4-7901-448A-9226-1FF98D1E2F1F}" type="pres">
      <dgm:prSet presAssocID="{52BE3641-EC65-4564-AB6C-DD9EDE57A737}" presName="linearProcess" presStyleCnt="0"/>
      <dgm:spPr/>
    </dgm:pt>
    <dgm:pt modelId="{6761FD89-10D1-40ED-BEFB-C76DA7791398}" type="pres">
      <dgm:prSet presAssocID="{8B64D3B8-20CF-4401-AD9F-24D8F3C1B775}" presName="textNode" presStyleLbl="node1" presStyleIdx="0" presStyleCnt="3">
        <dgm:presLayoutVars>
          <dgm:bulletEnabled val="1"/>
        </dgm:presLayoutVars>
      </dgm:prSet>
      <dgm:spPr>
        <a:prstGeom prst="rect">
          <a:avLst/>
        </a:prstGeom>
      </dgm:spPr>
    </dgm:pt>
    <dgm:pt modelId="{04DB089D-A384-4340-AA1D-1D28FB812AF6}" type="pres">
      <dgm:prSet presAssocID="{DA7222DB-129B-44D1-8490-1CAD7FE2CF7C}" presName="sibTrans" presStyleCnt="0"/>
      <dgm:spPr/>
    </dgm:pt>
    <dgm:pt modelId="{032716A3-2F60-4585-AA51-806355614030}" type="pres">
      <dgm:prSet presAssocID="{54E88423-CD08-4110-8BE7-05525CAA8D0B}" presName="textNode" presStyleLbl="node1" presStyleIdx="1" presStyleCnt="3">
        <dgm:presLayoutVars>
          <dgm:bulletEnabled val="1"/>
        </dgm:presLayoutVars>
      </dgm:prSet>
      <dgm:spPr>
        <a:prstGeom prst="rect">
          <a:avLst/>
        </a:prstGeom>
      </dgm:spPr>
    </dgm:pt>
    <dgm:pt modelId="{F35A305B-B9E5-4DF2-85AB-C9CDFBB5C8D1}" type="pres">
      <dgm:prSet presAssocID="{A7D94B7B-C22C-44CF-9134-D0194F859A6E}" presName="sibTrans" presStyleCnt="0"/>
      <dgm:spPr/>
    </dgm:pt>
    <dgm:pt modelId="{37127E38-0426-4945-A63D-28DAF4F3673C}" type="pres">
      <dgm:prSet presAssocID="{4E93D519-433D-4753-92F3-F1EFE876590A}" presName="textNode" presStyleLbl="node1" presStyleIdx="2" presStyleCnt="3">
        <dgm:presLayoutVars>
          <dgm:bulletEnabled val="1"/>
        </dgm:presLayoutVars>
      </dgm:prSet>
      <dgm:spPr>
        <a:prstGeom prst="rect">
          <a:avLst/>
        </a:prstGeom>
      </dgm:spPr>
    </dgm:pt>
  </dgm:ptLst>
  <dgm:cxnLst>
    <dgm:cxn modelId="{40612009-E7A9-4B4B-8C89-F00475C8103D}" type="presOf" srcId="{8B64D3B8-20CF-4401-AD9F-24D8F3C1B775}" destId="{6761FD89-10D1-40ED-BEFB-C76DA7791398}" srcOrd="0" destOrd="0" presId="urn:microsoft.com/office/officeart/2005/8/layout/hProcess9"/>
    <dgm:cxn modelId="{CBE6BC27-12C8-4382-A1B8-EA752DE01E33}" type="presOf" srcId="{54E88423-CD08-4110-8BE7-05525CAA8D0B}" destId="{032716A3-2F60-4585-AA51-806355614030}" srcOrd="0" destOrd="0" presId="urn:microsoft.com/office/officeart/2005/8/layout/hProcess9"/>
    <dgm:cxn modelId="{A9C0D837-8C4F-4110-9625-B95494E5423C}" type="presOf" srcId="{4E93D519-433D-4753-92F3-F1EFE876590A}" destId="{37127E38-0426-4945-A63D-28DAF4F3673C}" srcOrd="0" destOrd="0" presId="urn:microsoft.com/office/officeart/2005/8/layout/hProcess9"/>
    <dgm:cxn modelId="{2ED05979-0B17-4FB6-BC0A-E155C15B57FF}" srcId="{52BE3641-EC65-4564-AB6C-DD9EDE57A737}" destId="{4E93D519-433D-4753-92F3-F1EFE876590A}" srcOrd="2" destOrd="0" parTransId="{21379A23-E889-4F3D-9972-51DB1DC9FFE8}" sibTransId="{B1DA06D9-0B77-465D-AA0A-750E7473155A}"/>
    <dgm:cxn modelId="{360F01D1-8ABB-4D42-904A-418DAC0D1BB6}" srcId="{52BE3641-EC65-4564-AB6C-DD9EDE57A737}" destId="{54E88423-CD08-4110-8BE7-05525CAA8D0B}" srcOrd="1" destOrd="0" parTransId="{40477662-0BD7-40C4-8113-90EA26258512}" sibTransId="{A7D94B7B-C22C-44CF-9134-D0194F859A6E}"/>
    <dgm:cxn modelId="{A71931DF-EADB-41FB-AE86-5A4D9EA208FC}" srcId="{52BE3641-EC65-4564-AB6C-DD9EDE57A737}" destId="{8B64D3B8-20CF-4401-AD9F-24D8F3C1B775}" srcOrd="0" destOrd="0" parTransId="{30F54A69-989E-4A77-AB5A-D9E95DBE9BB6}" sibTransId="{DA7222DB-129B-44D1-8490-1CAD7FE2CF7C}"/>
    <dgm:cxn modelId="{6D6252FD-3FB7-408B-AB2A-69E65E84C8EB}" type="presOf" srcId="{52BE3641-EC65-4564-AB6C-DD9EDE57A737}" destId="{01D3BADE-0FF6-4F4C-8E01-EB522B27C7A7}" srcOrd="0" destOrd="0" presId="urn:microsoft.com/office/officeart/2005/8/layout/hProcess9"/>
    <dgm:cxn modelId="{773BB5E9-F080-42F6-BA5A-30736CDB9087}" type="presParOf" srcId="{01D3BADE-0FF6-4F4C-8E01-EB522B27C7A7}" destId="{CB28F4DB-7532-4C79-B452-9A89724456E1}" srcOrd="0" destOrd="0" presId="urn:microsoft.com/office/officeart/2005/8/layout/hProcess9"/>
    <dgm:cxn modelId="{E0ED21DA-2D54-434D-BFC1-B23A3991B6FB}" type="presParOf" srcId="{01D3BADE-0FF6-4F4C-8E01-EB522B27C7A7}" destId="{AB8282F4-7901-448A-9226-1FF98D1E2F1F}" srcOrd="1" destOrd="0" presId="urn:microsoft.com/office/officeart/2005/8/layout/hProcess9"/>
    <dgm:cxn modelId="{6517532C-9494-4B25-B0B2-63AD5BB2AD32}" type="presParOf" srcId="{AB8282F4-7901-448A-9226-1FF98D1E2F1F}" destId="{6761FD89-10D1-40ED-BEFB-C76DA7791398}" srcOrd="0" destOrd="0" presId="urn:microsoft.com/office/officeart/2005/8/layout/hProcess9"/>
    <dgm:cxn modelId="{EE139618-272A-4BEC-BAE7-949CFF3D4076}" type="presParOf" srcId="{AB8282F4-7901-448A-9226-1FF98D1E2F1F}" destId="{04DB089D-A384-4340-AA1D-1D28FB812AF6}" srcOrd="1" destOrd="0" presId="urn:microsoft.com/office/officeart/2005/8/layout/hProcess9"/>
    <dgm:cxn modelId="{3D58FC7F-1317-4E37-9A6C-962F21F85D7F}" type="presParOf" srcId="{AB8282F4-7901-448A-9226-1FF98D1E2F1F}" destId="{032716A3-2F60-4585-AA51-806355614030}" srcOrd="2" destOrd="0" presId="urn:microsoft.com/office/officeart/2005/8/layout/hProcess9"/>
    <dgm:cxn modelId="{B61FC8B8-25EC-4C1B-902E-3ACDC304323A}" type="presParOf" srcId="{AB8282F4-7901-448A-9226-1FF98D1E2F1F}" destId="{F35A305B-B9E5-4DF2-85AB-C9CDFBB5C8D1}" srcOrd="3" destOrd="0" presId="urn:microsoft.com/office/officeart/2005/8/layout/hProcess9"/>
    <dgm:cxn modelId="{2312A640-1220-4087-97FB-5D2CB377C116}" type="presParOf" srcId="{AB8282F4-7901-448A-9226-1FF98D1E2F1F}" destId="{37127E38-0426-4945-A63D-28DAF4F3673C}" srcOrd="4" destOrd="0" presId="urn:microsoft.com/office/officeart/2005/8/layout/hProcess9"/>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2BE3641-EC65-4564-AB6C-DD9EDE57A737}" type="doc">
      <dgm:prSet loTypeId="urn:microsoft.com/office/officeart/2005/8/layout/hProcess9" loCatId="process" qsTypeId="urn:microsoft.com/office/officeart/2005/8/quickstyle/simple1" qsCatId="simple" csTypeId="urn:microsoft.com/office/officeart/2005/8/colors/accent1_2" csCatId="accent1" phldr="1"/>
      <dgm:spPr/>
    </dgm:pt>
    <dgm:pt modelId="{8B64D3B8-20CF-4401-AD9F-24D8F3C1B775}">
      <dgm:prSet phldrT="[Text]" custT="1"/>
      <dgm:spPr>
        <a:solidFill>
          <a:schemeClr val="tx2"/>
        </a:solidFill>
        <a:ln w="19050"/>
      </dgm:spPr>
      <dgm:t>
        <a:bodyPr/>
        <a:lstStyle/>
        <a:p>
          <a:r>
            <a:rPr lang="en-US" sz="1600" b="1" dirty="0">
              <a:solidFill>
                <a:schemeClr val="bg1"/>
              </a:solidFill>
            </a:rPr>
            <a:t>A. </a:t>
          </a:r>
          <a:r>
            <a:rPr lang="en-US" sz="1600" dirty="0">
              <a:solidFill>
                <a:schemeClr val="bg1"/>
              </a:solidFill>
            </a:rPr>
            <a:t>Are there sex trafficking concerns, labor trafficking concerns, or no trafficking concerns?</a:t>
          </a:r>
        </a:p>
      </dgm:t>
    </dgm:pt>
    <dgm:pt modelId="{30F54A69-989E-4A77-AB5A-D9E95DBE9BB6}" type="parTrans" cxnId="{A71931DF-EADB-41FB-AE86-5A4D9EA208FC}">
      <dgm:prSet/>
      <dgm:spPr/>
      <dgm:t>
        <a:bodyPr/>
        <a:lstStyle/>
        <a:p>
          <a:endParaRPr lang="en-US"/>
        </a:p>
      </dgm:t>
    </dgm:pt>
    <dgm:pt modelId="{DA7222DB-129B-44D1-8490-1CAD7FE2CF7C}" type="sibTrans" cxnId="{A71931DF-EADB-41FB-AE86-5A4D9EA208FC}">
      <dgm:prSet/>
      <dgm:spPr/>
      <dgm:t>
        <a:bodyPr/>
        <a:lstStyle/>
        <a:p>
          <a:endParaRPr lang="en-US"/>
        </a:p>
      </dgm:t>
    </dgm:pt>
    <dgm:pt modelId="{54E88423-CD08-4110-8BE7-05525CAA8D0B}">
      <dgm:prSet phldrT="[Text]" custT="1"/>
      <dgm:spPr>
        <a:solidFill>
          <a:schemeClr val="tx2"/>
        </a:solidFill>
        <a:ln w="19050"/>
      </dgm:spPr>
      <dgm:t>
        <a:bodyPr/>
        <a:lstStyle/>
        <a:p>
          <a:r>
            <a:rPr lang="en-US" sz="1600" b="1" dirty="0">
              <a:solidFill>
                <a:schemeClr val="bg1"/>
              </a:solidFill>
            </a:rPr>
            <a:t>B. </a:t>
          </a:r>
          <a:r>
            <a:rPr lang="en-US" sz="1600" dirty="0">
              <a:solidFill>
                <a:schemeClr val="bg1"/>
              </a:solidFill>
            </a:rPr>
            <a:t>What is the Action, the Means, and the Purpose?</a:t>
          </a:r>
        </a:p>
      </dgm:t>
    </dgm:pt>
    <dgm:pt modelId="{40477662-0BD7-40C4-8113-90EA26258512}" type="parTrans" cxnId="{360F01D1-8ABB-4D42-904A-418DAC0D1BB6}">
      <dgm:prSet/>
      <dgm:spPr/>
      <dgm:t>
        <a:bodyPr/>
        <a:lstStyle/>
        <a:p>
          <a:endParaRPr lang="en-US"/>
        </a:p>
      </dgm:t>
    </dgm:pt>
    <dgm:pt modelId="{A7D94B7B-C22C-44CF-9134-D0194F859A6E}" type="sibTrans" cxnId="{360F01D1-8ABB-4D42-904A-418DAC0D1BB6}">
      <dgm:prSet/>
      <dgm:spPr/>
      <dgm:t>
        <a:bodyPr/>
        <a:lstStyle/>
        <a:p>
          <a:endParaRPr lang="en-US"/>
        </a:p>
      </dgm:t>
    </dgm:pt>
    <dgm:pt modelId="{4E93D519-433D-4753-92F3-F1EFE876590A}">
      <dgm:prSet phldrT="[Text]" custT="1"/>
      <dgm:spPr>
        <a:solidFill>
          <a:schemeClr val="tx2"/>
        </a:solidFill>
        <a:ln w="19050"/>
      </dgm:spPr>
      <dgm:t>
        <a:bodyPr/>
        <a:lstStyle/>
        <a:p>
          <a:r>
            <a:rPr lang="en-US" sz="1600" b="1" dirty="0">
              <a:solidFill>
                <a:schemeClr val="bg1"/>
              </a:solidFill>
            </a:rPr>
            <a:t>C. </a:t>
          </a:r>
          <a:r>
            <a:rPr lang="en-US" sz="1600" dirty="0">
              <a:solidFill>
                <a:schemeClr val="bg1"/>
              </a:solidFill>
            </a:rPr>
            <a:t>If you cannot identify an Action, a Means, or a Purpose, what more questions would you ask?</a:t>
          </a:r>
        </a:p>
      </dgm:t>
    </dgm:pt>
    <dgm:pt modelId="{21379A23-E889-4F3D-9972-51DB1DC9FFE8}" type="parTrans" cxnId="{2ED05979-0B17-4FB6-BC0A-E155C15B57FF}">
      <dgm:prSet/>
      <dgm:spPr/>
      <dgm:t>
        <a:bodyPr/>
        <a:lstStyle/>
        <a:p>
          <a:endParaRPr lang="en-US"/>
        </a:p>
      </dgm:t>
    </dgm:pt>
    <dgm:pt modelId="{B1DA06D9-0B77-465D-AA0A-750E7473155A}" type="sibTrans" cxnId="{2ED05979-0B17-4FB6-BC0A-E155C15B57FF}">
      <dgm:prSet/>
      <dgm:spPr/>
      <dgm:t>
        <a:bodyPr/>
        <a:lstStyle/>
        <a:p>
          <a:endParaRPr lang="en-US"/>
        </a:p>
      </dgm:t>
    </dgm:pt>
    <dgm:pt modelId="{01D3BADE-0FF6-4F4C-8E01-EB522B27C7A7}" type="pres">
      <dgm:prSet presAssocID="{52BE3641-EC65-4564-AB6C-DD9EDE57A737}" presName="CompostProcess" presStyleCnt="0">
        <dgm:presLayoutVars>
          <dgm:dir/>
          <dgm:resizeHandles val="exact"/>
        </dgm:presLayoutVars>
      </dgm:prSet>
      <dgm:spPr/>
    </dgm:pt>
    <dgm:pt modelId="{CB28F4DB-7532-4C79-B452-9A89724456E1}" type="pres">
      <dgm:prSet presAssocID="{52BE3641-EC65-4564-AB6C-DD9EDE57A737}" presName="arrow" presStyleLbl="bgShp" presStyleIdx="0" presStyleCnt="1"/>
      <dgm:spPr>
        <a:solidFill>
          <a:schemeClr val="bg2"/>
        </a:solidFill>
        <a:ln w="12700">
          <a:solidFill>
            <a:schemeClr val="tx1"/>
          </a:solidFill>
        </a:ln>
      </dgm:spPr>
    </dgm:pt>
    <dgm:pt modelId="{AB8282F4-7901-448A-9226-1FF98D1E2F1F}" type="pres">
      <dgm:prSet presAssocID="{52BE3641-EC65-4564-AB6C-DD9EDE57A737}" presName="linearProcess" presStyleCnt="0"/>
      <dgm:spPr/>
    </dgm:pt>
    <dgm:pt modelId="{6761FD89-10D1-40ED-BEFB-C76DA7791398}" type="pres">
      <dgm:prSet presAssocID="{8B64D3B8-20CF-4401-AD9F-24D8F3C1B775}" presName="textNode" presStyleLbl="node1" presStyleIdx="0" presStyleCnt="3">
        <dgm:presLayoutVars>
          <dgm:bulletEnabled val="1"/>
        </dgm:presLayoutVars>
      </dgm:prSet>
      <dgm:spPr>
        <a:prstGeom prst="rect">
          <a:avLst/>
        </a:prstGeom>
      </dgm:spPr>
    </dgm:pt>
    <dgm:pt modelId="{04DB089D-A384-4340-AA1D-1D28FB812AF6}" type="pres">
      <dgm:prSet presAssocID="{DA7222DB-129B-44D1-8490-1CAD7FE2CF7C}" presName="sibTrans" presStyleCnt="0"/>
      <dgm:spPr/>
    </dgm:pt>
    <dgm:pt modelId="{032716A3-2F60-4585-AA51-806355614030}" type="pres">
      <dgm:prSet presAssocID="{54E88423-CD08-4110-8BE7-05525CAA8D0B}" presName="textNode" presStyleLbl="node1" presStyleIdx="1" presStyleCnt="3">
        <dgm:presLayoutVars>
          <dgm:bulletEnabled val="1"/>
        </dgm:presLayoutVars>
      </dgm:prSet>
      <dgm:spPr>
        <a:prstGeom prst="rect">
          <a:avLst/>
        </a:prstGeom>
      </dgm:spPr>
    </dgm:pt>
    <dgm:pt modelId="{F35A305B-B9E5-4DF2-85AB-C9CDFBB5C8D1}" type="pres">
      <dgm:prSet presAssocID="{A7D94B7B-C22C-44CF-9134-D0194F859A6E}" presName="sibTrans" presStyleCnt="0"/>
      <dgm:spPr/>
    </dgm:pt>
    <dgm:pt modelId="{37127E38-0426-4945-A63D-28DAF4F3673C}" type="pres">
      <dgm:prSet presAssocID="{4E93D519-433D-4753-92F3-F1EFE876590A}" presName="textNode" presStyleLbl="node1" presStyleIdx="2" presStyleCnt="3">
        <dgm:presLayoutVars>
          <dgm:bulletEnabled val="1"/>
        </dgm:presLayoutVars>
      </dgm:prSet>
      <dgm:spPr>
        <a:prstGeom prst="rect">
          <a:avLst/>
        </a:prstGeom>
      </dgm:spPr>
    </dgm:pt>
  </dgm:ptLst>
  <dgm:cxnLst>
    <dgm:cxn modelId="{40612009-E7A9-4B4B-8C89-F00475C8103D}" type="presOf" srcId="{8B64D3B8-20CF-4401-AD9F-24D8F3C1B775}" destId="{6761FD89-10D1-40ED-BEFB-C76DA7791398}" srcOrd="0" destOrd="0" presId="urn:microsoft.com/office/officeart/2005/8/layout/hProcess9"/>
    <dgm:cxn modelId="{CBE6BC27-12C8-4382-A1B8-EA752DE01E33}" type="presOf" srcId="{54E88423-CD08-4110-8BE7-05525CAA8D0B}" destId="{032716A3-2F60-4585-AA51-806355614030}" srcOrd="0" destOrd="0" presId="urn:microsoft.com/office/officeart/2005/8/layout/hProcess9"/>
    <dgm:cxn modelId="{A9C0D837-8C4F-4110-9625-B95494E5423C}" type="presOf" srcId="{4E93D519-433D-4753-92F3-F1EFE876590A}" destId="{37127E38-0426-4945-A63D-28DAF4F3673C}" srcOrd="0" destOrd="0" presId="urn:microsoft.com/office/officeart/2005/8/layout/hProcess9"/>
    <dgm:cxn modelId="{2ED05979-0B17-4FB6-BC0A-E155C15B57FF}" srcId="{52BE3641-EC65-4564-AB6C-DD9EDE57A737}" destId="{4E93D519-433D-4753-92F3-F1EFE876590A}" srcOrd="2" destOrd="0" parTransId="{21379A23-E889-4F3D-9972-51DB1DC9FFE8}" sibTransId="{B1DA06D9-0B77-465D-AA0A-750E7473155A}"/>
    <dgm:cxn modelId="{360F01D1-8ABB-4D42-904A-418DAC0D1BB6}" srcId="{52BE3641-EC65-4564-AB6C-DD9EDE57A737}" destId="{54E88423-CD08-4110-8BE7-05525CAA8D0B}" srcOrd="1" destOrd="0" parTransId="{40477662-0BD7-40C4-8113-90EA26258512}" sibTransId="{A7D94B7B-C22C-44CF-9134-D0194F859A6E}"/>
    <dgm:cxn modelId="{A71931DF-EADB-41FB-AE86-5A4D9EA208FC}" srcId="{52BE3641-EC65-4564-AB6C-DD9EDE57A737}" destId="{8B64D3B8-20CF-4401-AD9F-24D8F3C1B775}" srcOrd="0" destOrd="0" parTransId="{30F54A69-989E-4A77-AB5A-D9E95DBE9BB6}" sibTransId="{DA7222DB-129B-44D1-8490-1CAD7FE2CF7C}"/>
    <dgm:cxn modelId="{6D6252FD-3FB7-408B-AB2A-69E65E84C8EB}" type="presOf" srcId="{52BE3641-EC65-4564-AB6C-DD9EDE57A737}" destId="{01D3BADE-0FF6-4F4C-8E01-EB522B27C7A7}" srcOrd="0" destOrd="0" presId="urn:microsoft.com/office/officeart/2005/8/layout/hProcess9"/>
    <dgm:cxn modelId="{773BB5E9-F080-42F6-BA5A-30736CDB9087}" type="presParOf" srcId="{01D3BADE-0FF6-4F4C-8E01-EB522B27C7A7}" destId="{CB28F4DB-7532-4C79-B452-9A89724456E1}" srcOrd="0" destOrd="0" presId="urn:microsoft.com/office/officeart/2005/8/layout/hProcess9"/>
    <dgm:cxn modelId="{E0ED21DA-2D54-434D-BFC1-B23A3991B6FB}" type="presParOf" srcId="{01D3BADE-0FF6-4F4C-8E01-EB522B27C7A7}" destId="{AB8282F4-7901-448A-9226-1FF98D1E2F1F}" srcOrd="1" destOrd="0" presId="urn:microsoft.com/office/officeart/2005/8/layout/hProcess9"/>
    <dgm:cxn modelId="{6517532C-9494-4B25-B0B2-63AD5BB2AD32}" type="presParOf" srcId="{AB8282F4-7901-448A-9226-1FF98D1E2F1F}" destId="{6761FD89-10D1-40ED-BEFB-C76DA7791398}" srcOrd="0" destOrd="0" presId="urn:microsoft.com/office/officeart/2005/8/layout/hProcess9"/>
    <dgm:cxn modelId="{EE139618-272A-4BEC-BAE7-949CFF3D4076}" type="presParOf" srcId="{AB8282F4-7901-448A-9226-1FF98D1E2F1F}" destId="{04DB089D-A384-4340-AA1D-1D28FB812AF6}" srcOrd="1" destOrd="0" presId="urn:microsoft.com/office/officeart/2005/8/layout/hProcess9"/>
    <dgm:cxn modelId="{3D58FC7F-1317-4E37-9A6C-962F21F85D7F}" type="presParOf" srcId="{AB8282F4-7901-448A-9226-1FF98D1E2F1F}" destId="{032716A3-2F60-4585-AA51-806355614030}" srcOrd="2" destOrd="0" presId="urn:microsoft.com/office/officeart/2005/8/layout/hProcess9"/>
    <dgm:cxn modelId="{B61FC8B8-25EC-4C1B-902E-3ACDC304323A}" type="presParOf" srcId="{AB8282F4-7901-448A-9226-1FF98D1E2F1F}" destId="{F35A305B-B9E5-4DF2-85AB-C9CDFBB5C8D1}" srcOrd="3" destOrd="0" presId="urn:microsoft.com/office/officeart/2005/8/layout/hProcess9"/>
    <dgm:cxn modelId="{2312A640-1220-4087-97FB-5D2CB377C116}" type="presParOf" srcId="{AB8282F4-7901-448A-9226-1FF98D1E2F1F}" destId="{37127E38-0426-4945-A63D-28DAF4F3673C}" srcOrd="4" destOrd="0" presId="urn:microsoft.com/office/officeart/2005/8/layout/hProcess9"/>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3656984-0422-4EBC-BCAF-FA01BCFCC946}" type="doc">
      <dgm:prSet loTypeId="urn:microsoft.com/office/officeart/2005/8/layout/default" loCatId="list" qsTypeId="urn:microsoft.com/office/officeart/2005/8/quickstyle/simple1" qsCatId="simple" csTypeId="urn:microsoft.com/office/officeart/2005/8/colors/accent0_1" csCatId="mainScheme" phldr="1"/>
      <dgm:spPr/>
      <dgm:t>
        <a:bodyPr/>
        <a:lstStyle/>
        <a:p>
          <a:endParaRPr lang="en-US"/>
        </a:p>
      </dgm:t>
    </dgm:pt>
    <dgm:pt modelId="{4A1A4F6C-D7E1-4BB1-B769-32A8F069EBF6}">
      <dgm:prSet phldrT="[Text]" custT="1"/>
      <dgm:spPr>
        <a:solidFill>
          <a:schemeClr val="bg1">
            <a:lumMod val="95000"/>
          </a:schemeClr>
        </a:solidFill>
      </dgm:spPr>
      <dgm:t>
        <a:bodyPr/>
        <a:lstStyle/>
        <a:p>
          <a:r>
            <a:rPr lang="en-US" sz="2400" dirty="0"/>
            <a:t>There are concerns of </a:t>
          </a:r>
          <a:r>
            <a:rPr lang="en-US" sz="2400" b="1" dirty="0"/>
            <a:t>possible</a:t>
          </a:r>
          <a:r>
            <a:rPr lang="en-US" sz="2400" b="0" dirty="0"/>
            <a:t> </a:t>
          </a:r>
          <a:r>
            <a:rPr lang="en-US" sz="2400" b="1" dirty="0"/>
            <a:t>forced labor </a:t>
          </a:r>
          <a:r>
            <a:rPr lang="en-US" sz="2400" b="0" dirty="0"/>
            <a:t>or</a:t>
          </a:r>
          <a:r>
            <a:rPr lang="en-US" sz="2400" b="1" dirty="0"/>
            <a:t> commercial sex </a:t>
          </a:r>
          <a:r>
            <a:rPr lang="en-US" sz="2400" dirty="0"/>
            <a:t>at </a:t>
          </a:r>
          <a:r>
            <a:rPr lang="en-US" sz="2400" b="1" dirty="0"/>
            <a:t>any point</a:t>
          </a:r>
          <a:r>
            <a:rPr lang="en-US" sz="2400" dirty="0"/>
            <a:t> in the minor’s life. </a:t>
          </a:r>
        </a:p>
      </dgm:t>
    </dgm:pt>
    <dgm:pt modelId="{C7D4BB8F-C0C9-4673-87C9-87C7359F61FD}" type="parTrans" cxnId="{75BD671F-76B4-482A-A890-5C0520BA7BB7}">
      <dgm:prSet/>
      <dgm:spPr/>
      <dgm:t>
        <a:bodyPr/>
        <a:lstStyle/>
        <a:p>
          <a:endParaRPr lang="en-US"/>
        </a:p>
      </dgm:t>
    </dgm:pt>
    <dgm:pt modelId="{5128EFC4-CDC9-40F4-A830-CC59A508BC89}" type="sibTrans" cxnId="{75BD671F-76B4-482A-A890-5C0520BA7BB7}">
      <dgm:prSet/>
      <dgm:spPr/>
      <dgm:t>
        <a:bodyPr/>
        <a:lstStyle/>
        <a:p>
          <a:endParaRPr lang="en-US"/>
        </a:p>
      </dgm:t>
    </dgm:pt>
    <dgm:pt modelId="{6FA24EAA-E7A9-4EA3-AF30-51709BB7D9F7}">
      <dgm:prSet phldrT="[Text]" custT="1"/>
      <dgm:spPr>
        <a:solidFill>
          <a:schemeClr val="bg1">
            <a:lumMod val="95000"/>
          </a:schemeClr>
        </a:solidFill>
      </dgm:spPr>
      <dgm:t>
        <a:bodyPr/>
        <a:lstStyle/>
        <a:p>
          <a:r>
            <a:rPr lang="en-US" sz="2400" dirty="0"/>
            <a:t>The minor is currently </a:t>
          </a:r>
          <a:r>
            <a:rPr lang="en-US" sz="2400" b="1" dirty="0"/>
            <a:t>under the age of 18 </a:t>
          </a:r>
          <a:r>
            <a:rPr lang="en-US" sz="2400" dirty="0"/>
            <a:t>and is currently located in the United States.</a:t>
          </a:r>
        </a:p>
      </dgm:t>
    </dgm:pt>
    <dgm:pt modelId="{2735D026-DB3D-4FD1-8114-5815C8541872}" type="parTrans" cxnId="{E0012561-B104-4E96-81BC-C92E16D83538}">
      <dgm:prSet/>
      <dgm:spPr/>
      <dgm:t>
        <a:bodyPr/>
        <a:lstStyle/>
        <a:p>
          <a:endParaRPr lang="en-US"/>
        </a:p>
      </dgm:t>
    </dgm:pt>
    <dgm:pt modelId="{27859FB9-9A27-4E8B-818D-620D9ED9E30F}" type="sibTrans" cxnId="{E0012561-B104-4E96-81BC-C92E16D83538}">
      <dgm:prSet/>
      <dgm:spPr/>
      <dgm:t>
        <a:bodyPr/>
        <a:lstStyle/>
        <a:p>
          <a:endParaRPr lang="en-US"/>
        </a:p>
      </dgm:t>
    </dgm:pt>
    <dgm:pt modelId="{06051F35-7D44-4459-B719-B51BC331F4EF}">
      <dgm:prSet phldrT="[Text]" custT="1"/>
      <dgm:spPr>
        <a:solidFill>
          <a:schemeClr val="bg1">
            <a:lumMod val="95000"/>
          </a:schemeClr>
        </a:solidFill>
      </dgm:spPr>
      <dgm:t>
        <a:bodyPr/>
        <a:lstStyle/>
        <a:p>
          <a:r>
            <a:rPr lang="en-US" sz="2400" b="0" dirty="0"/>
            <a:t>The minor is a </a:t>
          </a:r>
          <a:r>
            <a:rPr lang="en-US" sz="2400" b="1" dirty="0"/>
            <a:t>non-U.S. citizen</a:t>
          </a:r>
          <a:r>
            <a:rPr lang="en-US" sz="2400" b="0" dirty="0"/>
            <a:t> and </a:t>
          </a:r>
          <a:r>
            <a:rPr lang="en-US" sz="2400" b="1" dirty="0"/>
            <a:t>non-lawful permanent resident. </a:t>
          </a:r>
          <a:endParaRPr lang="en-US" sz="2400" b="0" dirty="0"/>
        </a:p>
      </dgm:t>
    </dgm:pt>
    <dgm:pt modelId="{F23EDA00-97E8-45A7-9073-AF0CBB36A7A9}" type="parTrans" cxnId="{9F23602E-0B38-4B2A-97A9-F695E64ED040}">
      <dgm:prSet/>
      <dgm:spPr/>
      <dgm:t>
        <a:bodyPr/>
        <a:lstStyle/>
        <a:p>
          <a:endParaRPr lang="en-US"/>
        </a:p>
      </dgm:t>
    </dgm:pt>
    <dgm:pt modelId="{8FC8888B-0FD3-46A4-895B-3FE11001CA2C}" type="sibTrans" cxnId="{9F23602E-0B38-4B2A-97A9-F695E64ED040}">
      <dgm:prSet/>
      <dgm:spPr/>
      <dgm:t>
        <a:bodyPr/>
        <a:lstStyle/>
        <a:p>
          <a:endParaRPr lang="en-US"/>
        </a:p>
      </dgm:t>
    </dgm:pt>
    <dgm:pt modelId="{1FAE9301-1D07-41A7-BF93-D9F1CE15EDF6}" type="pres">
      <dgm:prSet presAssocID="{93656984-0422-4EBC-BCAF-FA01BCFCC946}" presName="diagram" presStyleCnt="0">
        <dgm:presLayoutVars>
          <dgm:dir/>
          <dgm:resizeHandles val="exact"/>
        </dgm:presLayoutVars>
      </dgm:prSet>
      <dgm:spPr/>
    </dgm:pt>
    <dgm:pt modelId="{46851E87-AC39-4469-8E9F-54D5419368EC}" type="pres">
      <dgm:prSet presAssocID="{4A1A4F6C-D7E1-4BB1-B769-32A8F069EBF6}" presName="node" presStyleLbl="node1" presStyleIdx="0" presStyleCnt="3" custLinFactNeighborX="-1609" custLinFactNeighborY="-11675">
        <dgm:presLayoutVars>
          <dgm:bulletEnabled val="1"/>
        </dgm:presLayoutVars>
      </dgm:prSet>
      <dgm:spPr/>
    </dgm:pt>
    <dgm:pt modelId="{26327BAF-89CB-409B-90C3-64983B46C1B4}" type="pres">
      <dgm:prSet presAssocID="{5128EFC4-CDC9-40F4-A830-CC59A508BC89}" presName="sibTrans" presStyleCnt="0"/>
      <dgm:spPr/>
    </dgm:pt>
    <dgm:pt modelId="{0723F75F-652E-4D69-9DB1-0171B9B328AA}" type="pres">
      <dgm:prSet presAssocID="{6FA24EAA-E7A9-4EA3-AF30-51709BB7D9F7}" presName="node" presStyleLbl="node1" presStyleIdx="1" presStyleCnt="3" custLinFactY="17839" custLinFactNeighborX="-55000" custLinFactNeighborY="100000">
        <dgm:presLayoutVars>
          <dgm:bulletEnabled val="1"/>
        </dgm:presLayoutVars>
      </dgm:prSet>
      <dgm:spPr/>
    </dgm:pt>
    <dgm:pt modelId="{59E36CFA-1631-4ED7-B647-F7265C3DD5D1}" type="pres">
      <dgm:prSet presAssocID="{27859FB9-9A27-4E8B-818D-620D9ED9E30F}" presName="sibTrans" presStyleCnt="0"/>
      <dgm:spPr/>
    </dgm:pt>
    <dgm:pt modelId="{0AD50606-0BEA-4E17-AB90-5B0B606B28E6}" type="pres">
      <dgm:prSet presAssocID="{06051F35-7D44-4459-B719-B51BC331F4EF}" presName="node" presStyleLbl="node1" presStyleIdx="2" presStyleCnt="3" custLinFactY="-16693" custLinFactNeighborX="56844" custLinFactNeighborY="-100000">
        <dgm:presLayoutVars>
          <dgm:bulletEnabled val="1"/>
        </dgm:presLayoutVars>
      </dgm:prSet>
      <dgm:spPr/>
    </dgm:pt>
  </dgm:ptLst>
  <dgm:cxnLst>
    <dgm:cxn modelId="{75BD671F-76B4-482A-A890-5C0520BA7BB7}" srcId="{93656984-0422-4EBC-BCAF-FA01BCFCC946}" destId="{4A1A4F6C-D7E1-4BB1-B769-32A8F069EBF6}" srcOrd="0" destOrd="0" parTransId="{C7D4BB8F-C0C9-4673-87C9-87C7359F61FD}" sibTransId="{5128EFC4-CDC9-40F4-A830-CC59A508BC89}"/>
    <dgm:cxn modelId="{9F23602E-0B38-4B2A-97A9-F695E64ED040}" srcId="{93656984-0422-4EBC-BCAF-FA01BCFCC946}" destId="{06051F35-7D44-4459-B719-B51BC331F4EF}" srcOrd="2" destOrd="0" parTransId="{F23EDA00-97E8-45A7-9073-AF0CBB36A7A9}" sibTransId="{8FC8888B-0FD3-46A4-895B-3FE11001CA2C}"/>
    <dgm:cxn modelId="{7C47F75B-2999-4CAA-9367-67E6DE5CC3C4}" type="presOf" srcId="{93656984-0422-4EBC-BCAF-FA01BCFCC946}" destId="{1FAE9301-1D07-41A7-BF93-D9F1CE15EDF6}" srcOrd="0" destOrd="0" presId="urn:microsoft.com/office/officeart/2005/8/layout/default"/>
    <dgm:cxn modelId="{E0012561-B104-4E96-81BC-C92E16D83538}" srcId="{93656984-0422-4EBC-BCAF-FA01BCFCC946}" destId="{6FA24EAA-E7A9-4EA3-AF30-51709BB7D9F7}" srcOrd="1" destOrd="0" parTransId="{2735D026-DB3D-4FD1-8114-5815C8541872}" sibTransId="{27859FB9-9A27-4E8B-818D-620D9ED9E30F}"/>
    <dgm:cxn modelId="{23BDA254-0B71-4A26-8B97-2059932CF105}" type="presOf" srcId="{4A1A4F6C-D7E1-4BB1-B769-32A8F069EBF6}" destId="{46851E87-AC39-4469-8E9F-54D5419368EC}" srcOrd="0" destOrd="0" presId="urn:microsoft.com/office/officeart/2005/8/layout/default"/>
    <dgm:cxn modelId="{F1465D92-7B73-460F-BAAF-8652962BEFDF}" type="presOf" srcId="{06051F35-7D44-4459-B719-B51BC331F4EF}" destId="{0AD50606-0BEA-4E17-AB90-5B0B606B28E6}" srcOrd="0" destOrd="0" presId="urn:microsoft.com/office/officeart/2005/8/layout/default"/>
    <dgm:cxn modelId="{C308E3C6-6CE0-4831-9ABD-15A5E67A42AA}" type="presOf" srcId="{6FA24EAA-E7A9-4EA3-AF30-51709BB7D9F7}" destId="{0723F75F-652E-4D69-9DB1-0171B9B328AA}" srcOrd="0" destOrd="0" presId="urn:microsoft.com/office/officeart/2005/8/layout/default"/>
    <dgm:cxn modelId="{EA61FA73-FEC5-4D25-AAB1-AD7A4EF89DFD}" type="presParOf" srcId="{1FAE9301-1D07-41A7-BF93-D9F1CE15EDF6}" destId="{46851E87-AC39-4469-8E9F-54D5419368EC}" srcOrd="0" destOrd="0" presId="urn:microsoft.com/office/officeart/2005/8/layout/default"/>
    <dgm:cxn modelId="{22CD66EB-CEA9-4FEE-969D-568D15DEC473}" type="presParOf" srcId="{1FAE9301-1D07-41A7-BF93-D9F1CE15EDF6}" destId="{26327BAF-89CB-409B-90C3-64983B46C1B4}" srcOrd="1" destOrd="0" presId="urn:microsoft.com/office/officeart/2005/8/layout/default"/>
    <dgm:cxn modelId="{5DB76B74-FA1E-4EA3-BA7E-284CE5270F60}" type="presParOf" srcId="{1FAE9301-1D07-41A7-BF93-D9F1CE15EDF6}" destId="{0723F75F-652E-4D69-9DB1-0171B9B328AA}" srcOrd="2" destOrd="0" presId="urn:microsoft.com/office/officeart/2005/8/layout/default"/>
    <dgm:cxn modelId="{EB93E322-E9A2-4138-8E66-C5B57A026AF7}" type="presParOf" srcId="{1FAE9301-1D07-41A7-BF93-D9F1CE15EDF6}" destId="{59E36CFA-1631-4ED7-B647-F7265C3DD5D1}" srcOrd="3" destOrd="0" presId="urn:microsoft.com/office/officeart/2005/8/layout/default"/>
    <dgm:cxn modelId="{F7BD3056-DD5F-4C72-9049-23B7F8158450}" type="presParOf" srcId="{1FAE9301-1D07-41A7-BF93-D9F1CE15EDF6}" destId="{0AD50606-0BEA-4E17-AB90-5B0B606B28E6}"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6DEBD3E-FE2D-4E17-AFE5-D8CD3AEFFEEC}"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3DAC1B5C-5AFF-4A72-9FEA-A398FBCC2DD1}">
      <dgm:prSet phldrT="[Text]" custT="1"/>
      <dgm:spPr>
        <a:solidFill>
          <a:schemeClr val="accent5">
            <a:lumMod val="20000"/>
            <a:lumOff val="80000"/>
          </a:schemeClr>
        </a:solidFill>
        <a:ln>
          <a:solidFill>
            <a:schemeClr val="tx1"/>
          </a:solidFill>
        </a:ln>
      </dgm:spPr>
      <dgm:t>
        <a:bodyPr/>
        <a:lstStyle/>
        <a:p>
          <a:r>
            <a:rPr lang="en-US" sz="1800" b="1" dirty="0">
              <a:solidFill>
                <a:schemeClr val="tx1"/>
              </a:solidFill>
            </a:rPr>
            <a:t>1. Create an account </a:t>
          </a:r>
          <a:r>
            <a:rPr lang="en-US" sz="1800" dirty="0">
              <a:solidFill>
                <a:schemeClr val="tx1"/>
              </a:solidFill>
            </a:rPr>
            <a:t>in Shepherd, OTIP’s online case management system.</a:t>
          </a:r>
        </a:p>
      </dgm:t>
    </dgm:pt>
    <dgm:pt modelId="{BDF8AF82-3208-4567-84AC-0635EC00B1A6}" type="parTrans" cxnId="{419F3356-4A43-480E-AB4F-4744AADE515C}">
      <dgm:prSet/>
      <dgm:spPr/>
      <dgm:t>
        <a:bodyPr/>
        <a:lstStyle/>
        <a:p>
          <a:endParaRPr lang="en-US"/>
        </a:p>
      </dgm:t>
    </dgm:pt>
    <dgm:pt modelId="{88552426-17FF-4364-932B-4E943E998F22}" type="sibTrans" cxnId="{419F3356-4A43-480E-AB4F-4744AADE515C}">
      <dgm:prSet/>
      <dgm:spPr>
        <a:solidFill>
          <a:schemeClr val="tx2"/>
        </a:solidFill>
      </dgm:spPr>
      <dgm:t>
        <a:bodyPr/>
        <a:lstStyle/>
        <a:p>
          <a:endParaRPr lang="en-US"/>
        </a:p>
      </dgm:t>
    </dgm:pt>
    <dgm:pt modelId="{C2D3FD3B-F5AB-409D-B1DD-0CA0F01A9D17}">
      <dgm:prSet phldrT="[Text]" custT="1"/>
      <dgm:spPr>
        <a:solidFill>
          <a:schemeClr val="accent5">
            <a:lumMod val="20000"/>
            <a:lumOff val="80000"/>
          </a:schemeClr>
        </a:solidFill>
        <a:ln>
          <a:solidFill>
            <a:schemeClr val="tx1"/>
          </a:solidFill>
        </a:ln>
      </dgm:spPr>
      <dgm:t>
        <a:bodyPr/>
        <a:lstStyle/>
        <a:p>
          <a:r>
            <a:rPr lang="en-US" sz="1800" b="1" dirty="0">
              <a:solidFill>
                <a:schemeClr val="tx1"/>
              </a:solidFill>
            </a:rPr>
            <a:t>2. Submit</a:t>
          </a:r>
          <a:r>
            <a:rPr lang="en-US" sz="1800" b="0" dirty="0">
              <a:solidFill>
                <a:schemeClr val="tx1"/>
              </a:solidFill>
            </a:rPr>
            <a:t> a </a:t>
          </a:r>
          <a:r>
            <a:rPr lang="en-US" sz="1800" b="1" dirty="0">
              <a:solidFill>
                <a:schemeClr val="tx1"/>
              </a:solidFill>
            </a:rPr>
            <a:t>Request for Assistance </a:t>
          </a:r>
          <a:r>
            <a:rPr lang="en-US" sz="1800" dirty="0">
              <a:solidFill>
                <a:schemeClr val="tx1"/>
              </a:solidFill>
            </a:rPr>
            <a:t>to OTIP in Shepherd.</a:t>
          </a:r>
        </a:p>
      </dgm:t>
    </dgm:pt>
    <dgm:pt modelId="{217E92C1-A252-4652-9AAB-D200EAEEB105}" type="parTrans" cxnId="{C60CE84D-315E-42AE-8A23-6C6246773CDF}">
      <dgm:prSet/>
      <dgm:spPr/>
      <dgm:t>
        <a:bodyPr/>
        <a:lstStyle/>
        <a:p>
          <a:endParaRPr lang="en-US"/>
        </a:p>
      </dgm:t>
    </dgm:pt>
    <dgm:pt modelId="{FC761CB4-978B-4D1C-B0D4-B265245112D5}" type="sibTrans" cxnId="{C60CE84D-315E-42AE-8A23-6C6246773CDF}">
      <dgm:prSet/>
      <dgm:spPr>
        <a:solidFill>
          <a:schemeClr val="tx2"/>
        </a:solidFill>
      </dgm:spPr>
      <dgm:t>
        <a:bodyPr/>
        <a:lstStyle/>
        <a:p>
          <a:endParaRPr lang="en-US" dirty="0"/>
        </a:p>
      </dgm:t>
    </dgm:pt>
    <dgm:pt modelId="{7F9C8533-EB51-4BFA-B7C0-BD7068B2B29B}">
      <dgm:prSet phldrT="[Text]" custT="1"/>
      <dgm:spPr>
        <a:solidFill>
          <a:schemeClr val="accent5">
            <a:lumMod val="20000"/>
            <a:lumOff val="80000"/>
          </a:schemeClr>
        </a:solidFill>
        <a:ln>
          <a:solidFill>
            <a:schemeClr val="tx1"/>
          </a:solidFill>
        </a:ln>
      </dgm:spPr>
      <dgm:t>
        <a:bodyPr/>
        <a:lstStyle/>
        <a:p>
          <a:r>
            <a:rPr lang="en-US" sz="1800" b="1" dirty="0">
              <a:solidFill>
                <a:schemeClr val="tx1"/>
              </a:solidFill>
            </a:rPr>
            <a:t>3. Check your emails </a:t>
          </a:r>
          <a:r>
            <a:rPr lang="en-US" sz="1800" dirty="0">
              <a:solidFill>
                <a:schemeClr val="tx1"/>
              </a:solidFill>
            </a:rPr>
            <a:t>and log back into your account for updates and to </a:t>
          </a:r>
          <a:r>
            <a:rPr lang="en-US" sz="1800" b="1" dirty="0">
              <a:solidFill>
                <a:schemeClr val="tx1"/>
              </a:solidFill>
            </a:rPr>
            <a:t>submit additional information </a:t>
          </a:r>
          <a:r>
            <a:rPr lang="en-US" sz="1800" dirty="0">
              <a:solidFill>
                <a:schemeClr val="tx1"/>
              </a:solidFill>
            </a:rPr>
            <a:t>to OTIP. </a:t>
          </a:r>
        </a:p>
      </dgm:t>
    </dgm:pt>
    <dgm:pt modelId="{9C22D9E9-FA34-460C-9050-19DB032FA105}" type="parTrans" cxnId="{2573E36F-199E-4093-9277-91FA311504BA}">
      <dgm:prSet/>
      <dgm:spPr/>
      <dgm:t>
        <a:bodyPr/>
        <a:lstStyle/>
        <a:p>
          <a:endParaRPr lang="en-US"/>
        </a:p>
      </dgm:t>
    </dgm:pt>
    <dgm:pt modelId="{17BAC160-0821-4B54-A061-CF9800529C2A}" type="sibTrans" cxnId="{2573E36F-199E-4093-9277-91FA311504BA}">
      <dgm:prSet/>
      <dgm:spPr/>
      <dgm:t>
        <a:bodyPr/>
        <a:lstStyle/>
        <a:p>
          <a:endParaRPr lang="en-US"/>
        </a:p>
      </dgm:t>
    </dgm:pt>
    <dgm:pt modelId="{6EB5E507-C44E-4290-A852-4AB6AF1C4BE1}" type="pres">
      <dgm:prSet presAssocID="{A6DEBD3E-FE2D-4E17-AFE5-D8CD3AEFFEEC}" presName="Name0" presStyleCnt="0">
        <dgm:presLayoutVars>
          <dgm:dir/>
          <dgm:resizeHandles val="exact"/>
        </dgm:presLayoutVars>
      </dgm:prSet>
      <dgm:spPr/>
    </dgm:pt>
    <dgm:pt modelId="{6E98FD6C-D6CE-4BB4-826A-D2C85B7EDF29}" type="pres">
      <dgm:prSet presAssocID="{3DAC1B5C-5AFF-4A72-9FEA-A398FBCC2DD1}" presName="node" presStyleLbl="node1" presStyleIdx="0" presStyleCnt="3" custLinFactNeighborY="-44428">
        <dgm:presLayoutVars>
          <dgm:bulletEnabled val="1"/>
        </dgm:presLayoutVars>
      </dgm:prSet>
      <dgm:spPr>
        <a:prstGeom prst="rect">
          <a:avLst/>
        </a:prstGeom>
      </dgm:spPr>
    </dgm:pt>
    <dgm:pt modelId="{434A48B8-13B3-47C5-B8B8-C333E847FF21}" type="pres">
      <dgm:prSet presAssocID="{88552426-17FF-4364-932B-4E943E998F22}" presName="sibTrans" presStyleLbl="sibTrans2D1" presStyleIdx="0" presStyleCnt="2" custScaleX="160119" custScaleY="89257"/>
      <dgm:spPr/>
    </dgm:pt>
    <dgm:pt modelId="{6865486E-36F4-46CA-AF88-95D2BEA8B624}" type="pres">
      <dgm:prSet presAssocID="{88552426-17FF-4364-932B-4E943E998F22}" presName="connectorText" presStyleLbl="sibTrans2D1" presStyleIdx="0" presStyleCnt="2"/>
      <dgm:spPr/>
    </dgm:pt>
    <dgm:pt modelId="{B7E02789-3421-4D09-8FA3-8ADDAB7CB862}" type="pres">
      <dgm:prSet presAssocID="{C2D3FD3B-F5AB-409D-B1DD-0CA0F01A9D17}" presName="node" presStyleLbl="node1" presStyleIdx="1" presStyleCnt="3" custLinFactNeighborY="-44428">
        <dgm:presLayoutVars>
          <dgm:bulletEnabled val="1"/>
        </dgm:presLayoutVars>
      </dgm:prSet>
      <dgm:spPr>
        <a:prstGeom prst="rect">
          <a:avLst/>
        </a:prstGeom>
      </dgm:spPr>
    </dgm:pt>
    <dgm:pt modelId="{91B1A375-A097-46B4-9EAC-0845CCC18D2E}" type="pres">
      <dgm:prSet presAssocID="{FC761CB4-978B-4D1C-B0D4-B265245112D5}" presName="sibTrans" presStyleLbl="sibTrans2D1" presStyleIdx="1" presStyleCnt="2" custScaleX="160119" custScaleY="89257"/>
      <dgm:spPr/>
    </dgm:pt>
    <dgm:pt modelId="{3FC87907-6200-479F-8B1C-3500CF361521}" type="pres">
      <dgm:prSet presAssocID="{FC761CB4-978B-4D1C-B0D4-B265245112D5}" presName="connectorText" presStyleLbl="sibTrans2D1" presStyleIdx="1" presStyleCnt="2"/>
      <dgm:spPr/>
    </dgm:pt>
    <dgm:pt modelId="{C6B417F4-A85D-4293-BC6E-D1BB711E84C2}" type="pres">
      <dgm:prSet presAssocID="{7F9C8533-EB51-4BFA-B7C0-BD7068B2B29B}" presName="node" presStyleLbl="node1" presStyleIdx="2" presStyleCnt="3" custLinFactNeighborY="-44428">
        <dgm:presLayoutVars>
          <dgm:bulletEnabled val="1"/>
        </dgm:presLayoutVars>
      </dgm:prSet>
      <dgm:spPr>
        <a:prstGeom prst="rect">
          <a:avLst/>
        </a:prstGeom>
      </dgm:spPr>
    </dgm:pt>
  </dgm:ptLst>
  <dgm:cxnLst>
    <dgm:cxn modelId="{AC876809-BB13-4254-9707-66FA46B8A55E}" type="presOf" srcId="{C2D3FD3B-F5AB-409D-B1DD-0CA0F01A9D17}" destId="{B7E02789-3421-4D09-8FA3-8ADDAB7CB862}" srcOrd="0" destOrd="0" presId="urn:microsoft.com/office/officeart/2005/8/layout/process1"/>
    <dgm:cxn modelId="{EB052512-B375-4043-A819-8872D9FD58F3}" type="presOf" srcId="{3DAC1B5C-5AFF-4A72-9FEA-A398FBCC2DD1}" destId="{6E98FD6C-D6CE-4BB4-826A-D2C85B7EDF29}" srcOrd="0" destOrd="0" presId="urn:microsoft.com/office/officeart/2005/8/layout/process1"/>
    <dgm:cxn modelId="{CE6D3E3C-05F4-4737-A930-047549E337D5}" type="presOf" srcId="{88552426-17FF-4364-932B-4E943E998F22}" destId="{6865486E-36F4-46CA-AF88-95D2BEA8B624}" srcOrd="1" destOrd="0" presId="urn:microsoft.com/office/officeart/2005/8/layout/process1"/>
    <dgm:cxn modelId="{C60CE84D-315E-42AE-8A23-6C6246773CDF}" srcId="{A6DEBD3E-FE2D-4E17-AFE5-D8CD3AEFFEEC}" destId="{C2D3FD3B-F5AB-409D-B1DD-0CA0F01A9D17}" srcOrd="1" destOrd="0" parTransId="{217E92C1-A252-4652-9AAB-D200EAEEB105}" sibTransId="{FC761CB4-978B-4D1C-B0D4-B265245112D5}"/>
    <dgm:cxn modelId="{2573E36F-199E-4093-9277-91FA311504BA}" srcId="{A6DEBD3E-FE2D-4E17-AFE5-D8CD3AEFFEEC}" destId="{7F9C8533-EB51-4BFA-B7C0-BD7068B2B29B}" srcOrd="2" destOrd="0" parTransId="{9C22D9E9-FA34-460C-9050-19DB032FA105}" sibTransId="{17BAC160-0821-4B54-A061-CF9800529C2A}"/>
    <dgm:cxn modelId="{419F3356-4A43-480E-AB4F-4744AADE515C}" srcId="{A6DEBD3E-FE2D-4E17-AFE5-D8CD3AEFFEEC}" destId="{3DAC1B5C-5AFF-4A72-9FEA-A398FBCC2DD1}" srcOrd="0" destOrd="0" parTransId="{BDF8AF82-3208-4567-84AC-0635EC00B1A6}" sibTransId="{88552426-17FF-4364-932B-4E943E998F22}"/>
    <dgm:cxn modelId="{3C16757D-F358-4125-AD5E-FB7E9380B42D}" type="presOf" srcId="{88552426-17FF-4364-932B-4E943E998F22}" destId="{434A48B8-13B3-47C5-B8B8-C333E847FF21}" srcOrd="0" destOrd="0" presId="urn:microsoft.com/office/officeart/2005/8/layout/process1"/>
    <dgm:cxn modelId="{16D594B4-95B8-4523-BE29-5D26B023763D}" type="presOf" srcId="{FC761CB4-978B-4D1C-B0D4-B265245112D5}" destId="{3FC87907-6200-479F-8B1C-3500CF361521}" srcOrd="1" destOrd="0" presId="urn:microsoft.com/office/officeart/2005/8/layout/process1"/>
    <dgm:cxn modelId="{45D401B8-16E5-4D46-AA46-87D4E8E4D6D2}" type="presOf" srcId="{7F9C8533-EB51-4BFA-B7C0-BD7068B2B29B}" destId="{C6B417F4-A85D-4293-BC6E-D1BB711E84C2}" srcOrd="0" destOrd="0" presId="urn:microsoft.com/office/officeart/2005/8/layout/process1"/>
    <dgm:cxn modelId="{DF9907EC-3D61-46E9-B230-0689CFABC166}" type="presOf" srcId="{A6DEBD3E-FE2D-4E17-AFE5-D8CD3AEFFEEC}" destId="{6EB5E507-C44E-4290-A852-4AB6AF1C4BE1}" srcOrd="0" destOrd="0" presId="urn:microsoft.com/office/officeart/2005/8/layout/process1"/>
    <dgm:cxn modelId="{CB31F1F5-AD1A-4407-9FD9-B3C969062D49}" type="presOf" srcId="{FC761CB4-978B-4D1C-B0D4-B265245112D5}" destId="{91B1A375-A097-46B4-9EAC-0845CCC18D2E}" srcOrd="0" destOrd="0" presId="urn:microsoft.com/office/officeart/2005/8/layout/process1"/>
    <dgm:cxn modelId="{804BA83C-AC19-4F96-BA9D-F986E92F45D4}" type="presParOf" srcId="{6EB5E507-C44E-4290-A852-4AB6AF1C4BE1}" destId="{6E98FD6C-D6CE-4BB4-826A-D2C85B7EDF29}" srcOrd="0" destOrd="0" presId="urn:microsoft.com/office/officeart/2005/8/layout/process1"/>
    <dgm:cxn modelId="{060F7534-AC88-4B3E-80D5-74F424E72925}" type="presParOf" srcId="{6EB5E507-C44E-4290-A852-4AB6AF1C4BE1}" destId="{434A48B8-13B3-47C5-B8B8-C333E847FF21}" srcOrd="1" destOrd="0" presId="urn:microsoft.com/office/officeart/2005/8/layout/process1"/>
    <dgm:cxn modelId="{39E5B127-CD5E-414A-AD13-AD55B9879733}" type="presParOf" srcId="{434A48B8-13B3-47C5-B8B8-C333E847FF21}" destId="{6865486E-36F4-46CA-AF88-95D2BEA8B624}" srcOrd="0" destOrd="0" presId="urn:microsoft.com/office/officeart/2005/8/layout/process1"/>
    <dgm:cxn modelId="{8A3503AD-5779-49F8-B669-BF1A51078D11}" type="presParOf" srcId="{6EB5E507-C44E-4290-A852-4AB6AF1C4BE1}" destId="{B7E02789-3421-4D09-8FA3-8ADDAB7CB862}" srcOrd="2" destOrd="0" presId="urn:microsoft.com/office/officeart/2005/8/layout/process1"/>
    <dgm:cxn modelId="{1448A1B3-EDD3-4AEF-B0FC-70CA07EBFD8F}" type="presParOf" srcId="{6EB5E507-C44E-4290-A852-4AB6AF1C4BE1}" destId="{91B1A375-A097-46B4-9EAC-0845CCC18D2E}" srcOrd="3" destOrd="0" presId="urn:microsoft.com/office/officeart/2005/8/layout/process1"/>
    <dgm:cxn modelId="{51A3F520-CF45-4211-825D-E5D8A0393F16}" type="presParOf" srcId="{91B1A375-A097-46B4-9EAC-0845CCC18D2E}" destId="{3FC87907-6200-479F-8B1C-3500CF361521}" srcOrd="0" destOrd="0" presId="urn:microsoft.com/office/officeart/2005/8/layout/process1"/>
    <dgm:cxn modelId="{3FF284E6-DA57-47ED-9A7A-A8CC7F8DF7E9}" type="presParOf" srcId="{6EB5E507-C44E-4290-A852-4AB6AF1C4BE1}" destId="{C6B417F4-A85D-4293-BC6E-D1BB711E84C2}"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6DEBD3E-FE2D-4E17-AFE5-D8CD3AEFFEEC}" type="doc">
      <dgm:prSet loTypeId="urn:microsoft.com/office/officeart/2005/8/layout/process1" loCatId="process" qsTypeId="urn:microsoft.com/office/officeart/2005/8/quickstyle/simple1" qsCatId="simple" csTypeId="urn:microsoft.com/office/officeart/2005/8/colors/accent1_2" csCatId="accent1" phldr="1"/>
      <dgm:spPr/>
    </dgm:pt>
    <dgm:pt modelId="{3DAC1B5C-5AFF-4A72-9FEA-A398FBCC2DD1}">
      <dgm:prSet phldrT="[Text]" custT="1"/>
      <dgm:spPr>
        <a:solidFill>
          <a:schemeClr val="bg2">
            <a:lumMod val="95000"/>
          </a:schemeClr>
        </a:solidFill>
        <a:ln>
          <a:solidFill>
            <a:schemeClr val="tx1"/>
          </a:solidFill>
        </a:ln>
      </dgm:spPr>
      <dgm:t>
        <a:bodyPr/>
        <a:lstStyle/>
        <a:p>
          <a:r>
            <a:rPr lang="en-US" sz="1600" b="0">
              <a:solidFill>
                <a:schemeClr val="tx1"/>
              </a:solidFill>
            </a:rPr>
            <a:t>An individual has concerns that a foreign national minor may have experienced forced labor or commercial sex at any point in the minor’s life. </a:t>
          </a:r>
        </a:p>
      </dgm:t>
    </dgm:pt>
    <dgm:pt modelId="{BDF8AF82-3208-4567-84AC-0635EC00B1A6}" type="parTrans" cxnId="{419F3356-4A43-480E-AB4F-4744AADE515C}">
      <dgm:prSet/>
      <dgm:spPr/>
      <dgm:t>
        <a:bodyPr/>
        <a:lstStyle/>
        <a:p>
          <a:endParaRPr lang="en-US"/>
        </a:p>
      </dgm:t>
    </dgm:pt>
    <dgm:pt modelId="{88552426-17FF-4364-932B-4E943E998F22}" type="sibTrans" cxnId="{419F3356-4A43-480E-AB4F-4744AADE515C}">
      <dgm:prSet/>
      <dgm:spPr>
        <a:solidFill>
          <a:schemeClr val="accent2">
            <a:lumMod val="75000"/>
          </a:schemeClr>
        </a:solidFill>
      </dgm:spPr>
      <dgm:t>
        <a:bodyPr/>
        <a:lstStyle/>
        <a:p>
          <a:endParaRPr lang="en-US"/>
        </a:p>
      </dgm:t>
    </dgm:pt>
    <dgm:pt modelId="{C2D3FD3B-F5AB-409D-B1DD-0CA0F01A9D17}">
      <dgm:prSet phldrT="[Text]" custT="1"/>
      <dgm:spPr>
        <a:solidFill>
          <a:schemeClr val="bg2">
            <a:lumMod val="95000"/>
          </a:schemeClr>
        </a:solidFill>
        <a:ln>
          <a:solidFill>
            <a:schemeClr val="tx1"/>
          </a:solidFill>
        </a:ln>
      </dgm:spPr>
      <dgm:t>
        <a:bodyPr/>
        <a:lstStyle/>
        <a:p>
          <a:r>
            <a:rPr lang="en-US" sz="1600" b="0">
              <a:solidFill>
                <a:schemeClr val="tx1"/>
              </a:solidFill>
            </a:rPr>
            <a:t>The OTIP Child Protection Team reviews the case, corresponds with the requester, and assesses whether the minor experienced trafficking in accordance with the TVPA of 2000, as amended.</a:t>
          </a:r>
        </a:p>
      </dgm:t>
    </dgm:pt>
    <dgm:pt modelId="{217E92C1-A252-4652-9AAB-D200EAEEB105}" type="parTrans" cxnId="{C60CE84D-315E-42AE-8A23-6C6246773CDF}">
      <dgm:prSet/>
      <dgm:spPr/>
      <dgm:t>
        <a:bodyPr/>
        <a:lstStyle/>
        <a:p>
          <a:endParaRPr lang="en-US"/>
        </a:p>
      </dgm:t>
    </dgm:pt>
    <dgm:pt modelId="{FC761CB4-978B-4D1C-B0D4-B265245112D5}" type="sibTrans" cxnId="{C60CE84D-315E-42AE-8A23-6C6246773CDF}">
      <dgm:prSet/>
      <dgm:spPr>
        <a:solidFill>
          <a:schemeClr val="accent2">
            <a:lumMod val="75000"/>
          </a:schemeClr>
        </a:solidFill>
      </dgm:spPr>
      <dgm:t>
        <a:bodyPr/>
        <a:lstStyle/>
        <a:p>
          <a:endParaRPr lang="en-US"/>
        </a:p>
      </dgm:t>
    </dgm:pt>
    <dgm:pt modelId="{7F9C8533-EB51-4BFA-B7C0-BD7068B2B29B}">
      <dgm:prSet phldrT="[Text]" custT="1"/>
      <dgm:spPr>
        <a:solidFill>
          <a:schemeClr val="bg2">
            <a:lumMod val="95000"/>
          </a:schemeClr>
        </a:solidFill>
        <a:ln>
          <a:solidFill>
            <a:schemeClr val="tx1"/>
          </a:solidFill>
        </a:ln>
      </dgm:spPr>
      <dgm:t>
        <a:bodyPr/>
        <a:lstStyle/>
        <a:p>
          <a:r>
            <a:rPr lang="en-US" sz="1600">
              <a:solidFill>
                <a:schemeClr val="tx1"/>
              </a:solidFill>
            </a:rPr>
            <a:t>If OTIP determines that the minor experienced trafficking, an Eligibility Letter is issued, and the child is referred to case management services.</a:t>
          </a:r>
        </a:p>
      </dgm:t>
    </dgm:pt>
    <dgm:pt modelId="{9C22D9E9-FA34-460C-9050-19DB032FA105}" type="parTrans" cxnId="{2573E36F-199E-4093-9277-91FA311504BA}">
      <dgm:prSet/>
      <dgm:spPr/>
      <dgm:t>
        <a:bodyPr/>
        <a:lstStyle/>
        <a:p>
          <a:endParaRPr lang="en-US"/>
        </a:p>
      </dgm:t>
    </dgm:pt>
    <dgm:pt modelId="{17BAC160-0821-4B54-A061-CF9800529C2A}" type="sibTrans" cxnId="{2573E36F-199E-4093-9277-91FA311504BA}">
      <dgm:prSet/>
      <dgm:spPr/>
      <dgm:t>
        <a:bodyPr/>
        <a:lstStyle/>
        <a:p>
          <a:endParaRPr lang="en-US"/>
        </a:p>
      </dgm:t>
    </dgm:pt>
    <dgm:pt modelId="{4A4A30CA-B693-4A64-B4D7-BCC1BAC34AFB}">
      <dgm:prSet phldrT="[Text]" custT="1"/>
      <dgm:spPr>
        <a:solidFill>
          <a:schemeClr val="bg2">
            <a:lumMod val="95000"/>
          </a:schemeClr>
        </a:solidFill>
        <a:ln>
          <a:solidFill>
            <a:schemeClr val="tx1"/>
          </a:solidFill>
        </a:ln>
      </dgm:spPr>
      <dgm:t>
        <a:bodyPr/>
        <a:lstStyle/>
        <a:p>
          <a:r>
            <a:rPr lang="en-US" sz="1600" b="0" kern="1200">
              <a:solidFill>
                <a:schemeClr val="tx1"/>
              </a:solidFill>
              <a:latin typeface="+mj-lt"/>
            </a:rPr>
            <a:t>The individual submits a Request for </a:t>
          </a:r>
          <a:r>
            <a:rPr lang="en-US" sz="1600" b="0" kern="1200">
              <a:solidFill>
                <a:srgbClr val="21272D"/>
              </a:solidFill>
              <a:latin typeface="+mj-lt"/>
              <a:ea typeface="+mn-ea"/>
              <a:cs typeface="+mn-cs"/>
            </a:rPr>
            <a:t>Assistance</a:t>
          </a:r>
          <a:r>
            <a:rPr lang="en-US" sz="1600" b="0" kern="1200">
              <a:solidFill>
                <a:schemeClr val="tx1"/>
              </a:solidFill>
              <a:latin typeface="+mj-lt"/>
            </a:rPr>
            <a:t> on the minor’s behalf in Shepherd, OTIP’s online case management system, within 24 hours of identifying the potential concerns.</a:t>
          </a:r>
        </a:p>
      </dgm:t>
    </dgm:pt>
    <dgm:pt modelId="{F1CE0C62-8756-4CDB-A8DB-2C90E3893EA2}" type="parTrans" cxnId="{273AB054-8214-44A6-9113-DF960444AE01}">
      <dgm:prSet/>
      <dgm:spPr/>
      <dgm:t>
        <a:bodyPr/>
        <a:lstStyle/>
        <a:p>
          <a:endParaRPr lang="en-US"/>
        </a:p>
      </dgm:t>
    </dgm:pt>
    <dgm:pt modelId="{C12CD70D-61CF-4644-B9EA-D44991B4861E}" type="sibTrans" cxnId="{273AB054-8214-44A6-9113-DF960444AE01}">
      <dgm:prSet/>
      <dgm:spPr>
        <a:solidFill>
          <a:schemeClr val="accent2">
            <a:lumMod val="75000"/>
          </a:schemeClr>
        </a:solidFill>
      </dgm:spPr>
      <dgm:t>
        <a:bodyPr/>
        <a:lstStyle/>
        <a:p>
          <a:endParaRPr lang="en-US"/>
        </a:p>
      </dgm:t>
    </dgm:pt>
    <dgm:pt modelId="{6EB5E507-C44E-4290-A852-4AB6AF1C4BE1}" type="pres">
      <dgm:prSet presAssocID="{A6DEBD3E-FE2D-4E17-AFE5-D8CD3AEFFEEC}" presName="Name0" presStyleCnt="0">
        <dgm:presLayoutVars>
          <dgm:dir/>
          <dgm:resizeHandles val="exact"/>
        </dgm:presLayoutVars>
      </dgm:prSet>
      <dgm:spPr/>
    </dgm:pt>
    <dgm:pt modelId="{6E98FD6C-D6CE-4BB4-826A-D2C85B7EDF29}" type="pres">
      <dgm:prSet presAssocID="{3DAC1B5C-5AFF-4A72-9FEA-A398FBCC2DD1}" presName="node" presStyleLbl="node1" presStyleIdx="0" presStyleCnt="4" custScaleY="132826">
        <dgm:presLayoutVars>
          <dgm:bulletEnabled val="1"/>
        </dgm:presLayoutVars>
      </dgm:prSet>
      <dgm:spPr>
        <a:prstGeom prst="rect">
          <a:avLst/>
        </a:prstGeom>
      </dgm:spPr>
    </dgm:pt>
    <dgm:pt modelId="{434A48B8-13B3-47C5-B8B8-C333E847FF21}" type="pres">
      <dgm:prSet presAssocID="{88552426-17FF-4364-932B-4E943E998F22}" presName="sibTrans" presStyleLbl="sibTrans2D1" presStyleIdx="0" presStyleCnt="3" custScaleX="160119" custScaleY="89257"/>
      <dgm:spPr/>
    </dgm:pt>
    <dgm:pt modelId="{6865486E-36F4-46CA-AF88-95D2BEA8B624}" type="pres">
      <dgm:prSet presAssocID="{88552426-17FF-4364-932B-4E943E998F22}" presName="connectorText" presStyleLbl="sibTrans2D1" presStyleIdx="0" presStyleCnt="3"/>
      <dgm:spPr/>
    </dgm:pt>
    <dgm:pt modelId="{67546218-329C-4EA4-8B97-8C9B5EA202FC}" type="pres">
      <dgm:prSet presAssocID="{4A4A30CA-B693-4A64-B4D7-BCC1BAC34AFB}" presName="node" presStyleLbl="node1" presStyleIdx="1" presStyleCnt="4" custScaleY="132826">
        <dgm:presLayoutVars>
          <dgm:bulletEnabled val="1"/>
        </dgm:presLayoutVars>
      </dgm:prSet>
      <dgm:spPr>
        <a:prstGeom prst="rect">
          <a:avLst/>
        </a:prstGeom>
      </dgm:spPr>
    </dgm:pt>
    <dgm:pt modelId="{0E96F72B-1DD1-4027-83F5-D1F1EA83271D}" type="pres">
      <dgm:prSet presAssocID="{C12CD70D-61CF-4644-B9EA-D44991B4861E}" presName="sibTrans" presStyleLbl="sibTrans2D1" presStyleIdx="1" presStyleCnt="3" custScaleX="160119" custScaleY="89257"/>
      <dgm:spPr/>
    </dgm:pt>
    <dgm:pt modelId="{416DE9A4-BB24-48F0-B282-776832959A49}" type="pres">
      <dgm:prSet presAssocID="{C12CD70D-61CF-4644-B9EA-D44991B4861E}" presName="connectorText" presStyleLbl="sibTrans2D1" presStyleIdx="1" presStyleCnt="3"/>
      <dgm:spPr/>
    </dgm:pt>
    <dgm:pt modelId="{B7E02789-3421-4D09-8FA3-8ADDAB7CB862}" type="pres">
      <dgm:prSet presAssocID="{C2D3FD3B-F5AB-409D-B1DD-0CA0F01A9D17}" presName="node" presStyleLbl="node1" presStyleIdx="2" presStyleCnt="4" custScaleY="132826">
        <dgm:presLayoutVars>
          <dgm:bulletEnabled val="1"/>
        </dgm:presLayoutVars>
      </dgm:prSet>
      <dgm:spPr>
        <a:prstGeom prst="rect">
          <a:avLst/>
        </a:prstGeom>
      </dgm:spPr>
    </dgm:pt>
    <dgm:pt modelId="{91B1A375-A097-46B4-9EAC-0845CCC18D2E}" type="pres">
      <dgm:prSet presAssocID="{FC761CB4-978B-4D1C-B0D4-B265245112D5}" presName="sibTrans" presStyleLbl="sibTrans2D1" presStyleIdx="2" presStyleCnt="3" custScaleX="160119" custScaleY="89257"/>
      <dgm:spPr/>
    </dgm:pt>
    <dgm:pt modelId="{3FC87907-6200-479F-8B1C-3500CF361521}" type="pres">
      <dgm:prSet presAssocID="{FC761CB4-978B-4D1C-B0D4-B265245112D5}" presName="connectorText" presStyleLbl="sibTrans2D1" presStyleIdx="2" presStyleCnt="3"/>
      <dgm:spPr/>
    </dgm:pt>
    <dgm:pt modelId="{C6B417F4-A85D-4293-BC6E-D1BB711E84C2}" type="pres">
      <dgm:prSet presAssocID="{7F9C8533-EB51-4BFA-B7C0-BD7068B2B29B}" presName="node" presStyleLbl="node1" presStyleIdx="3" presStyleCnt="4" custScaleY="132826">
        <dgm:presLayoutVars>
          <dgm:bulletEnabled val="1"/>
        </dgm:presLayoutVars>
      </dgm:prSet>
      <dgm:spPr>
        <a:prstGeom prst="rect">
          <a:avLst/>
        </a:prstGeom>
      </dgm:spPr>
    </dgm:pt>
  </dgm:ptLst>
  <dgm:cxnLst>
    <dgm:cxn modelId="{AC876809-BB13-4254-9707-66FA46B8A55E}" type="presOf" srcId="{C2D3FD3B-F5AB-409D-B1DD-0CA0F01A9D17}" destId="{B7E02789-3421-4D09-8FA3-8ADDAB7CB862}" srcOrd="0" destOrd="0" presId="urn:microsoft.com/office/officeart/2005/8/layout/process1"/>
    <dgm:cxn modelId="{EB052512-B375-4043-A819-8872D9FD58F3}" type="presOf" srcId="{3DAC1B5C-5AFF-4A72-9FEA-A398FBCC2DD1}" destId="{6E98FD6C-D6CE-4BB4-826A-D2C85B7EDF29}" srcOrd="0" destOrd="0" presId="urn:microsoft.com/office/officeart/2005/8/layout/process1"/>
    <dgm:cxn modelId="{CE6D3E3C-05F4-4737-A930-047549E337D5}" type="presOf" srcId="{88552426-17FF-4364-932B-4E943E998F22}" destId="{6865486E-36F4-46CA-AF88-95D2BEA8B624}" srcOrd="1" destOrd="0" presId="urn:microsoft.com/office/officeart/2005/8/layout/process1"/>
    <dgm:cxn modelId="{C60CE84D-315E-42AE-8A23-6C6246773CDF}" srcId="{A6DEBD3E-FE2D-4E17-AFE5-D8CD3AEFFEEC}" destId="{C2D3FD3B-F5AB-409D-B1DD-0CA0F01A9D17}" srcOrd="2" destOrd="0" parTransId="{217E92C1-A252-4652-9AAB-D200EAEEB105}" sibTransId="{FC761CB4-978B-4D1C-B0D4-B265245112D5}"/>
    <dgm:cxn modelId="{2573E36F-199E-4093-9277-91FA311504BA}" srcId="{A6DEBD3E-FE2D-4E17-AFE5-D8CD3AEFFEEC}" destId="{7F9C8533-EB51-4BFA-B7C0-BD7068B2B29B}" srcOrd="3" destOrd="0" parTransId="{9C22D9E9-FA34-460C-9050-19DB032FA105}" sibTransId="{17BAC160-0821-4B54-A061-CF9800529C2A}"/>
    <dgm:cxn modelId="{273AB054-8214-44A6-9113-DF960444AE01}" srcId="{A6DEBD3E-FE2D-4E17-AFE5-D8CD3AEFFEEC}" destId="{4A4A30CA-B693-4A64-B4D7-BCC1BAC34AFB}" srcOrd="1" destOrd="0" parTransId="{F1CE0C62-8756-4CDB-A8DB-2C90E3893EA2}" sibTransId="{C12CD70D-61CF-4644-B9EA-D44991B4861E}"/>
    <dgm:cxn modelId="{419F3356-4A43-480E-AB4F-4744AADE515C}" srcId="{A6DEBD3E-FE2D-4E17-AFE5-D8CD3AEFFEEC}" destId="{3DAC1B5C-5AFF-4A72-9FEA-A398FBCC2DD1}" srcOrd="0" destOrd="0" parTransId="{BDF8AF82-3208-4567-84AC-0635EC00B1A6}" sibTransId="{88552426-17FF-4364-932B-4E943E998F22}"/>
    <dgm:cxn modelId="{3C16757D-F358-4125-AD5E-FB7E9380B42D}" type="presOf" srcId="{88552426-17FF-4364-932B-4E943E998F22}" destId="{434A48B8-13B3-47C5-B8B8-C333E847FF21}" srcOrd="0" destOrd="0" presId="urn:microsoft.com/office/officeart/2005/8/layout/process1"/>
    <dgm:cxn modelId="{FB35D695-4112-4268-B65D-31E29970846C}" type="presOf" srcId="{4A4A30CA-B693-4A64-B4D7-BCC1BAC34AFB}" destId="{67546218-329C-4EA4-8B97-8C9B5EA202FC}" srcOrd="0" destOrd="0" presId="urn:microsoft.com/office/officeart/2005/8/layout/process1"/>
    <dgm:cxn modelId="{16D594B4-95B8-4523-BE29-5D26B023763D}" type="presOf" srcId="{FC761CB4-978B-4D1C-B0D4-B265245112D5}" destId="{3FC87907-6200-479F-8B1C-3500CF361521}" srcOrd="1" destOrd="0" presId="urn:microsoft.com/office/officeart/2005/8/layout/process1"/>
    <dgm:cxn modelId="{45D401B8-16E5-4D46-AA46-87D4E8E4D6D2}" type="presOf" srcId="{7F9C8533-EB51-4BFA-B7C0-BD7068B2B29B}" destId="{C6B417F4-A85D-4293-BC6E-D1BB711E84C2}" srcOrd="0" destOrd="0" presId="urn:microsoft.com/office/officeart/2005/8/layout/process1"/>
    <dgm:cxn modelId="{EA2337C9-A045-400A-AD1B-2EADA6795EE2}" type="presOf" srcId="{C12CD70D-61CF-4644-B9EA-D44991B4861E}" destId="{416DE9A4-BB24-48F0-B282-776832959A49}" srcOrd="1" destOrd="0" presId="urn:microsoft.com/office/officeart/2005/8/layout/process1"/>
    <dgm:cxn modelId="{54CB29CD-6140-449E-A886-58AE4AD54F49}" type="presOf" srcId="{C12CD70D-61CF-4644-B9EA-D44991B4861E}" destId="{0E96F72B-1DD1-4027-83F5-D1F1EA83271D}" srcOrd="0" destOrd="0" presId="urn:microsoft.com/office/officeart/2005/8/layout/process1"/>
    <dgm:cxn modelId="{DF9907EC-3D61-46E9-B230-0689CFABC166}" type="presOf" srcId="{A6DEBD3E-FE2D-4E17-AFE5-D8CD3AEFFEEC}" destId="{6EB5E507-C44E-4290-A852-4AB6AF1C4BE1}" srcOrd="0" destOrd="0" presId="urn:microsoft.com/office/officeart/2005/8/layout/process1"/>
    <dgm:cxn modelId="{CB31F1F5-AD1A-4407-9FD9-B3C969062D49}" type="presOf" srcId="{FC761CB4-978B-4D1C-B0D4-B265245112D5}" destId="{91B1A375-A097-46B4-9EAC-0845CCC18D2E}" srcOrd="0" destOrd="0" presId="urn:microsoft.com/office/officeart/2005/8/layout/process1"/>
    <dgm:cxn modelId="{804BA83C-AC19-4F96-BA9D-F986E92F45D4}" type="presParOf" srcId="{6EB5E507-C44E-4290-A852-4AB6AF1C4BE1}" destId="{6E98FD6C-D6CE-4BB4-826A-D2C85B7EDF29}" srcOrd="0" destOrd="0" presId="urn:microsoft.com/office/officeart/2005/8/layout/process1"/>
    <dgm:cxn modelId="{060F7534-AC88-4B3E-80D5-74F424E72925}" type="presParOf" srcId="{6EB5E507-C44E-4290-A852-4AB6AF1C4BE1}" destId="{434A48B8-13B3-47C5-B8B8-C333E847FF21}" srcOrd="1" destOrd="0" presId="urn:microsoft.com/office/officeart/2005/8/layout/process1"/>
    <dgm:cxn modelId="{39E5B127-CD5E-414A-AD13-AD55B9879733}" type="presParOf" srcId="{434A48B8-13B3-47C5-B8B8-C333E847FF21}" destId="{6865486E-36F4-46CA-AF88-95D2BEA8B624}" srcOrd="0" destOrd="0" presId="urn:microsoft.com/office/officeart/2005/8/layout/process1"/>
    <dgm:cxn modelId="{5EFED659-0C26-48D1-A111-3F42388D364D}" type="presParOf" srcId="{6EB5E507-C44E-4290-A852-4AB6AF1C4BE1}" destId="{67546218-329C-4EA4-8B97-8C9B5EA202FC}" srcOrd="2" destOrd="0" presId="urn:microsoft.com/office/officeart/2005/8/layout/process1"/>
    <dgm:cxn modelId="{77C3C453-A4EA-49BB-8422-347F20E02B2A}" type="presParOf" srcId="{6EB5E507-C44E-4290-A852-4AB6AF1C4BE1}" destId="{0E96F72B-1DD1-4027-83F5-D1F1EA83271D}" srcOrd="3" destOrd="0" presId="urn:microsoft.com/office/officeart/2005/8/layout/process1"/>
    <dgm:cxn modelId="{9A89AB13-9C9C-41A2-9AE1-01A6E03998C7}" type="presParOf" srcId="{0E96F72B-1DD1-4027-83F5-D1F1EA83271D}" destId="{416DE9A4-BB24-48F0-B282-776832959A49}" srcOrd="0" destOrd="0" presId="urn:microsoft.com/office/officeart/2005/8/layout/process1"/>
    <dgm:cxn modelId="{8A3503AD-5779-49F8-B669-BF1A51078D11}" type="presParOf" srcId="{6EB5E507-C44E-4290-A852-4AB6AF1C4BE1}" destId="{B7E02789-3421-4D09-8FA3-8ADDAB7CB862}" srcOrd="4" destOrd="0" presId="urn:microsoft.com/office/officeart/2005/8/layout/process1"/>
    <dgm:cxn modelId="{1448A1B3-EDD3-4AEF-B0FC-70CA07EBFD8F}" type="presParOf" srcId="{6EB5E507-C44E-4290-A852-4AB6AF1C4BE1}" destId="{91B1A375-A097-46B4-9EAC-0845CCC18D2E}" srcOrd="5" destOrd="0" presId="urn:microsoft.com/office/officeart/2005/8/layout/process1"/>
    <dgm:cxn modelId="{51A3F520-CF45-4211-825D-E5D8A0393F16}" type="presParOf" srcId="{91B1A375-A097-46B4-9EAC-0845CCC18D2E}" destId="{3FC87907-6200-479F-8B1C-3500CF361521}" srcOrd="0" destOrd="0" presId="urn:microsoft.com/office/officeart/2005/8/layout/process1"/>
    <dgm:cxn modelId="{3FF284E6-DA57-47ED-9A7A-A8CC7F8DF7E9}" type="presParOf" srcId="{6EB5E507-C44E-4290-A852-4AB6AF1C4BE1}" destId="{C6B417F4-A85D-4293-BC6E-D1BB711E84C2}"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851E87-AC39-4469-8E9F-54D5419368EC}">
      <dsp:nvSpPr>
        <dsp:cNvPr id="0" name=""/>
        <dsp:cNvSpPr/>
      </dsp:nvSpPr>
      <dsp:spPr>
        <a:xfrm>
          <a:off x="948" y="261844"/>
          <a:ext cx="3700239" cy="2220143"/>
        </a:xfrm>
        <a:prstGeom prst="rect">
          <a:avLst/>
        </a:prstGeom>
        <a:solidFill>
          <a:srgbClr val="EAE5DF"/>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The </a:t>
          </a:r>
          <a:r>
            <a:rPr lang="en-US" sz="2100" b="1" kern="1200" dirty="0"/>
            <a:t>“something of value” </a:t>
          </a:r>
          <a:r>
            <a:rPr lang="en-US" sz="2100" kern="1200" dirty="0"/>
            <a:t>can include money, food, shelter, gifts, transportation, etc.</a:t>
          </a:r>
        </a:p>
      </dsp:txBody>
      <dsp:txXfrm>
        <a:off x="948" y="261844"/>
        <a:ext cx="3700239" cy="2220143"/>
      </dsp:txXfrm>
    </dsp:sp>
    <dsp:sp modelId="{0723F75F-652E-4D69-9DB1-0171B9B328AA}">
      <dsp:nvSpPr>
        <dsp:cNvPr id="0" name=""/>
        <dsp:cNvSpPr/>
      </dsp:nvSpPr>
      <dsp:spPr>
        <a:xfrm>
          <a:off x="4071211" y="261844"/>
          <a:ext cx="3700239" cy="2220143"/>
        </a:xfrm>
        <a:prstGeom prst="rect">
          <a:avLst/>
        </a:prstGeom>
        <a:solidFill>
          <a:srgbClr val="EAE5DF"/>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Offers of something of value for </a:t>
          </a:r>
          <a:r>
            <a:rPr lang="en-US" sz="2100" b="1" kern="1200" dirty="0"/>
            <a:t>videos or images of a minor </a:t>
          </a:r>
          <a:r>
            <a:rPr lang="en-US" sz="2100" kern="1200" dirty="0"/>
            <a:t>must include knowledge that the minor would be </a:t>
          </a:r>
          <a:r>
            <a:rPr lang="en-US" sz="2100" b="1" kern="1200" dirty="0"/>
            <a:t>depicted or made to engage in a sexual act </a:t>
          </a:r>
          <a:r>
            <a:rPr lang="en-US" sz="2100" kern="1200" dirty="0"/>
            <a:t>in the images or videos to be considered sex trafficking.</a:t>
          </a:r>
        </a:p>
      </dsp:txBody>
      <dsp:txXfrm>
        <a:off x="4071211" y="261844"/>
        <a:ext cx="3700239" cy="2220143"/>
      </dsp:txXfrm>
    </dsp:sp>
    <dsp:sp modelId="{0AD50606-0BEA-4E17-AB90-5B0B606B28E6}">
      <dsp:nvSpPr>
        <dsp:cNvPr id="0" name=""/>
        <dsp:cNvSpPr/>
      </dsp:nvSpPr>
      <dsp:spPr>
        <a:xfrm>
          <a:off x="948" y="2852011"/>
          <a:ext cx="3700239" cy="2220143"/>
        </a:xfrm>
        <a:prstGeom prst="rect">
          <a:avLst/>
        </a:prstGeom>
        <a:solidFill>
          <a:srgbClr val="EAE5DF"/>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Sexual Act </a:t>
          </a:r>
          <a:r>
            <a:rPr lang="en-US" sz="2100" kern="1200" dirty="0"/>
            <a:t>as defined in federal law, </a:t>
          </a:r>
          <a:r>
            <a:rPr lang="en-US" sz="2100" kern="1200" dirty="0">
              <a:latin typeface="+mn-lt"/>
            </a:rPr>
            <a:t>18 U.S.C. § 2246.</a:t>
          </a:r>
          <a:endParaRPr lang="en-US" sz="2100" kern="1200" dirty="0"/>
        </a:p>
      </dsp:txBody>
      <dsp:txXfrm>
        <a:off x="948" y="2852011"/>
        <a:ext cx="3700239" cy="2220143"/>
      </dsp:txXfrm>
    </dsp:sp>
    <dsp:sp modelId="{A51B560B-E8BC-4582-BD79-60311F5BD7E2}">
      <dsp:nvSpPr>
        <dsp:cNvPr id="0" name=""/>
        <dsp:cNvSpPr/>
      </dsp:nvSpPr>
      <dsp:spPr>
        <a:xfrm>
          <a:off x="4071211" y="2852011"/>
          <a:ext cx="3700239" cy="2220143"/>
        </a:xfrm>
        <a:prstGeom prst="rect">
          <a:avLst/>
        </a:prstGeom>
        <a:solidFill>
          <a:srgbClr val="EAE5DF"/>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Even if the sex act or exchange never occur, </a:t>
          </a:r>
          <a:r>
            <a:rPr lang="en-US" sz="2100" b="1" kern="1200" dirty="0"/>
            <a:t>solicitation for a commercial sex act alone may be considered sex trafficking of a minor.</a:t>
          </a:r>
        </a:p>
      </dsp:txBody>
      <dsp:txXfrm>
        <a:off x="4071211" y="2852011"/>
        <a:ext cx="3700239" cy="22201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28F4DB-7532-4C79-B452-9A89724456E1}">
      <dsp:nvSpPr>
        <dsp:cNvPr id="0" name=""/>
        <dsp:cNvSpPr/>
      </dsp:nvSpPr>
      <dsp:spPr>
        <a:xfrm>
          <a:off x="582929" y="0"/>
          <a:ext cx="6606540" cy="2705430"/>
        </a:xfrm>
        <a:prstGeom prst="rightArrow">
          <a:avLst/>
        </a:prstGeom>
        <a:solidFill>
          <a:schemeClr val="bg2"/>
        </a:solidFill>
        <a:ln w="12700">
          <a:solidFill>
            <a:schemeClr val="tx1"/>
          </a:solidFill>
        </a:ln>
        <a:effectLst/>
      </dsp:spPr>
      <dsp:style>
        <a:lnRef idx="0">
          <a:scrgbClr r="0" g="0" b="0"/>
        </a:lnRef>
        <a:fillRef idx="1">
          <a:scrgbClr r="0" g="0" b="0"/>
        </a:fillRef>
        <a:effectRef idx="0">
          <a:scrgbClr r="0" g="0" b="0"/>
        </a:effectRef>
        <a:fontRef idx="minor"/>
      </dsp:style>
    </dsp:sp>
    <dsp:sp modelId="{6761FD89-10D1-40ED-BEFB-C76DA7791398}">
      <dsp:nvSpPr>
        <dsp:cNvPr id="0" name=""/>
        <dsp:cNvSpPr/>
      </dsp:nvSpPr>
      <dsp:spPr>
        <a:xfrm>
          <a:off x="0" y="811629"/>
          <a:ext cx="2331720" cy="1082172"/>
        </a:xfrm>
        <a:prstGeom prst="rect">
          <a:avLst/>
        </a:prstGeom>
        <a:solidFill>
          <a:srgbClr val="EAE5DF"/>
        </a:solidFill>
        <a:ln w="19050"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rPr>
            <a:t>A. </a:t>
          </a:r>
          <a:r>
            <a:rPr lang="en-US" sz="1600" kern="1200" dirty="0">
              <a:solidFill>
                <a:schemeClr val="tx1"/>
              </a:solidFill>
            </a:rPr>
            <a:t>Are there sex trafficking concerns, labor trafficking concerns, or no trafficking concerns?</a:t>
          </a:r>
        </a:p>
      </dsp:txBody>
      <dsp:txXfrm>
        <a:off x="0" y="811629"/>
        <a:ext cx="2331720" cy="1082172"/>
      </dsp:txXfrm>
    </dsp:sp>
    <dsp:sp modelId="{032716A3-2F60-4585-AA51-806355614030}">
      <dsp:nvSpPr>
        <dsp:cNvPr id="0" name=""/>
        <dsp:cNvSpPr/>
      </dsp:nvSpPr>
      <dsp:spPr>
        <a:xfrm>
          <a:off x="2720339" y="811629"/>
          <a:ext cx="2331720" cy="1082172"/>
        </a:xfrm>
        <a:prstGeom prst="rect">
          <a:avLst/>
        </a:prstGeom>
        <a:solidFill>
          <a:srgbClr val="EAE5DF"/>
        </a:solidFill>
        <a:ln w="19050"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rPr>
            <a:t>B. </a:t>
          </a:r>
          <a:r>
            <a:rPr lang="en-US" sz="1600" kern="1200" dirty="0">
              <a:solidFill>
                <a:schemeClr val="tx1"/>
              </a:solidFill>
            </a:rPr>
            <a:t>What is the Action, the Means, and the Purpose?</a:t>
          </a:r>
        </a:p>
      </dsp:txBody>
      <dsp:txXfrm>
        <a:off x="2720339" y="811629"/>
        <a:ext cx="2331720" cy="1082172"/>
      </dsp:txXfrm>
    </dsp:sp>
    <dsp:sp modelId="{37127E38-0426-4945-A63D-28DAF4F3673C}">
      <dsp:nvSpPr>
        <dsp:cNvPr id="0" name=""/>
        <dsp:cNvSpPr/>
      </dsp:nvSpPr>
      <dsp:spPr>
        <a:xfrm>
          <a:off x="5440680" y="811629"/>
          <a:ext cx="2331720" cy="1082172"/>
        </a:xfrm>
        <a:prstGeom prst="rect">
          <a:avLst/>
        </a:prstGeom>
        <a:solidFill>
          <a:srgbClr val="EAE5DF"/>
        </a:solidFill>
        <a:ln w="19050"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rPr>
            <a:t>C. </a:t>
          </a:r>
          <a:r>
            <a:rPr lang="en-US" sz="1600" kern="1200" dirty="0">
              <a:solidFill>
                <a:schemeClr val="tx1"/>
              </a:solidFill>
            </a:rPr>
            <a:t>If you cannot identify an Action, a Means, or a Purpose, what more questions would you ask?</a:t>
          </a:r>
        </a:p>
      </dsp:txBody>
      <dsp:txXfrm>
        <a:off x="5440680" y="811629"/>
        <a:ext cx="2331720" cy="10821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28F4DB-7532-4C79-B452-9A89724456E1}">
      <dsp:nvSpPr>
        <dsp:cNvPr id="0" name=""/>
        <dsp:cNvSpPr/>
      </dsp:nvSpPr>
      <dsp:spPr>
        <a:xfrm>
          <a:off x="582929" y="0"/>
          <a:ext cx="6606540" cy="2705430"/>
        </a:xfrm>
        <a:prstGeom prst="rightArrow">
          <a:avLst/>
        </a:prstGeom>
        <a:solidFill>
          <a:schemeClr val="bg2"/>
        </a:solidFill>
        <a:ln w="12700">
          <a:solidFill>
            <a:schemeClr val="tx1"/>
          </a:solidFill>
        </a:ln>
        <a:effectLst/>
      </dsp:spPr>
      <dsp:style>
        <a:lnRef idx="0">
          <a:scrgbClr r="0" g="0" b="0"/>
        </a:lnRef>
        <a:fillRef idx="1">
          <a:scrgbClr r="0" g="0" b="0"/>
        </a:fillRef>
        <a:effectRef idx="0">
          <a:scrgbClr r="0" g="0" b="0"/>
        </a:effectRef>
        <a:fontRef idx="minor"/>
      </dsp:style>
    </dsp:sp>
    <dsp:sp modelId="{6761FD89-10D1-40ED-BEFB-C76DA7791398}">
      <dsp:nvSpPr>
        <dsp:cNvPr id="0" name=""/>
        <dsp:cNvSpPr/>
      </dsp:nvSpPr>
      <dsp:spPr>
        <a:xfrm>
          <a:off x="0" y="811629"/>
          <a:ext cx="2331720" cy="1082172"/>
        </a:xfrm>
        <a:prstGeom prst="rect">
          <a:avLst/>
        </a:prstGeom>
        <a:solidFill>
          <a:schemeClr val="tx2"/>
        </a:solidFill>
        <a:ln w="19050"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A. </a:t>
          </a:r>
          <a:r>
            <a:rPr lang="en-US" sz="1600" kern="1200" dirty="0">
              <a:solidFill>
                <a:schemeClr val="bg1"/>
              </a:solidFill>
            </a:rPr>
            <a:t>Are there sex trafficking concerns, labor trafficking concerns, or no trafficking concerns?</a:t>
          </a:r>
        </a:p>
      </dsp:txBody>
      <dsp:txXfrm>
        <a:off x="0" y="811629"/>
        <a:ext cx="2331720" cy="1082172"/>
      </dsp:txXfrm>
    </dsp:sp>
    <dsp:sp modelId="{032716A3-2F60-4585-AA51-806355614030}">
      <dsp:nvSpPr>
        <dsp:cNvPr id="0" name=""/>
        <dsp:cNvSpPr/>
      </dsp:nvSpPr>
      <dsp:spPr>
        <a:xfrm>
          <a:off x="2720339" y="811629"/>
          <a:ext cx="2331720" cy="1082172"/>
        </a:xfrm>
        <a:prstGeom prst="rect">
          <a:avLst/>
        </a:prstGeom>
        <a:solidFill>
          <a:schemeClr val="tx2"/>
        </a:solidFill>
        <a:ln w="19050"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B. </a:t>
          </a:r>
          <a:r>
            <a:rPr lang="en-US" sz="1600" kern="1200" dirty="0">
              <a:solidFill>
                <a:schemeClr val="bg1"/>
              </a:solidFill>
            </a:rPr>
            <a:t>What is the Action, the Means, and the Purpose?</a:t>
          </a:r>
        </a:p>
      </dsp:txBody>
      <dsp:txXfrm>
        <a:off x="2720339" y="811629"/>
        <a:ext cx="2331720" cy="1082172"/>
      </dsp:txXfrm>
    </dsp:sp>
    <dsp:sp modelId="{37127E38-0426-4945-A63D-28DAF4F3673C}">
      <dsp:nvSpPr>
        <dsp:cNvPr id="0" name=""/>
        <dsp:cNvSpPr/>
      </dsp:nvSpPr>
      <dsp:spPr>
        <a:xfrm>
          <a:off x="5440680" y="811629"/>
          <a:ext cx="2331720" cy="1082172"/>
        </a:xfrm>
        <a:prstGeom prst="rect">
          <a:avLst/>
        </a:prstGeom>
        <a:solidFill>
          <a:schemeClr val="tx2"/>
        </a:solidFill>
        <a:ln w="19050"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C. </a:t>
          </a:r>
          <a:r>
            <a:rPr lang="en-US" sz="1600" kern="1200" dirty="0">
              <a:solidFill>
                <a:schemeClr val="bg1"/>
              </a:solidFill>
            </a:rPr>
            <a:t>If you cannot identify an Action, a Means, or a Purpose, what more questions would you ask?</a:t>
          </a:r>
        </a:p>
      </dsp:txBody>
      <dsp:txXfrm>
        <a:off x="5440680" y="811629"/>
        <a:ext cx="2331720" cy="10821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28F4DB-7532-4C79-B452-9A89724456E1}">
      <dsp:nvSpPr>
        <dsp:cNvPr id="0" name=""/>
        <dsp:cNvSpPr/>
      </dsp:nvSpPr>
      <dsp:spPr>
        <a:xfrm>
          <a:off x="582929" y="0"/>
          <a:ext cx="6606540" cy="2705430"/>
        </a:xfrm>
        <a:prstGeom prst="rightArrow">
          <a:avLst/>
        </a:prstGeom>
        <a:solidFill>
          <a:schemeClr val="bg2"/>
        </a:solidFill>
        <a:ln w="12700">
          <a:solidFill>
            <a:schemeClr val="tx1"/>
          </a:solidFill>
        </a:ln>
        <a:effectLst/>
      </dsp:spPr>
      <dsp:style>
        <a:lnRef idx="0">
          <a:scrgbClr r="0" g="0" b="0"/>
        </a:lnRef>
        <a:fillRef idx="1">
          <a:scrgbClr r="0" g="0" b="0"/>
        </a:fillRef>
        <a:effectRef idx="0">
          <a:scrgbClr r="0" g="0" b="0"/>
        </a:effectRef>
        <a:fontRef idx="minor"/>
      </dsp:style>
    </dsp:sp>
    <dsp:sp modelId="{6761FD89-10D1-40ED-BEFB-C76DA7791398}">
      <dsp:nvSpPr>
        <dsp:cNvPr id="0" name=""/>
        <dsp:cNvSpPr/>
      </dsp:nvSpPr>
      <dsp:spPr>
        <a:xfrm>
          <a:off x="0" y="811629"/>
          <a:ext cx="2331720" cy="1082172"/>
        </a:xfrm>
        <a:prstGeom prst="rect">
          <a:avLst/>
        </a:prstGeom>
        <a:solidFill>
          <a:srgbClr val="EAE5DF"/>
        </a:solidFill>
        <a:ln w="19050"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rPr>
            <a:t>A. </a:t>
          </a:r>
          <a:r>
            <a:rPr lang="en-US" sz="1600" kern="1200" dirty="0">
              <a:solidFill>
                <a:schemeClr val="tx1"/>
              </a:solidFill>
            </a:rPr>
            <a:t>Are there sex trafficking concerns, labor trafficking concerns, or no trafficking concerns?</a:t>
          </a:r>
        </a:p>
      </dsp:txBody>
      <dsp:txXfrm>
        <a:off x="0" y="811629"/>
        <a:ext cx="2331720" cy="1082172"/>
      </dsp:txXfrm>
    </dsp:sp>
    <dsp:sp modelId="{032716A3-2F60-4585-AA51-806355614030}">
      <dsp:nvSpPr>
        <dsp:cNvPr id="0" name=""/>
        <dsp:cNvSpPr/>
      </dsp:nvSpPr>
      <dsp:spPr>
        <a:xfrm>
          <a:off x="2720339" y="811629"/>
          <a:ext cx="2331720" cy="1082172"/>
        </a:xfrm>
        <a:prstGeom prst="rect">
          <a:avLst/>
        </a:prstGeom>
        <a:solidFill>
          <a:srgbClr val="EAE5DF"/>
        </a:solidFill>
        <a:ln w="19050"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rPr>
            <a:t>B. </a:t>
          </a:r>
          <a:r>
            <a:rPr lang="en-US" sz="1600" kern="1200" dirty="0">
              <a:solidFill>
                <a:schemeClr val="tx1"/>
              </a:solidFill>
            </a:rPr>
            <a:t>What is the Action, the Means, and the Purpose?</a:t>
          </a:r>
        </a:p>
      </dsp:txBody>
      <dsp:txXfrm>
        <a:off x="2720339" y="811629"/>
        <a:ext cx="2331720" cy="1082172"/>
      </dsp:txXfrm>
    </dsp:sp>
    <dsp:sp modelId="{37127E38-0426-4945-A63D-28DAF4F3673C}">
      <dsp:nvSpPr>
        <dsp:cNvPr id="0" name=""/>
        <dsp:cNvSpPr/>
      </dsp:nvSpPr>
      <dsp:spPr>
        <a:xfrm>
          <a:off x="5440680" y="811629"/>
          <a:ext cx="2331720" cy="1082172"/>
        </a:xfrm>
        <a:prstGeom prst="rect">
          <a:avLst/>
        </a:prstGeom>
        <a:solidFill>
          <a:srgbClr val="EAE5DF"/>
        </a:solidFill>
        <a:ln w="19050"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1"/>
              </a:solidFill>
            </a:rPr>
            <a:t>C. </a:t>
          </a:r>
          <a:r>
            <a:rPr lang="en-US" sz="1600" kern="1200" dirty="0">
              <a:solidFill>
                <a:schemeClr val="tx1"/>
              </a:solidFill>
            </a:rPr>
            <a:t>If you cannot identify an Action, a Means, or a Purpose, what more questions would you ask?</a:t>
          </a:r>
        </a:p>
      </dsp:txBody>
      <dsp:txXfrm>
        <a:off x="5440680" y="811629"/>
        <a:ext cx="2331720" cy="108217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28F4DB-7532-4C79-B452-9A89724456E1}">
      <dsp:nvSpPr>
        <dsp:cNvPr id="0" name=""/>
        <dsp:cNvSpPr/>
      </dsp:nvSpPr>
      <dsp:spPr>
        <a:xfrm>
          <a:off x="582929" y="0"/>
          <a:ext cx="6606540" cy="2705430"/>
        </a:xfrm>
        <a:prstGeom prst="rightArrow">
          <a:avLst/>
        </a:prstGeom>
        <a:solidFill>
          <a:schemeClr val="bg2"/>
        </a:solidFill>
        <a:ln w="12700">
          <a:solidFill>
            <a:schemeClr val="tx1"/>
          </a:solidFill>
        </a:ln>
        <a:effectLst/>
      </dsp:spPr>
      <dsp:style>
        <a:lnRef idx="0">
          <a:scrgbClr r="0" g="0" b="0"/>
        </a:lnRef>
        <a:fillRef idx="1">
          <a:scrgbClr r="0" g="0" b="0"/>
        </a:fillRef>
        <a:effectRef idx="0">
          <a:scrgbClr r="0" g="0" b="0"/>
        </a:effectRef>
        <a:fontRef idx="minor"/>
      </dsp:style>
    </dsp:sp>
    <dsp:sp modelId="{6761FD89-10D1-40ED-BEFB-C76DA7791398}">
      <dsp:nvSpPr>
        <dsp:cNvPr id="0" name=""/>
        <dsp:cNvSpPr/>
      </dsp:nvSpPr>
      <dsp:spPr>
        <a:xfrm>
          <a:off x="0" y="811629"/>
          <a:ext cx="2331720" cy="1082172"/>
        </a:xfrm>
        <a:prstGeom prst="rect">
          <a:avLst/>
        </a:prstGeom>
        <a:solidFill>
          <a:schemeClr val="tx2"/>
        </a:solidFill>
        <a:ln w="19050"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A. </a:t>
          </a:r>
          <a:r>
            <a:rPr lang="en-US" sz="1600" kern="1200" dirty="0">
              <a:solidFill>
                <a:schemeClr val="bg1"/>
              </a:solidFill>
            </a:rPr>
            <a:t>Are there sex trafficking concerns, labor trafficking concerns, or no trafficking concerns?</a:t>
          </a:r>
        </a:p>
      </dsp:txBody>
      <dsp:txXfrm>
        <a:off x="0" y="811629"/>
        <a:ext cx="2331720" cy="1082172"/>
      </dsp:txXfrm>
    </dsp:sp>
    <dsp:sp modelId="{032716A3-2F60-4585-AA51-806355614030}">
      <dsp:nvSpPr>
        <dsp:cNvPr id="0" name=""/>
        <dsp:cNvSpPr/>
      </dsp:nvSpPr>
      <dsp:spPr>
        <a:xfrm>
          <a:off x="2720339" y="811629"/>
          <a:ext cx="2331720" cy="1082172"/>
        </a:xfrm>
        <a:prstGeom prst="rect">
          <a:avLst/>
        </a:prstGeom>
        <a:solidFill>
          <a:schemeClr val="tx2"/>
        </a:solidFill>
        <a:ln w="19050"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B. </a:t>
          </a:r>
          <a:r>
            <a:rPr lang="en-US" sz="1600" kern="1200" dirty="0">
              <a:solidFill>
                <a:schemeClr val="bg1"/>
              </a:solidFill>
            </a:rPr>
            <a:t>What is the Action, the Means, and the Purpose?</a:t>
          </a:r>
        </a:p>
      </dsp:txBody>
      <dsp:txXfrm>
        <a:off x="2720339" y="811629"/>
        <a:ext cx="2331720" cy="1082172"/>
      </dsp:txXfrm>
    </dsp:sp>
    <dsp:sp modelId="{37127E38-0426-4945-A63D-28DAF4F3673C}">
      <dsp:nvSpPr>
        <dsp:cNvPr id="0" name=""/>
        <dsp:cNvSpPr/>
      </dsp:nvSpPr>
      <dsp:spPr>
        <a:xfrm>
          <a:off x="5440680" y="811629"/>
          <a:ext cx="2331720" cy="1082172"/>
        </a:xfrm>
        <a:prstGeom prst="rect">
          <a:avLst/>
        </a:prstGeom>
        <a:solidFill>
          <a:schemeClr val="tx2"/>
        </a:solidFill>
        <a:ln w="19050" cap="flat" cmpd="sng" algn="ctr">
          <a:solidFill>
            <a:scrgbClr r="0" g="0" b="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bg1"/>
              </a:solidFill>
            </a:rPr>
            <a:t>C. </a:t>
          </a:r>
          <a:r>
            <a:rPr lang="en-US" sz="1600" kern="1200" dirty="0">
              <a:solidFill>
                <a:schemeClr val="bg1"/>
              </a:solidFill>
            </a:rPr>
            <a:t>If you cannot identify an Action, a Means, or a Purpose, what more questions would you ask?</a:t>
          </a:r>
        </a:p>
      </dsp:txBody>
      <dsp:txXfrm>
        <a:off x="5440680" y="811629"/>
        <a:ext cx="2331720" cy="108217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851E87-AC39-4469-8E9F-54D5419368EC}">
      <dsp:nvSpPr>
        <dsp:cNvPr id="0" name=""/>
        <dsp:cNvSpPr/>
      </dsp:nvSpPr>
      <dsp:spPr>
        <a:xfrm>
          <a:off x="43225" y="0"/>
          <a:ext cx="3340276" cy="2004165"/>
        </a:xfrm>
        <a:prstGeom prst="rect">
          <a:avLst/>
        </a:prstGeom>
        <a:solidFill>
          <a:schemeClr val="bg1">
            <a:lumMod val="9500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There are concerns of </a:t>
          </a:r>
          <a:r>
            <a:rPr lang="en-US" sz="2400" b="1" kern="1200" dirty="0"/>
            <a:t>possible</a:t>
          </a:r>
          <a:r>
            <a:rPr lang="en-US" sz="2400" b="0" kern="1200" dirty="0"/>
            <a:t> </a:t>
          </a:r>
          <a:r>
            <a:rPr lang="en-US" sz="2400" b="1" kern="1200" dirty="0"/>
            <a:t>forced labor </a:t>
          </a:r>
          <a:r>
            <a:rPr lang="en-US" sz="2400" b="0" kern="1200" dirty="0"/>
            <a:t>or</a:t>
          </a:r>
          <a:r>
            <a:rPr lang="en-US" sz="2400" b="1" kern="1200" dirty="0"/>
            <a:t> commercial sex </a:t>
          </a:r>
          <a:r>
            <a:rPr lang="en-US" sz="2400" kern="1200" dirty="0"/>
            <a:t>at </a:t>
          </a:r>
          <a:r>
            <a:rPr lang="en-US" sz="2400" b="1" kern="1200" dirty="0"/>
            <a:t>any point</a:t>
          </a:r>
          <a:r>
            <a:rPr lang="en-US" sz="2400" kern="1200" dirty="0"/>
            <a:t> in the minor’s life. </a:t>
          </a:r>
        </a:p>
      </dsp:txBody>
      <dsp:txXfrm>
        <a:off x="43225" y="0"/>
        <a:ext cx="3340276" cy="2004165"/>
      </dsp:txXfrm>
    </dsp:sp>
    <dsp:sp modelId="{0723F75F-652E-4D69-9DB1-0171B9B328AA}">
      <dsp:nvSpPr>
        <dsp:cNvPr id="0" name=""/>
        <dsp:cNvSpPr/>
      </dsp:nvSpPr>
      <dsp:spPr>
        <a:xfrm>
          <a:off x="1934121" y="2339234"/>
          <a:ext cx="3340276" cy="2004165"/>
        </a:xfrm>
        <a:prstGeom prst="rect">
          <a:avLst/>
        </a:prstGeom>
        <a:solidFill>
          <a:schemeClr val="bg1">
            <a:lumMod val="9500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The minor is currently </a:t>
          </a:r>
          <a:r>
            <a:rPr lang="en-US" sz="2400" b="1" kern="1200" dirty="0"/>
            <a:t>under the age of 18 </a:t>
          </a:r>
          <a:r>
            <a:rPr lang="en-US" sz="2400" kern="1200" dirty="0"/>
            <a:t>and is currently located in the United States.</a:t>
          </a:r>
        </a:p>
      </dsp:txBody>
      <dsp:txXfrm>
        <a:off x="1934121" y="2339234"/>
        <a:ext cx="3340276" cy="2004165"/>
      </dsp:txXfrm>
    </dsp:sp>
    <dsp:sp modelId="{0AD50606-0BEA-4E17-AB90-5B0B606B28E6}">
      <dsp:nvSpPr>
        <dsp:cNvPr id="0" name=""/>
        <dsp:cNvSpPr/>
      </dsp:nvSpPr>
      <dsp:spPr>
        <a:xfrm>
          <a:off x="3832868" y="0"/>
          <a:ext cx="3340276" cy="2004165"/>
        </a:xfrm>
        <a:prstGeom prst="rect">
          <a:avLst/>
        </a:prstGeom>
        <a:solidFill>
          <a:schemeClr val="bg1">
            <a:lumMod val="9500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kern="1200" dirty="0"/>
            <a:t>The minor is a </a:t>
          </a:r>
          <a:r>
            <a:rPr lang="en-US" sz="2400" b="1" kern="1200" dirty="0"/>
            <a:t>non-U.S. citizen</a:t>
          </a:r>
          <a:r>
            <a:rPr lang="en-US" sz="2400" b="0" kern="1200" dirty="0"/>
            <a:t> and </a:t>
          </a:r>
          <a:r>
            <a:rPr lang="en-US" sz="2400" b="1" kern="1200" dirty="0"/>
            <a:t>non-lawful permanent resident. </a:t>
          </a:r>
          <a:endParaRPr lang="en-US" sz="2400" b="0" kern="1200" dirty="0"/>
        </a:p>
      </dsp:txBody>
      <dsp:txXfrm>
        <a:off x="3832868" y="0"/>
        <a:ext cx="3340276" cy="200416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98FD6C-D6CE-4BB4-826A-D2C85B7EDF29}">
      <dsp:nvSpPr>
        <dsp:cNvPr id="0" name=""/>
        <dsp:cNvSpPr/>
      </dsp:nvSpPr>
      <dsp:spPr>
        <a:xfrm>
          <a:off x="8947" y="609606"/>
          <a:ext cx="2674322" cy="1604593"/>
        </a:xfrm>
        <a:prstGeom prst="rect">
          <a:avLst/>
        </a:prstGeom>
        <a:solidFill>
          <a:schemeClr val="accent5">
            <a:lumMod val="20000"/>
            <a:lumOff val="80000"/>
          </a:schemeClr>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rPr>
            <a:t>1. Create an account </a:t>
          </a:r>
          <a:r>
            <a:rPr lang="en-US" sz="1800" kern="1200" dirty="0">
              <a:solidFill>
                <a:schemeClr val="tx1"/>
              </a:solidFill>
            </a:rPr>
            <a:t>in Shepherd, OTIP’s online case management system.</a:t>
          </a:r>
        </a:p>
      </dsp:txBody>
      <dsp:txXfrm>
        <a:off x="8947" y="609606"/>
        <a:ext cx="2674322" cy="1604593"/>
      </dsp:txXfrm>
    </dsp:sp>
    <dsp:sp modelId="{434A48B8-13B3-47C5-B8B8-C333E847FF21}">
      <dsp:nvSpPr>
        <dsp:cNvPr id="0" name=""/>
        <dsp:cNvSpPr/>
      </dsp:nvSpPr>
      <dsp:spPr>
        <a:xfrm>
          <a:off x="2780277" y="1115912"/>
          <a:ext cx="907804" cy="591980"/>
        </a:xfrm>
        <a:prstGeom prst="rightArrow">
          <a:avLst>
            <a:gd name="adj1" fmla="val 60000"/>
            <a:gd name="adj2" fmla="val 50000"/>
          </a:avLst>
        </a:prstGeom>
        <a:solidFill>
          <a:schemeClr val="tx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2780277" y="1234308"/>
        <a:ext cx="730210" cy="355188"/>
      </dsp:txXfrm>
    </dsp:sp>
    <dsp:sp modelId="{B7E02789-3421-4D09-8FA3-8ADDAB7CB862}">
      <dsp:nvSpPr>
        <dsp:cNvPr id="0" name=""/>
        <dsp:cNvSpPr/>
      </dsp:nvSpPr>
      <dsp:spPr>
        <a:xfrm>
          <a:off x="3752998" y="609606"/>
          <a:ext cx="2674322" cy="1604593"/>
        </a:xfrm>
        <a:prstGeom prst="rect">
          <a:avLst/>
        </a:prstGeom>
        <a:solidFill>
          <a:schemeClr val="accent5">
            <a:lumMod val="20000"/>
            <a:lumOff val="80000"/>
          </a:schemeClr>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rPr>
            <a:t>2. Submit</a:t>
          </a:r>
          <a:r>
            <a:rPr lang="en-US" sz="1800" b="0" kern="1200" dirty="0">
              <a:solidFill>
                <a:schemeClr val="tx1"/>
              </a:solidFill>
            </a:rPr>
            <a:t> a </a:t>
          </a:r>
          <a:r>
            <a:rPr lang="en-US" sz="1800" b="1" kern="1200" dirty="0">
              <a:solidFill>
                <a:schemeClr val="tx1"/>
              </a:solidFill>
            </a:rPr>
            <a:t>Request for Assistance </a:t>
          </a:r>
          <a:r>
            <a:rPr lang="en-US" sz="1800" kern="1200" dirty="0">
              <a:solidFill>
                <a:schemeClr val="tx1"/>
              </a:solidFill>
            </a:rPr>
            <a:t>to OTIP in Shepherd.</a:t>
          </a:r>
        </a:p>
      </dsp:txBody>
      <dsp:txXfrm>
        <a:off x="3752998" y="609606"/>
        <a:ext cx="2674322" cy="1604593"/>
      </dsp:txXfrm>
    </dsp:sp>
    <dsp:sp modelId="{91B1A375-A097-46B4-9EAC-0845CCC18D2E}">
      <dsp:nvSpPr>
        <dsp:cNvPr id="0" name=""/>
        <dsp:cNvSpPr/>
      </dsp:nvSpPr>
      <dsp:spPr>
        <a:xfrm>
          <a:off x="6524329" y="1115912"/>
          <a:ext cx="907804" cy="591980"/>
        </a:xfrm>
        <a:prstGeom prst="rightArrow">
          <a:avLst>
            <a:gd name="adj1" fmla="val 60000"/>
            <a:gd name="adj2" fmla="val 50000"/>
          </a:avLst>
        </a:prstGeom>
        <a:solidFill>
          <a:schemeClr val="tx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dirty="0"/>
        </a:p>
      </dsp:txBody>
      <dsp:txXfrm>
        <a:off x="6524329" y="1234308"/>
        <a:ext cx="730210" cy="355188"/>
      </dsp:txXfrm>
    </dsp:sp>
    <dsp:sp modelId="{C6B417F4-A85D-4293-BC6E-D1BB711E84C2}">
      <dsp:nvSpPr>
        <dsp:cNvPr id="0" name=""/>
        <dsp:cNvSpPr/>
      </dsp:nvSpPr>
      <dsp:spPr>
        <a:xfrm>
          <a:off x="7497050" y="609606"/>
          <a:ext cx="2674322" cy="1604593"/>
        </a:xfrm>
        <a:prstGeom prst="rect">
          <a:avLst/>
        </a:prstGeom>
        <a:solidFill>
          <a:schemeClr val="accent5">
            <a:lumMod val="20000"/>
            <a:lumOff val="80000"/>
          </a:schemeClr>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chemeClr val="tx1"/>
              </a:solidFill>
            </a:rPr>
            <a:t>3. Check your emails </a:t>
          </a:r>
          <a:r>
            <a:rPr lang="en-US" sz="1800" kern="1200" dirty="0">
              <a:solidFill>
                <a:schemeClr val="tx1"/>
              </a:solidFill>
            </a:rPr>
            <a:t>and log back into your account for updates and to </a:t>
          </a:r>
          <a:r>
            <a:rPr lang="en-US" sz="1800" b="1" kern="1200" dirty="0">
              <a:solidFill>
                <a:schemeClr val="tx1"/>
              </a:solidFill>
            </a:rPr>
            <a:t>submit additional information </a:t>
          </a:r>
          <a:r>
            <a:rPr lang="en-US" sz="1800" kern="1200" dirty="0">
              <a:solidFill>
                <a:schemeClr val="tx1"/>
              </a:solidFill>
            </a:rPr>
            <a:t>to OTIP. </a:t>
          </a:r>
        </a:p>
      </dsp:txBody>
      <dsp:txXfrm>
        <a:off x="7497050" y="609606"/>
        <a:ext cx="2674322" cy="160459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98FD6C-D6CE-4BB4-826A-D2C85B7EDF29}">
      <dsp:nvSpPr>
        <dsp:cNvPr id="0" name=""/>
        <dsp:cNvSpPr/>
      </dsp:nvSpPr>
      <dsp:spPr>
        <a:xfrm>
          <a:off x="4674" y="265081"/>
          <a:ext cx="2043799" cy="3448713"/>
        </a:xfrm>
        <a:prstGeom prst="rect">
          <a:avLst/>
        </a:prstGeom>
        <a:solidFill>
          <a:schemeClr val="bg2">
            <a:lumMod val="95000"/>
          </a:schemeClr>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kern="1200">
              <a:solidFill>
                <a:schemeClr val="tx1"/>
              </a:solidFill>
            </a:rPr>
            <a:t>An individual has concerns that a foreign national minor may have experienced forced labor or commercial sex at any point in the minor’s life. </a:t>
          </a:r>
        </a:p>
      </dsp:txBody>
      <dsp:txXfrm>
        <a:off x="4674" y="265081"/>
        <a:ext cx="2043799" cy="3448713"/>
      </dsp:txXfrm>
    </dsp:sp>
    <dsp:sp modelId="{434A48B8-13B3-47C5-B8B8-C333E847FF21}">
      <dsp:nvSpPr>
        <dsp:cNvPr id="0" name=""/>
        <dsp:cNvSpPr/>
      </dsp:nvSpPr>
      <dsp:spPr>
        <a:xfrm>
          <a:off x="2122610" y="1763232"/>
          <a:ext cx="693772" cy="452410"/>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2122610" y="1853714"/>
        <a:ext cx="558049" cy="271446"/>
      </dsp:txXfrm>
    </dsp:sp>
    <dsp:sp modelId="{67546218-329C-4EA4-8B97-8C9B5EA202FC}">
      <dsp:nvSpPr>
        <dsp:cNvPr id="0" name=""/>
        <dsp:cNvSpPr/>
      </dsp:nvSpPr>
      <dsp:spPr>
        <a:xfrm>
          <a:off x="2865994" y="265081"/>
          <a:ext cx="2043799" cy="3448713"/>
        </a:xfrm>
        <a:prstGeom prst="rect">
          <a:avLst/>
        </a:prstGeom>
        <a:solidFill>
          <a:schemeClr val="bg2">
            <a:lumMod val="95000"/>
          </a:schemeClr>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kern="1200">
              <a:solidFill>
                <a:schemeClr val="tx1"/>
              </a:solidFill>
              <a:latin typeface="+mj-lt"/>
            </a:rPr>
            <a:t>The individual submits a Request for </a:t>
          </a:r>
          <a:r>
            <a:rPr lang="en-US" sz="1600" b="0" kern="1200">
              <a:solidFill>
                <a:srgbClr val="21272D"/>
              </a:solidFill>
              <a:latin typeface="+mj-lt"/>
              <a:ea typeface="+mn-ea"/>
              <a:cs typeface="+mn-cs"/>
            </a:rPr>
            <a:t>Assistance</a:t>
          </a:r>
          <a:r>
            <a:rPr lang="en-US" sz="1600" b="0" kern="1200">
              <a:solidFill>
                <a:schemeClr val="tx1"/>
              </a:solidFill>
              <a:latin typeface="+mj-lt"/>
            </a:rPr>
            <a:t> on the minor’s behalf in Shepherd, OTIP’s online case management system, within 24 hours of identifying the potential concerns.</a:t>
          </a:r>
        </a:p>
      </dsp:txBody>
      <dsp:txXfrm>
        <a:off x="2865994" y="265081"/>
        <a:ext cx="2043799" cy="3448713"/>
      </dsp:txXfrm>
    </dsp:sp>
    <dsp:sp modelId="{0E96F72B-1DD1-4027-83F5-D1F1EA83271D}">
      <dsp:nvSpPr>
        <dsp:cNvPr id="0" name=""/>
        <dsp:cNvSpPr/>
      </dsp:nvSpPr>
      <dsp:spPr>
        <a:xfrm>
          <a:off x="4983930" y="1763232"/>
          <a:ext cx="693772" cy="452410"/>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4983930" y="1853714"/>
        <a:ext cx="558049" cy="271446"/>
      </dsp:txXfrm>
    </dsp:sp>
    <dsp:sp modelId="{B7E02789-3421-4D09-8FA3-8ADDAB7CB862}">
      <dsp:nvSpPr>
        <dsp:cNvPr id="0" name=""/>
        <dsp:cNvSpPr/>
      </dsp:nvSpPr>
      <dsp:spPr>
        <a:xfrm>
          <a:off x="5727313" y="265081"/>
          <a:ext cx="2043799" cy="3448713"/>
        </a:xfrm>
        <a:prstGeom prst="rect">
          <a:avLst/>
        </a:prstGeom>
        <a:solidFill>
          <a:schemeClr val="bg2">
            <a:lumMod val="95000"/>
          </a:schemeClr>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0" kern="1200">
              <a:solidFill>
                <a:schemeClr val="tx1"/>
              </a:solidFill>
            </a:rPr>
            <a:t>The OTIP Child Protection Team reviews the case, corresponds with the requester, and assesses whether the minor experienced trafficking in accordance with the TVPA of 2000, as amended.</a:t>
          </a:r>
        </a:p>
      </dsp:txBody>
      <dsp:txXfrm>
        <a:off x="5727313" y="265081"/>
        <a:ext cx="2043799" cy="3448713"/>
      </dsp:txXfrm>
    </dsp:sp>
    <dsp:sp modelId="{91B1A375-A097-46B4-9EAC-0845CCC18D2E}">
      <dsp:nvSpPr>
        <dsp:cNvPr id="0" name=""/>
        <dsp:cNvSpPr/>
      </dsp:nvSpPr>
      <dsp:spPr>
        <a:xfrm>
          <a:off x="7845250" y="1763232"/>
          <a:ext cx="693772" cy="452410"/>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a:off x="7845250" y="1853714"/>
        <a:ext cx="558049" cy="271446"/>
      </dsp:txXfrm>
    </dsp:sp>
    <dsp:sp modelId="{C6B417F4-A85D-4293-BC6E-D1BB711E84C2}">
      <dsp:nvSpPr>
        <dsp:cNvPr id="0" name=""/>
        <dsp:cNvSpPr/>
      </dsp:nvSpPr>
      <dsp:spPr>
        <a:xfrm>
          <a:off x="8588633" y="265081"/>
          <a:ext cx="2043799" cy="3448713"/>
        </a:xfrm>
        <a:prstGeom prst="rect">
          <a:avLst/>
        </a:prstGeom>
        <a:solidFill>
          <a:schemeClr val="bg2">
            <a:lumMod val="95000"/>
          </a:schemeClr>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solidFill>
                <a:schemeClr val="tx1"/>
              </a:solidFill>
            </a:rPr>
            <a:t>If OTIP determines that the minor experienced trafficking, an Eligibility Letter is issued, and the child is referred to case management services.</a:t>
          </a:r>
        </a:p>
      </dsp:txBody>
      <dsp:txXfrm>
        <a:off x="8588633" y="265081"/>
        <a:ext cx="2043799" cy="344871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1427" tIns="45713" rIns="91427" bIns="45713" rtlCol="0"/>
          <a:lstStyle>
            <a:lvl1pPr algn="l">
              <a:defRPr sz="1200"/>
            </a:lvl1pPr>
          </a:lstStyle>
          <a:p>
            <a:endParaRPr lang="en-US"/>
          </a:p>
        </p:txBody>
      </p:sp>
      <p:sp>
        <p:nvSpPr>
          <p:cNvPr id="3" name="Date Placeholder 2"/>
          <p:cNvSpPr>
            <a:spLocks noGrp="1"/>
          </p:cNvSpPr>
          <p:nvPr>
            <p:ph type="dt" sz="quarter" idx="1"/>
          </p:nvPr>
        </p:nvSpPr>
        <p:spPr>
          <a:xfrm>
            <a:off x="3970339" y="0"/>
            <a:ext cx="3038475" cy="465138"/>
          </a:xfrm>
          <a:prstGeom prst="rect">
            <a:avLst/>
          </a:prstGeom>
        </p:spPr>
        <p:txBody>
          <a:bodyPr vert="horz" lIns="91427" tIns="45713" rIns="91427" bIns="45713" rtlCol="0"/>
          <a:lstStyle>
            <a:lvl1pPr algn="r">
              <a:defRPr sz="1200"/>
            </a:lvl1pPr>
          </a:lstStyle>
          <a:p>
            <a:fld id="{4A4561C0-2458-4537-990A-B6F6258F9B2D}" type="datetimeFigureOut">
              <a:rPr lang="en-US" smtClean="0"/>
              <a:t>7/8/2021</a:t>
            </a:fld>
            <a:endParaRPr lang="en-US"/>
          </a:p>
        </p:txBody>
      </p:sp>
      <p:sp>
        <p:nvSpPr>
          <p:cNvPr id="4" name="Footer Placeholder 3"/>
          <p:cNvSpPr>
            <a:spLocks noGrp="1"/>
          </p:cNvSpPr>
          <p:nvPr>
            <p:ph type="ftr" sz="quarter" idx="2"/>
          </p:nvPr>
        </p:nvSpPr>
        <p:spPr>
          <a:xfrm>
            <a:off x="1" y="8829675"/>
            <a:ext cx="3038475" cy="465138"/>
          </a:xfrm>
          <a:prstGeom prst="rect">
            <a:avLst/>
          </a:prstGeom>
        </p:spPr>
        <p:txBody>
          <a:bodyPr vert="horz" lIns="91427" tIns="45713" rIns="91427" bIns="45713"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829675"/>
            <a:ext cx="3038475" cy="465138"/>
          </a:xfrm>
          <a:prstGeom prst="rect">
            <a:avLst/>
          </a:prstGeom>
        </p:spPr>
        <p:txBody>
          <a:bodyPr vert="horz" lIns="91427" tIns="45713" rIns="91427" bIns="45713" rtlCol="0" anchor="b"/>
          <a:lstStyle>
            <a:lvl1pPr algn="r">
              <a:defRPr sz="1200"/>
            </a:lvl1pPr>
          </a:lstStyle>
          <a:p>
            <a:fld id="{0AC7E051-9A9E-453F-89B5-BD3E4870D181}" type="slidenum">
              <a:rPr lang="en-US" smtClean="0"/>
              <a:t>‹#›</a:t>
            </a:fld>
            <a:endParaRPr lang="en-US"/>
          </a:p>
        </p:txBody>
      </p:sp>
    </p:spTree>
    <p:extLst>
      <p:ext uri="{BB962C8B-B14F-4D97-AF65-F5344CB8AC3E}">
        <p14:creationId xmlns:p14="http://schemas.microsoft.com/office/powerpoint/2010/main" val="18785316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64" tIns="46582" rIns="93164" bIns="46582" rtlCol="0"/>
          <a:lstStyle>
            <a:lvl1pPr algn="r">
              <a:defRPr sz="1200"/>
            </a:lvl1pPr>
          </a:lstStyle>
          <a:p>
            <a:fld id="{CA6E669A-EAA5-42B9-9668-788A24990A3A}" type="datetimeFigureOut">
              <a:rPr lang="en-US" smtClean="0"/>
              <a:t>7/8/2021</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64" tIns="46582" rIns="93164" bIns="46582" rtlCol="0" anchor="b"/>
          <a:lstStyle>
            <a:lvl1pPr algn="r">
              <a:defRPr sz="1200"/>
            </a:lvl1pPr>
          </a:lstStyle>
          <a:p>
            <a:fld id="{0D481C9D-C3C0-462D-8DB9-179717E92F10}" type="slidenum">
              <a:rPr lang="en-US" smtClean="0"/>
              <a:t>‹#›</a:t>
            </a:fld>
            <a:endParaRPr lang="en-US"/>
          </a:p>
        </p:txBody>
      </p:sp>
    </p:spTree>
    <p:extLst>
      <p:ext uri="{BB962C8B-B14F-4D97-AF65-F5344CB8AC3E}">
        <p14:creationId xmlns:p14="http://schemas.microsoft.com/office/powerpoint/2010/main" val="626221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D481C9D-C3C0-462D-8DB9-179717E92F10}" type="slidenum">
              <a:rPr lang="en-US" smtClean="0"/>
              <a:t>1</a:t>
            </a:fld>
            <a:endParaRPr lang="en-US"/>
          </a:p>
        </p:txBody>
      </p:sp>
    </p:spTree>
    <p:extLst>
      <p:ext uri="{BB962C8B-B14F-4D97-AF65-F5344CB8AC3E}">
        <p14:creationId xmlns:p14="http://schemas.microsoft.com/office/powerpoint/2010/main" val="3095718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481C9D-C3C0-462D-8DB9-179717E92F10}" type="slidenum">
              <a:rPr lang="en-US" smtClean="0"/>
              <a:t>2</a:t>
            </a:fld>
            <a:endParaRPr lang="en-US"/>
          </a:p>
        </p:txBody>
      </p:sp>
    </p:spTree>
    <p:extLst>
      <p:ext uri="{BB962C8B-B14F-4D97-AF65-F5344CB8AC3E}">
        <p14:creationId xmlns:p14="http://schemas.microsoft.com/office/powerpoint/2010/main" val="211837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D481C9D-C3C0-462D-8DB9-179717E92F10}" type="slidenum">
              <a:rPr lang="en-US" smtClean="0"/>
              <a:t>3</a:t>
            </a:fld>
            <a:endParaRPr lang="en-US"/>
          </a:p>
        </p:txBody>
      </p:sp>
    </p:spTree>
    <p:extLst>
      <p:ext uri="{BB962C8B-B14F-4D97-AF65-F5344CB8AC3E}">
        <p14:creationId xmlns:p14="http://schemas.microsoft.com/office/powerpoint/2010/main" val="3796836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D481C9D-C3C0-462D-8DB9-179717E92F10}" type="slidenum">
              <a:rPr lang="en-US" smtClean="0"/>
              <a:t>4</a:t>
            </a:fld>
            <a:endParaRPr lang="en-US"/>
          </a:p>
        </p:txBody>
      </p:sp>
    </p:spTree>
    <p:extLst>
      <p:ext uri="{BB962C8B-B14F-4D97-AF65-F5344CB8AC3E}">
        <p14:creationId xmlns:p14="http://schemas.microsoft.com/office/powerpoint/2010/main" val="1096709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481C9D-C3C0-462D-8DB9-179717E92F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173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D481C9D-C3C0-462D-8DB9-179717E92F10}" type="slidenum">
              <a:rPr lang="en-US" smtClean="0"/>
              <a:t>6</a:t>
            </a:fld>
            <a:endParaRPr lang="en-US"/>
          </a:p>
        </p:txBody>
      </p:sp>
    </p:spTree>
    <p:extLst>
      <p:ext uri="{BB962C8B-B14F-4D97-AF65-F5344CB8AC3E}">
        <p14:creationId xmlns:p14="http://schemas.microsoft.com/office/powerpoint/2010/main" val="2728907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D481C9D-C3C0-462D-8DB9-179717E92F10}" type="slidenum">
              <a:rPr lang="en-US" smtClean="0"/>
              <a:t>7</a:t>
            </a:fld>
            <a:endParaRPr lang="en-US"/>
          </a:p>
        </p:txBody>
      </p:sp>
    </p:spTree>
    <p:extLst>
      <p:ext uri="{BB962C8B-B14F-4D97-AF65-F5344CB8AC3E}">
        <p14:creationId xmlns:p14="http://schemas.microsoft.com/office/powerpoint/2010/main" val="34297711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D481C9D-C3C0-462D-8DB9-179717E92F10}" type="slidenum">
              <a:rPr lang="en-US" smtClean="0"/>
              <a:t>8</a:t>
            </a:fld>
            <a:endParaRPr lang="en-US"/>
          </a:p>
        </p:txBody>
      </p:sp>
    </p:spTree>
    <p:extLst>
      <p:ext uri="{BB962C8B-B14F-4D97-AF65-F5344CB8AC3E}">
        <p14:creationId xmlns:p14="http://schemas.microsoft.com/office/powerpoint/2010/main" val="1218684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D481C9D-C3C0-462D-8DB9-179717E92F10}" type="slidenum">
              <a:rPr lang="en-US" smtClean="0"/>
              <a:t>9</a:t>
            </a:fld>
            <a:endParaRPr lang="en-US"/>
          </a:p>
        </p:txBody>
      </p:sp>
    </p:spTree>
    <p:extLst>
      <p:ext uri="{BB962C8B-B14F-4D97-AF65-F5344CB8AC3E}">
        <p14:creationId xmlns:p14="http://schemas.microsoft.com/office/powerpoint/2010/main" val="19875417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D481C9D-C3C0-462D-8DB9-179717E92F10}" type="slidenum">
              <a:rPr lang="en-US" smtClean="0"/>
              <a:t>10</a:t>
            </a:fld>
            <a:endParaRPr lang="en-US"/>
          </a:p>
        </p:txBody>
      </p:sp>
    </p:spTree>
    <p:extLst>
      <p:ext uri="{BB962C8B-B14F-4D97-AF65-F5344CB8AC3E}">
        <p14:creationId xmlns:p14="http://schemas.microsoft.com/office/powerpoint/2010/main" val="1251842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3A3BD-D6B1-4A3E-906B-882F0A098F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951157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Tx/>
              <a:buChar char="-"/>
              <a:defRPr/>
            </a:pP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823A3BD-D6B1-4A3E-906B-882F0A098F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822098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defTabSz="931774">
              <a:buFontTx/>
              <a:buChar char="-"/>
              <a:defRPr/>
            </a:pPr>
            <a:endParaRPr lang="en-US" dirty="0"/>
          </a:p>
        </p:txBody>
      </p:sp>
      <p:sp>
        <p:nvSpPr>
          <p:cNvPr id="4" name="Slide Number Placeholder 3"/>
          <p:cNvSpPr>
            <a:spLocks noGrp="1"/>
          </p:cNvSpPr>
          <p:nvPr>
            <p:ph type="sldNum" sz="quarter" idx="10"/>
          </p:nvPr>
        </p:nvSpPr>
        <p:spPr/>
        <p:txBody>
          <a:bodyPr/>
          <a:lstStyle/>
          <a:p>
            <a:fld id="{A823A3BD-D6B1-4A3E-906B-882F0A098F2F}"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33403634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481C9D-C3C0-462D-8DB9-179717E92F10}" type="slidenum">
              <a:rPr lang="en-US" smtClean="0"/>
              <a:t>14</a:t>
            </a:fld>
            <a:endParaRPr lang="en-US"/>
          </a:p>
        </p:txBody>
      </p:sp>
    </p:spTree>
    <p:extLst>
      <p:ext uri="{BB962C8B-B14F-4D97-AF65-F5344CB8AC3E}">
        <p14:creationId xmlns:p14="http://schemas.microsoft.com/office/powerpoint/2010/main" val="18020470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481C9D-C3C0-462D-8DB9-179717E92F10}" type="slidenum">
              <a:rPr lang="en-US" smtClean="0"/>
              <a:t>15</a:t>
            </a:fld>
            <a:endParaRPr lang="en-US"/>
          </a:p>
        </p:txBody>
      </p:sp>
    </p:spTree>
    <p:extLst>
      <p:ext uri="{BB962C8B-B14F-4D97-AF65-F5344CB8AC3E}">
        <p14:creationId xmlns:p14="http://schemas.microsoft.com/office/powerpoint/2010/main" val="26571305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481C9D-C3C0-462D-8DB9-179717E92F10}" type="slidenum">
              <a:rPr lang="en-US" smtClean="0"/>
              <a:t>16</a:t>
            </a:fld>
            <a:endParaRPr lang="en-US"/>
          </a:p>
        </p:txBody>
      </p:sp>
    </p:spTree>
    <p:extLst>
      <p:ext uri="{BB962C8B-B14F-4D97-AF65-F5344CB8AC3E}">
        <p14:creationId xmlns:p14="http://schemas.microsoft.com/office/powerpoint/2010/main" val="24106619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D481C9D-C3C0-462D-8DB9-179717E92F10}" type="slidenum">
              <a:rPr lang="en-US" smtClean="0"/>
              <a:t>17</a:t>
            </a:fld>
            <a:endParaRPr lang="en-US"/>
          </a:p>
        </p:txBody>
      </p:sp>
    </p:spTree>
    <p:extLst>
      <p:ext uri="{BB962C8B-B14F-4D97-AF65-F5344CB8AC3E}">
        <p14:creationId xmlns:p14="http://schemas.microsoft.com/office/powerpoint/2010/main" val="21210588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D481C9D-C3C0-462D-8DB9-179717E92F10}" type="slidenum">
              <a:rPr lang="en-US" smtClean="0"/>
              <a:t>18</a:t>
            </a:fld>
            <a:endParaRPr lang="en-US"/>
          </a:p>
        </p:txBody>
      </p:sp>
    </p:spTree>
    <p:extLst>
      <p:ext uri="{BB962C8B-B14F-4D97-AF65-F5344CB8AC3E}">
        <p14:creationId xmlns:p14="http://schemas.microsoft.com/office/powerpoint/2010/main" val="16575222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D481C9D-C3C0-462D-8DB9-179717E92F10}" type="slidenum">
              <a:rPr lang="en-US" smtClean="0"/>
              <a:t>19</a:t>
            </a:fld>
            <a:endParaRPr lang="en-US"/>
          </a:p>
        </p:txBody>
      </p:sp>
    </p:spTree>
    <p:extLst>
      <p:ext uri="{BB962C8B-B14F-4D97-AF65-F5344CB8AC3E}">
        <p14:creationId xmlns:p14="http://schemas.microsoft.com/office/powerpoint/2010/main" val="10441203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D481C9D-C3C0-462D-8DB9-179717E92F10}" type="slidenum">
              <a:rPr lang="en-US" smtClean="0"/>
              <a:t>20</a:t>
            </a:fld>
            <a:endParaRPr lang="en-US"/>
          </a:p>
        </p:txBody>
      </p:sp>
    </p:spTree>
    <p:extLst>
      <p:ext uri="{BB962C8B-B14F-4D97-AF65-F5344CB8AC3E}">
        <p14:creationId xmlns:p14="http://schemas.microsoft.com/office/powerpoint/2010/main" val="2944964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481C9D-C3C0-462D-8DB9-179717E92F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95387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D481C9D-C3C0-462D-8DB9-179717E92F10}" type="slidenum">
              <a:rPr lang="en-US" smtClean="0"/>
              <a:t>22</a:t>
            </a:fld>
            <a:endParaRPr lang="en-US"/>
          </a:p>
        </p:txBody>
      </p:sp>
    </p:spTree>
    <p:extLst>
      <p:ext uri="{BB962C8B-B14F-4D97-AF65-F5344CB8AC3E}">
        <p14:creationId xmlns:p14="http://schemas.microsoft.com/office/powerpoint/2010/main" val="21734979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481C9D-C3C0-462D-8DB9-179717E92F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123667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481C9D-C3C0-462D-8DB9-179717E92F10}" type="slidenum">
              <a:rPr lang="en-US" smtClean="0"/>
              <a:t>24</a:t>
            </a:fld>
            <a:endParaRPr lang="en-US"/>
          </a:p>
        </p:txBody>
      </p:sp>
    </p:spTree>
    <p:extLst>
      <p:ext uri="{BB962C8B-B14F-4D97-AF65-F5344CB8AC3E}">
        <p14:creationId xmlns:p14="http://schemas.microsoft.com/office/powerpoint/2010/main" val="38795987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481C9D-C3C0-462D-8DB9-179717E92F10}" type="slidenum">
              <a:rPr lang="en-US" smtClean="0"/>
              <a:t>26</a:t>
            </a:fld>
            <a:endParaRPr lang="en-US"/>
          </a:p>
        </p:txBody>
      </p:sp>
    </p:spTree>
    <p:extLst>
      <p:ext uri="{BB962C8B-B14F-4D97-AF65-F5344CB8AC3E}">
        <p14:creationId xmlns:p14="http://schemas.microsoft.com/office/powerpoint/2010/main" val="31636383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481C9D-C3C0-462D-8DB9-179717E92F10}" type="slidenum">
              <a:rPr lang="en-US" smtClean="0"/>
              <a:t>28</a:t>
            </a:fld>
            <a:endParaRPr lang="en-US"/>
          </a:p>
        </p:txBody>
      </p:sp>
    </p:spTree>
    <p:extLst>
      <p:ext uri="{BB962C8B-B14F-4D97-AF65-F5344CB8AC3E}">
        <p14:creationId xmlns:p14="http://schemas.microsoft.com/office/powerpoint/2010/main" val="8184975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481C9D-C3C0-462D-8DB9-179717E92F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01945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481C9D-C3C0-462D-8DB9-179717E92F10}" type="slidenum">
              <a:rPr lang="en-US" smtClean="0"/>
              <a:t>33</a:t>
            </a:fld>
            <a:endParaRPr lang="en-US"/>
          </a:p>
        </p:txBody>
      </p:sp>
    </p:spTree>
    <p:extLst>
      <p:ext uri="{BB962C8B-B14F-4D97-AF65-F5344CB8AC3E}">
        <p14:creationId xmlns:p14="http://schemas.microsoft.com/office/powerpoint/2010/main" val="20027436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pPr marL="171425" indent="-171425">
              <a:buFontTx/>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481C9D-C3C0-462D-8DB9-179717E92F1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18377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97280" y="758952"/>
            <a:ext cx="10058400" cy="3566160"/>
          </a:xfrm>
        </p:spPr>
        <p:txBody>
          <a:bodyPr anchor="b">
            <a:noAutofit/>
          </a:bodyPr>
          <a:lstStyle>
            <a:lvl1pPr algn="l">
              <a:lnSpc>
                <a:spcPct val="85000"/>
              </a:lnSpc>
              <a:defRPr sz="4500" spc="-38" baseline="0">
                <a:solidFill>
                  <a:schemeClr val="accent2"/>
                </a:solidFill>
              </a:defRPr>
            </a:lvl1pPr>
          </a:lstStyle>
          <a:p>
            <a:r>
              <a:rPr lang="en-US" dirty="0"/>
              <a:t>Administration for Children and Families Simple Slide Layout</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cxnSp>
        <p:nvCxnSpPr>
          <p:cNvPr id="9" name="Straight Connector 8"/>
          <p:cNvCxnSpPr/>
          <p:nvPr/>
        </p:nvCxnSpPr>
        <p:spPr>
          <a:xfrm>
            <a:off x="1207659"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2" y="6332442"/>
            <a:ext cx="12192001" cy="5255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2" y="6265960"/>
            <a:ext cx="12192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91243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88175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97280" y="758952"/>
            <a:ext cx="10058400" cy="3566160"/>
          </a:xfrm>
        </p:spPr>
        <p:txBody>
          <a:bodyPr anchor="b" anchorCtr="0">
            <a:normAutofit/>
          </a:bodyPr>
          <a:lstStyle>
            <a:lvl1pPr>
              <a:lnSpc>
                <a:spcPct val="85000"/>
              </a:lnSpc>
              <a:defRPr sz="4500" b="0">
                <a:solidFill>
                  <a:schemeClr val="accent2"/>
                </a:solidFill>
              </a:defRPr>
            </a:lvl1pPr>
          </a:lstStyle>
          <a:p>
            <a:r>
              <a:rPr lang="en-US" dirty="0"/>
              <a:t>Section Header Title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cxnSp>
        <p:nvCxnSpPr>
          <p:cNvPr id="9" name="Straight Connector 8"/>
          <p:cNvCxnSpPr/>
          <p:nvPr/>
        </p:nvCxnSpPr>
        <p:spPr>
          <a:xfrm>
            <a:off x="1207659"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2" y="6332442"/>
            <a:ext cx="12192001" cy="5255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2" y="6265960"/>
            <a:ext cx="12192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954" y="6374996"/>
            <a:ext cx="1820561" cy="454849"/>
          </a:xfrm>
          <a:prstGeom prst="rect">
            <a:avLst/>
          </a:prstGeom>
        </p:spPr>
      </p:pic>
    </p:spTree>
    <p:extLst>
      <p:ext uri="{BB962C8B-B14F-4D97-AF65-F5344CB8AC3E}">
        <p14:creationId xmlns:p14="http://schemas.microsoft.com/office/powerpoint/2010/main" val="3275440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5"/>
            <a:ext cx="10058400" cy="98671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427148"/>
            <a:ext cx="4937760" cy="464891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427153"/>
            <a:ext cx="4937760" cy="464891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65784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5"/>
            <a:ext cx="10058400" cy="986718"/>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427148"/>
            <a:ext cx="4937760" cy="702258"/>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1097280" y="2129406"/>
            <a:ext cx="4937760" cy="396374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427148"/>
            <a:ext cx="4937760" cy="702258"/>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6217920" y="2129406"/>
            <a:ext cx="4937760" cy="396374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30547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984409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8" y="0"/>
            <a:ext cx="322496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21845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2303728" cy="22860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613651" y="731520"/>
            <a:ext cx="6679191" cy="55736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2303728" cy="3379124"/>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954" y="6374996"/>
            <a:ext cx="1820561" cy="454849"/>
          </a:xfrm>
          <a:prstGeom prst="rect">
            <a:avLst/>
          </a:prstGeom>
        </p:spPr>
      </p:pic>
    </p:spTree>
    <p:extLst>
      <p:ext uri="{BB962C8B-B14F-4D97-AF65-F5344CB8AC3E}">
        <p14:creationId xmlns:p14="http://schemas.microsoft.com/office/powerpoint/2010/main" val="20666108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14" name="Rectangle 13"/>
          <p:cNvSpPr/>
          <p:nvPr/>
        </p:nvSpPr>
        <p:spPr>
          <a:xfrm>
            <a:off x="2" y="6332442"/>
            <a:ext cx="12192001" cy="5255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2" y="6265960"/>
            <a:ext cx="12192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954" y="6374996"/>
            <a:ext cx="1820561" cy="454849"/>
          </a:xfrm>
          <a:prstGeom prst="rect">
            <a:avLst/>
          </a:prstGeom>
        </p:spPr>
      </p:pic>
    </p:spTree>
    <p:extLst>
      <p:ext uri="{BB962C8B-B14F-4D97-AF65-F5344CB8AC3E}">
        <p14:creationId xmlns:p14="http://schemas.microsoft.com/office/powerpoint/2010/main" val="3614298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Welcome and Overview - Title and Content all audience">
    <p:spTree>
      <p:nvGrpSpPr>
        <p:cNvPr id="1" name=""/>
        <p:cNvGrpSpPr/>
        <p:nvPr/>
      </p:nvGrpSpPr>
      <p:grpSpPr>
        <a:xfrm>
          <a:off x="0" y="0"/>
          <a:ext cx="0" cy="0"/>
          <a:chOff x="0" y="0"/>
          <a:chExt cx="0" cy="0"/>
        </a:xfrm>
      </p:grpSpPr>
      <p:sp>
        <p:nvSpPr>
          <p:cNvPr id="2" name="Title 1"/>
          <p:cNvSpPr>
            <a:spLocks noGrp="1"/>
          </p:cNvSpPr>
          <p:nvPr>
            <p:ph type="title"/>
          </p:nvPr>
        </p:nvSpPr>
        <p:spPr>
          <a:xfrm>
            <a:off x="560934" y="439011"/>
            <a:ext cx="10882505" cy="780195"/>
          </a:xfrm>
        </p:spPr>
        <p:txBody>
          <a:bodyPr/>
          <a:lstStyle/>
          <a:p>
            <a:r>
              <a:rPr lang="en-US" dirty="0"/>
              <a:t>Click to edit Master title style</a:t>
            </a:r>
          </a:p>
        </p:txBody>
      </p:sp>
      <p:sp>
        <p:nvSpPr>
          <p:cNvPr id="4" name="Content Placeholder 2"/>
          <p:cNvSpPr>
            <a:spLocks noGrp="1"/>
          </p:cNvSpPr>
          <p:nvPr>
            <p:ph idx="1"/>
          </p:nvPr>
        </p:nvSpPr>
        <p:spPr>
          <a:xfrm>
            <a:off x="560934" y="1295400"/>
            <a:ext cx="10882505" cy="4800600"/>
          </a:xfrm>
        </p:spPr>
        <p:txBody>
          <a:bodyPr/>
          <a:lstStyle>
            <a:lvl1pPr marL="167879" indent="-167879">
              <a:buFont typeface="Arial" panose="020B0604020202020204" pitchFamily="34" charset="0"/>
              <a:buChar char="•"/>
              <a:defRPr/>
            </a:lvl1pPr>
            <a:lvl2pPr marL="288036" indent="-137160">
              <a:buFont typeface="Arial" panose="020B0604020202020204" pitchFamily="34" charset="0"/>
              <a:buChar char="•"/>
              <a:defRPr/>
            </a:lvl2pPr>
            <a:lvl3pPr marL="425196" indent="-137160">
              <a:buFont typeface="Arial" panose="020B0604020202020204" pitchFamily="34" charset="0"/>
              <a:buChar char="•"/>
              <a:defRPr/>
            </a:lvl3pPr>
            <a:lvl4pPr marL="562356" indent="-137160">
              <a:buFont typeface="Arial" panose="020B0604020202020204" pitchFamily="34" charset="0"/>
              <a:buChar char="•"/>
              <a:defRPr/>
            </a:lvl4pPr>
            <a:lvl5pPr marL="699516" indent="-137160">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1500695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AC424982-4A79-4E22-BA91-A61F5CD96823}" type="slidenum">
              <a:rPr lang="en-US" smtClean="0"/>
              <a:pPr/>
              <a:t>‹#›</a:t>
            </a:fld>
            <a:endParaRPr lang="en-US" dirty="0"/>
          </a:p>
        </p:txBody>
      </p:sp>
      <p:sp>
        <p:nvSpPr>
          <p:cNvPr id="10" name="Title 3"/>
          <p:cNvSpPr>
            <a:spLocks noGrp="1"/>
          </p:cNvSpPr>
          <p:nvPr>
            <p:ph type="title" hasCustomPrompt="1"/>
          </p:nvPr>
        </p:nvSpPr>
        <p:spPr>
          <a:xfrm>
            <a:off x="-1209" y="0"/>
            <a:ext cx="12192000" cy="928984"/>
          </a:xfrm>
        </p:spPr>
        <p:txBody>
          <a:bodyPr/>
          <a:lstStyle/>
          <a:p>
            <a:r>
              <a:rPr lang="en-US" dirty="0"/>
              <a:t>Click To Edit Master Title Style</a:t>
            </a:r>
          </a:p>
        </p:txBody>
      </p:sp>
      <p:sp>
        <p:nvSpPr>
          <p:cNvPr id="11" name="Content Placeholder 2"/>
          <p:cNvSpPr>
            <a:spLocks noGrp="1"/>
          </p:cNvSpPr>
          <p:nvPr>
            <p:ph idx="1"/>
          </p:nvPr>
        </p:nvSpPr>
        <p:spPr>
          <a:xfrm>
            <a:off x="838200" y="1143000"/>
            <a:ext cx="10515600" cy="4983480"/>
          </a:xfrm>
          <a:prstGeom prst="rect">
            <a:avLst/>
          </a:prstGeom>
          <a:solidFill>
            <a:schemeClr val="bg1"/>
          </a:solidFill>
          <a:effectLst>
            <a:outerShdw blurRad="101600" dist="50800" dir="5400000" algn="ctr" rotWithShape="0">
              <a:srgbClr val="000000">
                <a:alpha val="43137"/>
              </a:srgbClr>
            </a:outerShdw>
          </a:effectLst>
        </p:spPr>
        <p:txBody>
          <a:bodyPr lIns="182880" tIns="182880" rIns="182880">
            <a:noAutofit/>
          </a:bodyPr>
          <a:lstStyle>
            <a:lvl1pPr marL="264319" indent="-264319">
              <a:buClr>
                <a:srgbClr val="234B65"/>
              </a:buClr>
              <a:tabLst/>
              <a:defRPr sz="1650" baseline="0">
                <a:solidFill>
                  <a:schemeClr val="tx1"/>
                </a:solidFill>
              </a:defRPr>
            </a:lvl1pPr>
            <a:lvl2pPr>
              <a:defRPr sz="1650" baseline="0">
                <a:solidFill>
                  <a:schemeClr val="tx1"/>
                </a:solidFill>
              </a:defRPr>
            </a:lvl2pPr>
            <a:lvl3pPr>
              <a:defRPr sz="1650" baseline="0">
                <a:solidFill>
                  <a:schemeClr val="tx1"/>
                </a:solidFill>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095983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2" y="6332442"/>
            <a:ext cx="12192001" cy="5255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2" y="6265960"/>
            <a:ext cx="12192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7"/>
            <a:ext cx="10058400" cy="98601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79" y="1444241"/>
            <a:ext cx="10058401" cy="4589093"/>
          </a:xfrm>
          <a:prstGeom prst="rect">
            <a:avLst/>
          </a:prstGeom>
        </p:spPr>
        <p:txBody>
          <a:bodyPr vert="horz" lIns="0" tIns="45720" rIns="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0" name="Straight Connector 9"/>
          <p:cNvCxnSpPr/>
          <p:nvPr/>
        </p:nvCxnSpPr>
        <p:spPr>
          <a:xfrm>
            <a:off x="1193532" y="1272623"/>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2954" y="6374996"/>
            <a:ext cx="1820561" cy="454849"/>
          </a:xfrm>
          <a:prstGeom prst="rect">
            <a:avLst/>
          </a:prstGeom>
        </p:spPr>
      </p:pic>
    </p:spTree>
    <p:extLst>
      <p:ext uri="{BB962C8B-B14F-4D97-AF65-F5344CB8AC3E}">
        <p14:creationId xmlns:p14="http://schemas.microsoft.com/office/powerpoint/2010/main" val="2299698929"/>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Lst>
  <p:hf hdr="0" ftr="0" dt="0"/>
  <p:txStyles>
    <p:titleStyle>
      <a:lvl1pPr algn="l" defTabSz="685800" rtl="0" eaLnBrk="1" latinLnBrk="0" hangingPunct="1">
        <a:lnSpc>
          <a:spcPct val="85000"/>
        </a:lnSpc>
        <a:spcBef>
          <a:spcPct val="0"/>
        </a:spcBef>
        <a:buNone/>
        <a:defRPr lang="en-US" sz="3000" kern="1200" spc="-38" baseline="0" dirty="0">
          <a:solidFill>
            <a:schemeClr val="accent2"/>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2"/>
        </a:buClr>
        <a:buFont typeface="Arial" panose="020B0604020202020204"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2"/>
        </a:buClr>
        <a:buFont typeface="Arial" panose="020B0604020202020204"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2"/>
        </a:buClr>
        <a:buFont typeface="Arial" panose="020B0604020202020204"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2"/>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mailto:ChildTrafficking@acf.hhs.gov" TargetMode="External"/><Relationship Id="rId2" Type="http://schemas.openxmlformats.org/officeDocument/2006/relationships/hyperlink" Target="mailto:First.Last@acf.hhs.gov" TargetMode="Externa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s://www.acf.hhs.gov/otip" TargetMode="External"/><Relationship Id="rId4" Type="http://schemas.openxmlformats.org/officeDocument/2006/relationships/hyperlink" Target="https://shepherd.otip.acf.hh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br>
              <a:rPr lang="en-US" dirty="0"/>
            </a:br>
            <a:r>
              <a:rPr lang="en-US" dirty="0"/>
              <a:t>Responding to Foreign National Minor Victims of Trafficking</a:t>
            </a:r>
          </a:p>
        </p:txBody>
      </p:sp>
      <p:sp>
        <p:nvSpPr>
          <p:cNvPr id="5" name="Subtitle 4"/>
          <p:cNvSpPr>
            <a:spLocks noGrp="1"/>
          </p:cNvSpPr>
          <p:nvPr>
            <p:ph type="subTitle" idx="1"/>
          </p:nvPr>
        </p:nvSpPr>
        <p:spPr>
          <a:xfrm>
            <a:off x="1100051" y="4455620"/>
            <a:ext cx="10058400" cy="1487979"/>
          </a:xfrm>
        </p:spPr>
        <p:txBody>
          <a:bodyPr>
            <a:normAutofit/>
          </a:bodyPr>
          <a:lstStyle/>
          <a:p>
            <a:pPr>
              <a:spcAft>
                <a:spcPts val="0"/>
              </a:spcAft>
            </a:pPr>
            <a:r>
              <a:rPr lang="en-US" dirty="0"/>
              <a:t>U.S. Department of Health and Human Services</a:t>
            </a:r>
          </a:p>
          <a:p>
            <a:r>
              <a:rPr lang="en-US" dirty="0"/>
              <a:t>Office on Trafficking in Persons</a:t>
            </a:r>
          </a:p>
          <a:p>
            <a:endParaRPr lang="en-US" dirty="0"/>
          </a:p>
          <a:p>
            <a:r>
              <a:rPr lang="en-US" dirty="0"/>
              <a:t>Lauren Devine, Child Trafficking Prevention and Protection Coordinator</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17324" y="451869"/>
            <a:ext cx="4438356" cy="1108878"/>
          </a:xfrm>
          <a:prstGeom prst="rect">
            <a:avLst/>
          </a:prstGeom>
        </p:spPr>
      </p:pic>
    </p:spTree>
    <p:extLst>
      <p:ext uri="{BB962C8B-B14F-4D97-AF65-F5344CB8AC3E}">
        <p14:creationId xmlns:p14="http://schemas.microsoft.com/office/powerpoint/2010/main" val="149263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Training Overview</a:t>
            </a:r>
          </a:p>
        </p:txBody>
      </p:sp>
      <p:sp>
        <p:nvSpPr>
          <p:cNvPr id="7" name="Content Placeholder 2"/>
          <p:cNvSpPr>
            <a:spLocks noGrp="1"/>
          </p:cNvSpPr>
          <p:nvPr>
            <p:ph idx="1"/>
          </p:nvPr>
        </p:nvSpPr>
        <p:spPr>
          <a:xfrm>
            <a:off x="1097279" y="1676400"/>
            <a:ext cx="10058401" cy="4589093"/>
          </a:xfrm>
        </p:spPr>
        <p:txBody>
          <a:bodyPr>
            <a:noAutofit/>
          </a:bodyPr>
          <a:lstStyle/>
          <a:p>
            <a:pPr>
              <a:spcBef>
                <a:spcPts val="0"/>
              </a:spcBef>
            </a:pPr>
            <a:r>
              <a:rPr lang="en-US" sz="2400" b="1" dirty="0">
                <a:solidFill>
                  <a:schemeClr val="tx1"/>
                </a:solidFill>
              </a:rPr>
              <a:t>I :</a:t>
            </a:r>
            <a:r>
              <a:rPr lang="en-US" sz="2400" dirty="0">
                <a:solidFill>
                  <a:schemeClr val="tx1"/>
                </a:solidFill>
              </a:rPr>
              <a:t> Office on Trafficking in Persons (OTIP)</a:t>
            </a:r>
          </a:p>
          <a:p>
            <a:pPr>
              <a:spcBef>
                <a:spcPts val="0"/>
              </a:spcBef>
            </a:pPr>
            <a:endParaRPr lang="en-US" sz="2400" b="1" dirty="0">
              <a:solidFill>
                <a:schemeClr val="tx1"/>
              </a:solidFill>
            </a:endParaRPr>
          </a:p>
          <a:p>
            <a:pPr>
              <a:spcBef>
                <a:spcPts val="0"/>
              </a:spcBef>
            </a:pPr>
            <a:r>
              <a:rPr lang="en-US" sz="2400" b="1" dirty="0">
                <a:solidFill>
                  <a:schemeClr val="tx1"/>
                </a:solidFill>
              </a:rPr>
              <a:t>II : </a:t>
            </a:r>
            <a:r>
              <a:rPr lang="en-US" sz="2400" dirty="0">
                <a:solidFill>
                  <a:schemeClr val="tx1"/>
                </a:solidFill>
              </a:rPr>
              <a:t>Human Trafficking</a:t>
            </a:r>
          </a:p>
          <a:p>
            <a:pPr>
              <a:spcBef>
                <a:spcPts val="0"/>
              </a:spcBef>
            </a:pPr>
            <a:endParaRPr lang="en-US" sz="2400" b="1" dirty="0">
              <a:solidFill>
                <a:schemeClr val="tx1"/>
              </a:solidFill>
            </a:endParaRPr>
          </a:p>
          <a:p>
            <a:pPr>
              <a:spcBef>
                <a:spcPts val="0"/>
              </a:spcBef>
            </a:pPr>
            <a:r>
              <a:rPr lang="en-US" sz="2400" b="1" dirty="0">
                <a:solidFill>
                  <a:schemeClr val="tx1"/>
                </a:solidFill>
              </a:rPr>
              <a:t>III : </a:t>
            </a:r>
            <a:r>
              <a:rPr lang="en-US" sz="2400" dirty="0">
                <a:solidFill>
                  <a:schemeClr val="tx1"/>
                </a:solidFill>
              </a:rPr>
              <a:t>Screening and Identification</a:t>
            </a:r>
            <a:br>
              <a:rPr lang="en-US" sz="2400" dirty="0">
                <a:solidFill>
                  <a:schemeClr val="tx1"/>
                </a:solidFill>
              </a:rPr>
            </a:br>
            <a:endParaRPr lang="en-US" sz="2400" b="1" dirty="0">
              <a:solidFill>
                <a:schemeClr val="tx1"/>
              </a:solidFill>
            </a:endParaRPr>
          </a:p>
          <a:p>
            <a:pPr>
              <a:spcBef>
                <a:spcPts val="0"/>
              </a:spcBef>
            </a:pPr>
            <a:r>
              <a:rPr lang="en-US" sz="2400" b="1" dirty="0">
                <a:solidFill>
                  <a:schemeClr val="tx1"/>
                </a:solidFill>
              </a:rPr>
              <a:t>IV : </a:t>
            </a:r>
            <a:r>
              <a:rPr lang="en-US" sz="2400" dirty="0">
                <a:solidFill>
                  <a:schemeClr val="tx1"/>
                </a:solidFill>
              </a:rPr>
              <a:t>Reporting Process</a:t>
            </a:r>
          </a:p>
          <a:p>
            <a:pPr>
              <a:spcBef>
                <a:spcPts val="0"/>
              </a:spcBef>
            </a:pPr>
            <a:endParaRPr lang="en-US" sz="2400" b="1" dirty="0">
              <a:solidFill>
                <a:schemeClr val="tx1"/>
              </a:solidFill>
            </a:endParaRPr>
          </a:p>
          <a:p>
            <a:pPr>
              <a:spcBef>
                <a:spcPts val="0"/>
              </a:spcBef>
            </a:pPr>
            <a:r>
              <a:rPr lang="en-US" sz="2400" b="1" dirty="0">
                <a:solidFill>
                  <a:schemeClr val="tx1"/>
                </a:solidFill>
              </a:rPr>
              <a:t>V : </a:t>
            </a:r>
            <a:r>
              <a:rPr lang="en-US" sz="2400" dirty="0">
                <a:solidFill>
                  <a:schemeClr val="tx1"/>
                </a:solidFill>
              </a:rPr>
              <a:t>Benefits and Services </a:t>
            </a:r>
          </a:p>
          <a:p>
            <a:pPr>
              <a:spcBef>
                <a:spcPts val="0"/>
              </a:spcBef>
            </a:pPr>
            <a:endParaRPr lang="en-US" sz="2400" dirty="0">
              <a:solidFill>
                <a:schemeClr val="tx1"/>
              </a:solidFill>
            </a:endParaRPr>
          </a:p>
          <a:p>
            <a:pPr>
              <a:spcBef>
                <a:spcPts val="0"/>
              </a:spcBef>
            </a:pPr>
            <a:r>
              <a:rPr lang="en-US" sz="2400" b="1" dirty="0">
                <a:solidFill>
                  <a:schemeClr val="tx1"/>
                </a:solidFill>
              </a:rPr>
              <a:t>VI : </a:t>
            </a:r>
            <a:r>
              <a:rPr lang="en-US" sz="2400" dirty="0">
                <a:solidFill>
                  <a:schemeClr val="tx1"/>
                </a:solidFill>
              </a:rPr>
              <a:t>Case Trends</a:t>
            </a:r>
          </a:p>
          <a:p>
            <a:pPr>
              <a:spcBef>
                <a:spcPts val="0"/>
              </a:spcBef>
            </a:pPr>
            <a:endParaRPr lang="en-US" sz="2400" b="1" dirty="0">
              <a:solidFill>
                <a:schemeClr val="tx1"/>
              </a:solidFill>
            </a:endParaRPr>
          </a:p>
        </p:txBody>
      </p:sp>
    </p:spTree>
    <p:extLst>
      <p:ext uri="{BB962C8B-B14F-4D97-AF65-F5344CB8AC3E}">
        <p14:creationId xmlns:p14="http://schemas.microsoft.com/office/powerpoint/2010/main" val="4034739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 : Office on Trafficking in Persons (OTIP)</a:t>
            </a:r>
          </a:p>
        </p:txBody>
      </p:sp>
      <p:sp>
        <p:nvSpPr>
          <p:cNvPr id="5" name="Text Placeholder 4"/>
          <p:cNvSpPr>
            <a:spLocks noGrp="1"/>
          </p:cNvSpPr>
          <p:nvPr>
            <p:ph type="body" idx="1"/>
          </p:nvPr>
        </p:nvSpPr>
        <p:spPr/>
        <p:txBody>
          <a:bodyPr/>
          <a:lstStyle/>
          <a:p>
            <a:r>
              <a:rPr lang="en-US" dirty="0"/>
              <a:t>Responding to Foreign National Minor Victims of Trafficking </a:t>
            </a:r>
          </a:p>
        </p:txBody>
      </p:sp>
    </p:spTree>
    <p:extLst>
      <p:ext uri="{BB962C8B-B14F-4D97-AF65-F5344CB8AC3E}">
        <p14:creationId xmlns:p14="http://schemas.microsoft.com/office/powerpoint/2010/main" val="2019391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Office on Trafficking in Persons (OTIP)</a:t>
            </a:r>
          </a:p>
        </p:txBody>
      </p:sp>
      <p:sp>
        <p:nvSpPr>
          <p:cNvPr id="3" name="Content Placeholder 2"/>
          <p:cNvSpPr>
            <a:spLocks noGrp="1"/>
          </p:cNvSpPr>
          <p:nvPr>
            <p:ph idx="1"/>
          </p:nvPr>
        </p:nvSpPr>
        <p:spPr>
          <a:xfrm>
            <a:off x="1097280" y="1524000"/>
            <a:ext cx="10058401" cy="4589093"/>
          </a:xfrm>
        </p:spPr>
        <p:txBody>
          <a:bodyPr>
            <a:normAutofit/>
          </a:bodyPr>
          <a:lstStyle/>
          <a:p>
            <a:r>
              <a:rPr lang="en-US" sz="2600" b="1" dirty="0">
                <a:solidFill>
                  <a:schemeClr val="tx1"/>
                </a:solidFill>
              </a:rPr>
              <a:t>Mission</a:t>
            </a:r>
            <a:br>
              <a:rPr lang="en-US" sz="2600" b="1" dirty="0">
                <a:solidFill>
                  <a:schemeClr val="tx1"/>
                </a:solidFill>
              </a:rPr>
            </a:br>
            <a:r>
              <a:rPr lang="en-US" sz="400" b="1" dirty="0">
                <a:solidFill>
                  <a:schemeClr val="tx1"/>
                </a:solidFill>
              </a:rPr>
              <a:t> </a:t>
            </a:r>
            <a:br>
              <a:rPr lang="en-US" sz="2200" b="1" dirty="0">
                <a:solidFill>
                  <a:srgbClr val="404040"/>
                </a:solidFill>
              </a:rPr>
            </a:br>
            <a:r>
              <a:rPr lang="en-US" sz="2100" dirty="0">
                <a:solidFill>
                  <a:schemeClr val="tx1"/>
                </a:solidFill>
              </a:rPr>
              <a:t>To combat human trafficking by supporting and leading systems that prevent trafficking through public awareness and protect victims through identification and assistance, helping them rebuild their lives and become self-sufficient.</a:t>
            </a:r>
          </a:p>
          <a:p>
            <a:endParaRPr lang="en-US" sz="2200" dirty="0"/>
          </a:p>
        </p:txBody>
      </p:sp>
      <p:pic>
        <p:nvPicPr>
          <p:cNvPr id="4" name="Picture 3" descr="various words related to public health, such as: trauma, prevention, social determiniants of health, illness, occupational health, risk factors, protective factors, etc." title="Public Health Word Cloud"/>
          <p:cNvPicPr>
            <a:picLocks noChangeAspect="1"/>
          </p:cNvPicPr>
          <p:nvPr/>
        </p:nvPicPr>
        <p:blipFill rotWithShape="1">
          <a:blip r:embed="rId3" cstate="print">
            <a:extLst>
              <a:ext uri="{28A0092B-C50C-407E-A947-70E740481C1C}">
                <a14:useLocalDpi xmlns:a14="http://schemas.microsoft.com/office/drawing/2010/main" val="0"/>
              </a:ext>
            </a:extLst>
          </a:blip>
          <a:srcRect l="4455" t="5691" r="2154" b="3005"/>
          <a:stretch/>
        </p:blipFill>
        <p:spPr>
          <a:xfrm>
            <a:off x="1524000" y="3352800"/>
            <a:ext cx="4113264" cy="240411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15200" y="2819400"/>
            <a:ext cx="3029975" cy="3036071"/>
          </a:xfrm>
          <a:prstGeom prst="rect">
            <a:avLst/>
          </a:prstGeom>
        </p:spPr>
      </p:pic>
    </p:spTree>
    <p:extLst>
      <p:ext uri="{BB962C8B-B14F-4D97-AF65-F5344CB8AC3E}">
        <p14:creationId xmlns:p14="http://schemas.microsoft.com/office/powerpoint/2010/main" val="3742633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OTIP Major Functions</a:t>
            </a:r>
          </a:p>
        </p:txBody>
      </p:sp>
      <p:sp>
        <p:nvSpPr>
          <p:cNvPr id="3" name="Content Placeholder 2"/>
          <p:cNvSpPr>
            <a:spLocks noGrp="1"/>
          </p:cNvSpPr>
          <p:nvPr>
            <p:ph idx="1"/>
          </p:nvPr>
        </p:nvSpPr>
        <p:spPr>
          <a:xfrm>
            <a:off x="1097279" y="1524000"/>
            <a:ext cx="10058401" cy="4433134"/>
          </a:xfrm>
        </p:spPr>
        <p:txBody>
          <a:bodyPr>
            <a:normAutofit/>
          </a:bodyPr>
          <a:lstStyle/>
          <a:p>
            <a:pPr marL="0" indent="0">
              <a:buNone/>
            </a:pPr>
            <a:r>
              <a:rPr lang="en-US" sz="2200" b="1" dirty="0">
                <a:solidFill>
                  <a:schemeClr val="tx1"/>
                </a:solidFill>
              </a:rPr>
              <a:t>Protection </a:t>
            </a:r>
          </a:p>
          <a:p>
            <a:pPr lvl="1">
              <a:buClr>
                <a:schemeClr val="accent1"/>
              </a:buClr>
              <a:buFont typeface="Wingdings" panose="05000000000000000000" pitchFamily="2" charset="2"/>
              <a:buChar char="§"/>
            </a:pPr>
            <a:r>
              <a:rPr lang="en-US" sz="1600" dirty="0">
                <a:solidFill>
                  <a:srgbClr val="21272D"/>
                </a:solidFill>
              </a:rPr>
              <a:t>Victim service and assistance activities, grant programs, Child Eligibility and Adult Certification programs, child victim coordination activities, and the National Human Trafficking Hotline</a:t>
            </a:r>
            <a:endParaRPr lang="en-US" sz="2000" b="1" dirty="0">
              <a:solidFill>
                <a:schemeClr val="tx1"/>
              </a:solidFill>
            </a:endParaRPr>
          </a:p>
          <a:p>
            <a:pPr marL="0" indent="0">
              <a:buNone/>
            </a:pPr>
            <a:r>
              <a:rPr lang="en-US" sz="2200" b="1" dirty="0">
                <a:solidFill>
                  <a:schemeClr val="tx1"/>
                </a:solidFill>
              </a:rPr>
              <a:t>Prevention </a:t>
            </a:r>
          </a:p>
          <a:p>
            <a:pPr lvl="1">
              <a:buClr>
                <a:schemeClr val="accent1"/>
              </a:buClr>
              <a:buFont typeface="Wingdings" panose="05000000000000000000" pitchFamily="2" charset="2"/>
              <a:buChar char="§"/>
            </a:pPr>
            <a:r>
              <a:rPr lang="en-US" sz="1600" dirty="0">
                <a:solidFill>
                  <a:schemeClr val="tx1"/>
                </a:solidFill>
              </a:rPr>
              <a:t>Training and technical assistance, survivor engagement, public awareness, regional coordination, and prevention education</a:t>
            </a:r>
          </a:p>
          <a:p>
            <a:pPr marL="0" indent="0">
              <a:buNone/>
            </a:pPr>
            <a:r>
              <a:rPr lang="en-US" sz="2200" b="1" dirty="0">
                <a:solidFill>
                  <a:schemeClr val="tx1"/>
                </a:solidFill>
              </a:rPr>
              <a:t>Research and Policy </a:t>
            </a:r>
          </a:p>
          <a:p>
            <a:pPr lvl="1">
              <a:buClr>
                <a:schemeClr val="accent1"/>
              </a:buClr>
              <a:buFont typeface="Wingdings" panose="05000000000000000000" pitchFamily="2" charset="2"/>
              <a:buChar char="§"/>
            </a:pPr>
            <a:r>
              <a:rPr lang="en-US" sz="1600" dirty="0">
                <a:solidFill>
                  <a:srgbClr val="21272D"/>
                </a:solidFill>
              </a:rPr>
              <a:t>Identification, coordination, and implementation of anti-trafficking research agenda, and supports program and policy development </a:t>
            </a:r>
          </a:p>
          <a:p>
            <a:pPr marL="0" indent="0">
              <a:buNone/>
            </a:pPr>
            <a:endParaRPr lang="en-US" sz="2400" b="1" dirty="0">
              <a:solidFill>
                <a:schemeClr val="tx1"/>
              </a:solidFill>
            </a:endParaRPr>
          </a:p>
          <a:p>
            <a:endParaRPr lang="en-US" sz="2200" dirty="0"/>
          </a:p>
        </p:txBody>
      </p:sp>
      <p:pic>
        <p:nvPicPr>
          <p:cNvPr id="4" name="Picture 3"/>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8217320" y="4612777"/>
            <a:ext cx="1567625" cy="1343263"/>
          </a:xfrm>
          <a:prstGeom prst="rect">
            <a:avLst/>
          </a:prstGeom>
          <a:effectLst/>
        </p:spPr>
      </p:pic>
      <p:pic>
        <p:nvPicPr>
          <p:cNvPr id="6" name="Picture 2" descr="Image result for national human trafficking hotline text oti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4549015"/>
            <a:ext cx="2241195" cy="14707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4745" y="4822959"/>
            <a:ext cx="3712575" cy="922900"/>
          </a:xfrm>
          <a:prstGeom prst="rect">
            <a:avLst/>
          </a:prstGeom>
          <a:effectLst/>
        </p:spPr>
      </p:pic>
    </p:spTree>
    <p:extLst>
      <p:ext uri="{BB962C8B-B14F-4D97-AF65-F5344CB8AC3E}">
        <p14:creationId xmlns:p14="http://schemas.microsoft.com/office/powerpoint/2010/main" val="949213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II : Human Trafficking</a:t>
            </a:r>
          </a:p>
        </p:txBody>
      </p:sp>
      <p:sp>
        <p:nvSpPr>
          <p:cNvPr id="5" name="Text Placeholder 4"/>
          <p:cNvSpPr>
            <a:spLocks noGrp="1"/>
          </p:cNvSpPr>
          <p:nvPr>
            <p:ph type="body" idx="1"/>
          </p:nvPr>
        </p:nvSpPr>
        <p:spPr/>
        <p:txBody>
          <a:bodyPr/>
          <a:lstStyle/>
          <a:p>
            <a:r>
              <a:rPr lang="en-US" dirty="0"/>
              <a:t>Responding to Foreign National Minor Victims of Trafficking </a:t>
            </a:r>
          </a:p>
        </p:txBody>
      </p:sp>
    </p:spTree>
    <p:extLst>
      <p:ext uri="{BB962C8B-B14F-4D97-AF65-F5344CB8AC3E}">
        <p14:creationId xmlns:p14="http://schemas.microsoft.com/office/powerpoint/2010/main" val="1807174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What is Human Trafficking?</a:t>
            </a:r>
          </a:p>
        </p:txBody>
      </p:sp>
      <p:sp>
        <p:nvSpPr>
          <p:cNvPr id="3" name="Content Placeholder 2"/>
          <p:cNvSpPr>
            <a:spLocks noGrp="1"/>
          </p:cNvSpPr>
          <p:nvPr>
            <p:ph idx="1"/>
          </p:nvPr>
        </p:nvSpPr>
        <p:spPr>
          <a:xfrm>
            <a:off x="1097280" y="1752600"/>
            <a:ext cx="9570721" cy="3505200"/>
          </a:xfrm>
        </p:spPr>
        <p:txBody>
          <a:bodyPr>
            <a:noAutofit/>
          </a:bodyPr>
          <a:lstStyle/>
          <a:p>
            <a:r>
              <a:rPr lang="en-US" sz="1900" dirty="0">
                <a:solidFill>
                  <a:schemeClr val="tx1"/>
                </a:solidFill>
              </a:rPr>
              <a:t>Human trafficking is a </a:t>
            </a:r>
            <a:r>
              <a:rPr lang="en-US" sz="1900" b="1" dirty="0">
                <a:solidFill>
                  <a:schemeClr val="tx1"/>
                </a:solidFill>
              </a:rPr>
              <a:t>public health concern </a:t>
            </a:r>
            <a:r>
              <a:rPr lang="en-US" sz="1900" dirty="0">
                <a:solidFill>
                  <a:schemeClr val="tx1"/>
                </a:solidFill>
              </a:rPr>
              <a:t>that impacts individuals, families, and communities across generations. </a:t>
            </a:r>
            <a:br>
              <a:rPr lang="en-US" sz="2100" b="1" dirty="0">
                <a:solidFill>
                  <a:schemeClr val="tx1"/>
                </a:solidFill>
              </a:rPr>
            </a:br>
            <a:endParaRPr lang="en-US" sz="2100" b="1" dirty="0">
              <a:solidFill>
                <a:schemeClr val="tx1"/>
              </a:solidFill>
            </a:endParaRPr>
          </a:p>
          <a:p>
            <a:pPr marL="461963" indent="-293688">
              <a:buFont typeface="Wingdings" panose="05000000000000000000" pitchFamily="2" charset="2"/>
              <a:buChar char="§"/>
            </a:pPr>
            <a:r>
              <a:rPr lang="en-US" sz="2100" b="1" dirty="0">
                <a:solidFill>
                  <a:schemeClr val="tx1"/>
                </a:solidFill>
              </a:rPr>
              <a:t>Labor Trafficking </a:t>
            </a:r>
            <a:br>
              <a:rPr lang="en-US" sz="2100" b="1" dirty="0">
                <a:solidFill>
                  <a:schemeClr val="tx1"/>
                </a:solidFill>
              </a:rPr>
            </a:br>
            <a:r>
              <a:rPr lang="en-US" sz="1900" i="1" dirty="0">
                <a:solidFill>
                  <a:schemeClr val="tx1"/>
                </a:solidFill>
              </a:rPr>
              <a:t>Forced labor. </a:t>
            </a:r>
            <a:r>
              <a:rPr lang="en-US" sz="1900" dirty="0">
                <a:solidFill>
                  <a:schemeClr val="tx1"/>
                </a:solidFill>
              </a:rPr>
              <a:t>Individuals are compelled to work or provide services through the use of force, fraud, or coercion.</a:t>
            </a:r>
            <a:br>
              <a:rPr lang="en-US" sz="2100" dirty="0">
                <a:solidFill>
                  <a:schemeClr val="tx1"/>
                </a:solidFill>
              </a:rPr>
            </a:br>
            <a:endParaRPr lang="en-US" sz="2100" dirty="0">
              <a:solidFill>
                <a:schemeClr val="tx1"/>
              </a:solidFill>
            </a:endParaRPr>
          </a:p>
          <a:p>
            <a:pPr marL="461963" indent="-293688">
              <a:buFont typeface="Wingdings" panose="05000000000000000000" pitchFamily="2" charset="2"/>
              <a:buChar char="§"/>
            </a:pPr>
            <a:r>
              <a:rPr lang="en-US" sz="2100" b="1" dirty="0">
                <a:solidFill>
                  <a:schemeClr val="tx1"/>
                </a:solidFill>
              </a:rPr>
              <a:t>Sex Trafficking </a:t>
            </a:r>
            <a:br>
              <a:rPr lang="en-US" sz="2100" b="1" dirty="0">
                <a:solidFill>
                  <a:schemeClr val="tx1"/>
                </a:solidFill>
              </a:rPr>
            </a:br>
            <a:r>
              <a:rPr lang="en-US" sz="1900" i="1" dirty="0">
                <a:solidFill>
                  <a:schemeClr val="tx1"/>
                </a:solidFill>
              </a:rPr>
              <a:t>Commercial sex. </a:t>
            </a:r>
            <a:r>
              <a:rPr lang="en-US" sz="1900" dirty="0">
                <a:solidFill>
                  <a:schemeClr val="tx1"/>
                </a:solidFill>
              </a:rPr>
              <a:t>Individuals are compelled to engage in commercial sex through the use of force, fraud, or coercion. When a person under 18 years old is compelled to perform a commercial sex act, it is a crime regardless of whether there is any force, fraud, or coercion.</a:t>
            </a:r>
          </a:p>
        </p:txBody>
      </p:sp>
    </p:spTree>
    <p:extLst>
      <p:ext uri="{BB962C8B-B14F-4D97-AF65-F5344CB8AC3E}">
        <p14:creationId xmlns:p14="http://schemas.microsoft.com/office/powerpoint/2010/main" val="2448227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4000" dirty="0"/>
              <a:t>Trafficking vs. Smuggling</a:t>
            </a:r>
          </a:p>
        </p:txBody>
      </p:sp>
      <p:graphicFrame>
        <p:nvGraphicFramePr>
          <p:cNvPr id="7" name="Content Placeholder 7"/>
          <p:cNvGraphicFramePr>
            <a:graphicFrameLocks noGrp="1"/>
          </p:cNvGraphicFramePr>
          <p:nvPr>
            <p:ph idx="1"/>
            <p:extLst>
              <p:ext uri="{D42A27DB-BD31-4B8C-83A1-F6EECF244321}">
                <p14:modId xmlns:p14="http://schemas.microsoft.com/office/powerpoint/2010/main" val="1058295177"/>
              </p:ext>
            </p:extLst>
          </p:nvPr>
        </p:nvGraphicFramePr>
        <p:xfrm>
          <a:off x="1440180" y="1447800"/>
          <a:ext cx="9372600" cy="4575652"/>
        </p:xfrm>
        <a:graphic>
          <a:graphicData uri="http://schemas.openxmlformats.org/drawingml/2006/table">
            <a:tbl>
              <a:tblPr firstRow="1" bandRow="1">
                <a:tableStyleId>{0E3FDE45-AF77-4B5C-9715-49D594BDF05E}</a:tableStyleId>
              </a:tblPr>
              <a:tblGrid>
                <a:gridCol w="4686300">
                  <a:extLst>
                    <a:ext uri="{9D8B030D-6E8A-4147-A177-3AD203B41FA5}">
                      <a16:colId xmlns:a16="http://schemas.microsoft.com/office/drawing/2014/main" val="20000"/>
                    </a:ext>
                  </a:extLst>
                </a:gridCol>
                <a:gridCol w="4686300">
                  <a:extLst>
                    <a:ext uri="{9D8B030D-6E8A-4147-A177-3AD203B41FA5}">
                      <a16:colId xmlns:a16="http://schemas.microsoft.com/office/drawing/2014/main" val="20001"/>
                    </a:ext>
                  </a:extLst>
                </a:gridCol>
              </a:tblGrid>
              <a:tr h="418455">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2200" dirty="0">
                          <a:solidFill>
                            <a:schemeClr val="tx1"/>
                          </a:solidFill>
                          <a:effectLst/>
                        </a:rPr>
                        <a:t>Trafficking</a:t>
                      </a:r>
                      <a:endParaRPr lang="en-US" sz="2200" b="1" dirty="0">
                        <a:solidFill>
                          <a:schemeClr val="tx1"/>
                        </a:solidFill>
                        <a:effectLst/>
                        <a:latin typeface="+mn-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2200" dirty="0">
                          <a:solidFill>
                            <a:schemeClr val="tx1"/>
                          </a:solidFill>
                          <a:effectLst/>
                        </a:rPr>
                        <a:t>Smuggling</a:t>
                      </a:r>
                      <a:endParaRPr lang="en-US" sz="2200" b="1" dirty="0">
                        <a:solidFill>
                          <a:schemeClr val="tx1"/>
                        </a:solidFill>
                        <a:effectLst/>
                        <a:latin typeface="+mn-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62662">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285750" indent="-285750">
                        <a:buClrTx/>
                        <a:buFont typeface="Wingdings" panose="05000000000000000000" pitchFamily="2" charset="2"/>
                        <a:buChar char="§"/>
                      </a:pPr>
                      <a:r>
                        <a:rPr lang="en-US" sz="1800" dirty="0">
                          <a:solidFill>
                            <a:schemeClr val="tx1"/>
                          </a:solidFill>
                        </a:rPr>
                        <a:t>Trafficking</a:t>
                      </a:r>
                      <a:r>
                        <a:rPr lang="en-US" sz="1800" baseline="0" dirty="0">
                          <a:solidFill>
                            <a:schemeClr val="tx1"/>
                          </a:solidFill>
                        </a:rPr>
                        <a:t> is a c</a:t>
                      </a:r>
                      <a:r>
                        <a:rPr lang="en-US" sz="1800" dirty="0">
                          <a:solidFill>
                            <a:schemeClr val="tx1"/>
                          </a:solidFill>
                        </a:rPr>
                        <a:t>rime against a person.</a:t>
                      </a:r>
                      <a:endParaRPr lang="en-US" sz="1800" dirty="0">
                        <a:solidFill>
                          <a:schemeClr val="tx1"/>
                        </a:solidFill>
                        <a:latin typeface="+mn-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285750" indent="-285750">
                        <a:buClrTx/>
                        <a:buFont typeface="Wingdings" panose="05000000000000000000" pitchFamily="2" charset="2"/>
                        <a:buChar char="§"/>
                      </a:pPr>
                      <a:r>
                        <a:rPr lang="en-US" sz="1800" dirty="0">
                          <a:solidFill>
                            <a:schemeClr val="tx1"/>
                          </a:solidFill>
                        </a:rPr>
                        <a:t>Smuggling</a:t>
                      </a:r>
                      <a:r>
                        <a:rPr lang="en-US" sz="1800" baseline="0" dirty="0">
                          <a:solidFill>
                            <a:schemeClr val="tx1"/>
                          </a:solidFill>
                        </a:rPr>
                        <a:t> is a c</a:t>
                      </a:r>
                      <a:r>
                        <a:rPr lang="en-US" sz="1800" dirty="0">
                          <a:solidFill>
                            <a:schemeClr val="tx1"/>
                          </a:solidFill>
                        </a:rPr>
                        <a:t>rime against a country.</a:t>
                      </a:r>
                      <a:endParaRPr lang="en-US" sz="1800" dirty="0">
                        <a:solidFill>
                          <a:schemeClr val="tx1"/>
                        </a:solidFill>
                        <a:latin typeface="+mn-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1199572">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285750" indent="-285750">
                        <a:buClrTx/>
                        <a:buFont typeface="Wingdings" panose="05000000000000000000" pitchFamily="2" charset="2"/>
                        <a:buChar char="§"/>
                      </a:pPr>
                      <a:r>
                        <a:rPr lang="en-US" sz="1800" dirty="0">
                          <a:solidFill>
                            <a:schemeClr val="tx1"/>
                          </a:solidFill>
                        </a:rPr>
                        <a:t>Victims either do not consent to their situations or, if they initially consent, the situation shifts and they are made to engage in forced labor</a:t>
                      </a:r>
                      <a:r>
                        <a:rPr lang="en-US" sz="1800" baseline="0" dirty="0">
                          <a:solidFill>
                            <a:schemeClr val="tx1"/>
                          </a:solidFill>
                        </a:rPr>
                        <a:t> or commercial sex.</a:t>
                      </a:r>
                      <a:endParaRPr lang="en-US" sz="1800" dirty="0">
                        <a:solidFill>
                          <a:schemeClr val="tx1"/>
                        </a:solidFill>
                        <a:latin typeface="+mn-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285750" indent="-285750">
                        <a:buClrTx/>
                        <a:buFont typeface="Wingdings" panose="05000000000000000000" pitchFamily="2" charset="2"/>
                        <a:buChar char="§"/>
                      </a:pPr>
                      <a:r>
                        <a:rPr lang="en-US" sz="1800" dirty="0">
                          <a:solidFill>
                            <a:schemeClr val="tx1"/>
                          </a:solidFill>
                        </a:rPr>
                        <a:t>The transaction is typically mutual and ends upon arrival at predetermined destination.</a:t>
                      </a:r>
                      <a:endParaRPr lang="en-US" sz="1800" dirty="0">
                        <a:solidFill>
                          <a:schemeClr val="tx1"/>
                        </a:solidFill>
                        <a:latin typeface="+mn-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20603">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285750" indent="-285750">
                        <a:buClrTx/>
                        <a:buFont typeface="Wingdings" panose="05000000000000000000" pitchFamily="2" charset="2"/>
                        <a:buChar char="§"/>
                      </a:pPr>
                      <a:r>
                        <a:rPr lang="en-US" sz="1800" dirty="0">
                          <a:solidFill>
                            <a:schemeClr val="tx1"/>
                          </a:solidFill>
                        </a:rPr>
                        <a:t>Exploitation of victims to generate illicit profits for the traffickers.</a:t>
                      </a:r>
                      <a:endParaRPr lang="en-US" sz="1800" dirty="0">
                        <a:solidFill>
                          <a:schemeClr val="tx1"/>
                        </a:solidFill>
                        <a:latin typeface="+mn-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285750" indent="-285750">
                        <a:buClrTx/>
                        <a:buFont typeface="Wingdings" panose="05000000000000000000" pitchFamily="2" charset="2"/>
                        <a:buChar char="§"/>
                      </a:pPr>
                      <a:r>
                        <a:rPr lang="en-US" sz="1800" dirty="0">
                          <a:solidFill>
                            <a:schemeClr val="tx1"/>
                          </a:solidFill>
                        </a:rPr>
                        <a:t>Business arrangement between smuggler and person entering</a:t>
                      </a:r>
                      <a:r>
                        <a:rPr lang="en-US" sz="1800" baseline="0" dirty="0">
                          <a:solidFill>
                            <a:schemeClr val="tx1"/>
                          </a:solidFill>
                        </a:rPr>
                        <a:t> the </a:t>
                      </a:r>
                      <a:r>
                        <a:rPr lang="en-US" sz="1800" dirty="0">
                          <a:solidFill>
                            <a:schemeClr val="tx1"/>
                          </a:solidFill>
                        </a:rPr>
                        <a:t>country.</a:t>
                      </a:r>
                      <a:endParaRPr lang="en-US" sz="1800" dirty="0">
                        <a:solidFill>
                          <a:schemeClr val="tx1"/>
                        </a:solidFill>
                        <a:latin typeface="+mn-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3"/>
                  </a:ext>
                </a:extLst>
              </a:tr>
              <a:tr h="871436">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285750" indent="-285750">
                        <a:buClrTx/>
                        <a:buFont typeface="Wingdings" panose="05000000000000000000" pitchFamily="2" charset="2"/>
                        <a:buChar char="§"/>
                      </a:pPr>
                      <a:r>
                        <a:rPr lang="en-US" sz="1800" dirty="0">
                          <a:solidFill>
                            <a:schemeClr val="tx1"/>
                          </a:solidFill>
                        </a:rPr>
                        <a:t>Trafficking does need to involve physical movement of a person (but must involve</a:t>
                      </a:r>
                      <a:r>
                        <a:rPr lang="en-US" sz="1800" baseline="0" dirty="0">
                          <a:solidFill>
                            <a:schemeClr val="tx1"/>
                          </a:solidFill>
                        </a:rPr>
                        <a:t> a person being subjected to forced labor or commercial sex</a:t>
                      </a:r>
                      <a:r>
                        <a:rPr lang="en-US" sz="1800" dirty="0">
                          <a:solidFill>
                            <a:schemeClr val="tx1"/>
                          </a:solidFill>
                        </a:rPr>
                        <a:t>).</a:t>
                      </a:r>
                      <a:endParaRPr lang="en-US" sz="1800" dirty="0">
                        <a:solidFill>
                          <a:schemeClr val="tx1"/>
                        </a:solidFill>
                        <a:latin typeface="+mn-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285750" indent="-285750">
                        <a:buClrTx/>
                        <a:buFont typeface="Wingdings" panose="05000000000000000000" pitchFamily="2" charset="2"/>
                        <a:buChar char="§"/>
                      </a:pPr>
                      <a:r>
                        <a:rPr lang="en-US" sz="1800" dirty="0">
                          <a:solidFill>
                            <a:schemeClr val="tx1"/>
                          </a:solidFill>
                        </a:rPr>
                        <a:t>Smuggling always involves transnational physical movement.</a:t>
                      </a:r>
                      <a:endParaRPr lang="en-US" sz="1800" dirty="0">
                        <a:solidFill>
                          <a:schemeClr val="tx1"/>
                        </a:solidFill>
                        <a:latin typeface="+mn-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74277">
                <a:tc gridSpan="2">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
                          <a:schemeClr val="accent2"/>
                        </a:buClr>
                        <a:buSzTx/>
                        <a:buFont typeface="Arial" panose="020B0604020202020204" pitchFamily="34" charset="0"/>
                        <a:buNone/>
                        <a:tabLst/>
                        <a:defRPr/>
                      </a:pPr>
                      <a:r>
                        <a:rPr lang="en-US" sz="1800" dirty="0">
                          <a:solidFill>
                            <a:schemeClr val="tx1"/>
                          </a:solidFill>
                        </a:rPr>
                        <a:t>An individual being smuggled is at greater risk of experiencing trafficking.</a:t>
                      </a:r>
                      <a:endParaRPr lang="en-US" sz="1800" b="1" dirty="0">
                        <a:solidFill>
                          <a:schemeClr val="tx1"/>
                        </a:solidFill>
                        <a:latin typeface="+mn-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208707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4000" dirty="0"/>
              <a:t>Trafficking vs. Ransom</a:t>
            </a:r>
          </a:p>
        </p:txBody>
      </p:sp>
      <p:graphicFrame>
        <p:nvGraphicFramePr>
          <p:cNvPr id="26" name="Content Placeholder 7"/>
          <p:cNvGraphicFramePr>
            <a:graphicFrameLocks noGrp="1"/>
          </p:cNvGraphicFramePr>
          <p:nvPr>
            <p:ph idx="1"/>
            <p:extLst>
              <p:ext uri="{D42A27DB-BD31-4B8C-83A1-F6EECF244321}">
                <p14:modId xmlns:p14="http://schemas.microsoft.com/office/powerpoint/2010/main" val="2592023101"/>
              </p:ext>
            </p:extLst>
          </p:nvPr>
        </p:nvGraphicFramePr>
        <p:xfrm>
          <a:off x="1440180" y="1676400"/>
          <a:ext cx="9372600" cy="4101375"/>
        </p:xfrm>
        <a:graphic>
          <a:graphicData uri="http://schemas.openxmlformats.org/drawingml/2006/table">
            <a:tbl>
              <a:tblPr firstRow="1" bandRow="1">
                <a:tableStyleId>{3B4B98B0-60AC-42C2-AFA5-B58CD77FA1E5}</a:tableStyleId>
              </a:tblPr>
              <a:tblGrid>
                <a:gridCol w="4686300">
                  <a:extLst>
                    <a:ext uri="{9D8B030D-6E8A-4147-A177-3AD203B41FA5}">
                      <a16:colId xmlns:a16="http://schemas.microsoft.com/office/drawing/2014/main" val="20000"/>
                    </a:ext>
                  </a:extLst>
                </a:gridCol>
                <a:gridCol w="4686300">
                  <a:extLst>
                    <a:ext uri="{9D8B030D-6E8A-4147-A177-3AD203B41FA5}">
                      <a16:colId xmlns:a16="http://schemas.microsoft.com/office/drawing/2014/main" val="20001"/>
                    </a:ext>
                  </a:extLst>
                </a:gridCol>
              </a:tblGrid>
              <a:tr h="418455">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2200" dirty="0">
                          <a:solidFill>
                            <a:schemeClr val="tx1"/>
                          </a:solidFill>
                          <a:effectLst/>
                        </a:rPr>
                        <a:t>Trafficking</a:t>
                      </a:r>
                      <a:endParaRPr lang="en-US" sz="2200" b="1" dirty="0">
                        <a:solidFill>
                          <a:schemeClr val="tx1"/>
                        </a:solidFill>
                        <a:effectLst/>
                        <a:latin typeface="+mn-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2200" dirty="0">
                          <a:solidFill>
                            <a:schemeClr val="tx1"/>
                          </a:solidFill>
                          <a:effectLst/>
                        </a:rPr>
                        <a:t>Ransom</a:t>
                      </a:r>
                      <a:endParaRPr lang="en-US" sz="2200" b="1" dirty="0">
                        <a:solidFill>
                          <a:schemeClr val="tx1"/>
                        </a:solidFill>
                        <a:effectLst/>
                        <a:latin typeface="+mn-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62662">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285750" indent="-285750">
                        <a:buClrTx/>
                        <a:buFont typeface="Wingdings" panose="05000000000000000000" pitchFamily="2" charset="2"/>
                        <a:buChar char="§"/>
                      </a:pPr>
                      <a:r>
                        <a:rPr lang="en-US" sz="1800" dirty="0">
                          <a:solidFill>
                            <a:schemeClr val="tx1"/>
                          </a:solidFill>
                        </a:rPr>
                        <a:t>Trafficking</a:t>
                      </a:r>
                      <a:r>
                        <a:rPr lang="en-US" sz="1800" baseline="0" dirty="0">
                          <a:solidFill>
                            <a:schemeClr val="tx1"/>
                          </a:solidFill>
                        </a:rPr>
                        <a:t> involves forced labor or commercial sex.</a:t>
                      </a:r>
                      <a:endParaRPr lang="en-US" sz="1800" dirty="0">
                        <a:solidFill>
                          <a:schemeClr val="tx1"/>
                        </a:solidFill>
                        <a:latin typeface="+mn-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285750" indent="-285750">
                        <a:buClrTx/>
                        <a:buFont typeface="Wingdings" panose="05000000000000000000" pitchFamily="2" charset="2"/>
                        <a:buChar char="§"/>
                      </a:pPr>
                      <a:r>
                        <a:rPr lang="en-US" sz="1800" dirty="0">
                          <a:solidFill>
                            <a:schemeClr val="tx1"/>
                          </a:solidFill>
                        </a:rPr>
                        <a:t>Ransom involves an individual being held against their will for the purpose of an</a:t>
                      </a:r>
                      <a:r>
                        <a:rPr lang="en-US" sz="1800" baseline="0" dirty="0">
                          <a:solidFill>
                            <a:schemeClr val="tx1"/>
                          </a:solidFill>
                        </a:rPr>
                        <a:t> organization or perpetrator receiving money.</a:t>
                      </a:r>
                      <a:endParaRPr lang="en-US" sz="1800" dirty="0">
                        <a:solidFill>
                          <a:schemeClr val="tx1"/>
                        </a:solidFill>
                        <a:latin typeface="+mn-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1199572">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285750" indent="-285750">
                        <a:buClrTx/>
                        <a:buFont typeface="Wingdings" panose="05000000000000000000" pitchFamily="2" charset="2"/>
                        <a:buChar char="§"/>
                      </a:pPr>
                      <a:r>
                        <a:rPr lang="en-US" sz="1800" dirty="0"/>
                        <a:t>Trafficking does not need to involve a person being held against their will.</a:t>
                      </a:r>
                      <a:endParaRPr lang="en-US" sz="1800" dirty="0">
                        <a:solidFill>
                          <a:schemeClr val="tx1"/>
                        </a:solidFill>
                        <a:latin typeface="+mn-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285750" indent="-285750">
                        <a:buClrTx/>
                        <a:buFont typeface="Wingdings" panose="05000000000000000000" pitchFamily="2" charset="2"/>
                        <a:buChar char="§"/>
                      </a:pPr>
                      <a:r>
                        <a:rPr lang="en-US" sz="1800" dirty="0"/>
                        <a:t>Ransom typically involves the person</a:t>
                      </a:r>
                      <a:r>
                        <a:rPr lang="en-US" sz="1800" baseline="0" dirty="0"/>
                        <a:t> being held against their will. </a:t>
                      </a:r>
                      <a:endParaRPr lang="en-US" sz="1800" dirty="0">
                        <a:solidFill>
                          <a:schemeClr val="tx1"/>
                        </a:solidFill>
                        <a:latin typeface="+mn-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20603">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kern="1200" dirty="0">
                          <a:solidFill>
                            <a:schemeClr val="dk1"/>
                          </a:solidFill>
                          <a:latin typeface="Calibri" panose="020F0502020204030204"/>
                          <a:ea typeface="+mn-ea"/>
                          <a:cs typeface="Arial" panose="020B0604020202020204" pitchFamily="34" charset="0"/>
                        </a:rPr>
                        <a:t>Includes forced labor</a:t>
                      </a:r>
                      <a:r>
                        <a:rPr lang="en-US" sz="1800" kern="1200" baseline="0" dirty="0">
                          <a:solidFill>
                            <a:schemeClr val="dk1"/>
                          </a:solidFill>
                          <a:latin typeface="Calibri" panose="020F0502020204030204"/>
                          <a:ea typeface="+mn-ea"/>
                          <a:cs typeface="Arial" panose="020B0604020202020204" pitchFamily="34" charset="0"/>
                        </a:rPr>
                        <a:t> </a:t>
                      </a:r>
                      <a:r>
                        <a:rPr lang="en-US" sz="1800" kern="1200" dirty="0">
                          <a:solidFill>
                            <a:schemeClr val="dk1"/>
                          </a:solidFill>
                          <a:latin typeface="Calibri" panose="020F0502020204030204"/>
                          <a:ea typeface="+mn-ea"/>
                          <a:cs typeface="Arial" panose="020B0604020202020204" pitchFamily="34" charset="0"/>
                        </a:rPr>
                        <a:t>or commercial sex to pay off debt or money owed to an individual or organization.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kern="1200" dirty="0">
                          <a:solidFill>
                            <a:schemeClr val="dk1"/>
                          </a:solidFill>
                          <a:latin typeface="Calibri" panose="020F0502020204030204"/>
                          <a:ea typeface="+mn-ea"/>
                          <a:cs typeface="Arial" panose="020B0604020202020204" pitchFamily="34" charset="0"/>
                        </a:rPr>
                        <a:t>Ransom is paid directly to an individual or organization holding a person.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09370">
                <a:tc gridSpan="2">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0" marR="0" lvl="0" indent="0" algn="ctr" defTabSz="914400" rtl="0" eaLnBrk="1" fontAlgn="auto" latinLnBrk="0" hangingPunct="1">
                        <a:lnSpc>
                          <a:spcPct val="100000"/>
                        </a:lnSpc>
                        <a:spcBef>
                          <a:spcPts val="0"/>
                        </a:spcBef>
                        <a:spcAft>
                          <a:spcPts val="0"/>
                        </a:spcAft>
                        <a:buClr>
                          <a:schemeClr val="accent2"/>
                        </a:buClr>
                        <a:buSzTx/>
                        <a:buFont typeface="Arial" panose="020B0604020202020204" pitchFamily="34" charset="0"/>
                        <a:buNone/>
                        <a:tabLst/>
                        <a:defRPr/>
                      </a:pPr>
                      <a:r>
                        <a:rPr lang="en-US" sz="1800" b="0" kern="1200" dirty="0">
                          <a:solidFill>
                            <a:schemeClr val="dk1"/>
                          </a:solidFill>
                          <a:latin typeface="Calibri" panose="020F0502020204030204"/>
                          <a:ea typeface="+mn-ea"/>
                          <a:cs typeface="Arial" panose="020B0604020202020204" pitchFamily="34" charset="0"/>
                        </a:rPr>
                        <a:t>When a ransom payment for a child is</a:t>
                      </a:r>
                      <a:r>
                        <a:rPr lang="en-US" sz="1800" b="0" kern="1200" baseline="0" dirty="0">
                          <a:solidFill>
                            <a:schemeClr val="dk1"/>
                          </a:solidFill>
                          <a:latin typeface="Calibri" panose="020F0502020204030204"/>
                          <a:ea typeface="+mn-ea"/>
                          <a:cs typeface="Arial" panose="020B0604020202020204" pitchFamily="34" charset="0"/>
                        </a:rPr>
                        <a:t> met through a commercial sex act or the child is forced to work while held for ransom, then the child has likely experienced human trafficking.</a:t>
                      </a:r>
                      <a:endParaRPr lang="en-US" sz="1800" b="0" kern="1200" dirty="0">
                        <a:solidFill>
                          <a:schemeClr val="dk1"/>
                        </a:solidFill>
                        <a:latin typeface="Calibri" panose="020F0502020204030204"/>
                        <a:ea typeface="+mn-ea"/>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228600" indent="-228600">
                        <a:buClr>
                          <a:schemeClr val="accent2"/>
                        </a:buClr>
                        <a:buFont typeface="Arial" panose="020B0604020202020204" pitchFamily="34" charset="0"/>
                        <a:buChar char="•"/>
                      </a:pPr>
                      <a:endParaRPr lang="en-US" sz="1800" dirty="0">
                        <a:solidFill>
                          <a:schemeClr val="tx1"/>
                        </a:solidFill>
                        <a:latin typeface="+mn-lt"/>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675874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4000" dirty="0"/>
              <a:t>Labor Trafficking vs. Labor Exploitation </a:t>
            </a:r>
          </a:p>
        </p:txBody>
      </p:sp>
      <p:sp>
        <p:nvSpPr>
          <p:cNvPr id="7" name="TextBox 6"/>
          <p:cNvSpPr txBox="1"/>
          <p:nvPr/>
        </p:nvSpPr>
        <p:spPr>
          <a:xfrm>
            <a:off x="4191000" y="5631071"/>
            <a:ext cx="4114800" cy="400110"/>
          </a:xfrm>
          <a:prstGeom prst="rect">
            <a:avLst/>
          </a:prstGeom>
          <a:noFill/>
        </p:spPr>
        <p:txBody>
          <a:bodyPr wrap="square" rtlCol="0" anchor="ctr" anchorCtr="0">
            <a:spAutoFit/>
          </a:bodyPr>
          <a:lstStyle/>
          <a:p>
            <a:pPr algn="ctr" defTabSz="914400"/>
            <a:r>
              <a:rPr lang="en-US" sz="2000" b="1" dirty="0">
                <a:solidFill>
                  <a:prstClr val="black"/>
                </a:solidFill>
                <a:cs typeface="Arial" panose="020B0604020202020204" pitchFamily="34" charset="0"/>
              </a:rPr>
              <a:t>Labor Trafficking</a:t>
            </a:r>
          </a:p>
        </p:txBody>
      </p:sp>
      <p:sp>
        <p:nvSpPr>
          <p:cNvPr id="8" name="TextBox 7"/>
          <p:cNvSpPr txBox="1"/>
          <p:nvPr/>
        </p:nvSpPr>
        <p:spPr>
          <a:xfrm>
            <a:off x="4069080" y="1487265"/>
            <a:ext cx="4114800" cy="400110"/>
          </a:xfrm>
          <a:prstGeom prst="rect">
            <a:avLst/>
          </a:prstGeom>
          <a:noFill/>
        </p:spPr>
        <p:txBody>
          <a:bodyPr wrap="square" rtlCol="0" anchor="ctr" anchorCtr="0">
            <a:spAutoFit/>
          </a:bodyPr>
          <a:lstStyle/>
          <a:p>
            <a:pPr algn="ctr" defTabSz="914400"/>
            <a:r>
              <a:rPr lang="en-US" sz="2000" b="1" dirty="0">
                <a:solidFill>
                  <a:prstClr val="black"/>
                </a:solidFill>
                <a:cs typeface="Arial" panose="020B0604020202020204" pitchFamily="34" charset="0"/>
              </a:rPr>
              <a:t>Labor Exploitation</a:t>
            </a:r>
          </a:p>
        </p:txBody>
      </p:sp>
      <p:sp>
        <p:nvSpPr>
          <p:cNvPr id="9" name="Rectangle 8"/>
          <p:cNvSpPr/>
          <p:nvPr/>
        </p:nvSpPr>
        <p:spPr>
          <a:xfrm>
            <a:off x="1955800" y="2043896"/>
            <a:ext cx="8585200" cy="1015663"/>
          </a:xfrm>
          <a:prstGeom prst="rect">
            <a:avLst/>
          </a:prstGeom>
          <a:solidFill>
            <a:schemeClr val="bg2">
              <a:lumMod val="95000"/>
            </a:schemeClr>
          </a:solidFill>
          <a:ln w="12700" cap="flat" cmpd="sng" algn="ctr">
            <a:solidFill>
              <a:schemeClr val="tx1"/>
            </a:solidFill>
            <a:prstDash val="solid"/>
            <a:miter lim="800000"/>
          </a:ln>
          <a:effectLst/>
        </p:spPr>
        <p:txBody>
          <a:bodyPr wrap="square" lIns="228600" tIns="91440" rIns="0" bIns="91440" numCol="2" rtlCol="0" anchor="ctr">
            <a:spAutoFit/>
          </a:bodyPr>
          <a:lstStyle/>
          <a:p>
            <a:pPr marL="228600" marR="0" lvl="0" indent="-2286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i="0" u="none" strike="noStrike" kern="0" cap="none" spc="0" normalizeH="0" baseline="0" noProof="0" dirty="0">
                <a:ln>
                  <a:noFill/>
                </a:ln>
                <a:effectLst/>
                <a:uLnTx/>
                <a:uFillTx/>
                <a:ea typeface="+mn-ea"/>
                <a:cs typeface="Arial" panose="020B0604020202020204" pitchFamily="34" charset="0"/>
              </a:rPr>
              <a:t>Paid less than promised		</a:t>
            </a:r>
          </a:p>
          <a:p>
            <a:pPr marL="228600" marR="0" lvl="0" indent="-2286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i="0" u="none" strike="noStrike" kern="0" cap="none" spc="0" normalizeH="0" baseline="0" noProof="0" dirty="0">
                <a:ln>
                  <a:noFill/>
                </a:ln>
                <a:effectLst/>
                <a:uLnTx/>
                <a:uFillTx/>
                <a:ea typeface="+mn-ea"/>
                <a:cs typeface="Arial" panose="020B0604020202020204" pitchFamily="34" charset="0"/>
              </a:rPr>
              <a:t>Withheld pay</a:t>
            </a:r>
          </a:p>
          <a:p>
            <a:pPr marL="228600" marR="0" lvl="0" indent="-2286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i="0" u="none" strike="noStrike" kern="0" cap="none" spc="0" normalizeH="0" baseline="0" noProof="0" dirty="0">
                <a:ln>
                  <a:noFill/>
                </a:ln>
                <a:effectLst/>
                <a:uLnTx/>
                <a:uFillTx/>
                <a:ea typeface="+mn-ea"/>
                <a:cs typeface="Arial" panose="020B0604020202020204" pitchFamily="34" charset="0"/>
              </a:rPr>
              <a:t>No written earnings statement</a:t>
            </a:r>
          </a:p>
          <a:p>
            <a:pPr marL="685800" lvl="1" indent="-228600" defTabSz="914400">
              <a:buFont typeface="Arial" panose="020B0604020202020204" pitchFamily="34" charset="0"/>
              <a:buChar char="•"/>
            </a:pPr>
            <a:r>
              <a:rPr lang="en-US" kern="0" dirty="0">
                <a:cs typeface="Arial" panose="020B0604020202020204" pitchFamily="34" charset="0"/>
              </a:rPr>
              <a:t>No meal breaks</a:t>
            </a:r>
          </a:p>
          <a:p>
            <a:pPr marL="685800" lvl="1" indent="-228600" defTabSz="914400">
              <a:buFont typeface="Arial" panose="020B0604020202020204" pitchFamily="34" charset="0"/>
              <a:buChar char="•"/>
            </a:pPr>
            <a:r>
              <a:rPr kumimoji="0" lang="en-US" i="0" u="none" strike="noStrike" kern="0" cap="none" spc="0" normalizeH="0" baseline="0" noProof="0" dirty="0">
                <a:ln>
                  <a:noFill/>
                </a:ln>
                <a:effectLst/>
                <a:uLnTx/>
                <a:uFillTx/>
                <a:ea typeface="+mn-ea"/>
                <a:cs typeface="Arial" panose="020B0604020202020204" pitchFamily="34" charset="0"/>
              </a:rPr>
              <a:t>Hazardous work environment</a:t>
            </a:r>
          </a:p>
          <a:p>
            <a:pPr marL="685800" lvl="1" indent="-228600" defTabSz="914400">
              <a:buFont typeface="Arial" panose="020B0604020202020204" pitchFamily="34" charset="0"/>
              <a:buChar char="•"/>
            </a:pPr>
            <a:r>
              <a:rPr lang="en-US" kern="0" dirty="0">
                <a:cs typeface="Arial" panose="020B0604020202020204" pitchFamily="34" charset="0"/>
              </a:rPr>
              <a:t>Lack of safe water or toilet</a:t>
            </a:r>
            <a:endParaRPr kumimoji="0" lang="en-US" i="0" u="none" strike="noStrike" kern="0" cap="none" spc="0" normalizeH="0" baseline="0" noProof="0" dirty="0">
              <a:ln>
                <a:noFill/>
              </a:ln>
              <a:effectLst/>
              <a:uLnTx/>
              <a:uFillTx/>
              <a:ea typeface="+mn-ea"/>
              <a:cs typeface="Arial" panose="020B0604020202020204" pitchFamily="34" charset="0"/>
            </a:endParaRPr>
          </a:p>
        </p:txBody>
      </p:sp>
      <p:sp>
        <p:nvSpPr>
          <p:cNvPr id="10" name="Rectangle 9"/>
          <p:cNvSpPr/>
          <p:nvPr/>
        </p:nvSpPr>
        <p:spPr>
          <a:xfrm>
            <a:off x="1957572" y="3384886"/>
            <a:ext cx="8585200" cy="461665"/>
          </a:xfrm>
          <a:prstGeom prst="rect">
            <a:avLst/>
          </a:prstGeom>
          <a:solidFill>
            <a:schemeClr val="accent5">
              <a:lumMod val="20000"/>
              <a:lumOff val="80000"/>
            </a:schemeClr>
          </a:solidFill>
          <a:ln w="12700" cap="flat" cmpd="sng" algn="ctr">
            <a:solidFill>
              <a:schemeClr val="tx1"/>
            </a:solidFill>
            <a:prstDash val="solid"/>
            <a:miter lim="800000"/>
          </a:ln>
          <a:effectLst/>
        </p:spPr>
        <p:txBody>
          <a:bodyPr wrap="square" lIns="228600" tIns="91440" rIns="0" bIns="91440" numCol="2" rtlCol="0" anchor="ctr">
            <a:spAutoFit/>
          </a:bodyPr>
          <a:lstStyle/>
          <a:p>
            <a:pPr marL="228600" marR="0" lvl="0" indent="-2286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effectLst/>
                <a:uLnTx/>
                <a:uFillTx/>
                <a:latin typeface="Calibri" panose="020F0502020204030204"/>
                <a:ea typeface="+mn-ea"/>
                <a:cs typeface="Arial" panose="020B0604020202020204" pitchFamily="34" charset="0"/>
              </a:rPr>
              <a:t>Movement to work controlled</a:t>
            </a:r>
          </a:p>
          <a:p>
            <a:pPr marL="685800" marR="0" lvl="1" indent="-2286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effectLst/>
                <a:uLnTx/>
                <a:uFillTx/>
                <a:latin typeface="Calibri" panose="020F0502020204030204"/>
                <a:ea typeface="+mn-ea"/>
                <a:cs typeface="Arial" panose="020B0604020202020204" pitchFamily="34" charset="0"/>
              </a:rPr>
              <a:t>Individual lives at work site</a:t>
            </a:r>
          </a:p>
        </p:txBody>
      </p:sp>
      <p:sp>
        <p:nvSpPr>
          <p:cNvPr id="11" name="Rectangle 10"/>
          <p:cNvSpPr/>
          <p:nvPr/>
        </p:nvSpPr>
        <p:spPr>
          <a:xfrm>
            <a:off x="1955800" y="4171878"/>
            <a:ext cx="8585200" cy="1292662"/>
          </a:xfrm>
          <a:prstGeom prst="rect">
            <a:avLst/>
          </a:prstGeom>
          <a:solidFill>
            <a:srgbClr val="264A64"/>
          </a:solidFill>
          <a:ln w="12700" cap="flat" cmpd="sng" algn="ctr">
            <a:solidFill>
              <a:schemeClr val="tx1"/>
            </a:solidFill>
            <a:prstDash val="solid"/>
            <a:miter lim="800000"/>
          </a:ln>
          <a:effectLst/>
        </p:spPr>
        <p:txBody>
          <a:bodyPr wrap="square" lIns="228600" tIns="91440" rIns="0" bIns="91440" numCol="2" rtlCol="0" anchor="ctr">
            <a:spAutoFit/>
          </a:bodyPr>
          <a:lstStyle/>
          <a:p>
            <a:pPr marL="228600" marR="0" lvl="0" indent="-2286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chemeClr val="accent1">
                    <a:lumMod val="20000"/>
                    <a:lumOff val="80000"/>
                  </a:schemeClr>
                </a:solidFill>
                <a:effectLst/>
                <a:uLnTx/>
                <a:uFillTx/>
                <a:latin typeface="Calibri" panose="020F0502020204030204"/>
                <a:ea typeface="+mn-ea"/>
                <a:cs typeface="Arial" panose="020B0604020202020204" pitchFamily="34" charset="0"/>
              </a:rPr>
              <a:t>Depriving</a:t>
            </a:r>
            <a:r>
              <a:rPr kumimoji="0" lang="en-US" sz="1800" b="0" i="0" u="none" strike="noStrike" kern="0" cap="none" spc="0" normalizeH="0" noProof="0" dirty="0">
                <a:ln>
                  <a:noFill/>
                </a:ln>
                <a:solidFill>
                  <a:schemeClr val="accent1">
                    <a:lumMod val="20000"/>
                    <a:lumOff val="80000"/>
                  </a:schemeClr>
                </a:solidFill>
                <a:effectLst/>
                <a:uLnTx/>
                <a:uFillTx/>
                <a:latin typeface="Calibri" panose="020F0502020204030204"/>
                <a:ea typeface="+mn-ea"/>
                <a:cs typeface="Arial" panose="020B0604020202020204" pitchFamily="34" charset="0"/>
              </a:rPr>
              <a:t> or </a:t>
            </a:r>
            <a:r>
              <a:rPr kumimoji="0" lang="en-US" sz="1800" b="0" i="0" u="none" strike="noStrike" kern="0" cap="none" spc="0" normalizeH="0" baseline="0" noProof="0" dirty="0">
                <a:ln>
                  <a:noFill/>
                </a:ln>
                <a:solidFill>
                  <a:schemeClr val="accent1">
                    <a:lumMod val="20000"/>
                    <a:lumOff val="80000"/>
                  </a:schemeClr>
                </a:solidFill>
                <a:effectLst/>
                <a:uLnTx/>
                <a:uFillTx/>
                <a:latin typeface="Calibri" panose="020F0502020204030204"/>
                <a:ea typeface="+mn-ea"/>
                <a:cs typeface="Arial" panose="020B0604020202020204" pitchFamily="34" charset="0"/>
              </a:rPr>
              <a:t>disorienting</a:t>
            </a:r>
          </a:p>
          <a:p>
            <a:pPr marL="228600" marR="0" lvl="0" indent="-2286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chemeClr val="accent1">
                    <a:lumMod val="20000"/>
                    <a:lumOff val="80000"/>
                  </a:schemeClr>
                </a:solidFill>
                <a:effectLst/>
                <a:uLnTx/>
                <a:uFillTx/>
                <a:latin typeface="Calibri" panose="020F0502020204030204"/>
                <a:ea typeface="+mn-ea"/>
                <a:cs typeface="Arial" panose="020B0604020202020204" pitchFamily="34" charset="0"/>
              </a:rPr>
              <a:t>Threats or use of violence</a:t>
            </a:r>
          </a:p>
          <a:p>
            <a:pPr marL="228600" marR="0" lvl="0" indent="-2286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chemeClr val="accent1">
                    <a:lumMod val="20000"/>
                    <a:lumOff val="80000"/>
                  </a:schemeClr>
                </a:solidFill>
                <a:effectLst/>
                <a:uLnTx/>
                <a:uFillTx/>
                <a:latin typeface="Calibri" panose="020F0502020204030204"/>
                <a:ea typeface="+mn-ea"/>
                <a:cs typeface="Arial" panose="020B0604020202020204" pitchFamily="34" charset="0"/>
              </a:rPr>
              <a:t>Demoralizing</a:t>
            </a:r>
          </a:p>
          <a:p>
            <a:pPr marL="228600" marR="0" lvl="0" indent="-2286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chemeClr val="accent1">
                    <a:lumMod val="20000"/>
                    <a:lumOff val="80000"/>
                  </a:schemeClr>
                </a:solidFill>
                <a:effectLst/>
                <a:uLnTx/>
                <a:uFillTx/>
                <a:latin typeface="Calibri" panose="020F0502020204030204"/>
                <a:ea typeface="+mn-ea"/>
                <a:cs typeface="Arial" panose="020B0604020202020204" pitchFamily="34" charset="0"/>
              </a:rPr>
              <a:t>Held against will</a:t>
            </a:r>
          </a:p>
          <a:p>
            <a:pPr marL="685800" marR="0" lvl="1" indent="-2286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chemeClr val="accent1">
                    <a:lumMod val="20000"/>
                    <a:lumOff val="80000"/>
                  </a:schemeClr>
                </a:solidFill>
                <a:effectLst/>
                <a:uLnTx/>
                <a:uFillTx/>
                <a:latin typeface="Calibri" panose="020F0502020204030204"/>
                <a:ea typeface="+mn-ea"/>
                <a:cs typeface="Arial" panose="020B0604020202020204" pitchFamily="34" charset="0"/>
              </a:rPr>
              <a:t>Intimidation and control</a:t>
            </a:r>
          </a:p>
          <a:p>
            <a:pPr marL="685800" marR="0" lvl="1" indent="-2286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chemeClr val="accent1">
                    <a:lumMod val="20000"/>
                    <a:lumOff val="80000"/>
                  </a:schemeClr>
                </a:solidFill>
                <a:effectLst/>
                <a:uLnTx/>
                <a:uFillTx/>
                <a:latin typeface="Calibri" panose="020F0502020204030204"/>
                <a:ea typeface="+mn-ea"/>
                <a:cs typeface="Arial" panose="020B0604020202020204" pitchFamily="34" charset="0"/>
              </a:rPr>
              <a:t>Sexual assault</a:t>
            </a:r>
          </a:p>
          <a:p>
            <a:pPr marL="685800" marR="0" lvl="1" indent="-2286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chemeClr val="accent1">
                    <a:lumMod val="20000"/>
                    <a:lumOff val="80000"/>
                  </a:schemeClr>
                </a:solidFill>
                <a:effectLst/>
                <a:uLnTx/>
                <a:uFillTx/>
                <a:latin typeface="Calibri" panose="020F0502020204030204"/>
                <a:ea typeface="+mn-ea"/>
                <a:cs typeface="Arial" panose="020B0604020202020204" pitchFamily="34" charset="0"/>
              </a:rPr>
              <a:t>Use or threatened use of law</a:t>
            </a:r>
          </a:p>
          <a:p>
            <a:pPr marL="685800" marR="0" lvl="1" indent="-2286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schemeClr val="accent1">
                    <a:lumMod val="20000"/>
                    <a:lumOff val="80000"/>
                  </a:schemeClr>
                </a:solidFill>
                <a:effectLst/>
                <a:uLnTx/>
                <a:uFillTx/>
                <a:latin typeface="Calibri" panose="020F0502020204030204"/>
                <a:ea typeface="+mn-ea"/>
                <a:cs typeface="Arial" panose="020B0604020202020204" pitchFamily="34" charset="0"/>
              </a:rPr>
              <a:t>Physical beatings</a:t>
            </a:r>
          </a:p>
        </p:txBody>
      </p:sp>
      <p:sp>
        <p:nvSpPr>
          <p:cNvPr id="14" name="Down Arrow 13"/>
          <p:cNvSpPr/>
          <p:nvPr/>
        </p:nvSpPr>
        <p:spPr>
          <a:xfrm>
            <a:off x="5884678" y="3766465"/>
            <a:ext cx="483604" cy="710859"/>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own Arrow 15"/>
          <p:cNvSpPr/>
          <p:nvPr/>
        </p:nvSpPr>
        <p:spPr>
          <a:xfrm>
            <a:off x="5884678" y="2792564"/>
            <a:ext cx="483604" cy="710859"/>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4777740" y="1502292"/>
            <a:ext cx="2697480" cy="390092"/>
          </a:xfrm>
          <a:prstGeom prst="rect">
            <a:avLst/>
          </a:prstGeom>
          <a:solidFill>
            <a:schemeClr val="lt1">
              <a:alpha val="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7" name="Rectangle 16"/>
          <p:cNvSpPr/>
          <p:nvPr/>
        </p:nvSpPr>
        <p:spPr>
          <a:xfrm>
            <a:off x="4899660" y="5631071"/>
            <a:ext cx="2697480" cy="390092"/>
          </a:xfrm>
          <a:prstGeom prst="rect">
            <a:avLst/>
          </a:prstGeom>
          <a:solidFill>
            <a:schemeClr val="lt1">
              <a:alpha val="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243018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841" y="569642"/>
            <a:ext cx="2506579" cy="1752453"/>
          </a:xfrm>
        </p:spPr>
        <p:txBody>
          <a:bodyPr>
            <a:normAutofit/>
          </a:bodyPr>
          <a:lstStyle/>
          <a:p>
            <a:r>
              <a:rPr lang="en-US" sz="3600"/>
              <a:t>Labor Trafficking of Minors </a:t>
            </a:r>
          </a:p>
        </p:txBody>
      </p:sp>
      <p:sp>
        <p:nvSpPr>
          <p:cNvPr id="3" name="Rectangle 2"/>
          <p:cNvSpPr/>
          <p:nvPr/>
        </p:nvSpPr>
        <p:spPr>
          <a:xfrm>
            <a:off x="4115097" y="569642"/>
            <a:ext cx="7391400" cy="132343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1272D"/>
                </a:solidFill>
                <a:effectLst/>
                <a:uLnTx/>
                <a:uFillTx/>
                <a:latin typeface="Calibri" panose="020F0502020204030204"/>
                <a:ea typeface="+mn-ea"/>
                <a:cs typeface="+mn-cs"/>
              </a:rPr>
              <a:t>The recruiting, harboring, transporting, providing, or obtaining of a child for labor or services through the use of force, fraud, or coercion for the purpose of subjection to involuntary servitude, peonage, debt bondage, or slavery. </a:t>
            </a:r>
          </a:p>
        </p:txBody>
      </p:sp>
      <p:sp>
        <p:nvSpPr>
          <p:cNvPr id="4" name="Rectangle 3">
            <a:extLst>
              <a:ext uri="{FF2B5EF4-FFF2-40B4-BE49-F238E27FC236}">
                <a16:creationId xmlns:a16="http://schemas.microsoft.com/office/drawing/2014/main" id="{5C55E5D7-BAAC-40E4-A662-26703FDB6198}"/>
              </a:ext>
            </a:extLst>
          </p:cNvPr>
          <p:cNvSpPr/>
          <p:nvPr/>
        </p:nvSpPr>
        <p:spPr>
          <a:xfrm>
            <a:off x="10037825" y="1762276"/>
            <a:ext cx="1468672" cy="26161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21272D"/>
                </a:solidFill>
                <a:effectLst/>
                <a:uLnTx/>
                <a:uFillTx/>
                <a:latin typeface="Calibri" panose="020F0502020204030204"/>
                <a:ea typeface="+mn-ea"/>
                <a:cs typeface="+mn-cs"/>
              </a:rPr>
              <a:t>(22 U.S.C. § 7102 (11))</a:t>
            </a:r>
          </a:p>
        </p:txBody>
      </p:sp>
      <p:pic>
        <p:nvPicPr>
          <p:cNvPr id="6" name="Picture 5" descr="Diagram&#10;&#10;Description automatically generated">
            <a:extLst>
              <a:ext uri="{FF2B5EF4-FFF2-40B4-BE49-F238E27FC236}">
                <a16:creationId xmlns:a16="http://schemas.microsoft.com/office/drawing/2014/main" id="{FBE02120-F2DB-48FC-8E7F-1DF1D5F336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6569" y="2696191"/>
            <a:ext cx="7509928" cy="3548856"/>
          </a:xfrm>
          <a:prstGeom prst="rect">
            <a:avLst/>
          </a:prstGeom>
        </p:spPr>
      </p:pic>
    </p:spTree>
    <p:extLst>
      <p:ext uri="{BB962C8B-B14F-4D97-AF65-F5344CB8AC3E}">
        <p14:creationId xmlns:p14="http://schemas.microsoft.com/office/powerpoint/2010/main" val="2680220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2438400" cy="2286000"/>
          </a:xfrm>
        </p:spPr>
        <p:txBody>
          <a:bodyPr>
            <a:normAutofit/>
          </a:bodyPr>
          <a:lstStyle/>
          <a:p>
            <a:r>
              <a:rPr lang="en-US" sz="3600"/>
              <a:t>Sex</a:t>
            </a:r>
            <a:br>
              <a:rPr lang="en-US" sz="3600"/>
            </a:br>
            <a:r>
              <a:rPr lang="en-US" sz="3600"/>
              <a:t>Trafficking</a:t>
            </a:r>
            <a:br>
              <a:rPr lang="en-US" sz="3600"/>
            </a:br>
            <a:r>
              <a:rPr lang="en-US" sz="3600"/>
              <a:t>of Minors</a:t>
            </a:r>
          </a:p>
        </p:txBody>
      </p:sp>
      <p:sp>
        <p:nvSpPr>
          <p:cNvPr id="3" name="Rectangle 2"/>
          <p:cNvSpPr/>
          <p:nvPr/>
        </p:nvSpPr>
        <p:spPr>
          <a:xfrm>
            <a:off x="4132416" y="494049"/>
            <a:ext cx="7391400" cy="1015663"/>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21272D"/>
                </a:solidFill>
                <a:effectLst/>
                <a:uLnTx/>
                <a:uFillTx/>
                <a:latin typeface="Calibri" panose="020F0502020204030204"/>
                <a:ea typeface="+mn-ea"/>
                <a:cs typeface="+mn-cs"/>
              </a:rPr>
              <a:t>The recruiting, harboring, transporting, providing, obtaining, soliciting, or patronizing of a child for the purpose of engaging in a commercial sex act. </a:t>
            </a:r>
          </a:p>
        </p:txBody>
      </p:sp>
      <p:sp>
        <p:nvSpPr>
          <p:cNvPr id="5" name="Rectangle 4">
            <a:extLst>
              <a:ext uri="{FF2B5EF4-FFF2-40B4-BE49-F238E27FC236}">
                <a16:creationId xmlns:a16="http://schemas.microsoft.com/office/drawing/2014/main" id="{448AF6D1-9126-4511-9DE7-405AD30965AC}"/>
              </a:ext>
            </a:extLst>
          </p:cNvPr>
          <p:cNvSpPr/>
          <p:nvPr/>
        </p:nvSpPr>
        <p:spPr>
          <a:xfrm>
            <a:off x="10055144" y="1371600"/>
            <a:ext cx="1468672" cy="26161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21272D"/>
                </a:solidFill>
                <a:effectLst/>
                <a:uLnTx/>
                <a:uFillTx/>
                <a:latin typeface="Calibri" panose="020F0502020204030204"/>
                <a:ea typeface="+mn-ea"/>
                <a:cs typeface="+mn-cs"/>
              </a:rPr>
              <a:t>(22 U.S.C. § 7102 (12))</a:t>
            </a:r>
          </a:p>
        </p:txBody>
      </p:sp>
      <p:pic>
        <p:nvPicPr>
          <p:cNvPr id="6" name="Picture 5">
            <a:extLst>
              <a:ext uri="{FF2B5EF4-FFF2-40B4-BE49-F238E27FC236}">
                <a16:creationId xmlns:a16="http://schemas.microsoft.com/office/drawing/2014/main" id="{98643B38-3610-4064-8DA1-FF2DB79D6B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0667" y="2653270"/>
            <a:ext cx="7634899" cy="3599104"/>
          </a:xfrm>
          <a:prstGeom prst="rect">
            <a:avLst/>
          </a:prstGeom>
        </p:spPr>
      </p:pic>
    </p:spTree>
    <p:extLst>
      <p:ext uri="{BB962C8B-B14F-4D97-AF65-F5344CB8AC3E}">
        <p14:creationId xmlns:p14="http://schemas.microsoft.com/office/powerpoint/2010/main" val="2059419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2438400" cy="2286000"/>
          </a:xfrm>
        </p:spPr>
        <p:txBody>
          <a:bodyPr>
            <a:normAutofit/>
          </a:bodyPr>
          <a:lstStyle/>
          <a:p>
            <a:r>
              <a:rPr lang="en-US" sz="4200" dirty="0"/>
              <a:t>Sex</a:t>
            </a:r>
            <a:br>
              <a:rPr lang="en-US" sz="4200" dirty="0"/>
            </a:br>
            <a:r>
              <a:rPr lang="en-US" sz="4200" dirty="0"/>
              <a:t>Trafficking of Minors</a:t>
            </a:r>
          </a:p>
        </p:txBody>
      </p:sp>
      <p:graphicFrame>
        <p:nvGraphicFramePr>
          <p:cNvPr id="11" name="Diagram 10"/>
          <p:cNvGraphicFramePr/>
          <p:nvPr>
            <p:extLst>
              <p:ext uri="{D42A27DB-BD31-4B8C-83A1-F6EECF244321}">
                <p14:modId xmlns:p14="http://schemas.microsoft.com/office/powerpoint/2010/main" val="2842323907"/>
              </p:ext>
            </p:extLst>
          </p:nvPr>
        </p:nvGraphicFramePr>
        <p:xfrm>
          <a:off x="3810000" y="838200"/>
          <a:ext cx="7772400" cy="533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84262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8"/>
          <p:cNvSpPr txBox="1">
            <a:spLocks/>
          </p:cNvSpPr>
          <p:nvPr/>
        </p:nvSpPr>
        <p:spPr>
          <a:xfrm>
            <a:off x="228600" y="1524000"/>
            <a:ext cx="2895600" cy="2895600"/>
          </a:xfrm>
          <a:prstGeom prst="rect">
            <a:avLst/>
          </a:prstGeom>
        </p:spPr>
        <p:txBody>
          <a:bodyPr vert="horz" lIns="91440" tIns="45720" rIns="91440" bIns="45720" rtlCol="0" anchor="b">
            <a:noAutofit/>
          </a:bodyPr>
          <a:lstStyle>
            <a:lvl1pPr algn="l" defTabSz="685800" rtl="0" eaLnBrk="1" latinLnBrk="0" hangingPunct="1">
              <a:lnSpc>
                <a:spcPct val="85000"/>
              </a:lnSpc>
              <a:spcBef>
                <a:spcPct val="0"/>
              </a:spcBef>
              <a:buNone/>
              <a:defRPr lang="en-US" sz="2700" b="0" kern="1200" spc="-38" baseline="0">
                <a:solidFill>
                  <a:srgbClr val="FFFFFF"/>
                </a:solidFill>
                <a:latin typeface="+mj-lt"/>
                <a:ea typeface="+mj-ea"/>
                <a:cs typeface="+mj-cs"/>
              </a:defRPr>
            </a:lvl1pPr>
          </a:lstStyle>
          <a:p>
            <a:r>
              <a:rPr lang="en-US" sz="4200" dirty="0"/>
              <a:t>Action</a:t>
            </a:r>
          </a:p>
          <a:p>
            <a:endParaRPr lang="en-US" sz="4200" dirty="0"/>
          </a:p>
          <a:p>
            <a:r>
              <a:rPr lang="en-US" sz="3000" dirty="0"/>
              <a:t>Sex &amp; Labor Trafficking</a:t>
            </a:r>
          </a:p>
        </p:txBody>
      </p:sp>
      <p:sp>
        <p:nvSpPr>
          <p:cNvPr id="2" name="TextBox 1"/>
          <p:cNvSpPr txBox="1"/>
          <p:nvPr/>
        </p:nvSpPr>
        <p:spPr>
          <a:xfrm>
            <a:off x="3581400" y="228600"/>
            <a:ext cx="8077200" cy="6401753"/>
          </a:xfrm>
          <a:prstGeom prst="rect">
            <a:avLst/>
          </a:prstGeom>
          <a:noFill/>
        </p:spPr>
        <p:txBody>
          <a:bodyPr wrap="square" rtlCol="0">
            <a:spAutoFit/>
          </a:bodyPr>
          <a:lstStyle/>
          <a:p>
            <a:pPr marL="285750" indent="-285750">
              <a:buClr>
                <a:schemeClr val="accent1"/>
              </a:buClr>
              <a:buFont typeface="Wingdings" panose="05000000000000000000" pitchFamily="2" charset="2"/>
              <a:buChar char="§"/>
            </a:pPr>
            <a:r>
              <a:rPr lang="en-US" sz="1600" b="1" dirty="0"/>
              <a:t>Recruitment of a child</a:t>
            </a:r>
            <a:br>
              <a:rPr lang="en-US" b="1" dirty="0"/>
            </a:br>
            <a:r>
              <a:rPr lang="en-US" sz="1600" dirty="0"/>
              <a:t>Did the minor have a vulnerability that was then used against them for the purpose of exploitation? Did the child fit a specific profile? Were there grooming behaviors? </a:t>
            </a:r>
            <a:br>
              <a:rPr lang="en-US" sz="1600" dirty="0"/>
            </a:br>
            <a:endParaRPr lang="en-US" sz="1600" dirty="0"/>
          </a:p>
          <a:p>
            <a:pPr marL="285750" indent="-285750">
              <a:buClr>
                <a:schemeClr val="accent1"/>
              </a:buClr>
              <a:buFont typeface="Wingdings" panose="05000000000000000000" pitchFamily="2" charset="2"/>
              <a:buChar char="§"/>
            </a:pPr>
            <a:r>
              <a:rPr lang="en-US" sz="1600" b="1" dirty="0"/>
              <a:t>Harboring of a child</a:t>
            </a:r>
            <a:br>
              <a:rPr lang="en-US" sz="1600" b="1" dirty="0"/>
            </a:br>
            <a:r>
              <a:rPr lang="en-US" sz="1600" dirty="0"/>
              <a:t>Was the child taken away from others (family, friends) or isolated? Was the child confined to a specific location? Were the child’s movements or communications monitored? </a:t>
            </a:r>
            <a:br>
              <a:rPr lang="en-US" sz="1600" dirty="0"/>
            </a:br>
            <a:endParaRPr lang="en-US" sz="1600" dirty="0"/>
          </a:p>
          <a:p>
            <a:pPr marL="285750" indent="-285750">
              <a:buClr>
                <a:schemeClr val="accent1"/>
              </a:buClr>
              <a:buFont typeface="Wingdings" panose="05000000000000000000" pitchFamily="2" charset="2"/>
              <a:buChar char="§"/>
            </a:pPr>
            <a:r>
              <a:rPr lang="en-US" sz="1600" b="1" dirty="0"/>
              <a:t>Transporting of a child</a:t>
            </a:r>
            <a:br>
              <a:rPr lang="en-US" sz="1600" b="1" dirty="0"/>
            </a:br>
            <a:r>
              <a:rPr lang="en-US" sz="1600" dirty="0"/>
              <a:t>Was the child moved from one location to another for the purpose of being forced to work? Was the child provided with travel arrangements? </a:t>
            </a:r>
            <a:br>
              <a:rPr lang="en-US" sz="1600" dirty="0"/>
            </a:br>
            <a:endParaRPr lang="en-US" sz="1600" dirty="0"/>
          </a:p>
          <a:p>
            <a:pPr marL="285750" indent="-285750">
              <a:buClr>
                <a:schemeClr val="accent1"/>
              </a:buClr>
              <a:buFont typeface="Wingdings" panose="05000000000000000000" pitchFamily="2" charset="2"/>
              <a:buChar char="§"/>
            </a:pPr>
            <a:r>
              <a:rPr lang="en-US" sz="1600" b="1" dirty="0"/>
              <a:t>Provision of a child</a:t>
            </a:r>
            <a:br>
              <a:rPr lang="en-US" sz="1600" b="1" dirty="0"/>
            </a:br>
            <a:r>
              <a:rPr lang="en-US" sz="1600" dirty="0"/>
              <a:t>Was the child given to another individual? Was the child given to a third-party employer?</a:t>
            </a:r>
            <a:br>
              <a:rPr lang="en-US" sz="1600" dirty="0"/>
            </a:br>
            <a:endParaRPr lang="en-US" sz="1600" dirty="0"/>
          </a:p>
          <a:p>
            <a:pPr marL="285750" indent="-285750">
              <a:buClr>
                <a:schemeClr val="accent1"/>
              </a:buClr>
              <a:buFont typeface="Wingdings" panose="05000000000000000000" pitchFamily="2" charset="2"/>
              <a:buChar char="§"/>
            </a:pPr>
            <a:r>
              <a:rPr lang="en-US" sz="1600" b="1" dirty="0"/>
              <a:t>Obtaining of a child</a:t>
            </a:r>
            <a:br>
              <a:rPr lang="en-US" sz="1600" b="1" dirty="0"/>
            </a:br>
            <a:r>
              <a:rPr lang="en-US" sz="1600" dirty="0"/>
              <a:t>Was the child forcibly taken by an individual? </a:t>
            </a:r>
            <a:br>
              <a:rPr lang="en-US" sz="1600" dirty="0"/>
            </a:br>
            <a:endParaRPr lang="en-US" sz="1600" dirty="0"/>
          </a:p>
          <a:p>
            <a:pPr marL="285750" indent="-285750">
              <a:buClr>
                <a:schemeClr val="accent1"/>
              </a:buClr>
              <a:buFont typeface="Wingdings" panose="05000000000000000000" pitchFamily="2" charset="2"/>
              <a:buChar char="§"/>
            </a:pPr>
            <a:r>
              <a:rPr lang="en-US" sz="1600" b="1" dirty="0"/>
              <a:t>Soliciting of a child*</a:t>
            </a:r>
            <a:br>
              <a:rPr lang="en-US" sz="1600" b="1" dirty="0"/>
            </a:br>
            <a:r>
              <a:rPr lang="en-US" sz="1600" dirty="0"/>
              <a:t>Was the child offered or promised money or something of value in exchange for a sex act? </a:t>
            </a:r>
            <a:br>
              <a:rPr lang="en-US" sz="1600" dirty="0"/>
            </a:br>
            <a:endParaRPr lang="en-US" sz="1600" dirty="0"/>
          </a:p>
          <a:p>
            <a:pPr marL="285750" indent="-285750">
              <a:buClr>
                <a:schemeClr val="accent1"/>
              </a:buClr>
              <a:buFont typeface="Wingdings" panose="05000000000000000000" pitchFamily="2" charset="2"/>
              <a:buChar char="§"/>
            </a:pPr>
            <a:r>
              <a:rPr lang="en-US" sz="1600" b="1" dirty="0"/>
              <a:t>Patronizing of a child*</a:t>
            </a:r>
            <a:br>
              <a:rPr lang="en-US" sz="1600" b="1" dirty="0"/>
            </a:br>
            <a:r>
              <a:rPr lang="en-US" sz="1600" dirty="0"/>
              <a:t>Was any person offered or given money or something of value in relation to the child engaging in a sex act? </a:t>
            </a:r>
            <a:br>
              <a:rPr lang="en-US" sz="1600" dirty="0"/>
            </a:br>
            <a:br>
              <a:rPr lang="en-US" sz="1300" dirty="0"/>
            </a:br>
            <a:r>
              <a:rPr lang="en-US" sz="1300" dirty="0"/>
              <a:t>*</a:t>
            </a:r>
            <a:r>
              <a:rPr lang="en-US" sz="1300" i="1" dirty="0"/>
              <a:t>Soliciting and patronizing are only for cases of sex trafficking.</a:t>
            </a:r>
            <a:endParaRPr lang="en-US" dirty="0"/>
          </a:p>
        </p:txBody>
      </p:sp>
    </p:spTree>
    <p:extLst>
      <p:ext uri="{BB962C8B-B14F-4D97-AF65-F5344CB8AC3E}">
        <p14:creationId xmlns:p14="http://schemas.microsoft.com/office/powerpoint/2010/main" val="1257283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8"/>
          <p:cNvSpPr txBox="1">
            <a:spLocks/>
          </p:cNvSpPr>
          <p:nvPr/>
        </p:nvSpPr>
        <p:spPr>
          <a:xfrm>
            <a:off x="228600" y="1524000"/>
            <a:ext cx="2895600" cy="2895600"/>
          </a:xfrm>
          <a:prstGeom prst="rect">
            <a:avLst/>
          </a:prstGeom>
        </p:spPr>
        <p:txBody>
          <a:bodyPr vert="horz" lIns="91440" tIns="45720" rIns="91440" bIns="45720" rtlCol="0" anchor="b">
            <a:noAutofit/>
          </a:bodyPr>
          <a:lstStyle>
            <a:lvl1pPr algn="l" defTabSz="685800" rtl="0" eaLnBrk="1" latinLnBrk="0" hangingPunct="1">
              <a:lnSpc>
                <a:spcPct val="85000"/>
              </a:lnSpc>
              <a:spcBef>
                <a:spcPct val="0"/>
              </a:spcBef>
              <a:buNone/>
              <a:defRPr lang="en-US" sz="2700" b="0" kern="1200" spc="-38" baseline="0">
                <a:solidFill>
                  <a:srgbClr val="FFFFFF"/>
                </a:solidFill>
                <a:latin typeface="+mj-lt"/>
                <a:ea typeface="+mj-ea"/>
                <a:cs typeface="+mj-cs"/>
              </a:defRPr>
            </a:lvl1pPr>
          </a:lstStyle>
          <a:p>
            <a:r>
              <a:rPr lang="en-US" sz="4200" dirty="0"/>
              <a:t>Means</a:t>
            </a:r>
          </a:p>
          <a:p>
            <a:endParaRPr lang="en-US" sz="3600" dirty="0"/>
          </a:p>
          <a:p>
            <a:r>
              <a:rPr lang="en-US" sz="3000" dirty="0"/>
              <a:t>Labor Trafficking</a:t>
            </a:r>
          </a:p>
        </p:txBody>
      </p:sp>
      <p:sp>
        <p:nvSpPr>
          <p:cNvPr id="3" name="TextBox 2"/>
          <p:cNvSpPr txBox="1"/>
          <p:nvPr/>
        </p:nvSpPr>
        <p:spPr>
          <a:xfrm>
            <a:off x="4267200" y="1371600"/>
            <a:ext cx="7010400" cy="4339650"/>
          </a:xfrm>
          <a:prstGeom prst="rect">
            <a:avLst/>
          </a:prstGeom>
          <a:noFill/>
        </p:spPr>
        <p:txBody>
          <a:bodyPr wrap="square" rtlCol="0">
            <a:spAutoFit/>
          </a:bodyPr>
          <a:lstStyle/>
          <a:p>
            <a:pPr marL="285750" indent="-285750">
              <a:buClr>
                <a:schemeClr val="accent2"/>
              </a:buClr>
              <a:buFont typeface="Wingdings" panose="05000000000000000000" pitchFamily="2" charset="2"/>
              <a:buChar char="§"/>
            </a:pPr>
            <a:r>
              <a:rPr lang="en-US" sz="1600" b="1" dirty="0"/>
              <a:t>Force</a:t>
            </a:r>
            <a:br>
              <a:rPr lang="en-US" b="1" dirty="0"/>
            </a:br>
            <a:r>
              <a:rPr lang="en-US" sz="1600" i="1" dirty="0">
                <a:cs typeface="Arial" panose="020B0604020202020204" pitchFamily="34" charset="0"/>
              </a:rPr>
              <a:t>Physical. </a:t>
            </a:r>
            <a:r>
              <a:rPr lang="en-US" sz="1600" dirty="0">
                <a:cs typeface="Arial" panose="020B0604020202020204" pitchFamily="34" charset="0"/>
              </a:rPr>
              <a:t>Sexual assaults, beatings, physical confinement, isolation.</a:t>
            </a:r>
            <a:br>
              <a:rPr lang="en-US" sz="1600" dirty="0"/>
            </a:br>
            <a:endParaRPr lang="en-US" sz="1600" dirty="0"/>
          </a:p>
          <a:p>
            <a:pPr marL="285750" indent="-285750">
              <a:buClr>
                <a:schemeClr val="accent2"/>
              </a:buClr>
              <a:buFont typeface="Wingdings" panose="05000000000000000000" pitchFamily="2" charset="2"/>
              <a:buChar char="§"/>
            </a:pPr>
            <a:r>
              <a:rPr lang="en-US" sz="1600" b="1" dirty="0"/>
              <a:t>Coercion</a:t>
            </a:r>
            <a:br>
              <a:rPr lang="en-US" sz="1600" b="1" dirty="0"/>
            </a:br>
            <a:r>
              <a:rPr lang="en-US" sz="1600" i="1" dirty="0"/>
              <a:t>Psychological. </a:t>
            </a:r>
            <a:r>
              <a:rPr lang="en-US" sz="1600" dirty="0"/>
              <a:t>Threats of serious harm or psychological manipulation, climate of fear, threatening the life and safety of a person or their family and friends, withholding legal documents, increasing or compounding debt that is impossible to pay off, witnessing harm to others, abuse or threatened abuse of the legal system.</a:t>
            </a:r>
            <a:br>
              <a:rPr lang="en-US" sz="1600" dirty="0"/>
            </a:br>
            <a:endParaRPr lang="en-US" sz="1600" dirty="0"/>
          </a:p>
          <a:p>
            <a:pPr marL="285750" indent="-285750">
              <a:buClr>
                <a:schemeClr val="accent2"/>
              </a:buClr>
              <a:buFont typeface="Wingdings" panose="05000000000000000000" pitchFamily="2" charset="2"/>
              <a:buChar char="§"/>
            </a:pPr>
            <a:r>
              <a:rPr lang="en-US" sz="1600" b="1" dirty="0"/>
              <a:t>Fraud</a:t>
            </a:r>
            <a:br>
              <a:rPr lang="en-US" sz="1600" b="1" dirty="0"/>
            </a:br>
            <a:r>
              <a:rPr lang="en-US" sz="1600" i="1" dirty="0"/>
              <a:t>Deception.</a:t>
            </a:r>
            <a:r>
              <a:rPr lang="en-US" sz="1600" b="1" dirty="0"/>
              <a:t> </a:t>
            </a:r>
            <a:r>
              <a:rPr lang="en-US" sz="1600" dirty="0"/>
              <a:t>False promises about work and living conditions, use of fraudulent travel documents, fraudulent employment offers, withholding wages, changes in agreement or nature of relationship.</a:t>
            </a:r>
          </a:p>
          <a:p>
            <a:pPr>
              <a:buClr>
                <a:schemeClr val="accent2"/>
              </a:buClr>
            </a:pPr>
            <a:endParaRPr lang="en-US" sz="1300" i="1" dirty="0"/>
          </a:p>
          <a:p>
            <a:pPr>
              <a:buClr>
                <a:schemeClr val="accent2"/>
              </a:buClr>
            </a:pPr>
            <a:endParaRPr lang="en-US" sz="1300" i="1" dirty="0"/>
          </a:p>
          <a:p>
            <a:pPr>
              <a:buClr>
                <a:schemeClr val="accent2"/>
              </a:buClr>
            </a:pPr>
            <a:endParaRPr lang="en-US" sz="1300" i="1" dirty="0"/>
          </a:p>
          <a:p>
            <a:pPr>
              <a:buClr>
                <a:schemeClr val="accent2"/>
              </a:buClr>
            </a:pPr>
            <a:r>
              <a:rPr lang="en-US" sz="1300" i="1" dirty="0"/>
              <a:t>Children induced into commercial sex are victims of trafficking regardless of force, fraud, or coercion.</a:t>
            </a:r>
          </a:p>
        </p:txBody>
      </p:sp>
    </p:spTree>
    <p:extLst>
      <p:ext uri="{BB962C8B-B14F-4D97-AF65-F5344CB8AC3E}">
        <p14:creationId xmlns:p14="http://schemas.microsoft.com/office/powerpoint/2010/main" val="114433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8"/>
          <p:cNvSpPr txBox="1">
            <a:spLocks/>
          </p:cNvSpPr>
          <p:nvPr/>
        </p:nvSpPr>
        <p:spPr>
          <a:xfrm>
            <a:off x="228600" y="1524000"/>
            <a:ext cx="2895600" cy="2895600"/>
          </a:xfrm>
          <a:prstGeom prst="rect">
            <a:avLst/>
          </a:prstGeom>
        </p:spPr>
        <p:txBody>
          <a:bodyPr vert="horz" lIns="91440" tIns="45720" rIns="91440" bIns="45720" rtlCol="0" anchor="b">
            <a:noAutofit/>
          </a:bodyPr>
          <a:lstStyle>
            <a:lvl1pPr algn="l" defTabSz="685800" rtl="0" eaLnBrk="1" latinLnBrk="0" hangingPunct="1">
              <a:lnSpc>
                <a:spcPct val="85000"/>
              </a:lnSpc>
              <a:spcBef>
                <a:spcPct val="0"/>
              </a:spcBef>
              <a:buNone/>
              <a:defRPr lang="en-US" sz="2700" b="0" kern="1200" spc="-38" baseline="0">
                <a:solidFill>
                  <a:srgbClr val="FFFFFF"/>
                </a:solidFill>
                <a:latin typeface="+mj-lt"/>
                <a:ea typeface="+mj-ea"/>
                <a:cs typeface="+mj-cs"/>
              </a:defRPr>
            </a:lvl1pPr>
          </a:lstStyle>
          <a:p>
            <a:r>
              <a:rPr lang="en-US" sz="4200" dirty="0"/>
              <a:t>Purpose</a:t>
            </a:r>
          </a:p>
          <a:p>
            <a:endParaRPr lang="en-US" sz="4200" dirty="0"/>
          </a:p>
          <a:p>
            <a:r>
              <a:rPr lang="en-US" sz="3000" dirty="0"/>
              <a:t>Sex &amp; Labor Trafficking</a:t>
            </a:r>
          </a:p>
        </p:txBody>
      </p:sp>
      <p:sp>
        <p:nvSpPr>
          <p:cNvPr id="3" name="TextBox 2"/>
          <p:cNvSpPr txBox="1"/>
          <p:nvPr/>
        </p:nvSpPr>
        <p:spPr>
          <a:xfrm>
            <a:off x="3581400" y="304800"/>
            <a:ext cx="8077200" cy="6247864"/>
          </a:xfrm>
          <a:prstGeom prst="rect">
            <a:avLst/>
          </a:prstGeom>
          <a:noFill/>
        </p:spPr>
        <p:txBody>
          <a:bodyPr wrap="square" rtlCol="0">
            <a:spAutoFit/>
          </a:bodyPr>
          <a:lstStyle/>
          <a:p>
            <a:pPr marL="285750" indent="-285750">
              <a:buClr>
                <a:schemeClr val="accent1"/>
              </a:buClr>
              <a:buFont typeface="Wingdings" panose="05000000000000000000" pitchFamily="2" charset="2"/>
              <a:buChar char="§"/>
            </a:pPr>
            <a:r>
              <a:rPr lang="en-US" sz="1600" b="1" dirty="0"/>
              <a:t>Involuntary Servitude</a:t>
            </a:r>
            <a:br>
              <a:rPr lang="en-US" sz="1600" b="1" dirty="0"/>
            </a:br>
            <a:r>
              <a:rPr lang="en-US" sz="1600" i="1" dirty="0"/>
              <a:t>Forced labor. </a:t>
            </a:r>
            <a:r>
              <a:rPr lang="en-US" sz="1600" dirty="0"/>
              <a:t>Any scheme, plan, or pattern intended to cause a person to believe that, if the person did not enter into or continue in such condition, that person or another person would suffer serious harm or physical restraint; or the abuse or threatened abuse of the legal process. This can also include “involuntary sexual servitude”. </a:t>
            </a:r>
            <a:br>
              <a:rPr lang="en-US" sz="1600" dirty="0"/>
            </a:br>
            <a:endParaRPr lang="en-US" sz="1600" dirty="0"/>
          </a:p>
          <a:p>
            <a:pPr marL="285750" indent="-285750">
              <a:buClr>
                <a:schemeClr val="accent1"/>
              </a:buClr>
              <a:buFont typeface="Wingdings" panose="05000000000000000000" pitchFamily="2" charset="2"/>
              <a:buChar char="§"/>
            </a:pPr>
            <a:r>
              <a:rPr lang="en-US" sz="1600" b="1" dirty="0"/>
              <a:t>Debt Bondage</a:t>
            </a:r>
            <a:br>
              <a:rPr lang="en-US" sz="1600" b="1" dirty="0"/>
            </a:br>
            <a:r>
              <a:rPr lang="en-US" sz="1600" i="1" dirty="0"/>
              <a:t>Labor associated with a debt that increases or never decreases. </a:t>
            </a:r>
            <a:r>
              <a:rPr lang="en-US" sz="1600" dirty="0"/>
              <a:t>The status or condition of a debtor arising from a pledge by the debtor of his or her personal services or of those of a person under his or her control as a security for debt, if the value of those services as reasonably assessed is not applied toward the liquidation of the debt or the length and nature of those services are not respectively limited and defined. </a:t>
            </a:r>
            <a:br>
              <a:rPr lang="en-US" sz="1600" dirty="0"/>
            </a:br>
            <a:endParaRPr lang="en-US" sz="1600" dirty="0"/>
          </a:p>
          <a:p>
            <a:pPr marL="285750" indent="-285750">
              <a:buClr>
                <a:schemeClr val="accent1"/>
              </a:buClr>
              <a:buFont typeface="Wingdings" panose="05000000000000000000" pitchFamily="2" charset="2"/>
              <a:buChar char="§"/>
            </a:pPr>
            <a:r>
              <a:rPr lang="en-US" sz="1600" b="1" dirty="0"/>
              <a:t>Peonage</a:t>
            </a:r>
            <a:br>
              <a:rPr lang="en-US" sz="1600" b="1" dirty="0"/>
            </a:br>
            <a:r>
              <a:rPr lang="en-US" sz="1600" i="1" dirty="0"/>
              <a:t>Labor with threat of harm that is connected to a debt. </a:t>
            </a:r>
            <a:r>
              <a:rPr lang="en-US" sz="1600" dirty="0"/>
              <a:t>A status or condition of involuntary servitude based on real or alleged indebtedness. </a:t>
            </a:r>
            <a:br>
              <a:rPr lang="en-US" sz="1600" b="1" dirty="0"/>
            </a:br>
            <a:endParaRPr lang="en-US" sz="1600" b="1" dirty="0"/>
          </a:p>
          <a:p>
            <a:pPr marL="285750" indent="-285750">
              <a:buClr>
                <a:schemeClr val="accent1"/>
              </a:buClr>
              <a:buFont typeface="Wingdings" panose="05000000000000000000" pitchFamily="2" charset="2"/>
              <a:buChar char="§"/>
            </a:pPr>
            <a:r>
              <a:rPr lang="en-US" sz="1600" b="1" dirty="0"/>
              <a:t>Slavery</a:t>
            </a:r>
            <a:br>
              <a:rPr lang="en-US" sz="1600" b="1" dirty="0"/>
            </a:br>
            <a:r>
              <a:rPr lang="en-US" sz="1600" i="1" dirty="0"/>
              <a:t>Owned for the purpose of performing labor or services. </a:t>
            </a:r>
            <a:r>
              <a:rPr lang="en-US" sz="1600" dirty="0"/>
              <a:t>The child was forced to perform labor or services with no pay or exchange of any goods and full purpose of day to day life becomes for the purpose of the labor or service. This can also include “sexual slavery”. </a:t>
            </a:r>
            <a:br>
              <a:rPr lang="en-US" sz="1600" b="1" dirty="0"/>
            </a:br>
            <a:endParaRPr lang="en-US" sz="1600" b="1" dirty="0"/>
          </a:p>
          <a:p>
            <a:pPr marL="285750" indent="-285750">
              <a:buClr>
                <a:schemeClr val="accent1"/>
              </a:buClr>
              <a:buFont typeface="Wingdings" panose="05000000000000000000" pitchFamily="2" charset="2"/>
              <a:buChar char="§"/>
            </a:pPr>
            <a:r>
              <a:rPr lang="en-US" sz="1600" b="1" dirty="0"/>
              <a:t>Commercial Sex Act</a:t>
            </a:r>
            <a:br>
              <a:rPr lang="en-US" sz="1600" b="1" dirty="0"/>
            </a:br>
            <a:r>
              <a:rPr lang="en-US" sz="1600" i="1" dirty="0"/>
              <a:t>Sexual act in exchange for something of value. </a:t>
            </a:r>
            <a:r>
              <a:rPr lang="en-US" sz="1600" dirty="0"/>
              <a:t>Any sex act on account of anything of value given to or received by any person. </a:t>
            </a:r>
          </a:p>
        </p:txBody>
      </p:sp>
    </p:spTree>
    <p:extLst>
      <p:ext uri="{BB962C8B-B14F-4D97-AF65-F5344CB8AC3E}">
        <p14:creationId xmlns:p14="http://schemas.microsoft.com/office/powerpoint/2010/main" val="3362373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Test your Knowledge (1)</a:t>
            </a:r>
          </a:p>
        </p:txBody>
      </p:sp>
      <p:sp>
        <p:nvSpPr>
          <p:cNvPr id="3" name="TextBox 2"/>
          <p:cNvSpPr txBox="1"/>
          <p:nvPr/>
        </p:nvSpPr>
        <p:spPr>
          <a:xfrm>
            <a:off x="1097280" y="1752600"/>
            <a:ext cx="8610600" cy="1200329"/>
          </a:xfrm>
          <a:prstGeom prst="rect">
            <a:avLst/>
          </a:prstGeom>
          <a:noFill/>
          <a:ln w="19050">
            <a:solidFill>
              <a:schemeClr val="tx1"/>
            </a:solidFill>
          </a:ln>
        </p:spPr>
        <p:txBody>
          <a:bodyPr wrap="square" rtlCol="0">
            <a:spAutoFit/>
          </a:bodyPr>
          <a:lstStyle/>
          <a:p>
            <a:r>
              <a:rPr lang="en-US" kern="0" dirty="0">
                <a:solidFill>
                  <a:srgbClr val="000000"/>
                </a:solidFill>
                <a:ea typeface="ＭＳ Ｐゴシック"/>
                <a:cs typeface="Arial" panose="020B0604020202020204" pitchFamily="34" charset="0"/>
              </a:rPr>
              <a:t>A child is brought into the United States by a coyote. Once in the United States, the coyote demands more money from the child’s family and holds the child in a warehouse for three weeks until the child’s family sends additional money. While held, the child is told that if she attempts to leave, she will be killed. </a:t>
            </a:r>
            <a:endParaRPr lang="en-US" dirty="0"/>
          </a:p>
        </p:txBody>
      </p:sp>
      <p:graphicFrame>
        <p:nvGraphicFramePr>
          <p:cNvPr id="4" name="Diagram 3"/>
          <p:cNvGraphicFramePr/>
          <p:nvPr>
            <p:extLst>
              <p:ext uri="{D42A27DB-BD31-4B8C-83A1-F6EECF244321}">
                <p14:modId xmlns:p14="http://schemas.microsoft.com/office/powerpoint/2010/main" val="3851602994"/>
              </p:ext>
            </p:extLst>
          </p:nvPr>
        </p:nvGraphicFramePr>
        <p:xfrm>
          <a:off x="3505200" y="3406466"/>
          <a:ext cx="7772400" cy="27054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12885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Test your Knowledge (2) </a:t>
            </a:r>
          </a:p>
        </p:txBody>
      </p:sp>
      <p:sp>
        <p:nvSpPr>
          <p:cNvPr id="3" name="TextBox 2"/>
          <p:cNvSpPr txBox="1"/>
          <p:nvPr/>
        </p:nvSpPr>
        <p:spPr>
          <a:xfrm>
            <a:off x="2819400" y="1676400"/>
            <a:ext cx="8336280" cy="1200329"/>
          </a:xfrm>
          <a:prstGeom prst="rect">
            <a:avLst/>
          </a:prstGeom>
          <a:noFill/>
          <a:ln w="19050">
            <a:solidFill>
              <a:schemeClr val="tx1"/>
            </a:solidFill>
          </a:ln>
        </p:spPr>
        <p:txBody>
          <a:bodyPr wrap="square" rtlCol="0">
            <a:spAutoFit/>
          </a:bodyPr>
          <a:lstStyle/>
          <a:p>
            <a:pPr algn="r"/>
            <a:r>
              <a:rPr lang="en-US" kern="0" dirty="0">
                <a:solidFill>
                  <a:srgbClr val="000000"/>
                </a:solidFill>
                <a:ea typeface="ＭＳ Ｐゴシック"/>
                <a:cs typeface="Arial" panose="020B0604020202020204" pitchFamily="34" charset="0"/>
              </a:rPr>
              <a:t>While crossing the border, the child’s guide tells the child that she has to have sex with him in order to pay off her parents’ smuggling debt. The child agrees because she does not want to work when she gets to the United States to pay off the debt. The guide engages in sexual acts with her and tells her that her debt is now paid.</a:t>
            </a:r>
          </a:p>
        </p:txBody>
      </p:sp>
      <p:graphicFrame>
        <p:nvGraphicFramePr>
          <p:cNvPr id="5" name="Diagram 4"/>
          <p:cNvGraphicFramePr/>
          <p:nvPr>
            <p:extLst>
              <p:ext uri="{D42A27DB-BD31-4B8C-83A1-F6EECF244321}">
                <p14:modId xmlns:p14="http://schemas.microsoft.com/office/powerpoint/2010/main" val="4179860488"/>
              </p:ext>
            </p:extLst>
          </p:nvPr>
        </p:nvGraphicFramePr>
        <p:xfrm>
          <a:off x="1097280" y="3254852"/>
          <a:ext cx="7772400" cy="27054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237903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Test your Knowledge (3) </a:t>
            </a:r>
          </a:p>
        </p:txBody>
      </p:sp>
      <p:sp>
        <p:nvSpPr>
          <p:cNvPr id="3" name="TextBox 2"/>
          <p:cNvSpPr txBox="1"/>
          <p:nvPr/>
        </p:nvSpPr>
        <p:spPr>
          <a:xfrm>
            <a:off x="1097280" y="1752600"/>
            <a:ext cx="8610600" cy="1200329"/>
          </a:xfrm>
          <a:prstGeom prst="rect">
            <a:avLst/>
          </a:prstGeom>
          <a:noFill/>
          <a:ln w="19050">
            <a:solidFill>
              <a:schemeClr val="tx1"/>
            </a:solidFill>
          </a:ln>
        </p:spPr>
        <p:txBody>
          <a:bodyPr wrap="square" rtlCol="0">
            <a:spAutoFit/>
          </a:bodyPr>
          <a:lstStyle/>
          <a:p>
            <a:r>
              <a:rPr lang="en-US" kern="0" dirty="0">
                <a:solidFill>
                  <a:srgbClr val="000000"/>
                </a:solidFill>
                <a:ea typeface="ＭＳ Ｐゴシック"/>
                <a:cs typeface="Arial" panose="020B0604020202020204" pitchFamily="34" charset="0"/>
              </a:rPr>
              <a:t>While waiting to cross the border, a 17-year-old boy is told by a stranger that he must carry drugs with him when he crosses into the United States. The stranger threatens to kill the boy if he does not carry the drugs. The child is apprehended after crossing the border and is found with drugs.</a:t>
            </a:r>
          </a:p>
        </p:txBody>
      </p:sp>
      <p:graphicFrame>
        <p:nvGraphicFramePr>
          <p:cNvPr id="4" name="Diagram 3"/>
          <p:cNvGraphicFramePr/>
          <p:nvPr>
            <p:extLst>
              <p:ext uri="{D42A27DB-BD31-4B8C-83A1-F6EECF244321}">
                <p14:modId xmlns:p14="http://schemas.microsoft.com/office/powerpoint/2010/main" val="1332676767"/>
              </p:ext>
            </p:extLst>
          </p:nvPr>
        </p:nvGraphicFramePr>
        <p:xfrm>
          <a:off x="3505200" y="3406466"/>
          <a:ext cx="7772400" cy="27054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513448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Test your Knowledge (4) </a:t>
            </a:r>
          </a:p>
        </p:txBody>
      </p:sp>
      <p:sp>
        <p:nvSpPr>
          <p:cNvPr id="3" name="TextBox 2"/>
          <p:cNvSpPr txBox="1"/>
          <p:nvPr/>
        </p:nvSpPr>
        <p:spPr>
          <a:xfrm>
            <a:off x="2819400" y="1671751"/>
            <a:ext cx="8336280" cy="1477328"/>
          </a:xfrm>
          <a:prstGeom prst="rect">
            <a:avLst/>
          </a:prstGeom>
          <a:noFill/>
          <a:ln w="19050">
            <a:solidFill>
              <a:schemeClr val="tx1"/>
            </a:solidFill>
          </a:ln>
        </p:spPr>
        <p:txBody>
          <a:bodyPr wrap="square" rtlCol="0">
            <a:spAutoFit/>
          </a:bodyPr>
          <a:lstStyle/>
          <a:p>
            <a:pPr algn="r"/>
            <a:r>
              <a:rPr lang="en-US" kern="0" dirty="0">
                <a:solidFill>
                  <a:srgbClr val="000000"/>
                </a:solidFill>
                <a:ea typeface="ＭＳ Ｐゴシック"/>
                <a:cs typeface="Arial" panose="020B0604020202020204" pitchFamily="34" charset="0"/>
              </a:rPr>
              <a:t>A child and her mother arrange the child’s journey to the United States. </a:t>
            </a:r>
          </a:p>
          <a:p>
            <a:pPr algn="r"/>
            <a:r>
              <a:rPr lang="en-US" kern="0" dirty="0">
                <a:solidFill>
                  <a:srgbClr val="000000"/>
                </a:solidFill>
                <a:ea typeface="ＭＳ Ｐゴシック"/>
                <a:cs typeface="Arial" panose="020B0604020202020204" pitchFamily="34" charset="0"/>
              </a:rPr>
              <a:t>The child’s mother puts up their land as collateral for the cost of her journey. The child is planning to work in the United States once she turns 18 years old and does not currently have a job set up for her. If the debt is not paid in three years her family will lose their land in Guatemala.</a:t>
            </a:r>
          </a:p>
        </p:txBody>
      </p:sp>
      <p:graphicFrame>
        <p:nvGraphicFramePr>
          <p:cNvPr id="5" name="Diagram 4"/>
          <p:cNvGraphicFramePr/>
          <p:nvPr>
            <p:extLst>
              <p:ext uri="{D42A27DB-BD31-4B8C-83A1-F6EECF244321}">
                <p14:modId xmlns:p14="http://schemas.microsoft.com/office/powerpoint/2010/main" val="874274258"/>
              </p:ext>
            </p:extLst>
          </p:nvPr>
        </p:nvGraphicFramePr>
        <p:xfrm>
          <a:off x="1097280" y="3429000"/>
          <a:ext cx="7772400" cy="27054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36411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itle 8"/>
          <p:cNvSpPr txBox="1">
            <a:spLocks/>
          </p:cNvSpPr>
          <p:nvPr/>
        </p:nvSpPr>
        <p:spPr>
          <a:xfrm>
            <a:off x="228600" y="1524000"/>
            <a:ext cx="2895600" cy="2895600"/>
          </a:xfrm>
          <a:prstGeom prst="rect">
            <a:avLst/>
          </a:prstGeom>
        </p:spPr>
        <p:txBody>
          <a:bodyPr vert="horz" lIns="91440" tIns="45720" rIns="91440" bIns="45720" rtlCol="0" anchor="b">
            <a:noAutofit/>
          </a:bodyPr>
          <a:lstStyle>
            <a:lvl1pPr algn="l" defTabSz="685800" rtl="0" eaLnBrk="1" latinLnBrk="0" hangingPunct="1">
              <a:lnSpc>
                <a:spcPct val="85000"/>
              </a:lnSpc>
              <a:spcBef>
                <a:spcPct val="0"/>
              </a:spcBef>
              <a:buNone/>
              <a:defRPr lang="en-US" sz="2700" b="0" kern="1200" spc="-38" baseline="0">
                <a:solidFill>
                  <a:srgbClr val="FFFFFF"/>
                </a:solidFill>
                <a:latin typeface="+mj-lt"/>
                <a:ea typeface="+mj-ea"/>
                <a:cs typeface="+mj-cs"/>
              </a:defRPr>
            </a:lvl1pPr>
          </a:lstStyle>
          <a:p>
            <a:pPr marL="0" marR="0" lvl="0" indent="0" algn="l" defTabSz="685800" rtl="0" eaLnBrk="1" fontAlgn="auto" latinLnBrk="0" hangingPunct="1">
              <a:lnSpc>
                <a:spcPct val="85000"/>
              </a:lnSpc>
              <a:spcBef>
                <a:spcPct val="0"/>
              </a:spcBef>
              <a:spcAft>
                <a:spcPts val="0"/>
              </a:spcAft>
              <a:buClrTx/>
              <a:buSzTx/>
              <a:buFontTx/>
              <a:buNone/>
              <a:tabLst/>
              <a:defRPr/>
            </a:pPr>
            <a:r>
              <a:rPr kumimoji="0" lang="en-US" sz="4200" b="0" i="0" u="none" strike="noStrike" kern="1200" cap="none" spc="-38" normalizeH="0" baseline="0" noProof="0" dirty="0">
                <a:ln>
                  <a:noFill/>
                </a:ln>
                <a:solidFill>
                  <a:srgbClr val="FFFFFF"/>
                </a:solidFill>
                <a:effectLst/>
                <a:uLnTx/>
                <a:uFillTx/>
                <a:latin typeface="Calibri" panose="020F0502020204030204"/>
                <a:ea typeface="+mj-ea"/>
                <a:cs typeface="+mj-cs"/>
              </a:rPr>
              <a:t>Common</a:t>
            </a:r>
            <a:br>
              <a:rPr kumimoji="0" lang="en-US" sz="4200" b="0" i="0" u="none" strike="noStrike" kern="1200" cap="none" spc="-38" normalizeH="0" baseline="0" noProof="0" dirty="0">
                <a:ln>
                  <a:noFill/>
                </a:ln>
                <a:solidFill>
                  <a:srgbClr val="FFFFFF"/>
                </a:solidFill>
                <a:effectLst/>
                <a:uLnTx/>
                <a:uFillTx/>
                <a:latin typeface="Calibri" panose="020F0502020204030204"/>
                <a:ea typeface="+mj-ea"/>
                <a:cs typeface="+mj-cs"/>
              </a:rPr>
            </a:br>
            <a:r>
              <a:rPr kumimoji="0" lang="en-US" sz="4200" b="0" i="0" u="none" strike="noStrike" kern="1200" cap="none" spc="-38" normalizeH="0" baseline="0" noProof="0" dirty="0">
                <a:ln>
                  <a:noFill/>
                </a:ln>
                <a:solidFill>
                  <a:srgbClr val="FFFFFF"/>
                </a:solidFill>
                <a:effectLst/>
                <a:uLnTx/>
                <a:uFillTx/>
                <a:latin typeface="Calibri" panose="020F0502020204030204"/>
                <a:ea typeface="+mj-ea"/>
                <a:cs typeface="+mj-cs"/>
              </a:rPr>
              <a:t>Trends</a:t>
            </a:r>
          </a:p>
          <a:p>
            <a:pPr marL="0" marR="0" lvl="0" indent="0" algn="l" defTabSz="685800" rtl="0" eaLnBrk="1" fontAlgn="auto" latinLnBrk="0" hangingPunct="1">
              <a:lnSpc>
                <a:spcPct val="85000"/>
              </a:lnSpc>
              <a:spcBef>
                <a:spcPct val="0"/>
              </a:spcBef>
              <a:spcAft>
                <a:spcPts val="0"/>
              </a:spcAft>
              <a:buClrTx/>
              <a:buSzTx/>
              <a:buFontTx/>
              <a:buNone/>
              <a:tabLst/>
              <a:defRPr/>
            </a:pPr>
            <a:endParaRPr kumimoji="0" lang="en-US" sz="4200" b="0" i="0" u="none" strike="noStrike" kern="1200" cap="none" spc="-38" normalizeH="0" baseline="0" noProof="0" dirty="0">
              <a:ln>
                <a:noFill/>
              </a:ln>
              <a:solidFill>
                <a:srgbClr val="FFFFFF"/>
              </a:solidFill>
              <a:effectLst/>
              <a:uLnTx/>
              <a:uFillTx/>
              <a:latin typeface="Calibri" panose="020F0502020204030204"/>
              <a:ea typeface="+mj-ea"/>
              <a:cs typeface="+mj-cs"/>
            </a:endParaRPr>
          </a:p>
        </p:txBody>
      </p:sp>
      <p:sp>
        <p:nvSpPr>
          <p:cNvPr id="3" name="TextBox 2"/>
          <p:cNvSpPr txBox="1"/>
          <p:nvPr/>
        </p:nvSpPr>
        <p:spPr>
          <a:xfrm>
            <a:off x="3657600" y="1520785"/>
            <a:ext cx="8077200" cy="3816429"/>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
                <a:srgbClr val="BFB0A3"/>
              </a:buClr>
              <a:buSzTx/>
              <a:buFont typeface="Wingdings" panose="05000000000000000000" pitchFamily="2" charset="2"/>
              <a:buChar char="§"/>
              <a:tabLst/>
              <a:defRPr/>
            </a:pPr>
            <a:r>
              <a:rPr kumimoji="0" lang="en-US" sz="2200" b="0" i="0" u="none" strike="noStrike" kern="1200" cap="none" spc="0" normalizeH="0" baseline="0" noProof="0" dirty="0">
                <a:ln>
                  <a:noFill/>
                </a:ln>
                <a:solidFill>
                  <a:srgbClr val="21272D"/>
                </a:solidFill>
                <a:effectLst/>
                <a:uLnTx/>
                <a:uFillTx/>
                <a:latin typeface="Calibri" panose="020F0502020204030204"/>
                <a:ea typeface="+mn-ea"/>
                <a:cs typeface="+mn-cs"/>
              </a:rPr>
              <a:t>Solicitation to engage in commercial sex</a:t>
            </a:r>
          </a:p>
          <a:p>
            <a:pPr marL="285750" marR="0" lvl="0" indent="-285750" algn="l" defTabSz="457200" rtl="0" eaLnBrk="1" fontAlgn="auto" latinLnBrk="0" hangingPunct="1">
              <a:lnSpc>
                <a:spcPct val="100000"/>
              </a:lnSpc>
              <a:spcBef>
                <a:spcPts val="0"/>
              </a:spcBef>
              <a:spcAft>
                <a:spcPts val="0"/>
              </a:spcAft>
              <a:buClr>
                <a:srgbClr val="BFB0A3"/>
              </a:buClr>
              <a:buSzTx/>
              <a:buFont typeface="Wingdings" panose="05000000000000000000" pitchFamily="2" charset="2"/>
              <a:buChar char="§"/>
              <a:tabLst/>
              <a:defRPr/>
            </a:pPr>
            <a:r>
              <a:rPr kumimoji="0" lang="en-US" sz="2200" b="0" i="0" u="none" strike="noStrike" kern="1200" cap="none" spc="0" normalizeH="0" baseline="0" noProof="0" dirty="0">
                <a:ln>
                  <a:noFill/>
                </a:ln>
                <a:solidFill>
                  <a:srgbClr val="21272D"/>
                </a:solidFill>
                <a:effectLst/>
                <a:uLnTx/>
                <a:uFillTx/>
                <a:latin typeface="Calibri" panose="020F0502020204030204"/>
                <a:ea typeface="+mn-ea"/>
                <a:cs typeface="+mn-cs"/>
              </a:rPr>
              <a:t>Cost of journey, shelter, food, etc. in exchange for sex </a:t>
            </a:r>
          </a:p>
          <a:p>
            <a:pPr marL="285750" marR="0" lvl="0" indent="-285750" algn="l" defTabSz="457200" rtl="0" eaLnBrk="1" fontAlgn="auto" latinLnBrk="0" hangingPunct="1">
              <a:lnSpc>
                <a:spcPct val="100000"/>
              </a:lnSpc>
              <a:spcBef>
                <a:spcPts val="0"/>
              </a:spcBef>
              <a:spcAft>
                <a:spcPts val="0"/>
              </a:spcAft>
              <a:buClr>
                <a:srgbClr val="BFB0A3"/>
              </a:buClr>
              <a:buSzTx/>
              <a:buFont typeface="Wingdings" panose="05000000000000000000" pitchFamily="2" charset="2"/>
              <a:buChar char="§"/>
              <a:tabLst/>
              <a:defRPr/>
            </a:pPr>
            <a:r>
              <a:rPr kumimoji="0" lang="en-US" sz="2200" b="0" i="0" u="none" strike="noStrike" kern="1200" cap="none" spc="0" normalizeH="0" baseline="0" noProof="0" dirty="0">
                <a:ln>
                  <a:noFill/>
                </a:ln>
                <a:solidFill>
                  <a:srgbClr val="21272D"/>
                </a:solidFill>
                <a:effectLst/>
                <a:uLnTx/>
                <a:uFillTx/>
                <a:latin typeface="Calibri" panose="020F0502020204030204"/>
                <a:ea typeface="+mn-ea"/>
                <a:cs typeface="+mn-cs"/>
              </a:rPr>
              <a:t>Forced to work on journey </a:t>
            </a:r>
          </a:p>
          <a:p>
            <a:pPr marL="285750" marR="0" lvl="0" indent="-285750" algn="l" defTabSz="457200" rtl="0" eaLnBrk="1" fontAlgn="auto" latinLnBrk="0" hangingPunct="1">
              <a:lnSpc>
                <a:spcPct val="100000"/>
              </a:lnSpc>
              <a:spcBef>
                <a:spcPts val="0"/>
              </a:spcBef>
              <a:spcAft>
                <a:spcPts val="0"/>
              </a:spcAft>
              <a:buClr>
                <a:srgbClr val="BFB0A3"/>
              </a:buClr>
              <a:buSzTx/>
              <a:buFont typeface="Wingdings" panose="05000000000000000000" pitchFamily="2" charset="2"/>
              <a:buChar char="§"/>
              <a:tabLst/>
              <a:defRPr/>
            </a:pPr>
            <a:r>
              <a:rPr kumimoji="0" lang="en-US" sz="2200" b="0" i="0" u="none" strike="noStrike" kern="1200" cap="none" spc="0" normalizeH="0" baseline="0" noProof="0" dirty="0">
                <a:ln>
                  <a:noFill/>
                </a:ln>
                <a:solidFill>
                  <a:srgbClr val="21272D"/>
                </a:solidFill>
                <a:effectLst/>
                <a:uLnTx/>
                <a:uFillTx/>
                <a:latin typeface="Calibri" panose="020F0502020204030204"/>
                <a:ea typeface="+mn-ea"/>
                <a:cs typeface="+mn-cs"/>
              </a:rPr>
              <a:t>Forced to work for caregiver </a:t>
            </a:r>
          </a:p>
          <a:p>
            <a:pPr marL="285750" marR="0" lvl="0" indent="-285750" algn="l" defTabSz="457200" rtl="0" eaLnBrk="1" fontAlgn="auto" latinLnBrk="0" hangingPunct="1">
              <a:lnSpc>
                <a:spcPct val="100000"/>
              </a:lnSpc>
              <a:spcBef>
                <a:spcPts val="0"/>
              </a:spcBef>
              <a:spcAft>
                <a:spcPts val="0"/>
              </a:spcAft>
              <a:buClr>
                <a:srgbClr val="BFB0A3"/>
              </a:buClr>
              <a:buSzTx/>
              <a:buFont typeface="Wingdings" panose="05000000000000000000" pitchFamily="2" charset="2"/>
              <a:buChar char="§"/>
              <a:tabLst/>
              <a:defRPr/>
            </a:pPr>
            <a:r>
              <a:rPr kumimoji="0" lang="en-US" sz="2200" b="0" i="0" u="none" strike="noStrike" kern="1200" cap="none" spc="0" normalizeH="0" baseline="0" noProof="0" dirty="0">
                <a:ln>
                  <a:noFill/>
                </a:ln>
                <a:solidFill>
                  <a:srgbClr val="21272D"/>
                </a:solidFill>
                <a:effectLst/>
                <a:uLnTx/>
                <a:uFillTx/>
                <a:latin typeface="Calibri" panose="020F0502020204030204"/>
                <a:ea typeface="+mn-ea"/>
                <a:cs typeface="+mn-cs"/>
              </a:rPr>
              <a:t>Held for ransom on journey and then forced to work</a:t>
            </a:r>
          </a:p>
          <a:p>
            <a:pPr marL="285750" marR="0" lvl="0" indent="-285750" algn="l" defTabSz="457200" rtl="0" eaLnBrk="1" fontAlgn="auto" latinLnBrk="0" hangingPunct="1">
              <a:lnSpc>
                <a:spcPct val="100000"/>
              </a:lnSpc>
              <a:spcBef>
                <a:spcPts val="0"/>
              </a:spcBef>
              <a:spcAft>
                <a:spcPts val="0"/>
              </a:spcAft>
              <a:buClr>
                <a:srgbClr val="BFB0A3"/>
              </a:buClr>
              <a:buSzTx/>
              <a:buFont typeface="Wingdings" panose="05000000000000000000" pitchFamily="2" charset="2"/>
              <a:buChar char="§"/>
              <a:tabLst/>
              <a:defRPr/>
            </a:pPr>
            <a:r>
              <a:rPr kumimoji="0" lang="en-US" sz="2200" b="0" i="0" u="none" strike="noStrike" kern="1200" cap="none" spc="0" normalizeH="0" baseline="0" noProof="0" dirty="0">
                <a:ln>
                  <a:noFill/>
                </a:ln>
                <a:solidFill>
                  <a:srgbClr val="21272D"/>
                </a:solidFill>
                <a:effectLst/>
                <a:uLnTx/>
                <a:uFillTx/>
                <a:latin typeface="Calibri" panose="020F0502020204030204"/>
                <a:ea typeface="+mn-ea"/>
                <a:cs typeface="+mn-cs"/>
              </a:rPr>
              <a:t>Smuggling concerns with debts and plans to work </a:t>
            </a:r>
          </a:p>
          <a:p>
            <a:pPr marL="285750" marR="0" lvl="0" indent="-285750" algn="l" defTabSz="457200" rtl="0" eaLnBrk="1" fontAlgn="auto" latinLnBrk="0" hangingPunct="1">
              <a:lnSpc>
                <a:spcPct val="100000"/>
              </a:lnSpc>
              <a:spcBef>
                <a:spcPts val="0"/>
              </a:spcBef>
              <a:spcAft>
                <a:spcPts val="0"/>
              </a:spcAft>
              <a:buClr>
                <a:srgbClr val="BFB0A3"/>
              </a:buClr>
              <a:buSzTx/>
              <a:buFont typeface="Wingdings" panose="05000000000000000000" pitchFamily="2" charset="2"/>
              <a:buChar char="§"/>
              <a:tabLst/>
              <a:defRPr/>
            </a:pPr>
            <a:r>
              <a:rPr kumimoji="0" lang="en-US" sz="2200" b="0" i="0" u="none" strike="noStrike" kern="1200" cap="none" spc="0" normalizeH="0" baseline="0" noProof="0" dirty="0">
                <a:ln>
                  <a:noFill/>
                </a:ln>
                <a:solidFill>
                  <a:srgbClr val="21272D"/>
                </a:solidFill>
                <a:effectLst/>
                <a:uLnTx/>
                <a:uFillTx/>
                <a:latin typeface="Calibri" panose="020F0502020204030204"/>
                <a:ea typeface="+mn-ea"/>
                <a:cs typeface="+mn-cs"/>
              </a:rPr>
              <a:t>Peonage and debt bondage to pay off debts for journey</a:t>
            </a:r>
          </a:p>
          <a:p>
            <a:pPr marL="285750" marR="0" lvl="0" indent="-285750" algn="l" defTabSz="457200" rtl="0" eaLnBrk="1" fontAlgn="auto" latinLnBrk="0" hangingPunct="1">
              <a:lnSpc>
                <a:spcPct val="100000"/>
              </a:lnSpc>
              <a:spcBef>
                <a:spcPts val="0"/>
              </a:spcBef>
              <a:spcAft>
                <a:spcPts val="0"/>
              </a:spcAft>
              <a:buClr>
                <a:srgbClr val="BFB0A3"/>
              </a:buClr>
              <a:buSzTx/>
              <a:buFont typeface="Wingdings" panose="05000000000000000000" pitchFamily="2" charset="2"/>
              <a:buChar char="§"/>
              <a:tabLst/>
              <a:defRPr/>
            </a:pPr>
            <a:r>
              <a:rPr kumimoji="0" lang="en-US" sz="2200" b="0" i="0" u="none" strike="noStrike" kern="1200" cap="none" spc="0" normalizeH="0" baseline="0" noProof="0" dirty="0">
                <a:ln>
                  <a:noFill/>
                </a:ln>
                <a:solidFill>
                  <a:srgbClr val="21272D"/>
                </a:solidFill>
                <a:effectLst/>
                <a:uLnTx/>
                <a:uFillTx/>
                <a:latin typeface="Calibri" panose="020F0502020204030204"/>
                <a:ea typeface="+mn-ea"/>
                <a:cs typeface="+mn-cs"/>
              </a:rPr>
              <a:t>Recruited to run away and then forced to work </a:t>
            </a:r>
          </a:p>
          <a:p>
            <a:pPr marL="285750" marR="0" lvl="0" indent="-285750" algn="l" defTabSz="457200" rtl="0" eaLnBrk="1" fontAlgn="auto" latinLnBrk="0" hangingPunct="1">
              <a:lnSpc>
                <a:spcPct val="100000"/>
              </a:lnSpc>
              <a:spcBef>
                <a:spcPts val="0"/>
              </a:spcBef>
              <a:spcAft>
                <a:spcPts val="0"/>
              </a:spcAft>
              <a:buClr>
                <a:srgbClr val="BFB0A3"/>
              </a:buClr>
              <a:buSzTx/>
              <a:buFont typeface="Wingdings" panose="05000000000000000000" pitchFamily="2" charset="2"/>
              <a:buChar char="§"/>
              <a:tabLst/>
              <a:defRPr/>
            </a:pPr>
            <a:r>
              <a:rPr kumimoji="0" lang="en-US" sz="2200" b="0" i="0" u="none" strike="noStrike" kern="1200" cap="none" spc="0" normalizeH="0" baseline="0" noProof="0" dirty="0">
                <a:ln>
                  <a:noFill/>
                </a:ln>
                <a:solidFill>
                  <a:srgbClr val="21272D"/>
                </a:solidFill>
                <a:effectLst/>
                <a:uLnTx/>
                <a:uFillTx/>
                <a:latin typeface="Calibri" panose="020F0502020204030204"/>
                <a:ea typeface="+mn-ea"/>
                <a:cs typeface="+mn-cs"/>
              </a:rPr>
              <a:t>Forced to engage in forced criminality</a:t>
            </a:r>
          </a:p>
          <a:p>
            <a:pPr marL="285750" marR="0" lvl="0" indent="-285750" algn="l" defTabSz="457200" rtl="0" eaLnBrk="1" fontAlgn="auto" latinLnBrk="0" hangingPunct="1">
              <a:lnSpc>
                <a:spcPct val="100000"/>
              </a:lnSpc>
              <a:spcBef>
                <a:spcPts val="0"/>
              </a:spcBef>
              <a:spcAft>
                <a:spcPts val="0"/>
              </a:spcAft>
              <a:buClr>
                <a:srgbClr val="BFB0A3"/>
              </a:buClr>
              <a:buSzTx/>
              <a:buFont typeface="Wingdings" panose="05000000000000000000" pitchFamily="2" charset="2"/>
              <a:buChar char="§"/>
              <a:tabLst/>
              <a:defRPr/>
            </a:pPr>
            <a:r>
              <a:rPr kumimoji="0" lang="en-US" sz="2200" b="0" i="0" u="none" strike="noStrike" kern="1200" cap="none" spc="0" normalizeH="0" baseline="0" noProof="0" dirty="0">
                <a:ln>
                  <a:noFill/>
                </a:ln>
                <a:solidFill>
                  <a:srgbClr val="21272D"/>
                </a:solidFill>
                <a:effectLst/>
                <a:uLnTx/>
                <a:uFillTx/>
                <a:latin typeface="Calibri" panose="020F0502020204030204"/>
                <a:ea typeface="+mn-ea"/>
                <a:cs typeface="+mn-cs"/>
              </a:rPr>
              <a:t>Involuntary sexual servitude and slavery </a:t>
            </a:r>
          </a:p>
          <a:p>
            <a:pPr marL="285750" marR="0" lvl="0" indent="-285750" algn="l" defTabSz="457200" rtl="0" eaLnBrk="1" fontAlgn="auto" latinLnBrk="0" hangingPunct="1">
              <a:lnSpc>
                <a:spcPct val="100000"/>
              </a:lnSpc>
              <a:spcBef>
                <a:spcPts val="0"/>
              </a:spcBef>
              <a:spcAft>
                <a:spcPts val="0"/>
              </a:spcAft>
              <a:buClr>
                <a:srgbClr val="BFB0A3"/>
              </a:buClr>
              <a:buSzTx/>
              <a:buFont typeface="Wingdings" panose="05000000000000000000" pitchFamily="2" charset="2"/>
              <a:buChar char="§"/>
              <a:tabLst/>
              <a:defRPr/>
            </a:pPr>
            <a:r>
              <a:rPr kumimoji="0" lang="en-US" sz="2200" b="0" i="0" u="none" strike="noStrike" kern="1200" cap="none" spc="0" normalizeH="0" baseline="0" noProof="0" dirty="0">
                <a:ln>
                  <a:noFill/>
                </a:ln>
                <a:solidFill>
                  <a:srgbClr val="21272D"/>
                </a:solidFill>
                <a:effectLst/>
                <a:uLnTx/>
                <a:uFillTx/>
                <a:latin typeface="Calibri" panose="020F0502020204030204"/>
                <a:ea typeface="+mn-ea"/>
                <a:cs typeface="+mn-cs"/>
              </a:rPr>
              <a:t>Intersection of labor trafficking and sex trafficking</a:t>
            </a:r>
          </a:p>
        </p:txBody>
      </p:sp>
    </p:spTree>
    <p:extLst>
      <p:ext uri="{BB962C8B-B14F-4D97-AF65-F5344CB8AC3E}">
        <p14:creationId xmlns:p14="http://schemas.microsoft.com/office/powerpoint/2010/main" val="15898445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III : Screening and Identification </a:t>
            </a:r>
          </a:p>
        </p:txBody>
      </p:sp>
      <p:sp>
        <p:nvSpPr>
          <p:cNvPr id="5" name="Text Placeholder 4"/>
          <p:cNvSpPr>
            <a:spLocks noGrp="1"/>
          </p:cNvSpPr>
          <p:nvPr>
            <p:ph type="body" idx="1"/>
          </p:nvPr>
        </p:nvSpPr>
        <p:spPr/>
        <p:txBody>
          <a:bodyPr/>
          <a:lstStyle/>
          <a:p>
            <a:r>
              <a:rPr lang="en-US" dirty="0"/>
              <a:t>Responding to Foreign National Minor Victims of Trafficking </a:t>
            </a:r>
          </a:p>
        </p:txBody>
      </p:sp>
    </p:spTree>
    <p:extLst>
      <p:ext uri="{BB962C8B-B14F-4D97-AF65-F5344CB8AC3E}">
        <p14:creationId xmlns:p14="http://schemas.microsoft.com/office/powerpoint/2010/main" val="2428289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79" y="286607"/>
            <a:ext cx="10258579" cy="986019"/>
          </a:xfrm>
        </p:spPr>
        <p:txBody>
          <a:bodyPr>
            <a:noAutofit/>
          </a:bodyPr>
          <a:lstStyle/>
          <a:p>
            <a:r>
              <a:rPr lang="en-US" sz="4000" dirty="0"/>
              <a:t>Reasons for Underreporting </a:t>
            </a:r>
          </a:p>
        </p:txBody>
      </p:sp>
      <p:sp>
        <p:nvSpPr>
          <p:cNvPr id="4" name="TextBox 3"/>
          <p:cNvSpPr txBox="1"/>
          <p:nvPr/>
        </p:nvSpPr>
        <p:spPr>
          <a:xfrm>
            <a:off x="1097279" y="1591931"/>
            <a:ext cx="4495799" cy="421653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1200"/>
              </a:spcBef>
              <a:spcAft>
                <a:spcPts val="0"/>
              </a:spcAft>
              <a:buClr>
                <a:srgbClr val="336A90"/>
              </a:buClr>
              <a:buSzTx/>
              <a:buFontTx/>
              <a:buNone/>
              <a:tabLst/>
              <a:defRPr/>
            </a:pPr>
            <a:r>
              <a:rPr kumimoji="0" lang="en-US" sz="1800" b="1" i="0" u="none" strike="noStrike" kern="1200" cap="none" spc="0" normalizeH="0" baseline="0" noProof="0" dirty="0">
                <a:ln>
                  <a:noFill/>
                </a:ln>
                <a:solidFill>
                  <a:srgbClr val="21272D"/>
                </a:solidFill>
                <a:effectLst/>
                <a:uLnTx/>
                <a:uFillTx/>
                <a:latin typeface="Calibri" panose="020F0502020204030204"/>
                <a:ea typeface="+mn-ea"/>
                <a:cs typeface="+mn-cs"/>
              </a:rPr>
              <a:t>Why foreign national minors may not report:</a:t>
            </a:r>
          </a:p>
          <a:p>
            <a:pPr marL="285750" marR="0" lvl="0" indent="-285750" algn="l" defTabSz="457200" rtl="0" eaLnBrk="1" fontAlgn="auto" latinLnBrk="0" hangingPunct="1">
              <a:lnSpc>
                <a:spcPct val="100000"/>
              </a:lnSpc>
              <a:spcBef>
                <a:spcPts val="1200"/>
              </a:spcBef>
              <a:spcAft>
                <a:spcPts val="0"/>
              </a:spcAft>
              <a:buClr>
                <a:srgbClr val="336A90"/>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21272D"/>
                </a:solidFill>
                <a:effectLst/>
                <a:uLnTx/>
                <a:uFillTx/>
                <a:latin typeface="Calibri" panose="020F0502020204030204"/>
                <a:ea typeface="+mn-ea"/>
                <a:cs typeface="+mn-cs"/>
              </a:rPr>
              <a:t>Minor lacks awareness of victimization or thinks exploitation is “normal” </a:t>
            </a:r>
          </a:p>
          <a:p>
            <a:pPr marL="285750" marR="0" lvl="0" indent="-285750" algn="l" defTabSz="457200" rtl="0" eaLnBrk="1" fontAlgn="auto" latinLnBrk="0" hangingPunct="1">
              <a:lnSpc>
                <a:spcPct val="100000"/>
              </a:lnSpc>
              <a:spcBef>
                <a:spcPts val="1200"/>
              </a:spcBef>
              <a:spcAft>
                <a:spcPts val="0"/>
              </a:spcAft>
              <a:buClr>
                <a:srgbClr val="336A90"/>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21272D"/>
                </a:solidFill>
                <a:effectLst/>
                <a:uLnTx/>
                <a:uFillTx/>
                <a:latin typeface="Calibri" panose="020F0502020204030204"/>
                <a:ea typeface="+mn-ea"/>
                <a:cs typeface="+mn-cs"/>
              </a:rPr>
              <a:t>Minor experiencing complex trauma</a:t>
            </a:r>
          </a:p>
          <a:p>
            <a:pPr marL="285750" marR="0" lvl="0" indent="-285750" algn="l" defTabSz="457200" rtl="0" eaLnBrk="1" fontAlgn="auto" latinLnBrk="0" hangingPunct="1">
              <a:lnSpc>
                <a:spcPct val="100000"/>
              </a:lnSpc>
              <a:spcBef>
                <a:spcPts val="1200"/>
              </a:spcBef>
              <a:spcAft>
                <a:spcPts val="0"/>
              </a:spcAft>
              <a:buClr>
                <a:srgbClr val="336A90"/>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21272D"/>
                </a:solidFill>
                <a:effectLst/>
                <a:uLnTx/>
                <a:uFillTx/>
                <a:latin typeface="Calibri" panose="020F0502020204030204"/>
                <a:ea typeface="+mn-ea"/>
                <a:cs typeface="+mn-cs"/>
              </a:rPr>
              <a:t>Minor has been coached by the trafficker</a:t>
            </a:r>
          </a:p>
          <a:p>
            <a:pPr marL="285750" marR="0" lvl="0" indent="-285750" algn="l" defTabSz="457200" rtl="0" eaLnBrk="1" fontAlgn="auto" latinLnBrk="0" hangingPunct="1">
              <a:lnSpc>
                <a:spcPct val="100000"/>
              </a:lnSpc>
              <a:spcBef>
                <a:spcPts val="1200"/>
              </a:spcBef>
              <a:spcAft>
                <a:spcPts val="0"/>
              </a:spcAft>
              <a:buClr>
                <a:srgbClr val="336A90"/>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21272D"/>
                </a:solidFill>
                <a:effectLst/>
                <a:uLnTx/>
                <a:uFillTx/>
                <a:latin typeface="Calibri" panose="020F0502020204030204"/>
                <a:ea typeface="+mn-ea"/>
                <a:cs typeface="+mn-cs"/>
              </a:rPr>
              <a:t>Minor fears deportation or law enforcement</a:t>
            </a:r>
          </a:p>
          <a:p>
            <a:pPr marL="285750" marR="0" lvl="0" indent="-285750" algn="l" defTabSz="457200" rtl="0" eaLnBrk="1" fontAlgn="auto" latinLnBrk="0" hangingPunct="1">
              <a:lnSpc>
                <a:spcPct val="100000"/>
              </a:lnSpc>
              <a:spcBef>
                <a:spcPts val="1200"/>
              </a:spcBef>
              <a:spcAft>
                <a:spcPts val="0"/>
              </a:spcAft>
              <a:buClr>
                <a:srgbClr val="336A90"/>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21272D"/>
                </a:solidFill>
                <a:effectLst/>
                <a:uLnTx/>
                <a:uFillTx/>
                <a:latin typeface="Calibri" panose="020F0502020204030204"/>
                <a:ea typeface="+mn-ea"/>
                <a:cs typeface="+mn-cs"/>
              </a:rPr>
              <a:t>Minor distrusts screeners and authorities</a:t>
            </a:r>
          </a:p>
          <a:p>
            <a:pPr marL="285750" marR="0" lvl="0" indent="-285750" algn="l" defTabSz="457200" rtl="0" eaLnBrk="1" fontAlgn="auto" latinLnBrk="0" hangingPunct="1">
              <a:lnSpc>
                <a:spcPct val="100000"/>
              </a:lnSpc>
              <a:spcBef>
                <a:spcPts val="1200"/>
              </a:spcBef>
              <a:spcAft>
                <a:spcPts val="0"/>
              </a:spcAft>
              <a:buClr>
                <a:srgbClr val="336A90"/>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21272D"/>
                </a:solidFill>
                <a:effectLst/>
                <a:uLnTx/>
                <a:uFillTx/>
                <a:latin typeface="Calibri" panose="020F0502020204030204"/>
                <a:ea typeface="+mn-ea"/>
                <a:cs typeface="+mn-cs"/>
              </a:rPr>
              <a:t>Minor feels shame or guilt</a:t>
            </a:r>
          </a:p>
          <a:p>
            <a:pPr marL="285750" marR="0" lvl="0" indent="-285750" algn="l" defTabSz="457200" rtl="0" eaLnBrk="1" fontAlgn="auto" latinLnBrk="0" hangingPunct="1">
              <a:lnSpc>
                <a:spcPct val="100000"/>
              </a:lnSpc>
              <a:spcBef>
                <a:spcPts val="1200"/>
              </a:spcBef>
              <a:spcAft>
                <a:spcPts val="0"/>
              </a:spcAft>
              <a:buClr>
                <a:srgbClr val="336A90"/>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21272D"/>
                </a:solidFill>
                <a:effectLst/>
                <a:uLnTx/>
                <a:uFillTx/>
                <a:latin typeface="Calibri" panose="020F0502020204030204"/>
                <a:ea typeface="+mn-ea"/>
                <a:cs typeface="+mn-cs"/>
              </a:rPr>
              <a:t>Minor fears that trafficker will cause harm to them, their family, or their loved ones</a:t>
            </a:r>
          </a:p>
        </p:txBody>
      </p:sp>
      <p:sp>
        <p:nvSpPr>
          <p:cNvPr id="6" name="TextBox 5"/>
          <p:cNvSpPr txBox="1"/>
          <p:nvPr/>
        </p:nvSpPr>
        <p:spPr>
          <a:xfrm>
            <a:off x="6659880" y="1591931"/>
            <a:ext cx="4495800" cy="532453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1200"/>
              </a:spcBef>
              <a:spcAft>
                <a:spcPts val="0"/>
              </a:spcAft>
              <a:buClr>
                <a:srgbClr val="336A90"/>
              </a:buClr>
              <a:buSzTx/>
              <a:buFontTx/>
              <a:buNone/>
              <a:tabLst/>
              <a:defRPr/>
            </a:pPr>
            <a:r>
              <a:rPr kumimoji="0" lang="en-US" sz="1800" b="1" i="0" u="none" strike="noStrike" kern="1200" cap="none" spc="0" normalizeH="0" baseline="0" noProof="0" dirty="0">
                <a:ln>
                  <a:noFill/>
                </a:ln>
                <a:solidFill>
                  <a:srgbClr val="21272D"/>
                </a:solidFill>
                <a:effectLst/>
                <a:uLnTx/>
                <a:uFillTx/>
                <a:latin typeface="Calibri" panose="020F0502020204030204"/>
                <a:ea typeface="+mn-ea"/>
                <a:cs typeface="+mn-cs"/>
              </a:rPr>
              <a:t>Why screeners may not report:</a:t>
            </a:r>
          </a:p>
          <a:p>
            <a:pPr marL="285750" marR="0" lvl="0" indent="-285750" algn="l" defTabSz="457200" rtl="0" eaLnBrk="1" fontAlgn="auto" latinLnBrk="0" hangingPunct="1">
              <a:lnSpc>
                <a:spcPct val="100000"/>
              </a:lnSpc>
              <a:spcBef>
                <a:spcPts val="1200"/>
              </a:spcBef>
              <a:spcAft>
                <a:spcPts val="0"/>
              </a:spcAft>
              <a:buClr>
                <a:srgbClr val="336A90"/>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21272D"/>
                </a:solidFill>
                <a:effectLst/>
                <a:uLnTx/>
                <a:uFillTx/>
                <a:latin typeface="Calibri" panose="020F0502020204030204"/>
                <a:ea typeface="+mn-ea"/>
                <a:cs typeface="+mn-cs"/>
              </a:rPr>
              <a:t>Newly-hired worker lacks knowledge about human trafficking and case trends among unaccompanied children</a:t>
            </a:r>
          </a:p>
          <a:p>
            <a:pPr marL="285750" marR="0" lvl="0" indent="-285750" algn="l" defTabSz="457200" rtl="0" eaLnBrk="1" fontAlgn="auto" latinLnBrk="0" hangingPunct="1">
              <a:lnSpc>
                <a:spcPct val="100000"/>
              </a:lnSpc>
              <a:spcBef>
                <a:spcPts val="1200"/>
              </a:spcBef>
              <a:spcAft>
                <a:spcPts val="0"/>
              </a:spcAft>
              <a:buClr>
                <a:srgbClr val="336A90"/>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21272D"/>
                </a:solidFill>
                <a:effectLst/>
                <a:uLnTx/>
                <a:uFillTx/>
                <a:latin typeface="Calibri" panose="020F0502020204030204"/>
                <a:ea typeface="+mn-ea"/>
                <a:cs typeface="+mn-cs"/>
              </a:rPr>
              <a:t>Screener is busy and rushing the interview with the minor</a:t>
            </a:r>
          </a:p>
          <a:p>
            <a:pPr marL="285750" marR="0" lvl="0" indent="-285750" algn="l" defTabSz="457200" rtl="0" eaLnBrk="1" fontAlgn="auto" latinLnBrk="0" hangingPunct="1">
              <a:lnSpc>
                <a:spcPct val="100000"/>
              </a:lnSpc>
              <a:spcBef>
                <a:spcPts val="1200"/>
              </a:spcBef>
              <a:spcAft>
                <a:spcPts val="0"/>
              </a:spcAft>
              <a:buClr>
                <a:srgbClr val="336A90"/>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21272D"/>
                </a:solidFill>
                <a:effectLst/>
                <a:uLnTx/>
                <a:uFillTx/>
                <a:latin typeface="Calibri" panose="020F0502020204030204"/>
                <a:ea typeface="+mn-ea"/>
                <a:cs typeface="+mn-cs"/>
              </a:rPr>
              <a:t>Language or cultural barriers between minor and screener</a:t>
            </a:r>
          </a:p>
          <a:p>
            <a:pPr marL="285750" marR="0" lvl="0" indent="-285750" algn="l" defTabSz="457200" rtl="0" eaLnBrk="1" fontAlgn="auto" latinLnBrk="0" hangingPunct="1">
              <a:lnSpc>
                <a:spcPct val="100000"/>
              </a:lnSpc>
              <a:spcBef>
                <a:spcPts val="1200"/>
              </a:spcBef>
              <a:spcAft>
                <a:spcPts val="0"/>
              </a:spcAft>
              <a:buClr>
                <a:srgbClr val="336A90"/>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21272D"/>
                </a:solidFill>
                <a:effectLst/>
                <a:uLnTx/>
                <a:uFillTx/>
                <a:latin typeface="Calibri" panose="020F0502020204030204"/>
                <a:ea typeface="+mn-ea"/>
                <a:cs typeface="+mn-cs"/>
              </a:rPr>
              <a:t>Directions in policy guidance are outdated or unclear</a:t>
            </a:r>
          </a:p>
          <a:p>
            <a:pPr marL="285750" marR="0" lvl="0" indent="-285750" algn="l" defTabSz="457200" rtl="0" eaLnBrk="1" fontAlgn="auto" latinLnBrk="0" hangingPunct="1">
              <a:lnSpc>
                <a:spcPct val="100000"/>
              </a:lnSpc>
              <a:spcBef>
                <a:spcPts val="1200"/>
              </a:spcBef>
              <a:spcAft>
                <a:spcPts val="0"/>
              </a:spcAft>
              <a:buClr>
                <a:srgbClr val="336A90"/>
              </a:buClr>
              <a:buSzTx/>
              <a:buFont typeface="Wingdings" panose="05000000000000000000" pitchFamily="2" charset="2"/>
              <a:buChar char="§"/>
              <a:tabLst/>
              <a:defRPr/>
            </a:pPr>
            <a:r>
              <a:rPr kumimoji="0" lang="en-US" sz="1800" b="0" i="0" u="none" strike="noStrike" kern="1200" cap="none" spc="0" normalizeH="0" baseline="0" noProof="0" dirty="0">
                <a:ln>
                  <a:noFill/>
                </a:ln>
                <a:solidFill>
                  <a:srgbClr val="21272D"/>
                </a:solidFill>
                <a:effectLst/>
                <a:uLnTx/>
                <a:uFillTx/>
                <a:latin typeface="Calibri" panose="020F0502020204030204"/>
                <a:ea typeface="+mn-ea"/>
                <a:cs typeface="+mn-cs"/>
              </a:rPr>
              <a:t>Screener does not conduct the interview in a trauma-informed, victim-centered, or child-informed manner</a:t>
            </a:r>
          </a:p>
          <a:p>
            <a:pPr marL="285750" marR="0" lvl="0" indent="-285750" algn="l" defTabSz="457200" rtl="0" eaLnBrk="1" fontAlgn="auto" latinLnBrk="0" hangingPunct="1">
              <a:lnSpc>
                <a:spcPct val="100000"/>
              </a:lnSpc>
              <a:spcBef>
                <a:spcPts val="1200"/>
              </a:spcBef>
              <a:spcAft>
                <a:spcPts val="0"/>
              </a:spcAft>
              <a:buClr>
                <a:srgbClr val="336A90"/>
              </a:buClr>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21272D"/>
              </a:solidFill>
              <a:effectLst/>
              <a:uLnTx/>
              <a:uFillTx/>
              <a:latin typeface="Calibri" panose="020F0502020204030204"/>
              <a:ea typeface="+mn-ea"/>
              <a:cs typeface="+mn-cs"/>
            </a:endParaRPr>
          </a:p>
          <a:p>
            <a:pPr marL="285750" marR="0" lvl="0" indent="-285750" algn="l" defTabSz="457200" rtl="0" eaLnBrk="1" fontAlgn="auto" latinLnBrk="0" hangingPunct="1">
              <a:lnSpc>
                <a:spcPct val="100000"/>
              </a:lnSpc>
              <a:spcBef>
                <a:spcPts val="1200"/>
              </a:spcBef>
              <a:spcAft>
                <a:spcPts val="0"/>
              </a:spcAft>
              <a:buClr>
                <a:srgbClr val="336A90"/>
              </a:buClr>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21272D"/>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7604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Trauma-Informed and Victim Centered Screening</a:t>
            </a:r>
          </a:p>
        </p:txBody>
      </p:sp>
      <p:sp>
        <p:nvSpPr>
          <p:cNvPr id="3" name="TextBox 2"/>
          <p:cNvSpPr txBox="1"/>
          <p:nvPr/>
        </p:nvSpPr>
        <p:spPr>
          <a:xfrm>
            <a:off x="1097280" y="1828800"/>
            <a:ext cx="5836920" cy="3631763"/>
          </a:xfrm>
          <a:prstGeom prst="rect">
            <a:avLst/>
          </a:prstGeom>
          <a:noFill/>
        </p:spPr>
        <p:txBody>
          <a:bodyPr wrap="square" rtlCol="0">
            <a:spAutoFit/>
          </a:bodyPr>
          <a:lstStyle/>
          <a:p>
            <a:pPr marL="285750" lvl="0" indent="-285750" defTabSz="914400">
              <a:spcBef>
                <a:spcPts val="600"/>
              </a:spcBef>
              <a:spcAft>
                <a:spcPts val="600"/>
              </a:spcAft>
              <a:buClr>
                <a:srgbClr val="336A90"/>
              </a:buClr>
              <a:buFont typeface="Wingdings" panose="05000000000000000000" pitchFamily="2" charset="2"/>
              <a:buChar char="§"/>
            </a:pPr>
            <a:r>
              <a:rPr lang="en-US" dirty="0"/>
              <a:t>Use TED Questions.</a:t>
            </a:r>
          </a:p>
          <a:p>
            <a:pPr marL="285750" lvl="0" indent="-285750" defTabSz="914400">
              <a:spcBef>
                <a:spcPts val="600"/>
              </a:spcBef>
              <a:spcAft>
                <a:spcPts val="600"/>
              </a:spcAft>
              <a:buClr>
                <a:srgbClr val="336A90"/>
              </a:buClr>
              <a:buFont typeface="Wingdings" panose="05000000000000000000" pitchFamily="2" charset="2"/>
              <a:buChar char="§"/>
            </a:pPr>
            <a:r>
              <a:rPr lang="en-US" dirty="0"/>
              <a:t>Ask open-ended, non-leading questions. </a:t>
            </a:r>
          </a:p>
          <a:p>
            <a:pPr marL="285750" lvl="0" indent="-285750" defTabSz="914400">
              <a:spcBef>
                <a:spcPts val="600"/>
              </a:spcBef>
              <a:spcAft>
                <a:spcPts val="600"/>
              </a:spcAft>
              <a:buClr>
                <a:srgbClr val="336A90"/>
              </a:buClr>
              <a:buFont typeface="Wingdings" panose="05000000000000000000" pitchFamily="2" charset="2"/>
              <a:buChar char="§"/>
            </a:pPr>
            <a:r>
              <a:rPr lang="en-US" dirty="0"/>
              <a:t>Assess impact of child’s environmental factors and possible vulnerabilities with disclosure.</a:t>
            </a:r>
          </a:p>
          <a:p>
            <a:pPr marL="285750" lvl="0" indent="-285750" defTabSz="914400">
              <a:spcBef>
                <a:spcPts val="600"/>
              </a:spcBef>
              <a:spcAft>
                <a:spcPts val="600"/>
              </a:spcAft>
              <a:buClr>
                <a:srgbClr val="336A90"/>
              </a:buClr>
              <a:buFont typeface="Wingdings" panose="05000000000000000000" pitchFamily="2" charset="2"/>
              <a:buChar char="§"/>
            </a:pPr>
            <a:r>
              <a:rPr lang="en-US" dirty="0"/>
              <a:t>Consider effects of trauma on the child’s responses, consider cognitive abilities, and consider mental health. </a:t>
            </a:r>
          </a:p>
          <a:p>
            <a:pPr marL="285750" lvl="0" indent="-285750" defTabSz="914400">
              <a:spcBef>
                <a:spcPts val="600"/>
              </a:spcBef>
              <a:spcAft>
                <a:spcPts val="600"/>
              </a:spcAft>
              <a:buClr>
                <a:srgbClr val="336A90"/>
              </a:buClr>
              <a:buFont typeface="Wingdings" panose="05000000000000000000" pitchFamily="2" charset="2"/>
              <a:buChar char="§"/>
            </a:pPr>
            <a:r>
              <a:rPr lang="en-US" dirty="0"/>
              <a:t>Build felt safety and trust.</a:t>
            </a:r>
          </a:p>
          <a:p>
            <a:pPr marL="285750" lvl="0" indent="-285750" defTabSz="914400">
              <a:spcBef>
                <a:spcPts val="600"/>
              </a:spcBef>
              <a:spcAft>
                <a:spcPts val="600"/>
              </a:spcAft>
              <a:buClr>
                <a:srgbClr val="336A90"/>
              </a:buClr>
              <a:buFont typeface="Wingdings" panose="05000000000000000000" pitchFamily="2" charset="2"/>
              <a:buChar char="§"/>
            </a:pPr>
            <a:r>
              <a:rPr lang="en-US" dirty="0"/>
              <a:t>Seek to allow the minor to share a narrative rather than asking for specific details and trying to get every detail of the situation. </a:t>
            </a:r>
          </a:p>
        </p:txBody>
      </p:sp>
      <p:sp>
        <p:nvSpPr>
          <p:cNvPr id="7" name="TextBox 6"/>
          <p:cNvSpPr txBox="1"/>
          <p:nvPr/>
        </p:nvSpPr>
        <p:spPr>
          <a:xfrm>
            <a:off x="8077200" y="2659796"/>
            <a:ext cx="2514600" cy="1969770"/>
          </a:xfrm>
          <a:prstGeom prst="rect">
            <a:avLst/>
          </a:prstGeom>
          <a:solidFill>
            <a:schemeClr val="accent5">
              <a:lumMod val="20000"/>
              <a:lumOff val="80000"/>
            </a:schemeClr>
          </a:solidFill>
          <a:ln w="19050">
            <a:solidFill>
              <a:schemeClr val="tx1"/>
            </a:solidFill>
          </a:ln>
        </p:spPr>
        <p:txBody>
          <a:bodyPr wrap="square" rtlCol="0">
            <a:spAutoFit/>
          </a:bodyPr>
          <a:lstStyle/>
          <a:p>
            <a:pPr algn="ctr"/>
            <a:r>
              <a:rPr lang="en-US" b="1" dirty="0"/>
              <a:t>TED Questions</a:t>
            </a:r>
            <a:br>
              <a:rPr lang="en-US" b="1" dirty="0"/>
            </a:br>
            <a:endParaRPr lang="en-US" b="1" dirty="0"/>
          </a:p>
          <a:p>
            <a:r>
              <a:rPr lang="en-US" b="1" dirty="0"/>
              <a:t>T </a:t>
            </a:r>
            <a:r>
              <a:rPr lang="en-US" sz="1600" b="1" dirty="0"/>
              <a:t>– </a:t>
            </a:r>
            <a:r>
              <a:rPr lang="en-US" sz="1600" dirty="0"/>
              <a:t>Tell me about.</a:t>
            </a:r>
            <a:br>
              <a:rPr lang="en-US" sz="1600" dirty="0"/>
            </a:br>
            <a:endParaRPr lang="en-US" sz="1600" dirty="0"/>
          </a:p>
          <a:p>
            <a:r>
              <a:rPr lang="en-US" b="1" dirty="0"/>
              <a:t>E </a:t>
            </a:r>
            <a:r>
              <a:rPr lang="en-US" sz="1600" b="1" dirty="0"/>
              <a:t>– </a:t>
            </a:r>
            <a:r>
              <a:rPr lang="en-US" sz="1600" dirty="0"/>
              <a:t>Explain.</a:t>
            </a:r>
            <a:br>
              <a:rPr lang="en-US" sz="1600" dirty="0"/>
            </a:br>
            <a:endParaRPr lang="en-US" sz="1600" dirty="0"/>
          </a:p>
          <a:p>
            <a:r>
              <a:rPr lang="en-US" b="1" dirty="0"/>
              <a:t>D</a:t>
            </a:r>
            <a:r>
              <a:rPr lang="en-US" sz="1600" b="1" dirty="0"/>
              <a:t> – </a:t>
            </a:r>
            <a:r>
              <a:rPr lang="en-US" sz="1600" dirty="0"/>
              <a:t>Describe.</a:t>
            </a:r>
          </a:p>
        </p:txBody>
      </p:sp>
    </p:spTree>
    <p:extLst>
      <p:ext uri="{BB962C8B-B14F-4D97-AF65-F5344CB8AC3E}">
        <p14:creationId xmlns:p14="http://schemas.microsoft.com/office/powerpoint/2010/main" val="27099280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IV : Reporting Process</a:t>
            </a:r>
          </a:p>
        </p:txBody>
      </p:sp>
      <p:sp>
        <p:nvSpPr>
          <p:cNvPr id="5" name="Text Placeholder 4"/>
          <p:cNvSpPr>
            <a:spLocks noGrp="1"/>
          </p:cNvSpPr>
          <p:nvPr>
            <p:ph type="body" idx="1"/>
          </p:nvPr>
        </p:nvSpPr>
        <p:spPr/>
        <p:txBody>
          <a:bodyPr/>
          <a:lstStyle/>
          <a:p>
            <a:r>
              <a:rPr lang="en-US" dirty="0"/>
              <a:t>Responding to Foreign National Minor Victims of Trafficking </a:t>
            </a:r>
          </a:p>
        </p:txBody>
      </p:sp>
    </p:spTree>
    <p:extLst>
      <p:ext uri="{BB962C8B-B14F-4D97-AF65-F5344CB8AC3E}">
        <p14:creationId xmlns:p14="http://schemas.microsoft.com/office/powerpoint/2010/main" val="39864271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Reporting Requirements</a:t>
            </a:r>
          </a:p>
        </p:txBody>
      </p:sp>
      <p:sp>
        <p:nvSpPr>
          <p:cNvPr id="3" name="Content Placeholder 2"/>
          <p:cNvSpPr>
            <a:spLocks noGrp="1"/>
          </p:cNvSpPr>
          <p:nvPr>
            <p:ph idx="1"/>
          </p:nvPr>
        </p:nvSpPr>
        <p:spPr>
          <a:xfrm>
            <a:off x="1097280" y="1676400"/>
            <a:ext cx="10058400" cy="3048000"/>
          </a:xfrm>
        </p:spPr>
        <p:txBody>
          <a:bodyPr>
            <a:noAutofit/>
          </a:bodyPr>
          <a:lstStyle/>
          <a:p>
            <a:pPr marL="461963" indent="-293688">
              <a:buFont typeface="Wingdings" panose="05000000000000000000" pitchFamily="2" charset="2"/>
              <a:buChar char="§"/>
            </a:pPr>
            <a:r>
              <a:rPr lang="en-US" sz="2400" b="1" dirty="0">
                <a:solidFill>
                  <a:schemeClr val="tx1"/>
                </a:solidFill>
              </a:rPr>
              <a:t>Federal Reporting Requirements</a:t>
            </a:r>
            <a:br>
              <a:rPr lang="en-US" sz="2400" b="1" dirty="0">
                <a:solidFill>
                  <a:schemeClr val="tx1"/>
                </a:solidFill>
              </a:rPr>
            </a:br>
            <a:r>
              <a:rPr lang="en-US" sz="1800" dirty="0">
                <a:solidFill>
                  <a:schemeClr val="tx1"/>
                </a:solidFill>
              </a:rPr>
              <a:t>“Not later than 24 hours after a federal, state, or local official discovers that a person who is under 18 years of age may be a victim of a severe form of trafficking in persons, the official shall notify HHS to facilitate the  provision of interim assistance.” </a:t>
            </a:r>
            <a:r>
              <a:rPr lang="en-US" sz="1200" i="1" dirty="0">
                <a:solidFill>
                  <a:schemeClr val="tx1"/>
                </a:solidFill>
              </a:rPr>
              <a:t>(Trafficking Victims Protection Act of 2000, as amended)</a:t>
            </a:r>
            <a:endParaRPr lang="en-US" sz="1800" dirty="0">
              <a:solidFill>
                <a:schemeClr val="tx1"/>
              </a:solidFill>
            </a:endParaRPr>
          </a:p>
          <a:p>
            <a:pPr marL="461963" indent="-293688">
              <a:buFont typeface="Wingdings" panose="05000000000000000000" pitchFamily="2" charset="2"/>
              <a:buChar char="§"/>
            </a:pPr>
            <a:r>
              <a:rPr lang="en-US" sz="2400" b="1" dirty="0">
                <a:solidFill>
                  <a:schemeClr val="tx1"/>
                </a:solidFill>
              </a:rPr>
              <a:t>State and Local Child Welfare Reporting Requirements</a:t>
            </a:r>
            <a:br>
              <a:rPr lang="en-US" sz="2400" b="1" dirty="0">
                <a:solidFill>
                  <a:schemeClr val="tx1"/>
                </a:solidFill>
              </a:rPr>
            </a:br>
            <a:r>
              <a:rPr lang="en-US" sz="1800" dirty="0">
                <a:solidFill>
                  <a:schemeClr val="tx1"/>
                </a:solidFill>
              </a:rPr>
              <a:t>Human trafficking is now included in the definition of child abuse. Therefore, </a:t>
            </a:r>
            <a:br>
              <a:rPr lang="en-US" sz="1800" dirty="0">
                <a:solidFill>
                  <a:schemeClr val="tx1"/>
                </a:solidFill>
              </a:rPr>
            </a:br>
            <a:r>
              <a:rPr lang="en-US" sz="1800" dirty="0">
                <a:solidFill>
                  <a:schemeClr val="tx1"/>
                </a:solidFill>
              </a:rPr>
              <a:t>mandated reporters are now required to follow their state and local child </a:t>
            </a:r>
            <a:br>
              <a:rPr lang="en-US" sz="1800" dirty="0">
                <a:solidFill>
                  <a:schemeClr val="tx1"/>
                </a:solidFill>
              </a:rPr>
            </a:br>
            <a:r>
              <a:rPr lang="en-US" sz="1800" dirty="0">
                <a:solidFill>
                  <a:schemeClr val="tx1"/>
                </a:solidFill>
              </a:rPr>
              <a:t>welfare reporting requirements and report trafficking accordingly. </a:t>
            </a:r>
            <a:br>
              <a:rPr lang="en-US" sz="1800" dirty="0">
                <a:solidFill>
                  <a:schemeClr val="tx1"/>
                </a:solidFill>
              </a:rPr>
            </a:br>
            <a:r>
              <a:rPr lang="en-US" sz="1200" i="1" dirty="0">
                <a:solidFill>
                  <a:srgbClr val="21272D"/>
                </a:solidFill>
              </a:rPr>
              <a:t>(Justice for Victims of Trafficking Act of 2015)</a:t>
            </a:r>
          </a:p>
        </p:txBody>
      </p:sp>
      <p:pic>
        <p:nvPicPr>
          <p:cNvPr id="5" name="Content Placeholder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69540" y="4038600"/>
            <a:ext cx="2888737" cy="1925354"/>
          </a:xfrm>
          <a:prstGeom prst="rect">
            <a:avLst/>
          </a:prstGeom>
        </p:spPr>
      </p:pic>
    </p:spTree>
    <p:extLst>
      <p:ext uri="{BB962C8B-B14F-4D97-AF65-F5344CB8AC3E}">
        <p14:creationId xmlns:p14="http://schemas.microsoft.com/office/powerpoint/2010/main" val="14444149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Requirements to Report to OTIP</a:t>
            </a:r>
          </a:p>
        </p:txBody>
      </p:sp>
      <p:graphicFrame>
        <p:nvGraphicFramePr>
          <p:cNvPr id="8" name="Diagram 7"/>
          <p:cNvGraphicFramePr/>
          <p:nvPr>
            <p:extLst>
              <p:ext uri="{D42A27DB-BD31-4B8C-83A1-F6EECF244321}">
                <p14:modId xmlns:p14="http://schemas.microsoft.com/office/powerpoint/2010/main" val="3336219390"/>
              </p:ext>
            </p:extLst>
          </p:nvPr>
        </p:nvGraphicFramePr>
        <p:xfrm>
          <a:off x="2491740" y="1600200"/>
          <a:ext cx="7208520"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46074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Steps to Request Assistance from OTIP </a:t>
            </a:r>
          </a:p>
        </p:txBody>
      </p:sp>
      <p:graphicFrame>
        <p:nvGraphicFramePr>
          <p:cNvPr id="3" name="Diagram 2"/>
          <p:cNvGraphicFramePr/>
          <p:nvPr/>
        </p:nvGraphicFramePr>
        <p:xfrm>
          <a:off x="1036320" y="1981200"/>
          <a:ext cx="10180320" cy="4249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31939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sz="4000" dirty="0"/>
            </a:br>
            <a:r>
              <a:rPr lang="en-US" sz="4000" dirty="0"/>
              <a:t>Child Eligibility Process</a:t>
            </a:r>
          </a:p>
        </p:txBody>
      </p:sp>
      <p:graphicFrame>
        <p:nvGraphicFramePr>
          <p:cNvPr id="5" name="Diagram 4">
            <a:extLst>
              <a:ext uri="{FF2B5EF4-FFF2-40B4-BE49-F238E27FC236}">
                <a16:creationId xmlns:a16="http://schemas.microsoft.com/office/drawing/2014/main" id="{37A1BE72-A8A7-4212-ACE2-5258CA1E3C5F}"/>
              </a:ext>
            </a:extLst>
          </p:cNvPr>
          <p:cNvGraphicFramePr/>
          <p:nvPr>
            <p:extLst>
              <p:ext uri="{D42A27DB-BD31-4B8C-83A1-F6EECF244321}">
                <p14:modId xmlns:p14="http://schemas.microsoft.com/office/powerpoint/2010/main" val="3958357190"/>
              </p:ext>
            </p:extLst>
          </p:nvPr>
        </p:nvGraphicFramePr>
        <p:xfrm>
          <a:off x="777446" y="1692877"/>
          <a:ext cx="10637108" cy="39788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869537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Determination Types</a:t>
            </a:r>
          </a:p>
        </p:txBody>
      </p:sp>
      <p:sp>
        <p:nvSpPr>
          <p:cNvPr id="3" name="Content Placeholder 2"/>
          <p:cNvSpPr>
            <a:spLocks noGrp="1"/>
          </p:cNvSpPr>
          <p:nvPr>
            <p:ph idx="1"/>
          </p:nvPr>
        </p:nvSpPr>
        <p:spPr>
          <a:xfrm>
            <a:off x="1066800" y="1524000"/>
            <a:ext cx="10058400" cy="4343400"/>
          </a:xfrm>
        </p:spPr>
        <p:txBody>
          <a:bodyPr>
            <a:noAutofit/>
          </a:bodyPr>
          <a:lstStyle/>
          <a:p>
            <a:pPr marL="511175" lvl="0" indent="-342900">
              <a:buClr>
                <a:srgbClr val="BFB0A3"/>
              </a:buClr>
              <a:buFont typeface="Wingdings" panose="05000000000000000000" pitchFamily="2" charset="2"/>
              <a:buChar char="§"/>
            </a:pPr>
            <a:r>
              <a:rPr lang="en-US" sz="2000" b="1" dirty="0">
                <a:solidFill>
                  <a:srgbClr val="21272D"/>
                </a:solidFill>
              </a:rPr>
              <a:t>Eligibility Letter</a:t>
            </a:r>
            <a:br>
              <a:rPr lang="en-US" sz="2400" b="1" dirty="0">
                <a:solidFill>
                  <a:srgbClr val="21272D"/>
                </a:solidFill>
              </a:rPr>
            </a:br>
            <a:r>
              <a:rPr lang="en-US" sz="1600" i="1" dirty="0">
                <a:solidFill>
                  <a:srgbClr val="21272D"/>
                </a:solidFill>
              </a:rPr>
              <a:t>Request for Assistance indicates clear trafficking concerns or information gathered during period of Interim Assistance indicates clear trafficking concerns. </a:t>
            </a:r>
            <a:r>
              <a:rPr lang="en-US" sz="1600" dirty="0">
                <a:solidFill>
                  <a:srgbClr val="21272D"/>
                </a:solidFill>
              </a:rPr>
              <a:t>Letter issued to the minor immediately or following the period of Interim Assistance that provides the minor the ability to apply for benefits and services to the same extent as a refugee. This letter does not expire. </a:t>
            </a:r>
            <a:br>
              <a:rPr lang="en-US" sz="1600" dirty="0">
                <a:solidFill>
                  <a:srgbClr val="21272D"/>
                </a:solidFill>
              </a:rPr>
            </a:br>
            <a:endParaRPr lang="en-US" sz="1200" dirty="0">
              <a:solidFill>
                <a:srgbClr val="21272D"/>
              </a:solidFill>
            </a:endParaRPr>
          </a:p>
          <a:p>
            <a:pPr marL="511175" lvl="0" indent="-342900">
              <a:buClr>
                <a:srgbClr val="BFB0A3"/>
              </a:buClr>
              <a:buFont typeface="Wingdings" panose="05000000000000000000" pitchFamily="2" charset="2"/>
              <a:buChar char="§"/>
            </a:pPr>
            <a:r>
              <a:rPr lang="en-US" sz="2000" b="1" dirty="0">
                <a:solidFill>
                  <a:srgbClr val="21272D"/>
                </a:solidFill>
              </a:rPr>
              <a:t>Interim Assistance Letter</a:t>
            </a:r>
            <a:br>
              <a:rPr lang="en-US" sz="2400" b="1" dirty="0">
                <a:solidFill>
                  <a:srgbClr val="21272D"/>
                </a:solidFill>
              </a:rPr>
            </a:br>
            <a:r>
              <a:rPr lang="en-US" sz="1600" i="1" dirty="0">
                <a:solidFill>
                  <a:srgbClr val="21272D"/>
                </a:solidFill>
              </a:rPr>
              <a:t>Request for Assistance indicates possible concerns of trafficking. </a:t>
            </a:r>
            <a:r>
              <a:rPr lang="en-US" sz="1600" dirty="0">
                <a:solidFill>
                  <a:srgbClr val="21272D"/>
                </a:solidFill>
              </a:rPr>
              <a:t>Letter provides 90 to 120 days of benefits before a Denial or Eligibility Letter is issued. </a:t>
            </a:r>
            <a:br>
              <a:rPr lang="en-US" sz="1600" dirty="0">
                <a:solidFill>
                  <a:srgbClr val="21272D"/>
                </a:solidFill>
              </a:rPr>
            </a:br>
            <a:endParaRPr lang="en-US" sz="1050" dirty="0">
              <a:solidFill>
                <a:srgbClr val="21272D"/>
              </a:solidFill>
            </a:endParaRPr>
          </a:p>
          <a:p>
            <a:pPr marL="511175" lvl="0" indent="-342900">
              <a:buFont typeface="Wingdings" panose="05000000000000000000" pitchFamily="2" charset="2"/>
              <a:buChar char="§"/>
            </a:pPr>
            <a:r>
              <a:rPr lang="en-US" sz="2000" b="1" dirty="0">
                <a:solidFill>
                  <a:srgbClr val="21272D"/>
                </a:solidFill>
              </a:rPr>
              <a:t>Denial of Assistance</a:t>
            </a:r>
            <a:br>
              <a:rPr lang="en-US" sz="2400" b="1" dirty="0">
                <a:solidFill>
                  <a:srgbClr val="21272D"/>
                </a:solidFill>
              </a:rPr>
            </a:br>
            <a:r>
              <a:rPr lang="en-US" sz="1600" i="1" dirty="0">
                <a:solidFill>
                  <a:srgbClr val="21272D"/>
                </a:solidFill>
              </a:rPr>
              <a:t>Request for Assistance did not indicate any possible concerns of trafficking.</a:t>
            </a:r>
            <a:r>
              <a:rPr lang="en-US" sz="1600" dirty="0">
                <a:solidFill>
                  <a:srgbClr val="21272D"/>
                </a:solidFill>
              </a:rPr>
              <a:t> Internal denial response in Shepherd explaining why there was not enough information to provide Interim Assistance or Eligibility. </a:t>
            </a:r>
            <a:br>
              <a:rPr lang="en-US" sz="1600" dirty="0">
                <a:solidFill>
                  <a:srgbClr val="21272D"/>
                </a:solidFill>
              </a:rPr>
            </a:br>
            <a:endParaRPr lang="en-US" sz="1400" dirty="0">
              <a:solidFill>
                <a:srgbClr val="21272D"/>
              </a:solidFill>
            </a:endParaRPr>
          </a:p>
          <a:p>
            <a:pPr marL="511175" lvl="0" indent="-342900">
              <a:buFont typeface="Wingdings" panose="05000000000000000000" pitchFamily="2" charset="2"/>
              <a:buChar char="§"/>
            </a:pPr>
            <a:r>
              <a:rPr lang="en-US" sz="2000" b="1" dirty="0">
                <a:solidFill>
                  <a:srgbClr val="21272D"/>
                </a:solidFill>
              </a:rPr>
              <a:t>Denial of Eligibility Letter</a:t>
            </a:r>
            <a:br>
              <a:rPr lang="en-US" sz="2400" b="1" dirty="0">
                <a:solidFill>
                  <a:srgbClr val="21272D"/>
                </a:solidFill>
              </a:rPr>
            </a:br>
            <a:r>
              <a:rPr lang="en-US" sz="1600" i="1" dirty="0">
                <a:solidFill>
                  <a:srgbClr val="21272D"/>
                </a:solidFill>
              </a:rPr>
              <a:t>Request for Assistance and additional information and consultation during Interim Assistance period do not indicate clear trafficking concerns. </a:t>
            </a:r>
            <a:r>
              <a:rPr lang="en-US" sz="1600" dirty="0">
                <a:solidFill>
                  <a:srgbClr val="21272D"/>
                </a:solidFill>
              </a:rPr>
              <a:t>Letter issued to the minor after the period of Interim Assistance explaining that the minor is no longer eligible for assistance as a victim of trafficking. </a:t>
            </a:r>
          </a:p>
          <a:p>
            <a:pPr marL="168275" indent="0">
              <a:buClr>
                <a:schemeClr val="accent2"/>
              </a:buClr>
              <a:buNone/>
            </a:pPr>
            <a:endParaRPr lang="en-US" sz="1000" dirty="0">
              <a:solidFill>
                <a:schemeClr val="tx1"/>
              </a:solidFill>
            </a:endParaRPr>
          </a:p>
        </p:txBody>
      </p:sp>
    </p:spTree>
    <p:extLst>
      <p:ext uri="{BB962C8B-B14F-4D97-AF65-F5344CB8AC3E}">
        <p14:creationId xmlns:p14="http://schemas.microsoft.com/office/powerpoint/2010/main" val="34212490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V : Benefits and Services</a:t>
            </a:r>
          </a:p>
        </p:txBody>
      </p:sp>
      <p:sp>
        <p:nvSpPr>
          <p:cNvPr id="5" name="Text Placeholder 4"/>
          <p:cNvSpPr>
            <a:spLocks noGrp="1"/>
          </p:cNvSpPr>
          <p:nvPr>
            <p:ph type="body" idx="1"/>
          </p:nvPr>
        </p:nvSpPr>
        <p:spPr/>
        <p:txBody>
          <a:bodyPr/>
          <a:lstStyle/>
          <a:p>
            <a:r>
              <a:rPr lang="en-US" dirty="0"/>
              <a:t>Responding to Foreign National Minor Victims of Trafficking </a:t>
            </a:r>
          </a:p>
        </p:txBody>
      </p:sp>
    </p:spTree>
    <p:extLst>
      <p:ext uri="{BB962C8B-B14F-4D97-AF65-F5344CB8AC3E}">
        <p14:creationId xmlns:p14="http://schemas.microsoft.com/office/powerpoint/2010/main" val="23122666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Benefits</a:t>
            </a:r>
          </a:p>
        </p:txBody>
      </p:sp>
      <p:graphicFrame>
        <p:nvGraphicFramePr>
          <p:cNvPr id="5" name="Table 4">
            <a:extLst>
              <a:ext uri="{FF2B5EF4-FFF2-40B4-BE49-F238E27FC236}">
                <a16:creationId xmlns:a16="http://schemas.microsoft.com/office/drawing/2014/main" id="{71556517-9304-4EC0-BDA2-72D331D595B9}"/>
              </a:ext>
            </a:extLst>
          </p:cNvPr>
          <p:cNvGraphicFramePr>
            <a:graphicFrameLocks noGrp="1"/>
          </p:cNvGraphicFramePr>
          <p:nvPr>
            <p:extLst>
              <p:ext uri="{D42A27DB-BD31-4B8C-83A1-F6EECF244321}">
                <p14:modId xmlns:p14="http://schemas.microsoft.com/office/powerpoint/2010/main" val="3198919291"/>
              </p:ext>
            </p:extLst>
          </p:nvPr>
        </p:nvGraphicFramePr>
        <p:xfrm>
          <a:off x="1122405" y="1458098"/>
          <a:ext cx="10033275" cy="4646204"/>
        </p:xfrm>
        <a:graphic>
          <a:graphicData uri="http://schemas.openxmlformats.org/drawingml/2006/table">
            <a:tbl>
              <a:tblPr firstRow="1" bandRow="1">
                <a:tableStyleId>{0E3FDE45-AF77-4B5C-9715-49D594BDF05E}</a:tableStyleId>
              </a:tblPr>
              <a:tblGrid>
                <a:gridCol w="1433325">
                  <a:extLst>
                    <a:ext uri="{9D8B030D-6E8A-4147-A177-3AD203B41FA5}">
                      <a16:colId xmlns:a16="http://schemas.microsoft.com/office/drawing/2014/main" val="3887939917"/>
                    </a:ext>
                  </a:extLst>
                </a:gridCol>
                <a:gridCol w="1433325">
                  <a:extLst>
                    <a:ext uri="{9D8B030D-6E8A-4147-A177-3AD203B41FA5}">
                      <a16:colId xmlns:a16="http://schemas.microsoft.com/office/drawing/2014/main" val="3408229679"/>
                    </a:ext>
                  </a:extLst>
                </a:gridCol>
                <a:gridCol w="1433325">
                  <a:extLst>
                    <a:ext uri="{9D8B030D-6E8A-4147-A177-3AD203B41FA5}">
                      <a16:colId xmlns:a16="http://schemas.microsoft.com/office/drawing/2014/main" val="406571710"/>
                    </a:ext>
                  </a:extLst>
                </a:gridCol>
                <a:gridCol w="1433325">
                  <a:extLst>
                    <a:ext uri="{9D8B030D-6E8A-4147-A177-3AD203B41FA5}">
                      <a16:colId xmlns:a16="http://schemas.microsoft.com/office/drawing/2014/main" val="3284680466"/>
                    </a:ext>
                  </a:extLst>
                </a:gridCol>
                <a:gridCol w="1433325">
                  <a:extLst>
                    <a:ext uri="{9D8B030D-6E8A-4147-A177-3AD203B41FA5}">
                      <a16:colId xmlns:a16="http://schemas.microsoft.com/office/drawing/2014/main" val="2922668769"/>
                    </a:ext>
                  </a:extLst>
                </a:gridCol>
                <a:gridCol w="1433325">
                  <a:extLst>
                    <a:ext uri="{9D8B030D-6E8A-4147-A177-3AD203B41FA5}">
                      <a16:colId xmlns:a16="http://schemas.microsoft.com/office/drawing/2014/main" val="712497694"/>
                    </a:ext>
                  </a:extLst>
                </a:gridCol>
                <a:gridCol w="1433325">
                  <a:extLst>
                    <a:ext uri="{9D8B030D-6E8A-4147-A177-3AD203B41FA5}">
                      <a16:colId xmlns:a16="http://schemas.microsoft.com/office/drawing/2014/main" val="2235553757"/>
                    </a:ext>
                  </a:extLst>
                </a:gridCol>
              </a:tblGrid>
              <a:tr h="804117">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800" dirty="0">
                          <a:solidFill>
                            <a:schemeClr val="tx1"/>
                          </a:solidFill>
                        </a:rPr>
                        <a:t>Monetary</a:t>
                      </a:r>
                      <a:r>
                        <a:rPr lang="en-US" sz="1800" baseline="0" dirty="0">
                          <a:solidFill>
                            <a:schemeClr val="tx1"/>
                          </a:solidFill>
                        </a:rPr>
                        <a:t> Assistance</a:t>
                      </a:r>
                      <a:endParaRPr lang="en-US" sz="1800" dirty="0">
                        <a:solidFill>
                          <a:schemeClr val="tx1"/>
                        </a:solidFill>
                        <a:latin typeface="+mn-lt"/>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800">
                          <a:solidFill>
                            <a:schemeClr val="tx1"/>
                          </a:solidFill>
                        </a:rPr>
                        <a:t>Nutrition</a:t>
                      </a:r>
                      <a:endParaRPr lang="en-US" sz="1800">
                        <a:solidFill>
                          <a:schemeClr val="tx1"/>
                        </a:solidFill>
                        <a:latin typeface="+mn-lt"/>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800">
                          <a:solidFill>
                            <a:schemeClr val="tx1"/>
                          </a:solidFill>
                        </a:rPr>
                        <a:t>Medical Services</a:t>
                      </a:r>
                      <a:endParaRPr lang="en-US" sz="1800">
                        <a:solidFill>
                          <a:schemeClr val="tx1"/>
                        </a:solidFill>
                        <a:latin typeface="+mn-lt"/>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800">
                          <a:solidFill>
                            <a:schemeClr val="tx1"/>
                          </a:solidFill>
                        </a:rPr>
                        <a:t>Education</a:t>
                      </a:r>
                      <a:endParaRPr lang="en-US" sz="1800">
                        <a:solidFill>
                          <a:schemeClr val="tx1"/>
                        </a:solidFill>
                        <a:latin typeface="+mn-lt"/>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800">
                          <a:solidFill>
                            <a:schemeClr val="tx1"/>
                          </a:solidFill>
                        </a:rPr>
                        <a:t>Employment</a:t>
                      </a:r>
                      <a:endParaRPr lang="en-US" sz="1800">
                        <a:solidFill>
                          <a:schemeClr val="tx1"/>
                        </a:solidFill>
                        <a:latin typeface="+mn-lt"/>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800">
                          <a:solidFill>
                            <a:schemeClr val="tx1"/>
                          </a:solidFill>
                        </a:rPr>
                        <a:t>Housing</a:t>
                      </a:r>
                      <a:endParaRPr lang="en-US" sz="1800">
                        <a:solidFill>
                          <a:schemeClr val="tx1"/>
                        </a:solidFill>
                        <a:latin typeface="+mn-lt"/>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b="1" kern="1200">
                          <a:solidFill>
                            <a:schemeClr val="lt1"/>
                          </a:solidFill>
                          <a:latin typeface="Calibri" panose="020F0502020204030204"/>
                        </a:defRPr>
                      </a:lvl1pPr>
                      <a:lvl2pPr marL="342900" algn="l" defTabSz="685800" rtl="0" eaLnBrk="1" latinLnBrk="0" hangingPunct="1">
                        <a:defRPr sz="1350" b="1" kern="1200">
                          <a:solidFill>
                            <a:schemeClr val="lt1"/>
                          </a:solidFill>
                          <a:latin typeface="Calibri" panose="020F0502020204030204"/>
                        </a:defRPr>
                      </a:lvl2pPr>
                      <a:lvl3pPr marL="685800" algn="l" defTabSz="685800" rtl="0" eaLnBrk="1" latinLnBrk="0" hangingPunct="1">
                        <a:defRPr sz="1350" b="1" kern="1200">
                          <a:solidFill>
                            <a:schemeClr val="lt1"/>
                          </a:solidFill>
                          <a:latin typeface="Calibri" panose="020F0502020204030204"/>
                        </a:defRPr>
                      </a:lvl3pPr>
                      <a:lvl4pPr marL="1028700" algn="l" defTabSz="685800" rtl="0" eaLnBrk="1" latinLnBrk="0" hangingPunct="1">
                        <a:defRPr sz="1350" b="1" kern="1200">
                          <a:solidFill>
                            <a:schemeClr val="lt1"/>
                          </a:solidFill>
                          <a:latin typeface="Calibri" panose="020F0502020204030204"/>
                        </a:defRPr>
                      </a:lvl4pPr>
                      <a:lvl5pPr marL="1371600" algn="l" defTabSz="685800" rtl="0" eaLnBrk="1" latinLnBrk="0" hangingPunct="1">
                        <a:defRPr sz="1350" b="1" kern="1200">
                          <a:solidFill>
                            <a:schemeClr val="lt1"/>
                          </a:solidFill>
                          <a:latin typeface="Calibri" panose="020F0502020204030204"/>
                        </a:defRPr>
                      </a:lvl5pPr>
                      <a:lvl6pPr marL="1714500" algn="l" defTabSz="685800" rtl="0" eaLnBrk="1" latinLnBrk="0" hangingPunct="1">
                        <a:defRPr sz="1350" b="1" kern="1200">
                          <a:solidFill>
                            <a:schemeClr val="lt1"/>
                          </a:solidFill>
                          <a:latin typeface="Calibri" panose="020F0502020204030204"/>
                        </a:defRPr>
                      </a:lvl6pPr>
                      <a:lvl7pPr marL="2057400" algn="l" defTabSz="685800" rtl="0" eaLnBrk="1" latinLnBrk="0" hangingPunct="1">
                        <a:defRPr sz="1350" b="1" kern="1200">
                          <a:solidFill>
                            <a:schemeClr val="lt1"/>
                          </a:solidFill>
                          <a:latin typeface="Calibri" panose="020F0502020204030204"/>
                        </a:defRPr>
                      </a:lvl7pPr>
                      <a:lvl8pPr marL="2400300" algn="l" defTabSz="685800" rtl="0" eaLnBrk="1" latinLnBrk="0" hangingPunct="1">
                        <a:defRPr sz="1350" b="1" kern="1200">
                          <a:solidFill>
                            <a:schemeClr val="lt1"/>
                          </a:solidFill>
                          <a:latin typeface="Calibri" panose="020F0502020204030204"/>
                        </a:defRPr>
                      </a:lvl8pPr>
                      <a:lvl9pPr marL="2743200" algn="l" defTabSz="685800" rtl="0" eaLnBrk="1" latinLnBrk="0" hangingPunct="1">
                        <a:defRPr sz="1350" b="1" kern="1200">
                          <a:solidFill>
                            <a:schemeClr val="lt1"/>
                          </a:solidFill>
                          <a:latin typeface="Calibri" panose="020F0502020204030204"/>
                        </a:defRPr>
                      </a:lvl9pPr>
                    </a:lstStyle>
                    <a:p>
                      <a:pPr algn="ctr"/>
                      <a:r>
                        <a:rPr lang="en-US" sz="1800">
                          <a:solidFill>
                            <a:schemeClr val="tx1"/>
                          </a:solidFill>
                        </a:rPr>
                        <a:t>Multiple</a:t>
                      </a:r>
                      <a:r>
                        <a:rPr lang="en-US" sz="1800" baseline="0">
                          <a:solidFill>
                            <a:schemeClr val="tx1"/>
                          </a:solidFill>
                        </a:rPr>
                        <a:t> Needs Assistance</a:t>
                      </a:r>
                      <a:endParaRPr lang="en-US" sz="1800">
                        <a:solidFill>
                          <a:schemeClr val="tx1"/>
                        </a:solidFill>
                        <a:latin typeface="+mn-lt"/>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4766220"/>
                  </a:ext>
                </a:extLst>
              </a:tr>
              <a:tr h="951239">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116840" marR="66040" algn="ctr">
                        <a:spcBef>
                          <a:spcPts val="0"/>
                        </a:spcBef>
                        <a:spcAft>
                          <a:spcPts val="0"/>
                        </a:spcAft>
                        <a:tabLst>
                          <a:tab pos="111125" algn="l"/>
                        </a:tabLst>
                      </a:pPr>
                      <a:r>
                        <a:rPr lang="en-US" sz="1400" u="none" strike="noStrike" spc="-5" baseline="0">
                          <a:effectLst/>
                          <a:latin typeface="Calibri" panose="020F0502020204030204" pitchFamily="34" charset="0"/>
                        </a:rPr>
                        <a:t>Refugee</a:t>
                      </a:r>
                      <a:r>
                        <a:rPr lang="en-US" sz="1400" u="none" strike="noStrike" spc="-45" baseline="0">
                          <a:effectLst/>
                          <a:latin typeface="Calibri" panose="020F0502020204030204" pitchFamily="34" charset="0"/>
                        </a:rPr>
                        <a:t> </a:t>
                      </a:r>
                      <a:r>
                        <a:rPr lang="en-US" sz="1400" u="none" strike="noStrike" spc="-5" baseline="0">
                          <a:effectLst/>
                          <a:latin typeface="Calibri" panose="020F0502020204030204" pitchFamily="34" charset="0"/>
                        </a:rPr>
                        <a:t>Cash</a:t>
                      </a:r>
                      <a:r>
                        <a:rPr lang="en-US" sz="1400" u="none" strike="noStrike" spc="-40" baseline="0">
                          <a:effectLst/>
                          <a:latin typeface="Calibri" panose="020F0502020204030204" pitchFamily="34" charset="0"/>
                        </a:rPr>
                        <a:t> </a:t>
                      </a:r>
                      <a:r>
                        <a:rPr lang="en-US" sz="1400" u="none" strike="noStrike" spc="-5" baseline="0">
                          <a:effectLst/>
                          <a:latin typeface="Calibri" panose="020F0502020204030204" pitchFamily="34" charset="0"/>
                        </a:rPr>
                        <a:t>Assistance</a:t>
                      </a:r>
                      <a:endParaRPr lang="en-US" sz="1400" b="1" baseline="0">
                        <a:solidFill>
                          <a:schemeClr val="tx2"/>
                        </a:solidFill>
                        <a:effectLst/>
                        <a:latin typeface="Calibri" panose="020F0502020204030204" pitchFamily="34" charset="0"/>
                        <a:ea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r>
                        <a:rPr lang="en-US" sz="1400" u="none" strike="noStrike" kern="1200" baseline="0">
                          <a:effectLst/>
                          <a:latin typeface="Calibri" panose="020F0502020204030204" pitchFamily="34" charset="0"/>
                        </a:rPr>
                        <a:t>Supplemental Nutritional</a:t>
                      </a:r>
                      <a:r>
                        <a:rPr lang="en-US" sz="1400" kern="1200" baseline="0">
                          <a:effectLst/>
                          <a:latin typeface="Calibri" panose="020F0502020204030204" pitchFamily="34" charset="0"/>
                        </a:rPr>
                        <a:t> </a:t>
                      </a:r>
                      <a:r>
                        <a:rPr lang="en-US" sz="1400" u="none" strike="noStrike" kern="1200" baseline="0">
                          <a:effectLst/>
                          <a:latin typeface="Calibri" panose="020F0502020204030204" pitchFamily="34" charset="0"/>
                        </a:rPr>
                        <a:t>Assistance Program</a:t>
                      </a:r>
                      <a:endParaRPr lang="en-US" sz="1400" baseline="0">
                        <a:solidFill>
                          <a:schemeClr val="tx2"/>
                        </a:solidFill>
                        <a:latin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82550" marR="82550" algn="ctr">
                        <a:spcBef>
                          <a:spcPts val="0"/>
                        </a:spcBef>
                        <a:spcAft>
                          <a:spcPts val="0"/>
                        </a:spcAft>
                        <a:tabLst>
                          <a:tab pos="111125" algn="l"/>
                        </a:tabLst>
                      </a:pPr>
                      <a:r>
                        <a:rPr lang="en-US" sz="1400" u="none" strike="noStrike" spc="-5" baseline="0">
                          <a:effectLst/>
                          <a:latin typeface="Calibri" panose="020F0502020204030204" pitchFamily="34" charset="0"/>
                        </a:rPr>
                        <a:t>Children’s</a:t>
                      </a:r>
                      <a:r>
                        <a:rPr lang="en-US" sz="1400" u="none" strike="noStrike" spc="-85" baseline="0">
                          <a:effectLst/>
                          <a:latin typeface="Calibri" panose="020F0502020204030204" pitchFamily="34" charset="0"/>
                        </a:rPr>
                        <a:t> </a:t>
                      </a:r>
                      <a:r>
                        <a:rPr lang="en-US" sz="1400" u="none" strike="noStrike" spc="-5" baseline="0">
                          <a:effectLst/>
                          <a:latin typeface="Calibri" panose="020F0502020204030204" pitchFamily="34" charset="0"/>
                        </a:rPr>
                        <a:t>Health</a:t>
                      </a:r>
                      <a:r>
                        <a:rPr lang="en-US" sz="1400" spc="145" baseline="0">
                          <a:effectLst/>
                          <a:latin typeface="Calibri" panose="020F0502020204030204" pitchFamily="34" charset="0"/>
                        </a:rPr>
                        <a:t> </a:t>
                      </a:r>
                      <a:r>
                        <a:rPr lang="en-US" sz="1400" u="none" strike="noStrike" spc="-5" baseline="0">
                          <a:effectLst/>
                          <a:latin typeface="Calibri" panose="020F0502020204030204" pitchFamily="34" charset="0"/>
                        </a:rPr>
                        <a:t>Insurance</a:t>
                      </a:r>
                      <a:r>
                        <a:rPr lang="en-US" sz="1400" u="none" strike="noStrike" spc="-65" baseline="0">
                          <a:effectLst/>
                          <a:latin typeface="Calibri" panose="020F0502020204030204" pitchFamily="34" charset="0"/>
                        </a:rPr>
                        <a:t> </a:t>
                      </a:r>
                      <a:r>
                        <a:rPr lang="en-US" sz="1400" u="none" strike="noStrike" spc="-5" baseline="0">
                          <a:effectLst/>
                          <a:latin typeface="Calibri" panose="020F0502020204030204" pitchFamily="34" charset="0"/>
                        </a:rPr>
                        <a:t>Program</a:t>
                      </a:r>
                      <a:r>
                        <a:rPr lang="en-US" sz="1400" u="none" strike="noStrike" spc="-65" baseline="0">
                          <a:effectLst/>
                          <a:latin typeface="Calibri" panose="020F0502020204030204" pitchFamily="34" charset="0"/>
                        </a:rPr>
                        <a:t> </a:t>
                      </a:r>
                      <a:endParaRPr lang="en-US" sz="1400" baseline="0">
                        <a:solidFill>
                          <a:schemeClr val="tx2"/>
                        </a:solidFill>
                        <a:effectLst/>
                        <a:latin typeface="Calibri" panose="020F0502020204030204" pitchFamily="34" charset="0"/>
                        <a:ea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r>
                        <a:rPr lang="en-US" sz="1400" u="none" strike="noStrike" kern="1200" baseline="0">
                          <a:effectLst/>
                          <a:latin typeface="Calibri" panose="020F0502020204030204" pitchFamily="34" charset="0"/>
                        </a:rPr>
                        <a:t>Title IV Federal Student</a:t>
                      </a:r>
                      <a:r>
                        <a:rPr lang="en-US" sz="1400" kern="1200" baseline="0">
                          <a:effectLst/>
                          <a:latin typeface="Calibri" panose="020F0502020204030204" pitchFamily="34" charset="0"/>
                        </a:rPr>
                        <a:t> </a:t>
                      </a:r>
                      <a:r>
                        <a:rPr lang="en-US" sz="1400" u="none" strike="noStrike" kern="1200" baseline="0">
                          <a:effectLst/>
                          <a:latin typeface="Calibri" panose="020F0502020204030204" pitchFamily="34" charset="0"/>
                        </a:rPr>
                        <a:t>Financial Aid</a:t>
                      </a:r>
                      <a:endParaRPr lang="en-US" sz="1400" baseline="0">
                        <a:solidFill>
                          <a:schemeClr val="tx2"/>
                        </a:solidFill>
                        <a:latin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r>
                        <a:rPr lang="en-US" sz="1400" u="none" strike="noStrike" kern="1200" baseline="0">
                          <a:effectLst/>
                          <a:latin typeface="Calibri" panose="020F0502020204030204" pitchFamily="34" charset="0"/>
                        </a:rPr>
                        <a:t>Job Corps</a:t>
                      </a:r>
                      <a:endParaRPr lang="en-US" sz="1400" baseline="0">
                        <a:solidFill>
                          <a:schemeClr val="tx2"/>
                        </a:solidFill>
                        <a:latin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133350" marR="0" algn="ctr">
                        <a:spcBef>
                          <a:spcPts val="0"/>
                        </a:spcBef>
                        <a:spcAft>
                          <a:spcPts val="0"/>
                        </a:spcAft>
                        <a:tabLst>
                          <a:tab pos="111125" algn="l"/>
                        </a:tabLst>
                      </a:pPr>
                      <a:r>
                        <a:rPr lang="en-US" sz="1400" u="none" strike="noStrike" spc="-5" baseline="0">
                          <a:effectLst/>
                          <a:latin typeface="Calibri" panose="020F0502020204030204" pitchFamily="34" charset="0"/>
                        </a:rPr>
                        <a:t>Public</a:t>
                      </a:r>
                      <a:r>
                        <a:rPr lang="en-US" sz="1400" u="none" strike="noStrike" spc="-75" baseline="0">
                          <a:effectLst/>
                          <a:latin typeface="Calibri" panose="020F0502020204030204" pitchFamily="34" charset="0"/>
                        </a:rPr>
                        <a:t> </a:t>
                      </a:r>
                      <a:r>
                        <a:rPr lang="en-US" sz="1400" u="none" strike="noStrike" spc="-5" baseline="0">
                          <a:effectLst/>
                          <a:latin typeface="Calibri" panose="020F0502020204030204" pitchFamily="34" charset="0"/>
                        </a:rPr>
                        <a:t>Housing</a:t>
                      </a:r>
                      <a:r>
                        <a:rPr lang="en-US" sz="1400" u="none" strike="noStrike" spc="-70" baseline="0">
                          <a:effectLst/>
                          <a:latin typeface="Calibri" panose="020F0502020204030204" pitchFamily="34" charset="0"/>
                        </a:rPr>
                        <a:t> </a:t>
                      </a:r>
                      <a:r>
                        <a:rPr lang="en-US" sz="1400" u="none" strike="noStrike" spc="-5" baseline="0">
                          <a:effectLst/>
                          <a:latin typeface="Calibri" panose="020F0502020204030204" pitchFamily="34" charset="0"/>
                        </a:rPr>
                        <a:t>Program</a:t>
                      </a:r>
                      <a:endParaRPr lang="en-US" sz="1400" baseline="0">
                        <a:solidFill>
                          <a:schemeClr val="tx2"/>
                        </a:solidFill>
                        <a:effectLst/>
                        <a:latin typeface="Calibri" panose="020F0502020204030204" pitchFamily="34" charset="0"/>
                        <a:ea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116840" marR="0" algn="ctr">
                        <a:spcBef>
                          <a:spcPts val="0"/>
                        </a:spcBef>
                        <a:spcAft>
                          <a:spcPts val="0"/>
                        </a:spcAft>
                        <a:tabLst>
                          <a:tab pos="111125" algn="l"/>
                        </a:tabLst>
                      </a:pPr>
                      <a:r>
                        <a:rPr lang="en-US" sz="1400" baseline="0">
                          <a:effectLst/>
                          <a:latin typeface="Calibri" panose="020F0502020204030204" pitchFamily="34" charset="0"/>
                        </a:rPr>
                        <a:t>Refugee Social Services and Targeted Assistance</a:t>
                      </a:r>
                      <a:endParaRPr lang="en-US" sz="1400" baseline="0">
                        <a:solidFill>
                          <a:schemeClr val="tx2"/>
                        </a:solidFill>
                        <a:effectLst/>
                        <a:latin typeface="Calibri" panose="020F0502020204030204" pitchFamily="34" charset="0"/>
                        <a:ea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93414331"/>
                  </a:ext>
                </a:extLst>
              </a:tr>
              <a:tr h="951239">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116840" marR="184785" algn="ctr">
                        <a:spcBef>
                          <a:spcPts val="0"/>
                        </a:spcBef>
                        <a:spcAft>
                          <a:spcPts val="0"/>
                        </a:spcAft>
                        <a:tabLst>
                          <a:tab pos="111125" algn="l"/>
                        </a:tabLst>
                      </a:pPr>
                      <a:r>
                        <a:rPr lang="en-US" sz="1400" u="none" strike="noStrike" spc="-5" baseline="0">
                          <a:effectLst/>
                          <a:latin typeface="Calibri" panose="020F0502020204030204" pitchFamily="34" charset="0"/>
                        </a:rPr>
                        <a:t>Supplemental</a:t>
                      </a:r>
                      <a:endParaRPr lang="en-US" sz="1400" baseline="0">
                        <a:effectLst/>
                        <a:latin typeface="Calibri" panose="020F0502020204030204" pitchFamily="34" charset="0"/>
                      </a:endParaRPr>
                    </a:p>
                    <a:p>
                      <a:pPr marL="116840" marR="184785" algn="ctr">
                        <a:spcBef>
                          <a:spcPts val="0"/>
                        </a:spcBef>
                        <a:spcAft>
                          <a:spcPts val="0"/>
                        </a:spcAft>
                        <a:tabLst>
                          <a:tab pos="111125" algn="l"/>
                        </a:tabLst>
                      </a:pPr>
                      <a:r>
                        <a:rPr lang="en-US" sz="1400" u="none" strike="noStrike" spc="-5" baseline="0">
                          <a:effectLst/>
                          <a:latin typeface="Calibri" panose="020F0502020204030204" pitchFamily="34" charset="0"/>
                        </a:rPr>
                        <a:t>Security</a:t>
                      </a:r>
                      <a:r>
                        <a:rPr lang="en-US" sz="1400" spc="115" baseline="0">
                          <a:effectLst/>
                          <a:latin typeface="Calibri" panose="020F0502020204030204" pitchFamily="34" charset="0"/>
                        </a:rPr>
                        <a:t> </a:t>
                      </a:r>
                      <a:r>
                        <a:rPr lang="en-US" sz="1400" u="none" strike="noStrike" baseline="0">
                          <a:effectLst/>
                          <a:latin typeface="Calibri" panose="020F0502020204030204" pitchFamily="34" charset="0"/>
                        </a:rPr>
                        <a:t>Income</a:t>
                      </a:r>
                      <a:r>
                        <a:rPr lang="en-US" sz="1400" u="none" strike="noStrike" spc="-65" baseline="0">
                          <a:effectLst/>
                          <a:latin typeface="Calibri" panose="020F0502020204030204" pitchFamily="34" charset="0"/>
                        </a:rPr>
                        <a:t> </a:t>
                      </a:r>
                      <a:r>
                        <a:rPr lang="en-US" sz="1400" u="none" strike="noStrike" baseline="0">
                          <a:effectLst/>
                          <a:latin typeface="Calibri" panose="020F0502020204030204" pitchFamily="34" charset="0"/>
                        </a:rPr>
                        <a:t>(SSI)</a:t>
                      </a:r>
                      <a:endParaRPr lang="en-US" sz="1400" baseline="0">
                        <a:solidFill>
                          <a:schemeClr val="tx2"/>
                        </a:solidFill>
                        <a:effectLst/>
                        <a:latin typeface="Calibri" panose="020F0502020204030204" pitchFamily="34" charset="0"/>
                        <a:ea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endParaRPr lang="en-US" sz="1400" baseline="0">
                        <a:solidFill>
                          <a:schemeClr val="tx2"/>
                        </a:solidFill>
                        <a:latin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116840" marR="0" algn="ctr">
                        <a:spcBef>
                          <a:spcPts val="0"/>
                        </a:spcBef>
                        <a:spcAft>
                          <a:spcPts val="0"/>
                        </a:spcAft>
                        <a:tabLst>
                          <a:tab pos="111125" algn="l"/>
                        </a:tabLst>
                      </a:pPr>
                      <a:r>
                        <a:rPr lang="en-US" sz="1400" baseline="0">
                          <a:effectLst/>
                          <a:latin typeface="Calibri" panose="020F0502020204030204" pitchFamily="34" charset="0"/>
                        </a:rPr>
                        <a:t>Medicaid  </a:t>
                      </a:r>
                      <a:endParaRPr lang="en-US" sz="1400" baseline="0">
                        <a:solidFill>
                          <a:schemeClr val="tx2"/>
                        </a:solidFill>
                        <a:effectLst/>
                        <a:latin typeface="Calibri" panose="020F0502020204030204" pitchFamily="34" charset="0"/>
                        <a:ea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endParaRPr lang="en-US" sz="1400" baseline="0">
                        <a:solidFill>
                          <a:schemeClr val="tx2"/>
                        </a:solidFill>
                        <a:latin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endParaRPr lang="en-US" sz="1400" baseline="0">
                        <a:solidFill>
                          <a:schemeClr val="tx2"/>
                        </a:solidFill>
                        <a:latin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143510" marR="0" algn="ctr">
                        <a:spcBef>
                          <a:spcPts val="0"/>
                        </a:spcBef>
                        <a:spcAft>
                          <a:spcPts val="0"/>
                        </a:spcAft>
                        <a:tabLst>
                          <a:tab pos="111125" algn="l"/>
                        </a:tabLst>
                      </a:pPr>
                      <a:r>
                        <a:rPr lang="en-US" sz="1400" u="none" strike="noStrike" baseline="0">
                          <a:effectLst/>
                          <a:latin typeface="Calibri" panose="020F0502020204030204" pitchFamily="34" charset="0"/>
                        </a:rPr>
                        <a:t>Tenant</a:t>
                      </a:r>
                      <a:r>
                        <a:rPr lang="en-US" sz="1400" u="none" strike="noStrike" spc="-55" baseline="0">
                          <a:effectLst/>
                          <a:latin typeface="Calibri" panose="020F0502020204030204" pitchFamily="34" charset="0"/>
                        </a:rPr>
                        <a:t>-</a:t>
                      </a:r>
                      <a:r>
                        <a:rPr lang="en-US" sz="1400" u="none" strike="noStrike" spc="-5" baseline="0">
                          <a:effectLst/>
                          <a:latin typeface="Calibri" panose="020F0502020204030204" pitchFamily="34" charset="0"/>
                        </a:rPr>
                        <a:t>Based</a:t>
                      </a:r>
                      <a:r>
                        <a:rPr lang="en-US" sz="1400" u="none" strike="noStrike" spc="-60" baseline="0">
                          <a:effectLst/>
                          <a:latin typeface="Calibri" panose="020F0502020204030204" pitchFamily="34" charset="0"/>
                        </a:rPr>
                        <a:t> </a:t>
                      </a:r>
                      <a:r>
                        <a:rPr lang="en-US" sz="1400" u="none" strike="noStrike" baseline="0">
                          <a:effectLst/>
                          <a:latin typeface="Calibri" panose="020F0502020204030204" pitchFamily="34" charset="0"/>
                        </a:rPr>
                        <a:t>Vouchers</a:t>
                      </a:r>
                      <a:endParaRPr lang="en-US" sz="1400" baseline="0">
                        <a:solidFill>
                          <a:schemeClr val="tx2"/>
                        </a:solidFill>
                        <a:effectLst/>
                        <a:latin typeface="Calibri" panose="020F0502020204030204" pitchFamily="34" charset="0"/>
                        <a:ea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114935" marR="0" algn="ctr">
                        <a:spcBef>
                          <a:spcPts val="0"/>
                        </a:spcBef>
                        <a:spcAft>
                          <a:spcPts val="0"/>
                        </a:spcAft>
                        <a:tabLst>
                          <a:tab pos="111125" algn="l"/>
                        </a:tabLst>
                      </a:pPr>
                      <a:r>
                        <a:rPr lang="en-US" sz="1400" kern="1200" baseline="0">
                          <a:solidFill>
                            <a:schemeClr val="dk1"/>
                          </a:solidFill>
                          <a:effectLst/>
                          <a:latin typeface="Calibri" panose="020F0502020204030204" pitchFamily="34" charset="0"/>
                          <a:ea typeface="+mn-ea"/>
                          <a:cs typeface="+mn-cs"/>
                        </a:rPr>
                        <a:t>Unaccompanied Refugee Minors Foster Care Program</a:t>
                      </a: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9124032"/>
                  </a:ext>
                </a:extLst>
              </a:tr>
              <a:tr h="951239">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116840" marR="184785" algn="ctr">
                        <a:spcBef>
                          <a:spcPts val="0"/>
                        </a:spcBef>
                        <a:spcAft>
                          <a:spcPts val="0"/>
                        </a:spcAft>
                        <a:tabLst>
                          <a:tab pos="111125" algn="l"/>
                        </a:tabLst>
                      </a:pPr>
                      <a:r>
                        <a:rPr lang="en-US" sz="1400" baseline="0">
                          <a:effectLst/>
                          <a:latin typeface="Calibri" panose="020F0502020204030204" pitchFamily="34" charset="0"/>
                        </a:rPr>
                        <a:t>Temporary Assistance for Needy Families</a:t>
                      </a:r>
                      <a:endParaRPr lang="en-US" sz="1400" baseline="0">
                        <a:solidFill>
                          <a:schemeClr val="tx2"/>
                        </a:solidFill>
                        <a:effectLst/>
                        <a:latin typeface="Calibri" panose="020F0502020204030204" pitchFamily="34" charset="0"/>
                        <a:ea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endParaRPr lang="en-US" sz="1400" baseline="0">
                        <a:solidFill>
                          <a:schemeClr val="tx2"/>
                        </a:solidFill>
                        <a:latin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E1E9"/>
                    </a:solidFill>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116840" marR="0" algn="ctr">
                        <a:spcBef>
                          <a:spcPts val="0"/>
                        </a:spcBef>
                        <a:spcAft>
                          <a:spcPts val="0"/>
                        </a:spcAft>
                        <a:tabLst>
                          <a:tab pos="111125" algn="l"/>
                        </a:tabLst>
                      </a:pPr>
                      <a:r>
                        <a:rPr lang="en-US" sz="1400" baseline="0">
                          <a:effectLst/>
                          <a:latin typeface="Calibri" panose="020F0502020204030204" pitchFamily="34" charset="0"/>
                        </a:rPr>
                        <a:t>Office of Refugee Resettlement Medical Screenings</a:t>
                      </a:r>
                      <a:endParaRPr lang="en-US" sz="1400" baseline="0">
                        <a:solidFill>
                          <a:schemeClr val="tx2"/>
                        </a:solidFill>
                        <a:effectLst/>
                        <a:latin typeface="Calibri" panose="020F0502020204030204" pitchFamily="34" charset="0"/>
                        <a:ea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endParaRPr lang="en-US" sz="1400" baseline="0">
                        <a:solidFill>
                          <a:schemeClr val="tx2"/>
                        </a:solidFill>
                        <a:latin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endParaRPr lang="en-US" sz="1400" baseline="0">
                        <a:solidFill>
                          <a:schemeClr val="tx2"/>
                        </a:solidFill>
                        <a:latin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endParaRPr lang="en-US" sz="1400" baseline="0">
                        <a:solidFill>
                          <a:schemeClr val="tx2"/>
                        </a:solidFill>
                        <a:latin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114935" marR="0" algn="ctr">
                        <a:spcBef>
                          <a:spcPts val="0"/>
                        </a:spcBef>
                        <a:spcAft>
                          <a:spcPts val="0"/>
                        </a:spcAft>
                        <a:tabLst>
                          <a:tab pos="111125" algn="l"/>
                        </a:tabLst>
                      </a:pPr>
                      <a:r>
                        <a:rPr lang="en-US" sz="1400" baseline="0">
                          <a:effectLst/>
                          <a:latin typeface="Calibri" panose="020F0502020204030204" pitchFamily="34" charset="0"/>
                        </a:rPr>
                        <a:t>Voluntary Agency Matching Grant Program</a:t>
                      </a:r>
                      <a:endParaRPr lang="en-US" sz="1400" baseline="0">
                        <a:solidFill>
                          <a:schemeClr val="tx2"/>
                        </a:solidFill>
                        <a:effectLst/>
                        <a:latin typeface="Calibri" panose="020F0502020204030204" pitchFamily="34" charset="0"/>
                        <a:ea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7319031"/>
                  </a:ext>
                </a:extLst>
              </a:tr>
              <a:tr h="951239">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91440" marR="82550" algn="ctr">
                        <a:spcBef>
                          <a:spcPts val="0"/>
                        </a:spcBef>
                        <a:spcAft>
                          <a:spcPts val="0"/>
                        </a:spcAft>
                        <a:tabLst>
                          <a:tab pos="111125" algn="l"/>
                        </a:tabLst>
                      </a:pPr>
                      <a:endParaRPr lang="en-US" sz="1400" baseline="0">
                        <a:solidFill>
                          <a:schemeClr val="tx2"/>
                        </a:solidFill>
                        <a:effectLst/>
                        <a:latin typeface="Calibri" panose="020F0502020204030204" pitchFamily="34" charset="0"/>
                        <a:ea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endParaRPr lang="en-US" sz="1400" baseline="0">
                        <a:solidFill>
                          <a:schemeClr val="tx2"/>
                        </a:solidFill>
                        <a:latin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marL="116840" marR="0" algn="ctr">
                        <a:spcBef>
                          <a:spcPts val="0"/>
                        </a:spcBef>
                        <a:spcAft>
                          <a:spcPts val="0"/>
                        </a:spcAft>
                        <a:tabLst>
                          <a:tab pos="111125" algn="l"/>
                        </a:tabLst>
                      </a:pPr>
                      <a:r>
                        <a:rPr lang="en-US" sz="1400" baseline="0">
                          <a:effectLst/>
                          <a:latin typeface="Calibri" panose="020F0502020204030204" pitchFamily="34" charset="0"/>
                        </a:rPr>
                        <a:t>Refugee Medical Assistance</a:t>
                      </a:r>
                      <a:endParaRPr lang="en-US" sz="1400" baseline="0">
                        <a:solidFill>
                          <a:schemeClr val="tx2"/>
                        </a:solidFill>
                        <a:effectLst/>
                        <a:latin typeface="Calibri" panose="020F0502020204030204" pitchFamily="34" charset="0"/>
                        <a:ea typeface="Calibri" panose="020F0502020204030204" pitchFamily="34" charset="0"/>
                        <a:cs typeface="Arial" panose="020B0604020202020204" pitchFamily="34"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endParaRPr lang="en-US" sz="1400" baseline="0">
                        <a:solidFill>
                          <a:schemeClr val="tx2"/>
                        </a:solidFill>
                        <a:latin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endParaRPr lang="en-US" sz="1400" baseline="0">
                        <a:solidFill>
                          <a:schemeClr val="tx2"/>
                        </a:solidFill>
                        <a:latin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endParaRPr lang="en-US" sz="1400" baseline="0">
                        <a:solidFill>
                          <a:schemeClr val="tx2"/>
                        </a:solidFill>
                        <a:latin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685800" rtl="0" eaLnBrk="1" latinLnBrk="0" hangingPunct="1">
                        <a:defRPr sz="1350" kern="1200">
                          <a:solidFill>
                            <a:schemeClr val="dk1"/>
                          </a:solidFill>
                          <a:latin typeface="Calibri" panose="020F0502020204030204"/>
                        </a:defRPr>
                      </a:lvl1pPr>
                      <a:lvl2pPr marL="342900" algn="l" defTabSz="685800" rtl="0" eaLnBrk="1" latinLnBrk="0" hangingPunct="1">
                        <a:defRPr sz="1350" kern="1200">
                          <a:solidFill>
                            <a:schemeClr val="dk1"/>
                          </a:solidFill>
                          <a:latin typeface="Calibri" panose="020F0502020204030204"/>
                        </a:defRPr>
                      </a:lvl2pPr>
                      <a:lvl3pPr marL="685800" algn="l" defTabSz="685800" rtl="0" eaLnBrk="1" latinLnBrk="0" hangingPunct="1">
                        <a:defRPr sz="1350" kern="1200">
                          <a:solidFill>
                            <a:schemeClr val="dk1"/>
                          </a:solidFill>
                          <a:latin typeface="Calibri" panose="020F0502020204030204"/>
                        </a:defRPr>
                      </a:lvl3pPr>
                      <a:lvl4pPr marL="1028700" algn="l" defTabSz="685800" rtl="0" eaLnBrk="1" latinLnBrk="0" hangingPunct="1">
                        <a:defRPr sz="1350" kern="1200">
                          <a:solidFill>
                            <a:schemeClr val="dk1"/>
                          </a:solidFill>
                          <a:latin typeface="Calibri" panose="020F0502020204030204"/>
                        </a:defRPr>
                      </a:lvl4pPr>
                      <a:lvl5pPr marL="1371600" algn="l" defTabSz="685800" rtl="0" eaLnBrk="1" latinLnBrk="0" hangingPunct="1">
                        <a:defRPr sz="1350" kern="1200">
                          <a:solidFill>
                            <a:schemeClr val="dk1"/>
                          </a:solidFill>
                          <a:latin typeface="Calibri" panose="020F0502020204030204"/>
                        </a:defRPr>
                      </a:lvl5pPr>
                      <a:lvl6pPr marL="1714500" algn="l" defTabSz="685800" rtl="0" eaLnBrk="1" latinLnBrk="0" hangingPunct="1">
                        <a:defRPr sz="1350" kern="1200">
                          <a:solidFill>
                            <a:schemeClr val="dk1"/>
                          </a:solidFill>
                          <a:latin typeface="Calibri" panose="020F0502020204030204"/>
                        </a:defRPr>
                      </a:lvl6pPr>
                      <a:lvl7pPr marL="2057400" algn="l" defTabSz="685800" rtl="0" eaLnBrk="1" latinLnBrk="0" hangingPunct="1">
                        <a:defRPr sz="1350" kern="1200">
                          <a:solidFill>
                            <a:schemeClr val="dk1"/>
                          </a:solidFill>
                          <a:latin typeface="Calibri" panose="020F0502020204030204"/>
                        </a:defRPr>
                      </a:lvl7pPr>
                      <a:lvl8pPr marL="2400300" algn="l" defTabSz="685800" rtl="0" eaLnBrk="1" latinLnBrk="0" hangingPunct="1">
                        <a:defRPr sz="1350" kern="1200">
                          <a:solidFill>
                            <a:schemeClr val="dk1"/>
                          </a:solidFill>
                          <a:latin typeface="Calibri" panose="020F0502020204030204"/>
                        </a:defRPr>
                      </a:lvl8pPr>
                      <a:lvl9pPr marL="2743200" algn="l" defTabSz="685800" rtl="0" eaLnBrk="1" latinLnBrk="0" hangingPunct="1">
                        <a:defRPr sz="1350" kern="1200">
                          <a:solidFill>
                            <a:schemeClr val="dk1"/>
                          </a:solidFill>
                          <a:latin typeface="Calibri" panose="020F0502020204030204"/>
                        </a:defRPr>
                      </a:lvl9pPr>
                    </a:lstStyle>
                    <a:p>
                      <a:pPr algn="ctr"/>
                      <a:endParaRPr lang="en-US" sz="1400" baseline="0" dirty="0">
                        <a:solidFill>
                          <a:schemeClr val="tx2"/>
                        </a:solidFill>
                        <a:latin typeface="Calibri" panose="020F0502020204030204" pitchFamily="34" charset="0"/>
                        <a:cs typeface="Arial" panose="020B0604020202020204" pitchFamily="34" charset="0"/>
                      </a:endParaRPr>
                    </a:p>
                  </a:txBody>
                  <a:tcPr marL="9144" marR="9144" marT="9144" marB="91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8274315"/>
                  </a:ext>
                </a:extLst>
              </a:tr>
            </a:tbl>
          </a:graphicData>
        </a:graphic>
      </p:graphicFrame>
    </p:spTree>
    <p:extLst>
      <p:ext uri="{BB962C8B-B14F-4D97-AF65-F5344CB8AC3E}">
        <p14:creationId xmlns:p14="http://schemas.microsoft.com/office/powerpoint/2010/main" val="32212740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4000" dirty="0"/>
              <a:t>Case Management Services</a:t>
            </a:r>
          </a:p>
        </p:txBody>
      </p:sp>
      <p:sp>
        <p:nvSpPr>
          <p:cNvPr id="8" name="Content Placeholder 2">
            <a:extLst>
              <a:ext uri="{FF2B5EF4-FFF2-40B4-BE49-F238E27FC236}">
                <a16:creationId xmlns:a16="http://schemas.microsoft.com/office/drawing/2014/main" id="{A1FA281E-5282-4958-A0BC-6CE2C19F0B62}"/>
              </a:ext>
            </a:extLst>
          </p:cNvPr>
          <p:cNvSpPr>
            <a:spLocks noGrp="1"/>
          </p:cNvSpPr>
          <p:nvPr>
            <p:ph idx="1"/>
          </p:nvPr>
        </p:nvSpPr>
        <p:spPr>
          <a:xfrm>
            <a:off x="1090821" y="1700437"/>
            <a:ext cx="10058401" cy="1146558"/>
          </a:xfrm>
        </p:spPr>
        <p:txBody>
          <a:bodyPr>
            <a:noAutofit/>
          </a:bodyPr>
          <a:lstStyle/>
          <a:p>
            <a:pPr>
              <a:spcBef>
                <a:spcPts val="0"/>
              </a:spcBef>
            </a:pPr>
            <a:r>
              <a:rPr lang="en-US" sz="2400" b="1" dirty="0">
                <a:solidFill>
                  <a:srgbClr val="404040"/>
                </a:solidFill>
              </a:rPr>
              <a:t>Trafficking Victims Assistance Program (TVAP)</a:t>
            </a:r>
          </a:p>
          <a:p>
            <a:pPr>
              <a:spcBef>
                <a:spcPts val="0"/>
              </a:spcBef>
            </a:pPr>
            <a:r>
              <a:rPr lang="en-US" sz="1700" dirty="0">
                <a:solidFill>
                  <a:srgbClr val="404040"/>
                </a:solidFill>
              </a:rPr>
              <a:t>Trafficking-specific, comprehensive case management services and some out-of-pocket expenses for foreign national minors who have experienced human trafficking. Once connected to a social services organization, a case manager assists the child with accessing a range of supportive services:</a:t>
            </a:r>
          </a:p>
          <a:p>
            <a:pPr>
              <a:spcBef>
                <a:spcPts val="0"/>
              </a:spcBef>
            </a:pPr>
            <a:endParaRPr lang="en-US" sz="1800" dirty="0">
              <a:solidFill>
                <a:srgbClr val="404040"/>
              </a:solidFill>
            </a:endParaRPr>
          </a:p>
        </p:txBody>
      </p:sp>
      <p:pic>
        <p:nvPicPr>
          <p:cNvPr id="9" name="Picture 8">
            <a:extLst>
              <a:ext uri="{FF2B5EF4-FFF2-40B4-BE49-F238E27FC236}">
                <a16:creationId xmlns:a16="http://schemas.microsoft.com/office/drawing/2014/main" id="{361FECBB-DE08-4595-860B-A252A57C77E6}"/>
              </a:ext>
            </a:extLst>
          </p:cNvPr>
          <p:cNvPicPr>
            <a:picLocks noChangeAspect="1"/>
          </p:cNvPicPr>
          <p:nvPr/>
        </p:nvPicPr>
        <p:blipFill rotWithShape="1">
          <a:blip r:embed="rId3">
            <a:extLst>
              <a:ext uri="{28A0092B-C50C-407E-A947-70E740481C1C}">
                <a14:useLocalDpi xmlns:a14="http://schemas.microsoft.com/office/drawing/2010/main" val="0"/>
              </a:ext>
            </a:extLst>
          </a:blip>
          <a:srcRect b="22727"/>
          <a:stretch/>
        </p:blipFill>
        <p:spPr>
          <a:xfrm>
            <a:off x="7760078" y="3373288"/>
            <a:ext cx="3661254" cy="1995616"/>
          </a:xfrm>
          <a:prstGeom prst="rect">
            <a:avLst/>
          </a:prstGeom>
        </p:spPr>
      </p:pic>
      <p:sp>
        <p:nvSpPr>
          <p:cNvPr id="10" name="Rectangle 9">
            <a:extLst>
              <a:ext uri="{FF2B5EF4-FFF2-40B4-BE49-F238E27FC236}">
                <a16:creationId xmlns:a16="http://schemas.microsoft.com/office/drawing/2014/main" id="{5A72EE0C-A236-40F8-9CBC-8145C78B3E9E}"/>
              </a:ext>
            </a:extLst>
          </p:cNvPr>
          <p:cNvSpPr/>
          <p:nvPr/>
        </p:nvSpPr>
        <p:spPr>
          <a:xfrm>
            <a:off x="1090821" y="3035322"/>
            <a:ext cx="5933403" cy="1908215"/>
          </a:xfrm>
          <a:prstGeom prst="rect">
            <a:avLst/>
          </a:prstGeom>
          <a:solidFill>
            <a:schemeClr val="accent1">
              <a:lumMod val="20000"/>
              <a:lumOff val="80000"/>
            </a:schemeClr>
          </a:solidFill>
          <a:ln w="12700" cap="flat" cmpd="sng" algn="ctr">
            <a:noFill/>
            <a:prstDash val="solid"/>
            <a:miter lim="800000"/>
          </a:ln>
          <a:effectLst/>
        </p:spPr>
        <p:txBody>
          <a:bodyPr wrap="square" lIns="228600" tIns="91440" rIns="0" bIns="91440" numCol="2" rtlCol="0" anchor="ctr">
            <a:spAutoFit/>
          </a:bodyPr>
          <a:lstStyle/>
          <a:p>
            <a:pPr marL="285750" indent="-285750">
              <a:buFont typeface="Wingdings" panose="05000000000000000000" pitchFamily="2" charset="2"/>
              <a:buChar char="§"/>
            </a:pPr>
            <a:r>
              <a:rPr lang="en-US" sz="1600" dirty="0"/>
              <a:t>Emergency needs</a:t>
            </a:r>
          </a:p>
          <a:p>
            <a:pPr marL="285750" indent="-285750">
              <a:buFont typeface="Wingdings" panose="05000000000000000000" pitchFamily="2" charset="2"/>
              <a:buChar char="§"/>
            </a:pPr>
            <a:r>
              <a:rPr lang="en-US" sz="1600" dirty="0"/>
              <a:t>Housing, rent, utilities</a:t>
            </a:r>
          </a:p>
          <a:p>
            <a:pPr marL="285750" indent="-285750">
              <a:buFont typeface="Wingdings" panose="05000000000000000000" pitchFamily="2" charset="2"/>
              <a:buChar char="§"/>
            </a:pPr>
            <a:r>
              <a:rPr lang="en-US" sz="1600" dirty="0"/>
              <a:t>Education</a:t>
            </a:r>
          </a:p>
          <a:p>
            <a:pPr marL="285750" indent="-285750">
              <a:buFont typeface="Wingdings" panose="05000000000000000000" pitchFamily="2" charset="2"/>
              <a:buChar char="§"/>
            </a:pPr>
            <a:r>
              <a:rPr lang="en-US" sz="1600" dirty="0"/>
              <a:t>Transportation</a:t>
            </a:r>
          </a:p>
          <a:p>
            <a:pPr marL="285750" indent="-285750">
              <a:buFont typeface="Wingdings" panose="05000000000000000000" pitchFamily="2" charset="2"/>
              <a:buChar char="§"/>
            </a:pPr>
            <a:r>
              <a:rPr lang="en-US" sz="1600" dirty="0"/>
              <a:t>Medical expenses</a:t>
            </a:r>
          </a:p>
          <a:p>
            <a:pPr marL="285750" indent="-285750">
              <a:buFont typeface="Wingdings" panose="05000000000000000000" pitchFamily="2" charset="2"/>
              <a:buChar char="§"/>
            </a:pPr>
            <a:r>
              <a:rPr lang="en-US" sz="1600" dirty="0"/>
              <a:t>Mental health counseling</a:t>
            </a:r>
          </a:p>
          <a:p>
            <a:pPr marL="285750" indent="-285750">
              <a:buFont typeface="Wingdings" panose="05000000000000000000" pitchFamily="2" charset="2"/>
              <a:buChar char="§"/>
            </a:pPr>
            <a:r>
              <a:rPr lang="en-US" sz="1600" dirty="0"/>
              <a:t>Food and clothing</a:t>
            </a:r>
          </a:p>
          <a:p>
            <a:pPr marL="285750" indent="-285750">
              <a:buFont typeface="Wingdings" panose="05000000000000000000" pitchFamily="2" charset="2"/>
              <a:buChar char="§"/>
            </a:pPr>
            <a:r>
              <a:rPr lang="en-US" sz="1600" dirty="0"/>
              <a:t>Personal care items</a:t>
            </a:r>
          </a:p>
          <a:p>
            <a:pPr marL="285750" indent="-285750">
              <a:buFont typeface="Wingdings" panose="05000000000000000000" pitchFamily="2" charset="2"/>
              <a:buChar char="§"/>
            </a:pPr>
            <a:r>
              <a:rPr lang="en-US" sz="1600" dirty="0"/>
              <a:t>Cell phone</a:t>
            </a:r>
          </a:p>
          <a:p>
            <a:pPr marL="285750" indent="-285750">
              <a:buFont typeface="Wingdings" panose="05000000000000000000" pitchFamily="2" charset="2"/>
              <a:buChar char="§"/>
            </a:pPr>
            <a:r>
              <a:rPr lang="en-US" sz="1600" dirty="0"/>
              <a:t>Legal rights</a:t>
            </a:r>
          </a:p>
          <a:p>
            <a:pPr marL="285750" indent="-285750">
              <a:buFont typeface="Wingdings" panose="05000000000000000000" pitchFamily="2" charset="2"/>
              <a:buChar char="§"/>
            </a:pPr>
            <a:r>
              <a:rPr lang="en-US" sz="1600" dirty="0"/>
              <a:t>Employment</a:t>
            </a:r>
          </a:p>
          <a:p>
            <a:pPr marL="285750" indent="-285750">
              <a:buFont typeface="Wingdings" panose="05000000000000000000" pitchFamily="2" charset="2"/>
              <a:buChar char="§"/>
            </a:pPr>
            <a:r>
              <a:rPr lang="en-US" sz="1600" dirty="0"/>
              <a:t>Life skills training</a:t>
            </a:r>
          </a:p>
          <a:p>
            <a:pPr marL="285750" indent="-285750">
              <a:buFont typeface="Wingdings" panose="05000000000000000000" pitchFamily="2" charset="2"/>
              <a:buChar char="§"/>
            </a:pPr>
            <a:r>
              <a:rPr lang="en-US" sz="1600" dirty="0"/>
              <a:t>Interpretation and translation</a:t>
            </a:r>
          </a:p>
          <a:p>
            <a:pPr marL="285750" indent="-285750">
              <a:buFont typeface="Wingdings" panose="05000000000000000000" pitchFamily="2" charset="2"/>
              <a:buChar char="§"/>
            </a:pPr>
            <a:r>
              <a:rPr lang="en-US" sz="1600" dirty="0"/>
              <a:t>Financial support</a:t>
            </a:r>
          </a:p>
        </p:txBody>
      </p:sp>
      <p:sp>
        <p:nvSpPr>
          <p:cNvPr id="7" name="TextBox 6">
            <a:extLst>
              <a:ext uri="{FF2B5EF4-FFF2-40B4-BE49-F238E27FC236}">
                <a16:creationId xmlns:a16="http://schemas.microsoft.com/office/drawing/2014/main" id="{383B1EE3-555C-4029-813E-AE2E63716ACA}"/>
              </a:ext>
            </a:extLst>
          </p:cNvPr>
          <p:cNvSpPr txBox="1"/>
          <p:nvPr/>
        </p:nvSpPr>
        <p:spPr>
          <a:xfrm>
            <a:off x="1090821" y="5281136"/>
            <a:ext cx="5933403" cy="738664"/>
          </a:xfrm>
          <a:prstGeom prst="rect">
            <a:avLst/>
          </a:prstGeom>
          <a:solidFill>
            <a:schemeClr val="tx1">
              <a:lumMod val="10000"/>
              <a:lumOff val="90000"/>
            </a:schemeClr>
          </a:solidFill>
          <a:ln>
            <a:noFill/>
          </a:ln>
        </p:spPr>
        <p:txBody>
          <a:bodyPr wrap="square" rtlCol="0">
            <a:spAutoFit/>
          </a:bodyPr>
          <a:lstStyle/>
          <a:p>
            <a:r>
              <a:rPr lang="en-US" sz="1400" b="1" dirty="0"/>
              <a:t>U.S. Committee for Refugees and Immigrants</a:t>
            </a:r>
          </a:p>
          <a:p>
            <a:r>
              <a:rPr lang="en-US" sz="1400" dirty="0"/>
              <a:t>1-800-307-4712</a:t>
            </a:r>
            <a:br>
              <a:rPr lang="en-US" sz="1400" dirty="0"/>
            </a:br>
            <a:r>
              <a:rPr lang="en-US" sz="1400" dirty="0"/>
              <a:t>TraffickingVictims@uscridc.org</a:t>
            </a:r>
          </a:p>
        </p:txBody>
      </p:sp>
    </p:spTree>
    <p:extLst>
      <p:ext uri="{BB962C8B-B14F-4D97-AF65-F5344CB8AC3E}">
        <p14:creationId xmlns:p14="http://schemas.microsoft.com/office/powerpoint/2010/main" val="42253449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VI : Case Trends</a:t>
            </a:r>
          </a:p>
        </p:txBody>
      </p:sp>
      <p:sp>
        <p:nvSpPr>
          <p:cNvPr id="5" name="Text Placeholder 4"/>
          <p:cNvSpPr>
            <a:spLocks noGrp="1"/>
          </p:cNvSpPr>
          <p:nvPr>
            <p:ph type="body" idx="1"/>
          </p:nvPr>
        </p:nvSpPr>
        <p:spPr/>
        <p:txBody>
          <a:bodyPr/>
          <a:lstStyle/>
          <a:p>
            <a:r>
              <a:rPr lang="en-US" dirty="0"/>
              <a:t>Responding to Foreign National Minor Victims of Trafficking </a:t>
            </a:r>
          </a:p>
        </p:txBody>
      </p:sp>
    </p:spTree>
    <p:extLst>
      <p:ext uri="{BB962C8B-B14F-4D97-AF65-F5344CB8AC3E}">
        <p14:creationId xmlns:p14="http://schemas.microsoft.com/office/powerpoint/2010/main" val="24045063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Eligibility Letters Issued FY 2001 to FY 2020</a:t>
            </a:r>
          </a:p>
        </p:txBody>
      </p:sp>
      <p:graphicFrame>
        <p:nvGraphicFramePr>
          <p:cNvPr id="4" name="Chart 3">
            <a:extLst>
              <a:ext uri="{FF2B5EF4-FFF2-40B4-BE49-F238E27FC236}">
                <a16:creationId xmlns:a16="http://schemas.microsoft.com/office/drawing/2014/main" id="{8B57AFB2-694A-489F-B197-80E0EB319267}"/>
              </a:ext>
            </a:extLst>
          </p:cNvPr>
          <p:cNvGraphicFramePr/>
          <p:nvPr>
            <p:extLst>
              <p:ext uri="{D42A27DB-BD31-4B8C-83A1-F6EECF244321}">
                <p14:modId xmlns:p14="http://schemas.microsoft.com/office/powerpoint/2010/main" val="78202400"/>
              </p:ext>
            </p:extLst>
          </p:nvPr>
        </p:nvGraphicFramePr>
        <p:xfrm>
          <a:off x="1296229" y="1600200"/>
          <a:ext cx="9599542" cy="4343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370952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4000" dirty="0"/>
              <a:t>Type of Trafficking (FY20)</a:t>
            </a:r>
          </a:p>
        </p:txBody>
      </p:sp>
      <p:graphicFrame>
        <p:nvGraphicFramePr>
          <p:cNvPr id="9" name="Chart 8"/>
          <p:cNvGraphicFramePr/>
          <p:nvPr/>
        </p:nvGraphicFramePr>
        <p:xfrm>
          <a:off x="2495550" y="1447800"/>
          <a:ext cx="7261860" cy="4648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578679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4000" dirty="0"/>
              <a:t>Gender (FY20)</a:t>
            </a:r>
          </a:p>
        </p:txBody>
      </p:sp>
      <p:graphicFrame>
        <p:nvGraphicFramePr>
          <p:cNvPr id="9" name="Chart 8"/>
          <p:cNvGraphicFramePr/>
          <p:nvPr/>
        </p:nvGraphicFramePr>
        <p:xfrm>
          <a:off x="2495550" y="1447800"/>
          <a:ext cx="7261860" cy="4648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604027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z="4000" dirty="0"/>
              <a:t>Contact</a:t>
            </a:r>
          </a:p>
        </p:txBody>
      </p:sp>
      <p:sp>
        <p:nvSpPr>
          <p:cNvPr id="6" name="Content Placeholder 5"/>
          <p:cNvSpPr>
            <a:spLocks noGrp="1"/>
          </p:cNvSpPr>
          <p:nvPr>
            <p:ph idx="1"/>
          </p:nvPr>
        </p:nvSpPr>
        <p:spPr>
          <a:xfrm>
            <a:off x="1097279" y="1676400"/>
            <a:ext cx="10561321" cy="4589093"/>
          </a:xfrm>
        </p:spPr>
        <p:txBody>
          <a:bodyPr>
            <a:normAutofit/>
          </a:bodyPr>
          <a:lstStyle/>
          <a:p>
            <a:pPr marL="114300" indent="0">
              <a:spcBef>
                <a:spcPts val="0"/>
              </a:spcBef>
              <a:buNone/>
            </a:pPr>
            <a:r>
              <a:rPr lang="en-US" sz="2800" b="1" dirty="0">
                <a:solidFill>
                  <a:srgbClr val="404040"/>
                </a:solidFill>
              </a:rPr>
              <a:t>Lauren Devine</a:t>
            </a:r>
            <a:r>
              <a:rPr lang="en-US" sz="2800" dirty="0">
                <a:solidFill>
                  <a:srgbClr val="404040"/>
                </a:solidFill>
              </a:rPr>
              <a:t>,</a:t>
            </a:r>
            <a:r>
              <a:rPr lang="en-US" sz="2800" b="1" dirty="0">
                <a:solidFill>
                  <a:srgbClr val="404040"/>
                </a:solidFill>
              </a:rPr>
              <a:t> </a:t>
            </a:r>
            <a:r>
              <a:rPr lang="en-US" sz="2800" dirty="0">
                <a:solidFill>
                  <a:srgbClr val="404040"/>
                </a:solidFill>
              </a:rPr>
              <a:t>Child Trafficking Prevention and Protection Coordinator</a:t>
            </a:r>
            <a:br>
              <a:rPr lang="en-US" sz="2800" dirty="0">
                <a:solidFill>
                  <a:srgbClr val="404040"/>
                </a:solidFill>
              </a:rPr>
            </a:br>
            <a:r>
              <a:rPr lang="en-US" sz="2800" b="1" dirty="0">
                <a:solidFill>
                  <a:srgbClr val="404040"/>
                </a:solidFill>
              </a:rPr>
              <a:t>Email: </a:t>
            </a:r>
            <a:r>
              <a:rPr lang="en-US" sz="2800" dirty="0">
                <a:solidFill>
                  <a:srgbClr val="404040"/>
                </a:solidFill>
              </a:rPr>
              <a:t>Lauren.Devine@acf.hhs.gov</a:t>
            </a:r>
          </a:p>
          <a:p>
            <a:pPr marL="114300" indent="0">
              <a:spcBef>
                <a:spcPts val="0"/>
              </a:spcBef>
              <a:buNone/>
            </a:pPr>
            <a:r>
              <a:rPr lang="en-US" sz="2800" b="1" dirty="0">
                <a:solidFill>
                  <a:srgbClr val="404040"/>
                </a:solidFill>
              </a:rPr>
              <a:t>Phone: </a:t>
            </a:r>
            <a:r>
              <a:rPr lang="en-US" sz="2800" dirty="0">
                <a:solidFill>
                  <a:srgbClr val="404040"/>
                </a:solidFill>
              </a:rPr>
              <a:t>202-205-5778</a:t>
            </a:r>
            <a:endParaRPr lang="en-US" sz="2800" dirty="0">
              <a:solidFill>
                <a:srgbClr val="404040"/>
              </a:solidFill>
              <a:hlinkClick r:id="rId2"/>
            </a:endParaRPr>
          </a:p>
          <a:p>
            <a:pPr marL="114300" indent="0">
              <a:spcBef>
                <a:spcPts val="0"/>
              </a:spcBef>
              <a:buNone/>
            </a:pPr>
            <a:br>
              <a:rPr lang="en-US" sz="2800" b="1" dirty="0">
                <a:solidFill>
                  <a:srgbClr val="404040"/>
                </a:solidFill>
              </a:rPr>
            </a:br>
            <a:br>
              <a:rPr lang="en-US" sz="2800" b="1" dirty="0">
                <a:solidFill>
                  <a:srgbClr val="404040"/>
                </a:solidFill>
              </a:rPr>
            </a:br>
            <a:r>
              <a:rPr lang="en-US" sz="2800" b="1" dirty="0">
                <a:solidFill>
                  <a:srgbClr val="404040"/>
                </a:solidFill>
              </a:rPr>
              <a:t>Child Eligibility Email: </a:t>
            </a:r>
            <a:r>
              <a:rPr lang="en-US" sz="2800" dirty="0">
                <a:solidFill>
                  <a:srgbClr val="404040"/>
                </a:solidFill>
                <a:hlinkClick r:id="rId3"/>
              </a:rPr>
              <a:t>ChildTrafficking@acf.hhs.gov</a:t>
            </a:r>
            <a:endParaRPr lang="en-US" sz="2800" dirty="0">
              <a:solidFill>
                <a:srgbClr val="404040"/>
              </a:solidFill>
            </a:endParaRPr>
          </a:p>
          <a:p>
            <a:pPr marL="114300" indent="0">
              <a:spcBef>
                <a:spcPts val="0"/>
              </a:spcBef>
              <a:buNone/>
            </a:pPr>
            <a:r>
              <a:rPr lang="en-US" sz="2800" b="1" dirty="0">
                <a:solidFill>
                  <a:srgbClr val="404040"/>
                </a:solidFill>
              </a:rPr>
              <a:t>Case Staffings Phone: </a:t>
            </a:r>
            <a:r>
              <a:rPr lang="en-US" sz="2800" dirty="0">
                <a:solidFill>
                  <a:srgbClr val="404040"/>
                </a:solidFill>
              </a:rPr>
              <a:t>202-205-4582</a:t>
            </a:r>
            <a:br>
              <a:rPr lang="en-US" sz="2800" dirty="0">
                <a:solidFill>
                  <a:srgbClr val="404040"/>
                </a:solidFill>
              </a:rPr>
            </a:br>
            <a:r>
              <a:rPr lang="en-US" sz="2800" b="1" dirty="0">
                <a:solidFill>
                  <a:srgbClr val="404040"/>
                </a:solidFill>
              </a:rPr>
              <a:t>Shepherd: </a:t>
            </a:r>
            <a:r>
              <a:rPr lang="en-US" sz="2800" u="sng" dirty="0">
                <a:solidFill>
                  <a:srgbClr val="000000"/>
                </a:solidFill>
                <a:latin typeface="Calibri" panose="020F0502020204030204" pitchFamily="34" charset="0"/>
                <a:hlinkClick r:id="rId4"/>
              </a:rPr>
              <a:t>https://s</a:t>
            </a:r>
            <a:r>
              <a:rPr lang="en-US" sz="2800" u="sng" dirty="0">
                <a:solidFill>
                  <a:srgbClr val="000000"/>
                </a:solidFill>
                <a:latin typeface="Calibri" panose="020F0502020204030204" pitchFamily="34" charset="0"/>
                <a:ea typeface="Times New Roman" panose="02020603050405020304" pitchFamily="18" charset="0"/>
                <a:hlinkClick r:id="rId4"/>
              </a:rPr>
              <a:t>hepherd.otip.acf.hhs.gov/</a:t>
            </a:r>
            <a:r>
              <a:rPr lang="en-US" sz="2800" u="sng" dirty="0">
                <a:solidFill>
                  <a:srgbClr val="000000"/>
                </a:solidFill>
                <a:latin typeface="Calibri" panose="020F0502020204030204" pitchFamily="34" charset="0"/>
                <a:ea typeface="Times New Roman" panose="02020603050405020304" pitchFamily="18" charset="0"/>
              </a:rPr>
              <a:t> </a:t>
            </a:r>
            <a:endParaRPr lang="en-US" sz="2800" dirty="0">
              <a:solidFill>
                <a:srgbClr val="404040"/>
              </a:solidFill>
            </a:endParaRPr>
          </a:p>
          <a:p>
            <a:pPr marL="114300" indent="0">
              <a:spcBef>
                <a:spcPts val="0"/>
              </a:spcBef>
              <a:buNone/>
            </a:pPr>
            <a:endParaRPr lang="en-US" sz="2800" dirty="0">
              <a:solidFill>
                <a:srgbClr val="404040"/>
              </a:solidFill>
              <a:hlinkClick r:id="rId5"/>
            </a:endParaRPr>
          </a:p>
          <a:p>
            <a:pPr marL="114300" indent="0">
              <a:spcBef>
                <a:spcPts val="0"/>
              </a:spcBef>
              <a:buNone/>
            </a:pPr>
            <a:r>
              <a:rPr lang="en-US" sz="2800" b="1" dirty="0">
                <a:solidFill>
                  <a:srgbClr val="404040"/>
                </a:solidFill>
              </a:rPr>
              <a:t>OTIP Website: </a:t>
            </a:r>
            <a:r>
              <a:rPr lang="en-US" sz="2800" dirty="0">
                <a:solidFill>
                  <a:srgbClr val="404040"/>
                </a:solidFill>
                <a:hlinkClick r:id="rId5"/>
              </a:rPr>
              <a:t>acf.hhs.gov/</a:t>
            </a:r>
            <a:r>
              <a:rPr lang="en-US" sz="2800" dirty="0" err="1">
                <a:solidFill>
                  <a:srgbClr val="404040"/>
                </a:solidFill>
                <a:hlinkClick r:id="rId5"/>
              </a:rPr>
              <a:t>otip</a:t>
            </a:r>
            <a:endParaRPr lang="en-US" sz="2800" dirty="0">
              <a:solidFill>
                <a:srgbClr val="404040"/>
              </a:solidFill>
            </a:endParaRPr>
          </a:p>
          <a:p>
            <a:pPr marL="0" indent="0">
              <a:buNone/>
            </a:pPr>
            <a:endParaRPr lang="en-US" dirty="0"/>
          </a:p>
        </p:txBody>
      </p:sp>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96400" y="2514600"/>
            <a:ext cx="1542965" cy="3305748"/>
          </a:xfrm>
          <a:prstGeom prst="rect">
            <a:avLst/>
          </a:prstGeom>
        </p:spPr>
      </p:pic>
    </p:spTree>
    <p:extLst>
      <p:ext uri="{BB962C8B-B14F-4D97-AF65-F5344CB8AC3E}">
        <p14:creationId xmlns:p14="http://schemas.microsoft.com/office/powerpoint/2010/main" val="14418263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TIP">
  <a:themeElements>
    <a:clrScheme name="Custom 1">
      <a:dk1>
        <a:srgbClr val="21272D"/>
      </a:dk1>
      <a:lt1>
        <a:srgbClr val="FFFFFF"/>
      </a:lt1>
      <a:dk2>
        <a:srgbClr val="264A64"/>
      </a:dk2>
      <a:lt2>
        <a:srgbClr val="FFFFFF"/>
      </a:lt2>
      <a:accent1>
        <a:srgbClr val="BFB0A3"/>
      </a:accent1>
      <a:accent2>
        <a:srgbClr val="336A90"/>
      </a:accent2>
      <a:accent3>
        <a:srgbClr val="A12854"/>
      </a:accent3>
      <a:accent4>
        <a:srgbClr val="475260"/>
      </a:accent4>
      <a:accent5>
        <a:srgbClr val="63BAB0"/>
      </a:accent5>
      <a:accent6>
        <a:srgbClr val="E29F4D"/>
      </a:accent6>
      <a:hlink>
        <a:srgbClr val="336A90"/>
      </a:hlink>
      <a:folHlink>
        <a:srgbClr val="47526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TIP" id="{A0FDFC47-53A0-4667-9659-A419B6E93B7F}" vid="{EACFD1E8-189C-43C4-B423-C4D6BB24E2E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741F6301997FA43AC36064401B2225D" ma:contentTypeVersion="0" ma:contentTypeDescription="Create a new document." ma:contentTypeScope="" ma:versionID="39d3cc5120dc732d5ddc1cd008e0517a">
  <xsd:schema xmlns:xsd="http://www.w3.org/2001/XMLSchema" xmlns:xs="http://www.w3.org/2001/XMLSchema" xmlns:p="http://schemas.microsoft.com/office/2006/metadata/properties" targetNamespace="http://schemas.microsoft.com/office/2006/metadata/properties" ma:root="true" ma:fieldsID="c91b5d0f8e319a952e53a5999f1f5ff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D4FC99-B658-4A65-9E51-9D149A7332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62D6E89C-C9C0-4B25-BBCA-6490D67649CC}">
  <ds:schemaRef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www.w3.org/XML/1998/namespace"/>
    <ds:schemaRef ds:uri="http://purl.org/dc/terms/"/>
  </ds:schemaRefs>
</ds:datastoreItem>
</file>

<file path=customXml/itemProps3.xml><?xml version="1.0" encoding="utf-8"?>
<ds:datastoreItem xmlns:ds="http://schemas.openxmlformats.org/officeDocument/2006/customXml" ds:itemID="{1BBE2C2C-B0E7-41DD-8B34-FA8045FEE36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OTIP</Template>
  <TotalTime>4650</TotalTime>
  <Words>3175</Words>
  <Application>Microsoft Office PowerPoint</Application>
  <PresentationFormat>Widescreen</PresentationFormat>
  <Paragraphs>285</Paragraphs>
  <Slides>38</Slides>
  <Notes>29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38</vt:i4>
      </vt:variant>
    </vt:vector>
  </HeadingPairs>
  <TitlesOfParts>
    <vt:vector size="42" baseType="lpstr">
      <vt:lpstr>Arial</vt:lpstr>
      <vt:lpstr>Calibri</vt:lpstr>
      <vt:lpstr>Wingdings</vt:lpstr>
      <vt:lpstr>OTIP</vt:lpstr>
      <vt:lpstr> Responding to Foreign National Minor Victims of Trafficking</vt:lpstr>
      <vt:lpstr>Training Overview</vt:lpstr>
      <vt:lpstr>I : Office on Trafficking in Persons (OTIP)</vt:lpstr>
      <vt:lpstr>Office on Trafficking in Persons (OTIP)</vt:lpstr>
      <vt:lpstr>OTIP Major Functions</vt:lpstr>
      <vt:lpstr>II : Human Trafficking</vt:lpstr>
      <vt:lpstr>What is Human Trafficking?</vt:lpstr>
      <vt:lpstr>Trafficking vs. Smuggling</vt:lpstr>
      <vt:lpstr>Trafficking vs. Ransom</vt:lpstr>
      <vt:lpstr>Labor Trafficking vs. Labor Exploitation </vt:lpstr>
      <vt:lpstr>Labor Trafficking of Minors </vt:lpstr>
      <vt:lpstr>Sex Trafficking of Minors</vt:lpstr>
      <vt:lpstr>Sex Trafficking of Minors</vt:lpstr>
      <vt:lpstr>PowerPoint Presentation</vt:lpstr>
      <vt:lpstr>PowerPoint Presentation</vt:lpstr>
      <vt:lpstr>PowerPoint Presentation</vt:lpstr>
      <vt:lpstr>Test your Knowledge (1)</vt:lpstr>
      <vt:lpstr>Test your Knowledge (2) </vt:lpstr>
      <vt:lpstr>Test your Knowledge (3) </vt:lpstr>
      <vt:lpstr>Test your Knowledge (4) </vt:lpstr>
      <vt:lpstr>PowerPoint Presentation</vt:lpstr>
      <vt:lpstr>III : Screening and Identification </vt:lpstr>
      <vt:lpstr>Reasons for Underreporting </vt:lpstr>
      <vt:lpstr>Trauma-Informed and Victim Centered Screening</vt:lpstr>
      <vt:lpstr>IV : Reporting Process</vt:lpstr>
      <vt:lpstr>Reporting Requirements</vt:lpstr>
      <vt:lpstr>Requirements to Report to OTIP</vt:lpstr>
      <vt:lpstr>Steps to Request Assistance from OTIP </vt:lpstr>
      <vt:lpstr> Child Eligibility Process</vt:lpstr>
      <vt:lpstr>Determination Types</vt:lpstr>
      <vt:lpstr>V : Benefits and Services</vt:lpstr>
      <vt:lpstr>Benefits</vt:lpstr>
      <vt:lpstr>Case Management Services</vt:lpstr>
      <vt:lpstr>VI : Case Trends</vt:lpstr>
      <vt:lpstr>Eligibility Letters Issued FY 2001 to FY 2020</vt:lpstr>
      <vt:lpstr>Type of Trafficking (FY20)</vt:lpstr>
      <vt:lpstr>Gender (FY20)</vt:lpstr>
      <vt:lpstr>Contact</vt:lpstr>
    </vt:vector>
  </TitlesOfParts>
  <Company>DHHS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Pfenning</dc:creator>
  <cp:lastModifiedBy>Devine, Lauren (ACF)</cp:lastModifiedBy>
  <cp:revision>315</cp:revision>
  <cp:lastPrinted>2018-05-02T15:55:23Z</cp:lastPrinted>
  <dcterms:created xsi:type="dcterms:W3CDTF">2017-01-10T17:08:08Z</dcterms:created>
  <dcterms:modified xsi:type="dcterms:W3CDTF">2021-07-08T19:03:53Z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0x0101005741F6301997FA43AC36064401B2225D</vt:lpwstr>
  </property>
</Properties>
</file>