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40" r:id="rId1"/>
  </p:sldMasterIdLst>
  <p:notesMasterIdLst>
    <p:notesMasterId r:id="rId21"/>
  </p:notesMasterIdLst>
  <p:sldIdLst>
    <p:sldId id="256" r:id="rId2"/>
    <p:sldId id="259" r:id="rId3"/>
    <p:sldId id="257" r:id="rId4"/>
    <p:sldId id="265" r:id="rId5"/>
    <p:sldId id="266" r:id="rId6"/>
    <p:sldId id="258" r:id="rId7"/>
    <p:sldId id="273" r:id="rId8"/>
    <p:sldId id="274" r:id="rId9"/>
    <p:sldId id="272" r:id="rId10"/>
    <p:sldId id="275" r:id="rId11"/>
    <p:sldId id="267" r:id="rId12"/>
    <p:sldId id="276" r:id="rId13"/>
    <p:sldId id="278" r:id="rId14"/>
    <p:sldId id="281" r:id="rId15"/>
    <p:sldId id="282" r:id="rId16"/>
    <p:sldId id="268" r:id="rId17"/>
    <p:sldId id="279" r:id="rId18"/>
    <p:sldId id="280" r:id="rId19"/>
    <p:sldId id="26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1" autoAdjust="0"/>
    <p:restoredTop sz="94660"/>
  </p:normalViewPr>
  <p:slideViewPr>
    <p:cSldViewPr snapToGrid="0">
      <p:cViewPr varScale="1">
        <p:scale>
          <a:sx n="100" d="100"/>
          <a:sy n="100" d="100"/>
        </p:scale>
        <p:origin x="108"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EB01AA-AE7C-4301-82C7-DA9B7A00DE3F}" type="datetimeFigureOut">
              <a:rPr lang="en-US" smtClean="0"/>
              <a:t>1/15/2021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824ECC-0A1F-400B-BFBF-0D0BD2DE6B2E}" type="slidenum">
              <a:rPr lang="en-US" smtClean="0"/>
              <a:t>‹#›</a:t>
            </a:fld>
            <a:endParaRPr lang="en-US"/>
          </a:p>
        </p:txBody>
      </p:sp>
    </p:spTree>
    <p:extLst>
      <p:ext uri="{BB962C8B-B14F-4D97-AF65-F5344CB8AC3E}">
        <p14:creationId xmlns:p14="http://schemas.microsoft.com/office/powerpoint/2010/main" val="489145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06DB33-155B-4B52-AE5B-E00C20D4A434}" type="datetime1">
              <a:rPr lang="en-US" smtClean="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8C2F53-400A-411C-BAE7-91388F990342}" type="datetime1">
              <a:rPr lang="en-US" smtClean="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AFBEE4-63B8-4F61-8577-2C451B6716F3}" type="datetime1">
              <a:rPr lang="en-US" smtClean="0"/>
              <a:t>1/15/2021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7F671E8-835B-43E9-B946-CF9265CE7423}" type="datetime1">
              <a:rPr lang="en-US" smtClean="0"/>
              <a:t>1/15/2021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FD436CEB-82B9-40DA-89ED-A939F983F45C}" type="datetime1">
              <a:rPr lang="en-US" smtClean="0"/>
              <a:t>1/15/2021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F5B2255B-F726-45BF-A34F-DDDCE546A406}" type="datetime1">
              <a:rPr lang="en-US" smtClean="0"/>
              <a:t>1/15/2021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45A4F5B-FC45-460E-A54B-62CD34D57BD0}" type="datetime1">
              <a:rPr lang="en-US" smtClean="0"/>
              <a:t>1/15/2021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FE7D025-D4D9-4C27-B8F2-93EA1B64634D}" type="datetime1">
              <a:rPr lang="en-US" smtClean="0"/>
              <a:t>1/15/2021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3867064F-D243-4EC1-A539-11A19C13D5FF}" type="datetime1">
              <a:rPr lang="en-US" smtClean="0"/>
              <a:t>1/15/2021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ABDE44-3692-4D2F-9BC0-7BFF46DF295E}" type="datetime1">
              <a:rPr lang="en-US" smtClean="0"/>
              <a:t>1/15/2021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3DA37C-3F36-4C6E-84AE-9519FFCE4041}" type="datetime1">
              <a:rPr lang="en-US" smtClean="0"/>
              <a:t>1/15/2021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ADC66A8D-09F1-41EC-A9CB-6792DB47B48E}" type="datetime1">
              <a:rPr lang="en-US" smtClean="0"/>
              <a:t>1/15/2021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blog.okfn.org/2020/04/16/coronavirus-why-an-open-future-has-never-been-more-important/"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hyperlink" Target="https://wideawakebutdreaming.wordpress.com/2014/02/06/in-de-straten-in-de-luch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cdc.gov/coronavirus/2019-ncov/vaccines/safety/vsafe.html"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hyperlink" Target="https://www.tasnimnews.com/en/news/2020/07/21/2311186/new-covid-19-vaccine-induces-immune-respons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mailto:HR@tohelpeveryone.org" TargetMode="External"/><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hyperlink" Target="mailto:bsalguero@tohelpeveryone.org"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hyperlink" Target="https://www.facebook.com/hashtag/thisisourshot?__eep__=6&amp;__cft__%5b0%5d=AZWr804fbc4jfGzv7h9JOFgclLAPMiYDgAPhFWI9UM7XmF1YZ8yUgNFGP636JjumMqN5z2mh7vfV7e8c9sf3ip_xSEbEBZboWWFsApxZ_j4HnVyVKo3ww3_FCmcnobfJVK4FC1Ijv8nOuV_He_Y_Cx0FWGIZDZmfEeo0O6BUU4PrC-R5eStCBb1e9VJPcoEgI2U&amp;__tn__=*NK-R" TargetMode="External"/><Relationship Id="rId5" Type="http://schemas.openxmlformats.org/officeDocument/2006/relationships/hyperlink" Target="https://www.facebook.com/hashtag/practicegoodhealth?__eep__=6&amp;__cft__%5b0%5d=AZWr804fbc4jfGzv7h9JOFgclLAPMiYDgAPhFWI9UM7XmF1YZ8yUgNFGP636JjumMqN5z2mh7vfV7e8c9sf3ip_xSEbEBZboWWFsApxZ_j4HnVyVKo3ww3_FCmcnobfJVK4FC1Ijv8nOuV_He_Y_Cx0FWGIZDZmfEeo0O6BUU4PrC-R5eStCBb1e9VJPcoEgI2U&amp;__tn__=*NK-R" TargetMode="External"/><Relationship Id="rId4" Type="http://schemas.openxmlformats.org/officeDocument/2006/relationships/hyperlink" Target="https://www.facebook.com/hashtag/gettheshot?__eep__=6&amp;__cft__%5b0%5d=AZWr804fbc4jfGzv7h9JOFgclLAPMiYDgAPhFWI9UM7XmF1YZ8yUgNFGP636JjumMqN5z2mh7vfV7e8c9sf3ip_xSEbEBZboWWFsApxZ_j4HnVyVKo3ww3_FCmcnobfJVK4FC1Ijv8nOuV_He_Y_Cx0FWGIZDZmfEeo0O6BUU4PrC-R5eStCBb1e9VJPcoEgI2U&amp;__tn__=*NK-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9373E92-F88D-4F0A-94DF-393703E7DA7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938" y="46653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629DAA0-ADF6-43FD-9C99-483F722B56E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09288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 descr="A close up of a sign&#10;&#10;Description generated with very high confidence">
            <a:extLst>
              <a:ext uri="{FF2B5EF4-FFF2-40B4-BE49-F238E27FC236}">
                <a16:creationId xmlns:a16="http://schemas.microsoft.com/office/drawing/2014/main" id="{6461D5E5-61FA-4B0F-B18E-90EF12FA6BA1}"/>
              </a:ext>
            </a:extLst>
          </p:cNvPr>
          <p:cNvPicPr>
            <a:picLocks noChangeAspect="1"/>
          </p:cNvPicPr>
          <p:nvPr/>
        </p:nvPicPr>
        <p:blipFill>
          <a:blip r:embed="rId2"/>
          <a:stretch>
            <a:fillRect/>
          </a:stretch>
        </p:blipFill>
        <p:spPr>
          <a:xfrm>
            <a:off x="6586977" y="970500"/>
            <a:ext cx="4908848" cy="4908848"/>
          </a:xfrm>
          <a:prstGeom prst="rect">
            <a:avLst/>
          </a:prstGeom>
        </p:spPr>
      </p:pic>
      <p:sp>
        <p:nvSpPr>
          <p:cNvPr id="13" name="Rectangle 12">
            <a:extLst>
              <a:ext uri="{FF2B5EF4-FFF2-40B4-BE49-F238E27FC236}">
                <a16:creationId xmlns:a16="http://schemas.microsoft.com/office/drawing/2014/main" id="{F32C8C35-BF44-4CFB-9754-81F07C9812A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4705801" cy="3255264"/>
          </a:xfrm>
        </p:spPr>
        <p:txBody>
          <a:bodyPr>
            <a:normAutofit/>
          </a:bodyPr>
          <a:lstStyle/>
          <a:p>
            <a:r>
              <a:rPr lang="en-US" dirty="0">
                <a:latin typeface="Franklin Gothic Heavy" panose="020B0903020102020204" pitchFamily="34" charset="0"/>
                <a:cs typeface="Aharoni" panose="020B0604020202020204" pitchFamily="2" charset="-79"/>
              </a:rPr>
              <a:t>COVID-19 Vaccine </a:t>
            </a:r>
          </a:p>
        </p:txBody>
      </p:sp>
      <p:sp>
        <p:nvSpPr>
          <p:cNvPr id="3" name="Subtitle 2"/>
          <p:cNvSpPr>
            <a:spLocks noGrp="1"/>
          </p:cNvSpPr>
          <p:nvPr>
            <p:ph type="subTitle" idx="1"/>
          </p:nvPr>
        </p:nvSpPr>
        <p:spPr>
          <a:xfrm>
            <a:off x="1100015" y="4670246"/>
            <a:ext cx="4675634" cy="914400"/>
          </a:xfrm>
        </p:spPr>
        <p:txBody>
          <a:bodyPr>
            <a:normAutofit/>
          </a:bodyPr>
          <a:lstStyle/>
          <a:p>
            <a:r>
              <a:rPr lang="en-US" b="1" dirty="0"/>
              <a:t>Employee FAQs</a:t>
            </a:r>
          </a:p>
        </p:txBody>
      </p:sp>
    </p:spTree>
    <p:extLst>
      <p:ext uri="{BB962C8B-B14F-4D97-AF65-F5344CB8AC3E}">
        <p14:creationId xmlns:p14="http://schemas.microsoft.com/office/powerpoint/2010/main" val="3059316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close up of a sign&#10;&#10;Description generated with very high confidence">
            <a:extLst>
              <a:ext uri="{FF2B5EF4-FFF2-40B4-BE49-F238E27FC236}">
                <a16:creationId xmlns:a16="http://schemas.microsoft.com/office/drawing/2014/main" id="{34EF4FC2-EDEF-4EF7-B862-4EDA43C6912F}"/>
              </a:ext>
            </a:extLst>
          </p:cNvPr>
          <p:cNvPicPr>
            <a:picLocks noChangeAspect="1"/>
          </p:cNvPicPr>
          <p:nvPr/>
        </p:nvPicPr>
        <p:blipFill>
          <a:blip r:embed="rId2"/>
          <a:stretch>
            <a:fillRect/>
          </a:stretch>
        </p:blipFill>
        <p:spPr>
          <a:xfrm>
            <a:off x="200025" y="5553075"/>
            <a:ext cx="1205346" cy="1205346"/>
          </a:xfrm>
          <a:prstGeom prst="rect">
            <a:avLst/>
          </a:prstGeom>
        </p:spPr>
      </p:pic>
      <p:sp>
        <p:nvSpPr>
          <p:cNvPr id="3" name="Rectangle 2">
            <a:extLst>
              <a:ext uri="{FF2B5EF4-FFF2-40B4-BE49-F238E27FC236}">
                <a16:creationId xmlns:a16="http://schemas.microsoft.com/office/drawing/2014/main" id="{D9741633-ECCE-42B4-9E92-DA58CD50ABE8}"/>
              </a:ext>
            </a:extLst>
          </p:cNvPr>
          <p:cNvSpPr/>
          <p:nvPr/>
        </p:nvSpPr>
        <p:spPr>
          <a:xfrm>
            <a:off x="2281806" y="2690336"/>
            <a:ext cx="6096000" cy="1200329"/>
          </a:xfrm>
          <a:prstGeom prst="rect">
            <a:avLst/>
          </a:prstGeom>
        </p:spPr>
        <p:txBody>
          <a:bodyPr>
            <a:spAutoFit/>
          </a:bodyPr>
          <a:lstStyle/>
          <a:p>
            <a:r>
              <a:rPr lang="en-US" sz="2400" dirty="0"/>
              <a:t>Overview of the COVID-19 Vaccine</a:t>
            </a:r>
            <a:br>
              <a:rPr lang="en-US" sz="2400" dirty="0"/>
            </a:br>
            <a:br>
              <a:rPr lang="en-US" sz="2400" dirty="0"/>
            </a:br>
            <a:r>
              <a:rPr lang="en-US" sz="2400" dirty="0"/>
              <a:t>Plan for Vaccine Distribution to Staff</a:t>
            </a:r>
          </a:p>
        </p:txBody>
      </p:sp>
      <p:sp>
        <p:nvSpPr>
          <p:cNvPr id="4" name="Rectangle 3">
            <a:extLst>
              <a:ext uri="{FF2B5EF4-FFF2-40B4-BE49-F238E27FC236}">
                <a16:creationId xmlns:a16="http://schemas.microsoft.com/office/drawing/2014/main" id="{DB33A14A-52F8-468C-9986-7D14DE546B59}"/>
              </a:ext>
            </a:extLst>
          </p:cNvPr>
          <p:cNvSpPr/>
          <p:nvPr/>
        </p:nvSpPr>
        <p:spPr>
          <a:xfrm>
            <a:off x="2281806" y="1484851"/>
            <a:ext cx="4817671" cy="646331"/>
          </a:xfrm>
          <a:prstGeom prst="rect">
            <a:avLst/>
          </a:prstGeom>
        </p:spPr>
        <p:txBody>
          <a:bodyPr wrap="square">
            <a:spAutoFit/>
          </a:bodyPr>
          <a:lstStyle/>
          <a:p>
            <a:r>
              <a:rPr lang="en-US" sz="3600" b="1" dirty="0">
                <a:solidFill>
                  <a:schemeClr val="accent1"/>
                </a:solidFill>
              </a:rPr>
              <a:t>OVERVIEW</a:t>
            </a:r>
          </a:p>
        </p:txBody>
      </p:sp>
      <p:sp>
        <p:nvSpPr>
          <p:cNvPr id="5" name="Slide Number Placeholder 4">
            <a:extLst>
              <a:ext uri="{FF2B5EF4-FFF2-40B4-BE49-F238E27FC236}">
                <a16:creationId xmlns:a16="http://schemas.microsoft.com/office/drawing/2014/main" id="{BEF67A6C-1ED3-464D-BAF8-BED49BF84204}"/>
              </a:ext>
            </a:extLst>
          </p:cNvPr>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214093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CD6F1-FEE4-43D1-9A2A-69D7FCA8E48D}"/>
              </a:ext>
            </a:extLst>
          </p:cNvPr>
          <p:cNvSpPr>
            <a:spLocks noGrp="1"/>
          </p:cNvSpPr>
          <p:nvPr>
            <p:ph type="title"/>
          </p:nvPr>
        </p:nvSpPr>
        <p:spPr/>
        <p:txBody>
          <a:bodyPr/>
          <a:lstStyle/>
          <a:p>
            <a:r>
              <a:rPr lang="en-US" dirty="0"/>
              <a:t>How does the vaccine work?</a:t>
            </a:r>
          </a:p>
        </p:txBody>
      </p:sp>
      <p:pic>
        <p:nvPicPr>
          <p:cNvPr id="4" name="Picture 4" descr="A close up of a sign&#10;&#10;Description generated with very high confidence">
            <a:extLst>
              <a:ext uri="{FF2B5EF4-FFF2-40B4-BE49-F238E27FC236}">
                <a16:creationId xmlns:a16="http://schemas.microsoft.com/office/drawing/2014/main" id="{393F6B16-3020-4FBE-9122-53907377E28C}"/>
              </a:ext>
            </a:extLst>
          </p:cNvPr>
          <p:cNvPicPr>
            <a:picLocks noGrp="1" noChangeAspect="1"/>
          </p:cNvPicPr>
          <p:nvPr>
            <p:ph idx="1"/>
          </p:nvPr>
        </p:nvPicPr>
        <p:blipFill>
          <a:blip r:embed="rId2"/>
          <a:stretch>
            <a:fillRect/>
          </a:stretch>
        </p:blipFill>
        <p:spPr>
          <a:xfrm>
            <a:off x="252920" y="6183086"/>
            <a:ext cx="557490" cy="561914"/>
          </a:xfrm>
          <a:prstGeom prst="rect">
            <a:avLst/>
          </a:prstGeom>
        </p:spPr>
      </p:pic>
      <p:pic>
        <p:nvPicPr>
          <p:cNvPr id="5" name="Picture 4" descr="A picture containing cake, decorated, fruit, colorful&#10;&#10;Description automatically generated">
            <a:extLst>
              <a:ext uri="{FF2B5EF4-FFF2-40B4-BE49-F238E27FC236}">
                <a16:creationId xmlns:a16="http://schemas.microsoft.com/office/drawing/2014/main" id="{E3F40943-54AA-435B-AB6A-97D752CA2B2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615427" y="1062037"/>
            <a:ext cx="4784159" cy="4733925"/>
          </a:xfrm>
          <a:prstGeom prst="rect">
            <a:avLst/>
          </a:prstGeom>
        </p:spPr>
      </p:pic>
      <p:sp>
        <p:nvSpPr>
          <p:cNvPr id="7" name="Slide Number Placeholder 6">
            <a:extLst>
              <a:ext uri="{FF2B5EF4-FFF2-40B4-BE49-F238E27FC236}">
                <a16:creationId xmlns:a16="http://schemas.microsoft.com/office/drawing/2014/main" id="{36CF7D23-B9E2-4CB1-8A02-9F957118D2F4}"/>
              </a:ext>
            </a:extLst>
          </p:cNvPr>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970889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close up of a sign&#10;&#10;Description generated with very high confidence">
            <a:extLst>
              <a:ext uri="{FF2B5EF4-FFF2-40B4-BE49-F238E27FC236}">
                <a16:creationId xmlns:a16="http://schemas.microsoft.com/office/drawing/2014/main" id="{34EF4FC2-EDEF-4EF7-B862-4EDA43C6912F}"/>
              </a:ext>
            </a:extLst>
          </p:cNvPr>
          <p:cNvPicPr>
            <a:picLocks noChangeAspect="1"/>
          </p:cNvPicPr>
          <p:nvPr/>
        </p:nvPicPr>
        <p:blipFill>
          <a:blip r:embed="rId2"/>
          <a:stretch>
            <a:fillRect/>
          </a:stretch>
        </p:blipFill>
        <p:spPr>
          <a:xfrm>
            <a:off x="200025" y="5553075"/>
            <a:ext cx="1205346" cy="1205346"/>
          </a:xfrm>
          <a:prstGeom prst="rect">
            <a:avLst/>
          </a:prstGeom>
        </p:spPr>
      </p:pic>
      <p:sp>
        <p:nvSpPr>
          <p:cNvPr id="3" name="Rectangle 2">
            <a:extLst>
              <a:ext uri="{FF2B5EF4-FFF2-40B4-BE49-F238E27FC236}">
                <a16:creationId xmlns:a16="http://schemas.microsoft.com/office/drawing/2014/main" id="{1D5D2AFE-AFDF-40F7-BA24-DD22B3C7BC64}"/>
              </a:ext>
            </a:extLst>
          </p:cNvPr>
          <p:cNvSpPr/>
          <p:nvPr/>
        </p:nvSpPr>
        <p:spPr>
          <a:xfrm>
            <a:off x="4149409" y="872609"/>
            <a:ext cx="3893182" cy="584775"/>
          </a:xfrm>
          <a:prstGeom prst="rect">
            <a:avLst/>
          </a:prstGeom>
        </p:spPr>
        <p:txBody>
          <a:bodyPr wrap="none">
            <a:spAutoFit/>
          </a:bodyPr>
          <a:lstStyle/>
          <a:p>
            <a:r>
              <a:rPr lang="en-US" sz="3200" u="sng" dirty="0"/>
              <a:t>Two Kinds of Vaccines</a:t>
            </a:r>
          </a:p>
        </p:txBody>
      </p:sp>
      <p:sp>
        <p:nvSpPr>
          <p:cNvPr id="4" name="Rectangle 3">
            <a:extLst>
              <a:ext uri="{FF2B5EF4-FFF2-40B4-BE49-F238E27FC236}">
                <a16:creationId xmlns:a16="http://schemas.microsoft.com/office/drawing/2014/main" id="{5F49B244-4F87-4832-87BB-04A98C31EFE7}"/>
              </a:ext>
            </a:extLst>
          </p:cNvPr>
          <p:cNvSpPr/>
          <p:nvPr/>
        </p:nvSpPr>
        <p:spPr>
          <a:xfrm>
            <a:off x="1600200" y="2187059"/>
            <a:ext cx="2925416" cy="584775"/>
          </a:xfrm>
          <a:prstGeom prst="rect">
            <a:avLst/>
          </a:prstGeom>
        </p:spPr>
        <p:txBody>
          <a:bodyPr wrap="none">
            <a:spAutoFit/>
          </a:bodyPr>
          <a:lstStyle/>
          <a:p>
            <a:r>
              <a:rPr lang="en-US" sz="3200" dirty="0">
                <a:solidFill>
                  <a:schemeClr val="accent1"/>
                </a:solidFill>
              </a:rPr>
              <a:t>Pfizer/</a:t>
            </a:r>
            <a:r>
              <a:rPr lang="en-US" sz="3200" dirty="0" err="1">
                <a:solidFill>
                  <a:schemeClr val="accent1"/>
                </a:solidFill>
              </a:rPr>
              <a:t>BioNTech</a:t>
            </a:r>
            <a:endParaRPr lang="en-US" sz="3200" dirty="0">
              <a:solidFill>
                <a:schemeClr val="accent1"/>
              </a:solidFill>
            </a:endParaRPr>
          </a:p>
        </p:txBody>
      </p:sp>
      <p:sp>
        <p:nvSpPr>
          <p:cNvPr id="5" name="Rectangle 4">
            <a:extLst>
              <a:ext uri="{FF2B5EF4-FFF2-40B4-BE49-F238E27FC236}">
                <a16:creationId xmlns:a16="http://schemas.microsoft.com/office/drawing/2014/main" id="{0CCCE15B-7A49-410A-A694-8E67F1F80D55}"/>
              </a:ext>
            </a:extLst>
          </p:cNvPr>
          <p:cNvSpPr/>
          <p:nvPr/>
        </p:nvSpPr>
        <p:spPr>
          <a:xfrm>
            <a:off x="6708250" y="2159020"/>
            <a:ext cx="1718740" cy="584775"/>
          </a:xfrm>
          <a:prstGeom prst="rect">
            <a:avLst/>
          </a:prstGeom>
        </p:spPr>
        <p:txBody>
          <a:bodyPr wrap="none">
            <a:spAutoFit/>
          </a:bodyPr>
          <a:lstStyle/>
          <a:p>
            <a:r>
              <a:rPr lang="en-US" sz="3200" dirty="0" err="1">
                <a:solidFill>
                  <a:schemeClr val="accent1"/>
                </a:solidFill>
              </a:rPr>
              <a:t>Moderna</a:t>
            </a:r>
            <a:endParaRPr lang="en-US" sz="3200" dirty="0">
              <a:solidFill>
                <a:schemeClr val="accent1"/>
              </a:solidFill>
            </a:endParaRPr>
          </a:p>
        </p:txBody>
      </p:sp>
      <p:sp>
        <p:nvSpPr>
          <p:cNvPr id="6" name="Rectangle 5">
            <a:extLst>
              <a:ext uri="{FF2B5EF4-FFF2-40B4-BE49-F238E27FC236}">
                <a16:creationId xmlns:a16="http://schemas.microsoft.com/office/drawing/2014/main" id="{28B1D83E-5B14-4094-BC2F-02296AEB8EE8}"/>
              </a:ext>
            </a:extLst>
          </p:cNvPr>
          <p:cNvSpPr/>
          <p:nvPr/>
        </p:nvSpPr>
        <p:spPr>
          <a:xfrm>
            <a:off x="1600200" y="2810529"/>
            <a:ext cx="3276600" cy="923330"/>
          </a:xfrm>
          <a:prstGeom prst="rect">
            <a:avLst/>
          </a:prstGeom>
        </p:spPr>
        <p:txBody>
          <a:bodyPr wrap="square">
            <a:spAutoFit/>
          </a:bodyPr>
          <a:lstStyle/>
          <a:p>
            <a:pPr marL="285750" indent="-285750">
              <a:buFont typeface="Arial" panose="020B0604020202020204" pitchFamily="34" charset="0"/>
              <a:buChar char="•"/>
            </a:pPr>
            <a:r>
              <a:rPr lang="en-US" dirty="0"/>
              <a:t>mRNA Vaccine</a:t>
            </a:r>
          </a:p>
          <a:p>
            <a:pPr marL="285750" indent="-285750">
              <a:buFont typeface="Arial" panose="020B0604020202020204" pitchFamily="34" charset="0"/>
              <a:buChar char="•"/>
            </a:pPr>
            <a:r>
              <a:rPr lang="en-US" dirty="0"/>
              <a:t>Two doses 21 days apart</a:t>
            </a:r>
          </a:p>
          <a:p>
            <a:pPr marL="285750" indent="-285750">
              <a:buFont typeface="Arial" panose="020B0604020202020204" pitchFamily="34" charset="0"/>
              <a:buChar char="•"/>
            </a:pPr>
            <a:r>
              <a:rPr lang="en-US" dirty="0"/>
              <a:t>Requires ultra-cold storage</a:t>
            </a:r>
          </a:p>
        </p:txBody>
      </p:sp>
      <p:sp>
        <p:nvSpPr>
          <p:cNvPr id="7" name="Rectangle 6">
            <a:extLst>
              <a:ext uri="{FF2B5EF4-FFF2-40B4-BE49-F238E27FC236}">
                <a16:creationId xmlns:a16="http://schemas.microsoft.com/office/drawing/2014/main" id="{096D8F8A-F5D8-4160-9366-909512DE694C}"/>
              </a:ext>
            </a:extLst>
          </p:cNvPr>
          <p:cNvSpPr/>
          <p:nvPr/>
        </p:nvSpPr>
        <p:spPr>
          <a:xfrm>
            <a:off x="6708250" y="2743795"/>
            <a:ext cx="3124200" cy="923330"/>
          </a:xfrm>
          <a:prstGeom prst="rect">
            <a:avLst/>
          </a:prstGeom>
        </p:spPr>
        <p:txBody>
          <a:bodyPr wrap="square">
            <a:spAutoFit/>
          </a:bodyPr>
          <a:lstStyle/>
          <a:p>
            <a:pPr marL="285750" indent="-285750">
              <a:buFont typeface="Arial" panose="020B0604020202020204" pitchFamily="34" charset="0"/>
              <a:buChar char="•"/>
            </a:pPr>
            <a:r>
              <a:rPr lang="en-US" dirty="0"/>
              <a:t>mRNA Vaccine</a:t>
            </a:r>
          </a:p>
          <a:p>
            <a:pPr marL="285750" indent="-285750">
              <a:buFont typeface="Arial" panose="020B0604020202020204" pitchFamily="34" charset="0"/>
              <a:buChar char="•"/>
            </a:pPr>
            <a:r>
              <a:rPr lang="en-US" dirty="0"/>
              <a:t>Two doses 28 days apart</a:t>
            </a:r>
          </a:p>
          <a:p>
            <a:pPr marL="285750" indent="-285750">
              <a:buFont typeface="Arial" panose="020B0604020202020204" pitchFamily="34" charset="0"/>
              <a:buChar char="•"/>
            </a:pPr>
            <a:r>
              <a:rPr lang="en-US" dirty="0"/>
              <a:t>Requires freezer storage</a:t>
            </a:r>
          </a:p>
        </p:txBody>
      </p:sp>
      <p:sp>
        <p:nvSpPr>
          <p:cNvPr id="8" name="Rectangle 7">
            <a:extLst>
              <a:ext uri="{FF2B5EF4-FFF2-40B4-BE49-F238E27FC236}">
                <a16:creationId xmlns:a16="http://schemas.microsoft.com/office/drawing/2014/main" id="{9D9C4548-235C-4209-856B-3540A3AD99AD}"/>
              </a:ext>
            </a:extLst>
          </p:cNvPr>
          <p:cNvSpPr/>
          <p:nvPr/>
        </p:nvSpPr>
        <p:spPr>
          <a:xfrm>
            <a:off x="3422640" y="4606409"/>
            <a:ext cx="5346720" cy="584775"/>
          </a:xfrm>
          <a:prstGeom prst="rect">
            <a:avLst/>
          </a:prstGeom>
        </p:spPr>
        <p:txBody>
          <a:bodyPr wrap="none">
            <a:spAutoFit/>
          </a:bodyPr>
          <a:lstStyle/>
          <a:p>
            <a:r>
              <a:rPr lang="en-US" sz="3200" dirty="0">
                <a:latin typeface="Calibri" panose="020F0502020204030204" pitchFamily="34" charset="0"/>
                <a:cs typeface="Calibri" panose="020F0502020204030204" pitchFamily="34" charset="0"/>
              </a:rPr>
              <a:t>The vaccines are 95% effective </a:t>
            </a:r>
          </a:p>
        </p:txBody>
      </p:sp>
      <p:sp>
        <p:nvSpPr>
          <p:cNvPr id="9" name="Slide Number Placeholder 8">
            <a:extLst>
              <a:ext uri="{FF2B5EF4-FFF2-40B4-BE49-F238E27FC236}">
                <a16:creationId xmlns:a16="http://schemas.microsoft.com/office/drawing/2014/main" id="{80AF9204-2E60-4F42-9E99-203D06E2CB14}"/>
              </a:ext>
            </a:extLst>
          </p:cNvPr>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531974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a:extLst>
              <a:ext uri="{FF2B5EF4-FFF2-40B4-BE49-F238E27FC236}">
                <a16:creationId xmlns:a16="http://schemas.microsoft.com/office/drawing/2014/main" id="{D5BDBCA4-49D0-45DA-A2A8-E7FD0C7AF623}"/>
              </a:ext>
            </a:extLst>
          </p:cNvPr>
          <p:cNvPicPr>
            <a:picLocks/>
          </p:cNvPicPr>
          <p:nvPr/>
        </p:nvPicPr>
        <p:blipFill rotWithShape="1">
          <a:blip r:embed="rId2" cstate="print">
            <a:extLst>
              <a:ext uri="{28A0092B-C50C-407E-A947-70E740481C1C}">
                <a14:useLocalDpi xmlns:a14="http://schemas.microsoft.com/office/drawing/2010/main" val="0"/>
              </a:ext>
            </a:extLst>
          </a:blip>
          <a:srcRect l="22790" t="18503" r="2777" b="21107"/>
          <a:stretch/>
        </p:blipFill>
        <p:spPr bwMode="auto">
          <a:xfrm>
            <a:off x="1405371" y="233120"/>
            <a:ext cx="10260698" cy="5922628"/>
          </a:xfrm>
          <a:prstGeom prst="rect">
            <a:avLst/>
          </a:prstGeom>
          <a:ln>
            <a:noFill/>
          </a:ln>
          <a:extLst>
            <a:ext uri="{53640926-AAD7-44D8-BBD7-CCE9431645EC}">
              <a14:shadowObscured xmlns:a14="http://schemas.microsoft.com/office/drawing/2010/main"/>
            </a:ext>
          </a:extLst>
        </p:spPr>
      </p:pic>
      <p:pic>
        <p:nvPicPr>
          <p:cNvPr id="2" name="Picture 2" descr="A close up of a sign&#10;&#10;Description generated with very high confidence">
            <a:extLst>
              <a:ext uri="{FF2B5EF4-FFF2-40B4-BE49-F238E27FC236}">
                <a16:creationId xmlns:a16="http://schemas.microsoft.com/office/drawing/2014/main" id="{34EF4FC2-EDEF-4EF7-B862-4EDA43C6912F}"/>
              </a:ext>
            </a:extLst>
          </p:cNvPr>
          <p:cNvPicPr>
            <a:picLocks noChangeAspect="1"/>
          </p:cNvPicPr>
          <p:nvPr/>
        </p:nvPicPr>
        <p:blipFill>
          <a:blip r:embed="rId3"/>
          <a:stretch>
            <a:fillRect/>
          </a:stretch>
        </p:blipFill>
        <p:spPr>
          <a:xfrm>
            <a:off x="200025" y="5553075"/>
            <a:ext cx="1205346" cy="1205346"/>
          </a:xfrm>
          <a:prstGeom prst="rect">
            <a:avLst/>
          </a:prstGeom>
        </p:spPr>
      </p:pic>
      <p:sp>
        <p:nvSpPr>
          <p:cNvPr id="4" name="Slide Number Placeholder 3">
            <a:extLst>
              <a:ext uri="{FF2B5EF4-FFF2-40B4-BE49-F238E27FC236}">
                <a16:creationId xmlns:a16="http://schemas.microsoft.com/office/drawing/2014/main" id="{6AD62285-0864-4EA5-8A67-DF84AC9876DE}"/>
              </a:ext>
            </a:extLst>
          </p:cNvPr>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3524087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A3AC5-2F4A-48A9-A6D0-B8BECD64B3FB}"/>
              </a:ext>
            </a:extLst>
          </p:cNvPr>
          <p:cNvSpPr>
            <a:spLocks noGrp="1"/>
          </p:cNvSpPr>
          <p:nvPr>
            <p:ph type="title"/>
          </p:nvPr>
        </p:nvSpPr>
        <p:spPr/>
        <p:txBody>
          <a:bodyPr/>
          <a:lstStyle/>
          <a:p>
            <a:r>
              <a:rPr lang="en-US" dirty="0"/>
              <a:t>Is it safe?</a:t>
            </a:r>
          </a:p>
        </p:txBody>
      </p:sp>
      <p:pic>
        <p:nvPicPr>
          <p:cNvPr id="6" name="Picture 4" descr="A close up of a sign&#10;&#10;Description generated with very high confidence">
            <a:extLst>
              <a:ext uri="{FF2B5EF4-FFF2-40B4-BE49-F238E27FC236}">
                <a16:creationId xmlns:a16="http://schemas.microsoft.com/office/drawing/2014/main" id="{7B60CCC3-606D-4341-B1FA-16142ED6E6A9}"/>
              </a:ext>
            </a:extLst>
          </p:cNvPr>
          <p:cNvPicPr>
            <a:picLocks noChangeAspect="1"/>
          </p:cNvPicPr>
          <p:nvPr/>
        </p:nvPicPr>
        <p:blipFill>
          <a:blip r:embed="rId2"/>
          <a:stretch>
            <a:fillRect/>
          </a:stretch>
        </p:blipFill>
        <p:spPr>
          <a:xfrm>
            <a:off x="140155" y="6161315"/>
            <a:ext cx="579090" cy="583685"/>
          </a:xfrm>
          <a:prstGeom prst="rect">
            <a:avLst/>
          </a:prstGeom>
        </p:spPr>
      </p:pic>
      <p:sp>
        <p:nvSpPr>
          <p:cNvPr id="5" name="Slide Number Placeholder 4">
            <a:extLst>
              <a:ext uri="{FF2B5EF4-FFF2-40B4-BE49-F238E27FC236}">
                <a16:creationId xmlns:a16="http://schemas.microsoft.com/office/drawing/2014/main" id="{E00243BF-F43E-4D2D-A284-06933DB5E2F7}"/>
              </a:ext>
            </a:extLst>
          </p:cNvPr>
          <p:cNvSpPr>
            <a:spLocks noGrp="1"/>
          </p:cNvSpPr>
          <p:nvPr>
            <p:ph type="sldNum" sz="quarter" idx="12"/>
          </p:nvPr>
        </p:nvSpPr>
        <p:spPr/>
        <p:txBody>
          <a:bodyPr/>
          <a:lstStyle/>
          <a:p>
            <a:fld id="{4FAB73BC-B049-4115-A692-8D63A059BFB8}" type="slidenum">
              <a:rPr lang="en-US" smtClean="0"/>
              <a:pPr/>
              <a:t>6</a:t>
            </a:fld>
            <a:endParaRPr lang="en-US" dirty="0"/>
          </a:p>
        </p:txBody>
      </p:sp>
      <p:pic>
        <p:nvPicPr>
          <p:cNvPr id="8" name="Picture 7">
            <a:extLst>
              <a:ext uri="{FF2B5EF4-FFF2-40B4-BE49-F238E27FC236}">
                <a16:creationId xmlns:a16="http://schemas.microsoft.com/office/drawing/2014/main" id="{9D70EF62-C27D-49C2-BB59-5AD3996A1E1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375150" y="1343025"/>
            <a:ext cx="6572250" cy="3943350"/>
          </a:xfrm>
          <a:prstGeom prst="rect">
            <a:avLst/>
          </a:prstGeom>
        </p:spPr>
      </p:pic>
    </p:spTree>
    <p:extLst>
      <p:ext uri="{BB962C8B-B14F-4D97-AF65-F5344CB8AC3E}">
        <p14:creationId xmlns:p14="http://schemas.microsoft.com/office/powerpoint/2010/main" val="3757825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5349986-A330-4A4F-ABCF-A646E8D4B6A0}"/>
              </a:ext>
            </a:extLst>
          </p:cNvPr>
          <p:cNvSpPr>
            <a:spLocks noGrp="1"/>
          </p:cNvSpPr>
          <p:nvPr>
            <p:ph type="sldNum" sz="quarter" idx="12"/>
          </p:nvPr>
        </p:nvSpPr>
        <p:spPr/>
        <p:txBody>
          <a:bodyPr/>
          <a:lstStyle/>
          <a:p>
            <a:fld id="{4FAB73BC-B049-4115-A692-8D63A059BFB8}" type="slidenum">
              <a:rPr lang="en-US" smtClean="0"/>
              <a:pPr/>
              <a:t>7</a:t>
            </a:fld>
            <a:endParaRPr lang="en-US" dirty="0"/>
          </a:p>
        </p:txBody>
      </p:sp>
      <p:pic>
        <p:nvPicPr>
          <p:cNvPr id="4" name="Picture 3">
            <a:extLst>
              <a:ext uri="{FF2B5EF4-FFF2-40B4-BE49-F238E27FC236}">
                <a16:creationId xmlns:a16="http://schemas.microsoft.com/office/drawing/2014/main" id="{89AF740F-F2AE-48C5-A9A7-FB8C02A675A8}"/>
              </a:ext>
            </a:extLst>
          </p:cNvPr>
          <p:cNvPicPr>
            <a:picLocks noChangeAspect="1"/>
          </p:cNvPicPr>
          <p:nvPr/>
        </p:nvPicPr>
        <p:blipFill rotWithShape="1">
          <a:blip r:embed="rId2"/>
          <a:srcRect b="4762"/>
          <a:stretch/>
        </p:blipFill>
        <p:spPr>
          <a:xfrm>
            <a:off x="637600" y="99579"/>
            <a:ext cx="11527462" cy="6228880"/>
          </a:xfrm>
          <a:prstGeom prst="rect">
            <a:avLst/>
          </a:prstGeom>
        </p:spPr>
      </p:pic>
      <p:pic>
        <p:nvPicPr>
          <p:cNvPr id="2" name="Picture 2" descr="A close up of a sign&#10;&#10;Description generated with very high confidence">
            <a:extLst>
              <a:ext uri="{FF2B5EF4-FFF2-40B4-BE49-F238E27FC236}">
                <a16:creationId xmlns:a16="http://schemas.microsoft.com/office/drawing/2014/main" id="{34EF4FC2-EDEF-4EF7-B862-4EDA43C6912F}"/>
              </a:ext>
            </a:extLst>
          </p:cNvPr>
          <p:cNvPicPr>
            <a:picLocks noChangeAspect="1"/>
          </p:cNvPicPr>
          <p:nvPr/>
        </p:nvPicPr>
        <p:blipFill>
          <a:blip r:embed="rId3"/>
          <a:stretch>
            <a:fillRect/>
          </a:stretch>
        </p:blipFill>
        <p:spPr>
          <a:xfrm>
            <a:off x="114300" y="5872738"/>
            <a:ext cx="833871" cy="833871"/>
          </a:xfrm>
          <a:prstGeom prst="rect">
            <a:avLst/>
          </a:prstGeom>
        </p:spPr>
      </p:pic>
    </p:spTree>
    <p:extLst>
      <p:ext uri="{BB962C8B-B14F-4D97-AF65-F5344CB8AC3E}">
        <p14:creationId xmlns:p14="http://schemas.microsoft.com/office/powerpoint/2010/main" val="907378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CD6F1-FEE4-43D1-9A2A-69D7FCA8E48D}"/>
              </a:ext>
            </a:extLst>
          </p:cNvPr>
          <p:cNvSpPr>
            <a:spLocks noGrp="1"/>
          </p:cNvSpPr>
          <p:nvPr>
            <p:ph type="title"/>
          </p:nvPr>
        </p:nvSpPr>
        <p:spPr/>
        <p:txBody>
          <a:bodyPr/>
          <a:lstStyle/>
          <a:p>
            <a:r>
              <a:rPr lang="en-US" dirty="0"/>
              <a:t>What are the side effects?</a:t>
            </a:r>
          </a:p>
        </p:txBody>
      </p:sp>
      <p:pic>
        <p:nvPicPr>
          <p:cNvPr id="4" name="Picture 4" descr="A close up of a sign&#10;&#10;Description generated with very high confidence">
            <a:extLst>
              <a:ext uri="{FF2B5EF4-FFF2-40B4-BE49-F238E27FC236}">
                <a16:creationId xmlns:a16="http://schemas.microsoft.com/office/drawing/2014/main" id="{393F6B16-3020-4FBE-9122-53907377E28C}"/>
              </a:ext>
            </a:extLst>
          </p:cNvPr>
          <p:cNvPicPr>
            <a:picLocks noGrp="1" noChangeAspect="1"/>
          </p:cNvPicPr>
          <p:nvPr>
            <p:ph idx="1"/>
          </p:nvPr>
        </p:nvPicPr>
        <p:blipFill>
          <a:blip r:embed="rId2"/>
          <a:stretch>
            <a:fillRect/>
          </a:stretch>
        </p:blipFill>
        <p:spPr>
          <a:xfrm>
            <a:off x="252920" y="6183086"/>
            <a:ext cx="557490" cy="561914"/>
          </a:xfrm>
          <a:prstGeom prst="rect">
            <a:avLst/>
          </a:prstGeom>
        </p:spPr>
      </p:pic>
      <p:sp>
        <p:nvSpPr>
          <p:cNvPr id="7" name="Slide Number Placeholder 6">
            <a:extLst>
              <a:ext uri="{FF2B5EF4-FFF2-40B4-BE49-F238E27FC236}">
                <a16:creationId xmlns:a16="http://schemas.microsoft.com/office/drawing/2014/main" id="{36CF7D23-B9E2-4CB1-8A02-9F957118D2F4}"/>
              </a:ext>
            </a:extLst>
          </p:cNvPr>
          <p:cNvSpPr>
            <a:spLocks noGrp="1"/>
          </p:cNvSpPr>
          <p:nvPr>
            <p:ph type="sldNum" sz="quarter" idx="12"/>
          </p:nvPr>
        </p:nvSpPr>
        <p:spPr/>
        <p:txBody>
          <a:bodyPr/>
          <a:lstStyle/>
          <a:p>
            <a:fld id="{4FAB73BC-B049-4115-A692-8D63A059BFB8}" type="slidenum">
              <a:rPr lang="en-US" smtClean="0"/>
              <a:pPr/>
              <a:t>8</a:t>
            </a:fld>
            <a:endParaRPr lang="en-US" dirty="0"/>
          </a:p>
        </p:txBody>
      </p:sp>
      <p:sp>
        <p:nvSpPr>
          <p:cNvPr id="3" name="Rectangle 2">
            <a:extLst>
              <a:ext uri="{FF2B5EF4-FFF2-40B4-BE49-F238E27FC236}">
                <a16:creationId xmlns:a16="http://schemas.microsoft.com/office/drawing/2014/main" id="{1B238A21-B461-4374-95FC-9E3F661DA05A}"/>
              </a:ext>
            </a:extLst>
          </p:cNvPr>
          <p:cNvSpPr/>
          <p:nvPr/>
        </p:nvSpPr>
        <p:spPr>
          <a:xfrm>
            <a:off x="3785764" y="578444"/>
            <a:ext cx="5465727" cy="646331"/>
          </a:xfrm>
          <a:prstGeom prst="rect">
            <a:avLst/>
          </a:prstGeom>
        </p:spPr>
        <p:txBody>
          <a:bodyPr wrap="none">
            <a:spAutoFit/>
          </a:bodyPr>
          <a:lstStyle/>
          <a:p>
            <a:r>
              <a:rPr lang="en-US" sz="3600" dirty="0">
                <a:solidFill>
                  <a:schemeClr val="accent1"/>
                </a:solidFill>
              </a:rPr>
              <a:t>Expected Vaccine Reactions</a:t>
            </a:r>
          </a:p>
        </p:txBody>
      </p:sp>
      <p:sp>
        <p:nvSpPr>
          <p:cNvPr id="8" name="Rectangle 7">
            <a:extLst>
              <a:ext uri="{FF2B5EF4-FFF2-40B4-BE49-F238E27FC236}">
                <a16:creationId xmlns:a16="http://schemas.microsoft.com/office/drawing/2014/main" id="{2A90AB02-3836-4587-9AD5-CFD1E6812D77}"/>
              </a:ext>
            </a:extLst>
          </p:cNvPr>
          <p:cNvSpPr/>
          <p:nvPr/>
        </p:nvSpPr>
        <p:spPr>
          <a:xfrm>
            <a:off x="3847837" y="1333690"/>
            <a:ext cx="7536023" cy="5474704"/>
          </a:xfrm>
          <a:prstGeom prst="rect">
            <a:avLst/>
          </a:prstGeom>
        </p:spPr>
        <p:txBody>
          <a:bodyPr wrap="square">
            <a:spAutoFit/>
          </a:bodyPr>
          <a:lstStyle/>
          <a:p>
            <a:pPr marL="285750" indent="-285750">
              <a:lnSpc>
                <a:spcPct val="120000"/>
              </a:lnSpc>
              <a:spcBef>
                <a:spcPts val="0"/>
              </a:spcBef>
              <a:buFont typeface="Arial" panose="020B0604020202020204" pitchFamily="34" charset="0"/>
              <a:buChar char="•"/>
            </a:pPr>
            <a:r>
              <a:rPr lang="en-US" sz="1600" dirty="0"/>
              <a:t>mRNA Vaccines may have side effects, especially after the 2</a:t>
            </a:r>
            <a:r>
              <a:rPr lang="en-US" sz="1600" baseline="30000" dirty="0"/>
              <a:t>nd</a:t>
            </a:r>
            <a:r>
              <a:rPr lang="en-US" sz="1600" dirty="0"/>
              <a:t> dose</a:t>
            </a:r>
          </a:p>
          <a:p>
            <a:pPr>
              <a:lnSpc>
                <a:spcPct val="120000"/>
              </a:lnSpc>
              <a:spcBef>
                <a:spcPts val="0"/>
              </a:spcBef>
            </a:pPr>
            <a:endParaRPr lang="en-US" sz="1600" dirty="0"/>
          </a:p>
          <a:p>
            <a:pPr marL="285750" indent="-285750">
              <a:lnSpc>
                <a:spcPct val="120000"/>
              </a:lnSpc>
              <a:spcBef>
                <a:spcPts val="0"/>
              </a:spcBef>
              <a:buFont typeface="Arial" panose="020B0604020202020204" pitchFamily="34" charset="0"/>
              <a:buChar char="•"/>
            </a:pPr>
            <a:r>
              <a:rPr lang="en-US" sz="1600" dirty="0"/>
              <a:t>Side effects include:</a:t>
            </a:r>
          </a:p>
          <a:p>
            <a:pPr marL="742950" lvl="1" indent="-285750">
              <a:lnSpc>
                <a:spcPct val="120000"/>
              </a:lnSpc>
              <a:spcBef>
                <a:spcPts val="0"/>
              </a:spcBef>
              <a:buFont typeface="Arial" panose="020B0604020202020204" pitchFamily="34" charset="0"/>
              <a:buChar char="•"/>
            </a:pPr>
            <a:r>
              <a:rPr lang="en-US" sz="1600" dirty="0">
                <a:solidFill>
                  <a:srgbClr val="1EA28A"/>
                </a:solidFill>
              </a:rPr>
              <a:t>Fever</a:t>
            </a:r>
          </a:p>
          <a:p>
            <a:pPr marL="742950" lvl="1" indent="-285750">
              <a:lnSpc>
                <a:spcPct val="120000"/>
              </a:lnSpc>
              <a:spcBef>
                <a:spcPts val="0"/>
              </a:spcBef>
              <a:buFont typeface="Arial" panose="020B0604020202020204" pitchFamily="34" charset="0"/>
              <a:buChar char="•"/>
            </a:pPr>
            <a:r>
              <a:rPr lang="en-US" sz="1600" dirty="0">
                <a:solidFill>
                  <a:srgbClr val="1EA28A"/>
                </a:solidFill>
              </a:rPr>
              <a:t>Headache</a:t>
            </a:r>
          </a:p>
          <a:p>
            <a:pPr marL="742950" lvl="1" indent="-285750">
              <a:lnSpc>
                <a:spcPct val="120000"/>
              </a:lnSpc>
              <a:spcBef>
                <a:spcPts val="0"/>
              </a:spcBef>
              <a:buFont typeface="Arial" panose="020B0604020202020204" pitchFamily="34" charset="0"/>
              <a:buChar char="•"/>
            </a:pPr>
            <a:r>
              <a:rPr lang="en-US" sz="1600" dirty="0">
                <a:solidFill>
                  <a:srgbClr val="1EA28A"/>
                </a:solidFill>
              </a:rPr>
              <a:t>Muscle aches</a:t>
            </a:r>
          </a:p>
          <a:p>
            <a:pPr>
              <a:lnSpc>
                <a:spcPct val="120000"/>
              </a:lnSpc>
              <a:spcBef>
                <a:spcPts val="0"/>
              </a:spcBef>
            </a:pPr>
            <a:endParaRPr lang="en-US" sz="1600" dirty="0"/>
          </a:p>
          <a:p>
            <a:pPr marL="285750" indent="-285750">
              <a:lnSpc>
                <a:spcPct val="120000"/>
              </a:lnSpc>
              <a:spcBef>
                <a:spcPts val="0"/>
              </a:spcBef>
              <a:buFont typeface="Arial" panose="020B0604020202020204" pitchFamily="34" charset="0"/>
              <a:buChar char="•"/>
            </a:pPr>
            <a:r>
              <a:rPr lang="en-US" sz="1600" dirty="0"/>
              <a:t>No significant safety concerns in vaccine trials</a:t>
            </a:r>
          </a:p>
          <a:p>
            <a:pPr>
              <a:lnSpc>
                <a:spcPct val="120000"/>
              </a:lnSpc>
            </a:pPr>
            <a:endParaRPr lang="en-US" sz="1600" dirty="0"/>
          </a:p>
          <a:p>
            <a:pPr marL="285750" indent="-285750">
              <a:lnSpc>
                <a:spcPct val="120000"/>
              </a:lnSpc>
              <a:spcBef>
                <a:spcPts val="0"/>
              </a:spcBef>
              <a:buFont typeface="Arial" panose="020B0604020202020204" pitchFamily="34" charset="0"/>
              <a:buChar char="•"/>
            </a:pPr>
            <a:r>
              <a:rPr lang="en-US" sz="1600" dirty="0"/>
              <a:t>Side effects unlikely to appear after 8 weeks</a:t>
            </a:r>
          </a:p>
          <a:p>
            <a:pPr>
              <a:lnSpc>
                <a:spcPct val="120000"/>
              </a:lnSpc>
              <a:spcBef>
                <a:spcPts val="0"/>
              </a:spcBef>
            </a:pPr>
            <a:endParaRPr lang="en-US" sz="1600" dirty="0"/>
          </a:p>
          <a:p>
            <a:pPr marL="285750" indent="-285750">
              <a:lnSpc>
                <a:spcPct val="120000"/>
              </a:lnSpc>
              <a:spcBef>
                <a:spcPts val="0"/>
              </a:spcBef>
              <a:buFont typeface="Arial" panose="020B0604020202020204" pitchFamily="34" charset="0"/>
              <a:buChar char="•"/>
            </a:pPr>
            <a:r>
              <a:rPr lang="en-US" sz="1600" dirty="0"/>
              <a:t>The vaccine does not cause a positive test</a:t>
            </a:r>
          </a:p>
          <a:p>
            <a:pPr marL="285750" indent="-285750">
              <a:lnSpc>
                <a:spcPct val="120000"/>
              </a:lnSpc>
              <a:spcBef>
                <a:spcPts val="0"/>
              </a:spcBef>
              <a:buFont typeface="Arial" panose="020B0604020202020204" pitchFamily="34" charset="0"/>
              <a:buChar char="•"/>
            </a:pPr>
            <a:endParaRPr lang="en-US" sz="1600" dirty="0"/>
          </a:p>
          <a:p>
            <a:pPr marL="285750" lvl="0" indent="-285750">
              <a:buFont typeface="Arial" panose="020B0604020202020204" pitchFamily="34" charset="0"/>
              <a:buChar char="•"/>
            </a:pPr>
            <a:r>
              <a:rPr lang="en-US" sz="1600" dirty="0"/>
              <a:t>You will be monitored for 15 minutes after receiving the vaccine to make sure you don’t develop serious side effects such as anaphylactic reaction. </a:t>
            </a:r>
          </a:p>
          <a:p>
            <a:pPr marL="285750" lvl="0" indent="-285750">
              <a:buFont typeface="Arial" panose="020B0604020202020204" pitchFamily="34" charset="0"/>
              <a:buChar char="•"/>
            </a:pPr>
            <a:endParaRPr lang="en-US" sz="1600" dirty="0"/>
          </a:p>
          <a:p>
            <a:pPr marL="285750" lvl="0" indent="-285750">
              <a:buFont typeface="Arial" panose="020B0604020202020204" pitchFamily="34" charset="0"/>
              <a:buChar char="•"/>
            </a:pPr>
            <a:r>
              <a:rPr lang="en-US" sz="1600" dirty="0"/>
              <a:t>Everybody receiving the vaccination are encouraged to register with v-safe </a:t>
            </a:r>
            <a:r>
              <a:rPr lang="en-US" sz="1600" u="sng" dirty="0">
                <a:hlinkClick r:id="rId3"/>
              </a:rPr>
              <a:t>https://www.cdc.gov/coronavirus/2019-ncov/vaccines/safety/vsafe.html</a:t>
            </a:r>
            <a:endParaRPr lang="en-US" sz="1600" dirty="0"/>
          </a:p>
          <a:p>
            <a:pPr marL="285750" indent="-285750">
              <a:lnSpc>
                <a:spcPct val="120000"/>
              </a:lnSpc>
              <a:spcBef>
                <a:spcPts val="0"/>
              </a:spcBef>
              <a:buFont typeface="Arial" panose="020B0604020202020204" pitchFamily="34" charset="0"/>
              <a:buChar char="•"/>
            </a:pPr>
            <a:endParaRPr lang="en-US" dirty="0"/>
          </a:p>
        </p:txBody>
      </p:sp>
    </p:spTree>
    <p:extLst>
      <p:ext uri="{BB962C8B-B14F-4D97-AF65-F5344CB8AC3E}">
        <p14:creationId xmlns:p14="http://schemas.microsoft.com/office/powerpoint/2010/main" val="1081468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happens after I get the vaccine?</a:t>
            </a:r>
          </a:p>
        </p:txBody>
      </p:sp>
      <p:pic>
        <p:nvPicPr>
          <p:cNvPr id="5" name="Picture 4"/>
          <p:cNvPicPr>
            <a:picLocks noChangeAspect="1"/>
          </p:cNvPicPr>
          <p:nvPr/>
        </p:nvPicPr>
        <p:blipFill>
          <a:blip r:embed="rId2"/>
          <a:stretch>
            <a:fillRect/>
          </a:stretch>
        </p:blipFill>
        <p:spPr>
          <a:xfrm>
            <a:off x="136290" y="6198301"/>
            <a:ext cx="579170" cy="579170"/>
          </a:xfrm>
          <a:prstGeom prst="rect">
            <a:avLst/>
          </a:prstGeom>
        </p:spPr>
      </p:pic>
      <p:sp>
        <p:nvSpPr>
          <p:cNvPr id="6" name="Slide Number Placeholder 5">
            <a:extLst>
              <a:ext uri="{FF2B5EF4-FFF2-40B4-BE49-F238E27FC236}">
                <a16:creationId xmlns:a16="http://schemas.microsoft.com/office/drawing/2014/main" id="{7DFDE15E-C0BE-46CA-BD7F-B557F92B62A9}"/>
              </a:ext>
            </a:extLst>
          </p:cNvPr>
          <p:cNvSpPr>
            <a:spLocks noGrp="1"/>
          </p:cNvSpPr>
          <p:nvPr>
            <p:ph type="sldNum" sz="quarter" idx="12"/>
          </p:nvPr>
        </p:nvSpPr>
        <p:spPr/>
        <p:txBody>
          <a:bodyPr/>
          <a:lstStyle/>
          <a:p>
            <a:fld id="{4FAB73BC-B049-4115-A692-8D63A059BFB8}" type="slidenum">
              <a:rPr lang="en-US" smtClean="0"/>
              <a:pPr/>
              <a:t>9</a:t>
            </a:fld>
            <a:endParaRPr lang="en-US" dirty="0"/>
          </a:p>
        </p:txBody>
      </p:sp>
      <p:sp>
        <p:nvSpPr>
          <p:cNvPr id="7" name="Rectangle 6">
            <a:extLst>
              <a:ext uri="{FF2B5EF4-FFF2-40B4-BE49-F238E27FC236}">
                <a16:creationId xmlns:a16="http://schemas.microsoft.com/office/drawing/2014/main" id="{02A9EC44-BA10-4517-9FC6-1D4C180C6A5F}"/>
              </a:ext>
            </a:extLst>
          </p:cNvPr>
          <p:cNvSpPr/>
          <p:nvPr/>
        </p:nvSpPr>
        <p:spPr>
          <a:xfrm>
            <a:off x="4071457" y="2026845"/>
            <a:ext cx="6096000" cy="2396938"/>
          </a:xfrm>
          <a:prstGeom prst="rect">
            <a:avLst/>
          </a:prstGeom>
        </p:spPr>
        <p:txBody>
          <a:bodyPr>
            <a:spAutoFit/>
          </a:bodyPr>
          <a:lstStyle/>
          <a:p>
            <a:pPr>
              <a:lnSpc>
                <a:spcPct val="120000"/>
              </a:lnSpc>
              <a:spcBef>
                <a:spcPts val="0"/>
              </a:spcBef>
            </a:pPr>
            <a:r>
              <a:rPr lang="en-US" dirty="0"/>
              <a:t>It is important that you continue to:</a:t>
            </a:r>
          </a:p>
          <a:p>
            <a:pPr>
              <a:lnSpc>
                <a:spcPct val="120000"/>
              </a:lnSpc>
              <a:spcBef>
                <a:spcPts val="0"/>
              </a:spcBef>
            </a:pPr>
            <a:endParaRPr lang="en-US" dirty="0"/>
          </a:p>
          <a:p>
            <a:pPr marL="742950" lvl="1" indent="-285750">
              <a:lnSpc>
                <a:spcPct val="120000"/>
              </a:lnSpc>
              <a:spcBef>
                <a:spcPts val="0"/>
              </a:spcBef>
              <a:buFont typeface="Arial" panose="020B0604020202020204" pitchFamily="34" charset="0"/>
              <a:buChar char="•"/>
            </a:pPr>
            <a:r>
              <a:rPr lang="en-US" dirty="0"/>
              <a:t>Wear a mask</a:t>
            </a:r>
          </a:p>
          <a:p>
            <a:pPr marL="742950" lvl="1" indent="-285750">
              <a:lnSpc>
                <a:spcPct val="120000"/>
              </a:lnSpc>
              <a:spcBef>
                <a:spcPts val="0"/>
              </a:spcBef>
              <a:buFont typeface="Arial" panose="020B0604020202020204" pitchFamily="34" charset="0"/>
              <a:buChar char="•"/>
            </a:pPr>
            <a:endParaRPr lang="en-US" dirty="0"/>
          </a:p>
          <a:p>
            <a:pPr marL="742950" lvl="1" indent="-285750">
              <a:lnSpc>
                <a:spcPct val="120000"/>
              </a:lnSpc>
              <a:spcBef>
                <a:spcPts val="0"/>
              </a:spcBef>
              <a:buFont typeface="Arial" panose="020B0604020202020204" pitchFamily="34" charset="0"/>
              <a:buChar char="•"/>
            </a:pPr>
            <a:r>
              <a:rPr lang="en-US" dirty="0"/>
              <a:t>Practice physical distancing</a:t>
            </a:r>
          </a:p>
          <a:p>
            <a:pPr marL="742950" lvl="1" indent="-285750">
              <a:lnSpc>
                <a:spcPct val="120000"/>
              </a:lnSpc>
              <a:buFont typeface="Arial" panose="020B0604020202020204" pitchFamily="34" charset="0"/>
              <a:buChar char="•"/>
            </a:pPr>
            <a:endParaRPr lang="en-US" dirty="0"/>
          </a:p>
          <a:p>
            <a:pPr marL="742950" lvl="1" indent="-285750">
              <a:lnSpc>
                <a:spcPct val="120000"/>
              </a:lnSpc>
              <a:spcBef>
                <a:spcPts val="0"/>
              </a:spcBef>
              <a:buFont typeface="Arial" panose="020B0604020202020204" pitchFamily="34" charset="0"/>
              <a:buChar char="•"/>
            </a:pPr>
            <a:r>
              <a:rPr lang="en-US" dirty="0"/>
              <a:t>Follow all other COVID-19 prevention precautions</a:t>
            </a:r>
          </a:p>
        </p:txBody>
      </p:sp>
      <p:sp>
        <p:nvSpPr>
          <p:cNvPr id="8" name="Rectangle 7">
            <a:extLst>
              <a:ext uri="{FF2B5EF4-FFF2-40B4-BE49-F238E27FC236}">
                <a16:creationId xmlns:a16="http://schemas.microsoft.com/office/drawing/2014/main" id="{A8A4EAED-3B48-413C-8B83-7C1A95037FBB}"/>
              </a:ext>
            </a:extLst>
          </p:cNvPr>
          <p:cNvSpPr/>
          <p:nvPr/>
        </p:nvSpPr>
        <p:spPr>
          <a:xfrm>
            <a:off x="4071457" y="916389"/>
            <a:ext cx="4633961" cy="584775"/>
          </a:xfrm>
          <a:prstGeom prst="rect">
            <a:avLst/>
          </a:prstGeom>
        </p:spPr>
        <p:txBody>
          <a:bodyPr wrap="none">
            <a:spAutoFit/>
          </a:bodyPr>
          <a:lstStyle/>
          <a:p>
            <a:r>
              <a:rPr lang="en-US" sz="3200" b="1" dirty="0">
                <a:solidFill>
                  <a:schemeClr val="accent1"/>
                </a:solidFill>
              </a:rPr>
              <a:t>After You Get the Vaccine</a:t>
            </a:r>
          </a:p>
        </p:txBody>
      </p:sp>
    </p:spTree>
    <p:extLst>
      <p:ext uri="{BB962C8B-B14F-4D97-AF65-F5344CB8AC3E}">
        <p14:creationId xmlns:p14="http://schemas.microsoft.com/office/powerpoint/2010/main" val="3494393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I get the vaccine?</a:t>
            </a:r>
          </a:p>
        </p:txBody>
      </p:sp>
      <p:pic>
        <p:nvPicPr>
          <p:cNvPr id="5" name="Picture 4"/>
          <p:cNvPicPr>
            <a:picLocks noChangeAspect="1"/>
          </p:cNvPicPr>
          <p:nvPr/>
        </p:nvPicPr>
        <p:blipFill>
          <a:blip r:embed="rId2"/>
          <a:stretch>
            <a:fillRect/>
          </a:stretch>
        </p:blipFill>
        <p:spPr>
          <a:xfrm>
            <a:off x="136290" y="6198301"/>
            <a:ext cx="579170" cy="579170"/>
          </a:xfrm>
          <a:prstGeom prst="rect">
            <a:avLst/>
          </a:prstGeom>
        </p:spPr>
      </p:pic>
      <p:sp>
        <p:nvSpPr>
          <p:cNvPr id="6" name="Slide Number Placeholder 5">
            <a:extLst>
              <a:ext uri="{FF2B5EF4-FFF2-40B4-BE49-F238E27FC236}">
                <a16:creationId xmlns:a16="http://schemas.microsoft.com/office/drawing/2014/main" id="{7DFDE15E-C0BE-46CA-BD7F-B557F92B62A9}"/>
              </a:ext>
            </a:extLst>
          </p:cNvPr>
          <p:cNvSpPr>
            <a:spLocks noGrp="1"/>
          </p:cNvSpPr>
          <p:nvPr>
            <p:ph type="sldNum" sz="quarter" idx="12"/>
          </p:nvPr>
        </p:nvSpPr>
        <p:spPr/>
        <p:txBody>
          <a:bodyPr/>
          <a:lstStyle/>
          <a:p>
            <a:fld id="{4FAB73BC-B049-4115-A692-8D63A059BFB8}" type="slidenum">
              <a:rPr lang="en-US" smtClean="0"/>
              <a:pPr/>
              <a:t>10</a:t>
            </a:fld>
            <a:endParaRPr lang="en-US" dirty="0"/>
          </a:p>
        </p:txBody>
      </p:sp>
      <p:pic>
        <p:nvPicPr>
          <p:cNvPr id="4" name="Picture 3" descr="A picture containing diagram&#10;&#10;Description automatically generated">
            <a:extLst>
              <a:ext uri="{FF2B5EF4-FFF2-40B4-BE49-F238E27FC236}">
                <a16:creationId xmlns:a16="http://schemas.microsoft.com/office/drawing/2014/main" id="{0BEE3612-D139-47A0-AEC1-775895023B0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905250" y="776287"/>
            <a:ext cx="7620000" cy="5305425"/>
          </a:xfrm>
          <a:prstGeom prst="rect">
            <a:avLst/>
          </a:prstGeom>
        </p:spPr>
      </p:pic>
    </p:spTree>
    <p:extLst>
      <p:ext uri="{BB962C8B-B14F-4D97-AF65-F5344CB8AC3E}">
        <p14:creationId xmlns:p14="http://schemas.microsoft.com/office/powerpoint/2010/main" val="163960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close up of a sign&#10;&#10;Description generated with very high confidence">
            <a:extLst>
              <a:ext uri="{FF2B5EF4-FFF2-40B4-BE49-F238E27FC236}">
                <a16:creationId xmlns:a16="http://schemas.microsoft.com/office/drawing/2014/main" id="{34EF4FC2-EDEF-4EF7-B862-4EDA43C6912F}"/>
              </a:ext>
            </a:extLst>
          </p:cNvPr>
          <p:cNvPicPr>
            <a:picLocks noChangeAspect="1"/>
          </p:cNvPicPr>
          <p:nvPr/>
        </p:nvPicPr>
        <p:blipFill>
          <a:blip r:embed="rId2"/>
          <a:stretch>
            <a:fillRect/>
          </a:stretch>
        </p:blipFill>
        <p:spPr>
          <a:xfrm>
            <a:off x="200025" y="5553075"/>
            <a:ext cx="1205346" cy="1205346"/>
          </a:xfrm>
          <a:prstGeom prst="rect">
            <a:avLst/>
          </a:prstGeom>
        </p:spPr>
      </p:pic>
      <p:sp>
        <p:nvSpPr>
          <p:cNvPr id="3" name="Slide Number Placeholder 2">
            <a:extLst>
              <a:ext uri="{FF2B5EF4-FFF2-40B4-BE49-F238E27FC236}">
                <a16:creationId xmlns:a16="http://schemas.microsoft.com/office/drawing/2014/main" id="{5150380E-40C6-44E8-A61F-1918FB7B0F22}"/>
              </a:ext>
            </a:extLst>
          </p:cNvPr>
          <p:cNvSpPr>
            <a:spLocks noGrp="1"/>
          </p:cNvSpPr>
          <p:nvPr>
            <p:ph type="sldNum" sz="quarter" idx="12"/>
          </p:nvPr>
        </p:nvSpPr>
        <p:spPr/>
        <p:txBody>
          <a:bodyPr/>
          <a:lstStyle/>
          <a:p>
            <a:fld id="{4FAB73BC-B049-4115-A692-8D63A059BFB8}" type="slidenum">
              <a:rPr lang="en-US" smtClean="0"/>
              <a:pPr/>
              <a:t>11</a:t>
            </a:fld>
            <a:endParaRPr lang="en-US" dirty="0"/>
          </a:p>
        </p:txBody>
      </p:sp>
      <p:pic>
        <p:nvPicPr>
          <p:cNvPr id="4" name="Picture 3" descr="Page to insert.pdf - Adobe Acrobat Pro">
            <a:extLst>
              <a:ext uri="{FF2B5EF4-FFF2-40B4-BE49-F238E27FC236}">
                <a16:creationId xmlns:a16="http://schemas.microsoft.com/office/drawing/2014/main" id="{185EEFFE-8565-405D-88D6-0C55B4800480}"/>
              </a:ext>
            </a:extLst>
          </p:cNvPr>
          <p:cNvPicPr>
            <a:picLocks noChangeAspect="1"/>
          </p:cNvPicPr>
          <p:nvPr/>
        </p:nvPicPr>
        <p:blipFill rotWithShape="1">
          <a:blip r:embed="rId3">
            <a:extLst>
              <a:ext uri="{28A0092B-C50C-407E-A947-70E740481C1C}">
                <a14:useLocalDpi xmlns:a14="http://schemas.microsoft.com/office/drawing/2010/main" val="0"/>
              </a:ext>
            </a:extLst>
          </a:blip>
          <a:srcRect l="3897" t="14712" r="2513" b="383"/>
          <a:stretch/>
        </p:blipFill>
        <p:spPr>
          <a:xfrm>
            <a:off x="1405371" y="136525"/>
            <a:ext cx="10668000" cy="6203841"/>
          </a:xfrm>
          <a:prstGeom prst="rect">
            <a:avLst/>
          </a:prstGeom>
        </p:spPr>
      </p:pic>
    </p:spTree>
    <p:extLst>
      <p:ext uri="{BB962C8B-B14F-4D97-AF65-F5344CB8AC3E}">
        <p14:creationId xmlns:p14="http://schemas.microsoft.com/office/powerpoint/2010/main" val="2476507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California Vaccine Distribution</a:t>
            </a:r>
          </a:p>
        </p:txBody>
      </p:sp>
      <p:pic>
        <p:nvPicPr>
          <p:cNvPr id="5" name="Picture 4"/>
          <p:cNvPicPr>
            <a:picLocks noChangeAspect="1"/>
          </p:cNvPicPr>
          <p:nvPr/>
        </p:nvPicPr>
        <p:blipFill>
          <a:blip r:embed="rId2"/>
          <a:stretch>
            <a:fillRect/>
          </a:stretch>
        </p:blipFill>
        <p:spPr>
          <a:xfrm>
            <a:off x="136290" y="6198301"/>
            <a:ext cx="579170" cy="579170"/>
          </a:xfrm>
          <a:prstGeom prst="rect">
            <a:avLst/>
          </a:prstGeom>
        </p:spPr>
      </p:pic>
      <p:sp>
        <p:nvSpPr>
          <p:cNvPr id="6" name="Slide Number Placeholder 5">
            <a:extLst>
              <a:ext uri="{FF2B5EF4-FFF2-40B4-BE49-F238E27FC236}">
                <a16:creationId xmlns:a16="http://schemas.microsoft.com/office/drawing/2014/main" id="{7DFDE15E-C0BE-46CA-BD7F-B557F92B62A9}"/>
              </a:ext>
            </a:extLst>
          </p:cNvPr>
          <p:cNvSpPr>
            <a:spLocks noGrp="1"/>
          </p:cNvSpPr>
          <p:nvPr>
            <p:ph type="sldNum" sz="quarter" idx="12"/>
          </p:nvPr>
        </p:nvSpPr>
        <p:spPr/>
        <p:txBody>
          <a:bodyPr/>
          <a:lstStyle/>
          <a:p>
            <a:fld id="{4FAB73BC-B049-4115-A692-8D63A059BFB8}" type="slidenum">
              <a:rPr lang="en-US" smtClean="0"/>
              <a:pPr/>
              <a:t>12</a:t>
            </a:fld>
            <a:endParaRPr lang="en-US" dirty="0"/>
          </a:p>
        </p:txBody>
      </p:sp>
      <p:sp>
        <p:nvSpPr>
          <p:cNvPr id="7" name="Rectangle 6">
            <a:extLst>
              <a:ext uri="{FF2B5EF4-FFF2-40B4-BE49-F238E27FC236}">
                <a16:creationId xmlns:a16="http://schemas.microsoft.com/office/drawing/2014/main" id="{02A9EC44-BA10-4517-9FC6-1D4C180C6A5F}"/>
              </a:ext>
            </a:extLst>
          </p:cNvPr>
          <p:cNvSpPr/>
          <p:nvPr/>
        </p:nvSpPr>
        <p:spPr>
          <a:xfrm>
            <a:off x="4088235" y="1258282"/>
            <a:ext cx="7178180" cy="4093428"/>
          </a:xfrm>
          <a:prstGeom prst="rect">
            <a:avLst/>
          </a:prstGeom>
        </p:spPr>
        <p:txBody>
          <a:bodyPr wrap="square">
            <a:spAutoFit/>
          </a:bodyPr>
          <a:lstStyle/>
          <a:p>
            <a:r>
              <a:rPr lang="en-US" sz="3200" b="1" dirty="0"/>
              <a:t>Phase 1a: </a:t>
            </a:r>
            <a:r>
              <a:rPr lang="en-US" sz="3200" dirty="0"/>
              <a:t>Health Care Workers</a:t>
            </a:r>
          </a:p>
          <a:p>
            <a:endParaRPr lang="en-US" sz="3200" dirty="0"/>
          </a:p>
          <a:p>
            <a:pPr marL="914400" lvl="1" indent="-457200">
              <a:buFont typeface="Arial" panose="020B0604020202020204" pitchFamily="34" charset="0"/>
              <a:buChar char="•"/>
            </a:pPr>
            <a:r>
              <a:rPr lang="en-US" sz="2800" b="1" dirty="0"/>
              <a:t>Tier 1: </a:t>
            </a:r>
            <a:r>
              <a:rPr lang="en-US" sz="2800" dirty="0"/>
              <a:t>Acute care, SNF, dialysis etc.</a:t>
            </a:r>
          </a:p>
          <a:p>
            <a:pPr marL="914400" lvl="1" indent="-457200">
              <a:buFont typeface="Arial" panose="020B0604020202020204" pitchFamily="34" charset="0"/>
              <a:buChar char="•"/>
            </a:pPr>
            <a:endParaRPr lang="en-US" sz="2800" dirty="0"/>
          </a:p>
          <a:p>
            <a:pPr marL="914400" lvl="1" indent="-457200">
              <a:buFont typeface="Arial" panose="020B0604020202020204" pitchFamily="34" charset="0"/>
              <a:buChar char="•"/>
            </a:pPr>
            <a:r>
              <a:rPr lang="en-US" sz="2800" b="1" dirty="0"/>
              <a:t>Tier 2: </a:t>
            </a:r>
            <a:r>
              <a:rPr lang="en-US" sz="2800" dirty="0"/>
              <a:t>Primary Care Clinics (including Community Health Centers), Home Health</a:t>
            </a:r>
          </a:p>
          <a:p>
            <a:pPr marL="914400" lvl="1" indent="-457200">
              <a:buFont typeface="Arial" panose="020B0604020202020204" pitchFamily="34" charset="0"/>
              <a:buChar char="•"/>
            </a:pPr>
            <a:endParaRPr lang="en-US" sz="2800" dirty="0"/>
          </a:p>
          <a:p>
            <a:pPr marL="914400" lvl="1" indent="-457200">
              <a:buFont typeface="Arial" panose="020B0604020202020204" pitchFamily="34" charset="0"/>
              <a:buChar char="•"/>
            </a:pPr>
            <a:r>
              <a:rPr lang="en-US" sz="2800" b="1" dirty="0"/>
              <a:t>Tier 3: </a:t>
            </a:r>
            <a:r>
              <a:rPr lang="en-US" sz="2800" dirty="0"/>
              <a:t>Labs, dental clinics, pharmacies</a:t>
            </a:r>
          </a:p>
        </p:txBody>
      </p:sp>
    </p:spTree>
    <p:extLst>
      <p:ext uri="{BB962C8B-B14F-4D97-AF65-F5344CB8AC3E}">
        <p14:creationId xmlns:p14="http://schemas.microsoft.com/office/powerpoint/2010/main" val="3150582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  Vaccine Distribution</a:t>
            </a:r>
            <a:br>
              <a:rPr lang="en-US" dirty="0"/>
            </a:br>
            <a:r>
              <a:rPr lang="en-US" dirty="0"/>
              <a:t>Plan</a:t>
            </a:r>
          </a:p>
        </p:txBody>
      </p:sp>
      <p:pic>
        <p:nvPicPr>
          <p:cNvPr id="5" name="Picture 4"/>
          <p:cNvPicPr>
            <a:picLocks noChangeAspect="1"/>
          </p:cNvPicPr>
          <p:nvPr/>
        </p:nvPicPr>
        <p:blipFill>
          <a:blip r:embed="rId2"/>
          <a:stretch>
            <a:fillRect/>
          </a:stretch>
        </p:blipFill>
        <p:spPr>
          <a:xfrm>
            <a:off x="136290" y="6198301"/>
            <a:ext cx="579170" cy="579170"/>
          </a:xfrm>
          <a:prstGeom prst="rect">
            <a:avLst/>
          </a:prstGeom>
        </p:spPr>
      </p:pic>
      <p:sp>
        <p:nvSpPr>
          <p:cNvPr id="6" name="Slide Number Placeholder 5">
            <a:extLst>
              <a:ext uri="{FF2B5EF4-FFF2-40B4-BE49-F238E27FC236}">
                <a16:creationId xmlns:a16="http://schemas.microsoft.com/office/drawing/2014/main" id="{7DFDE15E-C0BE-46CA-BD7F-B557F92B62A9}"/>
              </a:ext>
            </a:extLst>
          </p:cNvPr>
          <p:cNvSpPr>
            <a:spLocks noGrp="1"/>
          </p:cNvSpPr>
          <p:nvPr>
            <p:ph type="sldNum" sz="quarter" idx="12"/>
          </p:nvPr>
        </p:nvSpPr>
        <p:spPr/>
        <p:txBody>
          <a:bodyPr/>
          <a:lstStyle/>
          <a:p>
            <a:fld id="{4FAB73BC-B049-4115-A692-8D63A059BFB8}" type="slidenum">
              <a:rPr lang="en-US" smtClean="0"/>
              <a:pPr/>
              <a:t>13</a:t>
            </a:fld>
            <a:endParaRPr lang="en-US" dirty="0"/>
          </a:p>
        </p:txBody>
      </p:sp>
      <p:sp>
        <p:nvSpPr>
          <p:cNvPr id="7" name="Rectangle 6">
            <a:extLst>
              <a:ext uri="{FF2B5EF4-FFF2-40B4-BE49-F238E27FC236}">
                <a16:creationId xmlns:a16="http://schemas.microsoft.com/office/drawing/2014/main" id="{02A9EC44-BA10-4517-9FC6-1D4C180C6A5F}"/>
              </a:ext>
            </a:extLst>
          </p:cNvPr>
          <p:cNvSpPr/>
          <p:nvPr/>
        </p:nvSpPr>
        <p:spPr>
          <a:xfrm>
            <a:off x="3759230" y="856357"/>
            <a:ext cx="7178180" cy="6001643"/>
          </a:xfrm>
          <a:prstGeom prst="rect">
            <a:avLst/>
          </a:prstGeom>
        </p:spPr>
        <p:txBody>
          <a:bodyPr wrap="square">
            <a:spAutoFit/>
          </a:bodyPr>
          <a:lstStyle/>
          <a:p>
            <a:r>
              <a:rPr lang="en-US" dirty="0"/>
              <a:t> To keep track of our vaccine numbers and to know how much to order, </a:t>
            </a:r>
            <a:r>
              <a:rPr lang="en-US" u="sng" dirty="0"/>
              <a:t>we need all staff members to please do one of the following</a:t>
            </a:r>
            <a:r>
              <a:rPr lang="en-US" dirty="0"/>
              <a:t>:</a:t>
            </a:r>
          </a:p>
          <a:p>
            <a:r>
              <a:rPr lang="en-US" dirty="0"/>
              <a:t> </a:t>
            </a:r>
          </a:p>
          <a:p>
            <a:r>
              <a:rPr lang="en-US" dirty="0"/>
              <a:t> 1</a:t>
            </a:r>
            <a:r>
              <a:rPr lang="en-US" b="1" dirty="0"/>
              <a:t>)    If you already received COVID-19 Vaccine, either one or both doses, please send a copy to Human Resources at </a:t>
            </a:r>
            <a:r>
              <a:rPr lang="en-US" b="1" u="sng" dirty="0">
                <a:hlinkClick r:id="rId3"/>
              </a:rPr>
              <a:t>HR@tohelpeveryone.org</a:t>
            </a:r>
            <a:r>
              <a:rPr lang="en-US" b="1" dirty="0"/>
              <a:t> or bring a copy to the office.</a:t>
            </a:r>
            <a:endParaRPr lang="en-US" dirty="0"/>
          </a:p>
          <a:p>
            <a:r>
              <a:rPr lang="en-US" b="1" dirty="0"/>
              <a:t> </a:t>
            </a:r>
            <a:endParaRPr lang="en-US" dirty="0"/>
          </a:p>
          <a:p>
            <a:r>
              <a:rPr lang="en-US" b="1" dirty="0"/>
              <a:t>2)    If you are Declining to be vaccinated, please sign the “Request for Waiver of COVID Vaccination Form” and return it to Human Resources at </a:t>
            </a:r>
            <a:r>
              <a:rPr lang="en-US" b="1" u="sng" dirty="0">
                <a:hlinkClick r:id="rId3"/>
              </a:rPr>
              <a:t>HR@tohelpeveryone.org</a:t>
            </a:r>
            <a:r>
              <a:rPr lang="en-US" b="1" dirty="0"/>
              <a:t> or bring it to the office.</a:t>
            </a:r>
            <a:endParaRPr lang="en-US" dirty="0"/>
          </a:p>
          <a:p>
            <a:r>
              <a:rPr lang="en-US" b="1" dirty="0"/>
              <a:t> </a:t>
            </a:r>
            <a:endParaRPr lang="en-US" dirty="0"/>
          </a:p>
          <a:p>
            <a:r>
              <a:rPr lang="en-US" b="1" dirty="0"/>
              <a:t>3)    If you want the COVID-19 Vaccine and will wait until our clinic can provide it, please send an email to Betty, who will put you on the list to receive the vaccine once we have it available on-site.</a:t>
            </a:r>
            <a:endParaRPr lang="en-US" dirty="0"/>
          </a:p>
          <a:p>
            <a:r>
              <a:rPr lang="en-US" b="1" dirty="0"/>
              <a:t> </a:t>
            </a:r>
            <a:endParaRPr lang="en-US" dirty="0"/>
          </a:p>
          <a:p>
            <a:r>
              <a:rPr lang="en-US" b="1" dirty="0"/>
              <a:t>4)  If you are interested in receiving the COVID-19 Vaccine at one of our partner clinics as soon as Saturday, January 23rd, please email Betty </a:t>
            </a:r>
            <a:r>
              <a:rPr lang="en-US" b="1" u="sng" dirty="0">
                <a:hlinkClick r:id="rId4"/>
              </a:rPr>
              <a:t>bsalguero@tohelpeveryone.org</a:t>
            </a:r>
            <a:r>
              <a:rPr lang="en-US" b="1" dirty="0"/>
              <a:t> as quickly as possible as spots are limited.</a:t>
            </a:r>
            <a:endParaRPr lang="en-US" dirty="0"/>
          </a:p>
          <a:p>
            <a:r>
              <a:rPr lang="en-US" dirty="0"/>
              <a:t> </a:t>
            </a:r>
          </a:p>
          <a:p>
            <a:endParaRPr lang="en-US" sz="2400" dirty="0"/>
          </a:p>
        </p:txBody>
      </p:sp>
    </p:spTree>
    <p:extLst>
      <p:ext uri="{BB962C8B-B14F-4D97-AF65-F5344CB8AC3E}">
        <p14:creationId xmlns:p14="http://schemas.microsoft.com/office/powerpoint/2010/main" val="1702753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long after the first dose can I receive the second dose and be protected?</a:t>
            </a:r>
          </a:p>
        </p:txBody>
      </p:sp>
      <p:pic>
        <p:nvPicPr>
          <p:cNvPr id="5" name="Picture 4"/>
          <p:cNvPicPr>
            <a:picLocks noChangeAspect="1"/>
          </p:cNvPicPr>
          <p:nvPr/>
        </p:nvPicPr>
        <p:blipFill>
          <a:blip r:embed="rId2"/>
          <a:stretch>
            <a:fillRect/>
          </a:stretch>
        </p:blipFill>
        <p:spPr>
          <a:xfrm>
            <a:off x="136290" y="6198301"/>
            <a:ext cx="579170" cy="579170"/>
          </a:xfrm>
          <a:prstGeom prst="rect">
            <a:avLst/>
          </a:prstGeom>
        </p:spPr>
      </p:pic>
      <p:sp>
        <p:nvSpPr>
          <p:cNvPr id="6" name="Slide Number Placeholder 5">
            <a:extLst>
              <a:ext uri="{FF2B5EF4-FFF2-40B4-BE49-F238E27FC236}">
                <a16:creationId xmlns:a16="http://schemas.microsoft.com/office/drawing/2014/main" id="{7DFDE15E-C0BE-46CA-BD7F-B557F92B62A9}"/>
              </a:ext>
            </a:extLst>
          </p:cNvPr>
          <p:cNvSpPr>
            <a:spLocks noGrp="1"/>
          </p:cNvSpPr>
          <p:nvPr>
            <p:ph type="sldNum" sz="quarter" idx="12"/>
          </p:nvPr>
        </p:nvSpPr>
        <p:spPr/>
        <p:txBody>
          <a:bodyPr/>
          <a:lstStyle/>
          <a:p>
            <a:fld id="{4FAB73BC-B049-4115-A692-8D63A059BFB8}" type="slidenum">
              <a:rPr lang="en-US" smtClean="0"/>
              <a:pPr/>
              <a:t>14</a:t>
            </a:fld>
            <a:endParaRPr lang="en-US" dirty="0"/>
          </a:p>
        </p:txBody>
      </p:sp>
      <p:sp>
        <p:nvSpPr>
          <p:cNvPr id="3" name="Rectangle 2">
            <a:extLst>
              <a:ext uri="{FF2B5EF4-FFF2-40B4-BE49-F238E27FC236}">
                <a16:creationId xmlns:a16="http://schemas.microsoft.com/office/drawing/2014/main" id="{E9EA63C7-6D56-4853-8DB3-F7584A3C0612}"/>
              </a:ext>
            </a:extLst>
          </p:cNvPr>
          <p:cNvSpPr/>
          <p:nvPr/>
        </p:nvSpPr>
        <p:spPr>
          <a:xfrm>
            <a:off x="3811399" y="1377750"/>
            <a:ext cx="7387904" cy="3349956"/>
          </a:xfrm>
          <a:prstGeom prst="rect">
            <a:avLst/>
          </a:prstGeom>
        </p:spPr>
        <p:txBody>
          <a:bodyPr wrap="square">
            <a:spAutoFit/>
          </a:bodyPr>
          <a:lstStyle/>
          <a:p>
            <a:pPr marR="150495" lvl="0">
              <a:lnSpc>
                <a:spcPct val="98000"/>
              </a:lnSpc>
              <a:spcBef>
                <a:spcPts val="0"/>
              </a:spcBef>
              <a:spcAft>
                <a:spcPts val="0"/>
              </a:spcAft>
              <a:tabLst>
                <a:tab pos="533400" algn="l"/>
                <a:tab pos="534035" algn="l"/>
              </a:tabLst>
            </a:pPr>
            <a:r>
              <a:rPr lang="en-US" sz="2400" dirty="0">
                <a:latin typeface="Arial" panose="020B0604020202020204" pitchFamily="34" charset="0"/>
                <a:ea typeface="Arial" panose="020B0604020202020204" pitchFamily="34" charset="0"/>
              </a:rPr>
              <a:t>Depending</a:t>
            </a:r>
            <a:r>
              <a:rPr lang="en-US" sz="2400" spc="-14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on</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which</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specific</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vaccine</a:t>
            </a:r>
            <a:r>
              <a:rPr lang="en-US" sz="2400" spc="-13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is</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used,</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the</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second</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dose</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will</a:t>
            </a:r>
            <a:r>
              <a:rPr lang="en-US" sz="2400" spc="-1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be</a:t>
            </a:r>
            <a:r>
              <a:rPr lang="en-US" sz="2400" spc="-13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administered after 21 days (Pfizer-</a:t>
            </a:r>
            <a:r>
              <a:rPr lang="en-US" sz="2400" dirty="0" err="1">
                <a:latin typeface="Arial" panose="020B0604020202020204" pitchFamily="34" charset="0"/>
                <a:ea typeface="Arial" panose="020B0604020202020204" pitchFamily="34" charset="0"/>
              </a:rPr>
              <a:t>BioNTech</a:t>
            </a:r>
            <a:r>
              <a:rPr lang="en-US" sz="2400" dirty="0">
                <a:latin typeface="Arial" panose="020B0604020202020204" pitchFamily="34" charset="0"/>
                <a:ea typeface="Arial" panose="020B0604020202020204" pitchFamily="34" charset="0"/>
              </a:rPr>
              <a:t>) or 28 days(</a:t>
            </a:r>
            <a:r>
              <a:rPr lang="en-US" sz="2400" dirty="0" err="1">
                <a:latin typeface="Arial" panose="020B0604020202020204" pitchFamily="34" charset="0"/>
                <a:ea typeface="Arial" panose="020B0604020202020204" pitchFamily="34" charset="0"/>
              </a:rPr>
              <a:t>Moderna</a:t>
            </a:r>
            <a:r>
              <a:rPr lang="en-US" sz="2400" dirty="0">
                <a:latin typeface="Arial" panose="020B0604020202020204" pitchFamily="34" charset="0"/>
                <a:ea typeface="Arial" panose="020B0604020202020204" pitchFamily="34" charset="0"/>
              </a:rPr>
              <a:t>). The first dose may offer about</a:t>
            </a:r>
            <a:r>
              <a:rPr lang="en-US" sz="2400" spc="-3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50%</a:t>
            </a:r>
            <a:r>
              <a:rPr lang="en-US" sz="2400" spc="-3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protection,</a:t>
            </a:r>
            <a:r>
              <a:rPr lang="en-US" sz="2400" spc="-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while</a:t>
            </a:r>
            <a:r>
              <a:rPr lang="en-US" sz="2400" spc="-3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the</a:t>
            </a:r>
            <a:r>
              <a:rPr lang="en-US" sz="2400" spc="-3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complete</a:t>
            </a:r>
            <a:r>
              <a:rPr lang="en-US" sz="2400" spc="-3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series</a:t>
            </a:r>
            <a:r>
              <a:rPr lang="en-US" sz="2400" spc="-2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offers</a:t>
            </a:r>
            <a:r>
              <a:rPr lang="en-US" sz="2400" spc="-3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up</a:t>
            </a:r>
            <a:r>
              <a:rPr lang="en-US" sz="2400" spc="-2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to</a:t>
            </a:r>
            <a:r>
              <a:rPr lang="en-US" sz="2400" spc="-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95%</a:t>
            </a:r>
            <a:r>
              <a:rPr lang="en-US" sz="2400" spc="-3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protection.</a:t>
            </a:r>
            <a:r>
              <a:rPr lang="en-US" sz="2400" spc="-3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It</a:t>
            </a:r>
            <a:r>
              <a:rPr lang="en-US" sz="2400" spc="-3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is important</a:t>
            </a:r>
            <a:r>
              <a:rPr lang="en-US" sz="2400" spc="-11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to</a:t>
            </a:r>
            <a:r>
              <a:rPr lang="en-US" sz="2400" spc="-10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receive</a:t>
            </a:r>
            <a:r>
              <a:rPr lang="en-US" sz="2400" spc="-11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both</a:t>
            </a:r>
            <a:r>
              <a:rPr lang="en-US" sz="2400" spc="-10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doses</a:t>
            </a:r>
            <a:r>
              <a:rPr lang="en-US" sz="2400" spc="-10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and</a:t>
            </a:r>
            <a:r>
              <a:rPr lang="en-US" sz="2400" spc="-10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continue</a:t>
            </a:r>
            <a:r>
              <a:rPr lang="en-US" sz="2400" spc="-10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masking/social</a:t>
            </a:r>
            <a:r>
              <a:rPr lang="en-US" sz="2400" spc="-10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distancing</a:t>
            </a:r>
            <a:r>
              <a:rPr lang="en-US" sz="2400" spc="-10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and</a:t>
            </a:r>
            <a:r>
              <a:rPr lang="en-US" sz="2400" spc="-11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to avoid</a:t>
            </a:r>
            <a:r>
              <a:rPr lang="en-US" sz="2400" spc="-4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mixing</a:t>
            </a:r>
            <a:r>
              <a:rPr lang="en-US" sz="2400" spc="-4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households</a:t>
            </a:r>
            <a:r>
              <a:rPr lang="en-US" sz="2400" spc="-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even</a:t>
            </a:r>
            <a:r>
              <a:rPr lang="en-US" sz="2400" spc="-4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if</a:t>
            </a:r>
            <a:r>
              <a:rPr lang="en-US" sz="2400" spc="-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you</a:t>
            </a:r>
            <a:r>
              <a:rPr lang="en-US" sz="2400" spc="-4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have</a:t>
            </a:r>
            <a:r>
              <a:rPr lang="en-US" sz="2400" spc="-4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received</a:t>
            </a:r>
            <a:r>
              <a:rPr lang="en-US" sz="2400" spc="-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one</a:t>
            </a:r>
            <a:r>
              <a:rPr lang="en-US" sz="2400" spc="-4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or</a:t>
            </a:r>
            <a:r>
              <a:rPr lang="en-US" sz="2400" spc="-40"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both</a:t>
            </a:r>
            <a:r>
              <a:rPr lang="en-US" sz="2400" spc="-45" dirty="0">
                <a:latin typeface="Arial" panose="020B0604020202020204" pitchFamily="34" charset="0"/>
                <a:ea typeface="Arial" panose="020B0604020202020204" pitchFamily="34" charset="0"/>
              </a:rPr>
              <a:t> </a:t>
            </a:r>
            <a:r>
              <a:rPr lang="en-US" sz="2400" dirty="0">
                <a:latin typeface="Arial" panose="020B0604020202020204" pitchFamily="34" charset="0"/>
                <a:ea typeface="Arial" panose="020B0604020202020204" pitchFamily="34" charset="0"/>
              </a:rPr>
              <a:t>doses.</a:t>
            </a:r>
          </a:p>
        </p:txBody>
      </p:sp>
    </p:spTree>
    <p:extLst>
      <p:ext uri="{BB962C8B-B14F-4D97-AF65-F5344CB8AC3E}">
        <p14:creationId xmlns:p14="http://schemas.microsoft.com/office/powerpoint/2010/main" val="3817206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290" y="2024081"/>
            <a:ext cx="2834640" cy="2377440"/>
          </a:xfrm>
        </p:spPr>
        <p:txBody>
          <a:bodyPr>
            <a:normAutofit/>
          </a:bodyPr>
          <a:lstStyle/>
          <a:p>
            <a:r>
              <a:rPr lang="en-US" b="1" dirty="0"/>
              <a:t>Will this vaccine need to be repeated like the annual flu shot?</a:t>
            </a:r>
          </a:p>
        </p:txBody>
      </p:sp>
      <p:pic>
        <p:nvPicPr>
          <p:cNvPr id="5" name="Picture 4"/>
          <p:cNvPicPr>
            <a:picLocks noChangeAspect="1"/>
          </p:cNvPicPr>
          <p:nvPr/>
        </p:nvPicPr>
        <p:blipFill>
          <a:blip r:embed="rId2"/>
          <a:stretch>
            <a:fillRect/>
          </a:stretch>
        </p:blipFill>
        <p:spPr>
          <a:xfrm>
            <a:off x="136290" y="6198301"/>
            <a:ext cx="579170" cy="579170"/>
          </a:xfrm>
          <a:prstGeom prst="rect">
            <a:avLst/>
          </a:prstGeom>
        </p:spPr>
      </p:pic>
      <p:sp>
        <p:nvSpPr>
          <p:cNvPr id="6" name="Slide Number Placeholder 5">
            <a:extLst>
              <a:ext uri="{FF2B5EF4-FFF2-40B4-BE49-F238E27FC236}">
                <a16:creationId xmlns:a16="http://schemas.microsoft.com/office/drawing/2014/main" id="{7DFDE15E-C0BE-46CA-BD7F-B557F92B62A9}"/>
              </a:ext>
            </a:extLst>
          </p:cNvPr>
          <p:cNvSpPr>
            <a:spLocks noGrp="1"/>
          </p:cNvSpPr>
          <p:nvPr>
            <p:ph type="sldNum" sz="quarter" idx="12"/>
          </p:nvPr>
        </p:nvSpPr>
        <p:spPr/>
        <p:txBody>
          <a:bodyPr/>
          <a:lstStyle/>
          <a:p>
            <a:fld id="{4FAB73BC-B049-4115-A692-8D63A059BFB8}" type="slidenum">
              <a:rPr lang="en-US" smtClean="0"/>
              <a:pPr/>
              <a:t>15</a:t>
            </a:fld>
            <a:endParaRPr lang="en-US" dirty="0"/>
          </a:p>
        </p:txBody>
      </p:sp>
      <p:sp>
        <p:nvSpPr>
          <p:cNvPr id="3" name="Rectangle 2">
            <a:extLst>
              <a:ext uri="{FF2B5EF4-FFF2-40B4-BE49-F238E27FC236}">
                <a16:creationId xmlns:a16="http://schemas.microsoft.com/office/drawing/2014/main" id="{E9EA63C7-6D56-4853-8DB3-F7584A3C0612}"/>
              </a:ext>
            </a:extLst>
          </p:cNvPr>
          <p:cNvSpPr/>
          <p:nvPr/>
        </p:nvSpPr>
        <p:spPr>
          <a:xfrm>
            <a:off x="3861733" y="1964979"/>
            <a:ext cx="7387904" cy="2062103"/>
          </a:xfrm>
          <a:prstGeom prst="rect">
            <a:avLst/>
          </a:prstGeom>
        </p:spPr>
        <p:txBody>
          <a:bodyPr wrap="square">
            <a:spAutoFit/>
          </a:bodyPr>
          <a:lstStyle/>
          <a:p>
            <a:pPr lvl="0"/>
            <a:r>
              <a:rPr lang="en-US" sz="3200" dirty="0"/>
              <a:t>We do not yet know for how long the COVID-19 vaccines provide protection or if/when it will need to be repeated once the initial series is completed.</a:t>
            </a:r>
          </a:p>
        </p:txBody>
      </p:sp>
    </p:spTree>
    <p:extLst>
      <p:ext uri="{BB962C8B-B14F-4D97-AF65-F5344CB8AC3E}">
        <p14:creationId xmlns:p14="http://schemas.microsoft.com/office/powerpoint/2010/main" val="603848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162DF2A-64D1-4AA9-BA42-8A4063EAD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5D7C1373-63AF-4A75-909E-990E0535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5E58EE06-9B03-4D70-A63C-13660A9C8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20A257B-6D54-40C8-8E37-BA113BEB8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EF92EDE9-7E29-473D-8499-DB2B58541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381"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3">
            <a:extLst>
              <a:ext uri="{FF2B5EF4-FFF2-40B4-BE49-F238E27FC236}">
                <a16:creationId xmlns:a16="http://schemas.microsoft.com/office/drawing/2014/main" id="{00076008-173E-4162-9B9E-2B190A89A5CB}"/>
              </a:ext>
            </a:extLst>
          </p:cNvPr>
          <p:cNvSpPr/>
          <p:nvPr/>
        </p:nvSpPr>
        <p:spPr>
          <a:xfrm>
            <a:off x="3372114" y="1083731"/>
            <a:ext cx="8184221" cy="4758797"/>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7200" spc="-100">
                <a:solidFill>
                  <a:srgbClr val="FFFFFF"/>
                </a:solidFill>
                <a:latin typeface="+mj-lt"/>
                <a:ea typeface="+mj-ea"/>
                <a:cs typeface="+mj-cs"/>
              </a:rPr>
              <a:t>When do patients get the vaccine?</a:t>
            </a:r>
          </a:p>
        </p:txBody>
      </p:sp>
      <p:sp>
        <p:nvSpPr>
          <p:cNvPr id="3" name="Slide Number Placeholder 2">
            <a:extLst>
              <a:ext uri="{FF2B5EF4-FFF2-40B4-BE49-F238E27FC236}">
                <a16:creationId xmlns:a16="http://schemas.microsoft.com/office/drawing/2014/main" id="{596D7A67-D952-48DA-A56A-3A0B0B299B41}"/>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pPr>
            <a:fld id="{4FAB73BC-B049-4115-A692-8D63A059BFB8}" type="slidenum">
              <a:rPr lang="en-US" b="1" kern="1200" dirty="0">
                <a:solidFill>
                  <a:schemeClr val="accent1"/>
                </a:solidFill>
                <a:latin typeface="+mn-lt"/>
                <a:ea typeface="+mn-ea"/>
                <a:cs typeface="+mn-cs"/>
              </a:rPr>
              <a:pPr>
                <a:spcAft>
                  <a:spcPts val="600"/>
                </a:spcAft>
              </a:pPr>
              <a:t>16</a:t>
            </a:fld>
            <a:endParaRPr lang="en-US" b="1" kern="1200" dirty="0">
              <a:solidFill>
                <a:schemeClr val="accent1"/>
              </a:solidFill>
              <a:latin typeface="+mn-lt"/>
              <a:ea typeface="+mn-ea"/>
              <a:cs typeface="+mn-cs"/>
            </a:endParaRPr>
          </a:p>
        </p:txBody>
      </p:sp>
      <p:pic>
        <p:nvPicPr>
          <p:cNvPr id="2" name="Picture 2" descr="A close up of a sign&#10;&#10;Description generated with very high confidence">
            <a:extLst>
              <a:ext uri="{FF2B5EF4-FFF2-40B4-BE49-F238E27FC236}">
                <a16:creationId xmlns:a16="http://schemas.microsoft.com/office/drawing/2014/main" id="{34EF4FC2-EDEF-4EF7-B862-4EDA43C6912F}"/>
              </a:ext>
            </a:extLst>
          </p:cNvPr>
          <p:cNvPicPr>
            <a:picLocks noChangeAspect="1"/>
          </p:cNvPicPr>
          <p:nvPr/>
        </p:nvPicPr>
        <p:blipFill>
          <a:blip r:embed="rId2"/>
          <a:stretch>
            <a:fillRect/>
          </a:stretch>
        </p:blipFill>
        <p:spPr>
          <a:xfrm>
            <a:off x="200025" y="5553075"/>
            <a:ext cx="1205346" cy="1205346"/>
          </a:xfrm>
          <a:prstGeom prst="rect">
            <a:avLst/>
          </a:prstGeom>
        </p:spPr>
      </p:pic>
    </p:spTree>
    <p:extLst>
      <p:ext uri="{BB962C8B-B14F-4D97-AF65-F5344CB8AC3E}">
        <p14:creationId xmlns:p14="http://schemas.microsoft.com/office/powerpoint/2010/main" val="127634763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Patient Distribution</a:t>
            </a:r>
          </a:p>
        </p:txBody>
      </p:sp>
      <p:pic>
        <p:nvPicPr>
          <p:cNvPr id="5" name="Picture 4"/>
          <p:cNvPicPr>
            <a:picLocks noChangeAspect="1"/>
          </p:cNvPicPr>
          <p:nvPr/>
        </p:nvPicPr>
        <p:blipFill>
          <a:blip r:embed="rId2"/>
          <a:stretch>
            <a:fillRect/>
          </a:stretch>
        </p:blipFill>
        <p:spPr>
          <a:xfrm>
            <a:off x="136290" y="6198301"/>
            <a:ext cx="579170" cy="579170"/>
          </a:xfrm>
          <a:prstGeom prst="rect">
            <a:avLst/>
          </a:prstGeom>
        </p:spPr>
      </p:pic>
      <p:sp>
        <p:nvSpPr>
          <p:cNvPr id="6" name="Slide Number Placeholder 5">
            <a:extLst>
              <a:ext uri="{FF2B5EF4-FFF2-40B4-BE49-F238E27FC236}">
                <a16:creationId xmlns:a16="http://schemas.microsoft.com/office/drawing/2014/main" id="{7DFDE15E-C0BE-46CA-BD7F-B557F92B62A9}"/>
              </a:ext>
            </a:extLst>
          </p:cNvPr>
          <p:cNvSpPr>
            <a:spLocks noGrp="1"/>
          </p:cNvSpPr>
          <p:nvPr>
            <p:ph type="sldNum" sz="quarter" idx="12"/>
          </p:nvPr>
        </p:nvSpPr>
        <p:spPr/>
        <p:txBody>
          <a:bodyPr/>
          <a:lstStyle/>
          <a:p>
            <a:fld id="{4FAB73BC-B049-4115-A692-8D63A059BFB8}" type="slidenum">
              <a:rPr lang="en-US" smtClean="0"/>
              <a:pPr/>
              <a:t>17</a:t>
            </a:fld>
            <a:endParaRPr lang="en-US" dirty="0"/>
          </a:p>
        </p:txBody>
      </p:sp>
      <p:sp>
        <p:nvSpPr>
          <p:cNvPr id="7" name="Rectangle 6">
            <a:extLst>
              <a:ext uri="{FF2B5EF4-FFF2-40B4-BE49-F238E27FC236}">
                <a16:creationId xmlns:a16="http://schemas.microsoft.com/office/drawing/2014/main" id="{02A9EC44-BA10-4517-9FC6-1D4C180C6A5F}"/>
              </a:ext>
            </a:extLst>
          </p:cNvPr>
          <p:cNvSpPr/>
          <p:nvPr/>
        </p:nvSpPr>
        <p:spPr>
          <a:xfrm>
            <a:off x="4137529" y="2191624"/>
            <a:ext cx="7178180" cy="2000548"/>
          </a:xfrm>
          <a:prstGeom prst="rect">
            <a:avLst/>
          </a:prstGeom>
        </p:spPr>
        <p:txBody>
          <a:bodyPr wrap="square">
            <a:spAutoFit/>
          </a:bodyPr>
          <a:lstStyle/>
          <a:p>
            <a:pPr algn="ctr"/>
            <a:r>
              <a:rPr lang="en-US" sz="3200" dirty="0"/>
              <a:t>Timeline is not totally clear, but likely available to general public in </a:t>
            </a:r>
          </a:p>
          <a:p>
            <a:pPr algn="ctr"/>
            <a:r>
              <a:rPr lang="en-US" sz="3200" dirty="0"/>
              <a:t>Spring or Summer </a:t>
            </a:r>
          </a:p>
          <a:p>
            <a:pPr marL="914400" lvl="1"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1849979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162304-DA60-4C31-9E2B-E22F8DA75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C4AE1EFF-264A-4A42-BEA1-0E875F40D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6" name="Rectangle 15">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4260" y="1683144"/>
            <a:ext cx="2774922" cy="3491712"/>
          </a:xfrm>
        </p:spPr>
        <p:txBody>
          <a:bodyPr vert="horz" lIns="91440" tIns="45720" rIns="91440" bIns="45720" rtlCol="0" anchor="ctr">
            <a:normAutofit/>
          </a:bodyPr>
          <a:lstStyle/>
          <a:p>
            <a:r>
              <a:rPr lang="en-US" sz="3600"/>
              <a:t>Message to Patients</a:t>
            </a:r>
          </a:p>
        </p:txBody>
      </p:sp>
      <p:sp>
        <p:nvSpPr>
          <p:cNvPr id="7" name="Rectangle 6">
            <a:extLst>
              <a:ext uri="{FF2B5EF4-FFF2-40B4-BE49-F238E27FC236}">
                <a16:creationId xmlns:a16="http://schemas.microsoft.com/office/drawing/2014/main" id="{02A9EC44-BA10-4517-9FC6-1D4C180C6A5F}"/>
              </a:ext>
            </a:extLst>
          </p:cNvPr>
          <p:cNvSpPr/>
          <p:nvPr/>
        </p:nvSpPr>
        <p:spPr>
          <a:xfrm>
            <a:off x="4361606" y="1683143"/>
            <a:ext cx="6627377" cy="3491713"/>
          </a:xfrm>
          <a:prstGeom prst="rect">
            <a:avLst/>
          </a:prstGeom>
        </p:spPr>
        <p:txBody>
          <a:bodyPr vert="horz" lIns="91440" tIns="45720" rIns="91440" bIns="45720" rtlCol="0" anchor="ctr">
            <a:noAutofit/>
          </a:bodyPr>
          <a:lstStyle/>
          <a:p>
            <a:pPr marL="457200" indent="-182880" defTabSz="914400">
              <a:lnSpc>
                <a:spcPct val="90000"/>
              </a:lnSpc>
              <a:spcAft>
                <a:spcPts val="600"/>
              </a:spcAft>
              <a:buClr>
                <a:schemeClr val="accent1"/>
              </a:buClr>
              <a:buFont typeface="Wingdings 2" pitchFamily="18" charset="2"/>
              <a:buChar char=""/>
            </a:pPr>
            <a:r>
              <a:rPr lang="en-US" sz="2800" dirty="0">
                <a:solidFill>
                  <a:schemeClr val="tx1">
                    <a:lumMod val="65000"/>
                    <a:lumOff val="35000"/>
                  </a:schemeClr>
                </a:solidFill>
              </a:rPr>
              <a:t>COVID-19 Vaccines are not currently available to patients.</a:t>
            </a:r>
          </a:p>
          <a:p>
            <a:pPr marL="457200" indent="-182880" defTabSz="914400">
              <a:lnSpc>
                <a:spcPct val="90000"/>
              </a:lnSpc>
              <a:spcAft>
                <a:spcPts val="600"/>
              </a:spcAft>
              <a:buClr>
                <a:schemeClr val="accent1"/>
              </a:buClr>
              <a:buFont typeface="Wingdings 2" pitchFamily="18" charset="2"/>
              <a:buChar char=""/>
            </a:pPr>
            <a:endParaRPr lang="en-US" sz="2800" dirty="0">
              <a:solidFill>
                <a:schemeClr val="tx1">
                  <a:lumMod val="65000"/>
                  <a:lumOff val="35000"/>
                </a:schemeClr>
              </a:solidFill>
            </a:endParaRPr>
          </a:p>
          <a:p>
            <a:pPr marL="457200" indent="-182880" defTabSz="914400">
              <a:lnSpc>
                <a:spcPct val="90000"/>
              </a:lnSpc>
              <a:spcAft>
                <a:spcPts val="600"/>
              </a:spcAft>
              <a:buClr>
                <a:schemeClr val="accent1"/>
              </a:buClr>
              <a:buFont typeface="Wingdings 2" pitchFamily="18" charset="2"/>
              <a:buChar char=""/>
            </a:pPr>
            <a:r>
              <a:rPr lang="en-US" sz="2800" dirty="0">
                <a:solidFill>
                  <a:schemeClr val="tx1">
                    <a:lumMod val="65000"/>
                    <a:lumOff val="35000"/>
                  </a:schemeClr>
                </a:solidFill>
              </a:rPr>
              <a:t>However, when vaccines are available, we will be providing them. This likely will be in the Spring.</a:t>
            </a:r>
          </a:p>
          <a:p>
            <a:pPr marL="457200" indent="-182880" defTabSz="914400">
              <a:lnSpc>
                <a:spcPct val="90000"/>
              </a:lnSpc>
              <a:spcAft>
                <a:spcPts val="600"/>
              </a:spcAft>
              <a:buClr>
                <a:schemeClr val="accent1"/>
              </a:buClr>
              <a:buFont typeface="Wingdings 2" pitchFamily="18" charset="2"/>
              <a:buChar char=""/>
            </a:pPr>
            <a:endParaRPr lang="en-US" sz="2800" dirty="0">
              <a:solidFill>
                <a:schemeClr val="tx1">
                  <a:lumMod val="65000"/>
                  <a:lumOff val="35000"/>
                </a:schemeClr>
              </a:solidFill>
            </a:endParaRPr>
          </a:p>
          <a:p>
            <a:pPr marL="457200" indent="-182880" defTabSz="914400">
              <a:lnSpc>
                <a:spcPct val="90000"/>
              </a:lnSpc>
              <a:spcAft>
                <a:spcPts val="600"/>
              </a:spcAft>
              <a:buClr>
                <a:schemeClr val="accent1"/>
              </a:buClr>
              <a:buFont typeface="Wingdings 2" pitchFamily="18" charset="2"/>
              <a:buChar char=""/>
            </a:pPr>
            <a:r>
              <a:rPr lang="en-US" sz="2800" dirty="0">
                <a:solidFill>
                  <a:schemeClr val="tx1">
                    <a:lumMod val="65000"/>
                    <a:lumOff val="35000"/>
                  </a:schemeClr>
                </a:solidFill>
              </a:rPr>
              <a:t>When we have vaccines, we will begin sending out messages to patients on the portal and other places.</a:t>
            </a:r>
          </a:p>
        </p:txBody>
      </p:sp>
      <p:sp>
        <p:nvSpPr>
          <p:cNvPr id="20" name="Freeform: Shape 1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5">
            <a:extLst>
              <a:ext uri="{FF2B5EF4-FFF2-40B4-BE49-F238E27FC236}">
                <a16:creationId xmlns:a16="http://schemas.microsoft.com/office/drawing/2014/main" id="{7DFDE15E-C0BE-46CA-BD7F-B557F92B62A9}"/>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a:spcAft>
                <a:spcPts val="600"/>
              </a:spcAft>
            </a:pPr>
            <a:fld id="{4FAB73BC-B049-4115-A692-8D63A059BFB8}" type="slidenum">
              <a:rPr lang="en-US" b="1" kern="1200" dirty="0">
                <a:solidFill>
                  <a:schemeClr val="accent1"/>
                </a:solidFill>
                <a:latin typeface="+mn-lt"/>
                <a:ea typeface="+mn-ea"/>
                <a:cs typeface="+mn-cs"/>
              </a:rPr>
              <a:pPr>
                <a:spcAft>
                  <a:spcPts val="600"/>
                </a:spcAft>
              </a:pPr>
              <a:t>18</a:t>
            </a:fld>
            <a:endParaRPr lang="en-US" b="1" kern="1200" dirty="0">
              <a:solidFill>
                <a:schemeClr val="accent1"/>
              </a:solidFill>
              <a:latin typeface="+mn-lt"/>
              <a:ea typeface="+mn-ea"/>
              <a:cs typeface="+mn-cs"/>
            </a:endParaRPr>
          </a:p>
        </p:txBody>
      </p:sp>
      <p:pic>
        <p:nvPicPr>
          <p:cNvPr id="5" name="Picture 4"/>
          <p:cNvPicPr>
            <a:picLocks noChangeAspect="1"/>
          </p:cNvPicPr>
          <p:nvPr/>
        </p:nvPicPr>
        <p:blipFill>
          <a:blip r:embed="rId2"/>
          <a:stretch>
            <a:fillRect/>
          </a:stretch>
        </p:blipFill>
        <p:spPr>
          <a:xfrm>
            <a:off x="136290" y="6198301"/>
            <a:ext cx="579170" cy="579170"/>
          </a:xfrm>
          <a:prstGeom prst="rect">
            <a:avLst/>
          </a:prstGeom>
        </p:spPr>
      </p:pic>
    </p:spTree>
    <p:extLst>
      <p:ext uri="{BB962C8B-B14F-4D97-AF65-F5344CB8AC3E}">
        <p14:creationId xmlns:p14="http://schemas.microsoft.com/office/powerpoint/2010/main" val="1942415517"/>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A077-8E98-4DD0-B318-CE137FD84766}"/>
              </a:ext>
            </a:extLst>
          </p:cNvPr>
          <p:cNvSpPr>
            <a:spLocks noGrp="1"/>
          </p:cNvSpPr>
          <p:nvPr>
            <p:ph type="title"/>
          </p:nvPr>
        </p:nvSpPr>
        <p:spPr>
          <a:xfrm>
            <a:off x="0" y="1876810"/>
            <a:ext cx="3408701" cy="2377440"/>
          </a:xfrm>
        </p:spPr>
        <p:txBody>
          <a:bodyPr>
            <a:normAutofit/>
          </a:bodyPr>
          <a:lstStyle/>
          <a:p>
            <a:r>
              <a:rPr lang="en-US" sz="2400" b="1" dirty="0"/>
              <a:t>Derrick Butler, MD, MPH</a:t>
            </a:r>
          </a:p>
        </p:txBody>
      </p:sp>
      <p:sp>
        <p:nvSpPr>
          <p:cNvPr id="4" name="Text Placeholder 3">
            <a:extLst>
              <a:ext uri="{FF2B5EF4-FFF2-40B4-BE49-F238E27FC236}">
                <a16:creationId xmlns:a16="http://schemas.microsoft.com/office/drawing/2014/main" id="{E594C5C0-8A44-4E5E-879A-81206B73BA1F}"/>
              </a:ext>
            </a:extLst>
          </p:cNvPr>
          <p:cNvSpPr>
            <a:spLocks noGrp="1"/>
          </p:cNvSpPr>
          <p:nvPr>
            <p:ph type="body" sz="half" idx="2"/>
          </p:nvPr>
        </p:nvSpPr>
        <p:spPr>
          <a:xfrm>
            <a:off x="26937" y="4340176"/>
            <a:ext cx="3253157" cy="2322576"/>
          </a:xfrm>
        </p:spPr>
        <p:txBody>
          <a:bodyPr/>
          <a:lstStyle/>
          <a:p>
            <a:r>
              <a:rPr lang="en-US" dirty="0">
                <a:latin typeface="Arial Black"/>
              </a:rPr>
              <a:t>Chief Medical Officer</a:t>
            </a:r>
          </a:p>
          <a:p>
            <a:r>
              <a:rPr lang="en-US" dirty="0">
                <a:latin typeface="Arial Black"/>
              </a:rPr>
              <a:t>dbutler@tohelpeveryone.org</a:t>
            </a:r>
          </a:p>
          <a:p>
            <a:r>
              <a:rPr lang="en-US" dirty="0">
                <a:latin typeface="Arial Black"/>
              </a:rPr>
              <a:t>(323) 730-1920, ext. 3061</a:t>
            </a:r>
          </a:p>
        </p:txBody>
      </p:sp>
      <p:pic>
        <p:nvPicPr>
          <p:cNvPr id="11" name="Picture 12" descr="A close up of a sign&#10;&#10;Description generated with very high confidence">
            <a:extLst>
              <a:ext uri="{FF2B5EF4-FFF2-40B4-BE49-F238E27FC236}">
                <a16:creationId xmlns:a16="http://schemas.microsoft.com/office/drawing/2014/main" id="{F8D28502-E7B1-4C2D-A143-887269A9C004}"/>
              </a:ext>
            </a:extLst>
          </p:cNvPr>
          <p:cNvPicPr>
            <a:picLocks noChangeAspect="1"/>
          </p:cNvPicPr>
          <p:nvPr/>
        </p:nvPicPr>
        <p:blipFill>
          <a:blip r:embed="rId2"/>
          <a:stretch>
            <a:fillRect/>
          </a:stretch>
        </p:blipFill>
        <p:spPr>
          <a:xfrm>
            <a:off x="790575" y="1143000"/>
            <a:ext cx="1718685" cy="1718685"/>
          </a:xfrm>
          <a:prstGeom prst="rect">
            <a:avLst/>
          </a:prstGeom>
        </p:spPr>
      </p:pic>
      <p:sp>
        <p:nvSpPr>
          <p:cNvPr id="5" name="Slide Number Placeholder 4">
            <a:extLst>
              <a:ext uri="{FF2B5EF4-FFF2-40B4-BE49-F238E27FC236}">
                <a16:creationId xmlns:a16="http://schemas.microsoft.com/office/drawing/2014/main" id="{85CAC107-3C6C-42CB-B147-EA54DABDE02B}"/>
              </a:ext>
            </a:extLst>
          </p:cNvPr>
          <p:cNvSpPr>
            <a:spLocks noGrp="1"/>
          </p:cNvSpPr>
          <p:nvPr>
            <p:ph type="sldNum" sz="quarter" idx="12"/>
          </p:nvPr>
        </p:nvSpPr>
        <p:spPr/>
        <p:txBody>
          <a:bodyPr/>
          <a:lstStyle/>
          <a:p>
            <a:fld id="{4FAB73BC-B049-4115-A692-8D63A059BFB8}" type="slidenum">
              <a:rPr lang="en-US" smtClean="0"/>
              <a:pPr/>
              <a:t>19</a:t>
            </a:fld>
            <a:endParaRPr lang="en-US" dirty="0"/>
          </a:p>
        </p:txBody>
      </p:sp>
      <p:pic>
        <p:nvPicPr>
          <p:cNvPr id="12" name="Picture 11" descr="A picture containing logo&#10;&#10;Description automatically generated">
            <a:extLst>
              <a:ext uri="{FF2B5EF4-FFF2-40B4-BE49-F238E27FC236}">
                <a16:creationId xmlns:a16="http://schemas.microsoft.com/office/drawing/2014/main" id="{5333E341-2C31-4A00-97D7-421E8A7FFD04}"/>
              </a:ext>
            </a:extLst>
          </p:cNvPr>
          <p:cNvPicPr>
            <a:picLocks noChangeAspect="1"/>
          </p:cNvPicPr>
          <p:nvPr/>
        </p:nvPicPr>
        <p:blipFill>
          <a:blip r:embed="rId3"/>
          <a:stretch>
            <a:fillRect/>
          </a:stretch>
        </p:blipFill>
        <p:spPr>
          <a:xfrm>
            <a:off x="5040561" y="753099"/>
            <a:ext cx="4998163" cy="4998163"/>
          </a:xfrm>
          <a:prstGeom prst="rect">
            <a:avLst/>
          </a:prstGeom>
        </p:spPr>
      </p:pic>
      <p:sp>
        <p:nvSpPr>
          <p:cNvPr id="13" name="Rectangle 12">
            <a:extLst>
              <a:ext uri="{FF2B5EF4-FFF2-40B4-BE49-F238E27FC236}">
                <a16:creationId xmlns:a16="http://schemas.microsoft.com/office/drawing/2014/main" id="{D9AB85F9-6E63-46B8-9D52-D6DEBA320A01}"/>
              </a:ext>
            </a:extLst>
          </p:cNvPr>
          <p:cNvSpPr/>
          <p:nvPr/>
        </p:nvSpPr>
        <p:spPr>
          <a:xfrm>
            <a:off x="5153629" y="5811769"/>
            <a:ext cx="4998163" cy="369332"/>
          </a:xfrm>
          <a:prstGeom prst="rect">
            <a:avLst/>
          </a:prstGeom>
        </p:spPr>
        <p:txBody>
          <a:bodyPr wrap="none">
            <a:spAutoFit/>
          </a:bodyPr>
          <a:lstStyle/>
          <a:p>
            <a:r>
              <a:rPr lang="en-US" dirty="0">
                <a:solidFill>
                  <a:srgbClr val="050505"/>
                </a:solidFill>
                <a:latin typeface="inherit"/>
                <a:hlinkClick r:id="rId4"/>
              </a:rPr>
              <a:t>#</a:t>
            </a:r>
            <a:r>
              <a:rPr lang="en-US" dirty="0" err="1">
                <a:solidFill>
                  <a:srgbClr val="050505"/>
                </a:solidFill>
                <a:latin typeface="inherit"/>
                <a:hlinkClick r:id="rId4"/>
              </a:rPr>
              <a:t>GetTheShot</a:t>
            </a:r>
            <a:r>
              <a:rPr lang="en-US" dirty="0">
                <a:solidFill>
                  <a:srgbClr val="050505"/>
                </a:solidFill>
                <a:latin typeface="Segoe UI Historic" panose="020B0502040204020203" pitchFamily="34" charset="0"/>
              </a:rPr>
              <a:t> </a:t>
            </a:r>
            <a:r>
              <a:rPr lang="en-US" dirty="0">
                <a:solidFill>
                  <a:srgbClr val="050505"/>
                </a:solidFill>
                <a:latin typeface="inherit"/>
                <a:hlinkClick r:id="rId5"/>
              </a:rPr>
              <a:t>#</a:t>
            </a:r>
            <a:r>
              <a:rPr lang="en-US" dirty="0" err="1">
                <a:solidFill>
                  <a:srgbClr val="050505"/>
                </a:solidFill>
                <a:latin typeface="inherit"/>
                <a:hlinkClick r:id="rId5"/>
              </a:rPr>
              <a:t>PracticeGoodHealth</a:t>
            </a:r>
            <a:r>
              <a:rPr lang="en-US" dirty="0">
                <a:solidFill>
                  <a:srgbClr val="050505"/>
                </a:solidFill>
                <a:latin typeface="Segoe UI Historic" panose="020B0502040204020203" pitchFamily="34" charset="0"/>
              </a:rPr>
              <a:t> </a:t>
            </a:r>
            <a:r>
              <a:rPr lang="en-US" dirty="0">
                <a:solidFill>
                  <a:srgbClr val="050505"/>
                </a:solidFill>
                <a:latin typeface="inherit"/>
                <a:hlinkClick r:id="rId6"/>
              </a:rPr>
              <a:t>#</a:t>
            </a:r>
            <a:r>
              <a:rPr lang="en-US" dirty="0" err="1">
                <a:solidFill>
                  <a:srgbClr val="050505"/>
                </a:solidFill>
                <a:latin typeface="inherit"/>
                <a:hlinkClick r:id="rId6"/>
              </a:rPr>
              <a:t>ThisIsOurShot</a:t>
            </a:r>
            <a:endParaRPr lang="en-US" dirty="0"/>
          </a:p>
        </p:txBody>
      </p:sp>
    </p:spTree>
    <p:extLst>
      <p:ext uri="{BB962C8B-B14F-4D97-AF65-F5344CB8AC3E}">
        <p14:creationId xmlns:p14="http://schemas.microsoft.com/office/powerpoint/2010/main" val="1582675810"/>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711</Words>
  <Application>Microsoft Office PowerPoint</Application>
  <PresentationFormat>Widescreen</PresentationFormat>
  <Paragraphs>100</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Arial Black</vt:lpstr>
      <vt:lpstr>Calibri</vt:lpstr>
      <vt:lpstr>Corbel</vt:lpstr>
      <vt:lpstr>Franklin Gothic Heavy</vt:lpstr>
      <vt:lpstr>inherit</vt:lpstr>
      <vt:lpstr>Segoe UI Historic</vt:lpstr>
      <vt:lpstr>Wingdings 2</vt:lpstr>
      <vt:lpstr>Frame</vt:lpstr>
      <vt:lpstr>COVID-19 Vaccine </vt:lpstr>
      <vt:lpstr>PowerPoint Presentation</vt:lpstr>
      <vt:lpstr>How does the vaccine work?</vt:lpstr>
      <vt:lpstr>PowerPoint Presentation</vt:lpstr>
      <vt:lpstr>PowerPoint Presentation</vt:lpstr>
      <vt:lpstr>Is it safe?</vt:lpstr>
      <vt:lpstr>PowerPoint Presentation</vt:lpstr>
      <vt:lpstr>What are the side effects?</vt:lpstr>
      <vt:lpstr>What happens after I get the vaccine?</vt:lpstr>
      <vt:lpstr>How do I get the vaccine?</vt:lpstr>
      <vt:lpstr>PowerPoint Presentation</vt:lpstr>
      <vt:lpstr>California Vaccine Distribution</vt:lpstr>
      <vt:lpstr>Staff  Vaccine Distribution Plan</vt:lpstr>
      <vt:lpstr>How long after the first dose can I receive the second dose and be protected?</vt:lpstr>
      <vt:lpstr>Will this vaccine need to be repeated like the annual flu shot?</vt:lpstr>
      <vt:lpstr>PowerPoint Presentation</vt:lpstr>
      <vt:lpstr>Patient Distribution</vt:lpstr>
      <vt:lpstr>Message to Patients</vt:lpstr>
      <vt:lpstr>Derrick Butler, MD, MPH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Vaccine</dc:title>
  <dc:creator>Birch, Linda</dc:creator>
  <cp:lastModifiedBy>Birch, Linda</cp:lastModifiedBy>
  <cp:revision>8</cp:revision>
  <dcterms:created xsi:type="dcterms:W3CDTF">2021-01-15T21:32:47Z</dcterms:created>
  <dcterms:modified xsi:type="dcterms:W3CDTF">2021-01-15T23:08:03Z</dcterms:modified>
</cp:coreProperties>
</file>