
<file path=[Content_Types].xml><?xml version="1.0" encoding="utf-8"?>
<Types xmlns="http://schemas.openxmlformats.org/package/2006/content-types">
  <Default Extension="1" ContentType="image/jpeg"/>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61" r:id="rId4"/>
  </p:sldMasterIdLst>
  <p:notesMasterIdLst>
    <p:notesMasterId r:id="rId29"/>
  </p:notesMasterIdLst>
  <p:sldIdLst>
    <p:sldId id="2076138416" r:id="rId5"/>
    <p:sldId id="279" r:id="rId6"/>
    <p:sldId id="2076138417" r:id="rId7"/>
    <p:sldId id="2076138418" r:id="rId8"/>
    <p:sldId id="2076138419" r:id="rId9"/>
    <p:sldId id="2076138435" r:id="rId10"/>
    <p:sldId id="2076138420" r:id="rId11"/>
    <p:sldId id="2076138421" r:id="rId12"/>
    <p:sldId id="2076138422" r:id="rId13"/>
    <p:sldId id="2076138423" r:id="rId14"/>
    <p:sldId id="2076138424" r:id="rId15"/>
    <p:sldId id="2076138425" r:id="rId16"/>
    <p:sldId id="2076138426" r:id="rId17"/>
    <p:sldId id="2076138427" r:id="rId18"/>
    <p:sldId id="2076138434" r:id="rId19"/>
    <p:sldId id="4753" r:id="rId20"/>
    <p:sldId id="4626" r:id="rId21"/>
    <p:sldId id="4625" r:id="rId22"/>
    <p:sldId id="4585" r:id="rId23"/>
    <p:sldId id="4586" r:id="rId24"/>
    <p:sldId id="2076138431" r:id="rId25"/>
    <p:sldId id="2076138428" r:id="rId26"/>
    <p:sldId id="2076138429" r:id="rId27"/>
    <p:sldId id="2076138430" r:id="rId28"/>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86" userDrawn="1">
          <p15:clr>
            <a:srgbClr val="A4A3A4"/>
          </p15:clr>
        </p15:guide>
        <p15:guide id="2" pos="4067" userDrawn="1">
          <p15:clr>
            <a:srgbClr val="A4A3A4"/>
          </p15:clr>
        </p15:guide>
        <p15:guide id="3" pos="257" userDrawn="1">
          <p15:clr>
            <a:srgbClr val="A4A3A4"/>
          </p15:clr>
        </p15:guide>
        <p15:guide id="4" pos="3613" userDrawn="1">
          <p15:clr>
            <a:srgbClr val="A4A3A4"/>
          </p15:clr>
        </p15:guide>
        <p15:guide id="5" orient="horz" pos="3135" userDrawn="1">
          <p15:clr>
            <a:srgbClr val="A4A3A4"/>
          </p15:clr>
        </p15:guide>
        <p15:guide id="6" orient="horz" pos="4065" userDrawn="1">
          <p15:clr>
            <a:srgbClr val="A4A3A4"/>
          </p15:clr>
        </p15:guide>
        <p15:guide id="7" pos="7423" userDrawn="1">
          <p15:clr>
            <a:srgbClr val="A4A3A4"/>
          </p15:clr>
        </p15:guide>
        <p15:guide id="8"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urphy, Peggy" initials="MP" lastIdx="71" clrIdx="0">
    <p:extLst>
      <p:ext uri="{19B8F6BF-5375-455C-9EA6-DF929625EA0E}">
        <p15:presenceInfo xmlns:p15="http://schemas.microsoft.com/office/powerpoint/2012/main" userId="S::peggy.murphy@necam.com::fef17ec6-e47c-43e1-b21b-ee109ee53a25" providerId="AD"/>
      </p:ext>
    </p:extLst>
  </p:cmAuthor>
  <p:cmAuthor id="2" name="Kelley, Al" initials="KA" lastIdx="10" clrIdx="1">
    <p:extLst>
      <p:ext uri="{19B8F6BF-5375-455C-9EA6-DF929625EA0E}">
        <p15:presenceInfo xmlns:p15="http://schemas.microsoft.com/office/powerpoint/2012/main" userId="S-1-5-21-728256362-3318835794-128800106-20380" providerId="AD"/>
      </p:ext>
    </p:extLst>
  </p:cmAuthor>
  <p:cmAuthor id="3" name="Microsoft Office-gebruiker" initials="MO" lastIdx="1" clrIdx="2">
    <p:extLst>
      <p:ext uri="{19B8F6BF-5375-455C-9EA6-DF929625EA0E}">
        <p15:presenceInfo xmlns:p15="http://schemas.microsoft.com/office/powerpoint/2012/main" userId="Microsoft Office-gebruiker" providerId="None"/>
      </p:ext>
    </p:extLst>
  </p:cmAuthor>
  <p:cmAuthor id="4" name="Borel, Denise" initials="BD" lastIdx="19" clrIdx="3">
    <p:extLst>
      <p:ext uri="{19B8F6BF-5375-455C-9EA6-DF929625EA0E}">
        <p15:presenceInfo xmlns:p15="http://schemas.microsoft.com/office/powerpoint/2012/main" userId="S::denise.borel@necam.com::04bd69ef-31d4-40c0-8cf3-e3e7cec12326" providerId="AD"/>
      </p:ext>
    </p:extLst>
  </p:cmAuthor>
  <p:cmAuthor id="5" name="Ronald Schapendonk" initials="RS" lastIdx="1" clrIdx="4">
    <p:extLst>
      <p:ext uri="{19B8F6BF-5375-455C-9EA6-DF929625EA0E}">
        <p15:presenceInfo xmlns:p15="http://schemas.microsoft.com/office/powerpoint/2012/main" userId="Ronald Schapendonk"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3E7ED"/>
    <a:srgbClr val="ED5C01"/>
    <a:srgbClr val="8FB32F"/>
    <a:srgbClr val="112E5C"/>
    <a:srgbClr val="F1F7ED"/>
    <a:srgbClr val="ECF1F9"/>
    <a:srgbClr val="527DC8"/>
    <a:srgbClr val="FAFDF9"/>
    <a:srgbClr val="004D9E"/>
    <a:srgbClr val="3FB2E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208" autoAdjust="0"/>
    <p:restoredTop sz="78664" autoAdjust="0"/>
  </p:normalViewPr>
  <p:slideViewPr>
    <p:cSldViewPr snapToGrid="0" snapToObjects="1" showGuides="1">
      <p:cViewPr varScale="1">
        <p:scale>
          <a:sx n="67" d="100"/>
          <a:sy n="67" d="100"/>
        </p:scale>
        <p:origin x="1195" y="62"/>
      </p:cViewPr>
      <p:guideLst>
        <p:guide orient="horz" pos="686"/>
        <p:guide pos="4067"/>
        <p:guide pos="257"/>
        <p:guide pos="3613"/>
        <p:guide orient="horz" pos="3135"/>
        <p:guide orient="horz" pos="4065"/>
        <p:guide pos="7423"/>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60" d="100"/>
        <a:sy n="60" d="100"/>
      </p:scale>
      <p:origin x="0" y="-2251"/>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commentAuthors" Target="commentAuthors.xml"/><Relationship Id="rId35" Type="http://schemas.microsoft.com/office/2016/11/relationships/changesInfo" Target="changesInfos/changesInfo1.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lting, Jennifer" userId="5c947aac-30b4-44ac-bc69-ce939d57b8ee" providerId="ADAL" clId="{0631B587-FDD4-42EB-925F-8C8FB5635A20}"/>
    <pc:docChg chg="undo custSel addSld delSld modSld addMainMaster delMainMaster modMainMaster">
      <pc:chgData name="Elting, Jennifer" userId="5c947aac-30b4-44ac-bc69-ce939d57b8ee" providerId="ADAL" clId="{0631B587-FDD4-42EB-925F-8C8FB5635A20}" dt="2022-06-16T17:45:18.744" v="11" actId="729"/>
      <pc:docMkLst>
        <pc:docMk/>
      </pc:docMkLst>
      <pc:sldChg chg="modSp mod modShow">
        <pc:chgData name="Elting, Jennifer" userId="5c947aac-30b4-44ac-bc69-ce939d57b8ee" providerId="ADAL" clId="{0631B587-FDD4-42EB-925F-8C8FB5635A20}" dt="2022-06-16T17:45:18.744" v="11" actId="729"/>
        <pc:sldMkLst>
          <pc:docMk/>
          <pc:sldMk cId="3419585132" sldId="279"/>
        </pc:sldMkLst>
        <pc:spChg chg="mod">
          <ac:chgData name="Elting, Jennifer" userId="5c947aac-30b4-44ac-bc69-ce939d57b8ee" providerId="ADAL" clId="{0631B587-FDD4-42EB-925F-8C8FB5635A20}" dt="2022-06-16T13:03:08.488" v="1" actId="1076"/>
          <ac:spMkLst>
            <pc:docMk/>
            <pc:sldMk cId="3419585132" sldId="279"/>
            <ac:spMk id="3" creationId="{3B95BC9A-FCAA-4CCA-B931-899C4C3AB1C6}"/>
          </ac:spMkLst>
        </pc:spChg>
      </pc:sldChg>
      <pc:sldChg chg="mod modShow">
        <pc:chgData name="Elting, Jennifer" userId="5c947aac-30b4-44ac-bc69-ce939d57b8ee" providerId="ADAL" clId="{0631B587-FDD4-42EB-925F-8C8FB5635A20}" dt="2022-06-16T17:45:18.744" v="11" actId="729"/>
        <pc:sldMkLst>
          <pc:docMk/>
          <pc:sldMk cId="2021670114" sldId="4585"/>
        </pc:sldMkLst>
      </pc:sldChg>
      <pc:sldChg chg="mod modShow">
        <pc:chgData name="Elting, Jennifer" userId="5c947aac-30b4-44ac-bc69-ce939d57b8ee" providerId="ADAL" clId="{0631B587-FDD4-42EB-925F-8C8FB5635A20}" dt="2022-06-16T17:45:18.744" v="11" actId="729"/>
        <pc:sldMkLst>
          <pc:docMk/>
          <pc:sldMk cId="3860331581" sldId="4586"/>
        </pc:sldMkLst>
      </pc:sldChg>
      <pc:sldChg chg="mod modShow">
        <pc:chgData name="Elting, Jennifer" userId="5c947aac-30b4-44ac-bc69-ce939d57b8ee" providerId="ADAL" clId="{0631B587-FDD4-42EB-925F-8C8FB5635A20}" dt="2022-06-16T17:45:18.744" v="11" actId="729"/>
        <pc:sldMkLst>
          <pc:docMk/>
          <pc:sldMk cId="3828087384" sldId="4625"/>
        </pc:sldMkLst>
      </pc:sldChg>
      <pc:sldChg chg="mod modShow">
        <pc:chgData name="Elting, Jennifer" userId="5c947aac-30b4-44ac-bc69-ce939d57b8ee" providerId="ADAL" clId="{0631B587-FDD4-42EB-925F-8C8FB5635A20}" dt="2022-06-16T17:45:18.744" v="11" actId="729"/>
        <pc:sldMkLst>
          <pc:docMk/>
          <pc:sldMk cId="4017909134" sldId="4626"/>
        </pc:sldMkLst>
      </pc:sldChg>
      <pc:sldChg chg="mod modShow">
        <pc:chgData name="Elting, Jennifer" userId="5c947aac-30b4-44ac-bc69-ce939d57b8ee" providerId="ADAL" clId="{0631B587-FDD4-42EB-925F-8C8FB5635A20}" dt="2022-06-16T17:45:18.744" v="11" actId="729"/>
        <pc:sldMkLst>
          <pc:docMk/>
          <pc:sldMk cId="3529725614" sldId="4753"/>
        </pc:sldMkLst>
      </pc:sldChg>
      <pc:sldChg chg="mod modShow">
        <pc:chgData name="Elting, Jennifer" userId="5c947aac-30b4-44ac-bc69-ce939d57b8ee" providerId="ADAL" clId="{0631B587-FDD4-42EB-925F-8C8FB5635A20}" dt="2022-06-16T17:45:18.744" v="11" actId="729"/>
        <pc:sldMkLst>
          <pc:docMk/>
          <pc:sldMk cId="2290020303" sldId="2076138416"/>
        </pc:sldMkLst>
      </pc:sldChg>
      <pc:sldChg chg="mod modShow">
        <pc:chgData name="Elting, Jennifer" userId="5c947aac-30b4-44ac-bc69-ce939d57b8ee" providerId="ADAL" clId="{0631B587-FDD4-42EB-925F-8C8FB5635A20}" dt="2022-06-16T17:45:18.744" v="11" actId="729"/>
        <pc:sldMkLst>
          <pc:docMk/>
          <pc:sldMk cId="777877455" sldId="2076138417"/>
        </pc:sldMkLst>
      </pc:sldChg>
      <pc:sldChg chg="mod modShow">
        <pc:chgData name="Elting, Jennifer" userId="5c947aac-30b4-44ac-bc69-ce939d57b8ee" providerId="ADAL" clId="{0631B587-FDD4-42EB-925F-8C8FB5635A20}" dt="2022-06-16T17:45:18.744" v="11" actId="729"/>
        <pc:sldMkLst>
          <pc:docMk/>
          <pc:sldMk cId="2310661479" sldId="2076138418"/>
        </pc:sldMkLst>
      </pc:sldChg>
      <pc:sldChg chg="mod modShow">
        <pc:chgData name="Elting, Jennifer" userId="5c947aac-30b4-44ac-bc69-ce939d57b8ee" providerId="ADAL" clId="{0631B587-FDD4-42EB-925F-8C8FB5635A20}" dt="2022-06-16T17:45:18.744" v="11" actId="729"/>
        <pc:sldMkLst>
          <pc:docMk/>
          <pc:sldMk cId="3014024660" sldId="2076138419"/>
        </pc:sldMkLst>
      </pc:sldChg>
      <pc:sldChg chg="mod modShow">
        <pc:chgData name="Elting, Jennifer" userId="5c947aac-30b4-44ac-bc69-ce939d57b8ee" providerId="ADAL" clId="{0631B587-FDD4-42EB-925F-8C8FB5635A20}" dt="2022-06-16T17:45:18.744" v="11" actId="729"/>
        <pc:sldMkLst>
          <pc:docMk/>
          <pc:sldMk cId="4268734489" sldId="2076138420"/>
        </pc:sldMkLst>
      </pc:sldChg>
      <pc:sldChg chg="mod modShow">
        <pc:chgData name="Elting, Jennifer" userId="5c947aac-30b4-44ac-bc69-ce939d57b8ee" providerId="ADAL" clId="{0631B587-FDD4-42EB-925F-8C8FB5635A20}" dt="2022-06-16T17:45:18.744" v="11" actId="729"/>
        <pc:sldMkLst>
          <pc:docMk/>
          <pc:sldMk cId="4094601246" sldId="2076138421"/>
        </pc:sldMkLst>
      </pc:sldChg>
      <pc:sldChg chg="mod modShow">
        <pc:chgData name="Elting, Jennifer" userId="5c947aac-30b4-44ac-bc69-ce939d57b8ee" providerId="ADAL" clId="{0631B587-FDD4-42EB-925F-8C8FB5635A20}" dt="2022-06-16T17:45:18.744" v="11" actId="729"/>
        <pc:sldMkLst>
          <pc:docMk/>
          <pc:sldMk cId="586271051" sldId="2076138422"/>
        </pc:sldMkLst>
      </pc:sldChg>
      <pc:sldChg chg="mod modShow">
        <pc:chgData name="Elting, Jennifer" userId="5c947aac-30b4-44ac-bc69-ce939d57b8ee" providerId="ADAL" clId="{0631B587-FDD4-42EB-925F-8C8FB5635A20}" dt="2022-06-16T17:45:18.744" v="11" actId="729"/>
        <pc:sldMkLst>
          <pc:docMk/>
          <pc:sldMk cId="1473757258" sldId="2076138423"/>
        </pc:sldMkLst>
      </pc:sldChg>
      <pc:sldChg chg="mod modShow">
        <pc:chgData name="Elting, Jennifer" userId="5c947aac-30b4-44ac-bc69-ce939d57b8ee" providerId="ADAL" clId="{0631B587-FDD4-42EB-925F-8C8FB5635A20}" dt="2022-06-16T17:45:18.744" v="11" actId="729"/>
        <pc:sldMkLst>
          <pc:docMk/>
          <pc:sldMk cId="789819178" sldId="2076138424"/>
        </pc:sldMkLst>
      </pc:sldChg>
      <pc:sldChg chg="mod modShow">
        <pc:chgData name="Elting, Jennifer" userId="5c947aac-30b4-44ac-bc69-ce939d57b8ee" providerId="ADAL" clId="{0631B587-FDD4-42EB-925F-8C8FB5635A20}" dt="2022-06-16T17:45:18.744" v="11" actId="729"/>
        <pc:sldMkLst>
          <pc:docMk/>
          <pc:sldMk cId="4007629743" sldId="2076138425"/>
        </pc:sldMkLst>
      </pc:sldChg>
      <pc:sldChg chg="mod modShow">
        <pc:chgData name="Elting, Jennifer" userId="5c947aac-30b4-44ac-bc69-ce939d57b8ee" providerId="ADAL" clId="{0631B587-FDD4-42EB-925F-8C8FB5635A20}" dt="2022-06-16T17:45:18.744" v="11" actId="729"/>
        <pc:sldMkLst>
          <pc:docMk/>
          <pc:sldMk cId="2790850560" sldId="2076138426"/>
        </pc:sldMkLst>
      </pc:sldChg>
      <pc:sldChg chg="mod modShow">
        <pc:chgData name="Elting, Jennifer" userId="5c947aac-30b4-44ac-bc69-ce939d57b8ee" providerId="ADAL" clId="{0631B587-FDD4-42EB-925F-8C8FB5635A20}" dt="2022-06-16T17:45:18.744" v="11" actId="729"/>
        <pc:sldMkLst>
          <pc:docMk/>
          <pc:sldMk cId="1988423451" sldId="2076138427"/>
        </pc:sldMkLst>
      </pc:sldChg>
      <pc:sldChg chg="mod modShow">
        <pc:chgData name="Elting, Jennifer" userId="5c947aac-30b4-44ac-bc69-ce939d57b8ee" providerId="ADAL" clId="{0631B587-FDD4-42EB-925F-8C8FB5635A20}" dt="2022-06-16T17:45:18.744" v="11" actId="729"/>
        <pc:sldMkLst>
          <pc:docMk/>
          <pc:sldMk cId="3873488797" sldId="2076138428"/>
        </pc:sldMkLst>
      </pc:sldChg>
      <pc:sldChg chg="mod modShow">
        <pc:chgData name="Elting, Jennifer" userId="5c947aac-30b4-44ac-bc69-ce939d57b8ee" providerId="ADAL" clId="{0631B587-FDD4-42EB-925F-8C8FB5635A20}" dt="2022-06-16T17:45:18.744" v="11" actId="729"/>
        <pc:sldMkLst>
          <pc:docMk/>
          <pc:sldMk cId="3514278154" sldId="2076138429"/>
        </pc:sldMkLst>
      </pc:sldChg>
      <pc:sldChg chg="mod modShow">
        <pc:chgData name="Elting, Jennifer" userId="5c947aac-30b4-44ac-bc69-ce939d57b8ee" providerId="ADAL" clId="{0631B587-FDD4-42EB-925F-8C8FB5635A20}" dt="2022-06-16T17:45:18.744" v="11" actId="729"/>
        <pc:sldMkLst>
          <pc:docMk/>
          <pc:sldMk cId="2347510645" sldId="2076138430"/>
        </pc:sldMkLst>
      </pc:sldChg>
      <pc:sldChg chg="mod modShow">
        <pc:chgData name="Elting, Jennifer" userId="5c947aac-30b4-44ac-bc69-ce939d57b8ee" providerId="ADAL" clId="{0631B587-FDD4-42EB-925F-8C8FB5635A20}" dt="2022-06-16T17:45:18.744" v="11" actId="729"/>
        <pc:sldMkLst>
          <pc:docMk/>
          <pc:sldMk cId="3277926550" sldId="2076138431"/>
        </pc:sldMkLst>
      </pc:sldChg>
      <pc:sldChg chg="modSp mod modShow">
        <pc:chgData name="Elting, Jennifer" userId="5c947aac-30b4-44ac-bc69-ce939d57b8ee" providerId="ADAL" clId="{0631B587-FDD4-42EB-925F-8C8FB5635A20}" dt="2022-06-16T17:45:18.744" v="11" actId="729"/>
        <pc:sldMkLst>
          <pc:docMk/>
          <pc:sldMk cId="861193071" sldId="2076138434"/>
        </pc:sldMkLst>
        <pc:spChg chg="mod">
          <ac:chgData name="Elting, Jennifer" userId="5c947aac-30b4-44ac-bc69-ce939d57b8ee" providerId="ADAL" clId="{0631B587-FDD4-42EB-925F-8C8FB5635A20}" dt="2022-06-16T13:03:44.966" v="3" actId="20577"/>
          <ac:spMkLst>
            <pc:docMk/>
            <pc:sldMk cId="861193071" sldId="2076138434"/>
            <ac:spMk id="6" creationId="{C959B53F-587E-4D6B-8082-728336AE2C39}"/>
          </ac:spMkLst>
        </pc:spChg>
      </pc:sldChg>
      <pc:sldChg chg="mod modShow">
        <pc:chgData name="Elting, Jennifer" userId="5c947aac-30b4-44ac-bc69-ce939d57b8ee" providerId="ADAL" clId="{0631B587-FDD4-42EB-925F-8C8FB5635A20}" dt="2022-06-16T17:45:18.744" v="11" actId="729"/>
        <pc:sldMkLst>
          <pc:docMk/>
          <pc:sldMk cId="1543993928" sldId="2076138435"/>
        </pc:sldMkLst>
      </pc:sldChg>
      <pc:sldChg chg="add del">
        <pc:chgData name="Elting, Jennifer" userId="5c947aac-30b4-44ac-bc69-ce939d57b8ee" providerId="ADAL" clId="{0631B587-FDD4-42EB-925F-8C8FB5635A20}" dt="2022-06-16T17:45:03.836" v="8" actId="47"/>
        <pc:sldMkLst>
          <pc:docMk/>
          <pc:sldMk cId="1321150906" sldId="2076138436"/>
        </pc:sldMkLst>
      </pc:sldChg>
      <pc:sldChg chg="add del">
        <pc:chgData name="Elting, Jennifer" userId="5c947aac-30b4-44ac-bc69-ce939d57b8ee" providerId="ADAL" clId="{0631B587-FDD4-42EB-925F-8C8FB5635A20}" dt="2022-06-16T17:45:04.461" v="9" actId="47"/>
        <pc:sldMkLst>
          <pc:docMk/>
          <pc:sldMk cId="3826847312" sldId="2076138437"/>
        </pc:sldMkLst>
      </pc:sldChg>
      <pc:sldMasterChg chg="modSldLayout">
        <pc:chgData name="Elting, Jennifer" userId="5c947aac-30b4-44ac-bc69-ce939d57b8ee" providerId="ADAL" clId="{0631B587-FDD4-42EB-925F-8C8FB5635A20}" dt="2022-06-16T13:03:15.895" v="2" actId="478"/>
        <pc:sldMasterMkLst>
          <pc:docMk/>
          <pc:sldMasterMk cId="3200477467" sldId="2147483761"/>
        </pc:sldMasterMkLst>
        <pc:sldLayoutChg chg="delSp">
          <pc:chgData name="Elting, Jennifer" userId="5c947aac-30b4-44ac-bc69-ce939d57b8ee" providerId="ADAL" clId="{0631B587-FDD4-42EB-925F-8C8FB5635A20}" dt="2022-06-16T13:03:15.895" v="2" actId="478"/>
          <pc:sldLayoutMkLst>
            <pc:docMk/>
            <pc:sldMasterMk cId="3200477467" sldId="2147483761"/>
            <pc:sldLayoutMk cId="1578797756" sldId="2147483902"/>
          </pc:sldLayoutMkLst>
          <pc:spChg chg="del">
            <ac:chgData name="Elting, Jennifer" userId="5c947aac-30b4-44ac-bc69-ce939d57b8ee" providerId="ADAL" clId="{0631B587-FDD4-42EB-925F-8C8FB5635A20}" dt="2022-06-16T13:03:15.895" v="2" actId="478"/>
            <ac:spMkLst>
              <pc:docMk/>
              <pc:sldMasterMk cId="3200477467" sldId="2147483761"/>
              <pc:sldLayoutMk cId="1578797756" sldId="2147483902"/>
              <ac:spMk id="7" creationId="{91371D25-11AA-4269-BA83-EDF839A782AA}"/>
            </ac:spMkLst>
          </pc:spChg>
        </pc:sldLayoutChg>
      </pc:sldMasterChg>
      <pc:sldMasterChg chg="add del addSldLayout delSldLayout">
        <pc:chgData name="Elting, Jennifer" userId="5c947aac-30b4-44ac-bc69-ce939d57b8ee" providerId="ADAL" clId="{0631B587-FDD4-42EB-925F-8C8FB5635A20}" dt="2022-06-16T17:45:04.461" v="9" actId="47"/>
        <pc:sldMasterMkLst>
          <pc:docMk/>
          <pc:sldMasterMk cId="3271550885" sldId="2147483904"/>
        </pc:sldMasterMkLst>
        <pc:sldLayoutChg chg="add del">
          <pc:chgData name="Elting, Jennifer" userId="5c947aac-30b4-44ac-bc69-ce939d57b8ee" providerId="ADAL" clId="{0631B587-FDD4-42EB-925F-8C8FB5635A20}" dt="2022-06-16T17:45:04.461" v="9" actId="47"/>
          <pc:sldLayoutMkLst>
            <pc:docMk/>
            <pc:sldMasterMk cId="3271550885" sldId="2147483904"/>
            <pc:sldLayoutMk cId="1799294706" sldId="2147483907"/>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A92F85-5564-4A5D-B56B-3F9888D2127F}" type="datetimeFigureOut">
              <a:rPr lang="en-US" smtClean="0"/>
              <a:t>6/16/2022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20D2CDA-C506-434E-9C6F-220FE7D88588}" type="slidenum">
              <a:rPr lang="en-US" smtClean="0"/>
              <a:t>‹#›</a:t>
            </a:fld>
            <a:endParaRPr lang="en-US" dirty="0"/>
          </a:p>
        </p:txBody>
      </p:sp>
    </p:spTree>
    <p:extLst>
      <p:ext uri="{BB962C8B-B14F-4D97-AF65-F5344CB8AC3E}">
        <p14:creationId xmlns:p14="http://schemas.microsoft.com/office/powerpoint/2010/main" val="18704551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ranger.necam.com/jira/secure/attachment/148193/148193_PC_Order_Fail_Notification_Template+final+ST.docx" TargetMode="External"/><Relationship Id="rId2" Type="http://schemas.openxmlformats.org/officeDocument/2006/relationships/slide" Target="../slides/slide19.xml"/><Relationship Id="rId1" Type="http://schemas.openxmlformats.org/officeDocument/2006/relationships/notesMaster" Target="../notesMasters/notesMaster1.xml"/><Relationship Id="rId5" Type="http://schemas.openxmlformats.org/officeDocument/2006/relationships/hyperlink" Target="https://ranger.necam.com/jira/secure/attachment/148195/148195_PC_Service_Available_Email_Template+Welcome+final+ST.docx" TargetMode="External"/><Relationship Id="rId4" Type="http://schemas.openxmlformats.org/officeDocument/2006/relationships/hyperlink" Target="https://ranger.necam.com/jira/secure/attachment/148194/148194_PC_Order_Notification_Template+final+ST.docx"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US" noProof="0" dirty="0"/>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F397F6-A133-43E3-B0C7-10343A8B93A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646091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Date Placeholder 3"/>
          <p:cNvSpPr>
            <a:spLocks noGrp="1"/>
          </p:cNvSpPr>
          <p:nvPr>
            <p:ph type="dt" idx="10"/>
          </p:nvPr>
        </p:nvSpPr>
        <p:spPr/>
        <p:txBody>
          <a:bodyPr/>
          <a:lstStyle/>
          <a:p>
            <a:pPr marL="0" marR="0" lvl="0" indent="0" algn="r" defTabSz="922979" rtl="0" eaLnBrk="1" fontAlgn="base" latinLnBrk="0" hangingPunct="1">
              <a:lnSpc>
                <a:spcPct val="100000"/>
              </a:lnSpc>
              <a:spcBef>
                <a:spcPct val="0"/>
              </a:spcBef>
              <a:spcAft>
                <a:spcPct val="0"/>
              </a:spcAft>
              <a:buClrTx/>
              <a:buSzTx/>
              <a:buFontTx/>
              <a:buNone/>
              <a:tabLst/>
              <a:defRPr/>
            </a:pPr>
            <a:fld id="{1B4BF7C9-E1D2-4D26-9111-8490F533C1B3}" type="datetime1">
              <a:rPr kumimoji="0" lang="en-CA" sz="1300" b="0" i="0" u="none" strike="noStrike" kern="1200" cap="none" spc="0" normalizeH="0" baseline="0" noProof="0" smtClean="0">
                <a:ln>
                  <a:noFill/>
                </a:ln>
                <a:solidFill>
                  <a:prstClr val="black"/>
                </a:solidFill>
                <a:effectLst/>
                <a:uLnTx/>
                <a:uFillTx/>
                <a:latin typeface="Calibri" pitchFamily="34" charset="0"/>
                <a:ea typeface="+mn-ea"/>
                <a:cs typeface="Arial" charset="0"/>
              </a:rPr>
              <a:pPr marL="0" marR="0" lvl="0" indent="0" algn="r" defTabSz="922979" rtl="0" eaLnBrk="1" fontAlgn="base" latinLnBrk="0" hangingPunct="1">
                <a:lnSpc>
                  <a:spcPct val="100000"/>
                </a:lnSpc>
                <a:spcBef>
                  <a:spcPct val="0"/>
                </a:spcBef>
                <a:spcAft>
                  <a:spcPct val="0"/>
                </a:spcAft>
                <a:buClrTx/>
                <a:buSzTx/>
                <a:buFontTx/>
                <a:buNone/>
                <a:tabLst/>
                <a:defRPr/>
              </a:pPr>
              <a:t>2022-06-16</a:t>
            </a:fld>
            <a:endParaRPr kumimoji="0" lang="en-CA" sz="1300" b="0" i="0" u="none" strike="noStrike" kern="1200" cap="none" spc="0" normalizeH="0" baseline="0" noProof="0" dirty="0">
              <a:ln>
                <a:noFill/>
              </a:ln>
              <a:solidFill>
                <a:prstClr val="black"/>
              </a:solidFill>
              <a:effectLst/>
              <a:uLnTx/>
              <a:uFillTx/>
              <a:latin typeface="Calibri" pitchFamily="34" charset="0"/>
              <a:ea typeface="+mn-ea"/>
              <a:cs typeface="Arial" charset="0"/>
            </a:endParaRPr>
          </a:p>
        </p:txBody>
      </p:sp>
      <p:sp>
        <p:nvSpPr>
          <p:cNvPr id="5" name="Footer Placeholder 4"/>
          <p:cNvSpPr>
            <a:spLocks noGrp="1"/>
          </p:cNvSpPr>
          <p:nvPr>
            <p:ph type="ftr" sz="quarter" idx="11"/>
          </p:nvPr>
        </p:nvSpPr>
        <p:spPr/>
        <p:txBody>
          <a:bodyPr/>
          <a:lstStyle/>
          <a:p>
            <a:pPr marL="0" marR="0" lvl="0" indent="0" algn="l" defTabSz="922979" rtl="0" eaLnBrk="1" fontAlgn="base" latinLnBrk="0" hangingPunct="1">
              <a:lnSpc>
                <a:spcPct val="100000"/>
              </a:lnSpc>
              <a:spcBef>
                <a:spcPct val="0"/>
              </a:spcBef>
              <a:spcAft>
                <a:spcPct val="0"/>
              </a:spcAft>
              <a:buClrTx/>
              <a:buSzTx/>
              <a:buFontTx/>
              <a:buNone/>
              <a:tabLst/>
              <a:defRPr/>
            </a:pPr>
            <a:endParaRPr kumimoji="0" lang="en-CA" sz="1300" b="0" i="0" u="none" strike="noStrike" kern="1200" cap="none" spc="0" normalizeH="0" baseline="0" noProof="0" dirty="0">
              <a:ln>
                <a:noFill/>
              </a:ln>
              <a:solidFill>
                <a:prstClr val="black"/>
              </a:solidFill>
              <a:effectLst/>
              <a:uLnTx/>
              <a:uFillTx/>
              <a:latin typeface="Calibri" pitchFamily="34" charset="0"/>
              <a:ea typeface="+mn-ea"/>
              <a:cs typeface="Arial" charset="0"/>
            </a:endParaRPr>
          </a:p>
        </p:txBody>
      </p:sp>
      <p:sp>
        <p:nvSpPr>
          <p:cNvPr id="6" name="Slide Number Placeholder 5"/>
          <p:cNvSpPr>
            <a:spLocks noGrp="1"/>
          </p:cNvSpPr>
          <p:nvPr>
            <p:ph type="sldNum" sz="quarter" idx="12"/>
          </p:nvPr>
        </p:nvSpPr>
        <p:spPr/>
        <p:txBody>
          <a:bodyPr/>
          <a:lstStyle/>
          <a:p>
            <a:pPr marL="0" marR="0" lvl="0" indent="0" algn="r" defTabSz="922979" rtl="0" eaLnBrk="1" fontAlgn="base" latinLnBrk="0" hangingPunct="1">
              <a:lnSpc>
                <a:spcPct val="100000"/>
              </a:lnSpc>
              <a:spcBef>
                <a:spcPct val="0"/>
              </a:spcBef>
              <a:spcAft>
                <a:spcPct val="0"/>
              </a:spcAft>
              <a:buClrTx/>
              <a:buSzTx/>
              <a:buFontTx/>
              <a:buNone/>
              <a:tabLst/>
              <a:defRPr/>
            </a:pPr>
            <a:fld id="{06AB404B-6990-4700-9F21-37FBC78E7495}" type="slidenum">
              <a:rPr kumimoji="0" lang="en-CA" sz="1300" b="0" i="0" u="none" strike="noStrike" kern="1200" cap="none" spc="0" normalizeH="0" baseline="0" noProof="0" smtClean="0">
                <a:ln>
                  <a:noFill/>
                </a:ln>
                <a:solidFill>
                  <a:prstClr val="black"/>
                </a:solidFill>
                <a:effectLst/>
                <a:uLnTx/>
                <a:uFillTx/>
                <a:latin typeface="Calibri" pitchFamily="34" charset="0"/>
                <a:ea typeface="+mn-ea"/>
                <a:cs typeface="Arial" charset="0"/>
              </a:rPr>
              <a:pPr marL="0" marR="0" lvl="0" indent="0" algn="r" defTabSz="922979" rtl="0" eaLnBrk="1" fontAlgn="base" latinLnBrk="0" hangingPunct="1">
                <a:lnSpc>
                  <a:spcPct val="100000"/>
                </a:lnSpc>
                <a:spcBef>
                  <a:spcPct val="0"/>
                </a:spcBef>
                <a:spcAft>
                  <a:spcPct val="0"/>
                </a:spcAft>
                <a:buClrTx/>
                <a:buSzTx/>
                <a:buFontTx/>
                <a:buNone/>
                <a:tabLst/>
                <a:defRPr/>
              </a:pPr>
              <a:t>10</a:t>
            </a:fld>
            <a:endParaRPr kumimoji="0" lang="en-CA" sz="1300" b="0" i="0" u="none" strike="noStrike" kern="1200" cap="none" spc="0" normalizeH="0" baseline="0" noProof="0" dirty="0">
              <a:ln>
                <a:noFill/>
              </a:ln>
              <a:solidFill>
                <a:prstClr val="black"/>
              </a:solidFill>
              <a:effectLst/>
              <a:uLnTx/>
              <a:uFillTx/>
              <a:latin typeface="Calibri" pitchFamily="34" charset="0"/>
              <a:ea typeface="+mn-ea"/>
              <a:cs typeface="Arial" charset="0"/>
            </a:endParaRPr>
          </a:p>
        </p:txBody>
      </p:sp>
    </p:spTree>
    <p:extLst>
      <p:ext uri="{BB962C8B-B14F-4D97-AF65-F5344CB8AC3E}">
        <p14:creationId xmlns:p14="http://schemas.microsoft.com/office/powerpoint/2010/main" val="3865435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Date Placeholder 3"/>
          <p:cNvSpPr>
            <a:spLocks noGrp="1"/>
          </p:cNvSpPr>
          <p:nvPr>
            <p:ph type="dt" idx="10"/>
          </p:nvPr>
        </p:nvSpPr>
        <p:spPr/>
        <p:txBody>
          <a:bodyPr/>
          <a:lstStyle/>
          <a:p>
            <a:pPr marL="0" marR="0" lvl="0" indent="0" algn="r" defTabSz="922979" rtl="0" eaLnBrk="1" fontAlgn="base" latinLnBrk="0" hangingPunct="1">
              <a:lnSpc>
                <a:spcPct val="100000"/>
              </a:lnSpc>
              <a:spcBef>
                <a:spcPct val="0"/>
              </a:spcBef>
              <a:spcAft>
                <a:spcPct val="0"/>
              </a:spcAft>
              <a:buClrTx/>
              <a:buSzTx/>
              <a:buFontTx/>
              <a:buNone/>
              <a:tabLst/>
              <a:defRPr/>
            </a:pPr>
            <a:fld id="{1B4BF7C9-E1D2-4D26-9111-8490F533C1B3}" type="datetime1">
              <a:rPr kumimoji="0" lang="en-CA" sz="1300" b="0" i="0" u="none" strike="noStrike" kern="1200" cap="none" spc="0" normalizeH="0" baseline="0" noProof="0" smtClean="0">
                <a:ln>
                  <a:noFill/>
                </a:ln>
                <a:solidFill>
                  <a:prstClr val="black"/>
                </a:solidFill>
                <a:effectLst/>
                <a:uLnTx/>
                <a:uFillTx/>
                <a:latin typeface="Calibri" pitchFamily="34" charset="0"/>
                <a:ea typeface="+mn-ea"/>
                <a:cs typeface="Arial" charset="0"/>
              </a:rPr>
              <a:pPr marL="0" marR="0" lvl="0" indent="0" algn="r" defTabSz="922979" rtl="0" eaLnBrk="1" fontAlgn="base" latinLnBrk="0" hangingPunct="1">
                <a:lnSpc>
                  <a:spcPct val="100000"/>
                </a:lnSpc>
                <a:spcBef>
                  <a:spcPct val="0"/>
                </a:spcBef>
                <a:spcAft>
                  <a:spcPct val="0"/>
                </a:spcAft>
                <a:buClrTx/>
                <a:buSzTx/>
                <a:buFontTx/>
                <a:buNone/>
                <a:tabLst/>
                <a:defRPr/>
              </a:pPr>
              <a:t>2022-06-16</a:t>
            </a:fld>
            <a:endParaRPr kumimoji="0" lang="en-CA" sz="1300" b="0" i="0" u="none" strike="noStrike" kern="1200" cap="none" spc="0" normalizeH="0" baseline="0" noProof="0" dirty="0">
              <a:ln>
                <a:noFill/>
              </a:ln>
              <a:solidFill>
                <a:prstClr val="black"/>
              </a:solidFill>
              <a:effectLst/>
              <a:uLnTx/>
              <a:uFillTx/>
              <a:latin typeface="Calibri" pitchFamily="34" charset="0"/>
              <a:ea typeface="+mn-ea"/>
              <a:cs typeface="Arial" charset="0"/>
            </a:endParaRPr>
          </a:p>
        </p:txBody>
      </p:sp>
      <p:sp>
        <p:nvSpPr>
          <p:cNvPr id="5" name="Footer Placeholder 4"/>
          <p:cNvSpPr>
            <a:spLocks noGrp="1"/>
          </p:cNvSpPr>
          <p:nvPr>
            <p:ph type="ftr" sz="quarter" idx="11"/>
          </p:nvPr>
        </p:nvSpPr>
        <p:spPr/>
        <p:txBody>
          <a:bodyPr/>
          <a:lstStyle/>
          <a:p>
            <a:pPr marL="0" marR="0" lvl="0" indent="0" algn="l" defTabSz="922979" rtl="0" eaLnBrk="1" fontAlgn="base" latinLnBrk="0" hangingPunct="1">
              <a:lnSpc>
                <a:spcPct val="100000"/>
              </a:lnSpc>
              <a:spcBef>
                <a:spcPct val="0"/>
              </a:spcBef>
              <a:spcAft>
                <a:spcPct val="0"/>
              </a:spcAft>
              <a:buClrTx/>
              <a:buSzTx/>
              <a:buFontTx/>
              <a:buNone/>
              <a:tabLst/>
              <a:defRPr/>
            </a:pPr>
            <a:endParaRPr kumimoji="0" lang="en-CA" sz="1300" b="0" i="0" u="none" strike="noStrike" kern="1200" cap="none" spc="0" normalizeH="0" baseline="0" noProof="0" dirty="0">
              <a:ln>
                <a:noFill/>
              </a:ln>
              <a:solidFill>
                <a:prstClr val="black"/>
              </a:solidFill>
              <a:effectLst/>
              <a:uLnTx/>
              <a:uFillTx/>
              <a:latin typeface="Calibri" pitchFamily="34" charset="0"/>
              <a:ea typeface="+mn-ea"/>
              <a:cs typeface="Arial" charset="0"/>
            </a:endParaRPr>
          </a:p>
        </p:txBody>
      </p:sp>
      <p:sp>
        <p:nvSpPr>
          <p:cNvPr id="6" name="Slide Number Placeholder 5"/>
          <p:cNvSpPr>
            <a:spLocks noGrp="1"/>
          </p:cNvSpPr>
          <p:nvPr>
            <p:ph type="sldNum" sz="quarter" idx="12"/>
          </p:nvPr>
        </p:nvSpPr>
        <p:spPr/>
        <p:txBody>
          <a:bodyPr/>
          <a:lstStyle/>
          <a:p>
            <a:pPr marL="0" marR="0" lvl="0" indent="0" algn="r" defTabSz="922979" rtl="0" eaLnBrk="1" fontAlgn="base" latinLnBrk="0" hangingPunct="1">
              <a:lnSpc>
                <a:spcPct val="100000"/>
              </a:lnSpc>
              <a:spcBef>
                <a:spcPct val="0"/>
              </a:spcBef>
              <a:spcAft>
                <a:spcPct val="0"/>
              </a:spcAft>
              <a:buClrTx/>
              <a:buSzTx/>
              <a:buFontTx/>
              <a:buNone/>
              <a:tabLst/>
              <a:defRPr/>
            </a:pPr>
            <a:fld id="{06AB404B-6990-4700-9F21-37FBC78E7495}" type="slidenum">
              <a:rPr kumimoji="0" lang="en-CA" sz="1300" b="0" i="0" u="none" strike="noStrike" kern="1200" cap="none" spc="0" normalizeH="0" baseline="0" noProof="0" smtClean="0">
                <a:ln>
                  <a:noFill/>
                </a:ln>
                <a:solidFill>
                  <a:prstClr val="black"/>
                </a:solidFill>
                <a:effectLst/>
                <a:uLnTx/>
                <a:uFillTx/>
                <a:latin typeface="Calibri" pitchFamily="34" charset="0"/>
                <a:ea typeface="+mn-ea"/>
                <a:cs typeface="Arial" charset="0"/>
              </a:rPr>
              <a:pPr marL="0" marR="0" lvl="0" indent="0" algn="r" defTabSz="922979" rtl="0" eaLnBrk="1" fontAlgn="base" latinLnBrk="0" hangingPunct="1">
                <a:lnSpc>
                  <a:spcPct val="100000"/>
                </a:lnSpc>
                <a:spcBef>
                  <a:spcPct val="0"/>
                </a:spcBef>
                <a:spcAft>
                  <a:spcPct val="0"/>
                </a:spcAft>
                <a:buClrTx/>
                <a:buSzTx/>
                <a:buFontTx/>
                <a:buNone/>
                <a:tabLst/>
                <a:defRPr/>
              </a:pPr>
              <a:t>11</a:t>
            </a:fld>
            <a:endParaRPr kumimoji="0" lang="en-CA" sz="1300" b="0" i="0" u="none" strike="noStrike" kern="1200" cap="none" spc="0" normalizeH="0" baseline="0" noProof="0" dirty="0">
              <a:ln>
                <a:noFill/>
              </a:ln>
              <a:solidFill>
                <a:prstClr val="black"/>
              </a:solidFill>
              <a:effectLst/>
              <a:uLnTx/>
              <a:uFillTx/>
              <a:latin typeface="Calibri" pitchFamily="34" charset="0"/>
              <a:ea typeface="+mn-ea"/>
              <a:cs typeface="Arial" charset="0"/>
            </a:endParaRPr>
          </a:p>
        </p:txBody>
      </p:sp>
    </p:spTree>
    <p:extLst>
      <p:ext uri="{BB962C8B-B14F-4D97-AF65-F5344CB8AC3E}">
        <p14:creationId xmlns:p14="http://schemas.microsoft.com/office/powerpoint/2010/main" val="30400614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Date Placeholder 3"/>
          <p:cNvSpPr>
            <a:spLocks noGrp="1"/>
          </p:cNvSpPr>
          <p:nvPr>
            <p:ph type="dt" idx="10"/>
          </p:nvPr>
        </p:nvSpPr>
        <p:spPr/>
        <p:txBody>
          <a:bodyPr/>
          <a:lstStyle/>
          <a:p>
            <a:pPr marL="0" marR="0" lvl="0" indent="0" algn="r" defTabSz="922979" rtl="0" eaLnBrk="1" fontAlgn="base" latinLnBrk="0" hangingPunct="1">
              <a:lnSpc>
                <a:spcPct val="100000"/>
              </a:lnSpc>
              <a:spcBef>
                <a:spcPct val="0"/>
              </a:spcBef>
              <a:spcAft>
                <a:spcPct val="0"/>
              </a:spcAft>
              <a:buClrTx/>
              <a:buSzTx/>
              <a:buFontTx/>
              <a:buNone/>
              <a:tabLst/>
              <a:defRPr/>
            </a:pPr>
            <a:fld id="{1B4BF7C9-E1D2-4D26-9111-8490F533C1B3}" type="datetime1">
              <a:rPr kumimoji="0" lang="en-CA" sz="1300" b="0" i="0" u="none" strike="noStrike" kern="1200" cap="none" spc="0" normalizeH="0" baseline="0" noProof="0" smtClean="0">
                <a:ln>
                  <a:noFill/>
                </a:ln>
                <a:solidFill>
                  <a:prstClr val="black"/>
                </a:solidFill>
                <a:effectLst/>
                <a:uLnTx/>
                <a:uFillTx/>
                <a:latin typeface="Calibri" pitchFamily="34" charset="0"/>
                <a:ea typeface="+mn-ea"/>
                <a:cs typeface="Arial" charset="0"/>
              </a:rPr>
              <a:pPr marL="0" marR="0" lvl="0" indent="0" algn="r" defTabSz="922979" rtl="0" eaLnBrk="1" fontAlgn="base" latinLnBrk="0" hangingPunct="1">
                <a:lnSpc>
                  <a:spcPct val="100000"/>
                </a:lnSpc>
                <a:spcBef>
                  <a:spcPct val="0"/>
                </a:spcBef>
                <a:spcAft>
                  <a:spcPct val="0"/>
                </a:spcAft>
                <a:buClrTx/>
                <a:buSzTx/>
                <a:buFontTx/>
                <a:buNone/>
                <a:tabLst/>
                <a:defRPr/>
              </a:pPr>
              <a:t>2022-06-16</a:t>
            </a:fld>
            <a:endParaRPr kumimoji="0" lang="en-CA" sz="1300" b="0" i="0" u="none" strike="noStrike" kern="1200" cap="none" spc="0" normalizeH="0" baseline="0" noProof="0" dirty="0">
              <a:ln>
                <a:noFill/>
              </a:ln>
              <a:solidFill>
                <a:prstClr val="black"/>
              </a:solidFill>
              <a:effectLst/>
              <a:uLnTx/>
              <a:uFillTx/>
              <a:latin typeface="Calibri" pitchFamily="34" charset="0"/>
              <a:ea typeface="+mn-ea"/>
              <a:cs typeface="Arial" charset="0"/>
            </a:endParaRPr>
          </a:p>
        </p:txBody>
      </p:sp>
      <p:sp>
        <p:nvSpPr>
          <p:cNvPr id="5" name="Footer Placeholder 4"/>
          <p:cNvSpPr>
            <a:spLocks noGrp="1"/>
          </p:cNvSpPr>
          <p:nvPr>
            <p:ph type="ftr" sz="quarter" idx="11"/>
          </p:nvPr>
        </p:nvSpPr>
        <p:spPr/>
        <p:txBody>
          <a:bodyPr/>
          <a:lstStyle/>
          <a:p>
            <a:pPr marL="0" marR="0" lvl="0" indent="0" algn="l" defTabSz="922979" rtl="0" eaLnBrk="1" fontAlgn="base" latinLnBrk="0" hangingPunct="1">
              <a:lnSpc>
                <a:spcPct val="100000"/>
              </a:lnSpc>
              <a:spcBef>
                <a:spcPct val="0"/>
              </a:spcBef>
              <a:spcAft>
                <a:spcPct val="0"/>
              </a:spcAft>
              <a:buClrTx/>
              <a:buSzTx/>
              <a:buFontTx/>
              <a:buNone/>
              <a:tabLst/>
              <a:defRPr/>
            </a:pPr>
            <a:endParaRPr kumimoji="0" lang="en-CA" sz="1300" b="0" i="0" u="none" strike="noStrike" kern="1200" cap="none" spc="0" normalizeH="0" baseline="0" noProof="0" dirty="0">
              <a:ln>
                <a:noFill/>
              </a:ln>
              <a:solidFill>
                <a:prstClr val="black"/>
              </a:solidFill>
              <a:effectLst/>
              <a:uLnTx/>
              <a:uFillTx/>
              <a:latin typeface="Calibri" pitchFamily="34" charset="0"/>
              <a:ea typeface="+mn-ea"/>
              <a:cs typeface="Arial" charset="0"/>
            </a:endParaRPr>
          </a:p>
        </p:txBody>
      </p:sp>
      <p:sp>
        <p:nvSpPr>
          <p:cNvPr id="6" name="Slide Number Placeholder 5"/>
          <p:cNvSpPr>
            <a:spLocks noGrp="1"/>
          </p:cNvSpPr>
          <p:nvPr>
            <p:ph type="sldNum" sz="quarter" idx="12"/>
          </p:nvPr>
        </p:nvSpPr>
        <p:spPr/>
        <p:txBody>
          <a:bodyPr/>
          <a:lstStyle/>
          <a:p>
            <a:pPr marL="0" marR="0" lvl="0" indent="0" algn="r" defTabSz="922979" rtl="0" eaLnBrk="1" fontAlgn="base" latinLnBrk="0" hangingPunct="1">
              <a:lnSpc>
                <a:spcPct val="100000"/>
              </a:lnSpc>
              <a:spcBef>
                <a:spcPct val="0"/>
              </a:spcBef>
              <a:spcAft>
                <a:spcPct val="0"/>
              </a:spcAft>
              <a:buClrTx/>
              <a:buSzTx/>
              <a:buFontTx/>
              <a:buNone/>
              <a:tabLst/>
              <a:defRPr/>
            </a:pPr>
            <a:fld id="{06AB404B-6990-4700-9F21-37FBC78E7495}" type="slidenum">
              <a:rPr kumimoji="0" lang="en-CA" sz="1300" b="0" i="0" u="none" strike="noStrike" kern="1200" cap="none" spc="0" normalizeH="0" baseline="0" noProof="0" smtClean="0">
                <a:ln>
                  <a:noFill/>
                </a:ln>
                <a:solidFill>
                  <a:prstClr val="black"/>
                </a:solidFill>
                <a:effectLst/>
                <a:uLnTx/>
                <a:uFillTx/>
                <a:latin typeface="Calibri" pitchFamily="34" charset="0"/>
                <a:ea typeface="+mn-ea"/>
                <a:cs typeface="Arial" charset="0"/>
              </a:rPr>
              <a:pPr marL="0" marR="0" lvl="0" indent="0" algn="r" defTabSz="922979" rtl="0" eaLnBrk="1" fontAlgn="base" latinLnBrk="0" hangingPunct="1">
                <a:lnSpc>
                  <a:spcPct val="100000"/>
                </a:lnSpc>
                <a:spcBef>
                  <a:spcPct val="0"/>
                </a:spcBef>
                <a:spcAft>
                  <a:spcPct val="0"/>
                </a:spcAft>
                <a:buClrTx/>
                <a:buSzTx/>
                <a:buFontTx/>
                <a:buNone/>
                <a:tabLst/>
                <a:defRPr/>
              </a:pPr>
              <a:t>12</a:t>
            </a:fld>
            <a:endParaRPr kumimoji="0" lang="en-CA" sz="1300" b="0" i="0" u="none" strike="noStrike" kern="1200" cap="none" spc="0" normalizeH="0" baseline="0" noProof="0" dirty="0">
              <a:ln>
                <a:noFill/>
              </a:ln>
              <a:solidFill>
                <a:prstClr val="black"/>
              </a:solidFill>
              <a:effectLst/>
              <a:uLnTx/>
              <a:uFillTx/>
              <a:latin typeface="Calibri" pitchFamily="34" charset="0"/>
              <a:ea typeface="+mn-ea"/>
              <a:cs typeface="Arial" charset="0"/>
            </a:endParaRPr>
          </a:p>
        </p:txBody>
      </p:sp>
    </p:spTree>
    <p:extLst>
      <p:ext uri="{BB962C8B-B14F-4D97-AF65-F5344CB8AC3E}">
        <p14:creationId xmlns:p14="http://schemas.microsoft.com/office/powerpoint/2010/main" val="8566679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729216-E9AD-402A-99D6-86F5950D4CF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67109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Calibri" panose="020F0502020204030204" pitchFamily="34" charset="0"/>
              <a:ea typeface="Calibri" panose="020F0502020204030204" pitchFamily="34" charset="0"/>
            </a:endParaRPr>
          </a:p>
        </p:txBody>
      </p:sp>
      <p:sp>
        <p:nvSpPr>
          <p:cNvPr id="4" name="Slide Number Placeholder 3"/>
          <p:cNvSpPr>
            <a:spLocks noGrp="1"/>
          </p:cNvSpPr>
          <p:nvPr>
            <p:ph type="sldNum" sz="quarter" idx="5"/>
          </p:nvPr>
        </p:nvSpPr>
        <p:spPr/>
        <p:txBody>
          <a:bodyPr/>
          <a:lstStyle/>
          <a:p>
            <a:fld id="{F3A435D5-C09E-47F5-B56F-8DECA80EF112}" type="slidenum">
              <a:rPr lang="en-US" smtClean="0"/>
              <a:pPr/>
              <a:t>14</a:t>
            </a:fld>
            <a:endParaRPr lang="en-US"/>
          </a:p>
        </p:txBody>
      </p:sp>
    </p:spTree>
    <p:extLst>
      <p:ext uri="{BB962C8B-B14F-4D97-AF65-F5344CB8AC3E}">
        <p14:creationId xmlns:p14="http://schemas.microsoft.com/office/powerpoint/2010/main" val="18679645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(Talk thru the content on the slide)</a:t>
            </a:r>
          </a:p>
          <a:p>
            <a:endParaRPr lang="en-US" dirty="0"/>
          </a:p>
        </p:txBody>
      </p:sp>
      <p:sp>
        <p:nvSpPr>
          <p:cNvPr id="4" name="Slide Number Placeholder 3"/>
          <p:cNvSpPr>
            <a:spLocks noGrp="1"/>
          </p:cNvSpPr>
          <p:nvPr>
            <p:ph type="sldNum" sz="quarter" idx="5"/>
          </p:nvPr>
        </p:nvSpPr>
        <p:spPr/>
        <p:txBody>
          <a:bodyPr/>
          <a:lstStyle/>
          <a:p>
            <a:fld id="{220D2CDA-C506-434E-9C6F-220FE7D88588}" type="slidenum">
              <a:rPr lang="en-US" smtClean="0"/>
              <a:t>15</a:t>
            </a:fld>
            <a:endParaRPr lang="en-US" dirty="0"/>
          </a:p>
        </p:txBody>
      </p:sp>
    </p:spTree>
    <p:extLst>
      <p:ext uri="{BB962C8B-B14F-4D97-AF65-F5344CB8AC3E}">
        <p14:creationId xmlns:p14="http://schemas.microsoft.com/office/powerpoint/2010/main" val="33498322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Let’s talk about Revenue for you, the partner.  Precision Contact is a Revenue Sharing model with month-to-month subscription with automatic renewal. </a:t>
            </a:r>
            <a:r>
              <a:rPr lang="nl-NL" b="0" dirty="0"/>
              <a:t>One of the great benefits of selling the  Precision Contact, is it offers partners a monthly recurring revenue stream after the sale. Which is guaranteed income. You can count on. Partners can set their own price. Tracking your MRR, can help provide a baseline to measure your growth and success. You can also use this revenue for forecasting and measuring your sales momentum. </a:t>
            </a:r>
          </a:p>
        </p:txBody>
      </p:sp>
      <p:sp>
        <p:nvSpPr>
          <p:cNvPr id="4" name="Slide Number Placeholder 3"/>
          <p:cNvSpPr>
            <a:spLocks noGrp="1"/>
          </p:cNvSpPr>
          <p:nvPr>
            <p:ph type="sldNum" sz="quarter" idx="5"/>
          </p:nvPr>
        </p:nvSpPr>
        <p:spPr/>
        <p:txBody>
          <a:bodyPr/>
          <a:lstStyle/>
          <a:p>
            <a:fld id="{87E2DB91-7116-4EE3-8CC9-3064AA4A4E50}" type="slidenum">
              <a:rPr lang="en-US" smtClean="0"/>
              <a:pPr/>
              <a:t>16</a:t>
            </a:fld>
            <a:endParaRPr lang="en-US" dirty="0"/>
          </a:p>
        </p:txBody>
      </p:sp>
    </p:spTree>
    <p:extLst>
      <p:ext uri="{BB962C8B-B14F-4D97-AF65-F5344CB8AC3E}">
        <p14:creationId xmlns:p14="http://schemas.microsoft.com/office/powerpoint/2010/main" val="39585348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ea typeface="Calibri" panose="020F0502020204030204" pitchFamily="34" charset="0"/>
              </a:rPr>
              <a:t>Within OneBill implementation is setup as a Revenue Share model.  Similar to SWS and all UNIVERGE BLUE Cloud Services, Precision Contact is currently set up in a Revenue Share Model (NEC sets net price to channel partner, channel partner adds their mark up to arrive at end user price and upon collection of the end user price for services from the Customer each month, NEC pays the difference between NEC net price and the End User price (the partner’s mark-up) back to the partner as their monthly commission.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702CA9-4FA1-4809-8FFF-AAF6B01EAB6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651037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the Pricing Breakout for Precision Contact and the monthly recurring revenue. </a:t>
            </a:r>
          </a:p>
          <a:p>
            <a:r>
              <a:rPr lang="en-US" dirty="0"/>
              <a:t>Our base package PROD4401 starts at $69.00 per month for 3 users and 1 texting DID group.</a:t>
            </a:r>
          </a:p>
          <a:p>
            <a:endParaRPr lang="en-US" dirty="0"/>
          </a:p>
          <a:p>
            <a:r>
              <a:rPr lang="en-US" dirty="0"/>
              <a:t>The addons are optional and are also offered monthly.  </a:t>
            </a:r>
          </a:p>
          <a:p>
            <a:r>
              <a:rPr lang="en-US" dirty="0"/>
              <a:t>Standard Cost - Net Price to SI is 55.20 (Subscription Price (69.00 * .8))</a:t>
            </a:r>
          </a:p>
          <a:p>
            <a:r>
              <a:rPr lang="en-US" dirty="0"/>
              <a:t>Distributor Commission is 4.42 (Standard Cost (55.20 * 8%))</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Revenue Share Model example on slide 3 shows monthly payment at 69.00</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Revenue Share Model example on slide 4 shows monthly payment at 79.00.</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72702CA9-4FA1-4809-8FFF-AAF6B01EAB6A}" type="slidenum">
              <a:rPr lang="en-US" smtClean="0"/>
              <a:t>18</a:t>
            </a:fld>
            <a:endParaRPr lang="en-US"/>
          </a:p>
        </p:txBody>
      </p:sp>
    </p:spTree>
    <p:extLst>
      <p:ext uri="{BB962C8B-B14F-4D97-AF65-F5344CB8AC3E}">
        <p14:creationId xmlns:p14="http://schemas.microsoft.com/office/powerpoint/2010/main" val="34247409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172B4D"/>
                </a:solidFill>
                <a:effectLst/>
                <a:latin typeface="-apple-system"/>
              </a:rPr>
              <a:t>SI creates a Anytime Studio quote</a:t>
            </a:r>
            <a:br>
              <a:rPr lang="en-US" b="0" i="0" dirty="0">
                <a:solidFill>
                  <a:srgbClr val="172B4D"/>
                </a:solidFill>
                <a:effectLst/>
                <a:latin typeface="-apple-system"/>
              </a:rPr>
            </a:br>
            <a:r>
              <a:rPr lang="en-US" b="0" i="0" dirty="0">
                <a:solidFill>
                  <a:srgbClr val="172B4D"/>
                </a:solidFill>
                <a:effectLst/>
                <a:latin typeface="-apple-system"/>
              </a:rPr>
              <a:t>2. SI starts ordering on UBP on behalf of end user</a:t>
            </a:r>
            <a:br>
              <a:rPr lang="en-US" b="0" i="0" dirty="0">
                <a:solidFill>
                  <a:srgbClr val="172B4D"/>
                </a:solidFill>
                <a:effectLst/>
                <a:latin typeface="-apple-system"/>
              </a:rPr>
            </a:br>
            <a:r>
              <a:rPr lang="en-US" b="0" i="0" dirty="0">
                <a:solidFill>
                  <a:srgbClr val="172B4D"/>
                </a:solidFill>
                <a:effectLst/>
                <a:latin typeface="-apple-system"/>
              </a:rPr>
              <a:t>3. Order is submitted to GOS</a:t>
            </a:r>
            <a:br>
              <a:rPr lang="en-US" b="0" i="0" dirty="0">
                <a:solidFill>
                  <a:srgbClr val="172B4D"/>
                </a:solidFill>
                <a:effectLst/>
                <a:latin typeface="-apple-system"/>
              </a:rPr>
            </a:br>
            <a:r>
              <a:rPr lang="en-US" b="0" i="0" dirty="0">
                <a:solidFill>
                  <a:srgbClr val="172B4D"/>
                </a:solidFill>
                <a:effectLst/>
                <a:latin typeface="-apple-system"/>
              </a:rPr>
              <a:t>4. GOS sends contract to End User via </a:t>
            </a:r>
            <a:r>
              <a:rPr lang="en-US" b="0" i="0" dirty="0" err="1">
                <a:solidFill>
                  <a:srgbClr val="172B4D"/>
                </a:solidFill>
                <a:effectLst/>
                <a:latin typeface="-apple-system"/>
              </a:rPr>
              <a:t>Esign</a:t>
            </a:r>
            <a:br>
              <a:rPr lang="en-US" b="0" i="0" dirty="0">
                <a:solidFill>
                  <a:srgbClr val="172B4D"/>
                </a:solidFill>
                <a:effectLst/>
                <a:latin typeface="-apple-system"/>
              </a:rPr>
            </a:br>
            <a:r>
              <a:rPr lang="en-US" b="0" i="0" dirty="0">
                <a:solidFill>
                  <a:srgbClr val="172B4D"/>
                </a:solidFill>
                <a:effectLst/>
                <a:latin typeface="-apple-system"/>
              </a:rPr>
              <a:t>5. Customer signs the contract[We assume Adobe/Docusign will send confirmation email]</a:t>
            </a:r>
            <a:br>
              <a:rPr lang="en-US" b="0" i="0" dirty="0">
                <a:solidFill>
                  <a:srgbClr val="172B4D"/>
                </a:solidFill>
                <a:effectLst/>
                <a:latin typeface="-apple-system"/>
              </a:rPr>
            </a:br>
            <a:r>
              <a:rPr lang="en-US" b="0" i="0" dirty="0">
                <a:solidFill>
                  <a:srgbClr val="172B4D"/>
                </a:solidFill>
                <a:effectLst/>
                <a:latin typeface="-apple-system"/>
              </a:rPr>
              <a:t>6. BP then creates a location ID</a:t>
            </a:r>
            <a:br>
              <a:rPr lang="en-US" b="0" i="0" dirty="0">
                <a:solidFill>
                  <a:srgbClr val="172B4D"/>
                </a:solidFill>
                <a:effectLst/>
                <a:latin typeface="-apple-system"/>
              </a:rPr>
            </a:br>
            <a:r>
              <a:rPr lang="en-US" b="0" i="0" dirty="0">
                <a:solidFill>
                  <a:srgbClr val="172B4D"/>
                </a:solidFill>
                <a:effectLst/>
                <a:latin typeface="-apple-system"/>
              </a:rPr>
              <a:t>7. GOS starts activation process</a:t>
            </a:r>
            <a:br>
              <a:rPr lang="en-US" b="0" i="0" dirty="0">
                <a:solidFill>
                  <a:srgbClr val="172B4D"/>
                </a:solidFill>
                <a:effectLst/>
                <a:latin typeface="-apple-system"/>
              </a:rPr>
            </a:br>
            <a:r>
              <a:rPr lang="en-US" b="0" i="0" dirty="0">
                <a:solidFill>
                  <a:srgbClr val="172B4D"/>
                </a:solidFill>
                <a:effectLst/>
                <a:latin typeface="-apple-system"/>
              </a:rPr>
              <a:t>8. BP calls Red Phoenix services: if fails: [Email template name: </a:t>
            </a:r>
            <a:r>
              <a:rPr lang="en-US" b="0" i="0" dirty="0" err="1">
                <a:solidFill>
                  <a:srgbClr val="172B4D"/>
                </a:solidFill>
                <a:effectLst/>
                <a:latin typeface="-apple-system"/>
              </a:rPr>
              <a:t>PC_Order_Fail_Notification_Template</a:t>
            </a:r>
            <a:r>
              <a:rPr lang="en-US" b="0" i="0" dirty="0">
                <a:solidFill>
                  <a:srgbClr val="172B4D"/>
                </a:solidFill>
                <a:effectLst/>
                <a:latin typeface="-apple-system"/>
              </a:rPr>
              <a:t>[</a:t>
            </a:r>
            <a:r>
              <a:rPr lang="en-US" b="0" i="0" dirty="0" err="1">
                <a:solidFill>
                  <a:srgbClr val="0052CC"/>
                </a:solidFill>
                <a:effectLst/>
                <a:latin typeface="-apple-system"/>
                <a:hlinkClick r:id="rId3" tooltip="PC_Order_Fail_Notification_Template final ST.docx attached to UBP-4370"/>
              </a:rPr>
              <a:t>PC_Order_Fail_Notification_Template</a:t>
            </a:r>
            <a:r>
              <a:rPr lang="en-US" b="0" i="0" dirty="0">
                <a:solidFill>
                  <a:srgbClr val="0052CC"/>
                </a:solidFill>
                <a:effectLst/>
                <a:latin typeface="-apple-system"/>
                <a:hlinkClick r:id="rId3" tooltip="PC_Order_Fail_Notification_Template final ST.docx attached to UBP-4370"/>
              </a:rPr>
              <a:t> final ST.docx</a:t>
            </a:r>
            <a:r>
              <a:rPr lang="en-US" b="0" i="0" dirty="0">
                <a:solidFill>
                  <a:srgbClr val="172B4D"/>
                </a:solidFill>
                <a:effectLst/>
                <a:latin typeface="-apple-system"/>
              </a:rPr>
              <a:t>]</a:t>
            </a:r>
            <a:br>
              <a:rPr lang="en-US" b="0" i="0" dirty="0">
                <a:solidFill>
                  <a:srgbClr val="172B4D"/>
                </a:solidFill>
                <a:effectLst/>
                <a:latin typeface="-apple-system"/>
              </a:rPr>
            </a:br>
            <a:r>
              <a:rPr lang="en-US" b="0" i="0" dirty="0">
                <a:solidFill>
                  <a:srgbClr val="172B4D"/>
                </a:solidFill>
                <a:effectLst/>
                <a:latin typeface="-apple-system"/>
              </a:rPr>
              <a:t>9. BP calls Red Phoenix services: if successful: [Email template name: PC_Order_Notification_Template[</a:t>
            </a:r>
            <a:r>
              <a:rPr lang="en-US" b="0" i="0" dirty="0">
                <a:solidFill>
                  <a:srgbClr val="0052CC"/>
                </a:solidFill>
                <a:effectLst/>
                <a:latin typeface="-apple-system"/>
                <a:hlinkClick r:id="rId4" tooltip="PC_Order_Notification_Template final ST.docx attached to UBP-4370"/>
              </a:rPr>
              <a:t>PC_Order_Notification_Template final ST.docx</a:t>
            </a:r>
            <a:r>
              <a:rPr lang="en-US" b="0" i="0" dirty="0">
                <a:solidFill>
                  <a:srgbClr val="172B4D"/>
                </a:solidFill>
                <a:effectLst/>
                <a:latin typeface="-apple-system"/>
              </a:rPr>
              <a:t>]</a:t>
            </a:r>
            <a:br>
              <a:rPr lang="en-US" b="0" i="0" dirty="0">
                <a:solidFill>
                  <a:srgbClr val="172B4D"/>
                </a:solidFill>
                <a:effectLst/>
                <a:latin typeface="-apple-system"/>
              </a:rPr>
            </a:br>
            <a:r>
              <a:rPr lang="en-US" b="0" i="0" dirty="0">
                <a:solidFill>
                  <a:srgbClr val="172B4D"/>
                </a:solidFill>
                <a:effectLst/>
                <a:latin typeface="-apple-system"/>
              </a:rPr>
              <a:t>10. BP sends links to create OneBill account</a:t>
            </a:r>
            <a:br>
              <a:rPr lang="en-US" b="0" i="0" dirty="0">
                <a:solidFill>
                  <a:srgbClr val="172B4D"/>
                </a:solidFill>
                <a:effectLst/>
                <a:latin typeface="-apple-system"/>
              </a:rPr>
            </a:br>
            <a:r>
              <a:rPr lang="en-US" b="0" i="0" dirty="0">
                <a:solidFill>
                  <a:srgbClr val="172B4D"/>
                </a:solidFill>
                <a:effectLst/>
                <a:latin typeface="-apple-system"/>
              </a:rPr>
              <a:t>11. GOS creates account on One Bill account.</a:t>
            </a:r>
            <a:br>
              <a:rPr lang="en-US" b="0" i="0" dirty="0">
                <a:solidFill>
                  <a:srgbClr val="172B4D"/>
                </a:solidFill>
                <a:effectLst/>
                <a:latin typeface="-apple-system"/>
              </a:rPr>
            </a:br>
            <a:r>
              <a:rPr lang="en-US" b="0" i="0" dirty="0">
                <a:solidFill>
                  <a:srgbClr val="172B4D"/>
                </a:solidFill>
                <a:effectLst/>
                <a:latin typeface="-apple-system"/>
              </a:rPr>
              <a:t>12. </a:t>
            </a:r>
            <a:r>
              <a:rPr lang="en-US" b="0" i="0" dirty="0">
                <a:solidFill>
                  <a:srgbClr val="172B4D"/>
                </a:solidFill>
                <a:effectLst/>
                <a:highlight>
                  <a:srgbClr val="FFFF00"/>
                </a:highlight>
                <a:latin typeface="-apple-system"/>
              </a:rPr>
              <a:t>BP sends welcome email, sends a link to create credentials TO Customer Standard welcome email [Standard email from BP]</a:t>
            </a:r>
            <a:br>
              <a:rPr lang="en-US" b="0" i="0" dirty="0">
                <a:solidFill>
                  <a:srgbClr val="172B4D"/>
                </a:solidFill>
                <a:effectLst/>
                <a:highlight>
                  <a:srgbClr val="FFFF00"/>
                </a:highlight>
                <a:latin typeface="-apple-system"/>
              </a:rPr>
            </a:br>
            <a:r>
              <a:rPr lang="en-US" b="0" i="0" dirty="0">
                <a:solidFill>
                  <a:srgbClr val="172B4D"/>
                </a:solidFill>
                <a:effectLst/>
                <a:latin typeface="-apple-system"/>
              </a:rPr>
              <a:t>13. Customer accesses the link (Assumed to be some link inside BP to create user) to create login credentials on BP - if they don't have an account on BP.</a:t>
            </a:r>
            <a:br>
              <a:rPr lang="en-US" b="0" i="0" dirty="0">
                <a:solidFill>
                  <a:srgbClr val="172B4D"/>
                </a:solidFill>
                <a:effectLst/>
                <a:latin typeface="-apple-system"/>
              </a:rPr>
            </a:br>
            <a:r>
              <a:rPr lang="en-US" b="0" i="0" dirty="0">
                <a:solidFill>
                  <a:srgbClr val="172B4D"/>
                </a:solidFill>
                <a:effectLst/>
                <a:latin typeface="-apple-system"/>
              </a:rPr>
              <a:t>14. Customer gets a welcome email to access Precision Contact (production URL provided from RP) [Email Template name: PC_Service_Welcome_Template[[</a:t>
            </a:r>
            <a:r>
              <a:rPr lang="en-US" b="0" i="0" dirty="0" err="1">
                <a:solidFill>
                  <a:srgbClr val="0052CC"/>
                </a:solidFill>
                <a:effectLst/>
                <a:latin typeface="-apple-system"/>
                <a:hlinkClick r:id="rId5" tooltip="PC_Service_Available_Email_Template Welcome final ST.docx attached to UBP-4370"/>
              </a:rPr>
              <a:t>PC_Service_Available_Email_Template</a:t>
            </a:r>
            <a:r>
              <a:rPr lang="en-US" b="0" i="0" dirty="0">
                <a:solidFill>
                  <a:srgbClr val="0052CC"/>
                </a:solidFill>
                <a:effectLst/>
                <a:latin typeface="-apple-system"/>
                <a:hlinkClick r:id="rId5" tooltip="PC_Service_Available_Email_Template Welcome final ST.docx attached to UBP-4370"/>
              </a:rPr>
              <a:t> Welcome final ST.docx</a:t>
            </a:r>
            <a:r>
              <a:rPr lang="en-US" b="0" i="0" dirty="0">
                <a:solidFill>
                  <a:srgbClr val="172B4D"/>
                </a:solidFill>
                <a:effectLst/>
                <a:latin typeface="-apple-system"/>
              </a:rPr>
              <a:t>]</a:t>
            </a:r>
            <a:br>
              <a:rPr lang="en-US" b="0" i="0" dirty="0">
                <a:solidFill>
                  <a:srgbClr val="172B4D"/>
                </a:solidFill>
                <a:effectLst/>
                <a:latin typeface="-apple-system"/>
              </a:rPr>
            </a:br>
            <a:r>
              <a:rPr lang="en-US" b="0" i="0" dirty="0">
                <a:solidFill>
                  <a:srgbClr val="172B4D"/>
                </a:solidFill>
                <a:effectLst/>
                <a:latin typeface="-apple-system"/>
              </a:rPr>
              <a:t>15. Customer logs in using that URL (single sign on), and be admitted into Precision Contact administrator for that location. [it is also assumed that the customer can access precision contact from their BP access using single sign on]</a:t>
            </a:r>
          </a:p>
          <a:p>
            <a:endParaRPr lang="en-US" dirty="0"/>
          </a:p>
        </p:txBody>
      </p:sp>
      <p:sp>
        <p:nvSpPr>
          <p:cNvPr id="4" name="Slide Number Placeholder 3"/>
          <p:cNvSpPr>
            <a:spLocks noGrp="1"/>
          </p:cNvSpPr>
          <p:nvPr>
            <p:ph type="sldNum" sz="quarter" idx="5"/>
          </p:nvPr>
        </p:nvSpPr>
        <p:spPr/>
        <p:txBody>
          <a:bodyPr/>
          <a:lstStyle/>
          <a:p>
            <a:fld id="{72702CA9-4FA1-4809-8FFF-AAF6B01EAB6A}" type="slidenum">
              <a:rPr lang="en-US" smtClean="0"/>
              <a:t>19</a:t>
            </a:fld>
            <a:endParaRPr lang="en-US"/>
          </a:p>
        </p:txBody>
      </p:sp>
    </p:spTree>
    <p:extLst>
      <p:ext uri="{BB962C8B-B14F-4D97-AF65-F5344CB8AC3E}">
        <p14:creationId xmlns:p14="http://schemas.microsoft.com/office/powerpoint/2010/main" val="13287924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L" dirty="0"/>
          </a:p>
        </p:txBody>
      </p:sp>
      <p:sp>
        <p:nvSpPr>
          <p:cNvPr id="4" name="Slide Number Placeholder 3"/>
          <p:cNvSpPr>
            <a:spLocks noGrp="1"/>
          </p:cNvSpPr>
          <p:nvPr>
            <p:ph type="sldNum" sz="quarter" idx="5"/>
          </p:nvPr>
        </p:nvSpPr>
        <p:spPr/>
        <p:txBody>
          <a:bodyPr/>
          <a:lstStyle/>
          <a:p>
            <a:fld id="{CFBBA293-708C-4261-9FD1-AE04041D5F79}" type="slidenum">
              <a:rPr lang="ja-JP" altLang="en-US" smtClean="0"/>
              <a:pPr/>
              <a:t>2</a:t>
            </a:fld>
            <a:endParaRPr lang="ja-JP" altLang="en-US"/>
          </a:p>
        </p:txBody>
      </p:sp>
    </p:spTree>
    <p:extLst>
      <p:ext uri="{BB962C8B-B14F-4D97-AF65-F5344CB8AC3E}">
        <p14:creationId xmlns:p14="http://schemas.microsoft.com/office/powerpoint/2010/main" val="16743483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Furthermore, we have the following Sales and Marketing collaterals available to help and assist with getting up to speed and gaining knowledge on the product to assists with sales. We also have On-boarding. </a:t>
            </a:r>
            <a:r>
              <a:rPr lang="en-US" dirty="0">
                <a:latin typeface="Segoe UI" panose="020B0502040204020203" pitchFamily="34" charset="0"/>
                <a:cs typeface="Segoe UI" panose="020B0502040204020203" pitchFamily="34" charset="0"/>
              </a:rPr>
              <a:t>All product information is listed in NEC anytime. Precision Contact follows the same process as other UNIVERGE BLUE CLOUD SERVICES. No Change and you can access your customer accounts with the same look and feel you’re use to. Website resources are available with product information, product documentation, and How to videos will be available in the future.  There is no training certification required.  QuickStart guide can be downloaded and provided for customers and partner trainings. </a:t>
            </a:r>
            <a:endParaRPr lang="en-US" dirty="0"/>
          </a:p>
          <a:p>
            <a:endParaRPr lang="en-US" dirty="0"/>
          </a:p>
        </p:txBody>
      </p:sp>
      <p:sp>
        <p:nvSpPr>
          <p:cNvPr id="4" name="Slide Number Placeholder 3"/>
          <p:cNvSpPr>
            <a:spLocks noGrp="1"/>
          </p:cNvSpPr>
          <p:nvPr>
            <p:ph type="sldNum" sz="quarter" idx="5"/>
          </p:nvPr>
        </p:nvSpPr>
        <p:spPr/>
        <p:txBody>
          <a:bodyPr/>
          <a:lstStyle/>
          <a:p>
            <a:fld id="{220D2CDA-C506-434E-9C6F-220FE7D88588}" type="slidenum">
              <a:rPr lang="en-US" smtClean="0"/>
              <a:t>20</a:t>
            </a:fld>
            <a:endParaRPr lang="en-US" dirty="0"/>
          </a:p>
        </p:txBody>
      </p:sp>
    </p:spTree>
    <p:extLst>
      <p:ext uri="{BB962C8B-B14F-4D97-AF65-F5344CB8AC3E}">
        <p14:creationId xmlns:p14="http://schemas.microsoft.com/office/powerpoint/2010/main" val="18167575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220D2CDA-C506-434E-9C6F-220FE7D88588}" type="slidenum">
              <a:rPr lang="en-US" smtClean="0"/>
              <a:t>21</a:t>
            </a:fld>
            <a:endParaRPr lang="en-US" dirty="0"/>
          </a:p>
        </p:txBody>
      </p:sp>
    </p:spTree>
    <p:extLst>
      <p:ext uri="{BB962C8B-B14F-4D97-AF65-F5344CB8AC3E}">
        <p14:creationId xmlns:p14="http://schemas.microsoft.com/office/powerpoint/2010/main" val="212120750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0D2CDA-C506-434E-9C6F-220FE7D88588}" type="slidenum">
              <a:rPr lang="en-US" smtClean="0"/>
              <a:t>22</a:t>
            </a:fld>
            <a:endParaRPr lang="en-US" dirty="0"/>
          </a:p>
        </p:txBody>
      </p:sp>
    </p:spTree>
    <p:extLst>
      <p:ext uri="{BB962C8B-B14F-4D97-AF65-F5344CB8AC3E}">
        <p14:creationId xmlns:p14="http://schemas.microsoft.com/office/powerpoint/2010/main" val="2343914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0D2CDA-C506-434E-9C6F-220FE7D88588}" type="slidenum">
              <a:rPr lang="en-US" smtClean="0"/>
              <a:t>3</a:t>
            </a:fld>
            <a:endParaRPr lang="en-US" dirty="0"/>
          </a:p>
        </p:txBody>
      </p:sp>
    </p:spTree>
    <p:extLst>
      <p:ext uri="{BB962C8B-B14F-4D97-AF65-F5344CB8AC3E}">
        <p14:creationId xmlns:p14="http://schemas.microsoft.com/office/powerpoint/2010/main" val="10510962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(Talk thru the content on the slide)</a:t>
            </a:r>
          </a:p>
          <a:p>
            <a:endParaRPr lang="en-US" dirty="0"/>
          </a:p>
        </p:txBody>
      </p:sp>
      <p:sp>
        <p:nvSpPr>
          <p:cNvPr id="4" name="Slide Number Placeholder 3"/>
          <p:cNvSpPr>
            <a:spLocks noGrp="1"/>
          </p:cNvSpPr>
          <p:nvPr>
            <p:ph type="sldNum" sz="quarter" idx="5"/>
          </p:nvPr>
        </p:nvSpPr>
        <p:spPr/>
        <p:txBody>
          <a:bodyPr/>
          <a:lstStyle/>
          <a:p>
            <a:fld id="{220D2CDA-C506-434E-9C6F-220FE7D88588}" type="slidenum">
              <a:rPr lang="en-US" smtClean="0"/>
              <a:t>4</a:t>
            </a:fld>
            <a:endParaRPr lang="en-US" dirty="0"/>
          </a:p>
        </p:txBody>
      </p:sp>
    </p:spTree>
    <p:extLst>
      <p:ext uri="{BB962C8B-B14F-4D97-AF65-F5344CB8AC3E}">
        <p14:creationId xmlns:p14="http://schemas.microsoft.com/office/powerpoint/2010/main" val="34726423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(Talk thru the content on the slide)</a:t>
            </a:r>
          </a:p>
          <a:p>
            <a:endParaRPr lang="en-US" dirty="0"/>
          </a:p>
        </p:txBody>
      </p:sp>
      <p:sp>
        <p:nvSpPr>
          <p:cNvPr id="4" name="Slide Number Placeholder 3"/>
          <p:cNvSpPr>
            <a:spLocks noGrp="1"/>
          </p:cNvSpPr>
          <p:nvPr>
            <p:ph type="sldNum" sz="quarter" idx="5"/>
          </p:nvPr>
        </p:nvSpPr>
        <p:spPr/>
        <p:txBody>
          <a:bodyPr/>
          <a:lstStyle/>
          <a:p>
            <a:fld id="{220D2CDA-C506-434E-9C6F-220FE7D88588}" type="slidenum">
              <a:rPr lang="en-US" smtClean="0"/>
              <a:t>5</a:t>
            </a:fld>
            <a:endParaRPr lang="en-US" dirty="0"/>
          </a:p>
        </p:txBody>
      </p:sp>
    </p:spTree>
    <p:extLst>
      <p:ext uri="{BB962C8B-B14F-4D97-AF65-F5344CB8AC3E}">
        <p14:creationId xmlns:p14="http://schemas.microsoft.com/office/powerpoint/2010/main" val="31126890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(Talk thru the content on the slide)</a:t>
            </a:r>
          </a:p>
          <a:p>
            <a:endParaRPr lang="en-US" dirty="0"/>
          </a:p>
        </p:txBody>
      </p:sp>
      <p:sp>
        <p:nvSpPr>
          <p:cNvPr id="4" name="Slide Number Placeholder 3"/>
          <p:cNvSpPr>
            <a:spLocks noGrp="1"/>
          </p:cNvSpPr>
          <p:nvPr>
            <p:ph type="sldNum" sz="quarter" idx="5"/>
          </p:nvPr>
        </p:nvSpPr>
        <p:spPr/>
        <p:txBody>
          <a:bodyPr/>
          <a:lstStyle/>
          <a:p>
            <a:fld id="{220D2CDA-C506-434E-9C6F-220FE7D88588}" type="slidenum">
              <a:rPr lang="en-US" smtClean="0"/>
              <a:t>6</a:t>
            </a:fld>
            <a:endParaRPr lang="en-US" dirty="0"/>
          </a:p>
        </p:txBody>
      </p:sp>
    </p:spTree>
    <p:extLst>
      <p:ext uri="{BB962C8B-B14F-4D97-AF65-F5344CB8AC3E}">
        <p14:creationId xmlns:p14="http://schemas.microsoft.com/office/powerpoint/2010/main" val="14221330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(Talk thru the content on the slide)</a:t>
            </a:r>
          </a:p>
          <a:p>
            <a:endParaRPr lang="en-US" dirty="0"/>
          </a:p>
        </p:txBody>
      </p:sp>
      <p:sp>
        <p:nvSpPr>
          <p:cNvPr id="4" name="Slide Number Placeholder 3"/>
          <p:cNvSpPr>
            <a:spLocks noGrp="1"/>
          </p:cNvSpPr>
          <p:nvPr>
            <p:ph type="sldNum" sz="quarter" idx="5"/>
          </p:nvPr>
        </p:nvSpPr>
        <p:spPr/>
        <p:txBody>
          <a:bodyPr/>
          <a:lstStyle/>
          <a:p>
            <a:fld id="{220D2CDA-C506-434E-9C6F-220FE7D88588}" type="slidenum">
              <a:rPr lang="en-US" smtClean="0"/>
              <a:t>7</a:t>
            </a:fld>
            <a:endParaRPr lang="en-US" dirty="0"/>
          </a:p>
        </p:txBody>
      </p:sp>
    </p:spTree>
    <p:extLst>
      <p:ext uri="{BB962C8B-B14F-4D97-AF65-F5344CB8AC3E}">
        <p14:creationId xmlns:p14="http://schemas.microsoft.com/office/powerpoint/2010/main" val="16666273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(Talk thru the content on the slide)</a:t>
            </a:r>
          </a:p>
          <a:p>
            <a:endParaRPr lang="en-US" dirty="0"/>
          </a:p>
        </p:txBody>
      </p:sp>
      <p:sp>
        <p:nvSpPr>
          <p:cNvPr id="4" name="Slide Number Placeholder 3"/>
          <p:cNvSpPr>
            <a:spLocks noGrp="1"/>
          </p:cNvSpPr>
          <p:nvPr>
            <p:ph type="sldNum" sz="quarter" idx="5"/>
          </p:nvPr>
        </p:nvSpPr>
        <p:spPr/>
        <p:txBody>
          <a:bodyPr/>
          <a:lstStyle/>
          <a:p>
            <a:fld id="{220D2CDA-C506-434E-9C6F-220FE7D88588}" type="slidenum">
              <a:rPr lang="en-US" smtClean="0"/>
              <a:t>8</a:t>
            </a:fld>
            <a:endParaRPr lang="en-US" dirty="0"/>
          </a:p>
        </p:txBody>
      </p:sp>
    </p:spTree>
    <p:extLst>
      <p:ext uri="{BB962C8B-B14F-4D97-AF65-F5344CB8AC3E}">
        <p14:creationId xmlns:p14="http://schemas.microsoft.com/office/powerpoint/2010/main" val="1803912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Date Placeholder 3"/>
          <p:cNvSpPr>
            <a:spLocks noGrp="1"/>
          </p:cNvSpPr>
          <p:nvPr>
            <p:ph type="dt" idx="10"/>
          </p:nvPr>
        </p:nvSpPr>
        <p:spPr/>
        <p:txBody>
          <a:bodyPr/>
          <a:lstStyle/>
          <a:p>
            <a:pPr marL="0" marR="0" lvl="0" indent="0" algn="r" defTabSz="922979" rtl="0" eaLnBrk="1" fontAlgn="base" latinLnBrk="0" hangingPunct="1">
              <a:lnSpc>
                <a:spcPct val="100000"/>
              </a:lnSpc>
              <a:spcBef>
                <a:spcPct val="0"/>
              </a:spcBef>
              <a:spcAft>
                <a:spcPct val="0"/>
              </a:spcAft>
              <a:buClrTx/>
              <a:buSzTx/>
              <a:buFontTx/>
              <a:buNone/>
              <a:tabLst/>
              <a:defRPr/>
            </a:pPr>
            <a:fld id="{1B4BF7C9-E1D2-4D26-9111-8490F533C1B3}" type="datetime1">
              <a:rPr kumimoji="0" lang="en-CA" sz="1300" b="0" i="0" u="none" strike="noStrike" kern="1200" cap="none" spc="0" normalizeH="0" baseline="0" noProof="0" smtClean="0">
                <a:ln>
                  <a:noFill/>
                </a:ln>
                <a:solidFill>
                  <a:prstClr val="black"/>
                </a:solidFill>
                <a:effectLst/>
                <a:uLnTx/>
                <a:uFillTx/>
                <a:latin typeface="Calibri" pitchFamily="34" charset="0"/>
                <a:ea typeface="+mn-ea"/>
                <a:cs typeface="Arial" charset="0"/>
              </a:rPr>
              <a:pPr marL="0" marR="0" lvl="0" indent="0" algn="r" defTabSz="922979" rtl="0" eaLnBrk="1" fontAlgn="base" latinLnBrk="0" hangingPunct="1">
                <a:lnSpc>
                  <a:spcPct val="100000"/>
                </a:lnSpc>
                <a:spcBef>
                  <a:spcPct val="0"/>
                </a:spcBef>
                <a:spcAft>
                  <a:spcPct val="0"/>
                </a:spcAft>
                <a:buClrTx/>
                <a:buSzTx/>
                <a:buFontTx/>
                <a:buNone/>
                <a:tabLst/>
                <a:defRPr/>
              </a:pPr>
              <a:t>2022-06-16</a:t>
            </a:fld>
            <a:endParaRPr kumimoji="0" lang="en-CA" sz="1300" b="0" i="0" u="none" strike="noStrike" kern="1200" cap="none" spc="0" normalizeH="0" baseline="0" noProof="0" dirty="0">
              <a:ln>
                <a:noFill/>
              </a:ln>
              <a:solidFill>
                <a:prstClr val="black"/>
              </a:solidFill>
              <a:effectLst/>
              <a:uLnTx/>
              <a:uFillTx/>
              <a:latin typeface="Calibri" pitchFamily="34" charset="0"/>
              <a:ea typeface="+mn-ea"/>
              <a:cs typeface="Arial" charset="0"/>
            </a:endParaRPr>
          </a:p>
        </p:txBody>
      </p:sp>
      <p:sp>
        <p:nvSpPr>
          <p:cNvPr id="5" name="Footer Placeholder 4"/>
          <p:cNvSpPr>
            <a:spLocks noGrp="1"/>
          </p:cNvSpPr>
          <p:nvPr>
            <p:ph type="ftr" sz="quarter" idx="11"/>
          </p:nvPr>
        </p:nvSpPr>
        <p:spPr/>
        <p:txBody>
          <a:bodyPr/>
          <a:lstStyle/>
          <a:p>
            <a:pPr marL="0" marR="0" lvl="0" indent="0" algn="l" defTabSz="922979" rtl="0" eaLnBrk="1" fontAlgn="base" latinLnBrk="0" hangingPunct="1">
              <a:lnSpc>
                <a:spcPct val="100000"/>
              </a:lnSpc>
              <a:spcBef>
                <a:spcPct val="0"/>
              </a:spcBef>
              <a:spcAft>
                <a:spcPct val="0"/>
              </a:spcAft>
              <a:buClrTx/>
              <a:buSzTx/>
              <a:buFontTx/>
              <a:buNone/>
              <a:tabLst/>
              <a:defRPr/>
            </a:pPr>
            <a:endParaRPr kumimoji="0" lang="en-CA" sz="1300" b="0" i="0" u="none" strike="noStrike" kern="1200" cap="none" spc="0" normalizeH="0" baseline="0" noProof="0" dirty="0">
              <a:ln>
                <a:noFill/>
              </a:ln>
              <a:solidFill>
                <a:prstClr val="black"/>
              </a:solidFill>
              <a:effectLst/>
              <a:uLnTx/>
              <a:uFillTx/>
              <a:latin typeface="Calibri" pitchFamily="34" charset="0"/>
              <a:ea typeface="+mn-ea"/>
              <a:cs typeface="Arial" charset="0"/>
            </a:endParaRPr>
          </a:p>
        </p:txBody>
      </p:sp>
      <p:sp>
        <p:nvSpPr>
          <p:cNvPr id="6" name="Slide Number Placeholder 5"/>
          <p:cNvSpPr>
            <a:spLocks noGrp="1"/>
          </p:cNvSpPr>
          <p:nvPr>
            <p:ph type="sldNum" sz="quarter" idx="12"/>
          </p:nvPr>
        </p:nvSpPr>
        <p:spPr/>
        <p:txBody>
          <a:bodyPr/>
          <a:lstStyle/>
          <a:p>
            <a:pPr marL="0" marR="0" lvl="0" indent="0" algn="r" defTabSz="922979" rtl="0" eaLnBrk="1" fontAlgn="base" latinLnBrk="0" hangingPunct="1">
              <a:lnSpc>
                <a:spcPct val="100000"/>
              </a:lnSpc>
              <a:spcBef>
                <a:spcPct val="0"/>
              </a:spcBef>
              <a:spcAft>
                <a:spcPct val="0"/>
              </a:spcAft>
              <a:buClrTx/>
              <a:buSzTx/>
              <a:buFontTx/>
              <a:buNone/>
              <a:tabLst/>
              <a:defRPr/>
            </a:pPr>
            <a:fld id="{06AB404B-6990-4700-9F21-37FBC78E7495}" type="slidenum">
              <a:rPr kumimoji="0" lang="en-CA" sz="1300" b="0" i="0" u="none" strike="noStrike" kern="1200" cap="none" spc="0" normalizeH="0" baseline="0" noProof="0" smtClean="0">
                <a:ln>
                  <a:noFill/>
                </a:ln>
                <a:solidFill>
                  <a:prstClr val="black"/>
                </a:solidFill>
                <a:effectLst/>
                <a:uLnTx/>
                <a:uFillTx/>
                <a:latin typeface="Calibri" pitchFamily="34" charset="0"/>
                <a:ea typeface="+mn-ea"/>
                <a:cs typeface="Arial" charset="0"/>
              </a:rPr>
              <a:pPr marL="0" marR="0" lvl="0" indent="0" algn="r" defTabSz="922979" rtl="0" eaLnBrk="1" fontAlgn="base" latinLnBrk="0" hangingPunct="1">
                <a:lnSpc>
                  <a:spcPct val="100000"/>
                </a:lnSpc>
                <a:spcBef>
                  <a:spcPct val="0"/>
                </a:spcBef>
                <a:spcAft>
                  <a:spcPct val="0"/>
                </a:spcAft>
                <a:buClrTx/>
                <a:buSzTx/>
                <a:buFontTx/>
                <a:buNone/>
                <a:tabLst/>
                <a:defRPr/>
              </a:pPr>
              <a:t>9</a:t>
            </a:fld>
            <a:endParaRPr kumimoji="0" lang="en-CA" sz="1300" b="0" i="0" u="none" strike="noStrike" kern="1200" cap="none" spc="0" normalizeH="0" baseline="0" noProof="0" dirty="0">
              <a:ln>
                <a:noFill/>
              </a:ln>
              <a:solidFill>
                <a:prstClr val="black"/>
              </a:solidFill>
              <a:effectLst/>
              <a:uLnTx/>
              <a:uFillTx/>
              <a:latin typeface="Calibri" pitchFamily="34" charset="0"/>
              <a:ea typeface="+mn-ea"/>
              <a:cs typeface="Arial" charset="0"/>
            </a:endParaRPr>
          </a:p>
        </p:txBody>
      </p:sp>
    </p:spTree>
    <p:extLst>
      <p:ext uri="{BB962C8B-B14F-4D97-AF65-F5344CB8AC3E}">
        <p14:creationId xmlns:p14="http://schemas.microsoft.com/office/powerpoint/2010/main" val="40737599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image" Target="../media/image7.sv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10.jpe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50952BC-7615-D840-9B4F-FE70FE9DBEDF}"/>
              </a:ext>
            </a:extLst>
          </p:cNvPr>
          <p:cNvSpPr>
            <a:spLocks noGrp="1"/>
          </p:cNvSpPr>
          <p:nvPr>
            <p:ph type="title" hasCustomPrompt="1"/>
          </p:nvPr>
        </p:nvSpPr>
        <p:spPr/>
        <p:txBody>
          <a:bodyPr/>
          <a:lstStyle>
            <a:lvl1pPr>
              <a:defRPr/>
            </a:lvl1pPr>
          </a:lstStyle>
          <a:p>
            <a:r>
              <a:rPr lang="en-US" noProof="0" dirty="0"/>
              <a:t>Enter the Title</a:t>
            </a:r>
          </a:p>
        </p:txBody>
      </p:sp>
      <p:sp>
        <p:nvSpPr>
          <p:cNvPr id="3" name="Tijdelijke aanduiding voor inhoud 2">
            <a:extLst>
              <a:ext uri="{FF2B5EF4-FFF2-40B4-BE49-F238E27FC236}">
                <a16:creationId xmlns:a16="http://schemas.microsoft.com/office/drawing/2014/main" id="{C0F96B8B-DD6A-AC4E-9C89-B10029F8ECD0}"/>
              </a:ext>
            </a:extLst>
          </p:cNvPr>
          <p:cNvSpPr>
            <a:spLocks noGrp="1"/>
          </p:cNvSpPr>
          <p:nvPr>
            <p:ph idx="1"/>
          </p:nvPr>
        </p:nvSpPr>
        <p:spPr/>
        <p:txBody>
          <a:bodyPr/>
          <a:lstStyle/>
          <a:p>
            <a:pPr lvl="0"/>
            <a:endParaRPr lang="en-US" noProof="0" dirty="0"/>
          </a:p>
        </p:txBody>
      </p:sp>
      <p:sp>
        <p:nvSpPr>
          <p:cNvPr id="4" name="Tijdelijke aanduiding voor datum 3">
            <a:extLst>
              <a:ext uri="{FF2B5EF4-FFF2-40B4-BE49-F238E27FC236}">
                <a16:creationId xmlns:a16="http://schemas.microsoft.com/office/drawing/2014/main" id="{7F355EBD-9847-A64D-8E88-A4898C5FD874}"/>
              </a:ext>
            </a:extLst>
          </p:cNvPr>
          <p:cNvSpPr>
            <a:spLocks noGrp="1"/>
          </p:cNvSpPr>
          <p:nvPr>
            <p:ph type="dt" sz="half" idx="10"/>
          </p:nvPr>
        </p:nvSpPr>
        <p:spPr/>
        <p:txBody>
          <a:bodyPr/>
          <a:lstStyle/>
          <a:p>
            <a:fld id="{C5361731-2848-6747-AFE4-2CDDF594A0EB}" type="datetimeFigureOut">
              <a:rPr lang="nl-NL" smtClean="0"/>
              <a:t>16-6-2022</a:t>
            </a:fld>
            <a:endParaRPr lang="nl-NL" dirty="0"/>
          </a:p>
        </p:txBody>
      </p:sp>
      <p:sp>
        <p:nvSpPr>
          <p:cNvPr id="5" name="Tijdelijke aanduiding voor voettekst 4">
            <a:extLst>
              <a:ext uri="{FF2B5EF4-FFF2-40B4-BE49-F238E27FC236}">
                <a16:creationId xmlns:a16="http://schemas.microsoft.com/office/drawing/2014/main" id="{6ACB1783-54A5-EA4C-9B40-612A521C4894}"/>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E8A69FD9-DA18-D744-897C-D62E7BB53572}"/>
              </a:ext>
            </a:extLst>
          </p:cNvPr>
          <p:cNvSpPr>
            <a:spLocks noGrp="1"/>
          </p:cNvSpPr>
          <p:nvPr>
            <p:ph type="sldNum" sz="quarter" idx="12"/>
          </p:nvPr>
        </p:nvSpPr>
        <p:spPr/>
        <p:txBody>
          <a:bodyPr/>
          <a:lstStyle/>
          <a:p>
            <a:endParaRPr lang="nl-NL" dirty="0"/>
          </a:p>
        </p:txBody>
      </p:sp>
    </p:spTree>
    <p:extLst>
      <p:ext uri="{BB962C8B-B14F-4D97-AF65-F5344CB8AC3E}">
        <p14:creationId xmlns:p14="http://schemas.microsoft.com/office/powerpoint/2010/main" val="25500768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tandard slide">
    <p:spTree>
      <p:nvGrpSpPr>
        <p:cNvPr id="1" name=""/>
        <p:cNvGrpSpPr/>
        <p:nvPr/>
      </p:nvGrpSpPr>
      <p:grpSpPr>
        <a:xfrm>
          <a:off x="0" y="0"/>
          <a:ext cx="0" cy="0"/>
          <a:chOff x="0" y="0"/>
          <a:chExt cx="0" cy="0"/>
        </a:xfrm>
      </p:grpSpPr>
      <p:sp>
        <p:nvSpPr>
          <p:cNvPr id="2" name="Title 1"/>
          <p:cNvSpPr>
            <a:spLocks noGrp="1"/>
          </p:cNvSpPr>
          <p:nvPr>
            <p:ph type="title"/>
          </p:nvPr>
        </p:nvSpPr>
        <p:spPr>
          <a:xfrm>
            <a:off x="66016" y="47544"/>
            <a:ext cx="10393897" cy="624000"/>
          </a:xfrm>
        </p:spPr>
        <p:txBody>
          <a:bodyPr/>
          <a:lstStyle/>
          <a:p>
            <a:r>
              <a:rPr lang="en-US"/>
              <a:t>Click to edit Master title style</a:t>
            </a:r>
          </a:p>
        </p:txBody>
      </p:sp>
      <p:sp>
        <p:nvSpPr>
          <p:cNvPr id="3" name="コンテンツ プレースホルダー"/>
          <p:cNvSpPr>
            <a:spLocks noGrp="1"/>
          </p:cNvSpPr>
          <p:nvPr>
            <p:ph sz="quarter" idx="10" hasCustomPrompt="1"/>
          </p:nvPr>
        </p:nvSpPr>
        <p:spPr bwMode="gray">
          <a:xfrm>
            <a:off x="239349" y="837580"/>
            <a:ext cx="11715840" cy="5474209"/>
          </a:xfrm>
        </p:spPr>
        <p:txBody>
          <a:bodyPr vert="horz" lIns="0" tIns="46800" rIns="0" bIns="46800" rtlCol="0">
            <a:noAutofit/>
          </a:bodyPr>
          <a:lstStyle>
            <a:lvl1pPr marL="239994" indent="-239994">
              <a:spcBef>
                <a:spcPts val="667"/>
              </a:spcBef>
              <a:defRPr lang="ja-JP" altLang="en-US" dirty="0" smtClean="0"/>
            </a:lvl1pPr>
            <a:lvl2pPr marL="479988" indent="-239994">
              <a:spcBef>
                <a:spcPts val="667"/>
              </a:spcBef>
              <a:defRPr lang="ja-JP" altLang="en-US" noProof="0" dirty="0" smtClean="0"/>
            </a:lvl2pPr>
            <a:lvl3pPr marL="623984" indent="-143996">
              <a:spcBef>
                <a:spcPts val="667"/>
              </a:spcBef>
              <a:defRPr lang="ja-JP" altLang="en-US" noProof="0" dirty="0" smtClean="0"/>
            </a:lvl3pPr>
            <a:lvl4pPr marL="767981" indent="-143996">
              <a:spcBef>
                <a:spcPts val="667"/>
              </a:spcBef>
              <a:defRPr lang="ja-JP" altLang="en-US" noProof="0" dirty="0" smtClean="0"/>
            </a:lvl4pPr>
          </a:lstStyle>
          <a:p>
            <a:pPr lvl="0"/>
            <a:r>
              <a:rPr kumimoji="1" lang="en-US" altLang="ja-JP" dirty="0"/>
              <a:t>Enter the text</a:t>
            </a:r>
            <a:endParaRPr kumimoji="1" lang="ja-JP" altLang="en-US" dirty="0"/>
          </a:p>
          <a:p>
            <a:pPr lvl="1"/>
            <a:r>
              <a:rPr kumimoji="1" lang="en-US" altLang="ja-JP" sz="2133" b="0" i="0" u="none" strike="noStrike" kern="0" cap="none" spc="0" normalizeH="0" baseline="0" noProof="0" dirty="0">
                <a:ln>
                  <a:noFill/>
                </a:ln>
                <a:solidFill>
                  <a:srgbClr val="000000"/>
                </a:solidFill>
                <a:effectLst/>
                <a:uLnTx/>
                <a:uFillTx/>
                <a:latin typeface="+mn-lt"/>
                <a:ea typeface="+mn-ea"/>
              </a:rPr>
              <a:t>Second level</a:t>
            </a:r>
            <a:endParaRPr kumimoji="1" lang="ja-JP" altLang="en-US" sz="2133" b="0" i="0" u="none" strike="noStrike" kern="0" cap="none" spc="0" normalizeH="0" baseline="0" noProof="0" dirty="0">
              <a:ln>
                <a:noFill/>
              </a:ln>
              <a:solidFill>
                <a:srgbClr val="000000"/>
              </a:solidFill>
              <a:effectLst/>
              <a:uLnTx/>
              <a:uFillTx/>
              <a:latin typeface="+mn-lt"/>
              <a:ea typeface="+mn-ea"/>
            </a:endParaRPr>
          </a:p>
          <a:p>
            <a:pPr lvl="2"/>
            <a:r>
              <a:rPr kumimoji="1" lang="en-US" altLang="ja-JP" sz="1867" b="0" i="0" u="none" strike="noStrike" kern="0" cap="none" spc="0" normalizeH="0" baseline="0" noProof="0" dirty="0">
                <a:ln>
                  <a:noFill/>
                </a:ln>
                <a:solidFill>
                  <a:srgbClr val="000000"/>
                </a:solidFill>
                <a:effectLst/>
                <a:uLnTx/>
                <a:uFillTx/>
                <a:latin typeface="+mn-lt"/>
                <a:ea typeface="+mn-ea"/>
              </a:rPr>
              <a:t>Third level</a:t>
            </a:r>
            <a:endParaRPr kumimoji="1" lang="ja-JP" altLang="en-US" sz="1867" b="0" i="0" u="none" strike="noStrike" kern="0" cap="none" spc="0" normalizeH="0" baseline="0" noProof="0" dirty="0">
              <a:ln>
                <a:noFill/>
              </a:ln>
              <a:solidFill>
                <a:srgbClr val="000000"/>
              </a:solidFill>
              <a:effectLst/>
              <a:uLnTx/>
              <a:uFillTx/>
              <a:latin typeface="+mn-lt"/>
              <a:ea typeface="+mn-ea"/>
            </a:endParaRPr>
          </a:p>
          <a:p>
            <a:pPr lvl="3"/>
            <a:r>
              <a:rPr kumimoji="1" lang="en-US" altLang="ja-JP" sz="1600" b="0" i="0" u="none" strike="noStrike" kern="0" cap="none" spc="0" normalizeH="0" baseline="0" noProof="0" dirty="0">
                <a:ln>
                  <a:noFill/>
                </a:ln>
                <a:solidFill>
                  <a:srgbClr val="000000"/>
                </a:solidFill>
                <a:effectLst/>
                <a:uLnTx/>
                <a:uFillTx/>
                <a:latin typeface="+mn-lt"/>
                <a:ea typeface="+mn-ea"/>
              </a:rPr>
              <a:t>Fourth level</a:t>
            </a:r>
            <a:endParaRPr kumimoji="1" lang="ja-JP" altLang="en-US" sz="1600" b="0" i="0" u="none" strike="noStrike" kern="0" cap="none" spc="0" normalizeH="0" baseline="0" noProof="0" dirty="0">
              <a:ln>
                <a:noFill/>
              </a:ln>
              <a:solidFill>
                <a:srgbClr val="000000"/>
              </a:solidFill>
              <a:effectLst/>
              <a:uLnTx/>
              <a:uFillTx/>
              <a:latin typeface="+mn-lt"/>
              <a:ea typeface="+mn-ea"/>
            </a:endParaRPr>
          </a:p>
        </p:txBody>
      </p:sp>
    </p:spTree>
    <p:extLst>
      <p:ext uri="{BB962C8B-B14F-4D97-AF65-F5344CB8AC3E}">
        <p14:creationId xmlns:p14="http://schemas.microsoft.com/office/powerpoint/2010/main" val="38686588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grey no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Rectangle 3">
            <a:extLst>
              <a:ext uri="{FF2B5EF4-FFF2-40B4-BE49-F238E27FC236}">
                <a16:creationId xmlns:a16="http://schemas.microsoft.com/office/drawing/2014/main" id="{7C7D45D3-29AE-4B09-B2FC-48446AC3EA54}"/>
              </a:ext>
            </a:extLst>
          </p:cNvPr>
          <p:cNvSpPr/>
          <p:nvPr userDrawn="1"/>
        </p:nvSpPr>
        <p:spPr>
          <a:xfrm>
            <a:off x="3514" y="758045"/>
            <a:ext cx="12188487" cy="5561925"/>
          </a:xfrm>
          <a:prstGeom prst="rect">
            <a:avLst/>
          </a:prstGeom>
          <a:solidFill>
            <a:schemeClr val="bg1">
              <a:lumMod val="95000"/>
              <a:alpha val="85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1218655" rtl="0" eaLnBrk="1" fontAlgn="auto" latinLnBrk="0" hangingPunct="1">
              <a:lnSpc>
                <a:spcPct val="100000"/>
              </a:lnSpc>
              <a:spcBef>
                <a:spcPts val="0"/>
              </a:spcBef>
              <a:spcAft>
                <a:spcPts val="0"/>
              </a:spcAft>
              <a:buClrTx/>
              <a:buSzTx/>
              <a:buFontTx/>
              <a:buNone/>
              <a:tabLst/>
              <a:defRPr/>
            </a:pPr>
            <a:endParaRPr kumimoji="0" lang="en-US" sz="2533" b="0" i="0" u="none" strike="noStrike" kern="1200" cap="none" spc="0" normalizeH="0" baseline="0" noProof="0" dirty="0">
              <a:ln>
                <a:noFill/>
              </a:ln>
              <a:solidFill>
                <a:srgbClr val="FFFFFF"/>
              </a:solidFill>
              <a:effectLst/>
              <a:uLnTx/>
              <a:uFillTx/>
              <a:latin typeface="Trebuchet MS" panose="020B0603020202020204"/>
              <a:ea typeface="ＭＳ Ｐゴシック" charset="0"/>
              <a:cs typeface="+mn-cs"/>
            </a:endParaRPr>
          </a:p>
        </p:txBody>
      </p:sp>
    </p:spTree>
    <p:extLst>
      <p:ext uri="{BB962C8B-B14F-4D97-AF65-F5344CB8AC3E}">
        <p14:creationId xmlns:p14="http://schemas.microsoft.com/office/powerpoint/2010/main" val="1257341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tandard white no tex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00BA6EA-F84F-44DC-A78F-254A355A6E04}"/>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007103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Transition slide">
    <p:spTree>
      <p:nvGrpSpPr>
        <p:cNvPr id="1" name=""/>
        <p:cNvGrpSpPr/>
        <p:nvPr/>
      </p:nvGrpSpPr>
      <p:grpSpPr>
        <a:xfrm>
          <a:off x="0" y="0"/>
          <a:ext cx="0" cy="0"/>
          <a:chOff x="0" y="0"/>
          <a:chExt cx="0" cy="0"/>
        </a:xfrm>
      </p:grpSpPr>
      <p:pic>
        <p:nvPicPr>
          <p:cNvPr id="3" name="Afbeelding 2" descr="Afbeelding met voedsel, tekening&#10;&#10;Automatisch gegenereerde beschrijving">
            <a:extLst>
              <a:ext uri="{FF2B5EF4-FFF2-40B4-BE49-F238E27FC236}">
                <a16:creationId xmlns:a16="http://schemas.microsoft.com/office/drawing/2014/main" id="{AB772D6D-D353-7A4F-B93C-E62839565F1F}"/>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p:cNvSpPr>
            <a:spLocks noGrp="1"/>
          </p:cNvSpPr>
          <p:nvPr>
            <p:ph type="title"/>
          </p:nvPr>
        </p:nvSpPr>
        <p:spPr>
          <a:xfrm>
            <a:off x="243840" y="221671"/>
            <a:ext cx="9991981" cy="624000"/>
          </a:xfrm>
        </p:spPr>
        <p:txBody>
          <a:bodyPr/>
          <a:lstStyle>
            <a:lvl1pPr>
              <a:defRPr>
                <a:solidFill>
                  <a:srgbClr val="002B62"/>
                </a:solidFill>
              </a:defRPr>
            </a:lvl1pPr>
          </a:lstStyle>
          <a:p>
            <a:r>
              <a:rPr lang="en-US" dirty="0"/>
              <a:t>Click to edit Master title style</a:t>
            </a:r>
          </a:p>
        </p:txBody>
      </p:sp>
      <p:pic>
        <p:nvPicPr>
          <p:cNvPr id="5" name="Graphic 11">
            <a:extLst>
              <a:ext uri="{FF2B5EF4-FFF2-40B4-BE49-F238E27FC236}">
                <a16:creationId xmlns:a16="http://schemas.microsoft.com/office/drawing/2014/main" id="{954A2F2E-BEA0-1F45-8440-AF351AE7D220}"/>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458262" y="349074"/>
            <a:ext cx="1420847" cy="369196"/>
          </a:xfrm>
          <a:prstGeom prst="rect">
            <a:avLst/>
          </a:prstGeom>
        </p:spPr>
      </p:pic>
    </p:spTree>
    <p:extLst>
      <p:ext uri="{BB962C8B-B14F-4D97-AF65-F5344CB8AC3E}">
        <p14:creationId xmlns:p14="http://schemas.microsoft.com/office/powerpoint/2010/main" val="3065411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userDrawn="1">
  <p:cSld name="3_Corporate Mark">
    <p:spTree>
      <p:nvGrpSpPr>
        <p:cNvPr id="1" name=""/>
        <p:cNvGrpSpPr/>
        <p:nvPr/>
      </p:nvGrpSpPr>
      <p:grpSpPr>
        <a:xfrm>
          <a:off x="0" y="0"/>
          <a:ext cx="0" cy="0"/>
          <a:chOff x="0" y="0"/>
          <a:chExt cx="0" cy="0"/>
        </a:xfrm>
      </p:grpSpPr>
      <p:pic>
        <p:nvPicPr>
          <p:cNvPr id="4" name="Logo"/>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bwMode="gray">
          <a:xfrm>
            <a:off x="0" y="0"/>
            <a:ext cx="12192000" cy="6858000"/>
          </a:xfrm>
          <a:prstGeom prst="rect">
            <a:avLst/>
          </a:prstGeom>
        </p:spPr>
      </p:pic>
    </p:spTree>
    <p:extLst>
      <p:ext uri="{BB962C8B-B14F-4D97-AF65-F5344CB8AC3E}">
        <p14:creationId xmlns:p14="http://schemas.microsoft.com/office/powerpoint/2010/main" val="1370107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79B9A13-D4CC-4394-B8B2-A39AF44614DF}"/>
              </a:ext>
            </a:extLst>
          </p:cNvPr>
          <p:cNvSpPr/>
          <p:nvPr userDrawn="1"/>
        </p:nvSpPr>
        <p:spPr bwMode="auto">
          <a:xfrm>
            <a:off x="0" y="-29817"/>
            <a:ext cx="12192000" cy="6351104"/>
          </a:xfrm>
          <a:prstGeom prst="rect">
            <a:avLst/>
          </a:prstGeom>
          <a:solidFill>
            <a:schemeClr val="bg1"/>
          </a:solidFill>
          <a:ln>
            <a:noFill/>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kumimoji="1" lang="en-US" sz="1000" dirty="0">
              <a:solidFill>
                <a:schemeClr val="bg1"/>
              </a:solidFill>
              <a:ea typeface="+mj-ea"/>
            </a:endParaRPr>
          </a:p>
        </p:txBody>
      </p:sp>
      <p:sp>
        <p:nvSpPr>
          <p:cNvPr id="2" name="Title 1">
            <a:extLst>
              <a:ext uri="{FF2B5EF4-FFF2-40B4-BE49-F238E27FC236}">
                <a16:creationId xmlns:a16="http://schemas.microsoft.com/office/drawing/2014/main" id="{0C862587-E835-406E-BB91-E388EBDA21D0}"/>
              </a:ext>
            </a:extLst>
          </p:cNvPr>
          <p:cNvSpPr>
            <a:spLocks noGrp="1"/>
          </p:cNvSpPr>
          <p:nvPr>
            <p:ph type="title"/>
          </p:nvPr>
        </p:nvSpPr>
        <p:spPr>
          <a:xfrm>
            <a:off x="2802833" y="229463"/>
            <a:ext cx="7342539" cy="624000"/>
          </a:xfrm>
        </p:spPr>
        <p:txBody>
          <a:bodyPr/>
          <a:lstStyle>
            <a:lvl1pPr>
              <a:defRPr>
                <a:solidFill>
                  <a:schemeClr val="tx1"/>
                </a:solidFill>
              </a:defRPr>
            </a:lvl1pPr>
          </a:lstStyle>
          <a:p>
            <a:r>
              <a:rPr lang="en-US" dirty="0"/>
              <a:t>Click to edit Master title style</a:t>
            </a:r>
          </a:p>
        </p:txBody>
      </p:sp>
      <p:pic>
        <p:nvPicPr>
          <p:cNvPr id="4" name="Graphic 11">
            <a:extLst>
              <a:ext uri="{FF2B5EF4-FFF2-40B4-BE49-F238E27FC236}">
                <a16:creationId xmlns:a16="http://schemas.microsoft.com/office/drawing/2014/main" id="{D9EEC325-1853-4BA3-B470-5B67DC1E29F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458263" y="349075"/>
            <a:ext cx="1420847" cy="369196"/>
          </a:xfrm>
          <a:prstGeom prst="rect">
            <a:avLst/>
          </a:prstGeom>
        </p:spPr>
      </p:pic>
      <p:sp>
        <p:nvSpPr>
          <p:cNvPr id="5" name="コンテンツ プレースホルダー">
            <a:extLst>
              <a:ext uri="{FF2B5EF4-FFF2-40B4-BE49-F238E27FC236}">
                <a16:creationId xmlns:a16="http://schemas.microsoft.com/office/drawing/2014/main" id="{BEB8D8D9-218F-4FCC-8139-CED1C590C9F4}"/>
              </a:ext>
            </a:extLst>
          </p:cNvPr>
          <p:cNvSpPr>
            <a:spLocks noGrp="1"/>
          </p:cNvSpPr>
          <p:nvPr>
            <p:ph sz="quarter" idx="10" hasCustomPrompt="1"/>
          </p:nvPr>
        </p:nvSpPr>
        <p:spPr bwMode="gray">
          <a:xfrm>
            <a:off x="2802833" y="1112740"/>
            <a:ext cx="5856651" cy="5208547"/>
          </a:xfrm>
        </p:spPr>
        <p:txBody>
          <a:bodyPr vert="horz" lIns="0" tIns="46800" rIns="91440" bIns="46800" rtlCol="0">
            <a:noAutofit/>
          </a:bodyPr>
          <a:lstStyle>
            <a:lvl1pPr marL="239989" indent="-239989">
              <a:spcBef>
                <a:spcPts val="667"/>
              </a:spcBef>
              <a:defRPr lang="ja-JP" altLang="en-US" dirty="0" smtClean="0"/>
            </a:lvl1pPr>
            <a:lvl2pPr marL="479976" indent="-239989">
              <a:spcBef>
                <a:spcPts val="667"/>
              </a:spcBef>
              <a:defRPr lang="ja-JP" altLang="en-US" noProof="0" dirty="0" smtClean="0"/>
            </a:lvl2pPr>
            <a:lvl3pPr marL="623968" indent="-143992">
              <a:spcBef>
                <a:spcPts val="667"/>
              </a:spcBef>
              <a:defRPr lang="ja-JP" altLang="en-US" noProof="0" dirty="0" smtClean="0"/>
            </a:lvl3pPr>
            <a:lvl4pPr marL="767962" indent="-143992">
              <a:spcBef>
                <a:spcPts val="667"/>
              </a:spcBef>
              <a:defRPr lang="ja-JP" altLang="en-US" noProof="0" dirty="0" smtClean="0"/>
            </a:lvl4pPr>
          </a:lstStyle>
          <a:p>
            <a:pPr lvl="0"/>
            <a:r>
              <a:rPr kumimoji="1" lang="en-US" altLang="ja-JP" dirty="0"/>
              <a:t>Enter the text</a:t>
            </a:r>
            <a:endParaRPr kumimoji="1" lang="ja-JP" altLang="en-US" dirty="0"/>
          </a:p>
          <a:p>
            <a:pPr lvl="1"/>
            <a:r>
              <a:rPr kumimoji="1" lang="en-US" altLang="ja-JP" sz="2133" b="0" i="0" u="none" strike="noStrike" kern="0" cap="none" spc="0" normalizeH="0" baseline="0" noProof="0" dirty="0">
                <a:ln>
                  <a:noFill/>
                </a:ln>
                <a:solidFill>
                  <a:srgbClr val="000000"/>
                </a:solidFill>
                <a:effectLst/>
                <a:uLnTx/>
                <a:uFillTx/>
                <a:latin typeface="+mn-lt"/>
                <a:ea typeface="+mn-ea"/>
              </a:rPr>
              <a:t>Second level</a:t>
            </a:r>
            <a:endParaRPr kumimoji="1" lang="ja-JP" altLang="en-US" sz="2133" b="0" i="0" u="none" strike="noStrike" kern="0" cap="none" spc="0" normalizeH="0" baseline="0" noProof="0" dirty="0">
              <a:ln>
                <a:noFill/>
              </a:ln>
              <a:solidFill>
                <a:srgbClr val="000000"/>
              </a:solidFill>
              <a:effectLst/>
              <a:uLnTx/>
              <a:uFillTx/>
              <a:latin typeface="+mn-lt"/>
              <a:ea typeface="+mn-ea"/>
            </a:endParaRPr>
          </a:p>
          <a:p>
            <a:pPr lvl="2"/>
            <a:r>
              <a:rPr kumimoji="1" lang="en-US" altLang="ja-JP" sz="1867" b="0" i="0" u="none" strike="noStrike" kern="0" cap="none" spc="0" normalizeH="0" baseline="0" noProof="0" dirty="0">
                <a:ln>
                  <a:noFill/>
                </a:ln>
                <a:solidFill>
                  <a:srgbClr val="000000"/>
                </a:solidFill>
                <a:effectLst/>
                <a:uLnTx/>
                <a:uFillTx/>
                <a:latin typeface="+mn-lt"/>
                <a:ea typeface="+mn-ea"/>
              </a:rPr>
              <a:t>Third level</a:t>
            </a:r>
            <a:endParaRPr kumimoji="1" lang="ja-JP" altLang="en-US" sz="1867" b="0" i="0" u="none" strike="noStrike" kern="0" cap="none" spc="0" normalizeH="0" baseline="0" noProof="0" dirty="0">
              <a:ln>
                <a:noFill/>
              </a:ln>
              <a:solidFill>
                <a:srgbClr val="000000"/>
              </a:solidFill>
              <a:effectLst/>
              <a:uLnTx/>
              <a:uFillTx/>
              <a:latin typeface="+mn-lt"/>
              <a:ea typeface="+mn-ea"/>
            </a:endParaRPr>
          </a:p>
          <a:p>
            <a:pPr lvl="3"/>
            <a:r>
              <a:rPr kumimoji="1" lang="en-US" altLang="ja-JP" sz="1600" b="0" i="0" u="none" strike="noStrike" kern="0" cap="none" spc="0" normalizeH="0" baseline="0" noProof="0" dirty="0">
                <a:ln>
                  <a:noFill/>
                </a:ln>
                <a:solidFill>
                  <a:srgbClr val="000000"/>
                </a:solidFill>
                <a:effectLst/>
                <a:uLnTx/>
                <a:uFillTx/>
                <a:latin typeface="+mn-lt"/>
                <a:ea typeface="+mn-ea"/>
              </a:rPr>
              <a:t>Fourth level</a:t>
            </a:r>
            <a:endParaRPr kumimoji="1" lang="ja-JP" altLang="en-US" sz="1600" b="0" i="0" u="none" strike="noStrike" kern="0" cap="none" spc="0" normalizeH="0" baseline="0" noProof="0" dirty="0">
              <a:ln>
                <a:noFill/>
              </a:ln>
              <a:solidFill>
                <a:srgbClr val="000000"/>
              </a:solidFill>
              <a:effectLst/>
              <a:uLnTx/>
              <a:uFillTx/>
              <a:latin typeface="+mn-lt"/>
              <a:ea typeface="+mn-ea"/>
            </a:endParaRPr>
          </a:p>
        </p:txBody>
      </p:sp>
      <p:pic>
        <p:nvPicPr>
          <p:cNvPr id="6" name="Afbeelding 2" descr="Afbeelding met voedsel, tekening&#10;&#10;Automatisch gegenereerde beschrijving">
            <a:extLst>
              <a:ext uri="{FF2B5EF4-FFF2-40B4-BE49-F238E27FC236}">
                <a16:creationId xmlns:a16="http://schemas.microsoft.com/office/drawing/2014/main" id="{AA5B550C-945F-4328-ADEA-34B1F0753927}"/>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rot="5400000">
            <a:off x="-1872523" y="1842703"/>
            <a:ext cx="6351107" cy="2606060"/>
          </a:xfrm>
          <a:prstGeom prst="rect">
            <a:avLst/>
          </a:prstGeom>
        </p:spPr>
      </p:pic>
    </p:spTree>
    <p:extLst>
      <p:ext uri="{BB962C8B-B14F-4D97-AF65-F5344CB8AC3E}">
        <p14:creationId xmlns:p14="http://schemas.microsoft.com/office/powerpoint/2010/main" val="1578797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Title line ＆ Contents(white)">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コンテンツ プレースホルダー"/>
          <p:cNvSpPr>
            <a:spLocks noGrp="1"/>
          </p:cNvSpPr>
          <p:nvPr>
            <p:ph sz="quarter" idx="12" hasCustomPrompt="1"/>
          </p:nvPr>
        </p:nvSpPr>
        <p:spPr bwMode="gray">
          <a:xfrm>
            <a:off x="263526" y="1160464"/>
            <a:ext cx="11664951" cy="5005387"/>
          </a:xfrm>
          <a:prstGeom prst="rect">
            <a:avLst/>
          </a:prstGeom>
        </p:spPr>
        <p:txBody>
          <a:bodyPr vert="horz" lIns="91440" tIns="45720" rIns="91440" bIns="45720" rtlCol="0">
            <a:noAutofit/>
          </a:bodyPr>
          <a:lstStyle>
            <a:lvl1pPr>
              <a:defRPr lang="en-US" altLang="ja-JP" dirty="0" smtClean="0"/>
            </a:lvl1pPr>
            <a:lvl2pPr>
              <a:defRPr lang="en-US" altLang="ja-JP" dirty="0" smtClean="0"/>
            </a:lvl2pPr>
            <a:lvl3pPr>
              <a:defRPr lang="en-US" altLang="ja-JP" dirty="0" smtClean="0"/>
            </a:lvl3pPr>
            <a:lvl4pPr>
              <a:defRPr lang="en-US" altLang="ja-JP" dirty="0" smtClean="0"/>
            </a:lvl4pPr>
            <a:lvl5pPr>
              <a:defRPr lang="en-US" altLang="ja-JP" dirty="0" smtClean="0"/>
            </a:lvl5pPr>
          </a:lstStyle>
          <a:p>
            <a:pPr lvl="0"/>
            <a:r>
              <a:rPr kumimoji="1" lang="en-US" altLang="ja-JP" dirty="0"/>
              <a:t>Enter the text.</a:t>
            </a:r>
          </a:p>
          <a:p>
            <a:pPr lvl="1"/>
            <a:r>
              <a:rPr kumimoji="1" lang="en-US" altLang="ja-JP" dirty="0"/>
              <a:t>Second level</a:t>
            </a:r>
          </a:p>
          <a:p>
            <a:pPr lvl="2"/>
            <a:r>
              <a:rPr kumimoji="1" lang="en-US" altLang="ja-JP" dirty="0"/>
              <a:t>Third level</a:t>
            </a:r>
          </a:p>
          <a:p>
            <a:pPr lvl="3"/>
            <a:r>
              <a:rPr kumimoji="1" lang="en-US" altLang="ja-JP" dirty="0"/>
              <a:t>Fourth level</a:t>
            </a:r>
          </a:p>
          <a:p>
            <a:pPr lvl="4"/>
            <a:r>
              <a:rPr kumimoji="1" lang="en-US" altLang="ja-JP" dirty="0"/>
              <a:t>Enter the text.</a:t>
            </a:r>
          </a:p>
          <a:p>
            <a:pPr lvl="0"/>
            <a:endParaRPr kumimoji="1" lang="en-US" altLang="ja-JP" dirty="0"/>
          </a:p>
        </p:txBody>
      </p:sp>
      <p:sp>
        <p:nvSpPr>
          <p:cNvPr id="7" name="タイトル プレースホルダー"/>
          <p:cNvSpPr>
            <a:spLocks noGrp="1"/>
          </p:cNvSpPr>
          <p:nvPr>
            <p:ph type="title" hasCustomPrompt="1"/>
          </p:nvPr>
        </p:nvSpPr>
        <p:spPr bwMode="gray">
          <a:xfrm>
            <a:off x="263526" y="178169"/>
            <a:ext cx="11664951" cy="615555"/>
          </a:xfrm>
          <a:prstGeom prst="rect">
            <a:avLst/>
          </a:prstGeom>
        </p:spPr>
        <p:txBody>
          <a:bodyPr vert="horz" wrap="square" lIns="91440" tIns="45720" rIns="91440" bIns="45720" rtlCol="0" anchor="ctr">
            <a:noAutofit/>
          </a:bodyPr>
          <a:lstStyle/>
          <a:p>
            <a:pPr marL="0" marR="0" lvl="0" indent="0" defTabSz="1218990" latinLnBrk="0">
              <a:lnSpc>
                <a:spcPct val="100000"/>
              </a:lnSpc>
              <a:buClr>
                <a:schemeClr val="accent6"/>
              </a:buClr>
              <a:buSzTx/>
              <a:buFont typeface="Arial" panose="020B0604020202020204" pitchFamily="34" charset="0"/>
              <a:buNone/>
              <a:tabLst/>
            </a:pPr>
            <a:r>
              <a:rPr kumimoji="1" lang="en-US" altLang="ja-JP" dirty="0"/>
              <a:t>Enter the title.</a:t>
            </a:r>
          </a:p>
        </p:txBody>
      </p:sp>
    </p:spTree>
    <p:extLst>
      <p:ext uri="{BB962C8B-B14F-4D97-AF65-F5344CB8AC3E}">
        <p14:creationId xmlns:p14="http://schemas.microsoft.com/office/powerpoint/2010/main" val="1523690820"/>
      </p:ext>
    </p:extLst>
  </p:cSld>
  <p:clrMapOvr>
    <a:masterClrMapping/>
  </p:clrMapOvr>
  <p:extLst>
    <p:ext uri="{DCECCB84-F9BA-43D5-87BE-67443E8EF086}">
      <p15:sldGuideLst xmlns:p15="http://schemas.microsoft.com/office/powerpoint/2012/main">
        <p15:guide id="2" pos="3840">
          <p15:clr>
            <a:srgbClr val="A4A3A4"/>
          </p15:clr>
        </p15:guide>
        <p15:guide id="6" orient="horz" pos="3884">
          <p15:clr>
            <a:srgbClr val="A4A3A4"/>
          </p15:clr>
        </p15:guide>
        <p15:guide id="7" orient="horz" pos="731">
          <p15:clr>
            <a:srgbClr val="A4A3A4"/>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4.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3.sv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Pr>
        <a:solidFill>
          <a:schemeClr val="bg1"/>
        </a:solidFill>
        <a:effectLst/>
      </p:bgPr>
    </p:bg>
    <p:spTree>
      <p:nvGrpSpPr>
        <p:cNvPr id="1" name=""/>
        <p:cNvGrpSpPr/>
        <p:nvPr/>
      </p:nvGrpSpPr>
      <p:grpSpPr>
        <a:xfrm>
          <a:off x="0" y="0"/>
          <a:ext cx="0" cy="0"/>
          <a:chOff x="0" y="0"/>
          <a:chExt cx="0" cy="0"/>
        </a:xfrm>
      </p:grpSpPr>
      <p:sp>
        <p:nvSpPr>
          <p:cNvPr id="7" name="Rechthoek 223">
            <a:extLst>
              <a:ext uri="{FF2B5EF4-FFF2-40B4-BE49-F238E27FC236}">
                <a16:creationId xmlns:a16="http://schemas.microsoft.com/office/drawing/2014/main" id="{9620B633-A130-AA42-BD2A-20A4A4AE3CD3}"/>
              </a:ext>
            </a:extLst>
          </p:cNvPr>
          <p:cNvSpPr/>
          <p:nvPr userDrawn="1"/>
        </p:nvSpPr>
        <p:spPr>
          <a:xfrm>
            <a:off x="-976" y="24847"/>
            <a:ext cx="12192000" cy="730464"/>
          </a:xfrm>
          <a:prstGeom prst="rect">
            <a:avLst/>
          </a:prstGeom>
          <a:solidFill>
            <a:srgbClr val="002B62">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400"/>
          </a:p>
        </p:txBody>
      </p:sp>
      <p:sp>
        <p:nvSpPr>
          <p:cNvPr id="8" name="Rechthoek 224">
            <a:extLst>
              <a:ext uri="{FF2B5EF4-FFF2-40B4-BE49-F238E27FC236}">
                <a16:creationId xmlns:a16="http://schemas.microsoft.com/office/drawing/2014/main" id="{521BE835-CBD4-354D-8EFE-6961CC756C40}"/>
              </a:ext>
            </a:extLst>
          </p:cNvPr>
          <p:cNvSpPr/>
          <p:nvPr userDrawn="1"/>
        </p:nvSpPr>
        <p:spPr>
          <a:xfrm>
            <a:off x="0" y="0"/>
            <a:ext cx="12192000" cy="662400"/>
          </a:xfrm>
          <a:prstGeom prst="rect">
            <a:avLst/>
          </a:prstGeom>
          <a:solidFill>
            <a:srgbClr val="002B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400"/>
          </a:p>
        </p:txBody>
      </p:sp>
      <p:sp>
        <p:nvSpPr>
          <p:cNvPr id="2" name="タイトル プレースホルダー"/>
          <p:cNvSpPr>
            <a:spLocks noGrp="1"/>
          </p:cNvSpPr>
          <p:nvPr>
            <p:ph type="title"/>
          </p:nvPr>
        </p:nvSpPr>
        <p:spPr bwMode="gray">
          <a:xfrm>
            <a:off x="66016" y="38400"/>
            <a:ext cx="10393897" cy="624000"/>
          </a:xfrm>
          <a:prstGeom prst="rect">
            <a:avLst/>
          </a:prstGeom>
        </p:spPr>
        <p:txBody>
          <a:bodyPr vert="horz" lIns="0" tIns="0" rIns="0" bIns="0" rtlCol="0" anchor="ctr">
            <a:normAutofit/>
          </a:bodyPr>
          <a:lstStyle/>
          <a:p>
            <a:r>
              <a:rPr kumimoji="1" lang="en-US" altLang="ja-JP" dirty="0"/>
              <a:t>Formatting for the master title</a:t>
            </a:r>
            <a:endParaRPr kumimoji="1" lang="ja-JP" altLang="en-US" dirty="0"/>
          </a:p>
        </p:txBody>
      </p:sp>
      <p:sp>
        <p:nvSpPr>
          <p:cNvPr id="3" name="テキスト プレースホルダー"/>
          <p:cNvSpPr>
            <a:spLocks noGrp="1"/>
          </p:cNvSpPr>
          <p:nvPr>
            <p:ph type="body" idx="1"/>
          </p:nvPr>
        </p:nvSpPr>
        <p:spPr bwMode="gray">
          <a:xfrm>
            <a:off x="239350" y="836713"/>
            <a:ext cx="11711351" cy="5485865"/>
          </a:xfrm>
          <a:prstGeom prst="rect">
            <a:avLst/>
          </a:prstGeom>
        </p:spPr>
        <p:txBody>
          <a:bodyPr vert="horz" lIns="0" tIns="45720" rIns="0" bIns="45720" rtlCol="0">
            <a:noAutofit/>
          </a:bodyPr>
          <a:lstStyle/>
          <a:p>
            <a:pPr lvl="0"/>
            <a:r>
              <a:rPr kumimoji="1" lang="en-US" altLang="ja-JP" dirty="0"/>
              <a:t>Formatting for the master text</a:t>
            </a:r>
            <a:endParaRPr kumimoji="1" lang="ja-JP" altLang="en-US" dirty="0"/>
          </a:p>
          <a:p>
            <a:pPr lvl="1"/>
            <a:r>
              <a:rPr kumimoji="1" lang="en-US" altLang="ja-JP" dirty="0"/>
              <a:t>Second level</a:t>
            </a:r>
            <a:endParaRPr kumimoji="1" lang="ja-JP" altLang="en-US" dirty="0"/>
          </a:p>
          <a:p>
            <a:pPr lvl="2"/>
            <a:r>
              <a:rPr kumimoji="1" lang="en-US" altLang="ja-JP" dirty="0"/>
              <a:t>Third level</a:t>
            </a:r>
            <a:endParaRPr kumimoji="1" lang="ja-JP" altLang="en-US" dirty="0"/>
          </a:p>
          <a:p>
            <a:pPr lvl="3"/>
            <a:r>
              <a:rPr kumimoji="1" lang="en-US" altLang="ja-JP" dirty="0"/>
              <a:t>Fourth level</a:t>
            </a:r>
            <a:endParaRPr kumimoji="1" lang="ja-JP" altLang="en-US" dirty="0"/>
          </a:p>
        </p:txBody>
      </p:sp>
      <p:sp>
        <p:nvSpPr>
          <p:cNvPr id="10" name="PageNumber"/>
          <p:cNvSpPr txBox="1"/>
          <p:nvPr userDrawn="1"/>
        </p:nvSpPr>
        <p:spPr bwMode="gray">
          <a:xfrm>
            <a:off x="10869084" y="6492303"/>
            <a:ext cx="1081617" cy="307200"/>
          </a:xfrm>
          <a:prstGeom prst="rect">
            <a:avLst/>
          </a:prstGeom>
          <a:noFill/>
        </p:spPr>
        <p:txBody>
          <a:bodyPr wrap="square" lIns="120000" tIns="0" rIns="0" bIns="0" rtlCol="0" anchor="ctr" anchorCtr="0">
            <a:noAutofit/>
          </a:bodyPr>
          <a:lstStyle/>
          <a:p>
            <a:pPr algn="r" fontAlgn="base">
              <a:spcBef>
                <a:spcPct val="0"/>
              </a:spcBef>
              <a:spcAft>
                <a:spcPct val="0"/>
              </a:spcAft>
              <a:defRPr/>
            </a:pPr>
            <a:fld id="{8BB99341-3773-4AA0-9F9D-94F83AE5E06F}" type="slidenum">
              <a:rPr lang="en-US" altLang="ja-JP" sz="1067" b="0" baseline="0" smtClean="0">
                <a:solidFill>
                  <a:srgbClr val="002B62"/>
                </a:solidFill>
                <a:latin typeface="+mn-lt"/>
                <a:ea typeface="+mn-ea"/>
              </a:rPr>
              <a:pPr algn="r" fontAlgn="base">
                <a:spcBef>
                  <a:spcPct val="0"/>
                </a:spcBef>
                <a:spcAft>
                  <a:spcPct val="0"/>
                </a:spcAft>
                <a:defRPr/>
              </a:pPr>
              <a:t>‹#›</a:t>
            </a:fld>
            <a:endParaRPr lang="en-US" altLang="ja-JP" sz="1067" b="0" baseline="0" dirty="0">
              <a:solidFill>
                <a:srgbClr val="002B62"/>
              </a:solidFill>
              <a:latin typeface="+mn-lt"/>
              <a:ea typeface="+mn-ea"/>
            </a:endParaRPr>
          </a:p>
        </p:txBody>
      </p:sp>
      <p:pic>
        <p:nvPicPr>
          <p:cNvPr id="4" name="Picture 3"/>
          <p:cNvPicPr>
            <a:picLocks noChangeAspect="1"/>
          </p:cNvPicPr>
          <p:nvPr userDrawn="1"/>
        </p:nvPicPr>
        <p:blipFill>
          <a:blip r:embed="rId10"/>
          <a:srcRect/>
          <a:stretch/>
        </p:blipFill>
        <p:spPr>
          <a:xfrm>
            <a:off x="276664" y="6526259"/>
            <a:ext cx="3291840" cy="270957"/>
          </a:xfrm>
          <a:prstGeom prst="rect">
            <a:avLst/>
          </a:prstGeom>
        </p:spPr>
      </p:pic>
      <p:pic>
        <p:nvPicPr>
          <p:cNvPr id="9" name="Graphic 71">
            <a:extLst>
              <a:ext uri="{FF2B5EF4-FFF2-40B4-BE49-F238E27FC236}">
                <a16:creationId xmlns:a16="http://schemas.microsoft.com/office/drawing/2014/main" id="{73638B0C-3319-D543-B22B-E6BB0E461D34}"/>
              </a:ext>
            </a:extLst>
          </p:cNvPr>
          <p:cNvPicPr>
            <a:picLocks noChangeAspect="1"/>
          </p:cNvPicPr>
          <p:nvPr userDrawn="1"/>
        </p:nvPicPr>
        <p:blipFill>
          <a:blip r:embed="rId11">
            <a:extLst>
              <a:ext uri="{96DAC541-7B7A-43D3-8B79-37D633B846F1}">
                <asvg:svgBlip xmlns:asvg="http://schemas.microsoft.com/office/drawing/2016/SVG/main" r:embed="rId12"/>
              </a:ext>
            </a:extLst>
          </a:blip>
          <a:stretch>
            <a:fillRect/>
          </a:stretch>
        </p:blipFill>
        <p:spPr>
          <a:xfrm>
            <a:off x="10873573" y="190675"/>
            <a:ext cx="1081617" cy="281051"/>
          </a:xfrm>
          <a:prstGeom prst="rect">
            <a:avLst/>
          </a:prstGeom>
        </p:spPr>
      </p:pic>
      <p:sp>
        <p:nvSpPr>
          <p:cNvPr id="12" name="Google Shape;209;p31">
            <a:extLst>
              <a:ext uri="{FF2B5EF4-FFF2-40B4-BE49-F238E27FC236}">
                <a16:creationId xmlns:a16="http://schemas.microsoft.com/office/drawing/2014/main" id="{240FEE8C-0D79-4B16-9AFE-1B1F413CDD1A}"/>
              </a:ext>
            </a:extLst>
          </p:cNvPr>
          <p:cNvSpPr txBox="1"/>
          <p:nvPr userDrawn="1"/>
        </p:nvSpPr>
        <p:spPr>
          <a:xfrm>
            <a:off x="5089892" y="6608116"/>
            <a:ext cx="1998617" cy="115416"/>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None/>
            </a:pPr>
            <a:r>
              <a:rPr lang="en" sz="900" dirty="0">
                <a:solidFill>
                  <a:srgbClr val="002B62"/>
                </a:solidFill>
                <a:latin typeface="Calibri"/>
                <a:ea typeface="Calibri"/>
                <a:cs typeface="Calibri"/>
                <a:sym typeface="Calibri"/>
              </a:rPr>
              <a:t>©2022 NEC Corporation of America</a:t>
            </a:r>
            <a:endParaRPr sz="900" dirty="0">
              <a:solidFill>
                <a:srgbClr val="002B62"/>
              </a:solidFill>
              <a:latin typeface="Calibri"/>
              <a:ea typeface="Calibri"/>
              <a:cs typeface="Calibri"/>
              <a:sym typeface="Calibri"/>
            </a:endParaRPr>
          </a:p>
        </p:txBody>
      </p:sp>
    </p:spTree>
    <p:extLst>
      <p:ext uri="{BB962C8B-B14F-4D97-AF65-F5344CB8AC3E}">
        <p14:creationId xmlns:p14="http://schemas.microsoft.com/office/powerpoint/2010/main" val="3200477467"/>
      </p:ext>
    </p:extLst>
  </p:cSld>
  <p:clrMap bg1="lt1" tx1="dk1" bg2="lt2" tx2="dk2" accent1="accent1" accent2="accent2" accent3="accent3" accent4="accent4" accent5="accent5" accent6="accent6" hlink="hlink" folHlink="folHlink"/>
  <p:sldLayoutIdLst>
    <p:sldLayoutId id="2147483894" r:id="rId1"/>
    <p:sldLayoutId id="2147483763" r:id="rId2"/>
    <p:sldLayoutId id="2147483770" r:id="rId3"/>
    <p:sldLayoutId id="2147483771" r:id="rId4"/>
    <p:sldLayoutId id="2147483899" r:id="rId5"/>
    <p:sldLayoutId id="2147483901" r:id="rId6"/>
    <p:sldLayoutId id="2147483902" r:id="rId7"/>
    <p:sldLayoutId id="2147483903" r:id="rId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rtl="0" eaLnBrk="0" fontAlgn="base" hangingPunct="0">
        <a:spcBef>
          <a:spcPct val="0"/>
        </a:spcBef>
        <a:spcAft>
          <a:spcPct val="0"/>
        </a:spcAft>
        <a:defRPr kumimoji="1" sz="3200" b="0">
          <a:solidFill>
            <a:schemeClr val="bg1"/>
          </a:solidFill>
          <a:latin typeface="+mj-lt"/>
          <a:ea typeface="+mj-ea"/>
          <a:cs typeface="+mj-cs"/>
        </a:defRPr>
      </a:lvl1pPr>
      <a:lvl2pPr algn="l" rtl="0" eaLnBrk="0" fontAlgn="base" hangingPunct="0">
        <a:spcBef>
          <a:spcPct val="0"/>
        </a:spcBef>
        <a:spcAft>
          <a:spcPct val="0"/>
        </a:spcAft>
        <a:defRPr kumimoji="1" sz="3733">
          <a:solidFill>
            <a:schemeClr val="tx1"/>
          </a:solidFill>
          <a:latin typeface="HGP創英角ｺﾞｼｯｸUB" pitchFamily="50" charset="-128"/>
          <a:ea typeface="ＭＳ Ｐゴシック" charset="-128"/>
        </a:defRPr>
      </a:lvl2pPr>
      <a:lvl3pPr algn="l" rtl="0" eaLnBrk="0" fontAlgn="base" hangingPunct="0">
        <a:spcBef>
          <a:spcPct val="0"/>
        </a:spcBef>
        <a:spcAft>
          <a:spcPct val="0"/>
        </a:spcAft>
        <a:defRPr kumimoji="1" sz="3733">
          <a:solidFill>
            <a:schemeClr val="tx1"/>
          </a:solidFill>
          <a:latin typeface="HGP創英角ｺﾞｼｯｸUB" pitchFamily="50" charset="-128"/>
          <a:ea typeface="ＭＳ Ｐゴシック" charset="-128"/>
        </a:defRPr>
      </a:lvl3pPr>
      <a:lvl4pPr algn="l" rtl="0" eaLnBrk="0" fontAlgn="base" hangingPunct="0">
        <a:spcBef>
          <a:spcPct val="0"/>
        </a:spcBef>
        <a:spcAft>
          <a:spcPct val="0"/>
        </a:spcAft>
        <a:defRPr kumimoji="1" sz="3733">
          <a:solidFill>
            <a:schemeClr val="tx1"/>
          </a:solidFill>
          <a:latin typeface="HGP創英角ｺﾞｼｯｸUB" pitchFamily="50" charset="-128"/>
          <a:ea typeface="ＭＳ Ｐゴシック" charset="-128"/>
        </a:defRPr>
      </a:lvl4pPr>
      <a:lvl5pPr algn="l" rtl="0" eaLnBrk="0" fontAlgn="base" hangingPunct="0">
        <a:spcBef>
          <a:spcPct val="0"/>
        </a:spcBef>
        <a:spcAft>
          <a:spcPct val="0"/>
        </a:spcAft>
        <a:defRPr kumimoji="1" sz="3733">
          <a:solidFill>
            <a:schemeClr val="tx1"/>
          </a:solidFill>
          <a:latin typeface="HGP創英角ｺﾞｼｯｸUB" pitchFamily="50" charset="-128"/>
          <a:ea typeface="ＭＳ Ｐゴシック" charset="-128"/>
        </a:defRPr>
      </a:lvl5pPr>
      <a:lvl6pPr marL="609585" algn="l" rtl="0" fontAlgn="base">
        <a:spcBef>
          <a:spcPct val="0"/>
        </a:spcBef>
        <a:spcAft>
          <a:spcPct val="0"/>
        </a:spcAft>
        <a:defRPr kumimoji="1" sz="3733">
          <a:solidFill>
            <a:schemeClr val="tx1"/>
          </a:solidFill>
          <a:latin typeface="HGP創英角ｺﾞｼｯｸUB" pitchFamily="50" charset="-128"/>
          <a:ea typeface="ＭＳ Ｐゴシック" charset="-128"/>
        </a:defRPr>
      </a:lvl6pPr>
      <a:lvl7pPr marL="1219170" algn="l" rtl="0" fontAlgn="base">
        <a:spcBef>
          <a:spcPct val="0"/>
        </a:spcBef>
        <a:spcAft>
          <a:spcPct val="0"/>
        </a:spcAft>
        <a:defRPr kumimoji="1" sz="3733">
          <a:solidFill>
            <a:schemeClr val="tx1"/>
          </a:solidFill>
          <a:latin typeface="HGP創英角ｺﾞｼｯｸUB" pitchFamily="50" charset="-128"/>
          <a:ea typeface="ＭＳ Ｐゴシック" charset="-128"/>
        </a:defRPr>
      </a:lvl7pPr>
      <a:lvl8pPr marL="1828754" algn="l" rtl="0" fontAlgn="base">
        <a:spcBef>
          <a:spcPct val="0"/>
        </a:spcBef>
        <a:spcAft>
          <a:spcPct val="0"/>
        </a:spcAft>
        <a:defRPr kumimoji="1" sz="3733">
          <a:solidFill>
            <a:schemeClr val="tx1"/>
          </a:solidFill>
          <a:latin typeface="HGP創英角ｺﾞｼｯｸUB" pitchFamily="50" charset="-128"/>
          <a:ea typeface="ＭＳ Ｐゴシック" charset="-128"/>
        </a:defRPr>
      </a:lvl8pPr>
      <a:lvl9pPr marL="2438339" algn="l" rtl="0" fontAlgn="base">
        <a:spcBef>
          <a:spcPct val="0"/>
        </a:spcBef>
        <a:spcAft>
          <a:spcPct val="0"/>
        </a:spcAft>
        <a:defRPr kumimoji="1" sz="3733">
          <a:solidFill>
            <a:schemeClr val="tx1"/>
          </a:solidFill>
          <a:latin typeface="HGP創英角ｺﾞｼｯｸUB" pitchFamily="50" charset="-128"/>
          <a:ea typeface="ＭＳ Ｐゴシック" charset="-128"/>
        </a:defRPr>
      </a:lvl9pPr>
    </p:titleStyle>
    <p:bodyStyle>
      <a:lvl1pPr marL="239994" indent="-239994" algn="l" rtl="0" eaLnBrk="0" fontAlgn="base" hangingPunct="0">
        <a:spcBef>
          <a:spcPts val="667"/>
        </a:spcBef>
        <a:spcAft>
          <a:spcPct val="0"/>
        </a:spcAft>
        <a:buClr>
          <a:schemeClr val="accent6"/>
        </a:buClr>
        <a:buFontTx/>
        <a:buBlip>
          <a:blip r:embed="rId13"/>
        </a:buBlip>
        <a:defRPr kumimoji="1" lang="ja-JP" altLang="en-US" sz="2667" b="0" i="0" u="none" strike="noStrike" kern="0" cap="none" spc="0" normalizeH="0" baseline="0" dirty="0" smtClean="0">
          <a:ln>
            <a:noFill/>
          </a:ln>
          <a:solidFill>
            <a:srgbClr val="000000"/>
          </a:solidFill>
          <a:effectLst/>
          <a:uLnTx/>
          <a:uFillTx/>
          <a:latin typeface="+mn-lt"/>
          <a:ea typeface="+mn-ea"/>
          <a:cs typeface="+mn-cs"/>
        </a:defRPr>
      </a:lvl1pPr>
      <a:lvl2pPr marL="479988" indent="-239994" algn="l" rtl="0" eaLnBrk="0" fontAlgn="base" hangingPunct="0">
        <a:spcBef>
          <a:spcPts val="667"/>
        </a:spcBef>
        <a:spcAft>
          <a:spcPct val="0"/>
        </a:spcAft>
        <a:buClr>
          <a:schemeClr val="accent6"/>
        </a:buClr>
        <a:buFontTx/>
        <a:buBlip>
          <a:blip r:embed="rId13"/>
        </a:buBlip>
        <a:defRPr kumimoji="1" lang="ja-JP" altLang="en-US" sz="2133" b="0" i="0" u="none" strike="noStrike" kern="0" cap="none" spc="0" normalizeH="0" baseline="0" dirty="0" smtClean="0">
          <a:ln>
            <a:noFill/>
          </a:ln>
          <a:solidFill>
            <a:srgbClr val="000000"/>
          </a:solidFill>
          <a:effectLst/>
          <a:uLnTx/>
          <a:uFillTx/>
          <a:latin typeface="+mn-lt"/>
          <a:ea typeface="+mn-ea"/>
        </a:defRPr>
      </a:lvl2pPr>
      <a:lvl3pPr marL="623984" indent="-143996" algn="l" rtl="0" eaLnBrk="0" fontAlgn="base" hangingPunct="0">
        <a:spcBef>
          <a:spcPts val="667"/>
        </a:spcBef>
        <a:spcAft>
          <a:spcPct val="0"/>
        </a:spcAft>
        <a:buClr>
          <a:schemeClr val="accent6"/>
        </a:buClr>
        <a:buFontTx/>
        <a:buBlip>
          <a:blip r:embed="rId13"/>
        </a:buBlip>
        <a:defRPr kumimoji="1" lang="ja-JP" altLang="en-US" sz="1867" b="0" i="0" u="none" strike="noStrike" kern="0" cap="none" spc="0" normalizeH="0" baseline="0" dirty="0" smtClean="0">
          <a:ln>
            <a:noFill/>
          </a:ln>
          <a:solidFill>
            <a:srgbClr val="000000"/>
          </a:solidFill>
          <a:effectLst/>
          <a:uLnTx/>
          <a:uFillTx/>
          <a:latin typeface="+mn-lt"/>
          <a:ea typeface="+mn-ea"/>
        </a:defRPr>
      </a:lvl3pPr>
      <a:lvl4pPr marL="767981" indent="-143996" algn="l" rtl="0" eaLnBrk="0" fontAlgn="base" hangingPunct="0">
        <a:spcBef>
          <a:spcPts val="667"/>
        </a:spcBef>
        <a:spcAft>
          <a:spcPct val="0"/>
        </a:spcAft>
        <a:buClr>
          <a:schemeClr val="accent6"/>
        </a:buClr>
        <a:buFontTx/>
        <a:buBlip>
          <a:blip r:embed="rId13"/>
        </a:buBlip>
        <a:defRPr kumimoji="1" lang="ja-JP" altLang="en-US" sz="1600" b="0" i="0" u="none" strike="noStrike" kern="0" cap="none" spc="0" normalizeH="0" baseline="0" dirty="0" smtClean="0">
          <a:ln>
            <a:noFill/>
          </a:ln>
          <a:solidFill>
            <a:srgbClr val="000000"/>
          </a:solidFill>
          <a:effectLst/>
          <a:uLnTx/>
          <a:uFillTx/>
          <a:latin typeface="+mn-lt"/>
          <a:ea typeface="+mn-ea"/>
        </a:defRPr>
      </a:lvl4pPr>
      <a:lvl5pPr marL="984226" indent="706949" algn="l" rtl="0" eaLnBrk="0" fontAlgn="base" hangingPunct="0">
        <a:spcBef>
          <a:spcPct val="20000"/>
        </a:spcBef>
        <a:spcAft>
          <a:spcPct val="0"/>
        </a:spcAft>
        <a:buClr>
          <a:schemeClr val="accent6"/>
        </a:buClr>
        <a:buChar char="≫"/>
        <a:defRPr kumimoji="1" sz="1600" b="0">
          <a:solidFill>
            <a:schemeClr val="tx1"/>
          </a:solidFill>
          <a:latin typeface="+mj-lt"/>
          <a:ea typeface="+mn-ea"/>
        </a:defRPr>
      </a:lvl5pPr>
      <a:lvl6pPr marL="3352716" indent="-304792" algn="l" rtl="0" fontAlgn="base">
        <a:spcBef>
          <a:spcPct val="20000"/>
        </a:spcBef>
        <a:spcAft>
          <a:spcPct val="0"/>
        </a:spcAft>
        <a:buChar char="≫"/>
        <a:defRPr kumimoji="1" sz="2667">
          <a:solidFill>
            <a:schemeClr val="tx1"/>
          </a:solidFill>
          <a:latin typeface="Arial" charset="0"/>
          <a:ea typeface="+mn-ea"/>
        </a:defRPr>
      </a:lvl6pPr>
      <a:lvl7pPr marL="3962301" indent="-304792" algn="l" rtl="0" fontAlgn="base">
        <a:spcBef>
          <a:spcPct val="20000"/>
        </a:spcBef>
        <a:spcAft>
          <a:spcPct val="0"/>
        </a:spcAft>
        <a:buChar char="≫"/>
        <a:defRPr kumimoji="1" sz="2667">
          <a:solidFill>
            <a:schemeClr val="tx1"/>
          </a:solidFill>
          <a:latin typeface="Arial" charset="0"/>
          <a:ea typeface="+mn-ea"/>
        </a:defRPr>
      </a:lvl7pPr>
      <a:lvl8pPr marL="4571886" indent="-304792" algn="l" rtl="0" fontAlgn="base">
        <a:spcBef>
          <a:spcPct val="20000"/>
        </a:spcBef>
        <a:spcAft>
          <a:spcPct val="0"/>
        </a:spcAft>
        <a:buChar char="≫"/>
        <a:defRPr kumimoji="1" sz="2667">
          <a:solidFill>
            <a:schemeClr val="tx1"/>
          </a:solidFill>
          <a:latin typeface="Arial" charset="0"/>
          <a:ea typeface="+mn-ea"/>
        </a:defRPr>
      </a:lvl8pPr>
      <a:lvl9pPr marL="5181470" indent="-304792" algn="l" rtl="0" fontAlgn="base">
        <a:spcBef>
          <a:spcPct val="20000"/>
        </a:spcBef>
        <a:spcAft>
          <a:spcPct val="0"/>
        </a:spcAft>
        <a:buChar char="≫"/>
        <a:defRPr kumimoji="1" sz="2667">
          <a:solidFill>
            <a:schemeClr val="tx1"/>
          </a:solidFill>
          <a:latin typeface="Arial" charset="0"/>
          <a:ea typeface="+mn-ea"/>
        </a:defRPr>
      </a:lvl9pPr>
    </p:bodyStyle>
    <p:otherStyle>
      <a:defPPr>
        <a:defRPr lang="ja-JP"/>
      </a:defPPr>
      <a:lvl1pPr marL="0" algn="l" defTabSz="1219170" rtl="0" eaLnBrk="1" latinLnBrk="0" hangingPunct="1">
        <a:defRPr kumimoji="1" sz="2400" kern="1200">
          <a:solidFill>
            <a:schemeClr val="tx1"/>
          </a:solidFill>
          <a:latin typeface="+mn-lt"/>
          <a:ea typeface="+mn-ea"/>
          <a:cs typeface="+mn-cs"/>
        </a:defRPr>
      </a:lvl1pPr>
      <a:lvl2pPr marL="609585" algn="l" defTabSz="1219170" rtl="0" eaLnBrk="1" latinLnBrk="0" hangingPunct="1">
        <a:defRPr kumimoji="1" sz="2400" kern="1200">
          <a:solidFill>
            <a:schemeClr val="tx1"/>
          </a:solidFill>
          <a:latin typeface="+mn-lt"/>
          <a:ea typeface="+mn-ea"/>
          <a:cs typeface="+mn-cs"/>
        </a:defRPr>
      </a:lvl2pPr>
      <a:lvl3pPr marL="1219170" algn="l" defTabSz="1219170" rtl="0" eaLnBrk="1" latinLnBrk="0" hangingPunct="1">
        <a:defRPr kumimoji="1" sz="2400" kern="1200">
          <a:solidFill>
            <a:schemeClr val="tx1"/>
          </a:solidFill>
          <a:latin typeface="+mn-lt"/>
          <a:ea typeface="+mn-ea"/>
          <a:cs typeface="+mn-cs"/>
        </a:defRPr>
      </a:lvl3pPr>
      <a:lvl4pPr marL="1828754" algn="l" defTabSz="1219170" rtl="0" eaLnBrk="1" latinLnBrk="0" hangingPunct="1">
        <a:defRPr kumimoji="1" sz="2400" kern="1200">
          <a:solidFill>
            <a:schemeClr val="tx1"/>
          </a:solidFill>
          <a:latin typeface="+mn-lt"/>
          <a:ea typeface="+mn-ea"/>
          <a:cs typeface="+mn-cs"/>
        </a:defRPr>
      </a:lvl4pPr>
      <a:lvl5pPr marL="2438339" algn="l" defTabSz="1219170" rtl="0" eaLnBrk="1" latinLnBrk="0" hangingPunct="1">
        <a:defRPr kumimoji="1" sz="2400" kern="1200">
          <a:solidFill>
            <a:schemeClr val="tx1"/>
          </a:solidFill>
          <a:latin typeface="+mn-lt"/>
          <a:ea typeface="+mn-ea"/>
          <a:cs typeface="+mn-cs"/>
        </a:defRPr>
      </a:lvl5pPr>
      <a:lvl6pPr marL="3047924" algn="l" defTabSz="1219170" rtl="0" eaLnBrk="1" latinLnBrk="0" hangingPunct="1">
        <a:defRPr kumimoji="1" sz="2400" kern="1200">
          <a:solidFill>
            <a:schemeClr val="tx1"/>
          </a:solidFill>
          <a:latin typeface="+mn-lt"/>
          <a:ea typeface="+mn-ea"/>
          <a:cs typeface="+mn-cs"/>
        </a:defRPr>
      </a:lvl6pPr>
      <a:lvl7pPr marL="3657509" algn="l" defTabSz="1219170" rtl="0" eaLnBrk="1" latinLnBrk="0" hangingPunct="1">
        <a:defRPr kumimoji="1" sz="2400" kern="1200">
          <a:solidFill>
            <a:schemeClr val="tx1"/>
          </a:solidFill>
          <a:latin typeface="+mn-lt"/>
          <a:ea typeface="+mn-ea"/>
          <a:cs typeface="+mn-cs"/>
        </a:defRPr>
      </a:lvl7pPr>
      <a:lvl8pPr marL="4267093" algn="l" defTabSz="1219170" rtl="0" eaLnBrk="1" latinLnBrk="0" hangingPunct="1">
        <a:defRPr kumimoji="1" sz="2400" kern="1200">
          <a:solidFill>
            <a:schemeClr val="tx1"/>
          </a:solidFill>
          <a:latin typeface="+mn-lt"/>
          <a:ea typeface="+mn-ea"/>
          <a:cs typeface="+mn-cs"/>
        </a:defRPr>
      </a:lvl8pPr>
      <a:lvl9pPr marL="4876678" algn="l" defTabSz="1219170" rtl="0" eaLnBrk="1" latinLnBrk="0" hangingPunct="1">
        <a:defRPr kumimoji="1"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15.png"/><Relationship Id="rId5" Type="http://schemas.openxmlformats.org/officeDocument/2006/relationships/image" Target="../media/image14.svg"/><Relationship Id="rId4" Type="http://schemas.openxmlformats.org/officeDocument/2006/relationships/image" Target="../media/image13.png"/></Relationships>
</file>

<file path=ppt/slides/_rels/slide1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sv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hyperlink" Target="https://pxhere.com/en/photo/1328872" TargetMode="External"/><Relationship Id="rId3" Type="http://schemas.openxmlformats.org/officeDocument/2006/relationships/image" Target="../media/image36.jpg"/><Relationship Id="rId7" Type="http://schemas.openxmlformats.org/officeDocument/2006/relationships/image" Target="../media/image38.jp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hyperlink" Target="https://commons.wikimedia.org/wiki/File:Jewelry_display_-_Cincinnati_Art_Museum_-_DSC04352.JPG" TargetMode="External"/><Relationship Id="rId5" Type="http://schemas.openxmlformats.org/officeDocument/2006/relationships/image" Target="../media/image37.JPG"/><Relationship Id="rId4" Type="http://schemas.openxmlformats.org/officeDocument/2006/relationships/hyperlink" Target="https://www.endingforeclosures.com/short-sale-foreclosure-help-information/huds-pre-foreclosure-program-saves-sellers-finances"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8" Type="http://schemas.openxmlformats.org/officeDocument/2006/relationships/image" Target="../media/image42.1"/><Relationship Id="rId3" Type="http://schemas.openxmlformats.org/officeDocument/2006/relationships/image" Target="../media/image39.png"/><Relationship Id="rId7" Type="http://schemas.openxmlformats.org/officeDocument/2006/relationships/hyperlink" Target="https://freesvg.org/female-computer-user-image"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41.png"/><Relationship Id="rId11" Type="http://schemas.openxmlformats.org/officeDocument/2006/relationships/image" Target="../media/image44.png"/><Relationship Id="rId5" Type="http://schemas.openxmlformats.org/officeDocument/2006/relationships/hyperlink" Target="https://pxhere.com/en/photo/1453797" TargetMode="External"/><Relationship Id="rId10" Type="http://schemas.openxmlformats.org/officeDocument/2006/relationships/image" Target="../media/image43.png"/><Relationship Id="rId4" Type="http://schemas.openxmlformats.org/officeDocument/2006/relationships/image" Target="../media/image40.jpg"/><Relationship Id="rId9" Type="http://schemas.openxmlformats.org/officeDocument/2006/relationships/hyperlink" Target="https://www.rawpixel.com/search/accounting"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45.png"/><Relationship Id="rId7" Type="http://schemas.openxmlformats.org/officeDocument/2006/relationships/image" Target="../media/image49.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 Id="rId9" Type="http://schemas.openxmlformats.org/officeDocument/2006/relationships/image" Target="../media/image51.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0.xml"/><Relationship Id="rId1" Type="http://schemas.openxmlformats.org/officeDocument/2006/relationships/slideLayout" Target="../slideLayouts/slideLayout8.xml"/><Relationship Id="rId6" Type="http://schemas.openxmlformats.org/officeDocument/2006/relationships/image" Target="../media/image53.png"/><Relationship Id="rId5" Type="http://schemas.openxmlformats.org/officeDocument/2006/relationships/image" Target="../media/image16.png"/><Relationship Id="rId4" Type="http://schemas.openxmlformats.org/officeDocument/2006/relationships/image" Target="../media/image33.svg"/></Relationships>
</file>

<file path=ppt/slides/_rels/slide21.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image" Target="../media/image54.png"/><Relationship Id="rId7" Type="http://schemas.openxmlformats.org/officeDocument/2006/relationships/image" Target="../media/image56.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55.png"/><Relationship Id="rId5" Type="http://schemas.openxmlformats.org/officeDocument/2006/relationships/image" Target="../media/image4.png"/><Relationship Id="rId4" Type="http://schemas.openxmlformats.org/officeDocument/2006/relationships/image" Target="../media/image33.sv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7.png"/><Relationship Id="rId7" Type="http://schemas.openxmlformats.org/officeDocument/2006/relationships/hyperlink" Target="https://weeblytutorials.com/"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9.png"/><Relationship Id="rId11" Type="http://schemas.openxmlformats.org/officeDocument/2006/relationships/image" Target="../media/image22.png"/><Relationship Id="rId5" Type="http://schemas.openxmlformats.org/officeDocument/2006/relationships/hyperlink" Target="http://www.tanveernaseer.com/are-you-ready-for-the-changes-in-how-we-communicate/" TargetMode="External"/><Relationship Id="rId10" Type="http://schemas.openxmlformats.org/officeDocument/2006/relationships/image" Target="../media/image21.png"/><Relationship Id="rId4" Type="http://schemas.openxmlformats.org/officeDocument/2006/relationships/image" Target="../media/image18.jpg"/><Relationship Id="rId9" Type="http://schemas.openxmlformats.org/officeDocument/2006/relationships/hyperlink" Target="https://pixabay.com/en/cloud-thought-weather-153992/"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hyperlink" Target="http://www.tanveernaseer.com/are-you-ready-for-the-changes-in-how-we-communicate/"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hyperlink" Target="https://pxhere.com/en/photo/1556873" TargetMode="External"/><Relationship Id="rId5" Type="http://schemas.openxmlformats.org/officeDocument/2006/relationships/image" Target="../media/image23.jp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Afbeelding 2" descr="Afbeelding met tafel, persoon, computer, zitten&#10;&#10;Automatisch gegenereerde beschrijving">
            <a:extLst>
              <a:ext uri="{FF2B5EF4-FFF2-40B4-BE49-F238E27FC236}">
                <a16:creationId xmlns:a16="http://schemas.microsoft.com/office/drawing/2014/main" id="{7383402E-5355-1D4B-AE53-935C25B54979}"/>
              </a:ext>
            </a:extLst>
          </p:cNvPr>
          <p:cNvPicPr>
            <a:picLocks noChangeAspect="1"/>
          </p:cNvPicPr>
          <p:nvPr/>
        </p:nvPicPr>
        <p:blipFill rotWithShape="1">
          <a:blip r:embed="rId3">
            <a:extLst>
              <a:ext uri="{28A0092B-C50C-407E-A947-70E740481C1C}">
                <a14:useLocalDpi xmlns:a14="http://schemas.microsoft.com/office/drawing/2010/main" val="0"/>
              </a:ext>
            </a:extLst>
          </a:blip>
          <a:srcRect t="5902"/>
          <a:stretch/>
        </p:blipFill>
        <p:spPr>
          <a:xfrm>
            <a:off x="0" y="0"/>
            <a:ext cx="12192000" cy="6453188"/>
          </a:xfrm>
          <a:prstGeom prst="rect">
            <a:avLst/>
          </a:prstGeom>
        </p:spPr>
      </p:pic>
      <p:sp>
        <p:nvSpPr>
          <p:cNvPr id="4" name="Rectangle 3">
            <a:extLst>
              <a:ext uri="{FF2B5EF4-FFF2-40B4-BE49-F238E27FC236}">
                <a16:creationId xmlns:a16="http://schemas.microsoft.com/office/drawing/2014/main" id="{2C4BCD7E-A25A-AC40-88F7-7632663AE19F}"/>
              </a:ext>
            </a:extLst>
          </p:cNvPr>
          <p:cNvSpPr/>
          <p:nvPr/>
        </p:nvSpPr>
        <p:spPr>
          <a:xfrm>
            <a:off x="903890" y="0"/>
            <a:ext cx="4115149" cy="6453188"/>
          </a:xfrm>
          <a:prstGeom prst="rect">
            <a:avLst/>
          </a:prstGeom>
          <a:solidFill>
            <a:schemeClr val="bg1">
              <a:alpha val="70000"/>
            </a:schemeClr>
          </a:solidFill>
          <a:ln w="6350" cap="flat" cmpd="sng" algn="ctr">
            <a:noFill/>
            <a:prstDash val="solid"/>
            <a:miter lim="800000"/>
          </a:ln>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dirty="0">
              <a:ln>
                <a:noFill/>
              </a:ln>
              <a:solidFill>
                <a:prstClr val="white"/>
              </a:solidFill>
              <a:effectLst/>
              <a:uLnTx/>
              <a:uFillTx/>
              <a:latin typeface="Calibri" panose="020F0502020204030204"/>
              <a:ea typeface="メイリオ"/>
              <a:cs typeface="+mn-cs"/>
            </a:endParaRPr>
          </a:p>
        </p:txBody>
      </p:sp>
      <p:sp>
        <p:nvSpPr>
          <p:cNvPr id="8" name="TextBox 7"/>
          <p:cNvSpPr txBox="1"/>
          <p:nvPr/>
        </p:nvSpPr>
        <p:spPr>
          <a:xfrm>
            <a:off x="1162251" y="2678539"/>
            <a:ext cx="3657600" cy="267765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Verdana"/>
              <a:ea typeface="メイリオ"/>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Verdana"/>
              <a:ea typeface="メイリオ"/>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Verdana"/>
              <a:ea typeface="メイリオ"/>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solidFill>
                  <a:srgbClr val="000000"/>
                </a:solidFill>
                <a:latin typeface="Verdana"/>
                <a:ea typeface="メイリオ"/>
              </a:rPr>
              <a:t>Connect</a:t>
            </a:r>
            <a:r>
              <a:rPr kumimoji="0" lang="en-US" sz="2400" b="0" i="0" u="none" strike="noStrike" kern="1200" cap="none" spc="0" normalizeH="0" baseline="0" noProof="0" dirty="0">
                <a:ln>
                  <a:noFill/>
                </a:ln>
                <a:solidFill>
                  <a:srgbClr val="000000"/>
                </a:solidFill>
                <a:effectLst/>
                <a:uLnTx/>
                <a:uFillTx/>
                <a:latin typeface="Verdana"/>
                <a:ea typeface="メイリオ"/>
                <a:cs typeface="+mn-cs"/>
              </a:rPr>
              <a:t> with your customers through text messaging and web chat</a:t>
            </a:r>
            <a:endParaRPr kumimoji="0" lang="en-US" sz="24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grpSp>
        <p:nvGrpSpPr>
          <p:cNvPr id="14" name="Groep 13">
            <a:extLst>
              <a:ext uri="{FF2B5EF4-FFF2-40B4-BE49-F238E27FC236}">
                <a16:creationId xmlns:a16="http://schemas.microsoft.com/office/drawing/2014/main" id="{7371FAA2-D60C-D344-949F-C4D26F8ED393}"/>
              </a:ext>
            </a:extLst>
          </p:cNvPr>
          <p:cNvGrpSpPr/>
          <p:nvPr/>
        </p:nvGrpSpPr>
        <p:grpSpPr>
          <a:xfrm>
            <a:off x="1162251" y="5783551"/>
            <a:ext cx="3538380" cy="335280"/>
            <a:chOff x="1162251" y="5557520"/>
            <a:chExt cx="3216709" cy="304800"/>
          </a:xfrm>
        </p:grpSpPr>
        <p:pic>
          <p:nvPicPr>
            <p:cNvPr id="12" name="Graphic 11">
              <a:extLst>
                <a:ext uri="{FF2B5EF4-FFF2-40B4-BE49-F238E27FC236}">
                  <a16:creationId xmlns:a16="http://schemas.microsoft.com/office/drawing/2014/main" id="{1524A9D0-5142-0E4D-AB37-0FA69DD95F58}"/>
                </a:ext>
              </a:extLst>
            </p:cNvPr>
            <p:cNvPicPr>
              <a:picLocks noChangeAspect="1"/>
            </p:cNvPicPr>
            <p:nvPr/>
          </p:nvPicPr>
          <p:blipFill rotWithShape="1">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l="19548" t="48923" r="20074" b="39757"/>
            <a:stretch/>
          </p:blipFill>
          <p:spPr>
            <a:xfrm>
              <a:off x="2753360" y="5557520"/>
              <a:ext cx="1625600" cy="304800"/>
            </a:xfrm>
            <a:prstGeom prst="rect">
              <a:avLst/>
            </a:prstGeom>
          </p:spPr>
        </p:pic>
        <p:pic>
          <p:nvPicPr>
            <p:cNvPr id="13" name="Graphic 12">
              <a:extLst>
                <a:ext uri="{FF2B5EF4-FFF2-40B4-BE49-F238E27FC236}">
                  <a16:creationId xmlns:a16="http://schemas.microsoft.com/office/drawing/2014/main" id="{890E2A49-6569-D144-AA0C-05CAFC5B8D6F}"/>
                </a:ext>
              </a:extLst>
            </p:cNvPr>
            <p:cNvPicPr>
              <a:picLocks noChangeAspect="1"/>
            </p:cNvPicPr>
            <p:nvPr/>
          </p:nvPicPr>
          <p:blipFill rotWithShape="1">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l="19548" t="48923" r="20074" b="39757"/>
            <a:stretch/>
          </p:blipFill>
          <p:spPr>
            <a:xfrm>
              <a:off x="1162251" y="5557520"/>
              <a:ext cx="1625600" cy="304800"/>
            </a:xfrm>
            <a:prstGeom prst="rect">
              <a:avLst/>
            </a:prstGeom>
          </p:spPr>
        </p:pic>
      </p:grpSp>
      <p:pic>
        <p:nvPicPr>
          <p:cNvPr id="7" name="Picture 6">
            <a:extLst>
              <a:ext uri="{FF2B5EF4-FFF2-40B4-BE49-F238E27FC236}">
                <a16:creationId xmlns:a16="http://schemas.microsoft.com/office/drawing/2014/main" id="{5974441D-4B9E-48BA-9E13-06EEC57E7819}"/>
              </a:ext>
            </a:extLst>
          </p:cNvPr>
          <p:cNvPicPr>
            <a:picLocks noChangeAspect="1"/>
          </p:cNvPicPr>
          <p:nvPr/>
        </p:nvPicPr>
        <p:blipFill>
          <a:blip r:embed="rId6"/>
          <a:stretch>
            <a:fillRect/>
          </a:stretch>
        </p:blipFill>
        <p:spPr>
          <a:xfrm>
            <a:off x="1162251" y="901334"/>
            <a:ext cx="3201182" cy="2527666"/>
          </a:xfrm>
          <a:prstGeom prst="rect">
            <a:avLst/>
          </a:prstGeom>
        </p:spPr>
      </p:pic>
    </p:spTree>
    <p:extLst>
      <p:ext uri="{BB962C8B-B14F-4D97-AF65-F5344CB8AC3E}">
        <p14:creationId xmlns:p14="http://schemas.microsoft.com/office/powerpoint/2010/main" val="229002030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 name="Picture 59">
            <a:extLst>
              <a:ext uri="{FF2B5EF4-FFF2-40B4-BE49-F238E27FC236}">
                <a16:creationId xmlns:a16="http://schemas.microsoft.com/office/drawing/2014/main" id="{6462F88C-6321-43BB-AD54-C74D9750969F}"/>
              </a:ext>
            </a:extLst>
          </p:cNvPr>
          <p:cNvPicPr>
            <a:picLocks noChangeAspect="1"/>
          </p:cNvPicPr>
          <p:nvPr/>
        </p:nvPicPr>
        <p:blipFill>
          <a:blip r:embed="rId3"/>
          <a:stretch>
            <a:fillRect/>
          </a:stretch>
        </p:blipFill>
        <p:spPr>
          <a:xfrm>
            <a:off x="4662627" y="831054"/>
            <a:ext cx="2830303" cy="5750815"/>
          </a:xfrm>
          <a:prstGeom prst="rect">
            <a:avLst/>
          </a:prstGeom>
        </p:spPr>
      </p:pic>
      <p:sp>
        <p:nvSpPr>
          <p:cNvPr id="70" name="Title 1">
            <a:extLst>
              <a:ext uri="{FF2B5EF4-FFF2-40B4-BE49-F238E27FC236}">
                <a16:creationId xmlns:a16="http://schemas.microsoft.com/office/drawing/2014/main" id="{A22F9745-7DAE-BD4C-9B9F-DCFC30E9A236}"/>
              </a:ext>
            </a:extLst>
          </p:cNvPr>
          <p:cNvSpPr txBox="1">
            <a:spLocks/>
          </p:cNvSpPr>
          <p:nvPr/>
        </p:nvSpPr>
        <p:spPr>
          <a:xfrm>
            <a:off x="198304" y="11253"/>
            <a:ext cx="11462225" cy="674909"/>
          </a:xfrm>
          <a:prstGeom prst="rect">
            <a:avLst/>
          </a:prstGeom>
        </p:spPr>
        <p:txBody>
          <a:bodyPr vert="horz" lIns="0" tIns="0" rIns="0" bIns="0" rtlCol="0" anchor="ctr">
            <a:normAutofit/>
          </a:bodyPr>
          <a:lstStyle>
            <a:lvl1pPr algn="l" defTabSz="914400" rtl="0" eaLnBrk="1" latinLnBrk="0" hangingPunct="1">
              <a:lnSpc>
                <a:spcPct val="90000"/>
              </a:lnSpc>
              <a:spcBef>
                <a:spcPct val="0"/>
              </a:spcBef>
              <a:buNone/>
              <a:defRPr sz="4400" b="0" kern="1200">
                <a:solidFill>
                  <a:srgbClr val="007DB2"/>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rPr>
              <a:t>MOBILE APP – Conversation List</a:t>
            </a:r>
          </a:p>
        </p:txBody>
      </p:sp>
      <p:grpSp>
        <p:nvGrpSpPr>
          <p:cNvPr id="61" name="Group 60">
            <a:extLst>
              <a:ext uri="{FF2B5EF4-FFF2-40B4-BE49-F238E27FC236}">
                <a16:creationId xmlns:a16="http://schemas.microsoft.com/office/drawing/2014/main" id="{ADB2E97C-1049-405D-846F-44C4D051FBC5}"/>
              </a:ext>
            </a:extLst>
          </p:cNvPr>
          <p:cNvGrpSpPr/>
          <p:nvPr/>
        </p:nvGrpSpPr>
        <p:grpSpPr>
          <a:xfrm>
            <a:off x="1195888" y="1301999"/>
            <a:ext cx="10255216" cy="4055251"/>
            <a:chOff x="1207110" y="1245222"/>
            <a:chExt cx="10255216" cy="4055251"/>
          </a:xfrm>
        </p:grpSpPr>
        <p:sp>
          <p:nvSpPr>
            <p:cNvPr id="19" name="TextBox 31">
              <a:extLst>
                <a:ext uri="{FF2B5EF4-FFF2-40B4-BE49-F238E27FC236}">
                  <a16:creationId xmlns:a16="http://schemas.microsoft.com/office/drawing/2014/main" id="{CD77CB05-2BCA-7F4F-B3B3-B6FE6877D079}"/>
                </a:ext>
              </a:extLst>
            </p:cNvPr>
            <p:cNvSpPr txBox="1"/>
            <p:nvPr/>
          </p:nvSpPr>
          <p:spPr bwMode="auto">
            <a:xfrm>
              <a:off x="8312457" y="1641096"/>
              <a:ext cx="3149869" cy="677108"/>
            </a:xfrm>
            <a:prstGeom prst="rect">
              <a:avLst/>
            </a:prstGeom>
            <a:solidFill>
              <a:srgbClr val="9FBD4E"/>
            </a:solidFill>
            <a:ln w="19050">
              <a:noFill/>
              <a:miter lim="800000"/>
              <a:headEnd/>
              <a:tailEnd/>
            </a:ln>
            <a:extLst>
              <a:ext uri="{FAA26D3D-D897-4be2-8F04-BA451C77F1D7}">
                <ma14:placeholderFlag xmlns="" xmlns:ma14="http://schemas.microsoft.com/office/mac/drawingml/2011/main" val="1"/>
              </a:ext>
            </a:extLst>
          </p:spPr>
          <p:txBody>
            <a:bodyPr vert="horz" wrap="square" lIns="182880" tIns="91440" rIns="182880" bIns="91440" numCol="1" rtlCol="0" anchor="ctr" anchorCtr="0" compatLnSpc="1">
              <a:prstTxWarp prst="textNoShape">
                <a:avLst/>
              </a:prstTxWarp>
              <a:spAutoFit/>
            </a:bodyPr>
            <a:lstStyle/>
            <a:p>
              <a:pPr marL="0" marR="0" lvl="0" indent="0" algn="l" defTabSz="914014"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Verdana" panose="020B0604030504040204" pitchFamily="34" charset="0"/>
                  <a:ea typeface="Verdana" panose="020B0604030504040204" pitchFamily="34" charset="0"/>
                  <a:cs typeface="Verdana" panose="020B0604030504040204" pitchFamily="34" charset="0"/>
                </a:rPr>
                <a:t>Time stamp for message arrival</a:t>
              </a:r>
            </a:p>
          </p:txBody>
        </p:sp>
        <p:cxnSp>
          <p:nvCxnSpPr>
            <p:cNvPr id="21" name="Straight Connector 34">
              <a:extLst>
                <a:ext uri="{FF2B5EF4-FFF2-40B4-BE49-F238E27FC236}">
                  <a16:creationId xmlns:a16="http://schemas.microsoft.com/office/drawing/2014/main" id="{B9257608-C064-3546-AF92-084690AB3861}"/>
                </a:ext>
              </a:extLst>
            </p:cNvPr>
            <p:cNvCxnSpPr>
              <a:cxnSpLocks/>
              <a:stCxn id="4" idx="6"/>
              <a:endCxn id="31" idx="1"/>
            </p:cNvCxnSpPr>
            <p:nvPr/>
          </p:nvCxnSpPr>
          <p:spPr>
            <a:xfrm flipV="1">
              <a:off x="6828395" y="2908302"/>
              <a:ext cx="1484062" cy="121990"/>
            </a:xfrm>
            <a:prstGeom prst="line">
              <a:avLst/>
            </a:prstGeom>
            <a:ln w="22225">
              <a:solidFill>
                <a:srgbClr val="87C024"/>
              </a:solidFill>
            </a:ln>
          </p:spPr>
          <p:style>
            <a:lnRef idx="1">
              <a:schemeClr val="accent1"/>
            </a:lnRef>
            <a:fillRef idx="0">
              <a:schemeClr val="accent1"/>
            </a:fillRef>
            <a:effectRef idx="0">
              <a:schemeClr val="accent1"/>
            </a:effectRef>
            <a:fontRef idx="minor">
              <a:schemeClr val="tx1"/>
            </a:fontRef>
          </p:style>
        </p:cxnSp>
        <p:cxnSp>
          <p:nvCxnSpPr>
            <p:cNvPr id="24" name="Straight Connector 36">
              <a:extLst>
                <a:ext uri="{FF2B5EF4-FFF2-40B4-BE49-F238E27FC236}">
                  <a16:creationId xmlns:a16="http://schemas.microsoft.com/office/drawing/2014/main" id="{9F05C91A-754D-B147-9C4A-222654273F83}"/>
                </a:ext>
              </a:extLst>
            </p:cNvPr>
            <p:cNvCxnSpPr>
              <a:cxnSpLocks/>
              <a:stCxn id="58" idx="6"/>
              <a:endCxn id="19" idx="1"/>
            </p:cNvCxnSpPr>
            <p:nvPr/>
          </p:nvCxnSpPr>
          <p:spPr>
            <a:xfrm flipV="1">
              <a:off x="7355123" y="1979650"/>
              <a:ext cx="957334" cy="169491"/>
            </a:xfrm>
            <a:prstGeom prst="line">
              <a:avLst/>
            </a:prstGeom>
            <a:ln w="22225">
              <a:solidFill>
                <a:srgbClr val="87C024"/>
              </a:solidFill>
            </a:ln>
          </p:spPr>
          <p:style>
            <a:lnRef idx="1">
              <a:schemeClr val="accent1"/>
            </a:lnRef>
            <a:fillRef idx="0">
              <a:schemeClr val="accent1"/>
            </a:fillRef>
            <a:effectRef idx="0">
              <a:schemeClr val="accent1"/>
            </a:effectRef>
            <a:fontRef idx="minor">
              <a:schemeClr val="tx1"/>
            </a:fontRef>
          </p:style>
        </p:cxnSp>
        <p:sp>
          <p:nvSpPr>
            <p:cNvPr id="25" name="TextBox 37">
              <a:extLst>
                <a:ext uri="{FF2B5EF4-FFF2-40B4-BE49-F238E27FC236}">
                  <a16:creationId xmlns:a16="http://schemas.microsoft.com/office/drawing/2014/main" id="{4A7E7F12-D1E1-0541-9E0E-AC9879974EEF}"/>
                </a:ext>
              </a:extLst>
            </p:cNvPr>
            <p:cNvSpPr txBox="1"/>
            <p:nvPr/>
          </p:nvSpPr>
          <p:spPr bwMode="auto">
            <a:xfrm>
              <a:off x="1207110" y="2646860"/>
              <a:ext cx="2677848" cy="923330"/>
            </a:xfrm>
            <a:prstGeom prst="rect">
              <a:avLst/>
            </a:prstGeom>
            <a:solidFill>
              <a:srgbClr val="9FBD4E"/>
            </a:solidFill>
            <a:ln w="19050">
              <a:noFill/>
              <a:miter lim="800000"/>
              <a:headEnd/>
              <a:tailEnd/>
            </a:ln>
            <a:extLst>
              <a:ext uri="{FAA26D3D-D897-4be2-8F04-BA451C77F1D7}">
                <ma14:placeholderFlag xmlns="" xmlns:ma14="http://schemas.microsoft.com/office/mac/drawingml/2011/main" val="1"/>
              </a:ext>
            </a:extLst>
          </p:spPr>
          <p:txBody>
            <a:bodyPr vert="horz" wrap="square" lIns="182880" tIns="91440" rIns="182880" bIns="91440" numCol="1" rtlCol="0" anchor="ctr" anchorCtr="0" compatLnSpc="1">
              <a:prstTxWarp prst="textNoShape">
                <a:avLst/>
              </a:prstTxWarp>
              <a:spAutoFit/>
            </a:bodyPr>
            <a:lstStyle/>
            <a:p>
              <a:pPr marL="0" marR="0" lvl="0" indent="0" algn="r" defTabSz="914014" rtl="0" eaLnBrk="1" fontAlgn="auto" latinLnBrk="0" hangingPunct="1">
                <a:lnSpc>
                  <a:spcPct val="100000"/>
                </a:lnSpc>
                <a:spcBef>
                  <a:spcPts val="0"/>
                </a:spcBef>
                <a:spcAft>
                  <a:spcPts val="0"/>
                </a:spcAft>
                <a:buClrTx/>
                <a:buSzTx/>
                <a:buFontTx/>
                <a:buNone/>
                <a:tabLst/>
                <a:defRPr/>
              </a:pPr>
              <a:r>
                <a:rPr lang="en-US" sz="1600" dirty="0">
                  <a:solidFill>
                    <a:prstClr val="white"/>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Red dot indicates a </a:t>
              </a:r>
              <a:r>
                <a:rPr kumimoji="0" lang="en-US" sz="16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Verdana" panose="020B0604030504040204" pitchFamily="34" charset="0"/>
                  <a:ea typeface="Verdana" panose="020B0604030504040204" pitchFamily="34" charset="0"/>
                  <a:cs typeface="Verdana" panose="020B0604030504040204" pitchFamily="34" charset="0"/>
                </a:rPr>
                <a:t>conversation with a pending message</a:t>
              </a:r>
            </a:p>
          </p:txBody>
        </p:sp>
        <p:cxnSp>
          <p:nvCxnSpPr>
            <p:cNvPr id="27" name="Straight Connector 38">
              <a:extLst>
                <a:ext uri="{FF2B5EF4-FFF2-40B4-BE49-F238E27FC236}">
                  <a16:creationId xmlns:a16="http://schemas.microsoft.com/office/drawing/2014/main" id="{238F0D42-1F05-8B4F-BDAD-9C54BA3C6A93}"/>
                </a:ext>
              </a:extLst>
            </p:cNvPr>
            <p:cNvCxnSpPr>
              <a:cxnSpLocks/>
              <a:stCxn id="25" idx="3"/>
            </p:cNvCxnSpPr>
            <p:nvPr/>
          </p:nvCxnSpPr>
          <p:spPr>
            <a:xfrm flipV="1">
              <a:off x="3884958" y="2274543"/>
              <a:ext cx="1070108" cy="833982"/>
            </a:xfrm>
            <a:prstGeom prst="line">
              <a:avLst/>
            </a:prstGeom>
            <a:ln w="22225">
              <a:solidFill>
                <a:srgbClr val="87C024"/>
              </a:solidFill>
            </a:ln>
          </p:spPr>
          <p:style>
            <a:lnRef idx="1">
              <a:schemeClr val="accent1"/>
            </a:lnRef>
            <a:fillRef idx="0">
              <a:schemeClr val="accent1"/>
            </a:fillRef>
            <a:effectRef idx="0">
              <a:schemeClr val="accent1"/>
            </a:effectRef>
            <a:fontRef idx="minor">
              <a:schemeClr val="tx1"/>
            </a:fontRef>
          </p:style>
        </p:cxnSp>
        <p:sp>
          <p:nvSpPr>
            <p:cNvPr id="28" name="TextBox 39">
              <a:extLst>
                <a:ext uri="{FF2B5EF4-FFF2-40B4-BE49-F238E27FC236}">
                  <a16:creationId xmlns:a16="http://schemas.microsoft.com/office/drawing/2014/main" id="{D53534C5-0CFF-EF44-8217-5C7A509CAFAD}"/>
                </a:ext>
              </a:extLst>
            </p:cNvPr>
            <p:cNvSpPr txBox="1"/>
            <p:nvPr/>
          </p:nvSpPr>
          <p:spPr bwMode="auto">
            <a:xfrm>
              <a:off x="1236090" y="3854719"/>
              <a:ext cx="2648868" cy="923330"/>
            </a:xfrm>
            <a:prstGeom prst="rect">
              <a:avLst/>
            </a:prstGeom>
            <a:solidFill>
              <a:srgbClr val="9FBD4E"/>
            </a:solidFill>
            <a:ln w="19050">
              <a:noFill/>
              <a:miter lim="800000"/>
              <a:headEnd/>
              <a:tailEnd/>
            </a:ln>
            <a:extLst>
              <a:ext uri="{FAA26D3D-D897-4be2-8F04-BA451C77F1D7}">
                <ma14:placeholderFlag xmlns="" xmlns:ma14="http://schemas.microsoft.com/office/mac/drawingml/2011/main" val="1"/>
              </a:ext>
            </a:extLst>
          </p:spPr>
          <p:txBody>
            <a:bodyPr vert="horz" wrap="square" lIns="182880" tIns="91440" rIns="182880" bIns="91440" numCol="1" rtlCol="0" anchor="ctr" anchorCtr="0" compatLnSpc="1">
              <a:prstTxWarp prst="textNoShape">
                <a:avLst/>
              </a:prstTxWarp>
              <a:spAutoFit/>
            </a:bodyPr>
            <a:lstStyle/>
            <a:p>
              <a:pPr marL="0" marR="0" lvl="0" indent="0" algn="r" defTabSz="914014"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Verdana" panose="020B0604030504040204" pitchFamily="34" charset="0"/>
                  <a:ea typeface="Verdana" panose="020B0604030504040204" pitchFamily="34" charset="0"/>
                  <a:cs typeface="Verdana" panose="020B0604030504040204" pitchFamily="34" charset="0"/>
                </a:rPr>
                <a:t>Displays customer name or phone number</a:t>
              </a:r>
            </a:p>
          </p:txBody>
        </p:sp>
        <p:cxnSp>
          <p:nvCxnSpPr>
            <p:cNvPr id="30" name="Straight Connector 41">
              <a:extLst>
                <a:ext uri="{FF2B5EF4-FFF2-40B4-BE49-F238E27FC236}">
                  <a16:creationId xmlns:a16="http://schemas.microsoft.com/office/drawing/2014/main" id="{626BE9F8-413B-DB4D-9283-C03A62CECCA7}"/>
                </a:ext>
              </a:extLst>
            </p:cNvPr>
            <p:cNvCxnSpPr>
              <a:cxnSpLocks/>
              <a:stCxn id="17" idx="3"/>
              <a:endCxn id="34" idx="3"/>
            </p:cNvCxnSpPr>
            <p:nvPr/>
          </p:nvCxnSpPr>
          <p:spPr>
            <a:xfrm flipH="1">
              <a:off x="3880486" y="1555839"/>
              <a:ext cx="2064225" cy="549807"/>
            </a:xfrm>
            <a:prstGeom prst="line">
              <a:avLst/>
            </a:prstGeom>
            <a:ln w="22225">
              <a:solidFill>
                <a:srgbClr val="87C024"/>
              </a:solidFill>
            </a:ln>
          </p:spPr>
          <p:style>
            <a:lnRef idx="1">
              <a:schemeClr val="accent1"/>
            </a:lnRef>
            <a:fillRef idx="0">
              <a:schemeClr val="accent1"/>
            </a:fillRef>
            <a:effectRef idx="0">
              <a:schemeClr val="accent1"/>
            </a:effectRef>
            <a:fontRef idx="minor">
              <a:schemeClr val="tx1"/>
            </a:fontRef>
          </p:style>
        </p:cxnSp>
        <p:sp>
          <p:nvSpPr>
            <p:cNvPr id="31" name="TextBox 42">
              <a:extLst>
                <a:ext uri="{FF2B5EF4-FFF2-40B4-BE49-F238E27FC236}">
                  <a16:creationId xmlns:a16="http://schemas.microsoft.com/office/drawing/2014/main" id="{A6ED5C13-E0D0-2E43-84FC-065C2D954238}"/>
                </a:ext>
              </a:extLst>
            </p:cNvPr>
            <p:cNvSpPr txBox="1"/>
            <p:nvPr/>
          </p:nvSpPr>
          <p:spPr bwMode="auto">
            <a:xfrm>
              <a:off x="8312457" y="2446637"/>
              <a:ext cx="3149869" cy="923330"/>
            </a:xfrm>
            <a:prstGeom prst="rect">
              <a:avLst/>
            </a:prstGeom>
            <a:solidFill>
              <a:srgbClr val="9FBD4E"/>
            </a:solidFill>
            <a:ln w="19050">
              <a:noFill/>
              <a:miter lim="800000"/>
              <a:headEnd/>
              <a:tailEnd/>
            </a:ln>
            <a:extLst>
              <a:ext uri="{FAA26D3D-D897-4be2-8F04-BA451C77F1D7}">
                <ma14:placeholderFlag xmlns="" xmlns:ma14="http://schemas.microsoft.com/office/mac/drawingml/2011/main" val="1"/>
              </a:ext>
            </a:extLst>
          </p:spPr>
          <p:txBody>
            <a:bodyPr vert="horz" wrap="square" lIns="182880" tIns="91440" rIns="182880" bIns="91440" numCol="1" rtlCol="0" anchor="ctr" anchorCtr="0" compatLnSpc="1">
              <a:prstTxWarp prst="textNoShape">
                <a:avLst/>
              </a:prstTxWarp>
              <a:spAutoFit/>
            </a:bodyPr>
            <a:lstStyle/>
            <a:p>
              <a:pPr marL="0" marR="0" lvl="0" indent="0" algn="l" defTabSz="914014"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Verdana" panose="020B0604030504040204" pitchFamily="34" charset="0"/>
                  <a:ea typeface="Verdana" panose="020B0604030504040204" pitchFamily="34" charset="0"/>
                  <a:cs typeface="Verdana" panose="020B0604030504040204" pitchFamily="34" charset="0"/>
                </a:rPr>
                <a:t>Tags conversation with name of last user to be active in the conversation</a:t>
              </a:r>
            </a:p>
          </p:txBody>
        </p:sp>
        <p:sp>
          <p:nvSpPr>
            <p:cNvPr id="34" name="TextBox 44">
              <a:extLst>
                <a:ext uri="{FF2B5EF4-FFF2-40B4-BE49-F238E27FC236}">
                  <a16:creationId xmlns:a16="http://schemas.microsoft.com/office/drawing/2014/main" id="{29C6BD86-6C88-604D-A01B-579B216920EA}"/>
                </a:ext>
              </a:extLst>
            </p:cNvPr>
            <p:cNvSpPr txBox="1"/>
            <p:nvPr/>
          </p:nvSpPr>
          <p:spPr bwMode="auto">
            <a:xfrm>
              <a:off x="1207110" y="1890202"/>
              <a:ext cx="2673376" cy="430887"/>
            </a:xfrm>
            <a:prstGeom prst="rect">
              <a:avLst/>
            </a:prstGeom>
            <a:solidFill>
              <a:srgbClr val="9FBD4E"/>
            </a:solidFill>
            <a:ln w="19050">
              <a:noFill/>
              <a:miter lim="800000"/>
              <a:headEnd/>
              <a:tailEnd/>
            </a:ln>
            <a:extLst>
              <a:ext uri="{FAA26D3D-D897-4be2-8F04-BA451C77F1D7}">
                <ma14:placeholderFlag xmlns="" xmlns:ma14="http://schemas.microsoft.com/office/mac/drawingml/2011/main" val="1"/>
              </a:ext>
            </a:extLst>
          </p:spPr>
          <p:txBody>
            <a:bodyPr vert="horz" wrap="square" lIns="182880" tIns="91440" rIns="182880" bIns="91440" numCol="1" rtlCol="0" anchor="ctr" anchorCtr="0" compatLnSpc="1">
              <a:prstTxWarp prst="textNoShape">
                <a:avLst/>
              </a:prstTxWarp>
              <a:spAutoFit/>
            </a:bodyPr>
            <a:lstStyle/>
            <a:p>
              <a:pPr marL="0" marR="0" lvl="0" indent="0" algn="r" defTabSz="914014" rtl="0" eaLnBrk="1" fontAlgn="auto" latinLnBrk="0" hangingPunct="1">
                <a:lnSpc>
                  <a:spcPct val="100000"/>
                </a:lnSpc>
                <a:spcBef>
                  <a:spcPts val="0"/>
                </a:spcBef>
                <a:spcAft>
                  <a:spcPts val="0"/>
                </a:spcAft>
                <a:buClrTx/>
                <a:buSzTx/>
                <a:buFontTx/>
                <a:buNone/>
                <a:tabLst/>
                <a:defRPr/>
              </a:pPr>
              <a:r>
                <a:rPr lang="en-US" sz="1600" dirty="0">
                  <a:solidFill>
                    <a:prstClr val="white"/>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Text Group Name</a:t>
              </a:r>
              <a:endParaRPr kumimoji="0" lang="en-US" sz="16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Verdana" panose="020B0604030504040204" pitchFamily="34" charset="0"/>
                <a:ea typeface="Verdana" panose="020B0604030504040204" pitchFamily="34" charset="0"/>
                <a:cs typeface="Verdana" panose="020B0604030504040204" pitchFamily="34" charset="0"/>
              </a:endParaRPr>
            </a:p>
          </p:txBody>
        </p:sp>
        <p:cxnSp>
          <p:nvCxnSpPr>
            <p:cNvPr id="15" name="Straight Connector 28">
              <a:extLst>
                <a:ext uri="{FF2B5EF4-FFF2-40B4-BE49-F238E27FC236}">
                  <a16:creationId xmlns:a16="http://schemas.microsoft.com/office/drawing/2014/main" id="{95BA6310-233A-C149-A247-70EE1B42D336}"/>
                </a:ext>
              </a:extLst>
            </p:cNvPr>
            <p:cNvCxnSpPr>
              <a:cxnSpLocks/>
            </p:cNvCxnSpPr>
            <p:nvPr/>
          </p:nvCxnSpPr>
          <p:spPr>
            <a:xfrm flipH="1">
              <a:off x="3880485" y="4999419"/>
              <a:ext cx="980474" cy="301054"/>
            </a:xfrm>
            <a:prstGeom prst="line">
              <a:avLst/>
            </a:prstGeom>
            <a:ln w="22225">
              <a:solidFill>
                <a:srgbClr val="87C024"/>
              </a:solidFill>
            </a:ln>
          </p:spPr>
          <p:style>
            <a:lnRef idx="1">
              <a:schemeClr val="accent1"/>
            </a:lnRef>
            <a:fillRef idx="0">
              <a:schemeClr val="accent1"/>
            </a:fillRef>
            <a:effectRef idx="0">
              <a:schemeClr val="accent1"/>
            </a:effectRef>
            <a:fontRef idx="minor">
              <a:schemeClr val="tx1"/>
            </a:fontRef>
          </p:style>
        </p:cxnSp>
        <p:cxnSp>
          <p:nvCxnSpPr>
            <p:cNvPr id="18" name="Straight Connector 30">
              <a:extLst>
                <a:ext uri="{FF2B5EF4-FFF2-40B4-BE49-F238E27FC236}">
                  <a16:creationId xmlns:a16="http://schemas.microsoft.com/office/drawing/2014/main" id="{D2F125D6-C556-C348-8F4D-AFDF351C7FF7}"/>
                </a:ext>
              </a:extLst>
            </p:cNvPr>
            <p:cNvCxnSpPr>
              <a:cxnSpLocks/>
              <a:endCxn id="40" idx="3"/>
            </p:cNvCxnSpPr>
            <p:nvPr/>
          </p:nvCxnSpPr>
          <p:spPr>
            <a:xfrm flipV="1">
              <a:off x="3850752" y="4023616"/>
              <a:ext cx="1174156" cy="301054"/>
            </a:xfrm>
            <a:prstGeom prst="line">
              <a:avLst/>
            </a:prstGeom>
            <a:ln w="22225">
              <a:solidFill>
                <a:srgbClr val="87C024"/>
              </a:solidFill>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3B72215C-3E3C-47C4-B86A-CA7FDC72B730}"/>
                </a:ext>
              </a:extLst>
            </p:cNvPr>
            <p:cNvSpPr/>
            <p:nvPr/>
          </p:nvSpPr>
          <p:spPr bwMode="auto">
            <a:xfrm>
              <a:off x="6380825" y="2905136"/>
              <a:ext cx="447570" cy="250311"/>
            </a:xfrm>
            <a:prstGeom prst="ellipse">
              <a:avLst/>
            </a:prstGeom>
            <a:noFill/>
            <a:ln w="28575">
              <a:solidFill>
                <a:srgbClr val="8FB32F"/>
              </a:solidFill>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kumimoji="1" lang="en-US" sz="1000" dirty="0">
                <a:solidFill>
                  <a:schemeClr val="bg1"/>
                </a:solidFill>
                <a:ea typeface="+mj-ea"/>
              </a:endParaRPr>
            </a:p>
          </p:txBody>
        </p:sp>
        <p:sp>
          <p:nvSpPr>
            <p:cNvPr id="40" name="Oval 39">
              <a:extLst>
                <a:ext uri="{FF2B5EF4-FFF2-40B4-BE49-F238E27FC236}">
                  <a16:creationId xmlns:a16="http://schemas.microsoft.com/office/drawing/2014/main" id="{33B65491-2E01-4B62-9EF2-3382894A29A2}"/>
                </a:ext>
              </a:extLst>
            </p:cNvPr>
            <p:cNvSpPr/>
            <p:nvPr/>
          </p:nvSpPr>
          <p:spPr bwMode="auto">
            <a:xfrm>
              <a:off x="4916786" y="3727284"/>
              <a:ext cx="738304" cy="347174"/>
            </a:xfrm>
            <a:prstGeom prst="ellipse">
              <a:avLst/>
            </a:prstGeom>
            <a:noFill/>
            <a:ln w="28575">
              <a:solidFill>
                <a:srgbClr val="8FB32F"/>
              </a:solidFill>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kumimoji="1" lang="en-US" sz="1000" dirty="0">
                <a:solidFill>
                  <a:schemeClr val="bg1"/>
                </a:solidFill>
                <a:ea typeface="+mj-ea"/>
              </a:endParaRPr>
            </a:p>
          </p:txBody>
        </p:sp>
        <p:sp>
          <p:nvSpPr>
            <p:cNvPr id="17" name="Oval 25">
              <a:extLst>
                <a:ext uri="{FF2B5EF4-FFF2-40B4-BE49-F238E27FC236}">
                  <a16:creationId xmlns:a16="http://schemas.microsoft.com/office/drawing/2014/main" id="{F3192D00-0586-C646-8988-D02DE0D7DB79}"/>
                </a:ext>
              </a:extLst>
            </p:cNvPr>
            <p:cNvSpPr>
              <a:spLocks noChangeAspect="1"/>
            </p:cNvSpPr>
            <p:nvPr/>
          </p:nvSpPr>
          <p:spPr>
            <a:xfrm>
              <a:off x="5855213" y="1245222"/>
              <a:ext cx="611129" cy="363910"/>
            </a:xfrm>
            <a:prstGeom prst="ellipse">
              <a:avLst/>
            </a:prstGeom>
            <a:noFill/>
            <a:ln w="28575">
              <a:solidFill>
                <a:srgbClr val="87C024"/>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014"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rebuchet MS"/>
                <a:ea typeface="ＭＳ Ｐゴシック" charset="0"/>
                <a:cs typeface="+mn-cs"/>
              </a:endParaRPr>
            </a:p>
          </p:txBody>
        </p:sp>
      </p:grpSp>
      <p:sp>
        <p:nvSpPr>
          <p:cNvPr id="73" name="TextBox 39">
            <a:extLst>
              <a:ext uri="{FF2B5EF4-FFF2-40B4-BE49-F238E27FC236}">
                <a16:creationId xmlns:a16="http://schemas.microsoft.com/office/drawing/2014/main" id="{22BC5F62-39EC-4E81-9751-7257BB19C28A}"/>
              </a:ext>
            </a:extLst>
          </p:cNvPr>
          <p:cNvSpPr txBox="1"/>
          <p:nvPr/>
        </p:nvSpPr>
        <p:spPr bwMode="auto">
          <a:xfrm>
            <a:off x="1195888" y="5072809"/>
            <a:ext cx="2648868" cy="677108"/>
          </a:xfrm>
          <a:prstGeom prst="rect">
            <a:avLst/>
          </a:prstGeom>
          <a:solidFill>
            <a:srgbClr val="9FBD4E"/>
          </a:solidFill>
          <a:ln w="19050">
            <a:noFill/>
            <a:miter lim="800000"/>
            <a:headEnd/>
            <a:tailEnd/>
          </a:ln>
          <a:extLst>
            <a:ext uri="{FAA26D3D-D897-4be2-8F04-BA451C77F1D7}">
              <ma14:placeholderFlag xmlns="" xmlns:ma14="http://schemas.microsoft.com/office/mac/drawingml/2011/main" val="1"/>
            </a:ext>
          </a:extLst>
        </p:spPr>
        <p:txBody>
          <a:bodyPr vert="horz" wrap="square" lIns="182880" tIns="91440" rIns="182880" bIns="91440" numCol="1" rtlCol="0" anchor="ctr" anchorCtr="0" compatLnSpc="1">
            <a:prstTxWarp prst="textNoShape">
              <a:avLst/>
            </a:prstTxWarp>
            <a:spAutoFit/>
          </a:bodyPr>
          <a:lstStyle/>
          <a:p>
            <a:pPr marL="0" marR="0" lvl="0" indent="0" algn="r" defTabSz="914014"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Verdana" panose="020B0604030504040204" pitchFamily="34" charset="0"/>
                <a:ea typeface="Verdana" panose="020B0604030504040204" pitchFamily="34" charset="0"/>
                <a:cs typeface="Verdana" panose="020B0604030504040204" pitchFamily="34" charset="0"/>
              </a:rPr>
              <a:t>Shows snippet of most recent message</a:t>
            </a:r>
          </a:p>
        </p:txBody>
      </p:sp>
      <p:sp>
        <p:nvSpPr>
          <p:cNvPr id="48" name="Oval 47">
            <a:extLst>
              <a:ext uri="{FF2B5EF4-FFF2-40B4-BE49-F238E27FC236}">
                <a16:creationId xmlns:a16="http://schemas.microsoft.com/office/drawing/2014/main" id="{330C7B56-5F37-4EA8-B46A-905B1A6A991D}"/>
              </a:ext>
            </a:extLst>
          </p:cNvPr>
          <p:cNvSpPr/>
          <p:nvPr/>
        </p:nvSpPr>
        <p:spPr bwMode="auto">
          <a:xfrm>
            <a:off x="4849737" y="4898038"/>
            <a:ext cx="738304" cy="246688"/>
          </a:xfrm>
          <a:prstGeom prst="ellipse">
            <a:avLst/>
          </a:prstGeom>
          <a:noFill/>
          <a:ln w="28575">
            <a:solidFill>
              <a:srgbClr val="8FB32F"/>
            </a:solidFill>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kumimoji="1" lang="en-US" sz="1000" dirty="0">
              <a:solidFill>
                <a:schemeClr val="bg1"/>
              </a:solidFill>
              <a:ea typeface="+mj-ea"/>
            </a:endParaRPr>
          </a:p>
        </p:txBody>
      </p:sp>
      <p:sp>
        <p:nvSpPr>
          <p:cNvPr id="58" name="Oval 57">
            <a:extLst>
              <a:ext uri="{FF2B5EF4-FFF2-40B4-BE49-F238E27FC236}">
                <a16:creationId xmlns:a16="http://schemas.microsoft.com/office/drawing/2014/main" id="{33203BE6-78A2-4B78-B25A-83AC3C4A0ECC}"/>
              </a:ext>
            </a:extLst>
          </p:cNvPr>
          <p:cNvSpPr/>
          <p:nvPr/>
        </p:nvSpPr>
        <p:spPr bwMode="auto">
          <a:xfrm>
            <a:off x="6817173" y="2080762"/>
            <a:ext cx="526728" cy="250311"/>
          </a:xfrm>
          <a:prstGeom prst="ellipse">
            <a:avLst/>
          </a:prstGeom>
          <a:noFill/>
          <a:ln w="28575">
            <a:solidFill>
              <a:srgbClr val="8FB32F"/>
            </a:solidFill>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kumimoji="1" lang="en-US" sz="1000" dirty="0">
              <a:solidFill>
                <a:schemeClr val="bg1"/>
              </a:solidFill>
              <a:ea typeface="+mj-ea"/>
            </a:endParaRPr>
          </a:p>
        </p:txBody>
      </p:sp>
    </p:spTree>
    <p:extLst>
      <p:ext uri="{BB962C8B-B14F-4D97-AF65-F5344CB8AC3E}">
        <p14:creationId xmlns:p14="http://schemas.microsoft.com/office/powerpoint/2010/main" val="147375725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34FC850-A0AA-4855-9916-2798FF909CD6}"/>
              </a:ext>
            </a:extLst>
          </p:cNvPr>
          <p:cNvPicPr>
            <a:picLocks noChangeAspect="1"/>
          </p:cNvPicPr>
          <p:nvPr/>
        </p:nvPicPr>
        <p:blipFill>
          <a:blip r:embed="rId3"/>
          <a:stretch>
            <a:fillRect/>
          </a:stretch>
        </p:blipFill>
        <p:spPr>
          <a:xfrm>
            <a:off x="4708597" y="800603"/>
            <a:ext cx="2913517" cy="5792957"/>
          </a:xfrm>
          <a:prstGeom prst="rect">
            <a:avLst/>
          </a:prstGeom>
        </p:spPr>
      </p:pic>
      <p:sp>
        <p:nvSpPr>
          <p:cNvPr id="70" name="Title 1">
            <a:extLst>
              <a:ext uri="{FF2B5EF4-FFF2-40B4-BE49-F238E27FC236}">
                <a16:creationId xmlns:a16="http://schemas.microsoft.com/office/drawing/2014/main" id="{A22F9745-7DAE-BD4C-9B9F-DCFC30E9A236}"/>
              </a:ext>
            </a:extLst>
          </p:cNvPr>
          <p:cNvSpPr txBox="1">
            <a:spLocks/>
          </p:cNvSpPr>
          <p:nvPr/>
        </p:nvSpPr>
        <p:spPr>
          <a:xfrm>
            <a:off x="198304" y="11253"/>
            <a:ext cx="11462225" cy="674909"/>
          </a:xfrm>
          <a:prstGeom prst="rect">
            <a:avLst/>
          </a:prstGeom>
        </p:spPr>
        <p:txBody>
          <a:bodyPr vert="horz" lIns="0" tIns="0" rIns="0" bIns="0" rtlCol="0" anchor="ctr">
            <a:normAutofit/>
          </a:bodyPr>
          <a:lstStyle>
            <a:lvl1pPr algn="l" defTabSz="914400" rtl="0" eaLnBrk="1" latinLnBrk="0" hangingPunct="1">
              <a:lnSpc>
                <a:spcPct val="90000"/>
              </a:lnSpc>
              <a:spcBef>
                <a:spcPct val="0"/>
              </a:spcBef>
              <a:buNone/>
              <a:defRPr sz="4400" b="0" kern="1200">
                <a:solidFill>
                  <a:srgbClr val="007DB2"/>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rPr>
              <a:t>MOBILE APP – Conversation Detail</a:t>
            </a:r>
          </a:p>
        </p:txBody>
      </p:sp>
      <p:grpSp>
        <p:nvGrpSpPr>
          <p:cNvPr id="61" name="Group 60">
            <a:extLst>
              <a:ext uri="{FF2B5EF4-FFF2-40B4-BE49-F238E27FC236}">
                <a16:creationId xmlns:a16="http://schemas.microsoft.com/office/drawing/2014/main" id="{ADB2E97C-1049-405D-846F-44C4D051FBC5}"/>
              </a:ext>
            </a:extLst>
          </p:cNvPr>
          <p:cNvGrpSpPr/>
          <p:nvPr/>
        </p:nvGrpSpPr>
        <p:grpSpPr>
          <a:xfrm>
            <a:off x="1610140" y="1149071"/>
            <a:ext cx="8946201" cy="3562644"/>
            <a:chOff x="1621362" y="1092294"/>
            <a:chExt cx="8946201" cy="3562644"/>
          </a:xfrm>
        </p:grpSpPr>
        <p:sp>
          <p:nvSpPr>
            <p:cNvPr id="16" name="TextBox 29">
              <a:extLst>
                <a:ext uri="{FF2B5EF4-FFF2-40B4-BE49-F238E27FC236}">
                  <a16:creationId xmlns:a16="http://schemas.microsoft.com/office/drawing/2014/main" id="{44D36A30-0E17-3C4B-AE4F-5B31111EF825}"/>
                </a:ext>
              </a:extLst>
            </p:cNvPr>
            <p:cNvSpPr txBox="1"/>
            <p:nvPr/>
          </p:nvSpPr>
          <p:spPr bwMode="auto">
            <a:xfrm>
              <a:off x="8312457" y="2898653"/>
              <a:ext cx="2255106" cy="923330"/>
            </a:xfrm>
            <a:prstGeom prst="rect">
              <a:avLst/>
            </a:prstGeom>
            <a:solidFill>
              <a:srgbClr val="9FBD4E"/>
            </a:solidFill>
            <a:ln w="19050">
              <a:noFill/>
              <a:miter lim="800000"/>
              <a:headEnd/>
              <a:tailEnd/>
            </a:ln>
            <a:extLst>
              <a:ext uri="{FAA26D3D-D897-4be2-8F04-BA451C77F1D7}">
                <ma14:placeholderFlag xmlns:ma14="http://schemas.microsoft.com/office/mac/drawingml/2011/main" xmlns="" val="1"/>
              </a:ext>
            </a:extLst>
          </p:spPr>
          <p:txBody>
            <a:bodyPr vert="horz" wrap="square" lIns="182880" tIns="91440" rIns="182880" bIns="91440" numCol="1" rtlCol="0" anchor="ctr" anchorCtr="0" compatLnSpc="1">
              <a:prstTxWarp prst="textNoShape">
                <a:avLst/>
              </a:prstTxWarp>
              <a:spAutoFit/>
            </a:bodyPr>
            <a:lstStyle/>
            <a:p>
              <a:pPr marL="0" marR="0" lvl="0" indent="0" algn="l" defTabSz="914014" rtl="0" eaLnBrk="1" fontAlgn="auto" latinLnBrk="0" hangingPunct="1">
                <a:lnSpc>
                  <a:spcPct val="100000"/>
                </a:lnSpc>
                <a:spcBef>
                  <a:spcPts val="0"/>
                </a:spcBef>
                <a:spcAft>
                  <a:spcPts val="0"/>
                </a:spcAft>
                <a:buClrTx/>
                <a:buSzTx/>
                <a:buFontTx/>
                <a:buNone/>
                <a:tabLst/>
                <a:defRPr/>
              </a:pPr>
              <a:r>
                <a:rPr lang="en-US" sz="1600" dirty="0">
                  <a:solidFill>
                    <a:prstClr val="white"/>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Identifies sender of each outbound message</a:t>
              </a:r>
              <a:endParaRPr kumimoji="0" lang="en-US" sz="16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9" name="TextBox 31">
              <a:extLst>
                <a:ext uri="{FF2B5EF4-FFF2-40B4-BE49-F238E27FC236}">
                  <a16:creationId xmlns:a16="http://schemas.microsoft.com/office/drawing/2014/main" id="{CD77CB05-2BCA-7F4F-B3B3-B6FE6877D079}"/>
                </a:ext>
              </a:extLst>
            </p:cNvPr>
            <p:cNvSpPr txBox="1"/>
            <p:nvPr/>
          </p:nvSpPr>
          <p:spPr bwMode="auto">
            <a:xfrm>
              <a:off x="8312457" y="2003419"/>
              <a:ext cx="2255106" cy="677108"/>
            </a:xfrm>
            <a:prstGeom prst="rect">
              <a:avLst/>
            </a:prstGeom>
            <a:solidFill>
              <a:srgbClr val="9FBD4E"/>
            </a:solidFill>
            <a:ln w="19050">
              <a:noFill/>
              <a:miter lim="800000"/>
              <a:headEnd/>
              <a:tailEnd/>
            </a:ln>
            <a:extLst>
              <a:ext uri="{FAA26D3D-D897-4be2-8F04-BA451C77F1D7}">
                <ma14:placeholderFlag xmlns:ma14="http://schemas.microsoft.com/office/mac/drawingml/2011/main" xmlns="" val="1"/>
              </a:ext>
            </a:extLst>
          </p:spPr>
          <p:txBody>
            <a:bodyPr vert="horz" wrap="square" lIns="182880" tIns="91440" rIns="182880" bIns="91440" numCol="1" rtlCol="0" anchor="ctr" anchorCtr="0" compatLnSpc="1">
              <a:prstTxWarp prst="textNoShape">
                <a:avLst/>
              </a:prstTxWarp>
              <a:spAutoFit/>
            </a:bodyPr>
            <a:lstStyle/>
            <a:p>
              <a:pPr marL="0" marR="0" lvl="0" indent="0" algn="l" defTabSz="914014"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Verdana" panose="020B0604030504040204" pitchFamily="34" charset="0"/>
                  <a:ea typeface="Verdana" panose="020B0604030504040204" pitchFamily="34" charset="0"/>
                  <a:cs typeface="Verdana" panose="020B0604030504040204" pitchFamily="34" charset="0"/>
                </a:rPr>
                <a:t>Message Time Stamp</a:t>
              </a:r>
            </a:p>
          </p:txBody>
        </p:sp>
        <p:cxnSp>
          <p:nvCxnSpPr>
            <p:cNvPr id="21" name="Straight Connector 34">
              <a:extLst>
                <a:ext uri="{FF2B5EF4-FFF2-40B4-BE49-F238E27FC236}">
                  <a16:creationId xmlns:a16="http://schemas.microsoft.com/office/drawing/2014/main" id="{B9257608-C064-3546-AF92-084690AB3861}"/>
                </a:ext>
              </a:extLst>
            </p:cNvPr>
            <p:cNvCxnSpPr>
              <a:cxnSpLocks/>
              <a:stCxn id="4" idx="6"/>
              <a:endCxn id="31" idx="1"/>
            </p:cNvCxnSpPr>
            <p:nvPr/>
          </p:nvCxnSpPr>
          <p:spPr>
            <a:xfrm>
              <a:off x="7036712" y="1430848"/>
              <a:ext cx="1275745" cy="0"/>
            </a:xfrm>
            <a:prstGeom prst="line">
              <a:avLst/>
            </a:prstGeom>
            <a:ln w="22225">
              <a:solidFill>
                <a:srgbClr val="87C024"/>
              </a:solidFill>
            </a:ln>
          </p:spPr>
          <p:style>
            <a:lnRef idx="1">
              <a:schemeClr val="accent1"/>
            </a:lnRef>
            <a:fillRef idx="0">
              <a:schemeClr val="accent1"/>
            </a:fillRef>
            <a:effectRef idx="0">
              <a:schemeClr val="accent1"/>
            </a:effectRef>
            <a:fontRef idx="minor">
              <a:schemeClr val="tx1"/>
            </a:fontRef>
          </p:style>
        </p:cxnSp>
        <p:cxnSp>
          <p:nvCxnSpPr>
            <p:cNvPr id="24" name="Straight Connector 36">
              <a:extLst>
                <a:ext uri="{FF2B5EF4-FFF2-40B4-BE49-F238E27FC236}">
                  <a16:creationId xmlns:a16="http://schemas.microsoft.com/office/drawing/2014/main" id="{9F05C91A-754D-B147-9C4A-222654273F83}"/>
                </a:ext>
              </a:extLst>
            </p:cNvPr>
            <p:cNvCxnSpPr>
              <a:cxnSpLocks/>
              <a:stCxn id="26" idx="6"/>
              <a:endCxn id="19" idx="1"/>
            </p:cNvCxnSpPr>
            <p:nvPr/>
          </p:nvCxnSpPr>
          <p:spPr>
            <a:xfrm>
              <a:off x="6855642" y="2146933"/>
              <a:ext cx="1456815" cy="195040"/>
            </a:xfrm>
            <a:prstGeom prst="line">
              <a:avLst/>
            </a:prstGeom>
            <a:ln w="22225">
              <a:solidFill>
                <a:srgbClr val="87C024"/>
              </a:solidFill>
            </a:ln>
          </p:spPr>
          <p:style>
            <a:lnRef idx="1">
              <a:schemeClr val="accent1"/>
            </a:lnRef>
            <a:fillRef idx="0">
              <a:schemeClr val="accent1"/>
            </a:fillRef>
            <a:effectRef idx="0">
              <a:schemeClr val="accent1"/>
            </a:effectRef>
            <a:fontRef idx="minor">
              <a:schemeClr val="tx1"/>
            </a:fontRef>
          </p:style>
        </p:cxnSp>
        <p:sp>
          <p:nvSpPr>
            <p:cNvPr id="25" name="TextBox 37">
              <a:extLst>
                <a:ext uri="{FF2B5EF4-FFF2-40B4-BE49-F238E27FC236}">
                  <a16:creationId xmlns:a16="http://schemas.microsoft.com/office/drawing/2014/main" id="{4A7E7F12-D1E1-0541-9E0E-AC9879974EEF}"/>
                </a:ext>
              </a:extLst>
            </p:cNvPr>
            <p:cNvSpPr txBox="1"/>
            <p:nvPr/>
          </p:nvSpPr>
          <p:spPr bwMode="auto">
            <a:xfrm>
              <a:off x="1621363" y="2853829"/>
              <a:ext cx="2263596" cy="677108"/>
            </a:xfrm>
            <a:prstGeom prst="rect">
              <a:avLst/>
            </a:prstGeom>
            <a:solidFill>
              <a:srgbClr val="9FBD4E"/>
            </a:solidFill>
            <a:ln w="19050">
              <a:noFill/>
              <a:miter lim="800000"/>
              <a:headEnd/>
              <a:tailEnd/>
            </a:ln>
            <a:extLst>
              <a:ext uri="{FAA26D3D-D897-4be2-8F04-BA451C77F1D7}">
                <ma14:placeholderFlag xmlns:ma14="http://schemas.microsoft.com/office/mac/drawingml/2011/main" xmlns="" val="1"/>
              </a:ext>
            </a:extLst>
          </p:spPr>
          <p:txBody>
            <a:bodyPr vert="horz" wrap="square" lIns="182880" tIns="91440" rIns="182880" bIns="91440" numCol="1" rtlCol="0" anchor="ctr" anchorCtr="0" compatLnSpc="1">
              <a:prstTxWarp prst="textNoShape">
                <a:avLst/>
              </a:prstTxWarp>
              <a:spAutoFit/>
            </a:bodyPr>
            <a:lstStyle/>
            <a:p>
              <a:pPr marL="0" marR="0" lvl="0" indent="0" algn="r" defTabSz="914014" rtl="0" eaLnBrk="1" fontAlgn="auto" latinLnBrk="0" hangingPunct="1">
                <a:lnSpc>
                  <a:spcPct val="100000"/>
                </a:lnSpc>
                <a:spcBef>
                  <a:spcPts val="0"/>
                </a:spcBef>
                <a:spcAft>
                  <a:spcPts val="0"/>
                </a:spcAft>
                <a:buClrTx/>
                <a:buSzTx/>
                <a:buFontTx/>
                <a:buNone/>
                <a:tabLst/>
                <a:defRPr/>
              </a:pPr>
              <a:r>
                <a:rPr lang="en-US" sz="1600" dirty="0">
                  <a:solidFill>
                    <a:prstClr val="white"/>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Conversation History</a:t>
              </a:r>
              <a:endParaRPr kumimoji="0" lang="en-US" sz="16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26" name="Oval 27">
              <a:extLst>
                <a:ext uri="{FF2B5EF4-FFF2-40B4-BE49-F238E27FC236}">
                  <a16:creationId xmlns:a16="http://schemas.microsoft.com/office/drawing/2014/main" id="{71A62CFC-641B-9B45-B923-125FCAE195AD}"/>
                </a:ext>
              </a:extLst>
            </p:cNvPr>
            <p:cNvSpPr>
              <a:spLocks noChangeAspect="1"/>
            </p:cNvSpPr>
            <p:nvPr/>
          </p:nvSpPr>
          <p:spPr>
            <a:xfrm>
              <a:off x="6413308" y="2000629"/>
              <a:ext cx="442334" cy="292608"/>
            </a:xfrm>
            <a:prstGeom prst="ellipse">
              <a:avLst/>
            </a:prstGeom>
            <a:noFill/>
            <a:ln w="28575">
              <a:solidFill>
                <a:srgbClr val="87C024"/>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014"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rebuchet MS"/>
                <a:ea typeface="ＭＳ Ｐゴシック" charset="0"/>
                <a:cs typeface="+mn-cs"/>
              </a:endParaRPr>
            </a:p>
          </p:txBody>
        </p:sp>
        <p:cxnSp>
          <p:nvCxnSpPr>
            <p:cNvPr id="27" name="Straight Connector 38">
              <a:extLst>
                <a:ext uri="{FF2B5EF4-FFF2-40B4-BE49-F238E27FC236}">
                  <a16:creationId xmlns:a16="http://schemas.microsoft.com/office/drawing/2014/main" id="{238F0D42-1F05-8B4F-BDAD-9C54BA3C6A93}"/>
                </a:ext>
              </a:extLst>
            </p:cNvPr>
            <p:cNvCxnSpPr>
              <a:cxnSpLocks/>
              <a:stCxn id="25" idx="3"/>
            </p:cNvCxnSpPr>
            <p:nvPr/>
          </p:nvCxnSpPr>
          <p:spPr>
            <a:xfrm flipV="1">
              <a:off x="3884959" y="2667590"/>
              <a:ext cx="1182567" cy="524793"/>
            </a:xfrm>
            <a:prstGeom prst="line">
              <a:avLst/>
            </a:prstGeom>
            <a:ln w="22225">
              <a:solidFill>
                <a:srgbClr val="87C024"/>
              </a:solidFill>
            </a:ln>
          </p:spPr>
          <p:style>
            <a:lnRef idx="1">
              <a:schemeClr val="accent1"/>
            </a:lnRef>
            <a:fillRef idx="0">
              <a:schemeClr val="accent1"/>
            </a:fillRef>
            <a:effectRef idx="0">
              <a:schemeClr val="accent1"/>
            </a:effectRef>
            <a:fontRef idx="minor">
              <a:schemeClr val="tx1"/>
            </a:fontRef>
          </p:style>
        </p:cxnSp>
        <p:sp>
          <p:nvSpPr>
            <p:cNvPr id="28" name="TextBox 39">
              <a:extLst>
                <a:ext uri="{FF2B5EF4-FFF2-40B4-BE49-F238E27FC236}">
                  <a16:creationId xmlns:a16="http://schemas.microsoft.com/office/drawing/2014/main" id="{D53534C5-0CFF-EF44-8217-5C7A509CAFAD}"/>
                </a:ext>
              </a:extLst>
            </p:cNvPr>
            <p:cNvSpPr txBox="1"/>
            <p:nvPr/>
          </p:nvSpPr>
          <p:spPr bwMode="auto">
            <a:xfrm>
              <a:off x="1621363" y="3977830"/>
              <a:ext cx="2263595" cy="677108"/>
            </a:xfrm>
            <a:prstGeom prst="rect">
              <a:avLst/>
            </a:prstGeom>
            <a:solidFill>
              <a:srgbClr val="9FBD4E"/>
            </a:solidFill>
            <a:ln w="19050">
              <a:noFill/>
              <a:miter lim="800000"/>
              <a:headEnd/>
              <a:tailEnd/>
            </a:ln>
            <a:extLst>
              <a:ext uri="{FAA26D3D-D897-4be2-8F04-BA451C77F1D7}">
                <ma14:placeholderFlag xmlns:ma14="http://schemas.microsoft.com/office/mac/drawingml/2011/main" xmlns="" val="1"/>
              </a:ext>
            </a:extLst>
          </p:spPr>
          <p:txBody>
            <a:bodyPr vert="horz" wrap="square" lIns="182880" tIns="91440" rIns="182880" bIns="91440" numCol="1" rtlCol="0" anchor="ctr" anchorCtr="0" compatLnSpc="1">
              <a:prstTxWarp prst="textNoShape">
                <a:avLst/>
              </a:prstTxWarp>
              <a:spAutoFit/>
            </a:bodyPr>
            <a:lstStyle/>
            <a:p>
              <a:pPr marL="0" marR="0" lvl="0" indent="0" algn="r" defTabSz="914014"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Verdana" panose="020B0604030504040204" pitchFamily="34" charset="0"/>
                  <a:ea typeface="Verdana" panose="020B0604030504040204" pitchFamily="34" charset="0"/>
                  <a:cs typeface="Verdana" panose="020B0604030504040204" pitchFamily="34" charset="0"/>
                </a:rPr>
                <a:t>Access pre-defined replies</a:t>
              </a:r>
            </a:p>
          </p:txBody>
        </p:sp>
        <p:cxnSp>
          <p:nvCxnSpPr>
            <p:cNvPr id="30" name="Straight Connector 41">
              <a:extLst>
                <a:ext uri="{FF2B5EF4-FFF2-40B4-BE49-F238E27FC236}">
                  <a16:creationId xmlns:a16="http://schemas.microsoft.com/office/drawing/2014/main" id="{626BE9F8-413B-DB4D-9283-C03A62CECCA7}"/>
                </a:ext>
              </a:extLst>
            </p:cNvPr>
            <p:cNvCxnSpPr>
              <a:cxnSpLocks/>
              <a:stCxn id="17" idx="3"/>
              <a:endCxn id="34" idx="3"/>
            </p:cNvCxnSpPr>
            <p:nvPr/>
          </p:nvCxnSpPr>
          <p:spPr>
            <a:xfrm flipH="1">
              <a:off x="3880485" y="1549652"/>
              <a:ext cx="1390113" cy="555994"/>
            </a:xfrm>
            <a:prstGeom prst="line">
              <a:avLst/>
            </a:prstGeom>
            <a:ln w="22225">
              <a:solidFill>
                <a:srgbClr val="87C024"/>
              </a:solidFill>
            </a:ln>
          </p:spPr>
          <p:style>
            <a:lnRef idx="1">
              <a:schemeClr val="accent1"/>
            </a:lnRef>
            <a:fillRef idx="0">
              <a:schemeClr val="accent1"/>
            </a:fillRef>
            <a:effectRef idx="0">
              <a:schemeClr val="accent1"/>
            </a:effectRef>
            <a:fontRef idx="minor">
              <a:schemeClr val="tx1"/>
            </a:fontRef>
          </p:style>
        </p:cxnSp>
        <p:sp>
          <p:nvSpPr>
            <p:cNvPr id="31" name="TextBox 42">
              <a:extLst>
                <a:ext uri="{FF2B5EF4-FFF2-40B4-BE49-F238E27FC236}">
                  <a16:creationId xmlns:a16="http://schemas.microsoft.com/office/drawing/2014/main" id="{A6ED5C13-E0D0-2E43-84FC-065C2D954238}"/>
                </a:ext>
              </a:extLst>
            </p:cNvPr>
            <p:cNvSpPr txBox="1"/>
            <p:nvPr/>
          </p:nvSpPr>
          <p:spPr bwMode="auto">
            <a:xfrm>
              <a:off x="8312457" y="1092294"/>
              <a:ext cx="2255106" cy="677108"/>
            </a:xfrm>
            <a:prstGeom prst="rect">
              <a:avLst/>
            </a:prstGeom>
            <a:solidFill>
              <a:srgbClr val="9FBD4E"/>
            </a:solidFill>
            <a:ln w="19050">
              <a:noFill/>
              <a:miter lim="800000"/>
              <a:headEnd/>
              <a:tailEnd/>
            </a:ln>
            <a:extLst>
              <a:ext uri="{FAA26D3D-D897-4be2-8F04-BA451C77F1D7}">
                <ma14:placeholderFlag xmlns:ma14="http://schemas.microsoft.com/office/mac/drawingml/2011/main" xmlns="" val="1"/>
              </a:ext>
            </a:extLst>
          </p:spPr>
          <p:txBody>
            <a:bodyPr vert="horz" wrap="square" lIns="182880" tIns="91440" rIns="182880" bIns="91440" numCol="1" rtlCol="0" anchor="ctr" anchorCtr="0" compatLnSpc="1">
              <a:prstTxWarp prst="textNoShape">
                <a:avLst/>
              </a:prstTxWarp>
              <a:spAutoFit/>
            </a:bodyPr>
            <a:lstStyle/>
            <a:p>
              <a:pPr marL="0" marR="0" lvl="0" indent="0" algn="l" defTabSz="914014"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Verdana" panose="020B0604030504040204" pitchFamily="34" charset="0"/>
                  <a:ea typeface="Verdana" panose="020B0604030504040204" pitchFamily="34" charset="0"/>
                  <a:cs typeface="Verdana" panose="020B0604030504040204" pitchFamily="34" charset="0"/>
                </a:rPr>
                <a:t>Initiates phone call to customer</a:t>
              </a:r>
            </a:p>
          </p:txBody>
        </p:sp>
        <p:sp>
          <p:nvSpPr>
            <p:cNvPr id="34" name="TextBox 44">
              <a:extLst>
                <a:ext uri="{FF2B5EF4-FFF2-40B4-BE49-F238E27FC236}">
                  <a16:creationId xmlns:a16="http://schemas.microsoft.com/office/drawing/2014/main" id="{29C6BD86-6C88-604D-A01B-579B216920EA}"/>
                </a:ext>
              </a:extLst>
            </p:cNvPr>
            <p:cNvSpPr txBox="1"/>
            <p:nvPr/>
          </p:nvSpPr>
          <p:spPr bwMode="auto">
            <a:xfrm>
              <a:off x="1621362" y="1767092"/>
              <a:ext cx="2259123" cy="677108"/>
            </a:xfrm>
            <a:prstGeom prst="rect">
              <a:avLst/>
            </a:prstGeom>
            <a:solidFill>
              <a:srgbClr val="9FBD4E"/>
            </a:solidFill>
            <a:ln w="19050">
              <a:noFill/>
              <a:miter lim="800000"/>
              <a:headEnd/>
              <a:tailEnd/>
            </a:ln>
            <a:extLst>
              <a:ext uri="{FAA26D3D-D897-4be2-8F04-BA451C77F1D7}">
                <ma14:placeholderFlag xmlns:ma14="http://schemas.microsoft.com/office/mac/drawingml/2011/main" xmlns="" val="1"/>
              </a:ext>
            </a:extLst>
          </p:spPr>
          <p:txBody>
            <a:bodyPr vert="horz" wrap="square" lIns="182880" tIns="91440" rIns="182880" bIns="91440" numCol="1" rtlCol="0" anchor="ctr" anchorCtr="0" compatLnSpc="1">
              <a:prstTxWarp prst="textNoShape">
                <a:avLst/>
              </a:prstTxWarp>
              <a:spAutoFit/>
            </a:bodyPr>
            <a:lstStyle/>
            <a:p>
              <a:pPr marL="0" marR="0" lvl="0" indent="0" algn="r" defTabSz="914014"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Verdana" panose="020B0604030504040204" pitchFamily="34" charset="0"/>
                  <a:ea typeface="Verdana" panose="020B0604030504040204" pitchFamily="34" charset="0"/>
                  <a:cs typeface="Verdana" panose="020B0604030504040204" pitchFamily="34" charset="0"/>
                </a:rPr>
                <a:t>Customer Name or Phone Number</a:t>
              </a:r>
            </a:p>
          </p:txBody>
        </p:sp>
        <p:cxnSp>
          <p:nvCxnSpPr>
            <p:cNvPr id="18" name="Straight Connector 30">
              <a:extLst>
                <a:ext uri="{FF2B5EF4-FFF2-40B4-BE49-F238E27FC236}">
                  <a16:creationId xmlns:a16="http://schemas.microsoft.com/office/drawing/2014/main" id="{D2F125D6-C556-C348-8F4D-AFDF351C7FF7}"/>
                </a:ext>
              </a:extLst>
            </p:cNvPr>
            <p:cNvCxnSpPr>
              <a:cxnSpLocks/>
            </p:cNvCxnSpPr>
            <p:nvPr/>
          </p:nvCxnSpPr>
          <p:spPr>
            <a:xfrm flipV="1">
              <a:off x="3850752" y="4167209"/>
              <a:ext cx="942294" cy="157461"/>
            </a:xfrm>
            <a:prstGeom prst="line">
              <a:avLst/>
            </a:prstGeom>
            <a:ln w="22225">
              <a:solidFill>
                <a:srgbClr val="87C024"/>
              </a:solidFill>
            </a:ln>
          </p:spPr>
          <p:style>
            <a:lnRef idx="1">
              <a:schemeClr val="accent1"/>
            </a:lnRef>
            <a:fillRef idx="0">
              <a:schemeClr val="accent1"/>
            </a:fillRef>
            <a:effectRef idx="0">
              <a:schemeClr val="accent1"/>
            </a:effectRef>
            <a:fontRef idx="minor">
              <a:schemeClr val="tx1"/>
            </a:fontRef>
          </p:style>
        </p:cxnSp>
        <p:cxnSp>
          <p:nvCxnSpPr>
            <p:cNvPr id="32" name="Straight Connector 43">
              <a:extLst>
                <a:ext uri="{FF2B5EF4-FFF2-40B4-BE49-F238E27FC236}">
                  <a16:creationId xmlns:a16="http://schemas.microsoft.com/office/drawing/2014/main" id="{EA1FACD9-99DA-894F-9E98-937958B300C0}"/>
                </a:ext>
              </a:extLst>
            </p:cNvPr>
            <p:cNvCxnSpPr>
              <a:cxnSpLocks/>
              <a:stCxn id="16" idx="1"/>
            </p:cNvCxnSpPr>
            <p:nvPr/>
          </p:nvCxnSpPr>
          <p:spPr>
            <a:xfrm flipH="1" flipV="1">
              <a:off x="6986581" y="2769243"/>
              <a:ext cx="1325876" cy="591075"/>
            </a:xfrm>
            <a:prstGeom prst="line">
              <a:avLst/>
            </a:prstGeom>
            <a:ln w="22225">
              <a:solidFill>
                <a:srgbClr val="87C024"/>
              </a:solidFill>
            </a:ln>
            <a:effectLst/>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3B72215C-3E3C-47C4-B86A-CA7FDC72B730}"/>
                </a:ext>
              </a:extLst>
            </p:cNvPr>
            <p:cNvSpPr/>
            <p:nvPr/>
          </p:nvSpPr>
          <p:spPr bwMode="auto">
            <a:xfrm>
              <a:off x="6710786" y="1262832"/>
              <a:ext cx="325926" cy="336032"/>
            </a:xfrm>
            <a:prstGeom prst="ellipse">
              <a:avLst/>
            </a:prstGeom>
            <a:noFill/>
            <a:ln w="28575">
              <a:solidFill>
                <a:srgbClr val="8FB32F"/>
              </a:solidFill>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kumimoji="1" lang="en-US" sz="1000" dirty="0">
                <a:solidFill>
                  <a:schemeClr val="bg1"/>
                </a:solidFill>
                <a:ea typeface="+mj-ea"/>
              </a:endParaRPr>
            </a:p>
          </p:txBody>
        </p:sp>
        <p:sp>
          <p:nvSpPr>
            <p:cNvPr id="40" name="Oval 39">
              <a:extLst>
                <a:ext uri="{FF2B5EF4-FFF2-40B4-BE49-F238E27FC236}">
                  <a16:creationId xmlns:a16="http://schemas.microsoft.com/office/drawing/2014/main" id="{33B65491-2E01-4B62-9EF2-3382894A29A2}"/>
                </a:ext>
              </a:extLst>
            </p:cNvPr>
            <p:cNvSpPr/>
            <p:nvPr/>
          </p:nvSpPr>
          <p:spPr bwMode="auto">
            <a:xfrm>
              <a:off x="5148757" y="3707828"/>
              <a:ext cx="2322519" cy="669521"/>
            </a:xfrm>
            <a:prstGeom prst="ellipse">
              <a:avLst/>
            </a:prstGeom>
            <a:noFill/>
            <a:ln w="28575">
              <a:solidFill>
                <a:srgbClr val="8FB32F"/>
              </a:solidFill>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kumimoji="1" lang="en-US" sz="1000" dirty="0">
                <a:solidFill>
                  <a:schemeClr val="bg1"/>
                </a:solidFill>
                <a:ea typeface="+mj-ea"/>
              </a:endParaRPr>
            </a:p>
          </p:txBody>
        </p:sp>
        <p:sp>
          <p:nvSpPr>
            <p:cNvPr id="41" name="Oval 40">
              <a:extLst>
                <a:ext uri="{FF2B5EF4-FFF2-40B4-BE49-F238E27FC236}">
                  <a16:creationId xmlns:a16="http://schemas.microsoft.com/office/drawing/2014/main" id="{6F8FE8C3-9CE7-49ED-BD86-793B7E4F717F}"/>
                </a:ext>
              </a:extLst>
            </p:cNvPr>
            <p:cNvSpPr/>
            <p:nvPr/>
          </p:nvSpPr>
          <p:spPr bwMode="auto">
            <a:xfrm>
              <a:off x="6598674" y="2574611"/>
              <a:ext cx="387907" cy="336032"/>
            </a:xfrm>
            <a:prstGeom prst="ellipse">
              <a:avLst/>
            </a:prstGeom>
            <a:noFill/>
            <a:ln w="28575">
              <a:solidFill>
                <a:srgbClr val="8FB32F"/>
              </a:solidFill>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kumimoji="1" lang="en-US" sz="1000" dirty="0">
                <a:solidFill>
                  <a:schemeClr val="bg1"/>
                </a:solidFill>
                <a:ea typeface="+mj-ea"/>
              </a:endParaRPr>
            </a:p>
          </p:txBody>
        </p:sp>
        <p:sp>
          <p:nvSpPr>
            <p:cNvPr id="17" name="Oval 25">
              <a:extLst>
                <a:ext uri="{FF2B5EF4-FFF2-40B4-BE49-F238E27FC236}">
                  <a16:creationId xmlns:a16="http://schemas.microsoft.com/office/drawing/2014/main" id="{F3192D00-0586-C646-8988-D02DE0D7DB79}"/>
                </a:ext>
              </a:extLst>
            </p:cNvPr>
            <p:cNvSpPr>
              <a:spLocks noChangeAspect="1"/>
            </p:cNvSpPr>
            <p:nvPr/>
          </p:nvSpPr>
          <p:spPr>
            <a:xfrm>
              <a:off x="5148758" y="1262832"/>
              <a:ext cx="831978" cy="336031"/>
            </a:xfrm>
            <a:prstGeom prst="ellipse">
              <a:avLst/>
            </a:prstGeom>
            <a:noFill/>
            <a:ln w="28575">
              <a:solidFill>
                <a:srgbClr val="87C024"/>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014"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rebuchet MS"/>
                <a:ea typeface="ＭＳ Ｐゴシック" charset="0"/>
                <a:cs typeface="+mn-cs"/>
              </a:endParaRPr>
            </a:p>
          </p:txBody>
        </p:sp>
      </p:grpSp>
      <p:sp>
        <p:nvSpPr>
          <p:cNvPr id="23" name="TextBox 39">
            <a:extLst>
              <a:ext uri="{FF2B5EF4-FFF2-40B4-BE49-F238E27FC236}">
                <a16:creationId xmlns:a16="http://schemas.microsoft.com/office/drawing/2014/main" id="{7C454D00-896D-463D-AA6E-BF7CB35AD238}"/>
              </a:ext>
            </a:extLst>
          </p:cNvPr>
          <p:cNvSpPr txBox="1"/>
          <p:nvPr/>
        </p:nvSpPr>
        <p:spPr bwMode="auto">
          <a:xfrm>
            <a:off x="8292746" y="4240406"/>
            <a:ext cx="2263595" cy="923330"/>
          </a:xfrm>
          <a:prstGeom prst="rect">
            <a:avLst/>
          </a:prstGeom>
          <a:solidFill>
            <a:srgbClr val="9FBD4E"/>
          </a:solidFill>
          <a:ln w="19050">
            <a:noFill/>
            <a:miter lim="800000"/>
            <a:headEnd/>
            <a:tailEnd/>
          </a:ln>
          <a:extLst>
            <a:ext uri="{FAA26D3D-D897-4be2-8F04-BA451C77F1D7}">
              <ma14:placeholderFlag xmlns:ma14="http://schemas.microsoft.com/office/mac/drawingml/2011/main" xmlns="" val="1"/>
            </a:ext>
          </a:extLst>
        </p:spPr>
        <p:txBody>
          <a:bodyPr vert="horz" wrap="square" lIns="182880" tIns="91440" rIns="182880" bIns="91440" numCol="1" rtlCol="0" anchor="ctr" anchorCtr="0" compatLnSpc="1">
            <a:prstTxWarp prst="textNoShape">
              <a:avLst/>
            </a:prstTxWarp>
            <a:spAutoFit/>
          </a:bodyPr>
          <a:lstStyle/>
          <a:p>
            <a:pPr marL="0" marR="0" lvl="0" indent="0" algn="r" defTabSz="914014"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Verdana" panose="020B0604030504040204" pitchFamily="34" charset="0"/>
                <a:ea typeface="Verdana" panose="020B0604030504040204" pitchFamily="34" charset="0"/>
                <a:cs typeface="Verdana" panose="020B0604030504040204" pitchFamily="34" charset="0"/>
              </a:rPr>
              <a:t>Compose Outbound Message</a:t>
            </a:r>
          </a:p>
        </p:txBody>
      </p:sp>
      <p:cxnSp>
        <p:nvCxnSpPr>
          <p:cNvPr id="29" name="Straight Connector 30">
            <a:extLst>
              <a:ext uri="{FF2B5EF4-FFF2-40B4-BE49-F238E27FC236}">
                <a16:creationId xmlns:a16="http://schemas.microsoft.com/office/drawing/2014/main" id="{BF4F7E69-7820-40B1-AE47-B0D8CEE80495}"/>
              </a:ext>
            </a:extLst>
          </p:cNvPr>
          <p:cNvCxnSpPr>
            <a:cxnSpLocks/>
          </p:cNvCxnSpPr>
          <p:nvPr/>
        </p:nvCxnSpPr>
        <p:spPr>
          <a:xfrm>
            <a:off x="7248550" y="4283765"/>
            <a:ext cx="1052685" cy="285163"/>
          </a:xfrm>
          <a:prstGeom prst="line">
            <a:avLst/>
          </a:prstGeom>
          <a:ln w="22225">
            <a:solidFill>
              <a:srgbClr val="87C024"/>
            </a:solidFill>
          </a:ln>
        </p:spPr>
        <p:style>
          <a:lnRef idx="1">
            <a:schemeClr val="accent1"/>
          </a:lnRef>
          <a:fillRef idx="0">
            <a:schemeClr val="accent1"/>
          </a:fillRef>
          <a:effectRef idx="0">
            <a:schemeClr val="accent1"/>
          </a:effectRef>
          <a:fontRef idx="minor">
            <a:schemeClr val="tx1"/>
          </a:fontRef>
        </p:style>
      </p:cxnSp>
      <p:sp>
        <p:nvSpPr>
          <p:cNvPr id="33" name="Oval 32">
            <a:extLst>
              <a:ext uri="{FF2B5EF4-FFF2-40B4-BE49-F238E27FC236}">
                <a16:creationId xmlns:a16="http://schemas.microsoft.com/office/drawing/2014/main" id="{DDC8259D-B7D4-4A0D-B71B-A921C13F0829}"/>
              </a:ext>
            </a:extLst>
          </p:cNvPr>
          <p:cNvSpPr/>
          <p:nvPr/>
        </p:nvSpPr>
        <p:spPr bwMode="auto">
          <a:xfrm>
            <a:off x="4781824" y="3961593"/>
            <a:ext cx="387907" cy="336032"/>
          </a:xfrm>
          <a:prstGeom prst="ellipse">
            <a:avLst/>
          </a:prstGeom>
          <a:noFill/>
          <a:ln w="28575">
            <a:solidFill>
              <a:srgbClr val="8FB32F"/>
            </a:solidFill>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kumimoji="1" lang="en-US" sz="1000" dirty="0">
              <a:solidFill>
                <a:schemeClr val="bg1"/>
              </a:solidFill>
              <a:ea typeface="+mj-ea"/>
            </a:endParaRPr>
          </a:p>
        </p:txBody>
      </p:sp>
    </p:spTree>
    <p:extLst>
      <p:ext uri="{BB962C8B-B14F-4D97-AF65-F5344CB8AC3E}">
        <p14:creationId xmlns:p14="http://schemas.microsoft.com/office/powerpoint/2010/main" val="78981917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Title 1">
            <a:extLst>
              <a:ext uri="{FF2B5EF4-FFF2-40B4-BE49-F238E27FC236}">
                <a16:creationId xmlns:a16="http://schemas.microsoft.com/office/drawing/2014/main" id="{A22F9745-7DAE-BD4C-9B9F-DCFC30E9A236}"/>
              </a:ext>
            </a:extLst>
          </p:cNvPr>
          <p:cNvSpPr txBox="1">
            <a:spLocks/>
          </p:cNvSpPr>
          <p:nvPr/>
        </p:nvSpPr>
        <p:spPr>
          <a:xfrm>
            <a:off x="198304" y="11253"/>
            <a:ext cx="11462225" cy="674909"/>
          </a:xfrm>
          <a:prstGeom prst="rect">
            <a:avLst/>
          </a:prstGeom>
        </p:spPr>
        <p:txBody>
          <a:bodyPr vert="horz" lIns="0" tIns="0" rIns="0" bIns="0" rtlCol="0" anchor="ctr">
            <a:normAutofit/>
          </a:bodyPr>
          <a:lstStyle>
            <a:lvl1pPr algn="l" defTabSz="914400" rtl="0" eaLnBrk="1" latinLnBrk="0" hangingPunct="1">
              <a:lnSpc>
                <a:spcPct val="90000"/>
              </a:lnSpc>
              <a:spcBef>
                <a:spcPct val="0"/>
              </a:spcBef>
              <a:buNone/>
              <a:defRPr sz="4400" b="0" kern="1200">
                <a:solidFill>
                  <a:srgbClr val="007DB2"/>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rPr>
              <a:t>Browser Interface</a:t>
            </a:r>
          </a:p>
        </p:txBody>
      </p:sp>
      <p:sp>
        <p:nvSpPr>
          <p:cNvPr id="31" name="TextBox 42">
            <a:extLst>
              <a:ext uri="{FF2B5EF4-FFF2-40B4-BE49-F238E27FC236}">
                <a16:creationId xmlns:a16="http://schemas.microsoft.com/office/drawing/2014/main" id="{A6ED5C13-E0D0-2E43-84FC-065C2D954238}"/>
              </a:ext>
            </a:extLst>
          </p:cNvPr>
          <p:cNvSpPr txBox="1"/>
          <p:nvPr/>
        </p:nvSpPr>
        <p:spPr bwMode="auto">
          <a:xfrm>
            <a:off x="1441914" y="5556353"/>
            <a:ext cx="8975004" cy="677108"/>
          </a:xfrm>
          <a:prstGeom prst="rect">
            <a:avLst/>
          </a:prstGeom>
          <a:solidFill>
            <a:srgbClr val="9FBD4E"/>
          </a:solidFill>
          <a:ln w="19050">
            <a:noFill/>
            <a:miter lim="800000"/>
            <a:headEnd/>
            <a:tailEnd/>
          </a:ln>
          <a:extLst>
            <a:ext uri="{FAA26D3D-D897-4be2-8F04-BA451C77F1D7}">
              <ma14:placeholderFlag xmlns="" xmlns:ma14="http://schemas.microsoft.com/office/mac/drawingml/2011/main" val="1"/>
            </a:ext>
          </a:extLst>
        </p:spPr>
        <p:txBody>
          <a:bodyPr vert="horz" wrap="square" lIns="182880" tIns="91440" rIns="182880" bIns="91440" numCol="1" rtlCol="0" anchor="ctr" anchorCtr="0" compatLnSpc="1">
            <a:prstTxWarp prst="textNoShape">
              <a:avLst/>
            </a:prstTxWarp>
            <a:spAutoFit/>
          </a:bodyPr>
          <a:lstStyle/>
          <a:p>
            <a:pPr marL="0" marR="0" lvl="0" indent="0" algn="ctr" defTabSz="914014"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Verdana" panose="020B0604030504040204" pitchFamily="34" charset="0"/>
                <a:ea typeface="Verdana" panose="020B0604030504040204" pitchFamily="34" charset="0"/>
                <a:cs typeface="Verdana" panose="020B0604030504040204" pitchFamily="34" charset="0"/>
              </a:rPr>
              <a:t>Logging into Precision Contact through a PC browser provides a multi-panel display allowing the user to quickly switch between groups and conversations.</a:t>
            </a:r>
          </a:p>
        </p:txBody>
      </p:sp>
      <p:pic>
        <p:nvPicPr>
          <p:cNvPr id="5" name="Picture 4">
            <a:extLst>
              <a:ext uri="{FF2B5EF4-FFF2-40B4-BE49-F238E27FC236}">
                <a16:creationId xmlns:a16="http://schemas.microsoft.com/office/drawing/2014/main" id="{600FC439-CD86-4F70-B139-4BCF8F9909AF}"/>
              </a:ext>
            </a:extLst>
          </p:cNvPr>
          <p:cNvPicPr>
            <a:picLocks noChangeAspect="1"/>
          </p:cNvPicPr>
          <p:nvPr/>
        </p:nvPicPr>
        <p:blipFill>
          <a:blip r:embed="rId3"/>
          <a:stretch>
            <a:fillRect/>
          </a:stretch>
        </p:blipFill>
        <p:spPr>
          <a:xfrm>
            <a:off x="1798621" y="1200163"/>
            <a:ext cx="8160191" cy="4271741"/>
          </a:xfrm>
          <a:prstGeom prst="rect">
            <a:avLst/>
          </a:prstGeom>
        </p:spPr>
      </p:pic>
      <p:sp>
        <p:nvSpPr>
          <p:cNvPr id="29" name="TextBox 42">
            <a:extLst>
              <a:ext uri="{FF2B5EF4-FFF2-40B4-BE49-F238E27FC236}">
                <a16:creationId xmlns:a16="http://schemas.microsoft.com/office/drawing/2014/main" id="{509E1ED0-1BD6-4750-BC9B-0302C4E0A2D4}"/>
              </a:ext>
            </a:extLst>
          </p:cNvPr>
          <p:cNvSpPr txBox="1"/>
          <p:nvPr/>
        </p:nvSpPr>
        <p:spPr bwMode="auto">
          <a:xfrm>
            <a:off x="2065093" y="840209"/>
            <a:ext cx="1076459" cy="338554"/>
          </a:xfrm>
          <a:prstGeom prst="rect">
            <a:avLst/>
          </a:prstGeom>
          <a:solidFill>
            <a:srgbClr val="9FBD4E"/>
          </a:solidFill>
          <a:ln w="19050">
            <a:noFill/>
            <a:miter lim="800000"/>
            <a:headEnd/>
            <a:tailEnd/>
          </a:ln>
          <a:extLst>
            <a:ext uri="{FAA26D3D-D897-4be2-8F04-BA451C77F1D7}">
              <ma14:placeholderFlag xmlns="" xmlns:ma14="http://schemas.microsoft.com/office/mac/drawingml/2011/main" val="1"/>
            </a:ext>
          </a:extLst>
        </p:spPr>
        <p:txBody>
          <a:bodyPr vert="horz" wrap="square" lIns="182880" tIns="91440" rIns="182880" bIns="91440" numCol="1" rtlCol="0" anchor="ctr" anchorCtr="0" compatLnSpc="1">
            <a:prstTxWarp prst="textNoShape">
              <a:avLst/>
            </a:prstTxWarp>
            <a:spAutoFit/>
          </a:bodyPr>
          <a:lstStyle/>
          <a:p>
            <a:pPr marL="0" marR="0" lvl="0" indent="0" algn="l" defTabSz="914014"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Verdana" panose="020B0604030504040204" pitchFamily="34" charset="0"/>
                <a:ea typeface="Verdana" panose="020B0604030504040204" pitchFamily="34" charset="0"/>
                <a:cs typeface="Verdana" panose="020B0604030504040204" pitchFamily="34" charset="0"/>
              </a:rPr>
              <a:t>Main Menu</a:t>
            </a:r>
          </a:p>
        </p:txBody>
      </p:sp>
      <p:sp>
        <p:nvSpPr>
          <p:cNvPr id="33" name="TextBox 42">
            <a:extLst>
              <a:ext uri="{FF2B5EF4-FFF2-40B4-BE49-F238E27FC236}">
                <a16:creationId xmlns:a16="http://schemas.microsoft.com/office/drawing/2014/main" id="{7C369B99-2CE5-43F6-89C1-4094D5D20EBE}"/>
              </a:ext>
            </a:extLst>
          </p:cNvPr>
          <p:cNvSpPr txBox="1"/>
          <p:nvPr/>
        </p:nvSpPr>
        <p:spPr bwMode="auto">
          <a:xfrm>
            <a:off x="3829009" y="840209"/>
            <a:ext cx="1503482" cy="338554"/>
          </a:xfrm>
          <a:prstGeom prst="rect">
            <a:avLst/>
          </a:prstGeom>
          <a:solidFill>
            <a:srgbClr val="9FBD4E"/>
          </a:solidFill>
          <a:ln w="19050">
            <a:noFill/>
            <a:miter lim="800000"/>
            <a:headEnd/>
            <a:tailEnd/>
          </a:ln>
          <a:extLst>
            <a:ext uri="{FAA26D3D-D897-4be2-8F04-BA451C77F1D7}">
              <ma14:placeholderFlag xmlns="" xmlns:ma14="http://schemas.microsoft.com/office/mac/drawingml/2011/main" val="1"/>
            </a:ext>
          </a:extLst>
        </p:spPr>
        <p:txBody>
          <a:bodyPr vert="horz" wrap="square" lIns="182880" tIns="91440" rIns="182880" bIns="91440" numCol="1" rtlCol="0" anchor="ctr" anchorCtr="0" compatLnSpc="1">
            <a:prstTxWarp prst="textNoShape">
              <a:avLst/>
            </a:prstTxWarp>
            <a:spAutoFit/>
          </a:bodyPr>
          <a:lstStyle/>
          <a:p>
            <a:pPr marL="0" marR="0" lvl="0" indent="0" algn="l" defTabSz="914014"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Verdana" panose="020B0604030504040204" pitchFamily="34" charset="0"/>
                <a:ea typeface="Verdana" panose="020B0604030504040204" pitchFamily="34" charset="0"/>
                <a:cs typeface="Verdana" panose="020B0604030504040204" pitchFamily="34" charset="0"/>
              </a:rPr>
              <a:t>Conversation List</a:t>
            </a:r>
          </a:p>
        </p:txBody>
      </p:sp>
      <p:sp>
        <p:nvSpPr>
          <p:cNvPr id="35" name="TextBox 42">
            <a:extLst>
              <a:ext uri="{FF2B5EF4-FFF2-40B4-BE49-F238E27FC236}">
                <a16:creationId xmlns:a16="http://schemas.microsoft.com/office/drawing/2014/main" id="{A0830F53-D837-4AE7-A63E-7E37E0FF50E6}"/>
              </a:ext>
            </a:extLst>
          </p:cNvPr>
          <p:cNvSpPr txBox="1"/>
          <p:nvPr/>
        </p:nvSpPr>
        <p:spPr bwMode="auto">
          <a:xfrm>
            <a:off x="7034544" y="840209"/>
            <a:ext cx="2015906" cy="338554"/>
          </a:xfrm>
          <a:prstGeom prst="rect">
            <a:avLst/>
          </a:prstGeom>
          <a:solidFill>
            <a:srgbClr val="9FBD4E"/>
          </a:solidFill>
          <a:ln w="19050">
            <a:noFill/>
            <a:miter lim="800000"/>
            <a:headEnd/>
            <a:tailEnd/>
          </a:ln>
          <a:extLst>
            <a:ext uri="{FAA26D3D-D897-4be2-8F04-BA451C77F1D7}">
              <ma14:placeholderFlag xmlns="" xmlns:ma14="http://schemas.microsoft.com/office/mac/drawingml/2011/main" val="1"/>
            </a:ext>
          </a:extLst>
        </p:spPr>
        <p:txBody>
          <a:bodyPr vert="horz" wrap="square" lIns="182880" tIns="91440" rIns="182880" bIns="91440" numCol="1" rtlCol="0" anchor="ctr" anchorCtr="0" compatLnSpc="1">
            <a:prstTxWarp prst="textNoShape">
              <a:avLst/>
            </a:prstTxWarp>
            <a:spAutoFit/>
          </a:bodyPr>
          <a:lstStyle/>
          <a:p>
            <a:pPr marL="0" marR="0" lvl="0" indent="0" algn="l" defTabSz="914014"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Verdana" panose="020B0604030504040204" pitchFamily="34" charset="0"/>
                <a:ea typeface="Verdana" panose="020B0604030504040204" pitchFamily="34" charset="0"/>
                <a:cs typeface="Verdana" panose="020B0604030504040204" pitchFamily="34" charset="0"/>
              </a:rPr>
              <a:t>Conversation Detail</a:t>
            </a:r>
          </a:p>
        </p:txBody>
      </p:sp>
    </p:spTree>
    <p:extLst>
      <p:ext uri="{BB962C8B-B14F-4D97-AF65-F5344CB8AC3E}">
        <p14:creationId xmlns:p14="http://schemas.microsoft.com/office/powerpoint/2010/main" val="400762974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841" y="0"/>
            <a:ext cx="10211017" cy="662400"/>
          </a:xfrm>
        </p:spPr>
        <p:txBody>
          <a:bodyPr>
            <a:normAutofit/>
          </a:bodyPr>
          <a:lstStyle/>
          <a:p>
            <a:r>
              <a:rPr lang="en-US" sz="2800" kern="1000" dirty="0">
                <a:ea typeface="Verdana" panose="020B0604030504040204" pitchFamily="34" charset="0"/>
                <a:cs typeface="Verdana" panose="020B0604030504040204" pitchFamily="34" charset="0"/>
              </a:rPr>
              <a:t>Precision Contact Administration</a:t>
            </a:r>
            <a:endParaRPr lang="en-US" sz="2800" dirty="0"/>
          </a:p>
        </p:txBody>
      </p:sp>
      <p:sp>
        <p:nvSpPr>
          <p:cNvPr id="3" name="Content Placeholder 2"/>
          <p:cNvSpPr>
            <a:spLocks noGrp="1"/>
          </p:cNvSpPr>
          <p:nvPr>
            <p:ph sz="quarter" idx="4294967295"/>
          </p:nvPr>
        </p:nvSpPr>
        <p:spPr>
          <a:xfrm>
            <a:off x="260699" y="1160007"/>
            <a:ext cx="5088650" cy="5322887"/>
          </a:xfrm>
        </p:spPr>
        <p:txBody>
          <a:bodyPr/>
          <a:lstStyle/>
          <a:p>
            <a:pPr marL="0" lvl="0" indent="0" defTabSz="914014" eaLnBrk="1" hangingPunct="1">
              <a:spcBef>
                <a:spcPts val="0"/>
              </a:spcBef>
              <a:spcAft>
                <a:spcPts val="1500"/>
              </a:spcAft>
              <a:buClrTx/>
              <a:buSzPct val="150000"/>
              <a:buNone/>
              <a:defRPr/>
            </a:pPr>
            <a:r>
              <a:rPr lang="en-US" sz="1600" b="1" dirty="0">
                <a:solidFill>
                  <a:prstClr val="black"/>
                </a:solidFill>
                <a:latin typeface="Verdana" panose="020B0604030504040204" pitchFamily="34" charset="0"/>
                <a:ea typeface="Verdana" panose="020B0604030504040204" pitchFamily="34" charset="0"/>
                <a:cs typeface="Verdana" panose="020B0604030504040204" pitchFamily="34" charset="0"/>
              </a:rPr>
              <a:t>Web-based Administration utility</a:t>
            </a:r>
            <a:endParaRPr kumimoji="0" lang="en-US" sz="1600" b="1" kern="1200" dirty="0">
              <a:solidFill>
                <a:prstClr val="black"/>
              </a:solidFill>
              <a:latin typeface="Verdana" panose="020B0604030504040204" pitchFamily="34" charset="0"/>
              <a:ea typeface="Verdana" panose="020B0604030504040204" pitchFamily="34" charset="0"/>
              <a:cs typeface="Verdana" panose="020B0604030504040204" pitchFamily="34" charset="0"/>
            </a:endParaRPr>
          </a:p>
          <a:p>
            <a:pPr marL="177800" indent="-177800" defTabSz="914014" eaLnBrk="1" hangingPunct="1">
              <a:spcBef>
                <a:spcPts val="0"/>
              </a:spcBef>
              <a:spcAft>
                <a:spcPts val="800"/>
              </a:spcAft>
              <a:buClr>
                <a:srgbClr val="44546A"/>
              </a:buClr>
              <a:buSzPct val="85000"/>
              <a:buBlip>
                <a:blip r:embed="rId3">
                  <a:extLst>
                    <a:ext uri="{96DAC541-7B7A-43D3-8B79-37D633B846F1}">
                      <asvg:svgBlip xmlns:asvg="http://schemas.microsoft.com/office/drawing/2016/SVG/main" r:embed="rId4"/>
                    </a:ext>
                  </a:extLst>
                </a:blip>
              </a:buBlip>
              <a:defRPr/>
            </a:pPr>
            <a:r>
              <a:rPr lang="en-US" sz="1600" dirty="0"/>
              <a:t>Define phone numbers to be text-enabled</a:t>
            </a:r>
          </a:p>
          <a:p>
            <a:pPr marL="177800" indent="-177800" defTabSz="914014" eaLnBrk="1" hangingPunct="1">
              <a:spcBef>
                <a:spcPts val="0"/>
              </a:spcBef>
              <a:spcAft>
                <a:spcPts val="800"/>
              </a:spcAft>
              <a:buClr>
                <a:srgbClr val="44546A"/>
              </a:buClr>
              <a:buSzPct val="85000"/>
              <a:buBlip>
                <a:blip r:embed="rId3">
                  <a:extLst>
                    <a:ext uri="{96DAC541-7B7A-43D3-8B79-37D633B846F1}">
                      <asvg:svgBlip xmlns:asvg="http://schemas.microsoft.com/office/drawing/2016/SVG/main" r:embed="rId4"/>
                    </a:ext>
                  </a:extLst>
                </a:blip>
              </a:buBlip>
              <a:defRPr/>
            </a:pPr>
            <a:r>
              <a:rPr lang="en-US" sz="1600" dirty="0"/>
              <a:t>Download web chat module to drop into website</a:t>
            </a:r>
          </a:p>
          <a:p>
            <a:pPr marL="177800" indent="-177800" defTabSz="914014" eaLnBrk="1" hangingPunct="1">
              <a:spcBef>
                <a:spcPts val="0"/>
              </a:spcBef>
              <a:spcAft>
                <a:spcPts val="800"/>
              </a:spcAft>
              <a:buClr>
                <a:srgbClr val="44546A"/>
              </a:buClr>
              <a:buSzPct val="85000"/>
              <a:buBlip>
                <a:blip r:embed="rId3">
                  <a:extLst>
                    <a:ext uri="{96DAC541-7B7A-43D3-8B79-37D633B846F1}">
                      <asvg:svgBlip xmlns:asvg="http://schemas.microsoft.com/office/drawing/2016/SVG/main" r:embed="rId4"/>
                    </a:ext>
                  </a:extLst>
                </a:blip>
              </a:buBlip>
              <a:defRPr/>
            </a:pPr>
            <a:r>
              <a:rPr lang="en-US" sz="1600" dirty="0"/>
              <a:t>Create user accounts for employees</a:t>
            </a:r>
          </a:p>
          <a:p>
            <a:pPr marL="177800" indent="-177800" defTabSz="914014" eaLnBrk="1" hangingPunct="1">
              <a:spcBef>
                <a:spcPts val="0"/>
              </a:spcBef>
              <a:spcAft>
                <a:spcPts val="800"/>
              </a:spcAft>
              <a:buClr>
                <a:srgbClr val="44546A"/>
              </a:buClr>
              <a:buSzPct val="85000"/>
              <a:buBlip>
                <a:blip r:embed="rId3">
                  <a:extLst>
                    <a:ext uri="{96DAC541-7B7A-43D3-8B79-37D633B846F1}">
                      <asvg:svgBlip xmlns:asvg="http://schemas.microsoft.com/office/drawing/2016/SVG/main" r:embed="rId4"/>
                    </a:ext>
                  </a:extLst>
                </a:blip>
              </a:buBlip>
              <a:defRPr/>
            </a:pPr>
            <a:r>
              <a:rPr lang="en-US" sz="1600" dirty="0"/>
              <a:t>Assign users to access specific text groups and web chat</a:t>
            </a:r>
          </a:p>
          <a:p>
            <a:pPr marL="177800" indent="-177800" defTabSz="914014" eaLnBrk="1" hangingPunct="1">
              <a:spcBef>
                <a:spcPts val="0"/>
              </a:spcBef>
              <a:spcAft>
                <a:spcPts val="800"/>
              </a:spcAft>
              <a:buClr>
                <a:srgbClr val="44546A"/>
              </a:buClr>
              <a:buSzPct val="85000"/>
              <a:buBlip>
                <a:blip r:embed="rId3">
                  <a:extLst>
                    <a:ext uri="{96DAC541-7B7A-43D3-8B79-37D633B846F1}">
                      <asvg:svgBlip xmlns:asvg="http://schemas.microsoft.com/office/drawing/2016/SVG/main" r:embed="rId4"/>
                    </a:ext>
                  </a:extLst>
                </a:blip>
              </a:buBlip>
              <a:defRPr/>
            </a:pPr>
            <a:r>
              <a:rPr lang="en-US" sz="1600" dirty="0"/>
              <a:t>Set hours of operation</a:t>
            </a:r>
          </a:p>
          <a:p>
            <a:pPr marL="177800" indent="-177800" defTabSz="914014" eaLnBrk="1" hangingPunct="1">
              <a:spcBef>
                <a:spcPts val="0"/>
              </a:spcBef>
              <a:spcAft>
                <a:spcPts val="800"/>
              </a:spcAft>
              <a:buClr>
                <a:srgbClr val="44546A"/>
              </a:buClr>
              <a:buSzPct val="85000"/>
              <a:buBlip>
                <a:blip r:embed="rId3">
                  <a:extLst>
                    <a:ext uri="{96DAC541-7B7A-43D3-8B79-37D633B846F1}">
                      <asvg:svgBlip xmlns:asvg="http://schemas.microsoft.com/office/drawing/2016/SVG/main" r:embed="rId4"/>
                    </a:ext>
                  </a:extLst>
                </a:blip>
              </a:buBlip>
              <a:defRPr/>
            </a:pPr>
            <a:r>
              <a:rPr lang="en-US" sz="1600" dirty="0"/>
              <a:t>Define automated replies to be sent</a:t>
            </a:r>
            <a:br>
              <a:rPr lang="en-US" sz="1600" dirty="0"/>
            </a:br>
            <a:r>
              <a:rPr lang="en-US" sz="1600" dirty="0"/>
              <a:t>after hours</a:t>
            </a:r>
          </a:p>
          <a:p>
            <a:pPr marL="177800" indent="-177800" defTabSz="914014" eaLnBrk="1" hangingPunct="1">
              <a:spcBef>
                <a:spcPts val="0"/>
              </a:spcBef>
              <a:spcAft>
                <a:spcPts val="800"/>
              </a:spcAft>
              <a:buClr>
                <a:srgbClr val="44546A"/>
              </a:buClr>
              <a:buSzPct val="85000"/>
              <a:buBlip>
                <a:blip r:embed="rId3">
                  <a:extLst>
                    <a:ext uri="{96DAC541-7B7A-43D3-8B79-37D633B846F1}">
                      <asvg:svgBlip xmlns:asvg="http://schemas.microsoft.com/office/drawing/2016/SVG/main" r:embed="rId4"/>
                    </a:ext>
                  </a:extLst>
                </a:blip>
              </a:buBlip>
              <a:defRPr/>
            </a:pPr>
            <a:r>
              <a:rPr lang="en-US" sz="1600" dirty="0"/>
              <a:t>Create canned messages that can be</a:t>
            </a:r>
            <a:br>
              <a:rPr lang="en-US" sz="1600" dirty="0"/>
            </a:br>
            <a:r>
              <a:rPr lang="en-US" sz="1600" dirty="0"/>
              <a:t>accessed by all users</a:t>
            </a:r>
          </a:p>
          <a:p>
            <a:pPr marL="177800" indent="-177800" defTabSz="914014" eaLnBrk="1" hangingPunct="1">
              <a:spcBef>
                <a:spcPts val="0"/>
              </a:spcBef>
              <a:spcAft>
                <a:spcPts val="800"/>
              </a:spcAft>
              <a:buClr>
                <a:srgbClr val="44546A"/>
              </a:buClr>
              <a:buSzPct val="85000"/>
              <a:buBlip>
                <a:blip r:embed="rId3">
                  <a:extLst>
                    <a:ext uri="{96DAC541-7B7A-43D3-8B79-37D633B846F1}">
                      <asvg:svgBlip xmlns:asvg="http://schemas.microsoft.com/office/drawing/2016/SVG/main" r:embed="rId4"/>
                    </a:ext>
                  </a:extLst>
                </a:blip>
              </a:buBlip>
              <a:defRPr/>
            </a:pPr>
            <a:r>
              <a:rPr lang="en-US" sz="1600" dirty="0"/>
              <a:t>Run reports to analyze message traffic</a:t>
            </a:r>
            <a:br>
              <a:rPr lang="en-US" sz="1600" dirty="0"/>
            </a:br>
            <a:r>
              <a:rPr lang="en-US" sz="1600" dirty="0"/>
              <a:t>or examine details of specific </a:t>
            </a:r>
            <a:br>
              <a:rPr lang="en-US" sz="1600" dirty="0"/>
            </a:br>
            <a:r>
              <a:rPr lang="en-US" sz="1600" dirty="0"/>
              <a:t>conversations</a:t>
            </a:r>
          </a:p>
          <a:p>
            <a:pPr marL="0" lvl="0" indent="0" defTabSz="914014" eaLnBrk="1" hangingPunct="1">
              <a:spcBef>
                <a:spcPts val="0"/>
              </a:spcBef>
              <a:spcAft>
                <a:spcPts val="800"/>
              </a:spcAft>
              <a:buClr>
                <a:srgbClr val="44546A"/>
              </a:buClr>
              <a:buSzPct val="85000"/>
              <a:buNone/>
              <a:defRPr/>
            </a:pPr>
            <a:endParaRPr kumimoji="0" lang="en-US" sz="1600" kern="1200" dirty="0">
              <a:solidFill>
                <a:prstClr val="black"/>
              </a:solidFill>
              <a:latin typeface="Verdana" panose="020B0604030504040204" pitchFamily="34" charset="0"/>
              <a:ea typeface="Verdana" panose="020B0604030504040204" pitchFamily="34" charset="0"/>
              <a:cs typeface="Verdana" panose="020B0604030504040204" pitchFamily="34" charset="0"/>
            </a:endParaRPr>
          </a:p>
        </p:txBody>
      </p:sp>
      <p:pic>
        <p:nvPicPr>
          <p:cNvPr id="8" name="Picture 7">
            <a:extLst>
              <a:ext uri="{FF2B5EF4-FFF2-40B4-BE49-F238E27FC236}">
                <a16:creationId xmlns:a16="http://schemas.microsoft.com/office/drawing/2014/main" id="{08537C31-ACA9-4CD4-8F57-9E34DCF51729}"/>
              </a:ext>
            </a:extLst>
          </p:cNvPr>
          <p:cNvPicPr>
            <a:picLocks noChangeAspect="1"/>
          </p:cNvPicPr>
          <p:nvPr/>
        </p:nvPicPr>
        <p:blipFill>
          <a:blip r:embed="rId5"/>
          <a:stretch>
            <a:fillRect/>
          </a:stretch>
        </p:blipFill>
        <p:spPr>
          <a:xfrm>
            <a:off x="6512459" y="820432"/>
            <a:ext cx="4292116" cy="4068799"/>
          </a:xfrm>
          <a:prstGeom prst="rect">
            <a:avLst/>
          </a:prstGeom>
        </p:spPr>
      </p:pic>
      <p:pic>
        <p:nvPicPr>
          <p:cNvPr id="9" name="Picture 8">
            <a:extLst>
              <a:ext uri="{FF2B5EF4-FFF2-40B4-BE49-F238E27FC236}">
                <a16:creationId xmlns:a16="http://schemas.microsoft.com/office/drawing/2014/main" id="{284A01B4-95B8-4847-A96F-971C21B41AE1}"/>
              </a:ext>
            </a:extLst>
          </p:cNvPr>
          <p:cNvPicPr>
            <a:picLocks noChangeAspect="1"/>
          </p:cNvPicPr>
          <p:nvPr/>
        </p:nvPicPr>
        <p:blipFill>
          <a:blip r:embed="rId6"/>
          <a:stretch>
            <a:fillRect/>
          </a:stretch>
        </p:blipFill>
        <p:spPr>
          <a:xfrm>
            <a:off x="4795898" y="3429000"/>
            <a:ext cx="7040772" cy="2920462"/>
          </a:xfrm>
          <a:prstGeom prst="rect">
            <a:avLst/>
          </a:prstGeom>
        </p:spPr>
      </p:pic>
    </p:spTree>
    <p:extLst>
      <p:ext uri="{BB962C8B-B14F-4D97-AF65-F5344CB8AC3E}">
        <p14:creationId xmlns:p14="http://schemas.microsoft.com/office/powerpoint/2010/main" val="279085056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C88DA8-CDAB-416D-A2AE-12292CAAAB85}"/>
              </a:ext>
            </a:extLst>
          </p:cNvPr>
          <p:cNvSpPr>
            <a:spLocks noGrp="1"/>
          </p:cNvSpPr>
          <p:nvPr>
            <p:ph type="title"/>
          </p:nvPr>
        </p:nvSpPr>
        <p:spPr>
          <a:xfrm>
            <a:off x="243841" y="38400"/>
            <a:ext cx="10393897" cy="624000"/>
          </a:xfrm>
        </p:spPr>
        <p:txBody>
          <a:bodyPr>
            <a:normAutofit/>
          </a:bodyPr>
          <a:lstStyle/>
          <a:p>
            <a:r>
              <a:rPr lang="en-US" sz="2800" dirty="0">
                <a:latin typeface="+mn-lt"/>
              </a:rPr>
              <a:t>Precision Contact Reporting</a:t>
            </a:r>
          </a:p>
        </p:txBody>
      </p:sp>
      <p:grpSp>
        <p:nvGrpSpPr>
          <p:cNvPr id="21" name="Group 20">
            <a:extLst>
              <a:ext uri="{FF2B5EF4-FFF2-40B4-BE49-F238E27FC236}">
                <a16:creationId xmlns:a16="http://schemas.microsoft.com/office/drawing/2014/main" id="{7274F5C3-D216-4104-8170-281CD5B6879B}"/>
              </a:ext>
            </a:extLst>
          </p:cNvPr>
          <p:cNvGrpSpPr/>
          <p:nvPr/>
        </p:nvGrpSpPr>
        <p:grpSpPr>
          <a:xfrm>
            <a:off x="1052620" y="1765237"/>
            <a:ext cx="10392581" cy="5109091"/>
            <a:chOff x="716812" y="1840230"/>
            <a:chExt cx="10388035" cy="5109091"/>
          </a:xfrm>
        </p:grpSpPr>
        <p:sp>
          <p:nvSpPr>
            <p:cNvPr id="22" name="TextBox 21">
              <a:extLst>
                <a:ext uri="{FF2B5EF4-FFF2-40B4-BE49-F238E27FC236}">
                  <a16:creationId xmlns:a16="http://schemas.microsoft.com/office/drawing/2014/main" id="{45BF516B-3943-4058-8F14-01F3780D7E99}"/>
                </a:ext>
              </a:extLst>
            </p:cNvPr>
            <p:cNvSpPr txBox="1"/>
            <p:nvPr/>
          </p:nvSpPr>
          <p:spPr bwMode="auto">
            <a:xfrm>
              <a:off x="970247" y="1840230"/>
              <a:ext cx="10134600" cy="5109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a:spAutoFit/>
            </a:bodyPr>
            <a:lstStyle/>
            <a:p>
              <a:pPr marL="0" marR="0" algn="l" rtl="0" latinLnBrk="0">
                <a:spcBef>
                  <a:spcPts val="0"/>
                </a:spcBef>
                <a:spcAft>
                  <a:spcPts val="600"/>
                </a:spcAft>
              </a:pPr>
              <a:r>
                <a:rPr lang="en-US" sz="2400" b="1" i="0" dirty="0">
                  <a:solidFill>
                    <a:srgbClr val="000000"/>
                  </a:solidFill>
                  <a:effectLst/>
                </a:rPr>
                <a:t>For Traffic Analysis</a:t>
              </a:r>
              <a:endParaRPr lang="en-US" sz="2400" b="1" dirty="0">
                <a:solidFill>
                  <a:srgbClr val="222222"/>
                </a:solidFill>
              </a:endParaRPr>
            </a:p>
            <a:p>
              <a:pPr marL="282575" marR="0" algn="l" rtl="0" latinLnBrk="0">
                <a:spcBef>
                  <a:spcPts val="0"/>
                </a:spcBef>
                <a:spcAft>
                  <a:spcPts val="0"/>
                </a:spcAft>
              </a:pPr>
              <a:r>
                <a:rPr lang="en-US" sz="2000" b="0" i="0" dirty="0">
                  <a:solidFill>
                    <a:srgbClr val="000000"/>
                  </a:solidFill>
                  <a:effectLst/>
                </a:rPr>
                <a:t>Identify when your customers are most active and adjust your staffing accordingly</a:t>
              </a:r>
              <a:endParaRPr lang="en-US" sz="2400" dirty="0">
                <a:solidFill>
                  <a:srgbClr val="222222"/>
                </a:solidFill>
              </a:endParaRPr>
            </a:p>
            <a:p>
              <a:pPr marL="285750" marR="0" indent="-285750" algn="l" rtl="0" latinLnBrk="0">
                <a:spcBef>
                  <a:spcPts val="0"/>
                </a:spcBef>
                <a:spcAft>
                  <a:spcPts val="0"/>
                </a:spcAft>
                <a:buFont typeface="Arial" panose="020B0604020202020204" pitchFamily="34" charset="0"/>
                <a:buChar char="•"/>
              </a:pPr>
              <a:endParaRPr lang="en-US" sz="2000" b="0" i="0" dirty="0">
                <a:solidFill>
                  <a:srgbClr val="222222"/>
                </a:solidFill>
                <a:effectLst/>
              </a:endParaRPr>
            </a:p>
            <a:p>
              <a:pPr marL="0" marR="0" algn="l" rtl="0" latinLnBrk="0">
                <a:spcBef>
                  <a:spcPts val="0"/>
                </a:spcBef>
                <a:spcAft>
                  <a:spcPts val="600"/>
                </a:spcAft>
              </a:pPr>
              <a:r>
                <a:rPr lang="en-US" sz="2400" b="1" i="0" dirty="0">
                  <a:solidFill>
                    <a:srgbClr val="000000"/>
                  </a:solidFill>
                  <a:effectLst/>
                </a:rPr>
                <a:t>For Storage Compliance</a:t>
              </a:r>
              <a:endParaRPr lang="en-US" sz="2400" dirty="0">
                <a:solidFill>
                  <a:srgbClr val="222222"/>
                </a:solidFill>
              </a:endParaRPr>
            </a:p>
            <a:p>
              <a:pPr marL="282575" marR="0" algn="l" rtl="0" latinLnBrk="0">
                <a:spcBef>
                  <a:spcPts val="0"/>
                </a:spcBef>
                <a:spcAft>
                  <a:spcPts val="600"/>
                </a:spcAft>
              </a:pPr>
              <a:r>
                <a:rPr lang="en-US" sz="2000" b="0" i="0" dirty="0">
                  <a:solidFill>
                    <a:srgbClr val="000000"/>
                  </a:solidFill>
                  <a:effectLst/>
                </a:rPr>
                <a:t>Access individual conversation details</a:t>
              </a:r>
            </a:p>
            <a:p>
              <a:pPr marL="282575" marR="0" algn="l" rtl="0" latinLnBrk="0">
                <a:spcBef>
                  <a:spcPts val="0"/>
                </a:spcBef>
                <a:spcAft>
                  <a:spcPts val="600"/>
                </a:spcAft>
              </a:pPr>
              <a:r>
                <a:rPr lang="en-US" sz="2000" dirty="0">
                  <a:solidFill>
                    <a:srgbClr val="000000"/>
                  </a:solidFill>
                </a:rPr>
                <a:t>Auto generate daily reports for each text group</a:t>
              </a:r>
            </a:p>
            <a:p>
              <a:pPr marL="282575" marR="0" algn="l" rtl="0" latinLnBrk="0">
                <a:spcBef>
                  <a:spcPts val="0"/>
                </a:spcBef>
                <a:spcAft>
                  <a:spcPts val="600"/>
                </a:spcAft>
              </a:pPr>
              <a:r>
                <a:rPr lang="en-US" sz="2000" b="0" i="0" dirty="0">
                  <a:solidFill>
                    <a:srgbClr val="000000"/>
                  </a:solidFill>
                  <a:effectLst/>
                </a:rPr>
                <a:t>Conversation history accessible for as long as an active subscription is maintained</a:t>
              </a:r>
            </a:p>
            <a:p>
              <a:pPr marL="282575" marR="0" algn="l" rtl="0" latinLnBrk="0">
                <a:spcBef>
                  <a:spcPts val="0"/>
                </a:spcBef>
                <a:spcAft>
                  <a:spcPts val="600"/>
                </a:spcAft>
              </a:pPr>
              <a:r>
                <a:rPr lang="en-US" sz="2000" dirty="0">
                  <a:solidFill>
                    <a:srgbClr val="000000"/>
                  </a:solidFill>
                </a:rPr>
                <a:t>No need to confiscate employee’s personal mobile-phone to access texting history</a:t>
              </a:r>
              <a:r>
                <a:rPr lang="en-US" sz="2000" b="0" i="0" dirty="0">
                  <a:solidFill>
                    <a:srgbClr val="000000"/>
                  </a:solidFill>
                  <a:effectLst/>
                </a:rPr>
                <a:t> </a:t>
              </a:r>
            </a:p>
            <a:p>
              <a:pPr marL="282575" marR="0" algn="l" rtl="0" latinLnBrk="0">
                <a:spcBef>
                  <a:spcPts val="0"/>
                </a:spcBef>
                <a:spcAft>
                  <a:spcPts val="0"/>
                </a:spcAft>
              </a:pPr>
              <a:endParaRPr lang="en-US" sz="2000" dirty="0">
                <a:solidFill>
                  <a:srgbClr val="000000"/>
                </a:solidFill>
              </a:endParaRPr>
            </a:p>
            <a:p>
              <a:pPr marL="282575" marR="0" algn="l" rtl="0" latinLnBrk="0">
                <a:spcBef>
                  <a:spcPts val="0"/>
                </a:spcBef>
                <a:spcAft>
                  <a:spcPts val="0"/>
                </a:spcAft>
              </a:pPr>
              <a:endParaRPr lang="en-US" sz="2400" b="0" i="0" dirty="0">
                <a:solidFill>
                  <a:srgbClr val="222222"/>
                </a:solidFill>
                <a:effectLst/>
              </a:endParaRPr>
            </a:p>
            <a:p>
              <a:pPr marL="282575" marR="0" algn="l" rtl="0" latinLnBrk="0">
                <a:spcBef>
                  <a:spcPts val="0"/>
                </a:spcBef>
                <a:spcAft>
                  <a:spcPts val="0"/>
                </a:spcAft>
              </a:pPr>
              <a:endParaRPr lang="en-US" sz="2400" b="0" i="0" dirty="0">
                <a:solidFill>
                  <a:srgbClr val="222222"/>
                </a:solidFill>
                <a:effectLst/>
              </a:endParaRPr>
            </a:p>
          </p:txBody>
        </p:sp>
        <p:sp>
          <p:nvSpPr>
            <p:cNvPr id="23" name="TextBox 22">
              <a:extLst>
                <a:ext uri="{FF2B5EF4-FFF2-40B4-BE49-F238E27FC236}">
                  <a16:creationId xmlns:a16="http://schemas.microsoft.com/office/drawing/2014/main" id="{5B6FFDB6-9248-4941-9057-1EE753CBA78C}"/>
                </a:ext>
              </a:extLst>
            </p:cNvPr>
            <p:cNvSpPr txBox="1"/>
            <p:nvPr/>
          </p:nvSpPr>
          <p:spPr bwMode="auto">
            <a:xfrm>
              <a:off x="728115" y="2296003"/>
              <a:ext cx="50687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ctr" anchorCtr="0" compatLnSpc="1">
              <a:prstTxWarp prst="textNoShape">
                <a:avLst/>
              </a:prstTxWarp>
              <a:spAutoFit/>
            </a:bodyPr>
            <a:lstStyle/>
            <a:p>
              <a:pPr defTabSz="914014">
                <a:defRPr/>
              </a:pPr>
              <a:r>
                <a:rPr lang="en-US" sz="3200" dirty="0">
                  <a:solidFill>
                    <a:srgbClr val="A2D232"/>
                  </a:solidFill>
                  <a:cs typeface="Trebuchet MS"/>
                  <a:sym typeface="Wingdings" panose="05000000000000000000" pitchFamily="2" charset="2"/>
                </a:rPr>
                <a:t></a:t>
              </a:r>
              <a:endParaRPr lang="en-US" sz="3200" dirty="0">
                <a:solidFill>
                  <a:srgbClr val="A2D232"/>
                </a:solidFill>
                <a:cs typeface="Trebuchet MS"/>
              </a:endParaRPr>
            </a:p>
          </p:txBody>
        </p:sp>
        <p:sp>
          <p:nvSpPr>
            <p:cNvPr id="24" name="TextBox 23">
              <a:extLst>
                <a:ext uri="{FF2B5EF4-FFF2-40B4-BE49-F238E27FC236}">
                  <a16:creationId xmlns:a16="http://schemas.microsoft.com/office/drawing/2014/main" id="{927D5DA0-C0F3-466F-BAA5-E87D2D5A73B3}"/>
                </a:ext>
              </a:extLst>
            </p:cNvPr>
            <p:cNvSpPr txBox="1"/>
            <p:nvPr/>
          </p:nvSpPr>
          <p:spPr bwMode="auto">
            <a:xfrm>
              <a:off x="716812" y="3684835"/>
              <a:ext cx="50687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ctr" anchorCtr="0" compatLnSpc="1">
              <a:prstTxWarp prst="textNoShape">
                <a:avLst/>
              </a:prstTxWarp>
              <a:spAutoFit/>
            </a:bodyPr>
            <a:lstStyle/>
            <a:p>
              <a:pPr defTabSz="914014">
                <a:defRPr/>
              </a:pPr>
              <a:r>
                <a:rPr lang="en-US" sz="3200" dirty="0">
                  <a:solidFill>
                    <a:srgbClr val="A2D232"/>
                  </a:solidFill>
                  <a:cs typeface="Trebuchet MS"/>
                  <a:sym typeface="Wingdings" panose="05000000000000000000" pitchFamily="2" charset="2"/>
                </a:rPr>
                <a:t></a:t>
              </a:r>
              <a:endParaRPr lang="en-US" sz="3200" dirty="0">
                <a:solidFill>
                  <a:srgbClr val="A2D232"/>
                </a:solidFill>
                <a:cs typeface="Trebuchet MS"/>
              </a:endParaRPr>
            </a:p>
          </p:txBody>
        </p:sp>
        <p:sp>
          <p:nvSpPr>
            <p:cNvPr id="25" name="TextBox 24">
              <a:extLst>
                <a:ext uri="{FF2B5EF4-FFF2-40B4-BE49-F238E27FC236}">
                  <a16:creationId xmlns:a16="http://schemas.microsoft.com/office/drawing/2014/main" id="{08BE7297-A7F6-42D7-82D1-191154250153}"/>
                </a:ext>
              </a:extLst>
            </p:cNvPr>
            <p:cNvSpPr txBox="1"/>
            <p:nvPr/>
          </p:nvSpPr>
          <p:spPr bwMode="auto">
            <a:xfrm>
              <a:off x="718562" y="4552041"/>
              <a:ext cx="50687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ctr" anchorCtr="0" compatLnSpc="1">
              <a:prstTxWarp prst="textNoShape">
                <a:avLst/>
              </a:prstTxWarp>
              <a:spAutoFit/>
            </a:bodyPr>
            <a:lstStyle/>
            <a:p>
              <a:pPr defTabSz="914014">
                <a:defRPr/>
              </a:pPr>
              <a:r>
                <a:rPr lang="en-US" sz="3200" dirty="0">
                  <a:solidFill>
                    <a:srgbClr val="A2D232"/>
                  </a:solidFill>
                  <a:cs typeface="Trebuchet MS"/>
                  <a:sym typeface="Wingdings" panose="05000000000000000000" pitchFamily="2" charset="2"/>
                </a:rPr>
                <a:t></a:t>
              </a:r>
              <a:endParaRPr lang="en-US" sz="3200" dirty="0">
                <a:solidFill>
                  <a:srgbClr val="A2D232"/>
                </a:solidFill>
                <a:cs typeface="Trebuchet MS"/>
              </a:endParaRPr>
            </a:p>
          </p:txBody>
        </p:sp>
      </p:grpSp>
      <p:sp>
        <p:nvSpPr>
          <p:cNvPr id="26" name="Title 4">
            <a:extLst>
              <a:ext uri="{FF2B5EF4-FFF2-40B4-BE49-F238E27FC236}">
                <a16:creationId xmlns:a16="http://schemas.microsoft.com/office/drawing/2014/main" id="{A8B6352B-B596-403D-8266-586082746F0D}"/>
              </a:ext>
            </a:extLst>
          </p:cNvPr>
          <p:cNvSpPr txBox="1">
            <a:spLocks/>
          </p:cNvSpPr>
          <p:nvPr/>
        </p:nvSpPr>
        <p:spPr>
          <a:xfrm>
            <a:off x="226845" y="925286"/>
            <a:ext cx="11735501" cy="785175"/>
          </a:xfrm>
          <a:prstGeom prst="rect">
            <a:avLst/>
          </a:prstGeom>
        </p:spPr>
        <p:txBody>
          <a:bodyPr wrap="square" lIns="0" tIns="0" rIns="0" bIns="0" anchor="ctr" anchorCtr="0">
            <a:noAutofit/>
          </a:bodyPr>
          <a:lstStyle>
            <a:lvl1pPr algn="ctr" rtl="0" eaLnBrk="1" fontAlgn="base" hangingPunct="1">
              <a:lnSpc>
                <a:spcPct val="100000"/>
              </a:lnSpc>
              <a:spcBef>
                <a:spcPts val="0"/>
              </a:spcBef>
              <a:spcAft>
                <a:spcPts val="2000"/>
              </a:spcAft>
              <a:defRPr sz="3200" b="1" i="0" baseline="0">
                <a:solidFill>
                  <a:schemeClr val="bg1"/>
                </a:solidFill>
                <a:latin typeface="Trebuchet MS"/>
                <a:ea typeface="ＭＳ Ｐゴシック" charset="0"/>
                <a:cs typeface="Trebuchet MS"/>
              </a:defRPr>
            </a:lvl1pPr>
            <a:lvl2pPr algn="ctr" rtl="0" eaLnBrk="1" fontAlgn="base" hangingPunct="1">
              <a:spcBef>
                <a:spcPct val="0"/>
              </a:spcBef>
              <a:spcAft>
                <a:spcPct val="0"/>
              </a:spcAft>
              <a:defRPr sz="5867">
                <a:solidFill>
                  <a:schemeClr val="bg1"/>
                </a:solidFill>
                <a:latin typeface="Open Sans" charset="0"/>
                <a:ea typeface="ＭＳ Ｐゴシック" charset="0"/>
                <a:cs typeface="ＭＳ Ｐゴシック" charset="0"/>
              </a:defRPr>
            </a:lvl2pPr>
            <a:lvl3pPr algn="ctr" rtl="0" eaLnBrk="1" fontAlgn="base" hangingPunct="1">
              <a:spcBef>
                <a:spcPct val="0"/>
              </a:spcBef>
              <a:spcAft>
                <a:spcPct val="0"/>
              </a:spcAft>
              <a:defRPr sz="5867">
                <a:solidFill>
                  <a:schemeClr val="bg1"/>
                </a:solidFill>
                <a:latin typeface="Open Sans" charset="0"/>
                <a:ea typeface="ＭＳ Ｐゴシック" charset="0"/>
                <a:cs typeface="ＭＳ Ｐゴシック" charset="0"/>
              </a:defRPr>
            </a:lvl3pPr>
            <a:lvl4pPr algn="ctr" rtl="0" eaLnBrk="1" fontAlgn="base" hangingPunct="1">
              <a:spcBef>
                <a:spcPct val="0"/>
              </a:spcBef>
              <a:spcAft>
                <a:spcPct val="0"/>
              </a:spcAft>
              <a:defRPr sz="5867">
                <a:solidFill>
                  <a:schemeClr val="bg1"/>
                </a:solidFill>
                <a:latin typeface="Open Sans" charset="0"/>
                <a:ea typeface="ＭＳ Ｐゴシック" charset="0"/>
                <a:cs typeface="ＭＳ Ｐゴシック" charset="0"/>
              </a:defRPr>
            </a:lvl4pPr>
            <a:lvl5pPr algn="ctr" rtl="0" eaLnBrk="1" fontAlgn="base" hangingPunct="1">
              <a:spcBef>
                <a:spcPct val="0"/>
              </a:spcBef>
              <a:spcAft>
                <a:spcPct val="0"/>
              </a:spcAft>
              <a:defRPr sz="5867">
                <a:solidFill>
                  <a:schemeClr val="bg1"/>
                </a:solidFill>
                <a:latin typeface="Open Sans" charset="0"/>
                <a:ea typeface="ＭＳ Ｐゴシック" charset="0"/>
                <a:cs typeface="ＭＳ Ｐゴシック" charset="0"/>
              </a:defRPr>
            </a:lvl5pPr>
            <a:lvl6pPr marL="609585" algn="ctr" rtl="0" eaLnBrk="1" fontAlgn="base" hangingPunct="1">
              <a:spcBef>
                <a:spcPct val="0"/>
              </a:spcBef>
              <a:spcAft>
                <a:spcPct val="0"/>
              </a:spcAft>
              <a:defRPr sz="5867">
                <a:solidFill>
                  <a:schemeClr val="tx1"/>
                </a:solidFill>
                <a:latin typeface="Calibri" charset="0"/>
                <a:ea typeface="ＭＳ Ｐゴシック" charset="0"/>
              </a:defRPr>
            </a:lvl6pPr>
            <a:lvl7pPr marL="1219170" algn="ctr" rtl="0" eaLnBrk="1" fontAlgn="base" hangingPunct="1">
              <a:spcBef>
                <a:spcPct val="0"/>
              </a:spcBef>
              <a:spcAft>
                <a:spcPct val="0"/>
              </a:spcAft>
              <a:defRPr sz="5867">
                <a:solidFill>
                  <a:schemeClr val="tx1"/>
                </a:solidFill>
                <a:latin typeface="Calibri" charset="0"/>
                <a:ea typeface="ＭＳ Ｐゴシック" charset="0"/>
              </a:defRPr>
            </a:lvl7pPr>
            <a:lvl8pPr marL="1828754" algn="ctr" rtl="0" eaLnBrk="1" fontAlgn="base" hangingPunct="1">
              <a:spcBef>
                <a:spcPct val="0"/>
              </a:spcBef>
              <a:spcAft>
                <a:spcPct val="0"/>
              </a:spcAft>
              <a:defRPr sz="5867">
                <a:solidFill>
                  <a:schemeClr val="tx1"/>
                </a:solidFill>
                <a:latin typeface="Calibri" charset="0"/>
                <a:ea typeface="ＭＳ Ｐゴシック" charset="0"/>
              </a:defRPr>
            </a:lvl8pPr>
            <a:lvl9pPr marL="2438339" algn="ctr" rtl="0" eaLnBrk="1" fontAlgn="base" hangingPunct="1">
              <a:spcBef>
                <a:spcPct val="0"/>
              </a:spcBef>
              <a:spcAft>
                <a:spcPct val="0"/>
              </a:spcAft>
              <a:defRPr sz="5867">
                <a:solidFill>
                  <a:schemeClr val="tx1"/>
                </a:solidFill>
                <a:latin typeface="Calibri" charset="0"/>
                <a:ea typeface="ＭＳ Ｐゴシック" charset="0"/>
              </a:defRPr>
            </a:lvl9pPr>
          </a:lstStyle>
          <a:p>
            <a:pPr defTabSz="914400"/>
            <a:r>
              <a:rPr lang="en-US" sz="2400" kern="0" dirty="0">
                <a:solidFill>
                  <a:srgbClr val="ED5C01"/>
                </a:solidFill>
                <a:latin typeface="+mn-lt"/>
              </a:rPr>
              <a:t>ARCHIVE ALL TEXT/CHAT CONVERSATIONS</a:t>
            </a:r>
          </a:p>
        </p:txBody>
      </p:sp>
      <p:sp>
        <p:nvSpPr>
          <p:cNvPr id="14" name="TextBox 13">
            <a:extLst>
              <a:ext uri="{FF2B5EF4-FFF2-40B4-BE49-F238E27FC236}">
                <a16:creationId xmlns:a16="http://schemas.microsoft.com/office/drawing/2014/main" id="{40EDACB2-ED7F-4209-8A77-AF58530E668B}"/>
              </a:ext>
            </a:extLst>
          </p:cNvPr>
          <p:cNvSpPr txBox="1"/>
          <p:nvPr/>
        </p:nvSpPr>
        <p:spPr bwMode="auto">
          <a:xfrm>
            <a:off x="1065184" y="4002107"/>
            <a:ext cx="50709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ctr" anchorCtr="0" compatLnSpc="1">
            <a:prstTxWarp prst="textNoShape">
              <a:avLst/>
            </a:prstTxWarp>
            <a:spAutoFit/>
          </a:bodyPr>
          <a:lstStyle/>
          <a:p>
            <a:pPr defTabSz="914014">
              <a:defRPr/>
            </a:pPr>
            <a:r>
              <a:rPr lang="en-US" sz="3200" dirty="0">
                <a:solidFill>
                  <a:srgbClr val="A2D232"/>
                </a:solidFill>
                <a:cs typeface="Trebuchet MS"/>
                <a:sym typeface="Wingdings" panose="05000000000000000000" pitchFamily="2" charset="2"/>
              </a:rPr>
              <a:t></a:t>
            </a:r>
            <a:endParaRPr lang="en-US" sz="3200" dirty="0">
              <a:solidFill>
                <a:srgbClr val="A2D232"/>
              </a:solidFill>
              <a:cs typeface="Trebuchet MS"/>
            </a:endParaRPr>
          </a:p>
        </p:txBody>
      </p:sp>
      <p:sp>
        <p:nvSpPr>
          <p:cNvPr id="15" name="TextBox 14">
            <a:extLst>
              <a:ext uri="{FF2B5EF4-FFF2-40B4-BE49-F238E27FC236}">
                <a16:creationId xmlns:a16="http://schemas.microsoft.com/office/drawing/2014/main" id="{12C5ED41-A63C-4533-B74B-E04261C850A8}"/>
              </a:ext>
            </a:extLst>
          </p:cNvPr>
          <p:cNvSpPr txBox="1"/>
          <p:nvPr/>
        </p:nvSpPr>
        <p:spPr bwMode="auto">
          <a:xfrm>
            <a:off x="1060172" y="5084045"/>
            <a:ext cx="50709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ctr" anchorCtr="0" compatLnSpc="1">
            <a:prstTxWarp prst="textNoShape">
              <a:avLst/>
            </a:prstTxWarp>
            <a:spAutoFit/>
          </a:bodyPr>
          <a:lstStyle/>
          <a:p>
            <a:pPr defTabSz="914014">
              <a:defRPr/>
            </a:pPr>
            <a:r>
              <a:rPr lang="en-US" sz="3200" dirty="0">
                <a:solidFill>
                  <a:srgbClr val="A2D232"/>
                </a:solidFill>
                <a:cs typeface="Trebuchet MS"/>
                <a:sym typeface="Wingdings" panose="05000000000000000000" pitchFamily="2" charset="2"/>
              </a:rPr>
              <a:t></a:t>
            </a:r>
            <a:endParaRPr lang="en-US" sz="3200" dirty="0">
              <a:solidFill>
                <a:srgbClr val="A2D232"/>
              </a:solidFill>
              <a:cs typeface="Trebuchet MS"/>
            </a:endParaRPr>
          </a:p>
        </p:txBody>
      </p:sp>
    </p:spTree>
    <p:extLst>
      <p:ext uri="{BB962C8B-B14F-4D97-AF65-F5344CB8AC3E}">
        <p14:creationId xmlns:p14="http://schemas.microsoft.com/office/powerpoint/2010/main" val="198842345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CF57D-477C-4DF2-9085-4F92C7CA676F}"/>
              </a:ext>
            </a:extLst>
          </p:cNvPr>
          <p:cNvSpPr>
            <a:spLocks noGrp="1"/>
          </p:cNvSpPr>
          <p:nvPr>
            <p:ph type="title"/>
          </p:nvPr>
        </p:nvSpPr>
        <p:spPr>
          <a:xfrm>
            <a:off x="215600" y="38400"/>
            <a:ext cx="10244313" cy="624000"/>
          </a:xfrm>
        </p:spPr>
        <p:txBody>
          <a:bodyPr>
            <a:normAutofit/>
          </a:bodyPr>
          <a:lstStyle/>
          <a:p>
            <a:r>
              <a:rPr lang="en-US" sz="2800" dirty="0"/>
              <a:t>Precision Contact</a:t>
            </a:r>
          </a:p>
        </p:txBody>
      </p:sp>
      <p:sp>
        <p:nvSpPr>
          <p:cNvPr id="6" name="Content Placeholder 5">
            <a:extLst>
              <a:ext uri="{FF2B5EF4-FFF2-40B4-BE49-F238E27FC236}">
                <a16:creationId xmlns:a16="http://schemas.microsoft.com/office/drawing/2014/main" id="{C959B53F-587E-4D6B-8082-728336AE2C39}"/>
              </a:ext>
            </a:extLst>
          </p:cNvPr>
          <p:cNvSpPr>
            <a:spLocks noGrp="1"/>
          </p:cNvSpPr>
          <p:nvPr>
            <p:ph idx="1"/>
          </p:nvPr>
        </p:nvSpPr>
        <p:spPr>
          <a:xfrm>
            <a:off x="530428" y="1850315"/>
            <a:ext cx="8334040" cy="4475181"/>
          </a:xfrm>
        </p:spPr>
        <p:txBody>
          <a:bodyPr/>
          <a:lstStyle/>
          <a:p>
            <a:pPr marL="344488" indent="-344488">
              <a:lnSpc>
                <a:spcPct val="120000"/>
              </a:lnSpc>
              <a:spcBef>
                <a:spcPts val="0"/>
              </a:spcBef>
              <a:spcAft>
                <a:spcPts val="1000"/>
              </a:spcAft>
            </a:pPr>
            <a:r>
              <a:rPr lang="en-US" sz="1800" dirty="0">
                <a:ea typeface="Verdana" panose="020B0604030504040204" pitchFamily="34" charset="0"/>
              </a:rPr>
              <a:t>Businesses with employees not tied to their desk</a:t>
            </a:r>
          </a:p>
          <a:p>
            <a:pPr lvl="3">
              <a:lnSpc>
                <a:spcPct val="120000"/>
              </a:lnSpc>
              <a:spcBef>
                <a:spcPts val="0"/>
              </a:spcBef>
              <a:spcAft>
                <a:spcPts val="600"/>
              </a:spcAft>
              <a:buFont typeface="Wingdings" panose="05000000000000000000" pitchFamily="2" charset="2"/>
              <a:buChar char="v"/>
            </a:pPr>
            <a:r>
              <a:rPr lang="en-US" dirty="0">
                <a:ea typeface="Verdana" panose="020B0604030504040204" pitchFamily="34" charset="0"/>
              </a:rPr>
              <a:t>Car Dealerships</a:t>
            </a:r>
          </a:p>
          <a:p>
            <a:pPr lvl="3">
              <a:lnSpc>
                <a:spcPct val="120000"/>
              </a:lnSpc>
              <a:spcBef>
                <a:spcPts val="0"/>
              </a:spcBef>
              <a:spcAft>
                <a:spcPts val="600"/>
              </a:spcAft>
              <a:buFont typeface="Wingdings" panose="05000000000000000000" pitchFamily="2" charset="2"/>
              <a:buChar char="v"/>
            </a:pPr>
            <a:r>
              <a:rPr lang="en-US" dirty="0">
                <a:ea typeface="Verdana" panose="020B0604030504040204" pitchFamily="34" charset="0"/>
              </a:rPr>
              <a:t>Real Estate</a:t>
            </a:r>
          </a:p>
          <a:p>
            <a:pPr lvl="3">
              <a:lnSpc>
                <a:spcPct val="120000"/>
              </a:lnSpc>
              <a:spcBef>
                <a:spcPts val="0"/>
              </a:spcBef>
              <a:spcAft>
                <a:spcPts val="600"/>
              </a:spcAft>
              <a:buFont typeface="Wingdings" panose="05000000000000000000" pitchFamily="2" charset="2"/>
              <a:buChar char="v"/>
            </a:pPr>
            <a:r>
              <a:rPr lang="en-US" dirty="0">
                <a:ea typeface="Verdana" panose="020B0604030504040204" pitchFamily="34" charset="0"/>
              </a:rPr>
              <a:t>Home Services</a:t>
            </a:r>
          </a:p>
          <a:p>
            <a:pPr marL="344488" indent="-344488">
              <a:lnSpc>
                <a:spcPct val="120000"/>
              </a:lnSpc>
              <a:spcBef>
                <a:spcPts val="0"/>
              </a:spcBef>
              <a:spcAft>
                <a:spcPts val="1000"/>
              </a:spcAft>
            </a:pPr>
            <a:r>
              <a:rPr lang="en-US" altLang="en-US" sz="1800" dirty="0" err="1"/>
              <a:t>SMBs</a:t>
            </a:r>
            <a:r>
              <a:rPr lang="en-US" altLang="en-US" sz="1800" dirty="0"/>
              <a:t> without a contact center</a:t>
            </a:r>
          </a:p>
          <a:p>
            <a:pPr lvl="3">
              <a:lnSpc>
                <a:spcPct val="120000"/>
              </a:lnSpc>
              <a:spcBef>
                <a:spcPts val="0"/>
              </a:spcBef>
              <a:spcAft>
                <a:spcPts val="600"/>
              </a:spcAft>
              <a:buFont typeface="Wingdings" panose="05000000000000000000" pitchFamily="2" charset="2"/>
              <a:buChar char="v"/>
            </a:pPr>
            <a:r>
              <a:rPr lang="en-US" altLang="en-US" dirty="0"/>
              <a:t>Restaurants/Country Clubs</a:t>
            </a:r>
          </a:p>
          <a:p>
            <a:pPr lvl="3">
              <a:lnSpc>
                <a:spcPct val="120000"/>
              </a:lnSpc>
              <a:spcBef>
                <a:spcPts val="0"/>
              </a:spcBef>
              <a:spcAft>
                <a:spcPts val="600"/>
              </a:spcAft>
              <a:buFont typeface="Wingdings" panose="05000000000000000000" pitchFamily="2" charset="2"/>
              <a:buChar char="v"/>
            </a:pPr>
            <a:r>
              <a:rPr lang="en-US" altLang="en-US" dirty="0"/>
              <a:t>Specialty Retail (Flower shops, Bakeries, Jewelers)</a:t>
            </a:r>
          </a:p>
          <a:p>
            <a:pPr lvl="3">
              <a:lnSpc>
                <a:spcPct val="120000"/>
              </a:lnSpc>
              <a:spcBef>
                <a:spcPts val="0"/>
              </a:spcBef>
              <a:spcAft>
                <a:spcPts val="600"/>
              </a:spcAft>
              <a:buFont typeface="Wingdings" panose="05000000000000000000" pitchFamily="2" charset="2"/>
              <a:buChar char="v"/>
            </a:pPr>
            <a:r>
              <a:rPr lang="en-US" altLang="en-US" dirty="0"/>
              <a:t>Retail Services (Dry Cleaners, Tailors, Nail Salons)</a:t>
            </a:r>
          </a:p>
          <a:p>
            <a:pPr marL="344488" indent="-344488">
              <a:lnSpc>
                <a:spcPct val="120000"/>
              </a:lnSpc>
              <a:spcBef>
                <a:spcPts val="0"/>
              </a:spcBef>
              <a:spcAft>
                <a:spcPts val="1000"/>
              </a:spcAft>
            </a:pPr>
            <a:r>
              <a:rPr lang="en-US" altLang="en-US" sz="1800" dirty="0"/>
              <a:t>Government offices that require archiving of conversations</a:t>
            </a:r>
          </a:p>
          <a:p>
            <a:pPr marL="344488" indent="-344488">
              <a:lnSpc>
                <a:spcPct val="120000"/>
              </a:lnSpc>
              <a:spcBef>
                <a:spcPts val="0"/>
              </a:spcBef>
              <a:spcAft>
                <a:spcPts val="1000"/>
              </a:spcAft>
            </a:pPr>
            <a:r>
              <a:rPr lang="en-US" altLang="en-US" sz="1800" dirty="0"/>
              <a:t>Premise-based TDM systems that desire cloud-based features</a:t>
            </a:r>
          </a:p>
        </p:txBody>
      </p:sp>
      <p:sp>
        <p:nvSpPr>
          <p:cNvPr id="4" name="Rectangle 3">
            <a:extLst>
              <a:ext uri="{FF2B5EF4-FFF2-40B4-BE49-F238E27FC236}">
                <a16:creationId xmlns:a16="http://schemas.microsoft.com/office/drawing/2014/main" id="{F8B8F059-588C-4F66-AF6C-F185D52D2444}"/>
              </a:ext>
            </a:extLst>
          </p:cNvPr>
          <p:cNvSpPr/>
          <p:nvPr/>
        </p:nvSpPr>
        <p:spPr>
          <a:xfrm>
            <a:off x="120600" y="954788"/>
            <a:ext cx="11540972" cy="981615"/>
          </a:xfrm>
          <a:prstGeom prst="rect">
            <a:avLst/>
          </a:prstGeom>
        </p:spPr>
        <p:txBody>
          <a:bodyPr wrap="square">
            <a:spAutoFit/>
          </a:bodyPr>
          <a:lstStyle/>
          <a:p>
            <a:pPr>
              <a:spcAft>
                <a:spcPts val="1000"/>
              </a:spcAft>
            </a:pPr>
            <a:r>
              <a:rPr lang="en-US" sz="2800" b="1" dirty="0">
                <a:solidFill>
                  <a:srgbClr val="E36729"/>
                </a:solidFill>
              </a:rPr>
              <a:t>TARGET MARKETS</a:t>
            </a:r>
          </a:p>
          <a:p>
            <a:pPr>
              <a:lnSpc>
                <a:spcPct val="120000"/>
              </a:lnSpc>
              <a:spcAft>
                <a:spcPts val="1200"/>
              </a:spcAft>
            </a:pPr>
            <a:endParaRPr lang="en-US" sz="2000" dirty="0">
              <a:latin typeface="Verdana" panose="020B0604030504040204" pitchFamily="34" charset="0"/>
              <a:ea typeface="Verdana" panose="020B0604030504040204" pitchFamily="34" charset="0"/>
            </a:endParaRPr>
          </a:p>
        </p:txBody>
      </p:sp>
      <p:pic>
        <p:nvPicPr>
          <p:cNvPr id="7" name="Picture 6">
            <a:extLst>
              <a:ext uri="{FF2B5EF4-FFF2-40B4-BE49-F238E27FC236}">
                <a16:creationId xmlns:a16="http://schemas.microsoft.com/office/drawing/2014/main" id="{4C57C42E-780B-CEB3-9665-7F5C7A195AF7}"/>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9388982" y="1427097"/>
            <a:ext cx="2525599" cy="1746325"/>
          </a:xfrm>
          <a:prstGeom prst="rect">
            <a:avLst/>
          </a:prstGeom>
        </p:spPr>
      </p:pic>
      <p:pic>
        <p:nvPicPr>
          <p:cNvPr id="11" name="Picture 10">
            <a:extLst>
              <a:ext uri="{FF2B5EF4-FFF2-40B4-BE49-F238E27FC236}">
                <a16:creationId xmlns:a16="http://schemas.microsoft.com/office/drawing/2014/main" id="{D969CD32-F84B-035F-A8C7-265AC4565D1E}"/>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7007993" y="2683596"/>
            <a:ext cx="3031618" cy="1913709"/>
          </a:xfrm>
          <a:prstGeom prst="rect">
            <a:avLst/>
          </a:prstGeom>
        </p:spPr>
      </p:pic>
      <p:pic>
        <p:nvPicPr>
          <p:cNvPr id="14" name="Picture 13">
            <a:extLst>
              <a:ext uri="{FF2B5EF4-FFF2-40B4-BE49-F238E27FC236}">
                <a16:creationId xmlns:a16="http://schemas.microsoft.com/office/drawing/2014/main" id="{6B638E3F-FF7D-7DBA-BE84-EAD1946F4DB3}"/>
              </a:ext>
            </a:extLst>
          </p:cNvPr>
          <p:cNvPicPr>
            <a:picLocks noChangeAspect="1"/>
          </p:cNvPicPr>
          <p:nvPr/>
        </p:nvPicPr>
        <p:blipFill>
          <a:blip r:embed="rId7">
            <a:extLst>
              <a:ext uri="{837473B0-CC2E-450A-ABE3-18F120FF3D39}">
                <a1611:picAttrSrcUrl xmlns:a1611="http://schemas.microsoft.com/office/drawing/2016/11/main" r:id="rId8"/>
              </a:ext>
            </a:extLst>
          </a:blip>
          <a:stretch>
            <a:fillRect/>
          </a:stretch>
        </p:blipFill>
        <p:spPr>
          <a:xfrm>
            <a:off x="8864468" y="4299744"/>
            <a:ext cx="3031618" cy="2013500"/>
          </a:xfrm>
          <a:prstGeom prst="rect">
            <a:avLst/>
          </a:prstGeom>
        </p:spPr>
      </p:pic>
    </p:spTree>
    <p:extLst>
      <p:ext uri="{BB962C8B-B14F-4D97-AF65-F5344CB8AC3E}">
        <p14:creationId xmlns:p14="http://schemas.microsoft.com/office/powerpoint/2010/main" val="86119307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a:bodyPr>
          <a:lstStyle/>
          <a:p>
            <a:r>
              <a:rPr lang="en-US" dirty="0"/>
              <a:t>Precision Contact Business Model</a:t>
            </a:r>
          </a:p>
        </p:txBody>
      </p:sp>
      <p:pic>
        <p:nvPicPr>
          <p:cNvPr id="5" name="Picture 4">
            <a:extLst>
              <a:ext uri="{FF2B5EF4-FFF2-40B4-BE49-F238E27FC236}">
                <a16:creationId xmlns:a16="http://schemas.microsoft.com/office/drawing/2014/main" id="{CAD0C860-EF45-4215-AECC-97CEE6F26227}"/>
              </a:ext>
            </a:extLst>
          </p:cNvPr>
          <p:cNvPicPr>
            <a:picLocks noChangeAspect="1"/>
          </p:cNvPicPr>
          <p:nvPr/>
        </p:nvPicPr>
        <p:blipFill>
          <a:blip r:embed="rId3"/>
          <a:stretch>
            <a:fillRect/>
          </a:stretch>
        </p:blipFill>
        <p:spPr>
          <a:xfrm>
            <a:off x="11260891" y="5659819"/>
            <a:ext cx="666917" cy="646076"/>
          </a:xfrm>
          <a:prstGeom prst="rect">
            <a:avLst/>
          </a:prstGeom>
        </p:spPr>
      </p:pic>
      <p:graphicFrame>
        <p:nvGraphicFramePr>
          <p:cNvPr id="2" name="Table 2">
            <a:extLst>
              <a:ext uri="{FF2B5EF4-FFF2-40B4-BE49-F238E27FC236}">
                <a16:creationId xmlns:a16="http://schemas.microsoft.com/office/drawing/2014/main" id="{4BCB8992-B219-4920-A5E2-9C1E827DD2E3}"/>
              </a:ext>
            </a:extLst>
          </p:cNvPr>
          <p:cNvGraphicFramePr>
            <a:graphicFrameLocks noGrp="1"/>
          </p:cNvGraphicFramePr>
          <p:nvPr>
            <p:extLst>
              <p:ext uri="{D42A27DB-BD31-4B8C-83A1-F6EECF244321}">
                <p14:modId xmlns:p14="http://schemas.microsoft.com/office/powerpoint/2010/main" val="2807749615"/>
              </p:ext>
            </p:extLst>
          </p:nvPr>
        </p:nvGraphicFramePr>
        <p:xfrm>
          <a:off x="2426930" y="838500"/>
          <a:ext cx="8128000" cy="5758604"/>
        </p:xfrm>
        <a:graphic>
          <a:graphicData uri="http://schemas.openxmlformats.org/drawingml/2006/table">
            <a:tbl>
              <a:tblPr firstRow="1" bandRow="1">
                <a:tableStyleId>{93296810-A885-4BE3-A3E7-6D5BEEA58F35}</a:tableStyleId>
              </a:tblPr>
              <a:tblGrid>
                <a:gridCol w="2032000">
                  <a:extLst>
                    <a:ext uri="{9D8B030D-6E8A-4147-A177-3AD203B41FA5}">
                      <a16:colId xmlns:a16="http://schemas.microsoft.com/office/drawing/2014/main" val="3960728091"/>
                    </a:ext>
                  </a:extLst>
                </a:gridCol>
                <a:gridCol w="2032000">
                  <a:extLst>
                    <a:ext uri="{9D8B030D-6E8A-4147-A177-3AD203B41FA5}">
                      <a16:colId xmlns:a16="http://schemas.microsoft.com/office/drawing/2014/main" val="1935322594"/>
                    </a:ext>
                  </a:extLst>
                </a:gridCol>
                <a:gridCol w="4064000">
                  <a:extLst>
                    <a:ext uri="{9D8B030D-6E8A-4147-A177-3AD203B41FA5}">
                      <a16:colId xmlns:a16="http://schemas.microsoft.com/office/drawing/2014/main" val="999524970"/>
                    </a:ext>
                  </a:extLst>
                </a:gridCol>
              </a:tblGrid>
              <a:tr h="370840">
                <a:tc gridSpan="2">
                  <a:txBody>
                    <a:bodyPr/>
                    <a:lstStyle/>
                    <a:p>
                      <a:r>
                        <a:rPr lang="en-US" sz="1400" dirty="0"/>
                        <a:t>Requirements</a:t>
                      </a:r>
                    </a:p>
                  </a:txBody>
                  <a:tcPr/>
                </a:tc>
                <a:tc hMerge="1">
                  <a:txBody>
                    <a:bodyPr/>
                    <a:lstStyle/>
                    <a:p>
                      <a:endParaRPr lang="en-US"/>
                    </a:p>
                  </a:txBody>
                  <a:tcPr/>
                </a:tc>
                <a:tc>
                  <a:txBody>
                    <a:bodyPr/>
                    <a:lstStyle/>
                    <a:p>
                      <a:r>
                        <a:rPr lang="en-US" sz="1400" dirty="0"/>
                        <a:t>Precision Contact</a:t>
                      </a:r>
                    </a:p>
                  </a:txBody>
                  <a:tcPr/>
                </a:tc>
                <a:extLst>
                  <a:ext uri="{0D108BD9-81ED-4DB2-BD59-A6C34878D82A}">
                    <a16:rowId xmlns:a16="http://schemas.microsoft.com/office/drawing/2014/main" val="1030436339"/>
                  </a:ext>
                </a:extLst>
              </a:tr>
              <a:tr h="370840">
                <a:tc gridSpan="2">
                  <a:txBody>
                    <a:bodyPr/>
                    <a:lstStyle/>
                    <a:p>
                      <a:r>
                        <a:rPr lang="en-US" sz="1400" dirty="0"/>
                        <a:t>Partner Model</a:t>
                      </a:r>
                    </a:p>
                  </a:txBody>
                  <a:tcPr/>
                </a:tc>
                <a:tc hMerge="1">
                  <a:txBody>
                    <a:bodyPr/>
                    <a:lstStyle/>
                    <a:p>
                      <a:endParaRPr lang="en-US"/>
                    </a:p>
                  </a:txBody>
                  <a:tcPr/>
                </a:tc>
                <a:tc>
                  <a:txBody>
                    <a:bodyPr/>
                    <a:lstStyle/>
                    <a:p>
                      <a:r>
                        <a:rPr lang="en-US" sz="1400" dirty="0"/>
                        <a:t>Revenue Share</a:t>
                      </a:r>
                    </a:p>
                  </a:txBody>
                  <a:tcPr/>
                </a:tc>
                <a:extLst>
                  <a:ext uri="{0D108BD9-81ED-4DB2-BD59-A6C34878D82A}">
                    <a16:rowId xmlns:a16="http://schemas.microsoft.com/office/drawing/2014/main" val="3041324275"/>
                  </a:ext>
                </a:extLst>
              </a:tr>
              <a:tr h="370840">
                <a:tc gridSpan="2">
                  <a:txBody>
                    <a:bodyPr/>
                    <a:lstStyle/>
                    <a:p>
                      <a:r>
                        <a:rPr lang="en-US" sz="1400" dirty="0"/>
                        <a:t>NEC Branded product</a:t>
                      </a:r>
                    </a:p>
                  </a:txBody>
                  <a:tcPr/>
                </a:tc>
                <a:tc hMerge="1">
                  <a:txBody>
                    <a:bodyPr/>
                    <a:lstStyle/>
                    <a:p>
                      <a:endParaRPr lang="en-US"/>
                    </a:p>
                  </a:txBody>
                  <a:tcPr/>
                </a:tc>
                <a:tc>
                  <a:txBody>
                    <a:bodyPr/>
                    <a:lstStyle/>
                    <a:p>
                      <a:r>
                        <a:rPr lang="en-US" sz="1400" dirty="0"/>
                        <a:t>NO</a:t>
                      </a:r>
                    </a:p>
                  </a:txBody>
                  <a:tcPr/>
                </a:tc>
                <a:extLst>
                  <a:ext uri="{0D108BD9-81ED-4DB2-BD59-A6C34878D82A}">
                    <a16:rowId xmlns:a16="http://schemas.microsoft.com/office/drawing/2014/main" val="980161113"/>
                  </a:ext>
                </a:extLst>
              </a:tr>
              <a:tr h="370840">
                <a:tc gridSpan="2">
                  <a:txBody>
                    <a:bodyPr/>
                    <a:lstStyle/>
                    <a:p>
                      <a:r>
                        <a:rPr lang="en-US" sz="1400" dirty="0"/>
                        <a:t>Subscription</a:t>
                      </a:r>
                    </a:p>
                  </a:txBody>
                  <a:tcPr/>
                </a:tc>
                <a:tc hMerge="1">
                  <a:txBody>
                    <a:bodyPr/>
                    <a:lstStyle/>
                    <a:p>
                      <a:endParaRPr lang="en-US"/>
                    </a:p>
                  </a:txBody>
                  <a:tcPr/>
                </a:tc>
                <a:tc>
                  <a:txBody>
                    <a:bodyPr/>
                    <a:lstStyle/>
                    <a:p>
                      <a:r>
                        <a:rPr lang="en-US" sz="1400" dirty="0"/>
                        <a:t>Monthly</a:t>
                      </a:r>
                    </a:p>
                  </a:txBody>
                  <a:tcPr/>
                </a:tc>
                <a:extLst>
                  <a:ext uri="{0D108BD9-81ED-4DB2-BD59-A6C34878D82A}">
                    <a16:rowId xmlns:a16="http://schemas.microsoft.com/office/drawing/2014/main" val="1605413591"/>
                  </a:ext>
                </a:extLst>
              </a:tr>
              <a:tr h="370840">
                <a:tc gridSpan="2">
                  <a:txBody>
                    <a:bodyPr/>
                    <a:lstStyle/>
                    <a:p>
                      <a:r>
                        <a:rPr lang="en-US" sz="1400" dirty="0"/>
                        <a:t>Initial subscription</a:t>
                      </a:r>
                    </a:p>
                  </a:txBody>
                  <a:tcPr/>
                </a:tc>
                <a:tc hMerge="1">
                  <a:txBody>
                    <a:bodyPr/>
                    <a:lstStyle/>
                    <a:p>
                      <a:endParaRPr lang="en-US"/>
                    </a:p>
                  </a:txBody>
                  <a:tcPr/>
                </a:tc>
                <a:tc>
                  <a:txBody>
                    <a:bodyPr/>
                    <a:lstStyle/>
                    <a:p>
                      <a:r>
                        <a:rPr lang="en-US" sz="1400" dirty="0"/>
                        <a:t>Monthly</a:t>
                      </a:r>
                    </a:p>
                  </a:txBody>
                  <a:tcPr/>
                </a:tc>
                <a:extLst>
                  <a:ext uri="{0D108BD9-81ED-4DB2-BD59-A6C34878D82A}">
                    <a16:rowId xmlns:a16="http://schemas.microsoft.com/office/drawing/2014/main" val="1121336409"/>
                  </a:ext>
                </a:extLst>
              </a:tr>
              <a:tr h="370840">
                <a:tc gridSpan="2">
                  <a:txBody>
                    <a:bodyPr/>
                    <a:lstStyle/>
                    <a:p>
                      <a:r>
                        <a:rPr lang="en-US" sz="1400" dirty="0"/>
                        <a:t>Renewal</a:t>
                      </a:r>
                    </a:p>
                  </a:txBody>
                  <a:tcPr/>
                </a:tc>
                <a:tc hMerge="1">
                  <a:txBody>
                    <a:bodyPr/>
                    <a:lstStyle/>
                    <a:p>
                      <a:endParaRPr lang="en-US"/>
                    </a:p>
                  </a:txBody>
                  <a:tcPr/>
                </a:tc>
                <a:tc>
                  <a:txBody>
                    <a:bodyPr/>
                    <a:lstStyle/>
                    <a:p>
                      <a:r>
                        <a:rPr lang="en-US" sz="1400" dirty="0"/>
                        <a:t>Automatic</a:t>
                      </a:r>
                    </a:p>
                  </a:txBody>
                  <a:tcPr/>
                </a:tc>
                <a:extLst>
                  <a:ext uri="{0D108BD9-81ED-4DB2-BD59-A6C34878D82A}">
                    <a16:rowId xmlns:a16="http://schemas.microsoft.com/office/drawing/2014/main" val="1623719582"/>
                  </a:ext>
                </a:extLst>
              </a:tr>
              <a:tr h="370840">
                <a:tc gridSpan="2">
                  <a:txBody>
                    <a:bodyPr/>
                    <a:lstStyle/>
                    <a:p>
                      <a:r>
                        <a:rPr lang="en-US" sz="1400" dirty="0"/>
                        <a:t>Cancellation</a:t>
                      </a:r>
                    </a:p>
                  </a:txBody>
                  <a:tcPr/>
                </a:tc>
                <a:tc hMerge="1">
                  <a:txBody>
                    <a:bodyPr/>
                    <a:lstStyle/>
                    <a:p>
                      <a:endParaRPr lang="en-US"/>
                    </a:p>
                  </a:txBody>
                  <a:tcPr/>
                </a:tc>
                <a:tc>
                  <a:txBody>
                    <a:bodyPr/>
                    <a:lstStyle/>
                    <a:p>
                      <a:r>
                        <a:rPr lang="en-US" sz="1400" dirty="0"/>
                        <a:t>No Contract</a:t>
                      </a:r>
                    </a:p>
                  </a:txBody>
                  <a:tcPr/>
                </a:tc>
                <a:extLst>
                  <a:ext uri="{0D108BD9-81ED-4DB2-BD59-A6C34878D82A}">
                    <a16:rowId xmlns:a16="http://schemas.microsoft.com/office/drawing/2014/main" val="2689732751"/>
                  </a:ext>
                </a:extLst>
              </a:tr>
              <a:tr h="937684">
                <a:tc gridSpan="2">
                  <a:txBody>
                    <a:bodyPr/>
                    <a:lstStyle/>
                    <a:p>
                      <a:r>
                        <a:rPr lang="en-US" sz="1400" dirty="0"/>
                        <a:t>Subscription costs</a:t>
                      </a:r>
                    </a:p>
                  </a:txBody>
                  <a:tcPr/>
                </a:tc>
                <a:tc hMerge="1">
                  <a:txBody>
                    <a:bodyPr/>
                    <a:lstStyle/>
                    <a:p>
                      <a:endParaRPr lang="en-US"/>
                    </a:p>
                  </a:txBody>
                  <a:tcPr/>
                </a:tc>
                <a:tc>
                  <a:txBody>
                    <a:bodyPr/>
                    <a:lstStyle/>
                    <a:p>
                      <a:r>
                        <a:rPr lang="en-US" sz="1400" dirty="0"/>
                        <a:t>Starter: $69.00 </a:t>
                      </a:r>
                    </a:p>
                    <a:p>
                      <a:r>
                        <a:rPr lang="en-US" sz="1400" dirty="0"/>
                        <a:t>Add-on:  Range $6.00-$36.00               </a:t>
                      </a:r>
                    </a:p>
                  </a:txBody>
                  <a:tcPr/>
                </a:tc>
                <a:extLst>
                  <a:ext uri="{0D108BD9-81ED-4DB2-BD59-A6C34878D82A}">
                    <a16:rowId xmlns:a16="http://schemas.microsoft.com/office/drawing/2014/main" val="1752711620"/>
                  </a:ext>
                </a:extLst>
              </a:tr>
              <a:tr h="365760">
                <a:tc gridSpan="2">
                  <a:txBody>
                    <a:bodyPr/>
                    <a:lstStyle/>
                    <a:p>
                      <a:r>
                        <a:rPr lang="en-US" sz="1400" dirty="0"/>
                        <a:t>Service Sell price</a:t>
                      </a:r>
                    </a:p>
                  </a:txBody>
                  <a:tcPr/>
                </a:tc>
                <a:tc hMerge="1">
                  <a:txBody>
                    <a:bodyPr/>
                    <a:lstStyle/>
                    <a:p>
                      <a:endParaRPr lang="en-US"/>
                    </a:p>
                  </a:txBody>
                  <a:tcPr/>
                </a:tc>
                <a:tc>
                  <a:txBody>
                    <a:bodyPr/>
                    <a:lstStyle/>
                    <a:p>
                      <a:r>
                        <a:rPr lang="en-US" sz="1400" dirty="0"/>
                        <a:t>Set by the Partner</a:t>
                      </a:r>
                    </a:p>
                  </a:txBody>
                  <a:tcPr/>
                </a:tc>
                <a:extLst>
                  <a:ext uri="{0D108BD9-81ED-4DB2-BD59-A6C34878D82A}">
                    <a16:rowId xmlns:a16="http://schemas.microsoft.com/office/drawing/2014/main" val="763014163"/>
                  </a:ext>
                </a:extLst>
              </a:tr>
              <a:tr h="274320">
                <a:tc gridSpan="2">
                  <a:txBody>
                    <a:bodyPr/>
                    <a:lstStyle/>
                    <a:p>
                      <a:r>
                        <a:rPr lang="en-US" sz="1400" dirty="0"/>
                        <a:t>Hardware required</a:t>
                      </a:r>
                    </a:p>
                  </a:txBody>
                  <a:tcPr/>
                </a:tc>
                <a:tc hMerge="1">
                  <a:txBody>
                    <a:bodyPr/>
                    <a:lstStyle/>
                    <a:p>
                      <a:endParaRPr lang="en-US"/>
                    </a:p>
                  </a:txBody>
                  <a:tcPr/>
                </a:tc>
                <a:tc>
                  <a:txBody>
                    <a:bodyPr/>
                    <a:lstStyle/>
                    <a:p>
                      <a:r>
                        <a:rPr lang="en-US" sz="1400" dirty="0"/>
                        <a:t>NO</a:t>
                      </a:r>
                    </a:p>
                  </a:txBody>
                  <a:tcPr/>
                </a:tc>
                <a:extLst>
                  <a:ext uri="{0D108BD9-81ED-4DB2-BD59-A6C34878D82A}">
                    <a16:rowId xmlns:a16="http://schemas.microsoft.com/office/drawing/2014/main" val="1117769372"/>
                  </a:ext>
                </a:extLst>
              </a:tr>
              <a:tr h="182880">
                <a:tc gridSpan="2">
                  <a:txBody>
                    <a:bodyPr/>
                    <a:lstStyle/>
                    <a:p>
                      <a:r>
                        <a:rPr lang="en-US" sz="1400" dirty="0"/>
                        <a:t>Product available on-premises</a:t>
                      </a:r>
                    </a:p>
                  </a:txBody>
                  <a:tcPr/>
                </a:tc>
                <a:tc hMerge="1">
                  <a:txBody>
                    <a:bodyPr/>
                    <a:lstStyle/>
                    <a:p>
                      <a:endParaRPr lang="en-US"/>
                    </a:p>
                  </a:txBody>
                  <a:tcPr/>
                </a:tc>
                <a:tc>
                  <a:txBody>
                    <a:bodyPr/>
                    <a:lstStyle/>
                    <a:p>
                      <a:r>
                        <a:rPr lang="en-US" sz="1400" dirty="0"/>
                        <a:t>YES</a:t>
                      </a:r>
                    </a:p>
                  </a:txBody>
                  <a:tcPr/>
                </a:tc>
                <a:extLst>
                  <a:ext uri="{0D108BD9-81ED-4DB2-BD59-A6C34878D82A}">
                    <a16:rowId xmlns:a16="http://schemas.microsoft.com/office/drawing/2014/main" val="1563925278"/>
                  </a:ext>
                </a:extLst>
              </a:tr>
              <a:tr h="228600">
                <a:tc rowSpan="3">
                  <a:txBody>
                    <a:bodyPr/>
                    <a:lstStyle/>
                    <a:p>
                      <a:r>
                        <a:rPr lang="en-US" sz="1400" dirty="0"/>
                        <a:t>Legal</a:t>
                      </a:r>
                    </a:p>
                  </a:txBody>
                  <a:tcPr/>
                </a:tc>
                <a:tc>
                  <a:txBody>
                    <a:bodyPr/>
                    <a:lstStyle/>
                    <a:p>
                      <a:r>
                        <a:rPr lang="en-US" sz="1400" dirty="0"/>
                        <a:t>SI Appendix</a:t>
                      </a:r>
                    </a:p>
                  </a:txBody>
                  <a:tcPr/>
                </a:tc>
                <a:tc rowSpan="2">
                  <a:txBody>
                    <a:bodyPr/>
                    <a:lstStyle/>
                    <a:p>
                      <a:r>
                        <a:rPr lang="en-US" sz="1400" dirty="0"/>
                        <a:t>YES</a:t>
                      </a:r>
                    </a:p>
                  </a:txBody>
                  <a:tcPr/>
                </a:tc>
                <a:extLst>
                  <a:ext uri="{0D108BD9-81ED-4DB2-BD59-A6C34878D82A}">
                    <a16:rowId xmlns:a16="http://schemas.microsoft.com/office/drawing/2014/main" val="3933817973"/>
                  </a:ext>
                </a:extLst>
              </a:tr>
              <a:tr h="137160">
                <a:tc vMerge="1">
                  <a:txBody>
                    <a:bodyPr/>
                    <a:lstStyle/>
                    <a:p>
                      <a:endParaRPr lang="en-US" sz="1400" dirty="0"/>
                    </a:p>
                  </a:txBody>
                  <a:tcPr/>
                </a:tc>
                <a:tc rowSpan="2">
                  <a:txBody>
                    <a:bodyPr/>
                    <a:lstStyle/>
                    <a:p>
                      <a:r>
                        <a:rPr lang="en-US" sz="1400" dirty="0"/>
                        <a:t>Reseller/Distribution</a:t>
                      </a:r>
                    </a:p>
                  </a:txBody>
                  <a:tcPr/>
                </a:tc>
                <a:tc vMerge="1">
                  <a:txBody>
                    <a:bodyPr/>
                    <a:lstStyle/>
                    <a:p>
                      <a:endParaRPr lang="en-US"/>
                    </a:p>
                  </a:txBody>
                  <a:tcPr/>
                </a:tc>
                <a:extLst>
                  <a:ext uri="{0D108BD9-81ED-4DB2-BD59-A6C34878D82A}">
                    <a16:rowId xmlns:a16="http://schemas.microsoft.com/office/drawing/2014/main" val="4073356919"/>
                  </a:ext>
                </a:extLst>
              </a:tr>
              <a:tr h="502920">
                <a:tc vMerge="1">
                  <a:txBody>
                    <a:bodyPr/>
                    <a:lstStyle/>
                    <a:p>
                      <a:endParaRPr lang="en-US"/>
                    </a:p>
                  </a:txBody>
                  <a:tcPr/>
                </a:tc>
                <a:tc vMerge="1">
                  <a:txBody>
                    <a:bodyPr/>
                    <a:lstStyle/>
                    <a:p>
                      <a:endParaRPr lang="en-US"/>
                    </a:p>
                  </a:txBody>
                  <a:tcPr/>
                </a:tc>
                <a:tc>
                  <a:txBody>
                    <a:bodyPr/>
                    <a:lstStyle/>
                    <a:p>
                      <a:r>
                        <a:rPr lang="en-US" sz="1400" dirty="0"/>
                        <a:t>YES</a:t>
                      </a:r>
                    </a:p>
                  </a:txBody>
                  <a:tcPr/>
                </a:tc>
                <a:extLst>
                  <a:ext uri="{0D108BD9-81ED-4DB2-BD59-A6C34878D82A}">
                    <a16:rowId xmlns:a16="http://schemas.microsoft.com/office/drawing/2014/main" val="1230265208"/>
                  </a:ext>
                </a:extLst>
              </a:tr>
              <a:tr h="228600">
                <a:tc gridSpan="2">
                  <a:txBody>
                    <a:bodyPr/>
                    <a:lstStyle/>
                    <a:p>
                      <a:r>
                        <a:rPr lang="en-US" sz="1400" dirty="0"/>
                        <a:t>GDPR compliant</a:t>
                      </a:r>
                    </a:p>
                  </a:txBody>
                  <a:tcPr/>
                </a:tc>
                <a:tc hMerge="1">
                  <a:txBody>
                    <a:bodyPr/>
                    <a:lstStyle/>
                    <a:p>
                      <a:endParaRPr lang="en-US"/>
                    </a:p>
                  </a:txBody>
                  <a:tcPr/>
                </a:tc>
                <a:tc>
                  <a:txBody>
                    <a:bodyPr/>
                    <a:lstStyle/>
                    <a:p>
                      <a:r>
                        <a:rPr lang="en-US" sz="1400" dirty="0"/>
                        <a:t>YES</a:t>
                      </a:r>
                    </a:p>
                  </a:txBody>
                  <a:tcPr/>
                </a:tc>
                <a:extLst>
                  <a:ext uri="{0D108BD9-81ED-4DB2-BD59-A6C34878D82A}">
                    <a16:rowId xmlns:a16="http://schemas.microsoft.com/office/drawing/2014/main" val="1254744475"/>
                  </a:ext>
                </a:extLst>
              </a:tr>
            </a:tbl>
          </a:graphicData>
        </a:graphic>
      </p:graphicFrame>
    </p:spTree>
    <p:extLst>
      <p:ext uri="{BB962C8B-B14F-4D97-AF65-F5344CB8AC3E}">
        <p14:creationId xmlns:p14="http://schemas.microsoft.com/office/powerpoint/2010/main" val="352972561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FFBCAC-D620-4279-82C2-F6C2B91335D6}"/>
              </a:ext>
            </a:extLst>
          </p:cNvPr>
          <p:cNvSpPr>
            <a:spLocks noGrp="1"/>
          </p:cNvSpPr>
          <p:nvPr>
            <p:ph type="title"/>
          </p:nvPr>
        </p:nvSpPr>
        <p:spPr>
          <a:xfrm>
            <a:off x="1068784" y="421335"/>
            <a:ext cx="9705600" cy="624000"/>
          </a:xfrm>
        </p:spPr>
        <p:txBody>
          <a:bodyPr>
            <a:noAutofit/>
          </a:bodyPr>
          <a:lstStyle/>
          <a:p>
            <a:r>
              <a:rPr lang="en-US" dirty="0"/>
              <a:t>Pricing Breakout for Precision Contact </a:t>
            </a:r>
            <a:br>
              <a:rPr lang="en-US" dirty="0"/>
            </a:br>
            <a:endParaRPr lang="en-US" dirty="0"/>
          </a:p>
        </p:txBody>
      </p:sp>
      <p:pic>
        <p:nvPicPr>
          <p:cNvPr id="8" name="Picture 7">
            <a:extLst>
              <a:ext uri="{FF2B5EF4-FFF2-40B4-BE49-F238E27FC236}">
                <a16:creationId xmlns:a16="http://schemas.microsoft.com/office/drawing/2014/main" id="{698F0AD0-5B52-4C6B-ABC2-7F8C014754A7}"/>
              </a:ext>
            </a:extLst>
          </p:cNvPr>
          <p:cNvPicPr>
            <a:picLocks noChangeAspect="1"/>
          </p:cNvPicPr>
          <p:nvPr/>
        </p:nvPicPr>
        <p:blipFill>
          <a:blip r:embed="rId3"/>
          <a:stretch>
            <a:fillRect/>
          </a:stretch>
        </p:blipFill>
        <p:spPr>
          <a:xfrm>
            <a:off x="31850" y="48002"/>
            <a:ext cx="818316" cy="603293"/>
          </a:xfrm>
          <a:prstGeom prst="rect">
            <a:avLst/>
          </a:prstGeom>
        </p:spPr>
      </p:pic>
      <p:pic>
        <p:nvPicPr>
          <p:cNvPr id="19" name="Picture 18" descr="A picture containing text, vector graphics&#10;&#10;Description automatically generated">
            <a:extLst>
              <a:ext uri="{FF2B5EF4-FFF2-40B4-BE49-F238E27FC236}">
                <a16:creationId xmlns:a16="http://schemas.microsoft.com/office/drawing/2014/main" id="{36298337-4797-442C-97A4-FD6C5854E861}"/>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9948482" y="2188596"/>
            <a:ext cx="1359364" cy="1019523"/>
          </a:xfrm>
          <a:prstGeom prst="rect">
            <a:avLst/>
          </a:prstGeom>
        </p:spPr>
      </p:pic>
      <p:grpSp>
        <p:nvGrpSpPr>
          <p:cNvPr id="4" name="Group 3">
            <a:extLst>
              <a:ext uri="{FF2B5EF4-FFF2-40B4-BE49-F238E27FC236}">
                <a16:creationId xmlns:a16="http://schemas.microsoft.com/office/drawing/2014/main" id="{37F43753-C610-4A46-A662-470493F69CA2}"/>
              </a:ext>
            </a:extLst>
          </p:cNvPr>
          <p:cNvGrpSpPr/>
          <p:nvPr/>
        </p:nvGrpSpPr>
        <p:grpSpPr>
          <a:xfrm>
            <a:off x="643763" y="2142507"/>
            <a:ext cx="11538000" cy="3700460"/>
            <a:chOff x="248886" y="1203722"/>
            <a:chExt cx="11538000" cy="3700460"/>
          </a:xfrm>
        </p:grpSpPr>
        <p:pic>
          <p:nvPicPr>
            <p:cNvPr id="12" name="Picture 11" descr="A cartoon of a person using a computer&#10;&#10;Description automatically generated with medium confidence">
              <a:extLst>
                <a:ext uri="{FF2B5EF4-FFF2-40B4-BE49-F238E27FC236}">
                  <a16:creationId xmlns:a16="http://schemas.microsoft.com/office/drawing/2014/main" id="{BE380DD8-542D-4348-8FC8-D6A7EEDCBFA0}"/>
                </a:ext>
              </a:extLst>
            </p:cNvPr>
            <p:cNvPicPr>
              <a:picLocks noChangeAspect="1"/>
            </p:cNvPicPr>
            <p:nvPr/>
          </p:nvPicPr>
          <p:blipFill>
            <a:blip r:embed="rId6">
              <a:extLst>
                <a:ext uri="{837473B0-CC2E-450A-ABE3-18F120FF3D39}">
                  <a1611:picAttrSrcUrl xmlns:a1611="http://schemas.microsoft.com/office/drawing/2016/11/main" r:id="rId7"/>
                </a:ext>
              </a:extLst>
            </a:blip>
            <a:stretch>
              <a:fillRect/>
            </a:stretch>
          </p:blipFill>
          <p:spPr>
            <a:xfrm>
              <a:off x="9855973" y="3771194"/>
              <a:ext cx="1132988" cy="1132988"/>
            </a:xfrm>
            <a:prstGeom prst="rect">
              <a:avLst/>
            </a:prstGeom>
          </p:spPr>
        </p:pic>
        <p:sp>
          <p:nvSpPr>
            <p:cNvPr id="13" name="TextBox 12">
              <a:extLst>
                <a:ext uri="{FF2B5EF4-FFF2-40B4-BE49-F238E27FC236}">
                  <a16:creationId xmlns:a16="http://schemas.microsoft.com/office/drawing/2014/main" id="{04DF67E2-9019-4897-9591-8AF6CA5FC98C}"/>
                </a:ext>
              </a:extLst>
            </p:cNvPr>
            <p:cNvSpPr txBox="1"/>
            <p:nvPr/>
          </p:nvSpPr>
          <p:spPr>
            <a:xfrm>
              <a:off x="351530" y="2658799"/>
              <a:ext cx="1143070" cy="37965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67"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Verdana"/>
                  <a:ea typeface="メイリオ"/>
                  <a:cs typeface="+mn-cs"/>
                </a:rPr>
                <a:t>Customer</a:t>
              </a:r>
            </a:p>
          </p:txBody>
        </p:sp>
        <p:cxnSp>
          <p:nvCxnSpPr>
            <p:cNvPr id="15" name="Straight Arrow Connector 14">
              <a:extLst>
                <a:ext uri="{FF2B5EF4-FFF2-40B4-BE49-F238E27FC236}">
                  <a16:creationId xmlns:a16="http://schemas.microsoft.com/office/drawing/2014/main" id="{47C548D7-19F3-46AA-8291-E381F3DB6A3F}"/>
                </a:ext>
              </a:extLst>
            </p:cNvPr>
            <p:cNvCxnSpPr/>
            <p:nvPr/>
          </p:nvCxnSpPr>
          <p:spPr bwMode="auto">
            <a:xfrm>
              <a:off x="1753156" y="1914812"/>
              <a:ext cx="2634184" cy="0"/>
            </a:xfrm>
            <a:prstGeom prst="straightConnector1">
              <a:avLst/>
            </a:prstGeom>
            <a:solidFill>
              <a:schemeClr val="bg1"/>
            </a:solidFill>
            <a:ln w="9525" cap="flat" cmpd="sng" algn="ctr">
              <a:solidFill>
                <a:schemeClr val="accent6"/>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tx1">
                        <a:alpha val="50000"/>
                      </a:schemeClr>
                    </a:outerShdw>
                  </a:effectLst>
                </a14:hiddenEffects>
              </a:ext>
            </a:extLst>
          </p:spPr>
        </p:cxnSp>
        <p:pic>
          <p:nvPicPr>
            <p:cNvPr id="17" name="Picture 16" descr="Graphical user interface, website&#10;&#10;Description automatically generated">
              <a:extLst>
                <a:ext uri="{FF2B5EF4-FFF2-40B4-BE49-F238E27FC236}">
                  <a16:creationId xmlns:a16="http://schemas.microsoft.com/office/drawing/2014/main" id="{B53656F6-F8D0-4B99-8217-E3294E170B02}"/>
                </a:ext>
              </a:extLst>
            </p:cNvPr>
            <p:cNvPicPr>
              <a:picLocks noChangeAspect="1"/>
            </p:cNvPicPr>
            <p:nvPr/>
          </p:nvPicPr>
          <p:blipFill>
            <a:blip r:embed="rId8">
              <a:extLst>
                <a:ext uri="{837473B0-CC2E-450A-ABE3-18F120FF3D39}">
                  <a1611:picAttrSrcUrl xmlns:a1611="http://schemas.microsoft.com/office/drawing/2016/11/main" r:id="rId9"/>
                </a:ext>
              </a:extLst>
            </a:blip>
            <a:stretch>
              <a:fillRect/>
            </a:stretch>
          </p:blipFill>
          <p:spPr>
            <a:xfrm>
              <a:off x="248886" y="1370488"/>
              <a:ext cx="1639797" cy="1223699"/>
            </a:xfrm>
            <a:prstGeom prst="rect">
              <a:avLst/>
            </a:prstGeom>
          </p:spPr>
        </p:pic>
        <p:pic>
          <p:nvPicPr>
            <p:cNvPr id="21" name="Picture 20">
              <a:extLst>
                <a:ext uri="{FF2B5EF4-FFF2-40B4-BE49-F238E27FC236}">
                  <a16:creationId xmlns:a16="http://schemas.microsoft.com/office/drawing/2014/main" id="{533378F8-4A49-408E-8B1C-1895E7CD77B7}"/>
                </a:ext>
              </a:extLst>
            </p:cNvPr>
            <p:cNvPicPr>
              <a:picLocks noChangeAspect="1"/>
            </p:cNvPicPr>
            <p:nvPr/>
          </p:nvPicPr>
          <p:blipFill>
            <a:blip r:embed="rId10"/>
            <a:stretch>
              <a:fillRect/>
            </a:stretch>
          </p:blipFill>
          <p:spPr>
            <a:xfrm>
              <a:off x="4540814" y="1203722"/>
              <a:ext cx="1390465" cy="1390465"/>
            </a:xfrm>
            <a:prstGeom prst="rect">
              <a:avLst/>
            </a:prstGeom>
          </p:spPr>
        </p:pic>
        <p:sp>
          <p:nvSpPr>
            <p:cNvPr id="24" name="TextBox 23">
              <a:extLst>
                <a:ext uri="{FF2B5EF4-FFF2-40B4-BE49-F238E27FC236}">
                  <a16:creationId xmlns:a16="http://schemas.microsoft.com/office/drawing/2014/main" id="{E75C386D-407A-4391-B388-6F8E0AF22C04}"/>
                </a:ext>
              </a:extLst>
            </p:cNvPr>
            <p:cNvSpPr txBox="1"/>
            <p:nvPr/>
          </p:nvSpPr>
          <p:spPr>
            <a:xfrm>
              <a:off x="2274101" y="1640758"/>
              <a:ext cx="1527982" cy="584968"/>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67"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Verdana"/>
                  <a:ea typeface="メイリオ"/>
                  <a:cs typeface="+mn-cs"/>
                </a:rPr>
                <a:t>Monthly Payment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67" b="1" dirty="0">
                <a:solidFill>
                  <a:srgbClr val="000000"/>
                </a:solidFill>
                <a:effectLst>
                  <a:outerShdw blurRad="38100" dist="38100" dir="2700000" algn="tl">
                    <a:srgbClr val="000000">
                      <a:alpha val="43137"/>
                    </a:srgbClr>
                  </a:outerShdw>
                </a:effectLst>
                <a:latin typeface="Verdana"/>
                <a:ea typeface="メイリオ"/>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67"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Verdana"/>
                  <a:ea typeface="メイリオ"/>
                  <a:cs typeface="+mn-cs"/>
                </a:rPr>
                <a:t>$69.00</a:t>
              </a:r>
            </a:p>
          </p:txBody>
        </p:sp>
        <p:sp>
          <p:nvSpPr>
            <p:cNvPr id="25" name="TextBox 24">
              <a:extLst>
                <a:ext uri="{FF2B5EF4-FFF2-40B4-BE49-F238E27FC236}">
                  <a16:creationId xmlns:a16="http://schemas.microsoft.com/office/drawing/2014/main" id="{6AB20EA5-DB08-4B5E-B94B-CD7FF1BF9ADB}"/>
                </a:ext>
              </a:extLst>
            </p:cNvPr>
            <p:cNvSpPr txBox="1"/>
            <p:nvPr/>
          </p:nvSpPr>
          <p:spPr>
            <a:xfrm>
              <a:off x="4011987" y="2604155"/>
              <a:ext cx="2741455"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Verdana"/>
                  <a:ea typeface="メイリオ"/>
                  <a:cs typeface="+mn-cs"/>
                </a:rPr>
                <a:t>One Billing Application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Verdana"/>
                  <a:ea typeface="メイリオ"/>
                  <a:cs typeface="+mn-cs"/>
                </a:rPr>
                <a:t>(Notes all the UNIVERGE BLUE Cloud Services)</a:t>
              </a:r>
            </a:p>
          </p:txBody>
        </p:sp>
        <p:cxnSp>
          <p:nvCxnSpPr>
            <p:cNvPr id="27" name="Straight Arrow Connector 26">
              <a:extLst>
                <a:ext uri="{FF2B5EF4-FFF2-40B4-BE49-F238E27FC236}">
                  <a16:creationId xmlns:a16="http://schemas.microsoft.com/office/drawing/2014/main" id="{11626E59-5145-4D80-850F-F2D20D515F61}"/>
                </a:ext>
              </a:extLst>
            </p:cNvPr>
            <p:cNvCxnSpPr/>
            <p:nvPr/>
          </p:nvCxnSpPr>
          <p:spPr bwMode="auto">
            <a:xfrm>
              <a:off x="5976001" y="1853243"/>
              <a:ext cx="3577604" cy="0"/>
            </a:xfrm>
            <a:prstGeom prst="straightConnector1">
              <a:avLst/>
            </a:prstGeom>
            <a:solidFill>
              <a:schemeClr val="bg1"/>
            </a:solidFill>
            <a:ln w="9525" cap="flat" cmpd="sng" algn="ctr">
              <a:solidFill>
                <a:schemeClr val="accent6"/>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tx1">
                        <a:alpha val="50000"/>
                      </a:schemeClr>
                    </a:outerShdw>
                  </a:effectLst>
                </a14:hiddenEffects>
              </a:ext>
            </a:extLst>
          </p:spPr>
        </p:cxnSp>
        <p:sp>
          <p:nvSpPr>
            <p:cNvPr id="29" name="TextBox 28">
              <a:extLst>
                <a:ext uri="{FF2B5EF4-FFF2-40B4-BE49-F238E27FC236}">
                  <a16:creationId xmlns:a16="http://schemas.microsoft.com/office/drawing/2014/main" id="{BB3608FD-3EE4-480C-9AD6-94F9A809D829}"/>
                </a:ext>
              </a:extLst>
            </p:cNvPr>
            <p:cNvSpPr txBox="1"/>
            <p:nvPr/>
          </p:nvSpPr>
          <p:spPr>
            <a:xfrm>
              <a:off x="7174255" y="1524364"/>
              <a:ext cx="1388522" cy="584968"/>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67"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Verdana"/>
                  <a:ea typeface="メイリオ"/>
                  <a:cs typeface="+mn-cs"/>
                </a:rPr>
                <a:t>Revenue Share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67" b="1" dirty="0">
                <a:solidFill>
                  <a:srgbClr val="000000"/>
                </a:solidFill>
                <a:effectLst>
                  <a:outerShdw blurRad="38100" dist="38100" dir="2700000" algn="tl">
                    <a:srgbClr val="000000">
                      <a:alpha val="43137"/>
                    </a:srgbClr>
                  </a:outerShdw>
                </a:effectLst>
                <a:latin typeface="Verdana"/>
                <a:ea typeface="メイリオ"/>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67"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Verdana"/>
                <a:ea typeface="メイリオ"/>
                <a:cs typeface="+mn-cs"/>
              </a:endParaRPr>
            </a:p>
          </p:txBody>
        </p:sp>
        <p:cxnSp>
          <p:nvCxnSpPr>
            <p:cNvPr id="30" name="Straight Arrow Connector 29">
              <a:extLst>
                <a:ext uri="{FF2B5EF4-FFF2-40B4-BE49-F238E27FC236}">
                  <a16:creationId xmlns:a16="http://schemas.microsoft.com/office/drawing/2014/main" id="{6735F8E5-7DD3-4FA8-ABEE-A65876C94FA8}"/>
                </a:ext>
              </a:extLst>
            </p:cNvPr>
            <p:cNvCxnSpPr>
              <a:stCxn id="12" idx="1"/>
            </p:cNvCxnSpPr>
            <p:nvPr/>
          </p:nvCxnSpPr>
          <p:spPr bwMode="auto">
            <a:xfrm flipH="1" flipV="1">
              <a:off x="6096001" y="2254264"/>
              <a:ext cx="3759972" cy="2083424"/>
            </a:xfrm>
            <a:prstGeom prst="straightConnector1">
              <a:avLst/>
            </a:prstGeom>
            <a:solidFill>
              <a:schemeClr val="bg1"/>
            </a:solidFill>
            <a:ln w="9525" cap="flat" cmpd="sng" algn="ctr">
              <a:solidFill>
                <a:schemeClr val="accent6"/>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tx1">
                        <a:alpha val="50000"/>
                      </a:schemeClr>
                    </a:outerShdw>
                  </a:effectLst>
                </a14:hiddenEffects>
              </a:ext>
            </a:extLst>
          </p:spPr>
        </p:cxnSp>
        <p:sp>
          <p:nvSpPr>
            <p:cNvPr id="16" name="TextBox 15">
              <a:extLst>
                <a:ext uri="{FF2B5EF4-FFF2-40B4-BE49-F238E27FC236}">
                  <a16:creationId xmlns:a16="http://schemas.microsoft.com/office/drawing/2014/main" id="{23C098C9-8F6F-4C01-B928-3F7A551DFC61}"/>
                </a:ext>
              </a:extLst>
            </p:cNvPr>
            <p:cNvSpPr txBox="1"/>
            <p:nvPr/>
          </p:nvSpPr>
          <p:spPr>
            <a:xfrm>
              <a:off x="8960471" y="2269334"/>
              <a:ext cx="2826415" cy="37965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67"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Verdana"/>
                  <a:ea typeface="メイリオ"/>
                  <a:cs typeface="+mn-cs"/>
                </a:rPr>
                <a:t>SI/Channel Partner</a:t>
              </a:r>
            </a:p>
          </p:txBody>
        </p:sp>
        <p:sp>
          <p:nvSpPr>
            <p:cNvPr id="18" name="TextBox 17">
              <a:extLst>
                <a:ext uri="{FF2B5EF4-FFF2-40B4-BE49-F238E27FC236}">
                  <a16:creationId xmlns:a16="http://schemas.microsoft.com/office/drawing/2014/main" id="{C8B16279-B83D-4308-8CCC-FAE78CE00714}"/>
                </a:ext>
              </a:extLst>
            </p:cNvPr>
            <p:cNvSpPr txBox="1"/>
            <p:nvPr/>
          </p:nvSpPr>
          <p:spPr>
            <a:xfrm>
              <a:off x="9844417" y="3397051"/>
              <a:ext cx="1144544" cy="37965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67"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Verdana"/>
                  <a:ea typeface="メイリオ"/>
                  <a:cs typeface="+mn-cs"/>
                </a:rPr>
                <a:t>NEC Sales</a:t>
              </a:r>
            </a:p>
          </p:txBody>
        </p:sp>
      </p:grpSp>
      <p:sp>
        <p:nvSpPr>
          <p:cNvPr id="20" name="TextBox 19">
            <a:extLst>
              <a:ext uri="{FF2B5EF4-FFF2-40B4-BE49-F238E27FC236}">
                <a16:creationId xmlns:a16="http://schemas.microsoft.com/office/drawing/2014/main" id="{5696FE44-D7EF-4ECD-A400-0872E152AE12}"/>
              </a:ext>
            </a:extLst>
          </p:cNvPr>
          <p:cNvSpPr txBox="1"/>
          <p:nvPr/>
        </p:nvSpPr>
        <p:spPr>
          <a:xfrm>
            <a:off x="9103487" y="1712783"/>
            <a:ext cx="1646605" cy="37965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67"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Verdana"/>
                <a:ea typeface="メイリオ"/>
                <a:cs typeface="+mn-cs"/>
              </a:rPr>
              <a:t>Distributor</a:t>
            </a:r>
          </a:p>
        </p:txBody>
      </p:sp>
      <p:pic>
        <p:nvPicPr>
          <p:cNvPr id="9" name="Picture 8">
            <a:extLst>
              <a:ext uri="{FF2B5EF4-FFF2-40B4-BE49-F238E27FC236}">
                <a16:creationId xmlns:a16="http://schemas.microsoft.com/office/drawing/2014/main" id="{5ADE9E0B-D921-4F37-BB0F-EBFA55DBA43A}"/>
              </a:ext>
            </a:extLst>
          </p:cNvPr>
          <p:cNvPicPr>
            <a:picLocks noChangeAspect="1"/>
          </p:cNvPicPr>
          <p:nvPr/>
        </p:nvPicPr>
        <p:blipFill>
          <a:blip r:embed="rId11"/>
          <a:stretch>
            <a:fillRect/>
          </a:stretch>
        </p:blipFill>
        <p:spPr>
          <a:xfrm>
            <a:off x="9275928" y="654747"/>
            <a:ext cx="1301722" cy="1009957"/>
          </a:xfrm>
          <a:prstGeom prst="rect">
            <a:avLst/>
          </a:prstGeom>
        </p:spPr>
      </p:pic>
      <p:cxnSp>
        <p:nvCxnSpPr>
          <p:cNvPr id="26" name="Straight Arrow Connector 25">
            <a:extLst>
              <a:ext uri="{FF2B5EF4-FFF2-40B4-BE49-F238E27FC236}">
                <a16:creationId xmlns:a16="http://schemas.microsoft.com/office/drawing/2014/main" id="{56DEB5C4-C8BC-4954-AF5A-642BDF68B343}"/>
              </a:ext>
            </a:extLst>
          </p:cNvPr>
          <p:cNvCxnSpPr>
            <a:endCxn id="9" idx="1"/>
          </p:cNvCxnSpPr>
          <p:nvPr/>
        </p:nvCxnSpPr>
        <p:spPr bwMode="auto">
          <a:xfrm flipV="1">
            <a:off x="6370878" y="1159726"/>
            <a:ext cx="2905050" cy="1388345"/>
          </a:xfrm>
          <a:prstGeom prst="straightConnector1">
            <a:avLst/>
          </a:prstGeom>
          <a:solidFill>
            <a:schemeClr val="bg1"/>
          </a:solidFill>
          <a:ln w="9525" cap="flat" cmpd="sng" algn="ctr">
            <a:solidFill>
              <a:schemeClr val="accent6"/>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tx1">
                      <a:alpha val="50000"/>
                    </a:schemeClr>
                  </a:outerShdw>
                </a:effectLst>
              </a14:hiddenEffects>
            </a:ext>
          </a:extLst>
        </p:spPr>
      </p:cxnSp>
      <p:sp>
        <p:nvSpPr>
          <p:cNvPr id="28" name="TextBox 27">
            <a:extLst>
              <a:ext uri="{FF2B5EF4-FFF2-40B4-BE49-F238E27FC236}">
                <a16:creationId xmlns:a16="http://schemas.microsoft.com/office/drawing/2014/main" id="{DCA008FD-5984-4F12-B717-C4BFC0BF3924}"/>
              </a:ext>
            </a:extLst>
          </p:cNvPr>
          <p:cNvSpPr txBox="1"/>
          <p:nvPr/>
        </p:nvSpPr>
        <p:spPr>
          <a:xfrm rot="19926782">
            <a:off x="7847392" y="1283237"/>
            <a:ext cx="1162498" cy="584968"/>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67" b="1" dirty="0">
                <a:solidFill>
                  <a:srgbClr val="000000"/>
                </a:solidFill>
                <a:effectLst>
                  <a:outerShdw blurRad="38100" dist="38100" dir="2700000" algn="tl">
                    <a:srgbClr val="000000">
                      <a:alpha val="43137"/>
                    </a:srgbClr>
                  </a:outerShdw>
                </a:effectLst>
                <a:latin typeface="Verdana"/>
                <a:ea typeface="メイリオ"/>
              </a:rPr>
              <a:t>Commission</a:t>
            </a:r>
            <a:r>
              <a:rPr kumimoji="0" lang="en-US" sz="1067"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Verdana"/>
                <a:ea typeface="メイリオ"/>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67" b="1" dirty="0">
              <a:solidFill>
                <a:srgbClr val="000000"/>
              </a:solidFill>
              <a:effectLst>
                <a:outerShdw blurRad="38100" dist="38100" dir="2700000" algn="tl">
                  <a:srgbClr val="000000">
                    <a:alpha val="43137"/>
                  </a:srgbClr>
                </a:outerShdw>
              </a:effectLst>
              <a:latin typeface="Verdana"/>
              <a:ea typeface="メイリオ"/>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67"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Verdana"/>
              <a:ea typeface="メイリオ"/>
              <a:cs typeface="+mn-cs"/>
            </a:endParaRPr>
          </a:p>
        </p:txBody>
      </p:sp>
      <p:sp>
        <p:nvSpPr>
          <p:cNvPr id="31" name="TextBox 30">
            <a:extLst>
              <a:ext uri="{FF2B5EF4-FFF2-40B4-BE49-F238E27FC236}">
                <a16:creationId xmlns:a16="http://schemas.microsoft.com/office/drawing/2014/main" id="{21D8BEFE-66ED-417A-8D1D-9FBD605116D4}"/>
              </a:ext>
            </a:extLst>
          </p:cNvPr>
          <p:cNvSpPr txBox="1"/>
          <p:nvPr/>
        </p:nvSpPr>
        <p:spPr>
          <a:xfrm>
            <a:off x="620051" y="1195619"/>
            <a:ext cx="4801314"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rgbClr val="000000"/>
                </a:solidFill>
                <a:effectLst>
                  <a:outerShdw blurRad="38100" dist="38100" dir="2700000" algn="tl">
                    <a:srgbClr val="000000">
                      <a:alpha val="43137"/>
                    </a:srgbClr>
                  </a:outerShdw>
                </a:effectLst>
                <a:latin typeface="Verdana"/>
                <a:ea typeface="メイリオ"/>
              </a:rPr>
              <a:t>1. If SI partner sell PC Starter(PROD4401) @ $69.00</a:t>
            </a:r>
            <a:endParaRPr kumimoji="0" lang="en-US" sz="1200"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Verdana"/>
              <a:ea typeface="メイリオ"/>
              <a:cs typeface="+mn-cs"/>
            </a:endParaRPr>
          </a:p>
        </p:txBody>
      </p:sp>
    </p:spTree>
    <p:extLst>
      <p:ext uri="{BB962C8B-B14F-4D97-AF65-F5344CB8AC3E}">
        <p14:creationId xmlns:p14="http://schemas.microsoft.com/office/powerpoint/2010/main" val="401790913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5C85DA-3294-4982-8BA2-E1B266B308FB}"/>
              </a:ext>
            </a:extLst>
          </p:cNvPr>
          <p:cNvSpPr>
            <a:spLocks noGrp="1"/>
          </p:cNvSpPr>
          <p:nvPr>
            <p:ph type="title"/>
          </p:nvPr>
        </p:nvSpPr>
        <p:spPr/>
        <p:txBody>
          <a:bodyPr/>
          <a:lstStyle/>
          <a:p>
            <a:r>
              <a:rPr lang="en-US" dirty="0"/>
              <a:t>Pricing Breakout for Precision Contact </a:t>
            </a:r>
          </a:p>
        </p:txBody>
      </p:sp>
      <p:sp>
        <p:nvSpPr>
          <p:cNvPr id="3" name="Content Placeholder 2">
            <a:extLst>
              <a:ext uri="{FF2B5EF4-FFF2-40B4-BE49-F238E27FC236}">
                <a16:creationId xmlns:a16="http://schemas.microsoft.com/office/drawing/2014/main" id="{D7A31D13-6451-4649-BAEF-E1F69A648EA7}"/>
              </a:ext>
            </a:extLst>
          </p:cNvPr>
          <p:cNvSpPr>
            <a:spLocks noGrp="1"/>
          </p:cNvSpPr>
          <p:nvPr>
            <p:ph sz="quarter" idx="10"/>
          </p:nvPr>
        </p:nvSpPr>
        <p:spPr/>
        <p:txBody>
          <a:bodyPr/>
          <a:lstStyle/>
          <a:p>
            <a:endParaRPr lang="en-US"/>
          </a:p>
        </p:txBody>
      </p:sp>
      <p:graphicFrame>
        <p:nvGraphicFramePr>
          <p:cNvPr id="4" name="Table 9">
            <a:extLst>
              <a:ext uri="{FF2B5EF4-FFF2-40B4-BE49-F238E27FC236}">
                <a16:creationId xmlns:a16="http://schemas.microsoft.com/office/drawing/2014/main" id="{52C3D649-FEEE-4754-AB60-41058294923F}"/>
              </a:ext>
            </a:extLst>
          </p:cNvPr>
          <p:cNvGraphicFramePr>
            <a:graphicFrameLocks noGrp="1"/>
          </p:cNvGraphicFramePr>
          <p:nvPr>
            <p:extLst>
              <p:ext uri="{D42A27DB-BD31-4B8C-83A1-F6EECF244321}">
                <p14:modId xmlns:p14="http://schemas.microsoft.com/office/powerpoint/2010/main" val="3153235499"/>
              </p:ext>
            </p:extLst>
          </p:nvPr>
        </p:nvGraphicFramePr>
        <p:xfrm>
          <a:off x="264192" y="734045"/>
          <a:ext cx="11690998" cy="5681278"/>
        </p:xfrm>
        <a:graphic>
          <a:graphicData uri="http://schemas.openxmlformats.org/drawingml/2006/table">
            <a:tbl>
              <a:tblPr firstRow="1" bandRow="1">
                <a:tableStyleId>{17292A2E-F333-43FB-9621-5CBBE7FDCDCB}</a:tableStyleId>
              </a:tblPr>
              <a:tblGrid>
                <a:gridCol w="1284017">
                  <a:extLst>
                    <a:ext uri="{9D8B030D-6E8A-4147-A177-3AD203B41FA5}">
                      <a16:colId xmlns:a16="http://schemas.microsoft.com/office/drawing/2014/main" val="670559310"/>
                    </a:ext>
                  </a:extLst>
                </a:gridCol>
                <a:gridCol w="1223694">
                  <a:extLst>
                    <a:ext uri="{9D8B030D-6E8A-4147-A177-3AD203B41FA5}">
                      <a16:colId xmlns:a16="http://schemas.microsoft.com/office/drawing/2014/main" val="4290640770"/>
                    </a:ext>
                  </a:extLst>
                </a:gridCol>
                <a:gridCol w="2336427">
                  <a:extLst>
                    <a:ext uri="{9D8B030D-6E8A-4147-A177-3AD203B41FA5}">
                      <a16:colId xmlns:a16="http://schemas.microsoft.com/office/drawing/2014/main" val="3971900483"/>
                    </a:ext>
                  </a:extLst>
                </a:gridCol>
                <a:gridCol w="2720877">
                  <a:extLst>
                    <a:ext uri="{9D8B030D-6E8A-4147-A177-3AD203B41FA5}">
                      <a16:colId xmlns:a16="http://schemas.microsoft.com/office/drawing/2014/main" val="2242414106"/>
                    </a:ext>
                  </a:extLst>
                </a:gridCol>
                <a:gridCol w="4125983">
                  <a:extLst>
                    <a:ext uri="{9D8B030D-6E8A-4147-A177-3AD203B41FA5}">
                      <a16:colId xmlns:a16="http://schemas.microsoft.com/office/drawing/2014/main" val="804668835"/>
                    </a:ext>
                  </a:extLst>
                </a:gridCol>
              </a:tblGrid>
              <a:tr h="815587">
                <a:tc>
                  <a:txBody>
                    <a:bodyPr/>
                    <a:lstStyle/>
                    <a:p>
                      <a:pPr algn="ctr"/>
                      <a:r>
                        <a:rPr lang="en-US" sz="1300" dirty="0">
                          <a:solidFill>
                            <a:schemeClr val="tx1"/>
                          </a:solidFill>
                          <a:latin typeface="Arial" panose="020B0604020202020204" pitchFamily="34" charset="0"/>
                          <a:cs typeface="Arial" panose="020B0604020202020204" pitchFamily="34" charset="0"/>
                        </a:rPr>
                        <a:t>Mode</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50000"/>
                        <a:lumOff val="50000"/>
                      </a:schemeClr>
                    </a:solidFill>
                  </a:tcPr>
                </a:tc>
                <a:tc>
                  <a:txBody>
                    <a:bodyPr/>
                    <a:lstStyle/>
                    <a:p>
                      <a:pPr algn="ctr"/>
                      <a:r>
                        <a:rPr lang="en-US" sz="1300" dirty="0">
                          <a:solidFill>
                            <a:schemeClr val="tx1"/>
                          </a:solidFill>
                          <a:latin typeface="Arial" panose="020B0604020202020204" pitchFamily="34" charset="0"/>
                          <a:cs typeface="Arial" panose="020B0604020202020204" pitchFamily="34" charset="0"/>
                        </a:rPr>
                        <a:t>Part #</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50000"/>
                        <a:lumOff val="50000"/>
                      </a:schemeClr>
                    </a:solidFill>
                  </a:tcPr>
                </a:tc>
                <a:tc>
                  <a:txBody>
                    <a:bodyPr/>
                    <a:lstStyle/>
                    <a:p>
                      <a:pPr algn="ctr"/>
                      <a:r>
                        <a:rPr lang="en-US" sz="1300" dirty="0">
                          <a:solidFill>
                            <a:schemeClr val="tx1"/>
                          </a:solidFill>
                          <a:latin typeface="Arial" panose="020B0604020202020204" pitchFamily="34" charset="0"/>
                          <a:cs typeface="Arial" panose="020B0604020202020204" pitchFamily="34" charset="0"/>
                        </a:rPr>
                        <a:t>Name</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50000"/>
                        <a:lumOff val="50000"/>
                      </a:schemeClr>
                    </a:solidFill>
                  </a:tcPr>
                </a:tc>
                <a:tc>
                  <a:txBody>
                    <a:bodyPr/>
                    <a:lstStyle/>
                    <a:p>
                      <a:pPr algn="ctr"/>
                      <a:r>
                        <a:rPr lang="en-US" sz="1300" dirty="0">
                          <a:solidFill>
                            <a:schemeClr val="tx1"/>
                          </a:solidFill>
                          <a:latin typeface="Arial" panose="020B0604020202020204" pitchFamily="34" charset="0"/>
                          <a:cs typeface="Arial" panose="020B0604020202020204" pitchFamily="34" charset="0"/>
                        </a:rPr>
                        <a:t>Description</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50000"/>
                        <a:lumOff val="50000"/>
                      </a:schemeClr>
                    </a:solidFill>
                  </a:tcPr>
                </a:tc>
                <a:tc>
                  <a:txBody>
                    <a:bodyPr/>
                    <a:lstStyle/>
                    <a:p>
                      <a:pPr algn="ctr" defTabSz="1254125"/>
                      <a:r>
                        <a:rPr lang="en-US" sz="1300" b="1" dirty="0">
                          <a:solidFill>
                            <a:schemeClr val="tx1"/>
                          </a:solidFill>
                          <a:latin typeface="Arial" panose="020B0604020202020204" pitchFamily="34" charset="0"/>
                          <a:cs typeface="Arial" panose="020B0604020202020204" pitchFamily="34" charset="0"/>
                        </a:rPr>
                        <a:t>Subscription Price </a:t>
                      </a:r>
                      <a:r>
                        <a:rPr lang="en-US" sz="1100" b="0" dirty="0">
                          <a:solidFill>
                            <a:schemeClr val="tx1"/>
                          </a:solidFill>
                          <a:latin typeface="Arial" panose="020B0604020202020204" pitchFamily="34" charset="0"/>
                          <a:cs typeface="Arial" panose="020B0604020202020204" pitchFamily="34" charset="0"/>
                        </a:rPr>
                        <a:t>(SP Per Month)</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50000"/>
                        <a:lumOff val="50000"/>
                      </a:schemeClr>
                    </a:solidFill>
                  </a:tcPr>
                </a:tc>
                <a:extLst>
                  <a:ext uri="{0D108BD9-81ED-4DB2-BD59-A6C34878D82A}">
                    <a16:rowId xmlns:a16="http://schemas.microsoft.com/office/drawing/2014/main" val="3671858500"/>
                  </a:ext>
                </a:extLst>
              </a:tr>
              <a:tr h="648539">
                <a:tc rowSpan="4">
                  <a:txBody>
                    <a:bodyPr/>
                    <a:lstStyle/>
                    <a:p>
                      <a:pPr algn="ctr"/>
                      <a:r>
                        <a:rPr lang="en-US" sz="1200" b="1" dirty="0">
                          <a:latin typeface="Arial" panose="020B0604020202020204" pitchFamily="34" charset="0"/>
                          <a:cs typeface="Arial" panose="020B0604020202020204" pitchFamily="34" charset="0"/>
                        </a:rPr>
                        <a:t>Monthly Recurring Cost</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dirty="0">
                          <a:latin typeface="Arial" panose="020B0604020202020204" pitchFamily="34" charset="0"/>
                          <a:cs typeface="Arial" panose="020B0604020202020204" pitchFamily="34" charset="0"/>
                        </a:rPr>
                        <a:t>PROD4401</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10000"/>
                        <a:lumOff val="90000"/>
                      </a:schemeClr>
                    </a:solidFill>
                  </a:tcPr>
                </a:tc>
                <a:tc>
                  <a:txBody>
                    <a:bodyPr/>
                    <a:lstStyle/>
                    <a:p>
                      <a:r>
                        <a:rPr lang="en-US" sz="1200" dirty="0">
                          <a:latin typeface="Arial" panose="020B0604020202020204" pitchFamily="34" charset="0"/>
                          <a:cs typeface="Arial" panose="020B0604020202020204" pitchFamily="34" charset="0"/>
                        </a:rPr>
                        <a:t>Precision Contact Starter</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10000"/>
                        <a:lumOff val="90000"/>
                      </a:schemeClr>
                    </a:solidFill>
                  </a:tcPr>
                </a:tc>
                <a:tc>
                  <a:txBody>
                    <a:bodyPr/>
                    <a:lstStyle/>
                    <a:p>
                      <a:r>
                        <a:rPr lang="en-US" sz="1200" dirty="0">
                          <a:latin typeface="Arial" panose="020B0604020202020204" pitchFamily="34" charset="0"/>
                          <a:cs typeface="Arial" panose="020B0604020202020204" pitchFamily="34" charset="0"/>
                        </a:rPr>
                        <a:t>Provides 3 Users and 1 TEXT GROUP</a:t>
                      </a:r>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10000"/>
                        <a:lumOff val="90000"/>
                      </a:schemeClr>
                    </a:solidFill>
                  </a:tcPr>
                </a:tc>
                <a:tc>
                  <a:txBody>
                    <a:bodyPr/>
                    <a:lstStyle/>
                    <a:p>
                      <a:pPr algn="ctr"/>
                      <a:r>
                        <a:rPr lang="en-US" sz="1200" b="1" dirty="0">
                          <a:latin typeface="Arial" panose="020B0604020202020204" pitchFamily="34" charset="0"/>
                          <a:cs typeface="Arial" panose="020B0604020202020204" pitchFamily="34" charset="0"/>
                        </a:rPr>
                        <a:t>$69.00</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10000"/>
                        <a:lumOff val="90000"/>
                      </a:schemeClr>
                    </a:solidFill>
                  </a:tcPr>
                </a:tc>
                <a:extLst>
                  <a:ext uri="{0D108BD9-81ED-4DB2-BD59-A6C34878D82A}">
                    <a16:rowId xmlns:a16="http://schemas.microsoft.com/office/drawing/2014/main" val="2726442749"/>
                  </a:ext>
                </a:extLst>
              </a:tr>
              <a:tr h="825413">
                <a:tc vMerge="1">
                  <a:txBody>
                    <a:bodyPr/>
                    <a:lstStyle/>
                    <a:p>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dirty="0">
                          <a:latin typeface="Arial" panose="020B0604020202020204" pitchFamily="34" charset="0"/>
                          <a:cs typeface="Arial" panose="020B0604020202020204" pitchFamily="34" charset="0"/>
                        </a:rPr>
                        <a:t>PROD4402</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dirty="0">
                          <a:latin typeface="Arial" panose="020B0604020202020204" pitchFamily="34" charset="0"/>
                          <a:cs typeface="Arial" panose="020B0604020202020204" pitchFamily="34" charset="0"/>
                        </a:rPr>
                        <a:t>Precision Contact Text Group</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dirty="0">
                          <a:latin typeface="Arial" panose="020B0604020202020204" pitchFamily="34" charset="0"/>
                          <a:cs typeface="Arial" panose="020B0604020202020204" pitchFamily="34" charset="0"/>
                        </a:rPr>
                        <a:t>Addon of 1 TEXT GROUP.  Provides “Unlimited messages per month”. Enables one Text (DID number) group and one additional user license.  </a:t>
                      </a:r>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b="1" dirty="0">
                          <a:latin typeface="Arial" panose="020B0604020202020204" pitchFamily="34" charset="0"/>
                          <a:cs typeface="Arial" panose="020B0604020202020204" pitchFamily="34" charset="0"/>
                        </a:rPr>
                        <a:t>$12.00</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23513355"/>
                  </a:ext>
                </a:extLst>
              </a:tr>
              <a:tr h="825413">
                <a:tc vMerge="1">
                  <a:txBody>
                    <a:bodyPr/>
                    <a:lstStyle/>
                    <a:p>
                      <a:pPr algn="ctr"/>
                      <a:endParaRPr lang="en-US" sz="1200" b="1" dirty="0">
                        <a:latin typeface="Arial" panose="020B0604020202020204" pitchFamily="34" charset="0"/>
                        <a:cs typeface="Arial" panose="020B0604020202020204" pitchFamily="34" charset="0"/>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dirty="0">
                          <a:latin typeface="Arial" panose="020B0604020202020204" pitchFamily="34" charset="0"/>
                          <a:cs typeface="Arial" panose="020B0604020202020204" pitchFamily="34" charset="0"/>
                        </a:rPr>
                        <a:t>PROD4403</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dirty="0">
                          <a:latin typeface="Arial" panose="020B0604020202020204" pitchFamily="34" charset="0"/>
                          <a:cs typeface="Arial" panose="020B0604020202020204" pitchFamily="34" charset="0"/>
                        </a:rPr>
                        <a:t>Precision Contact User</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dirty="0">
                          <a:latin typeface="Arial" panose="020B0604020202020204" pitchFamily="34" charset="0"/>
                          <a:cs typeface="Arial" panose="020B0604020202020204" pitchFamily="34" charset="0"/>
                        </a:rPr>
                        <a:t>Addon of 1 USER.  Provides one mobile (or PC Browser) device with one additional user license.</a:t>
                      </a:r>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b="1" dirty="0">
                          <a:latin typeface="Arial" panose="020B0604020202020204" pitchFamily="34" charset="0"/>
                          <a:cs typeface="Arial" panose="020B0604020202020204" pitchFamily="34" charset="0"/>
                        </a:rPr>
                        <a:t>$6.00</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85459555"/>
                  </a:ext>
                </a:extLst>
              </a:tr>
              <a:tr h="825413">
                <a:tc vMerge="1">
                  <a:txBody>
                    <a:bodyPr/>
                    <a:lstStyle/>
                    <a:p>
                      <a:pPr algn="ctr"/>
                      <a:endParaRPr lang="en-US" sz="1200" b="1" dirty="0">
                        <a:latin typeface="Arial" panose="020B0604020202020204" pitchFamily="34" charset="0"/>
                        <a:cs typeface="Arial" panose="020B0604020202020204" pitchFamily="34" charset="0"/>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dirty="0">
                          <a:latin typeface="Arial" panose="020B0604020202020204" pitchFamily="34" charset="0"/>
                          <a:cs typeface="Arial" panose="020B0604020202020204" pitchFamily="34" charset="0"/>
                        </a:rPr>
                        <a:t>PROD4404</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dirty="0">
                          <a:latin typeface="Arial" panose="020B0604020202020204" pitchFamily="34" charset="0"/>
                          <a:cs typeface="Arial" panose="020B0604020202020204" pitchFamily="34" charset="0"/>
                        </a:rPr>
                        <a:t>Precision Contact Web Chat</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dirty="0">
                          <a:latin typeface="Arial" panose="020B0604020202020204" pitchFamily="34" charset="0"/>
                          <a:cs typeface="Arial" panose="020B0604020202020204" pitchFamily="34" charset="0"/>
                        </a:rPr>
                        <a:t>Addon of 1 plug-module to a website that allows customers to initiate a chat. Only one Web Chat subscription is needed per site. </a:t>
                      </a:r>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b="1" dirty="0">
                          <a:latin typeface="Arial" panose="020B0604020202020204" pitchFamily="34" charset="0"/>
                          <a:cs typeface="Arial" panose="020B0604020202020204" pitchFamily="34" charset="0"/>
                        </a:rPr>
                        <a:t>$36.00</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01063172"/>
                  </a:ext>
                </a:extLst>
              </a:tr>
              <a:tr h="825413">
                <a:tc>
                  <a:txBody>
                    <a:bodyPr/>
                    <a:lstStyle/>
                    <a:p>
                      <a:pPr algn="ctr"/>
                      <a:r>
                        <a:rPr lang="en-US" sz="1200" b="1" dirty="0">
                          <a:latin typeface="Arial" panose="020B0604020202020204" pitchFamily="34" charset="0"/>
                          <a:cs typeface="Arial" panose="020B0604020202020204" pitchFamily="34" charset="0"/>
                        </a:rPr>
                        <a:t>Non- Recurring Cost</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dirty="0">
                          <a:latin typeface="Arial" panose="020B0604020202020204" pitchFamily="34" charset="0"/>
                          <a:cs typeface="Arial" panose="020B0604020202020204" pitchFamily="34" charset="0"/>
                        </a:rPr>
                        <a:t>PROD4400</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dirty="0">
                          <a:latin typeface="Arial" panose="020B0604020202020204" pitchFamily="34" charset="0"/>
                          <a:cs typeface="Arial" panose="020B0604020202020204" pitchFamily="34" charset="0"/>
                        </a:rPr>
                        <a:t>Precision Contact Installation</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dirty="0">
                          <a:latin typeface="Arial" panose="020B0604020202020204" pitchFamily="34" charset="0"/>
                          <a:cs typeface="Arial" panose="020B0604020202020204" pitchFamily="34" charset="0"/>
                        </a:rPr>
                        <a:t>The amount NEC Partner charges for initial services. This amount will be billed one time at the beginning of the first billing cycle. </a:t>
                      </a:r>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b="1" dirty="0">
                          <a:latin typeface="Arial" panose="020B0604020202020204" pitchFamily="34" charset="0"/>
                          <a:cs typeface="Arial" panose="020B0604020202020204" pitchFamily="34" charset="0"/>
                        </a:rPr>
                        <a:t>NA</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71118214"/>
                  </a:ext>
                </a:extLst>
              </a:tr>
              <a:tr h="648539">
                <a:tc gridSpan="5">
                  <a:txBody>
                    <a:bodyPr/>
                    <a:lstStyle/>
                    <a:p>
                      <a:r>
                        <a:rPr lang="en-US" sz="1200" dirty="0">
                          <a:latin typeface="Arial" panose="020B0604020202020204" pitchFamily="34" charset="0"/>
                          <a:cs typeface="Arial" panose="020B0604020202020204" pitchFamily="34" charset="0"/>
                        </a:rPr>
                        <a:t>Note:  </a:t>
                      </a:r>
                    </a:p>
                    <a:p>
                      <a:pPr marL="171450" indent="-171450">
                        <a:buFont typeface="Arial" panose="020B0604020202020204" pitchFamily="34" charset="0"/>
                        <a:buChar char="•"/>
                      </a:pPr>
                      <a:r>
                        <a:rPr lang="en-US" sz="1200" dirty="0">
                          <a:latin typeface="Arial" panose="020B0604020202020204" pitchFamily="34" charset="0"/>
                          <a:cs typeface="Arial" panose="020B0604020202020204" pitchFamily="34" charset="0"/>
                        </a:rPr>
                        <a:t>Billing is setup as a monthly reoccurring as noted in the retail subscription cost.</a:t>
                      </a:r>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10000"/>
                        <a:lumOff val="90000"/>
                      </a:schemeClr>
                    </a:solidFill>
                  </a:tcPr>
                </a:tc>
                <a:tc hMerge="1">
                  <a:txBody>
                    <a:bodyPr/>
                    <a:lstStyle/>
                    <a:p>
                      <a:endParaRPr lang="en-US"/>
                    </a:p>
                  </a:txBody>
                  <a:tcPr/>
                </a:tc>
                <a:tc hMerge="1">
                  <a:txBody>
                    <a:bodyPr/>
                    <a:lstStyle/>
                    <a:p>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76664359"/>
                  </a:ext>
                </a:extLst>
              </a:tr>
            </a:tbl>
          </a:graphicData>
        </a:graphic>
      </p:graphicFrame>
      <p:pic>
        <p:nvPicPr>
          <p:cNvPr id="5" name="Picture 4">
            <a:extLst>
              <a:ext uri="{FF2B5EF4-FFF2-40B4-BE49-F238E27FC236}">
                <a16:creationId xmlns:a16="http://schemas.microsoft.com/office/drawing/2014/main" id="{D0BADA60-E040-4102-9A7D-F8165BBD6468}"/>
              </a:ext>
            </a:extLst>
          </p:cNvPr>
          <p:cNvPicPr>
            <a:picLocks noChangeAspect="1"/>
          </p:cNvPicPr>
          <p:nvPr/>
        </p:nvPicPr>
        <p:blipFill>
          <a:blip r:embed="rId3"/>
          <a:stretch>
            <a:fillRect/>
          </a:stretch>
        </p:blipFill>
        <p:spPr>
          <a:xfrm>
            <a:off x="11260891" y="5659819"/>
            <a:ext cx="666917" cy="646076"/>
          </a:xfrm>
          <a:prstGeom prst="rect">
            <a:avLst/>
          </a:prstGeom>
        </p:spPr>
      </p:pic>
    </p:spTree>
    <p:extLst>
      <p:ext uri="{BB962C8B-B14F-4D97-AF65-F5344CB8AC3E}">
        <p14:creationId xmlns:p14="http://schemas.microsoft.com/office/powerpoint/2010/main" val="382808738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CB74957-3F68-47BE-A3B1-E92822080479}"/>
              </a:ext>
            </a:extLst>
          </p:cNvPr>
          <p:cNvSpPr/>
          <p:nvPr/>
        </p:nvSpPr>
        <p:spPr bwMode="auto">
          <a:xfrm>
            <a:off x="0" y="727775"/>
            <a:ext cx="12192000" cy="2410760"/>
          </a:xfrm>
          <a:prstGeom prst="rect">
            <a:avLst/>
          </a:prstGeom>
          <a:solidFill>
            <a:schemeClr val="accent2">
              <a:lumMod val="20000"/>
              <a:lumOff val="80000"/>
            </a:schemeClr>
          </a:solidFill>
          <a:ln w="28575">
            <a:solidFill>
              <a:schemeClr val="tx1"/>
            </a:solidFill>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kumimoji="1" lang="en-US" sz="1333" dirty="0">
              <a:solidFill>
                <a:schemeClr val="bg1"/>
              </a:solidFill>
              <a:ea typeface="+mj-ea"/>
            </a:endParaRPr>
          </a:p>
        </p:txBody>
      </p:sp>
      <p:sp>
        <p:nvSpPr>
          <p:cNvPr id="2" name="Title 1">
            <a:extLst>
              <a:ext uri="{FF2B5EF4-FFF2-40B4-BE49-F238E27FC236}">
                <a16:creationId xmlns:a16="http://schemas.microsoft.com/office/drawing/2014/main" id="{9B7434A0-9F83-43D8-9E35-DA273054B5F6}"/>
              </a:ext>
            </a:extLst>
          </p:cNvPr>
          <p:cNvSpPr>
            <a:spLocks noGrp="1"/>
          </p:cNvSpPr>
          <p:nvPr>
            <p:ph type="title"/>
          </p:nvPr>
        </p:nvSpPr>
        <p:spPr/>
        <p:txBody>
          <a:bodyPr/>
          <a:lstStyle/>
          <a:p>
            <a:r>
              <a:rPr lang="en-US" dirty="0"/>
              <a:t>Quoting Process</a:t>
            </a:r>
          </a:p>
        </p:txBody>
      </p:sp>
      <p:sp>
        <p:nvSpPr>
          <p:cNvPr id="21" name="TextBox 20"/>
          <p:cNvSpPr txBox="1"/>
          <p:nvPr/>
        </p:nvSpPr>
        <p:spPr>
          <a:xfrm>
            <a:off x="8799935" y="1121312"/>
            <a:ext cx="3275291" cy="502573"/>
          </a:xfrm>
          <a:prstGeom prst="rect">
            <a:avLst/>
          </a:prstGeom>
          <a:noFill/>
        </p:spPr>
        <p:txBody>
          <a:bodyPr wrap="square" rtlCol="0">
            <a:spAutoFit/>
          </a:bodyPr>
          <a:lstStyle/>
          <a:p>
            <a:r>
              <a:rPr lang="en-US" sz="1333" dirty="0"/>
              <a:t>New NEC Partner Services tab is valid for Precision Contact only. </a:t>
            </a:r>
          </a:p>
        </p:txBody>
      </p:sp>
      <p:sp>
        <p:nvSpPr>
          <p:cNvPr id="22" name="AutoShape 2" descr="Quote Templates | Free &amp; Easy Download | Invoice Simple"/>
          <p:cNvSpPr>
            <a:spLocks noChangeAspect="1" noChangeArrowheads="1"/>
          </p:cNvSpPr>
          <p:nvPr/>
        </p:nvSpPr>
        <p:spPr bwMode="auto">
          <a:xfrm>
            <a:off x="207433" y="-192617"/>
            <a:ext cx="406400" cy="4064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grpSp>
        <p:nvGrpSpPr>
          <p:cNvPr id="3" name="Group 2">
            <a:extLst>
              <a:ext uri="{FF2B5EF4-FFF2-40B4-BE49-F238E27FC236}">
                <a16:creationId xmlns:a16="http://schemas.microsoft.com/office/drawing/2014/main" id="{514C54D8-7F05-441E-8C59-665AA85F3DB3}"/>
              </a:ext>
            </a:extLst>
          </p:cNvPr>
          <p:cNvGrpSpPr/>
          <p:nvPr/>
        </p:nvGrpSpPr>
        <p:grpSpPr>
          <a:xfrm>
            <a:off x="164395" y="1303095"/>
            <a:ext cx="8635540" cy="1917134"/>
            <a:chOff x="296583" y="1093884"/>
            <a:chExt cx="6383501" cy="1330041"/>
          </a:xfrm>
        </p:grpSpPr>
        <p:grpSp>
          <p:nvGrpSpPr>
            <p:cNvPr id="8" name="Group 7">
              <a:extLst>
                <a:ext uri="{FF2B5EF4-FFF2-40B4-BE49-F238E27FC236}">
                  <a16:creationId xmlns:a16="http://schemas.microsoft.com/office/drawing/2014/main" id="{FFEA0C0E-40F2-4DFB-A03E-44D42383EA59}"/>
                </a:ext>
              </a:extLst>
            </p:cNvPr>
            <p:cNvGrpSpPr/>
            <p:nvPr/>
          </p:nvGrpSpPr>
          <p:grpSpPr>
            <a:xfrm>
              <a:off x="296583" y="1093884"/>
              <a:ext cx="5888177" cy="1289262"/>
              <a:chOff x="-135145" y="1738695"/>
              <a:chExt cx="8023576" cy="1980391"/>
            </a:xfrm>
          </p:grpSpPr>
          <p:pic>
            <p:nvPicPr>
              <p:cNvPr id="4" name="Picture 3">
                <a:extLst>
                  <a:ext uri="{FF2B5EF4-FFF2-40B4-BE49-F238E27FC236}">
                    <a16:creationId xmlns:a16="http://schemas.microsoft.com/office/drawing/2014/main" id="{830E06D9-E132-4605-BD23-AFD71E6A7799}"/>
                  </a:ext>
                </a:extLst>
              </p:cNvPr>
              <p:cNvPicPr>
                <a:picLocks noChangeAspect="1"/>
              </p:cNvPicPr>
              <p:nvPr/>
            </p:nvPicPr>
            <p:blipFill>
              <a:blip r:embed="rId3"/>
              <a:stretch>
                <a:fillRect/>
              </a:stretch>
            </p:blipFill>
            <p:spPr>
              <a:xfrm>
                <a:off x="-135145" y="1738695"/>
                <a:ext cx="880174" cy="1980391"/>
              </a:xfrm>
              <a:prstGeom prst="rect">
                <a:avLst/>
              </a:prstGeom>
            </p:spPr>
          </p:pic>
          <p:pic>
            <p:nvPicPr>
              <p:cNvPr id="6" name="Picture 5">
                <a:extLst>
                  <a:ext uri="{FF2B5EF4-FFF2-40B4-BE49-F238E27FC236}">
                    <a16:creationId xmlns:a16="http://schemas.microsoft.com/office/drawing/2014/main" id="{98320C4D-F30A-4204-9CDF-179AE4419FBE}"/>
                  </a:ext>
                </a:extLst>
              </p:cNvPr>
              <p:cNvPicPr>
                <a:picLocks noChangeAspect="1"/>
              </p:cNvPicPr>
              <p:nvPr/>
            </p:nvPicPr>
            <p:blipFill>
              <a:blip r:embed="rId4"/>
              <a:stretch>
                <a:fillRect/>
              </a:stretch>
            </p:blipFill>
            <p:spPr>
              <a:xfrm>
                <a:off x="5033384" y="2026483"/>
                <a:ext cx="2855047" cy="1503784"/>
              </a:xfrm>
              <a:prstGeom prst="rect">
                <a:avLst/>
              </a:prstGeom>
            </p:spPr>
          </p:pic>
        </p:grpSp>
        <p:sp>
          <p:nvSpPr>
            <p:cNvPr id="9" name="Rectangle 8">
              <a:extLst>
                <a:ext uri="{FF2B5EF4-FFF2-40B4-BE49-F238E27FC236}">
                  <a16:creationId xmlns:a16="http://schemas.microsoft.com/office/drawing/2014/main" id="{CE6F1E99-F6CB-4D38-A62A-827C56C7EDB6}"/>
                </a:ext>
              </a:extLst>
            </p:cNvPr>
            <p:cNvSpPr/>
            <p:nvPr/>
          </p:nvSpPr>
          <p:spPr bwMode="auto">
            <a:xfrm>
              <a:off x="350547" y="2257152"/>
              <a:ext cx="587830" cy="166773"/>
            </a:xfrm>
            <a:prstGeom prst="rect">
              <a:avLst/>
            </a:prstGeom>
            <a:noFill/>
            <a:ln>
              <a:solidFill>
                <a:srgbClr val="FF0000"/>
              </a:solidFill>
              <a:prstDash val="dashDot"/>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kumimoji="1" lang="en-US" sz="1333" dirty="0">
                <a:ln>
                  <a:solidFill>
                    <a:srgbClr val="FF0000"/>
                  </a:solidFill>
                </a:ln>
                <a:solidFill>
                  <a:schemeClr val="bg1"/>
                </a:solidFill>
                <a:ea typeface="+mj-ea"/>
              </a:endParaRPr>
            </a:p>
          </p:txBody>
        </p:sp>
        <p:sp>
          <p:nvSpPr>
            <p:cNvPr id="10" name="Arrow: Right 9">
              <a:extLst>
                <a:ext uri="{FF2B5EF4-FFF2-40B4-BE49-F238E27FC236}">
                  <a16:creationId xmlns:a16="http://schemas.microsoft.com/office/drawing/2014/main" id="{CF2E1582-F73C-4401-8274-34734EC6981B}"/>
                </a:ext>
              </a:extLst>
            </p:cNvPr>
            <p:cNvSpPr/>
            <p:nvPr/>
          </p:nvSpPr>
          <p:spPr bwMode="auto">
            <a:xfrm>
              <a:off x="954820" y="1614297"/>
              <a:ext cx="414731" cy="232012"/>
            </a:xfrm>
            <a:prstGeom prst="rightArrow">
              <a:avLst/>
            </a:prstGeom>
            <a:solidFill>
              <a:srgbClr val="FF0000"/>
            </a:solidFill>
            <a:ln>
              <a:noFill/>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kumimoji="1" lang="en-US" sz="1333" dirty="0">
                <a:solidFill>
                  <a:schemeClr val="bg1"/>
                </a:solidFill>
                <a:ea typeface="+mj-ea"/>
              </a:endParaRPr>
            </a:p>
          </p:txBody>
        </p:sp>
        <p:sp>
          <p:nvSpPr>
            <p:cNvPr id="11" name="Arrow: Right 10">
              <a:extLst>
                <a:ext uri="{FF2B5EF4-FFF2-40B4-BE49-F238E27FC236}">
                  <a16:creationId xmlns:a16="http://schemas.microsoft.com/office/drawing/2014/main" id="{FA859942-B227-45A4-9421-42E0D0E0F80D}"/>
                </a:ext>
              </a:extLst>
            </p:cNvPr>
            <p:cNvSpPr/>
            <p:nvPr/>
          </p:nvSpPr>
          <p:spPr bwMode="auto">
            <a:xfrm>
              <a:off x="3652780" y="1568949"/>
              <a:ext cx="414731" cy="232012"/>
            </a:xfrm>
            <a:prstGeom prst="rightArrow">
              <a:avLst/>
            </a:prstGeom>
            <a:solidFill>
              <a:srgbClr val="FF0000"/>
            </a:solidFill>
            <a:ln>
              <a:noFill/>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kumimoji="1" lang="en-US" sz="1333" dirty="0">
                <a:solidFill>
                  <a:schemeClr val="bg1"/>
                </a:solidFill>
                <a:ea typeface="+mj-ea"/>
              </a:endParaRPr>
            </a:p>
          </p:txBody>
        </p:sp>
        <p:pic>
          <p:nvPicPr>
            <p:cNvPr id="14" name="Picture 13"/>
            <p:cNvPicPr>
              <a:picLocks noChangeAspect="1"/>
            </p:cNvPicPr>
            <p:nvPr/>
          </p:nvPicPr>
          <p:blipFill>
            <a:blip r:embed="rId5"/>
            <a:stretch>
              <a:fillRect/>
            </a:stretch>
          </p:blipFill>
          <p:spPr>
            <a:xfrm>
              <a:off x="1381865" y="1135265"/>
              <a:ext cx="2194504" cy="1065517"/>
            </a:xfrm>
            <a:prstGeom prst="rect">
              <a:avLst/>
            </a:prstGeom>
          </p:spPr>
        </p:pic>
        <p:sp>
          <p:nvSpPr>
            <p:cNvPr id="15" name="Rectangle 14">
              <a:extLst>
                <a:ext uri="{FF2B5EF4-FFF2-40B4-BE49-F238E27FC236}">
                  <a16:creationId xmlns:a16="http://schemas.microsoft.com/office/drawing/2014/main" id="{3DF9D7F6-CA46-45F6-B2F1-363E2D9BAA5D}"/>
                </a:ext>
              </a:extLst>
            </p:cNvPr>
            <p:cNvSpPr/>
            <p:nvPr/>
          </p:nvSpPr>
          <p:spPr bwMode="auto">
            <a:xfrm>
              <a:off x="2494438" y="2040793"/>
              <a:ext cx="1025051" cy="126081"/>
            </a:xfrm>
            <a:prstGeom prst="rect">
              <a:avLst/>
            </a:prstGeom>
            <a:noFill/>
            <a:ln>
              <a:solidFill>
                <a:srgbClr val="FF0000"/>
              </a:solidFill>
              <a:prstDash val="sysDash"/>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kumimoji="1" lang="en-US" sz="1333" dirty="0">
                <a:solidFill>
                  <a:schemeClr val="bg1"/>
                </a:solidFill>
                <a:ea typeface="+mj-ea"/>
              </a:endParaRPr>
            </a:p>
          </p:txBody>
        </p:sp>
        <p:sp>
          <p:nvSpPr>
            <p:cNvPr id="16" name="Rectangle 15">
              <a:extLst>
                <a:ext uri="{FF2B5EF4-FFF2-40B4-BE49-F238E27FC236}">
                  <a16:creationId xmlns:a16="http://schemas.microsoft.com/office/drawing/2014/main" id="{3DF9D7F6-CA46-45F6-B2F1-363E2D9BAA5D}"/>
                </a:ext>
              </a:extLst>
            </p:cNvPr>
            <p:cNvSpPr/>
            <p:nvPr/>
          </p:nvSpPr>
          <p:spPr bwMode="auto">
            <a:xfrm>
              <a:off x="4060653" y="1456351"/>
              <a:ext cx="759467" cy="423347"/>
            </a:xfrm>
            <a:prstGeom prst="rect">
              <a:avLst/>
            </a:prstGeom>
            <a:noFill/>
            <a:ln>
              <a:solidFill>
                <a:srgbClr val="FF0000"/>
              </a:solidFill>
              <a:prstDash val="sysDash"/>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kumimoji="1" lang="en-US" sz="1333" dirty="0">
                <a:solidFill>
                  <a:schemeClr val="bg1"/>
                </a:solidFill>
                <a:ea typeface="+mj-ea"/>
              </a:endParaRPr>
            </a:p>
          </p:txBody>
        </p:sp>
        <p:sp>
          <p:nvSpPr>
            <p:cNvPr id="19" name="Arrow: Right 10">
              <a:extLst>
                <a:ext uri="{FF2B5EF4-FFF2-40B4-BE49-F238E27FC236}">
                  <a16:creationId xmlns:a16="http://schemas.microsoft.com/office/drawing/2014/main" id="{FA859942-B227-45A4-9421-42E0D0E0F80D}"/>
                </a:ext>
              </a:extLst>
            </p:cNvPr>
            <p:cNvSpPr/>
            <p:nvPr/>
          </p:nvSpPr>
          <p:spPr bwMode="auto">
            <a:xfrm>
              <a:off x="6265353" y="1578783"/>
              <a:ext cx="414731" cy="232012"/>
            </a:xfrm>
            <a:prstGeom prst="rightArrow">
              <a:avLst/>
            </a:prstGeom>
            <a:solidFill>
              <a:srgbClr val="FF0000"/>
            </a:solidFill>
            <a:ln>
              <a:noFill/>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kumimoji="1" lang="en-US" sz="1333" dirty="0">
                <a:solidFill>
                  <a:schemeClr val="bg1"/>
                </a:solidFill>
                <a:ea typeface="+mj-ea"/>
              </a:endParaRPr>
            </a:p>
          </p:txBody>
        </p:sp>
      </p:grpSp>
      <p:sp>
        <p:nvSpPr>
          <p:cNvPr id="39" name="Content Placeholder 2">
            <a:extLst>
              <a:ext uri="{FF2B5EF4-FFF2-40B4-BE49-F238E27FC236}">
                <a16:creationId xmlns:a16="http://schemas.microsoft.com/office/drawing/2014/main" id="{7039E54F-E19D-4BED-B5A1-14FE645C3EA0}"/>
              </a:ext>
            </a:extLst>
          </p:cNvPr>
          <p:cNvSpPr>
            <a:spLocks noGrp="1"/>
          </p:cNvSpPr>
          <p:nvPr>
            <p:ph sz="quarter" idx="10"/>
          </p:nvPr>
        </p:nvSpPr>
        <p:spPr>
          <a:xfrm>
            <a:off x="120585" y="746853"/>
            <a:ext cx="3908895" cy="363655"/>
          </a:xfrm>
        </p:spPr>
        <p:txBody>
          <a:bodyPr/>
          <a:lstStyle/>
          <a:p>
            <a:r>
              <a:rPr lang="en-US" dirty="0"/>
              <a:t>Generating Quotes</a:t>
            </a:r>
          </a:p>
        </p:txBody>
      </p:sp>
      <p:pic>
        <p:nvPicPr>
          <p:cNvPr id="20" name="Picture 19">
            <a:extLst>
              <a:ext uri="{FF2B5EF4-FFF2-40B4-BE49-F238E27FC236}">
                <a16:creationId xmlns:a16="http://schemas.microsoft.com/office/drawing/2014/main" id="{0E26B8CC-BD0E-4D89-B8BD-A01F466F1425}"/>
              </a:ext>
            </a:extLst>
          </p:cNvPr>
          <p:cNvPicPr>
            <a:picLocks noChangeAspect="1"/>
          </p:cNvPicPr>
          <p:nvPr/>
        </p:nvPicPr>
        <p:blipFill>
          <a:blip r:embed="rId6"/>
          <a:stretch>
            <a:fillRect/>
          </a:stretch>
        </p:blipFill>
        <p:spPr>
          <a:xfrm>
            <a:off x="3174360" y="2545211"/>
            <a:ext cx="1041769" cy="152454"/>
          </a:xfrm>
          <a:prstGeom prst="rect">
            <a:avLst/>
          </a:prstGeom>
        </p:spPr>
      </p:pic>
      <p:sp>
        <p:nvSpPr>
          <p:cNvPr id="7" name="TextBox 6">
            <a:extLst>
              <a:ext uri="{FF2B5EF4-FFF2-40B4-BE49-F238E27FC236}">
                <a16:creationId xmlns:a16="http://schemas.microsoft.com/office/drawing/2014/main" id="{206CA8F8-8BD8-4045-BE83-6B667FDA1F2B}"/>
              </a:ext>
            </a:extLst>
          </p:cNvPr>
          <p:cNvSpPr txBox="1"/>
          <p:nvPr/>
        </p:nvSpPr>
        <p:spPr>
          <a:xfrm>
            <a:off x="939173" y="2897739"/>
            <a:ext cx="1746315" cy="276999"/>
          </a:xfrm>
          <a:prstGeom prst="rect">
            <a:avLst/>
          </a:prstGeom>
          <a:noFill/>
        </p:spPr>
        <p:txBody>
          <a:bodyPr wrap="square" rtlCol="0">
            <a:spAutoFit/>
          </a:bodyPr>
          <a:lstStyle/>
          <a:p>
            <a:r>
              <a:rPr lang="en-US" sz="1200" dirty="0"/>
              <a:t>Quick Link</a:t>
            </a:r>
          </a:p>
        </p:txBody>
      </p:sp>
      <p:sp>
        <p:nvSpPr>
          <p:cNvPr id="12" name="TextBox 11">
            <a:extLst>
              <a:ext uri="{FF2B5EF4-FFF2-40B4-BE49-F238E27FC236}">
                <a16:creationId xmlns:a16="http://schemas.microsoft.com/office/drawing/2014/main" id="{BB2F0494-F966-4B41-922B-0E7D52D574B4}"/>
              </a:ext>
            </a:extLst>
          </p:cNvPr>
          <p:cNvSpPr txBox="1"/>
          <p:nvPr/>
        </p:nvSpPr>
        <p:spPr>
          <a:xfrm>
            <a:off x="9105900" y="2861536"/>
            <a:ext cx="2969326" cy="276999"/>
          </a:xfrm>
          <a:prstGeom prst="rect">
            <a:avLst/>
          </a:prstGeom>
          <a:noFill/>
        </p:spPr>
        <p:txBody>
          <a:bodyPr wrap="square" rtlCol="0">
            <a:spAutoFit/>
          </a:bodyPr>
          <a:lstStyle/>
          <a:p>
            <a:r>
              <a:rPr lang="en-US" sz="1200" dirty="0"/>
              <a:t>Studio Access to Precision Contact</a:t>
            </a:r>
          </a:p>
        </p:txBody>
      </p:sp>
      <p:pic>
        <p:nvPicPr>
          <p:cNvPr id="17" name="Picture 16">
            <a:extLst>
              <a:ext uri="{FF2B5EF4-FFF2-40B4-BE49-F238E27FC236}">
                <a16:creationId xmlns:a16="http://schemas.microsoft.com/office/drawing/2014/main" id="{B762B1A5-BA3B-4E07-88A0-9CD3D912065D}"/>
              </a:ext>
            </a:extLst>
          </p:cNvPr>
          <p:cNvPicPr>
            <a:picLocks noChangeAspect="1"/>
          </p:cNvPicPr>
          <p:nvPr/>
        </p:nvPicPr>
        <p:blipFill>
          <a:blip r:embed="rId7"/>
          <a:stretch>
            <a:fillRect/>
          </a:stretch>
        </p:blipFill>
        <p:spPr>
          <a:xfrm>
            <a:off x="8842251" y="1537385"/>
            <a:ext cx="3235324" cy="1263136"/>
          </a:xfrm>
          <a:prstGeom prst="rect">
            <a:avLst/>
          </a:prstGeom>
        </p:spPr>
      </p:pic>
      <p:sp>
        <p:nvSpPr>
          <p:cNvPr id="50" name="Arrow: Right 10">
            <a:extLst>
              <a:ext uri="{FF2B5EF4-FFF2-40B4-BE49-F238E27FC236}">
                <a16:creationId xmlns:a16="http://schemas.microsoft.com/office/drawing/2014/main" id="{E9930AF7-D2C4-45C7-89E1-A6346E70CC32}"/>
              </a:ext>
            </a:extLst>
          </p:cNvPr>
          <p:cNvSpPr/>
          <p:nvPr/>
        </p:nvSpPr>
        <p:spPr bwMode="auto">
          <a:xfrm rot="5400000">
            <a:off x="10310041" y="3239433"/>
            <a:ext cx="561044" cy="334424"/>
          </a:xfrm>
          <a:prstGeom prst="rightArrow">
            <a:avLst/>
          </a:prstGeom>
          <a:solidFill>
            <a:srgbClr val="FF0000"/>
          </a:solidFill>
          <a:ln>
            <a:noFill/>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kumimoji="1" lang="en-US" sz="1333" dirty="0">
              <a:solidFill>
                <a:schemeClr val="bg1"/>
              </a:solidFill>
              <a:ea typeface="+mj-ea"/>
            </a:endParaRPr>
          </a:p>
        </p:txBody>
      </p:sp>
      <p:pic>
        <p:nvPicPr>
          <p:cNvPr id="23" name="Picture 22">
            <a:extLst>
              <a:ext uri="{FF2B5EF4-FFF2-40B4-BE49-F238E27FC236}">
                <a16:creationId xmlns:a16="http://schemas.microsoft.com/office/drawing/2014/main" id="{E95B432E-C556-40C9-8FA6-73EF6B1E9C9A}"/>
              </a:ext>
            </a:extLst>
          </p:cNvPr>
          <p:cNvPicPr>
            <a:picLocks noChangeAspect="1"/>
          </p:cNvPicPr>
          <p:nvPr/>
        </p:nvPicPr>
        <p:blipFill>
          <a:blip r:embed="rId8"/>
          <a:stretch>
            <a:fillRect/>
          </a:stretch>
        </p:blipFill>
        <p:spPr>
          <a:xfrm>
            <a:off x="6766953" y="3738876"/>
            <a:ext cx="5310622" cy="1347833"/>
          </a:xfrm>
          <a:prstGeom prst="rect">
            <a:avLst/>
          </a:prstGeom>
          <a:ln>
            <a:solidFill>
              <a:schemeClr val="tx1"/>
            </a:solidFill>
          </a:ln>
        </p:spPr>
      </p:pic>
      <p:sp>
        <p:nvSpPr>
          <p:cNvPr id="32" name="TextBox 31">
            <a:extLst>
              <a:ext uri="{FF2B5EF4-FFF2-40B4-BE49-F238E27FC236}">
                <a16:creationId xmlns:a16="http://schemas.microsoft.com/office/drawing/2014/main" id="{3F8B95ED-FC91-46F2-8E8D-48DC3272CE6E}"/>
              </a:ext>
            </a:extLst>
          </p:cNvPr>
          <p:cNvSpPr txBox="1"/>
          <p:nvPr/>
        </p:nvSpPr>
        <p:spPr>
          <a:xfrm>
            <a:off x="8238891" y="5086709"/>
            <a:ext cx="3867150" cy="276999"/>
          </a:xfrm>
          <a:prstGeom prst="rect">
            <a:avLst/>
          </a:prstGeom>
          <a:noFill/>
        </p:spPr>
        <p:txBody>
          <a:bodyPr wrap="square" rtlCol="0">
            <a:spAutoFit/>
          </a:bodyPr>
          <a:lstStyle/>
          <a:p>
            <a:r>
              <a:rPr lang="en-US" sz="1200" dirty="0"/>
              <a:t>Configure Precision Contact</a:t>
            </a:r>
          </a:p>
        </p:txBody>
      </p:sp>
      <p:pic>
        <p:nvPicPr>
          <p:cNvPr id="35" name="Picture 34">
            <a:extLst>
              <a:ext uri="{FF2B5EF4-FFF2-40B4-BE49-F238E27FC236}">
                <a16:creationId xmlns:a16="http://schemas.microsoft.com/office/drawing/2014/main" id="{381812D3-B7E2-4C26-8AD6-E36AF790A993}"/>
              </a:ext>
            </a:extLst>
          </p:cNvPr>
          <p:cNvPicPr>
            <a:picLocks noChangeAspect="1"/>
          </p:cNvPicPr>
          <p:nvPr/>
        </p:nvPicPr>
        <p:blipFill>
          <a:blip r:embed="rId9"/>
          <a:stretch>
            <a:fillRect/>
          </a:stretch>
        </p:blipFill>
        <p:spPr>
          <a:xfrm>
            <a:off x="66016" y="3429000"/>
            <a:ext cx="6477309" cy="2770568"/>
          </a:xfrm>
          <a:prstGeom prst="rect">
            <a:avLst/>
          </a:prstGeom>
          <a:ln>
            <a:solidFill>
              <a:schemeClr val="tx1"/>
            </a:solidFill>
          </a:ln>
        </p:spPr>
      </p:pic>
      <p:sp>
        <p:nvSpPr>
          <p:cNvPr id="52" name="Arrow: Right 10">
            <a:extLst>
              <a:ext uri="{FF2B5EF4-FFF2-40B4-BE49-F238E27FC236}">
                <a16:creationId xmlns:a16="http://schemas.microsoft.com/office/drawing/2014/main" id="{59D88B3C-23BA-484A-93E6-FA9BCD3ABE3A}"/>
              </a:ext>
            </a:extLst>
          </p:cNvPr>
          <p:cNvSpPr/>
          <p:nvPr/>
        </p:nvSpPr>
        <p:spPr bwMode="auto">
          <a:xfrm rot="5400000">
            <a:off x="10325671" y="5395504"/>
            <a:ext cx="834583" cy="334424"/>
          </a:xfrm>
          <a:prstGeom prst="rightArrow">
            <a:avLst/>
          </a:prstGeom>
          <a:solidFill>
            <a:srgbClr val="FF0000"/>
          </a:solidFill>
          <a:ln>
            <a:noFill/>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kumimoji="1" lang="en-US" sz="1333" dirty="0">
              <a:solidFill>
                <a:schemeClr val="bg1"/>
              </a:solidFill>
              <a:ea typeface="+mj-ea"/>
            </a:endParaRPr>
          </a:p>
        </p:txBody>
      </p:sp>
      <p:sp>
        <p:nvSpPr>
          <p:cNvPr id="54" name="Arrow: Right 10">
            <a:extLst>
              <a:ext uri="{FF2B5EF4-FFF2-40B4-BE49-F238E27FC236}">
                <a16:creationId xmlns:a16="http://schemas.microsoft.com/office/drawing/2014/main" id="{6D0E0AB0-5D56-4B7C-B583-C27FE867FC17}"/>
              </a:ext>
            </a:extLst>
          </p:cNvPr>
          <p:cNvSpPr/>
          <p:nvPr/>
        </p:nvSpPr>
        <p:spPr bwMode="auto">
          <a:xfrm rot="10800000">
            <a:off x="6486175" y="5740888"/>
            <a:ext cx="4366850" cy="305316"/>
          </a:xfrm>
          <a:prstGeom prst="rightArrow">
            <a:avLst/>
          </a:prstGeom>
          <a:solidFill>
            <a:srgbClr val="FF0000"/>
          </a:solidFill>
          <a:ln>
            <a:noFill/>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kumimoji="1" lang="en-US" sz="1333" dirty="0">
              <a:solidFill>
                <a:schemeClr val="bg1"/>
              </a:solidFill>
              <a:ea typeface="+mj-ea"/>
            </a:endParaRPr>
          </a:p>
        </p:txBody>
      </p:sp>
      <p:sp>
        <p:nvSpPr>
          <p:cNvPr id="51" name="TextBox 50">
            <a:extLst>
              <a:ext uri="{FF2B5EF4-FFF2-40B4-BE49-F238E27FC236}">
                <a16:creationId xmlns:a16="http://schemas.microsoft.com/office/drawing/2014/main" id="{72F42CAD-C77C-439A-872F-D98730767892}"/>
              </a:ext>
            </a:extLst>
          </p:cNvPr>
          <p:cNvSpPr txBox="1"/>
          <p:nvPr/>
        </p:nvSpPr>
        <p:spPr>
          <a:xfrm>
            <a:off x="2075032" y="6209169"/>
            <a:ext cx="4047775" cy="276999"/>
          </a:xfrm>
          <a:prstGeom prst="rect">
            <a:avLst/>
          </a:prstGeom>
          <a:noFill/>
        </p:spPr>
        <p:txBody>
          <a:bodyPr wrap="square" rtlCol="0">
            <a:spAutoFit/>
          </a:bodyPr>
          <a:lstStyle/>
          <a:p>
            <a:r>
              <a:rPr lang="en-US" sz="1200" dirty="0"/>
              <a:t>Configure Precision Contact</a:t>
            </a:r>
          </a:p>
        </p:txBody>
      </p:sp>
    </p:spTree>
    <p:extLst>
      <p:ext uri="{BB962C8B-B14F-4D97-AF65-F5344CB8AC3E}">
        <p14:creationId xmlns:p14="http://schemas.microsoft.com/office/powerpoint/2010/main" val="202167011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E9D00F-244B-4DF0-82FE-D38FBD8D897C}"/>
              </a:ext>
            </a:extLst>
          </p:cNvPr>
          <p:cNvSpPr>
            <a:spLocks noGrp="1"/>
          </p:cNvSpPr>
          <p:nvPr>
            <p:ph type="title"/>
          </p:nvPr>
        </p:nvSpPr>
        <p:spPr>
          <a:xfrm>
            <a:off x="2802833" y="206453"/>
            <a:ext cx="7342539" cy="624000"/>
          </a:xfrm>
        </p:spPr>
        <p:txBody>
          <a:bodyPr>
            <a:normAutofit fontScale="90000"/>
          </a:bodyPr>
          <a:lstStyle/>
          <a:p>
            <a:r>
              <a:rPr lang="en-US" sz="4267" b="1" dirty="0">
                <a:latin typeface="Segoe UI" panose="020B0502040204020203" pitchFamily="34" charset="0"/>
                <a:cs typeface="Segoe UI" panose="020B0502040204020203" pitchFamily="34" charset="0"/>
              </a:rPr>
              <a:t>Agenda</a:t>
            </a:r>
          </a:p>
        </p:txBody>
      </p:sp>
      <p:sp>
        <p:nvSpPr>
          <p:cNvPr id="3" name="Content Placeholder 2">
            <a:extLst>
              <a:ext uri="{FF2B5EF4-FFF2-40B4-BE49-F238E27FC236}">
                <a16:creationId xmlns:a16="http://schemas.microsoft.com/office/drawing/2014/main" id="{3B95BC9A-FCAA-4CCA-B931-899C4C3AB1C6}"/>
              </a:ext>
            </a:extLst>
          </p:cNvPr>
          <p:cNvSpPr>
            <a:spLocks noGrp="1"/>
          </p:cNvSpPr>
          <p:nvPr>
            <p:ph sz="quarter" idx="10"/>
          </p:nvPr>
        </p:nvSpPr>
        <p:spPr>
          <a:xfrm>
            <a:off x="2802834" y="1118005"/>
            <a:ext cx="8863061" cy="4632937"/>
          </a:xfrm>
        </p:spPr>
        <p:txBody>
          <a:bodyPr/>
          <a:lstStyle/>
          <a:p>
            <a:pPr marL="687900" indent="-687900">
              <a:spcAft>
                <a:spcPts val="1333"/>
              </a:spcAft>
            </a:pPr>
            <a:r>
              <a:rPr lang="en-US" sz="2400" dirty="0">
                <a:latin typeface="Segoe UI" panose="020B0502040204020203" pitchFamily="34" charset="0"/>
                <a:cs typeface="Segoe UI" panose="020B0502040204020203" pitchFamily="34" charset="0"/>
              </a:rPr>
              <a:t>Introduction to Precision Contact</a:t>
            </a:r>
          </a:p>
          <a:p>
            <a:pPr marL="687900" indent="-687900">
              <a:spcAft>
                <a:spcPts val="1333"/>
              </a:spcAft>
            </a:pPr>
            <a:r>
              <a:rPr lang="en-US" sz="2400" dirty="0">
                <a:latin typeface="Segoe UI" panose="020B0502040204020203" pitchFamily="34" charset="0"/>
                <a:cs typeface="Segoe UI" panose="020B0502040204020203" pitchFamily="34" charset="0"/>
              </a:rPr>
              <a:t>Touch Points </a:t>
            </a:r>
          </a:p>
          <a:p>
            <a:pPr marL="687900" indent="-687900">
              <a:spcAft>
                <a:spcPts val="1333"/>
              </a:spcAft>
            </a:pPr>
            <a:r>
              <a:rPr lang="en-US" sz="2400" dirty="0">
                <a:latin typeface="Segoe UI" panose="020B0502040204020203" pitchFamily="34" charset="0"/>
                <a:cs typeface="Segoe UI" panose="020B0502040204020203" pitchFamily="34" charset="0"/>
              </a:rPr>
              <a:t>Features and Key Benefits</a:t>
            </a:r>
          </a:p>
          <a:p>
            <a:pPr marL="687900" indent="-687900">
              <a:spcAft>
                <a:spcPts val="1333"/>
              </a:spcAft>
            </a:pPr>
            <a:r>
              <a:rPr lang="en-US" sz="2400" dirty="0">
                <a:latin typeface="Segoe UI" panose="020B0502040204020203" pitchFamily="34" charset="0"/>
                <a:cs typeface="Segoe UI" panose="020B0502040204020203" pitchFamily="34" charset="0"/>
              </a:rPr>
              <a:t>Use Case scenarios</a:t>
            </a:r>
          </a:p>
          <a:p>
            <a:pPr marL="687900" indent="-687900">
              <a:spcAft>
                <a:spcPts val="1333"/>
              </a:spcAft>
            </a:pPr>
            <a:r>
              <a:rPr lang="en-US" sz="2400" dirty="0">
                <a:latin typeface="Segoe UI" panose="020B0502040204020203" pitchFamily="34" charset="0"/>
                <a:cs typeface="Segoe UI" panose="020B0502040204020203" pitchFamily="34" charset="0"/>
              </a:rPr>
              <a:t>Reporting</a:t>
            </a:r>
          </a:p>
          <a:p>
            <a:pPr marL="687900" indent="-687900">
              <a:spcAft>
                <a:spcPts val="1333"/>
              </a:spcAft>
            </a:pPr>
            <a:r>
              <a:rPr lang="en-US" sz="2400" dirty="0">
                <a:latin typeface="Segoe UI" panose="020B0502040204020203" pitchFamily="34" charset="0"/>
                <a:cs typeface="Segoe UI" panose="020B0502040204020203" pitchFamily="34" charset="0"/>
              </a:rPr>
              <a:t>Target Markets</a:t>
            </a:r>
          </a:p>
          <a:p>
            <a:pPr marL="687900" indent="-687900">
              <a:spcAft>
                <a:spcPts val="1333"/>
              </a:spcAft>
            </a:pPr>
            <a:r>
              <a:rPr lang="en-US" sz="2400" dirty="0">
                <a:latin typeface="Segoe UI" panose="020B0502040204020203" pitchFamily="34" charset="0"/>
                <a:cs typeface="Segoe UI" panose="020B0502040204020203" pitchFamily="34" charset="0"/>
              </a:rPr>
              <a:t>Business Model</a:t>
            </a:r>
          </a:p>
          <a:p>
            <a:pPr marL="687900" indent="-687900">
              <a:spcAft>
                <a:spcPts val="1333"/>
              </a:spcAft>
            </a:pPr>
            <a:r>
              <a:rPr lang="en-US" sz="2400" dirty="0">
                <a:latin typeface="Segoe UI" panose="020B0502040204020203" pitchFamily="34" charset="0"/>
                <a:cs typeface="Segoe UI" panose="020B0502040204020203" pitchFamily="34" charset="0"/>
              </a:rPr>
              <a:t>Summary</a:t>
            </a:r>
          </a:p>
          <a:p>
            <a:pPr marL="687900" indent="-687900">
              <a:spcAft>
                <a:spcPts val="1333"/>
              </a:spcAft>
            </a:pPr>
            <a:r>
              <a:rPr lang="en-US" sz="2400" dirty="0">
                <a:latin typeface="Segoe UI" panose="020B0502040204020203" pitchFamily="34" charset="0"/>
                <a:cs typeface="Segoe UI" panose="020B0502040204020203" pitchFamily="34" charset="0"/>
              </a:rPr>
              <a:t>Live Demo</a:t>
            </a:r>
          </a:p>
          <a:p>
            <a:pPr lvl="1"/>
            <a:endParaRPr lang="en-US" sz="2800" dirty="0">
              <a:latin typeface="Segoe UI" panose="020B0502040204020203" pitchFamily="34" charset="0"/>
              <a:cs typeface="Segoe UI" panose="020B0502040204020203" pitchFamily="34" charset="0"/>
            </a:endParaRPr>
          </a:p>
          <a:p>
            <a:pPr lvl="1"/>
            <a:endParaRPr lang="en-US" sz="2800" dirty="0">
              <a:latin typeface="Segoe UI" panose="020B0502040204020203" pitchFamily="34" charset="0"/>
              <a:cs typeface="Segoe UI" panose="020B0502040204020203" pitchFamily="34" charset="0"/>
            </a:endParaRPr>
          </a:p>
          <a:p>
            <a:endParaRPr lang="en-US" sz="2800" dirty="0">
              <a:latin typeface="Segoe UI" panose="020B0502040204020203" pitchFamily="34" charset="0"/>
              <a:cs typeface="Segoe UI" panose="020B0502040204020203" pitchFamily="34" charset="0"/>
            </a:endParaRPr>
          </a:p>
          <a:p>
            <a:pPr lvl="1"/>
            <a:endParaRPr lang="en-US" sz="2800"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41958513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11">
            <a:extLst>
              <a:ext uri="{FF2B5EF4-FFF2-40B4-BE49-F238E27FC236}">
                <a16:creationId xmlns:a16="http://schemas.microsoft.com/office/drawing/2014/main" id="{28524DA2-940E-6E49-88DD-68E16516C0F8}"/>
              </a:ext>
            </a:extLst>
          </p:cNvPr>
          <p:cNvSpPr/>
          <p:nvPr/>
        </p:nvSpPr>
        <p:spPr bwMode="auto">
          <a:xfrm>
            <a:off x="-5099" y="682984"/>
            <a:ext cx="12197100" cy="5522688"/>
          </a:xfrm>
          <a:prstGeom prst="rect">
            <a:avLst/>
          </a:prstGeom>
          <a:gradFill flip="none" rotWithShape="1">
            <a:gsLst>
              <a:gs pos="0">
                <a:srgbClr val="CECECE"/>
              </a:gs>
              <a:gs pos="50000">
                <a:srgbClr val="E6E6E6"/>
              </a:gs>
              <a:gs pos="100000">
                <a:srgbClr val="FBFBFB"/>
              </a:gs>
            </a:gsLst>
            <a:lin ang="13500000" scaled="1"/>
            <a:tileRect/>
          </a:gradFill>
          <a:ln>
            <a:noFill/>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sz="1000" dirty="0">
              <a:solidFill>
                <a:schemeClr val="bg1"/>
              </a:solidFill>
              <a:ea typeface="+mj-ea"/>
            </a:endParaRPr>
          </a:p>
        </p:txBody>
      </p:sp>
      <p:sp>
        <p:nvSpPr>
          <p:cNvPr id="3" name="Title 2">
            <a:extLst>
              <a:ext uri="{FF2B5EF4-FFF2-40B4-BE49-F238E27FC236}">
                <a16:creationId xmlns:a16="http://schemas.microsoft.com/office/drawing/2014/main" id="{B893DED0-E123-44A1-A4F4-3A9D9BE5F42C}"/>
              </a:ext>
            </a:extLst>
          </p:cNvPr>
          <p:cNvSpPr>
            <a:spLocks noGrp="1"/>
          </p:cNvSpPr>
          <p:nvPr>
            <p:ph type="title"/>
          </p:nvPr>
        </p:nvSpPr>
        <p:spPr>
          <a:xfrm>
            <a:off x="151344" y="-6246"/>
            <a:ext cx="10034056" cy="659924"/>
          </a:xfrm>
        </p:spPr>
        <p:txBody>
          <a:bodyPr/>
          <a:lstStyle/>
          <a:p>
            <a:r>
              <a:rPr lang="en-US" dirty="0">
                <a:latin typeface="Segoe UI" panose="020B0502040204020203" pitchFamily="34" charset="0"/>
                <a:cs typeface="Segoe UI" panose="020B0502040204020203" pitchFamily="34" charset="0"/>
              </a:rPr>
              <a:t>Sales and Marketing Support</a:t>
            </a:r>
          </a:p>
        </p:txBody>
      </p:sp>
      <p:sp>
        <p:nvSpPr>
          <p:cNvPr id="14" name="TextBox 13">
            <a:extLst>
              <a:ext uri="{FF2B5EF4-FFF2-40B4-BE49-F238E27FC236}">
                <a16:creationId xmlns:a16="http://schemas.microsoft.com/office/drawing/2014/main" id="{A38B3450-D32C-4DD9-BD6F-50AFA19334CE}"/>
              </a:ext>
            </a:extLst>
          </p:cNvPr>
          <p:cNvSpPr txBox="1"/>
          <p:nvPr/>
        </p:nvSpPr>
        <p:spPr>
          <a:xfrm>
            <a:off x="279073" y="926375"/>
            <a:ext cx="4149399" cy="2389950"/>
          </a:xfrm>
          <a:prstGeom prst="rect">
            <a:avLst/>
          </a:prstGeom>
          <a:noFill/>
        </p:spPr>
        <p:txBody>
          <a:bodyPr wrap="square" rtlCol="0">
            <a:spAutoFit/>
          </a:bodyPr>
          <a:lstStyle>
            <a:defPPr>
              <a:defRPr lang="nl-NL"/>
            </a:defPPr>
            <a:lvl1pPr algn="ctr">
              <a:defRPr sz="1600" b="1">
                <a:latin typeface="Calibri" panose="020F0502020204030204" pitchFamily="34" charset="0"/>
                <a:cs typeface="Calibri" panose="020F0502020204030204" pitchFamily="34" charset="0"/>
              </a:defRPr>
            </a:lvl1pPr>
          </a:lstStyle>
          <a:p>
            <a:pPr marL="302676" indent="-302676" algn="l">
              <a:buBlip>
                <a:blip r:embed="rId3">
                  <a:extLst>
                    <a:ext uri="{96DAC541-7B7A-43D3-8B79-37D633B846F1}">
                      <asvg:svgBlip xmlns:asvg="http://schemas.microsoft.com/office/drawing/2016/SVG/main" r:embed="rId4"/>
                    </a:ext>
                  </a:extLst>
                </a:blip>
              </a:buBlip>
            </a:pPr>
            <a:r>
              <a:rPr lang="en-US" altLang="en-US" sz="2133" dirty="0">
                <a:latin typeface="Segoe UI" panose="020B0502040204020203" pitchFamily="34" charset="0"/>
                <a:cs typeface="Segoe UI" panose="020B0502040204020203" pitchFamily="34" charset="0"/>
              </a:rPr>
              <a:t>Support Webpage</a:t>
            </a:r>
          </a:p>
          <a:p>
            <a:pPr marL="302676" indent="-302676" algn="l">
              <a:buBlip>
                <a:blip r:embed="rId3">
                  <a:extLst>
                    <a:ext uri="{96DAC541-7B7A-43D3-8B79-37D633B846F1}">
                      <asvg:svgBlip xmlns:asvg="http://schemas.microsoft.com/office/drawing/2016/SVG/main" r:embed="rId4"/>
                    </a:ext>
                  </a:extLst>
                </a:blip>
              </a:buBlip>
            </a:pPr>
            <a:endParaRPr lang="en-US" altLang="en-US" sz="2133" dirty="0">
              <a:latin typeface="Segoe UI" panose="020B0502040204020203" pitchFamily="34" charset="0"/>
              <a:cs typeface="Segoe UI" panose="020B0502040204020203" pitchFamily="34" charset="0"/>
            </a:endParaRPr>
          </a:p>
          <a:p>
            <a:pPr marL="302676" indent="-302676" algn="l">
              <a:buBlip>
                <a:blip r:embed="rId3">
                  <a:extLst>
                    <a:ext uri="{96DAC541-7B7A-43D3-8B79-37D633B846F1}">
                      <asvg:svgBlip xmlns:asvg="http://schemas.microsoft.com/office/drawing/2016/SVG/main" r:embed="rId4"/>
                    </a:ext>
                  </a:extLst>
                </a:blip>
              </a:buBlip>
            </a:pPr>
            <a:r>
              <a:rPr lang="en-US" altLang="en-US" sz="2133" dirty="0">
                <a:latin typeface="Segoe UI" panose="020B0502040204020203" pitchFamily="34" charset="0"/>
                <a:cs typeface="Segoe UI" panose="020B0502040204020203" pitchFamily="34" charset="0"/>
              </a:rPr>
              <a:t>Brochure</a:t>
            </a:r>
          </a:p>
          <a:p>
            <a:pPr marL="302676" indent="-302676" algn="l">
              <a:buBlip>
                <a:blip r:embed="rId3">
                  <a:extLst>
                    <a:ext uri="{96DAC541-7B7A-43D3-8B79-37D633B846F1}">
                      <asvg:svgBlip xmlns:asvg="http://schemas.microsoft.com/office/drawing/2016/SVG/main" r:embed="rId4"/>
                    </a:ext>
                  </a:extLst>
                </a:blip>
              </a:buBlip>
            </a:pPr>
            <a:endParaRPr lang="en-US" altLang="en-US" sz="2133" dirty="0">
              <a:latin typeface="Segoe UI" panose="020B0502040204020203" pitchFamily="34" charset="0"/>
              <a:cs typeface="Segoe UI" panose="020B0502040204020203" pitchFamily="34" charset="0"/>
            </a:endParaRPr>
          </a:p>
          <a:p>
            <a:pPr marL="302676" indent="-302676" algn="l">
              <a:buBlip>
                <a:blip r:embed="rId3">
                  <a:extLst>
                    <a:ext uri="{96DAC541-7B7A-43D3-8B79-37D633B846F1}">
                      <asvg:svgBlip xmlns:asvg="http://schemas.microsoft.com/office/drawing/2016/SVG/main" r:embed="rId4"/>
                    </a:ext>
                  </a:extLst>
                </a:blip>
              </a:buBlip>
            </a:pPr>
            <a:r>
              <a:rPr lang="en-US" altLang="en-US" sz="2133" dirty="0">
                <a:latin typeface="Segoe UI" panose="020B0502040204020203" pitchFamily="34" charset="0"/>
                <a:cs typeface="Segoe UI" panose="020B0502040204020203" pitchFamily="34" charset="0"/>
              </a:rPr>
              <a:t>Customer Presentation</a:t>
            </a:r>
          </a:p>
          <a:p>
            <a:pPr marL="302676" indent="-302676" algn="l">
              <a:buBlip>
                <a:blip r:embed="rId3">
                  <a:extLst>
                    <a:ext uri="{96DAC541-7B7A-43D3-8B79-37D633B846F1}">
                      <asvg:svgBlip xmlns:asvg="http://schemas.microsoft.com/office/drawing/2016/SVG/main" r:embed="rId4"/>
                    </a:ext>
                  </a:extLst>
                </a:blip>
              </a:buBlip>
            </a:pPr>
            <a:endParaRPr lang="en-US" altLang="en-US" sz="2133" dirty="0">
              <a:latin typeface="Segoe UI" panose="020B0502040204020203" pitchFamily="34" charset="0"/>
              <a:cs typeface="Segoe UI" panose="020B0502040204020203" pitchFamily="34" charset="0"/>
            </a:endParaRPr>
          </a:p>
          <a:p>
            <a:pPr marL="302676" indent="-302676" algn="l">
              <a:buBlip>
                <a:blip r:embed="rId3">
                  <a:extLst>
                    <a:ext uri="{96DAC541-7B7A-43D3-8B79-37D633B846F1}">
                      <asvg:svgBlip xmlns:asvg="http://schemas.microsoft.com/office/drawing/2016/SVG/main" r:embed="rId4"/>
                    </a:ext>
                  </a:extLst>
                </a:blip>
              </a:buBlip>
            </a:pPr>
            <a:r>
              <a:rPr lang="en-US" altLang="en-US" sz="2133" dirty="0">
                <a:latin typeface="Segoe UI" panose="020B0502040204020203" pitchFamily="34" charset="0"/>
                <a:cs typeface="Segoe UI" panose="020B0502040204020203" pitchFamily="34" charset="0"/>
              </a:rPr>
              <a:t>Battle Card</a:t>
            </a:r>
          </a:p>
        </p:txBody>
      </p:sp>
      <p:cxnSp>
        <p:nvCxnSpPr>
          <p:cNvPr id="4" name="Rechte verbindingslijn 3">
            <a:extLst>
              <a:ext uri="{FF2B5EF4-FFF2-40B4-BE49-F238E27FC236}">
                <a16:creationId xmlns:a16="http://schemas.microsoft.com/office/drawing/2014/main" id="{00327652-3EFF-7C42-B323-CF72045074B7}"/>
              </a:ext>
            </a:extLst>
          </p:cNvPr>
          <p:cNvCxnSpPr>
            <a:cxnSpLocks/>
          </p:cNvCxnSpPr>
          <p:nvPr/>
        </p:nvCxnSpPr>
        <p:spPr bwMode="auto">
          <a:xfrm>
            <a:off x="5747131" y="2429044"/>
            <a:ext cx="0" cy="3589867"/>
          </a:xfrm>
          <a:prstGeom prst="line">
            <a:avLst/>
          </a:prstGeom>
          <a:ln>
            <a:headEnd type="none" w="med" len="med"/>
            <a:tailEnd type="none" w="med" len="med"/>
          </a:ln>
        </p:spPr>
        <p:style>
          <a:lnRef idx="1">
            <a:schemeClr val="accent6"/>
          </a:lnRef>
          <a:fillRef idx="0">
            <a:schemeClr val="accent6"/>
          </a:fillRef>
          <a:effectRef idx="0">
            <a:schemeClr val="accent6"/>
          </a:effectRef>
          <a:fontRef idx="minor">
            <a:schemeClr val="tx1"/>
          </a:fontRef>
        </p:style>
      </p:cxnSp>
      <p:sp>
        <p:nvSpPr>
          <p:cNvPr id="12" name="TextBox 11">
            <a:extLst>
              <a:ext uri="{FF2B5EF4-FFF2-40B4-BE49-F238E27FC236}">
                <a16:creationId xmlns:a16="http://schemas.microsoft.com/office/drawing/2014/main" id="{CB1B9872-C3A9-4782-BDFD-B091322702A1}"/>
              </a:ext>
            </a:extLst>
          </p:cNvPr>
          <p:cNvSpPr txBox="1"/>
          <p:nvPr/>
        </p:nvSpPr>
        <p:spPr>
          <a:xfrm>
            <a:off x="7944408" y="944281"/>
            <a:ext cx="3968520" cy="3046411"/>
          </a:xfrm>
          <a:prstGeom prst="rect">
            <a:avLst/>
          </a:prstGeom>
          <a:noFill/>
        </p:spPr>
        <p:txBody>
          <a:bodyPr wrap="square" rtlCol="0">
            <a:spAutoFit/>
          </a:bodyPr>
          <a:lstStyle>
            <a:defPPr>
              <a:defRPr lang="nl-NL"/>
            </a:defPPr>
            <a:lvl1pPr algn="ctr">
              <a:defRPr sz="1600" b="1">
                <a:latin typeface="Calibri" panose="020F0502020204030204" pitchFamily="34" charset="0"/>
                <a:cs typeface="Calibri" panose="020F0502020204030204" pitchFamily="34" charset="0"/>
              </a:defRPr>
            </a:lvl1pPr>
          </a:lstStyle>
          <a:p>
            <a:pPr marL="302676" indent="-302676" algn="l">
              <a:buBlip>
                <a:blip r:embed="rId3">
                  <a:extLst>
                    <a:ext uri="{96DAC541-7B7A-43D3-8B79-37D633B846F1}">
                      <asvg:svgBlip xmlns:asvg="http://schemas.microsoft.com/office/drawing/2016/SVG/main" r:embed="rId4"/>
                    </a:ext>
                  </a:extLst>
                </a:blip>
              </a:buBlip>
            </a:pPr>
            <a:r>
              <a:rPr lang="en-US" altLang="en-US" sz="2133" dirty="0">
                <a:latin typeface="Segoe UI" panose="020B0502040204020203" pitchFamily="34" charset="0"/>
                <a:cs typeface="Segoe UI" panose="020B0502040204020203" pitchFamily="34" charset="0"/>
              </a:rPr>
              <a:t>Pricing</a:t>
            </a:r>
          </a:p>
          <a:p>
            <a:pPr algn="l"/>
            <a:endParaRPr lang="en-US" altLang="en-US" sz="2133" dirty="0">
              <a:latin typeface="Segoe UI" panose="020B0502040204020203" pitchFamily="34" charset="0"/>
              <a:cs typeface="Segoe UI" panose="020B0502040204020203" pitchFamily="34" charset="0"/>
            </a:endParaRPr>
          </a:p>
          <a:p>
            <a:pPr marL="302676" indent="-302676" algn="l">
              <a:buBlip>
                <a:blip r:embed="rId3">
                  <a:extLst>
                    <a:ext uri="{96DAC541-7B7A-43D3-8B79-37D633B846F1}">
                      <asvg:svgBlip xmlns:asvg="http://schemas.microsoft.com/office/drawing/2016/SVG/main" r:embed="rId4"/>
                    </a:ext>
                  </a:extLst>
                </a:blip>
              </a:buBlip>
            </a:pPr>
            <a:r>
              <a:rPr lang="en-US" altLang="en-US" sz="2133" dirty="0">
                <a:latin typeface="Segoe UI" panose="020B0502040204020203" pitchFamily="34" charset="0"/>
                <a:cs typeface="Segoe UI" panose="020B0502040204020203" pitchFamily="34" charset="0"/>
              </a:rPr>
              <a:t>Terms of Use</a:t>
            </a:r>
          </a:p>
          <a:p>
            <a:pPr marL="302676" indent="-302676" algn="l">
              <a:buBlip>
                <a:blip r:embed="rId3">
                  <a:extLst>
                    <a:ext uri="{96DAC541-7B7A-43D3-8B79-37D633B846F1}">
                      <asvg:svgBlip xmlns:asvg="http://schemas.microsoft.com/office/drawing/2016/SVG/main" r:embed="rId4"/>
                    </a:ext>
                  </a:extLst>
                </a:blip>
              </a:buBlip>
            </a:pPr>
            <a:endParaRPr lang="en-US" altLang="en-US" sz="2133" dirty="0">
              <a:latin typeface="Segoe UI" panose="020B0502040204020203" pitchFamily="34" charset="0"/>
              <a:cs typeface="Segoe UI" panose="020B0502040204020203" pitchFamily="34" charset="0"/>
            </a:endParaRPr>
          </a:p>
          <a:p>
            <a:pPr marL="302676" indent="-302676" algn="l">
              <a:buBlip>
                <a:blip r:embed="rId3">
                  <a:extLst>
                    <a:ext uri="{96DAC541-7B7A-43D3-8B79-37D633B846F1}">
                      <asvg:svgBlip xmlns:asvg="http://schemas.microsoft.com/office/drawing/2016/SVG/main" r:embed="rId4"/>
                    </a:ext>
                  </a:extLst>
                </a:blip>
              </a:buBlip>
            </a:pPr>
            <a:r>
              <a:rPr lang="en-US" altLang="en-US" sz="2133" dirty="0">
                <a:latin typeface="Segoe UI" panose="020B0502040204020203" pitchFamily="34" charset="0"/>
                <a:cs typeface="Segoe UI" panose="020B0502040204020203" pitchFamily="34" charset="0"/>
              </a:rPr>
              <a:t>Onboarding</a:t>
            </a:r>
          </a:p>
          <a:p>
            <a:pPr algn="l"/>
            <a:endParaRPr lang="en-US" altLang="en-US" sz="2133" dirty="0">
              <a:latin typeface="Segoe UI" panose="020B0502040204020203" pitchFamily="34" charset="0"/>
              <a:cs typeface="Segoe UI" panose="020B0502040204020203" pitchFamily="34" charset="0"/>
            </a:endParaRPr>
          </a:p>
          <a:p>
            <a:pPr marL="302676" indent="-302676" algn="l">
              <a:buBlip>
                <a:blip r:embed="rId3">
                  <a:extLst>
                    <a:ext uri="{96DAC541-7B7A-43D3-8B79-37D633B846F1}">
                      <asvg:svgBlip xmlns:asvg="http://schemas.microsoft.com/office/drawing/2016/SVG/main" r:embed="rId4"/>
                    </a:ext>
                  </a:extLst>
                </a:blip>
              </a:buBlip>
            </a:pPr>
            <a:r>
              <a:rPr lang="en-US" altLang="en-US" sz="2133" dirty="0">
                <a:latin typeface="Segoe UI" panose="020B0502040204020203" pitchFamily="34" charset="0"/>
                <a:cs typeface="Segoe UI" panose="020B0502040204020203" pitchFamily="34" charset="0"/>
              </a:rPr>
              <a:t>Use Cases</a:t>
            </a:r>
          </a:p>
          <a:p>
            <a:pPr marL="302676" indent="-302676" algn="l"/>
            <a:endParaRPr lang="en-US" altLang="en-US" sz="2133" dirty="0">
              <a:latin typeface="Segoe UI" panose="020B0502040204020203" pitchFamily="34" charset="0"/>
              <a:cs typeface="Segoe UI" panose="020B0502040204020203" pitchFamily="34" charset="0"/>
            </a:endParaRPr>
          </a:p>
          <a:p>
            <a:pPr marL="302676" indent="-302676" algn="l">
              <a:buBlip>
                <a:blip r:embed="rId3">
                  <a:extLst>
                    <a:ext uri="{96DAC541-7B7A-43D3-8B79-37D633B846F1}">
                      <asvg:svgBlip xmlns:asvg="http://schemas.microsoft.com/office/drawing/2016/SVG/main" r:embed="rId4"/>
                    </a:ext>
                  </a:extLst>
                </a:blip>
              </a:buBlip>
            </a:pPr>
            <a:r>
              <a:rPr lang="en-US" altLang="en-US" sz="2133" dirty="0">
                <a:latin typeface="Segoe UI" panose="020B0502040204020203" pitchFamily="34" charset="0"/>
                <a:cs typeface="Segoe UI" panose="020B0502040204020203" pitchFamily="34" charset="0"/>
              </a:rPr>
              <a:t>Support</a:t>
            </a:r>
          </a:p>
        </p:txBody>
      </p:sp>
      <p:pic>
        <p:nvPicPr>
          <p:cNvPr id="8" name="Picture 7">
            <a:extLst>
              <a:ext uri="{FF2B5EF4-FFF2-40B4-BE49-F238E27FC236}">
                <a16:creationId xmlns:a16="http://schemas.microsoft.com/office/drawing/2014/main" id="{1CB899DC-AB87-4B72-8B85-B30D186F8158}"/>
              </a:ext>
            </a:extLst>
          </p:cNvPr>
          <p:cNvPicPr>
            <a:picLocks noChangeAspect="1"/>
          </p:cNvPicPr>
          <p:nvPr/>
        </p:nvPicPr>
        <p:blipFill>
          <a:blip r:embed="rId5"/>
          <a:stretch>
            <a:fillRect/>
          </a:stretch>
        </p:blipFill>
        <p:spPr>
          <a:xfrm>
            <a:off x="11320507" y="5564913"/>
            <a:ext cx="592420" cy="573907"/>
          </a:xfrm>
          <a:prstGeom prst="rect">
            <a:avLst/>
          </a:prstGeom>
        </p:spPr>
      </p:pic>
      <p:pic>
        <p:nvPicPr>
          <p:cNvPr id="5" name="Picture 4">
            <a:extLst>
              <a:ext uri="{FF2B5EF4-FFF2-40B4-BE49-F238E27FC236}">
                <a16:creationId xmlns:a16="http://schemas.microsoft.com/office/drawing/2014/main" id="{DF784E27-09E1-482D-AFE0-CCB2685B1750}"/>
              </a:ext>
            </a:extLst>
          </p:cNvPr>
          <p:cNvPicPr>
            <a:picLocks noChangeAspect="1"/>
          </p:cNvPicPr>
          <p:nvPr/>
        </p:nvPicPr>
        <p:blipFill>
          <a:blip r:embed="rId6"/>
          <a:stretch>
            <a:fillRect/>
          </a:stretch>
        </p:blipFill>
        <p:spPr>
          <a:xfrm>
            <a:off x="3652120" y="1316166"/>
            <a:ext cx="4292288" cy="108357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8603315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216E37C2-C2FB-41FD-A2BF-1F82A7632E88}"/>
              </a:ext>
            </a:extLst>
          </p:cNvPr>
          <p:cNvSpPr/>
          <p:nvPr/>
        </p:nvSpPr>
        <p:spPr bwMode="auto">
          <a:xfrm>
            <a:off x="0" y="4347494"/>
            <a:ext cx="12192000" cy="2011680"/>
          </a:xfrm>
          <a:prstGeom prst="rect">
            <a:avLst/>
          </a:prstGeom>
          <a:solidFill>
            <a:srgbClr val="FAF2EA"/>
          </a:solidFill>
          <a:ln>
            <a:noFill/>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kumimoji="1" lang="en-US" sz="1000" dirty="0">
              <a:solidFill>
                <a:schemeClr val="bg1"/>
              </a:solidFill>
              <a:ea typeface="+mj-ea"/>
            </a:endParaRPr>
          </a:p>
        </p:txBody>
      </p:sp>
      <p:sp>
        <p:nvSpPr>
          <p:cNvPr id="4" name="Rectangle 3">
            <a:extLst>
              <a:ext uri="{FF2B5EF4-FFF2-40B4-BE49-F238E27FC236}">
                <a16:creationId xmlns:a16="http://schemas.microsoft.com/office/drawing/2014/main" id="{ED3B43C7-2185-43D5-80CD-A74F44867428}"/>
              </a:ext>
            </a:extLst>
          </p:cNvPr>
          <p:cNvSpPr/>
          <p:nvPr/>
        </p:nvSpPr>
        <p:spPr bwMode="auto">
          <a:xfrm>
            <a:off x="0" y="2053053"/>
            <a:ext cx="12192000" cy="2194560"/>
          </a:xfrm>
          <a:prstGeom prst="rect">
            <a:avLst/>
          </a:prstGeom>
          <a:solidFill>
            <a:srgbClr val="F3F8FF"/>
          </a:solidFill>
          <a:ln>
            <a:noFill/>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kumimoji="1" lang="en-US" sz="1000" dirty="0">
              <a:solidFill>
                <a:schemeClr val="bg1"/>
              </a:solidFill>
              <a:ea typeface="+mj-ea"/>
            </a:endParaRPr>
          </a:p>
        </p:txBody>
      </p:sp>
      <p:sp>
        <p:nvSpPr>
          <p:cNvPr id="2" name="Title 1"/>
          <p:cNvSpPr>
            <a:spLocks noGrp="1"/>
          </p:cNvSpPr>
          <p:nvPr>
            <p:ph type="title"/>
          </p:nvPr>
        </p:nvSpPr>
        <p:spPr>
          <a:xfrm>
            <a:off x="209320" y="0"/>
            <a:ext cx="10269922" cy="662400"/>
          </a:xfrm>
        </p:spPr>
        <p:txBody>
          <a:bodyPr>
            <a:normAutofit/>
          </a:bodyPr>
          <a:lstStyle/>
          <a:p>
            <a:r>
              <a:rPr lang="en-US" sz="2800" dirty="0"/>
              <a:t>Summary</a:t>
            </a:r>
          </a:p>
        </p:txBody>
      </p:sp>
      <p:sp>
        <p:nvSpPr>
          <p:cNvPr id="3" name="Content Placeholder 2"/>
          <p:cNvSpPr>
            <a:spLocks noGrp="1"/>
          </p:cNvSpPr>
          <p:nvPr>
            <p:ph sz="quarter" idx="10"/>
          </p:nvPr>
        </p:nvSpPr>
        <p:spPr>
          <a:xfrm>
            <a:off x="1689129" y="2173609"/>
            <a:ext cx="3291840" cy="1613731"/>
          </a:xfrm>
        </p:spPr>
        <p:txBody>
          <a:bodyPr/>
          <a:lstStyle/>
          <a:p>
            <a:pPr marL="0" indent="0">
              <a:buNone/>
            </a:pPr>
            <a:r>
              <a:rPr lang="en-US" altLang="en-US" sz="1400" b="1" dirty="0"/>
              <a:t>Text Messaging</a:t>
            </a:r>
          </a:p>
          <a:p>
            <a:pPr marL="184150" lvl="1" indent="-184150">
              <a:buBlip>
                <a:blip r:embed="rId3">
                  <a:extLst>
                    <a:ext uri="{96DAC541-7B7A-43D3-8B79-37D633B846F1}">
                      <asvg:svgBlip xmlns:asvg="http://schemas.microsoft.com/office/drawing/2016/SVG/main" r:embed="rId4"/>
                    </a:ext>
                  </a:extLst>
                </a:blip>
              </a:buBlip>
            </a:pPr>
            <a:r>
              <a:rPr lang="en-US" altLang="en-US" sz="1400" dirty="0"/>
              <a:t>Enable existing phone numbers to send/receive text messages</a:t>
            </a:r>
          </a:p>
          <a:p>
            <a:pPr marL="184150" lvl="1" indent="-184150">
              <a:buBlip>
                <a:blip r:embed="rId3">
                  <a:extLst>
                    <a:ext uri="{96DAC541-7B7A-43D3-8B79-37D633B846F1}">
                      <asvg:svgBlip xmlns:asvg="http://schemas.microsoft.com/office/drawing/2016/SVG/main" r:embed="rId4"/>
                    </a:ext>
                  </a:extLst>
                </a:blip>
              </a:buBlip>
            </a:pPr>
            <a:r>
              <a:rPr lang="en-US" altLang="en-US" sz="1400" dirty="0"/>
              <a:t>Let your customers contact you using the method they prefer</a:t>
            </a:r>
          </a:p>
          <a:p>
            <a:pPr marL="184150" lvl="1" indent="-184150">
              <a:buBlip>
                <a:blip r:embed="rId3">
                  <a:extLst>
                    <a:ext uri="{96DAC541-7B7A-43D3-8B79-37D633B846F1}">
                      <asvg:svgBlip xmlns:asvg="http://schemas.microsoft.com/office/drawing/2016/SVG/main" r:embed="rId4"/>
                    </a:ext>
                  </a:extLst>
                </a:blip>
              </a:buBlip>
            </a:pPr>
            <a:r>
              <a:rPr lang="en-US" altLang="en-US" sz="1400" dirty="0"/>
              <a:t>Setup as a personal text number or available to a group of users</a:t>
            </a:r>
          </a:p>
        </p:txBody>
      </p:sp>
      <p:sp>
        <p:nvSpPr>
          <p:cNvPr id="10" name="Content Placeholder 2">
            <a:extLst>
              <a:ext uri="{FF2B5EF4-FFF2-40B4-BE49-F238E27FC236}">
                <a16:creationId xmlns:a16="http://schemas.microsoft.com/office/drawing/2014/main" id="{09986584-50BE-2940-93F1-F72B60832DE7}"/>
              </a:ext>
            </a:extLst>
          </p:cNvPr>
          <p:cNvSpPr txBox="1">
            <a:spLocks/>
          </p:cNvSpPr>
          <p:nvPr/>
        </p:nvSpPr>
        <p:spPr bwMode="gray">
          <a:xfrm>
            <a:off x="5019105" y="2173609"/>
            <a:ext cx="3291840" cy="1841445"/>
          </a:xfrm>
          <a:prstGeom prst="rect">
            <a:avLst/>
          </a:prstGeom>
        </p:spPr>
        <p:txBody>
          <a:bodyPr vert="horz" lIns="0" tIns="46800" rIns="0" bIns="46800" rtlCol="0">
            <a:noAutofit/>
          </a:bodyPr>
          <a:lstStyle>
            <a:lvl1pPr marL="239994" indent="-239994" algn="l" rtl="0" eaLnBrk="0" fontAlgn="base" hangingPunct="0">
              <a:spcBef>
                <a:spcPts val="667"/>
              </a:spcBef>
              <a:spcAft>
                <a:spcPct val="0"/>
              </a:spcAft>
              <a:buClr>
                <a:schemeClr val="accent6"/>
              </a:buClr>
              <a:buFontTx/>
              <a:buBlip>
                <a:blip r:embed="rId5"/>
              </a:buBlip>
              <a:defRPr kumimoji="1" lang="ja-JP" altLang="en-US" sz="2667" b="0" i="0" u="none" strike="noStrike" kern="0" cap="none" spc="0" normalizeH="0" baseline="0" dirty="0" smtClean="0">
                <a:ln>
                  <a:noFill/>
                </a:ln>
                <a:solidFill>
                  <a:srgbClr val="000000"/>
                </a:solidFill>
                <a:effectLst/>
                <a:uLnTx/>
                <a:uFillTx/>
                <a:latin typeface="+mn-lt"/>
                <a:ea typeface="+mn-ea"/>
                <a:cs typeface="+mn-cs"/>
              </a:defRPr>
            </a:lvl1pPr>
            <a:lvl2pPr marL="479988" indent="-239994" algn="l" rtl="0" eaLnBrk="0" fontAlgn="base" hangingPunct="0">
              <a:spcBef>
                <a:spcPts val="667"/>
              </a:spcBef>
              <a:spcAft>
                <a:spcPct val="0"/>
              </a:spcAft>
              <a:buClr>
                <a:schemeClr val="accent6"/>
              </a:buClr>
              <a:buFontTx/>
              <a:buBlip>
                <a:blip r:embed="rId5"/>
              </a:buBlip>
              <a:defRPr kumimoji="1" lang="ja-JP" altLang="en-US" sz="2133" b="0" i="0" u="none" strike="noStrike" kern="0" cap="none" spc="0" normalizeH="0" baseline="0" noProof="0" dirty="0" smtClean="0">
                <a:ln>
                  <a:noFill/>
                </a:ln>
                <a:solidFill>
                  <a:srgbClr val="000000"/>
                </a:solidFill>
                <a:effectLst/>
                <a:uLnTx/>
                <a:uFillTx/>
                <a:latin typeface="+mn-lt"/>
                <a:ea typeface="+mn-ea"/>
              </a:defRPr>
            </a:lvl2pPr>
            <a:lvl3pPr marL="623984" indent="-143996" algn="l" rtl="0" eaLnBrk="0" fontAlgn="base" hangingPunct="0">
              <a:spcBef>
                <a:spcPts val="667"/>
              </a:spcBef>
              <a:spcAft>
                <a:spcPct val="0"/>
              </a:spcAft>
              <a:buClr>
                <a:schemeClr val="accent6"/>
              </a:buClr>
              <a:buFontTx/>
              <a:buBlip>
                <a:blip r:embed="rId5"/>
              </a:buBlip>
              <a:defRPr kumimoji="1" lang="ja-JP" altLang="en-US" sz="1867" b="0" i="0" u="none" strike="noStrike" kern="0" cap="none" spc="0" normalizeH="0" baseline="0" noProof="0" dirty="0" smtClean="0">
                <a:ln>
                  <a:noFill/>
                </a:ln>
                <a:solidFill>
                  <a:srgbClr val="000000"/>
                </a:solidFill>
                <a:effectLst/>
                <a:uLnTx/>
                <a:uFillTx/>
                <a:latin typeface="+mn-lt"/>
                <a:ea typeface="+mn-ea"/>
              </a:defRPr>
            </a:lvl3pPr>
            <a:lvl4pPr marL="767981" indent="-143996" algn="l" rtl="0" eaLnBrk="0" fontAlgn="base" hangingPunct="0">
              <a:spcBef>
                <a:spcPts val="667"/>
              </a:spcBef>
              <a:spcAft>
                <a:spcPct val="0"/>
              </a:spcAft>
              <a:buClr>
                <a:schemeClr val="accent6"/>
              </a:buClr>
              <a:buFontTx/>
              <a:buBlip>
                <a:blip r:embed="rId5"/>
              </a:buBlip>
              <a:defRPr kumimoji="1" lang="ja-JP" altLang="en-US" sz="1600" b="0" i="0" u="none" strike="noStrike" kern="0" cap="none" spc="0" normalizeH="0" baseline="0" noProof="0" dirty="0" smtClean="0">
                <a:ln>
                  <a:noFill/>
                </a:ln>
                <a:solidFill>
                  <a:srgbClr val="000000"/>
                </a:solidFill>
                <a:effectLst/>
                <a:uLnTx/>
                <a:uFillTx/>
                <a:latin typeface="+mn-lt"/>
                <a:ea typeface="+mn-ea"/>
              </a:defRPr>
            </a:lvl4pPr>
            <a:lvl5pPr marL="984226" indent="706949" algn="l" rtl="0" eaLnBrk="0" fontAlgn="base" hangingPunct="0">
              <a:spcBef>
                <a:spcPct val="20000"/>
              </a:spcBef>
              <a:spcAft>
                <a:spcPct val="0"/>
              </a:spcAft>
              <a:buClr>
                <a:schemeClr val="accent6"/>
              </a:buClr>
              <a:buChar char="≫"/>
              <a:defRPr kumimoji="1" sz="1600" b="0">
                <a:solidFill>
                  <a:schemeClr val="tx1"/>
                </a:solidFill>
                <a:latin typeface="+mj-lt"/>
                <a:ea typeface="+mn-ea"/>
              </a:defRPr>
            </a:lvl5pPr>
            <a:lvl6pPr marL="3352716" indent="-304792" algn="l" rtl="0" fontAlgn="base">
              <a:spcBef>
                <a:spcPct val="20000"/>
              </a:spcBef>
              <a:spcAft>
                <a:spcPct val="0"/>
              </a:spcAft>
              <a:buChar char="≫"/>
              <a:defRPr kumimoji="1" sz="2667">
                <a:solidFill>
                  <a:schemeClr val="tx1"/>
                </a:solidFill>
                <a:latin typeface="Arial" charset="0"/>
                <a:ea typeface="+mn-ea"/>
              </a:defRPr>
            </a:lvl6pPr>
            <a:lvl7pPr marL="3962301" indent="-304792" algn="l" rtl="0" fontAlgn="base">
              <a:spcBef>
                <a:spcPct val="20000"/>
              </a:spcBef>
              <a:spcAft>
                <a:spcPct val="0"/>
              </a:spcAft>
              <a:buChar char="≫"/>
              <a:defRPr kumimoji="1" sz="2667">
                <a:solidFill>
                  <a:schemeClr val="tx1"/>
                </a:solidFill>
                <a:latin typeface="Arial" charset="0"/>
                <a:ea typeface="+mn-ea"/>
              </a:defRPr>
            </a:lvl7pPr>
            <a:lvl8pPr marL="4571886" indent="-304792" algn="l" rtl="0" fontAlgn="base">
              <a:spcBef>
                <a:spcPct val="20000"/>
              </a:spcBef>
              <a:spcAft>
                <a:spcPct val="0"/>
              </a:spcAft>
              <a:buChar char="≫"/>
              <a:defRPr kumimoji="1" sz="2667">
                <a:solidFill>
                  <a:schemeClr val="tx1"/>
                </a:solidFill>
                <a:latin typeface="Arial" charset="0"/>
                <a:ea typeface="+mn-ea"/>
              </a:defRPr>
            </a:lvl8pPr>
            <a:lvl9pPr marL="5181470" indent="-304792" algn="l" rtl="0" fontAlgn="base">
              <a:spcBef>
                <a:spcPct val="20000"/>
              </a:spcBef>
              <a:spcAft>
                <a:spcPct val="0"/>
              </a:spcAft>
              <a:buChar char="≫"/>
              <a:defRPr kumimoji="1" sz="2667">
                <a:solidFill>
                  <a:schemeClr val="tx1"/>
                </a:solidFill>
                <a:latin typeface="Arial" charset="0"/>
                <a:ea typeface="+mn-ea"/>
              </a:defRPr>
            </a:lvl9pPr>
          </a:lstStyle>
          <a:p>
            <a:pPr marL="0" indent="0">
              <a:buFontTx/>
              <a:buNone/>
            </a:pPr>
            <a:r>
              <a:rPr lang="en-US" sz="1400" b="1" dirty="0"/>
              <a:t>Web Chat</a:t>
            </a:r>
          </a:p>
          <a:p>
            <a:pPr marL="184150" lvl="1" indent="-174625">
              <a:buBlip>
                <a:blip r:embed="rId3">
                  <a:extLst>
                    <a:ext uri="{96DAC541-7B7A-43D3-8B79-37D633B846F1}">
                      <asvg:svgBlip xmlns:asvg="http://schemas.microsoft.com/office/drawing/2016/SVG/main" r:embed="rId4"/>
                    </a:ext>
                  </a:extLst>
                </a:blip>
              </a:buBlip>
            </a:pPr>
            <a:r>
              <a:rPr lang="en-US" sz="1400" dirty="0"/>
              <a:t>Initiate chat sessions from your website</a:t>
            </a:r>
          </a:p>
          <a:p>
            <a:pPr marL="184150" lvl="1" indent="-174625">
              <a:buBlip>
                <a:blip r:embed="rId3">
                  <a:extLst>
                    <a:ext uri="{96DAC541-7B7A-43D3-8B79-37D633B846F1}">
                      <asvg:svgBlip xmlns:asvg="http://schemas.microsoft.com/office/drawing/2016/SVG/main" r:embed="rId4"/>
                    </a:ext>
                  </a:extLst>
                </a:blip>
              </a:buBlip>
            </a:pPr>
            <a:r>
              <a:rPr lang="en-US" sz="1400" dirty="0"/>
              <a:t>Invites new customers to contact your business</a:t>
            </a:r>
          </a:p>
          <a:p>
            <a:pPr marL="184150" lvl="1" indent="-174625">
              <a:buBlip>
                <a:blip r:embed="rId3">
                  <a:extLst>
                    <a:ext uri="{96DAC541-7B7A-43D3-8B79-37D633B846F1}">
                      <asvg:svgBlip xmlns:asvg="http://schemas.microsoft.com/office/drawing/2016/SVG/main" r:embed="rId4"/>
                    </a:ext>
                  </a:extLst>
                </a:blip>
              </a:buBlip>
            </a:pPr>
            <a:r>
              <a:rPr lang="en-US" sz="1400" dirty="0"/>
              <a:t>Uses the same application to respond as text messaging</a:t>
            </a:r>
          </a:p>
        </p:txBody>
      </p:sp>
      <p:sp>
        <p:nvSpPr>
          <p:cNvPr id="12" name="Content Placeholder 2">
            <a:extLst>
              <a:ext uri="{FF2B5EF4-FFF2-40B4-BE49-F238E27FC236}">
                <a16:creationId xmlns:a16="http://schemas.microsoft.com/office/drawing/2014/main" id="{03780684-B954-B342-8910-697D199D8539}"/>
              </a:ext>
            </a:extLst>
          </p:cNvPr>
          <p:cNvSpPr txBox="1">
            <a:spLocks/>
          </p:cNvSpPr>
          <p:nvPr/>
        </p:nvSpPr>
        <p:spPr bwMode="gray">
          <a:xfrm>
            <a:off x="8609615" y="2173609"/>
            <a:ext cx="3466427" cy="1950776"/>
          </a:xfrm>
          <a:prstGeom prst="rect">
            <a:avLst/>
          </a:prstGeom>
        </p:spPr>
        <p:txBody>
          <a:bodyPr vert="horz" lIns="0" tIns="46800" rIns="0" bIns="46800" rtlCol="0">
            <a:noAutofit/>
          </a:bodyPr>
          <a:lstStyle>
            <a:lvl1pPr marL="239994" indent="-239994" algn="l" rtl="0" eaLnBrk="0" fontAlgn="base" hangingPunct="0">
              <a:spcBef>
                <a:spcPts val="667"/>
              </a:spcBef>
              <a:spcAft>
                <a:spcPct val="0"/>
              </a:spcAft>
              <a:buClr>
                <a:schemeClr val="accent6"/>
              </a:buClr>
              <a:buFontTx/>
              <a:buBlip>
                <a:blip r:embed="rId5"/>
              </a:buBlip>
              <a:defRPr kumimoji="1" lang="ja-JP" altLang="en-US" sz="2667" b="0" i="0" u="none" strike="noStrike" kern="0" cap="none" spc="0" normalizeH="0" baseline="0" dirty="0" smtClean="0">
                <a:ln>
                  <a:noFill/>
                </a:ln>
                <a:solidFill>
                  <a:srgbClr val="000000"/>
                </a:solidFill>
                <a:effectLst/>
                <a:uLnTx/>
                <a:uFillTx/>
                <a:latin typeface="+mn-lt"/>
                <a:ea typeface="+mn-ea"/>
                <a:cs typeface="+mn-cs"/>
              </a:defRPr>
            </a:lvl1pPr>
            <a:lvl2pPr marL="479988" indent="-239994" algn="l" rtl="0" eaLnBrk="0" fontAlgn="base" hangingPunct="0">
              <a:spcBef>
                <a:spcPts val="667"/>
              </a:spcBef>
              <a:spcAft>
                <a:spcPct val="0"/>
              </a:spcAft>
              <a:buClr>
                <a:schemeClr val="accent6"/>
              </a:buClr>
              <a:buFontTx/>
              <a:buBlip>
                <a:blip r:embed="rId5"/>
              </a:buBlip>
              <a:defRPr kumimoji="1" lang="ja-JP" altLang="en-US" sz="2133" b="0" i="0" u="none" strike="noStrike" kern="0" cap="none" spc="0" normalizeH="0" baseline="0" noProof="0" dirty="0" smtClean="0">
                <a:ln>
                  <a:noFill/>
                </a:ln>
                <a:solidFill>
                  <a:srgbClr val="000000"/>
                </a:solidFill>
                <a:effectLst/>
                <a:uLnTx/>
                <a:uFillTx/>
                <a:latin typeface="+mn-lt"/>
                <a:ea typeface="+mn-ea"/>
              </a:defRPr>
            </a:lvl2pPr>
            <a:lvl3pPr marL="623984" indent="-143996" algn="l" rtl="0" eaLnBrk="0" fontAlgn="base" hangingPunct="0">
              <a:spcBef>
                <a:spcPts val="667"/>
              </a:spcBef>
              <a:spcAft>
                <a:spcPct val="0"/>
              </a:spcAft>
              <a:buClr>
                <a:schemeClr val="accent6"/>
              </a:buClr>
              <a:buFontTx/>
              <a:buBlip>
                <a:blip r:embed="rId5"/>
              </a:buBlip>
              <a:defRPr kumimoji="1" lang="ja-JP" altLang="en-US" sz="1867" b="0" i="0" u="none" strike="noStrike" kern="0" cap="none" spc="0" normalizeH="0" baseline="0" noProof="0" dirty="0" smtClean="0">
                <a:ln>
                  <a:noFill/>
                </a:ln>
                <a:solidFill>
                  <a:srgbClr val="000000"/>
                </a:solidFill>
                <a:effectLst/>
                <a:uLnTx/>
                <a:uFillTx/>
                <a:latin typeface="+mn-lt"/>
                <a:ea typeface="+mn-ea"/>
              </a:defRPr>
            </a:lvl3pPr>
            <a:lvl4pPr marL="767981" indent="-143996" algn="l" rtl="0" eaLnBrk="0" fontAlgn="base" hangingPunct="0">
              <a:spcBef>
                <a:spcPts val="667"/>
              </a:spcBef>
              <a:spcAft>
                <a:spcPct val="0"/>
              </a:spcAft>
              <a:buClr>
                <a:schemeClr val="accent6"/>
              </a:buClr>
              <a:buFontTx/>
              <a:buBlip>
                <a:blip r:embed="rId5"/>
              </a:buBlip>
              <a:defRPr kumimoji="1" lang="ja-JP" altLang="en-US" sz="1600" b="0" i="0" u="none" strike="noStrike" kern="0" cap="none" spc="0" normalizeH="0" baseline="0" noProof="0" dirty="0" smtClean="0">
                <a:ln>
                  <a:noFill/>
                </a:ln>
                <a:solidFill>
                  <a:srgbClr val="000000"/>
                </a:solidFill>
                <a:effectLst/>
                <a:uLnTx/>
                <a:uFillTx/>
                <a:latin typeface="+mn-lt"/>
                <a:ea typeface="+mn-ea"/>
              </a:defRPr>
            </a:lvl4pPr>
            <a:lvl5pPr marL="984226" indent="706949" algn="l" rtl="0" eaLnBrk="0" fontAlgn="base" hangingPunct="0">
              <a:spcBef>
                <a:spcPct val="20000"/>
              </a:spcBef>
              <a:spcAft>
                <a:spcPct val="0"/>
              </a:spcAft>
              <a:buClr>
                <a:schemeClr val="accent6"/>
              </a:buClr>
              <a:buChar char="≫"/>
              <a:defRPr kumimoji="1" sz="1600" b="0">
                <a:solidFill>
                  <a:schemeClr val="tx1"/>
                </a:solidFill>
                <a:latin typeface="+mj-lt"/>
                <a:ea typeface="+mn-ea"/>
              </a:defRPr>
            </a:lvl5pPr>
            <a:lvl6pPr marL="3352716" indent="-304792" algn="l" rtl="0" fontAlgn="base">
              <a:spcBef>
                <a:spcPct val="20000"/>
              </a:spcBef>
              <a:spcAft>
                <a:spcPct val="0"/>
              </a:spcAft>
              <a:buChar char="≫"/>
              <a:defRPr kumimoji="1" sz="2667">
                <a:solidFill>
                  <a:schemeClr val="tx1"/>
                </a:solidFill>
                <a:latin typeface="Arial" charset="0"/>
                <a:ea typeface="+mn-ea"/>
              </a:defRPr>
            </a:lvl6pPr>
            <a:lvl7pPr marL="3962301" indent="-304792" algn="l" rtl="0" fontAlgn="base">
              <a:spcBef>
                <a:spcPct val="20000"/>
              </a:spcBef>
              <a:spcAft>
                <a:spcPct val="0"/>
              </a:spcAft>
              <a:buChar char="≫"/>
              <a:defRPr kumimoji="1" sz="2667">
                <a:solidFill>
                  <a:schemeClr val="tx1"/>
                </a:solidFill>
                <a:latin typeface="Arial" charset="0"/>
                <a:ea typeface="+mn-ea"/>
              </a:defRPr>
            </a:lvl7pPr>
            <a:lvl8pPr marL="4571886" indent="-304792" algn="l" rtl="0" fontAlgn="base">
              <a:spcBef>
                <a:spcPct val="20000"/>
              </a:spcBef>
              <a:spcAft>
                <a:spcPct val="0"/>
              </a:spcAft>
              <a:buChar char="≫"/>
              <a:defRPr kumimoji="1" sz="2667">
                <a:solidFill>
                  <a:schemeClr val="tx1"/>
                </a:solidFill>
                <a:latin typeface="Arial" charset="0"/>
                <a:ea typeface="+mn-ea"/>
              </a:defRPr>
            </a:lvl8pPr>
            <a:lvl9pPr marL="5181470" indent="-304792" algn="l" rtl="0" fontAlgn="base">
              <a:spcBef>
                <a:spcPct val="20000"/>
              </a:spcBef>
              <a:spcAft>
                <a:spcPct val="0"/>
              </a:spcAft>
              <a:buChar char="≫"/>
              <a:defRPr kumimoji="1" sz="2667">
                <a:solidFill>
                  <a:schemeClr val="tx1"/>
                </a:solidFill>
                <a:latin typeface="Arial" charset="0"/>
                <a:ea typeface="+mn-ea"/>
              </a:defRPr>
            </a:lvl9pPr>
          </a:lstStyle>
          <a:p>
            <a:pPr marL="0" indent="0">
              <a:buNone/>
            </a:pPr>
            <a:r>
              <a:rPr lang="en-US" sz="1400" b="1" dirty="0"/>
              <a:t>Responsiveness</a:t>
            </a:r>
          </a:p>
          <a:p>
            <a:pPr marL="184150" lvl="1" indent="-184150">
              <a:buBlip>
                <a:blip r:embed="rId3">
                  <a:extLst>
                    <a:ext uri="{96DAC541-7B7A-43D3-8B79-37D633B846F1}">
                      <asvg:svgBlip xmlns:asvg="http://schemas.microsoft.com/office/drawing/2016/SVG/main" r:embed="rId4"/>
                    </a:ext>
                  </a:extLst>
                </a:blip>
              </a:buBlip>
            </a:pPr>
            <a:r>
              <a:rPr lang="en-US" sz="1400" dirty="0"/>
              <a:t>Allows multiple employees to respond to incoming messages</a:t>
            </a:r>
          </a:p>
          <a:p>
            <a:pPr marL="184150" lvl="1" indent="-184150">
              <a:buBlip>
                <a:blip r:embed="rId3">
                  <a:extLst>
                    <a:ext uri="{96DAC541-7B7A-43D3-8B79-37D633B846F1}">
                      <asvg:svgBlip xmlns:asvg="http://schemas.microsoft.com/office/drawing/2016/SVG/main" r:embed="rId4"/>
                    </a:ext>
                  </a:extLst>
                </a:blip>
              </a:buBlip>
            </a:pPr>
            <a:r>
              <a:rPr lang="en-US" sz="1400" dirty="0"/>
              <a:t>Adds new contacts to your customer database</a:t>
            </a:r>
          </a:p>
          <a:p>
            <a:pPr marL="184150" lvl="1" indent="-184150">
              <a:buBlip>
                <a:blip r:embed="rId3">
                  <a:extLst>
                    <a:ext uri="{96DAC541-7B7A-43D3-8B79-37D633B846F1}">
                      <asvg:svgBlip xmlns:asvg="http://schemas.microsoft.com/office/drawing/2016/SVG/main" r:embed="rId4"/>
                    </a:ext>
                  </a:extLst>
                </a:blip>
              </a:buBlip>
            </a:pPr>
            <a:r>
              <a:rPr lang="en-US" sz="1400" dirty="0"/>
              <a:t>Easily follow-up on previous conversations</a:t>
            </a:r>
          </a:p>
        </p:txBody>
      </p:sp>
      <p:sp>
        <p:nvSpPr>
          <p:cNvPr id="8" name="Content Placeholder 2">
            <a:extLst>
              <a:ext uri="{FF2B5EF4-FFF2-40B4-BE49-F238E27FC236}">
                <a16:creationId xmlns:a16="http://schemas.microsoft.com/office/drawing/2014/main" id="{1E7D2EEA-CC6B-4634-85B7-B7980354D898}"/>
              </a:ext>
            </a:extLst>
          </p:cNvPr>
          <p:cNvSpPr txBox="1">
            <a:spLocks/>
          </p:cNvSpPr>
          <p:nvPr/>
        </p:nvSpPr>
        <p:spPr bwMode="gray">
          <a:xfrm>
            <a:off x="1689129" y="4518176"/>
            <a:ext cx="4937760" cy="1882043"/>
          </a:xfrm>
          <a:prstGeom prst="rect">
            <a:avLst/>
          </a:prstGeom>
        </p:spPr>
        <p:txBody>
          <a:bodyPr vert="horz" lIns="0" tIns="46800" rIns="0" bIns="46800" rtlCol="0">
            <a:noAutofit/>
          </a:bodyPr>
          <a:lstStyle>
            <a:lvl1pPr marL="239994" indent="-239994" algn="l" rtl="0" eaLnBrk="0" fontAlgn="base" hangingPunct="0">
              <a:spcBef>
                <a:spcPts val="667"/>
              </a:spcBef>
              <a:spcAft>
                <a:spcPct val="0"/>
              </a:spcAft>
              <a:buClr>
                <a:schemeClr val="accent6"/>
              </a:buClr>
              <a:buFontTx/>
              <a:buBlip>
                <a:blip r:embed="rId5"/>
              </a:buBlip>
              <a:defRPr kumimoji="1" lang="ja-JP" altLang="en-US" sz="2667" b="0" i="0" u="none" strike="noStrike" kern="0" cap="none" spc="0" normalizeH="0" baseline="0" dirty="0" smtClean="0">
                <a:ln>
                  <a:noFill/>
                </a:ln>
                <a:solidFill>
                  <a:srgbClr val="000000"/>
                </a:solidFill>
                <a:effectLst/>
                <a:uLnTx/>
                <a:uFillTx/>
                <a:latin typeface="+mn-lt"/>
                <a:ea typeface="+mn-ea"/>
                <a:cs typeface="+mn-cs"/>
              </a:defRPr>
            </a:lvl1pPr>
            <a:lvl2pPr marL="479988" indent="-239994" algn="l" rtl="0" eaLnBrk="0" fontAlgn="base" hangingPunct="0">
              <a:spcBef>
                <a:spcPts val="667"/>
              </a:spcBef>
              <a:spcAft>
                <a:spcPct val="0"/>
              </a:spcAft>
              <a:buClr>
                <a:schemeClr val="accent6"/>
              </a:buClr>
              <a:buFontTx/>
              <a:buBlip>
                <a:blip r:embed="rId5"/>
              </a:buBlip>
              <a:defRPr kumimoji="1" lang="ja-JP" altLang="en-US" sz="2133" b="0" i="0" u="none" strike="noStrike" kern="0" cap="none" spc="0" normalizeH="0" baseline="0" noProof="0" dirty="0" smtClean="0">
                <a:ln>
                  <a:noFill/>
                </a:ln>
                <a:solidFill>
                  <a:srgbClr val="000000"/>
                </a:solidFill>
                <a:effectLst/>
                <a:uLnTx/>
                <a:uFillTx/>
                <a:latin typeface="+mn-lt"/>
                <a:ea typeface="+mn-ea"/>
              </a:defRPr>
            </a:lvl2pPr>
            <a:lvl3pPr marL="623984" indent="-143996" algn="l" rtl="0" eaLnBrk="0" fontAlgn="base" hangingPunct="0">
              <a:spcBef>
                <a:spcPts val="667"/>
              </a:spcBef>
              <a:spcAft>
                <a:spcPct val="0"/>
              </a:spcAft>
              <a:buClr>
                <a:schemeClr val="accent6"/>
              </a:buClr>
              <a:buFontTx/>
              <a:buBlip>
                <a:blip r:embed="rId5"/>
              </a:buBlip>
              <a:defRPr kumimoji="1" lang="ja-JP" altLang="en-US" sz="1867" b="0" i="0" u="none" strike="noStrike" kern="0" cap="none" spc="0" normalizeH="0" baseline="0" noProof="0" dirty="0" smtClean="0">
                <a:ln>
                  <a:noFill/>
                </a:ln>
                <a:solidFill>
                  <a:srgbClr val="000000"/>
                </a:solidFill>
                <a:effectLst/>
                <a:uLnTx/>
                <a:uFillTx/>
                <a:latin typeface="+mn-lt"/>
                <a:ea typeface="+mn-ea"/>
              </a:defRPr>
            </a:lvl3pPr>
            <a:lvl4pPr marL="767981" indent="-143996" algn="l" rtl="0" eaLnBrk="0" fontAlgn="base" hangingPunct="0">
              <a:spcBef>
                <a:spcPts val="667"/>
              </a:spcBef>
              <a:spcAft>
                <a:spcPct val="0"/>
              </a:spcAft>
              <a:buClr>
                <a:schemeClr val="accent6"/>
              </a:buClr>
              <a:buFontTx/>
              <a:buBlip>
                <a:blip r:embed="rId5"/>
              </a:buBlip>
              <a:defRPr kumimoji="1" lang="ja-JP" altLang="en-US" sz="1600" b="0" i="0" u="none" strike="noStrike" kern="0" cap="none" spc="0" normalizeH="0" baseline="0" noProof="0" dirty="0" smtClean="0">
                <a:ln>
                  <a:noFill/>
                </a:ln>
                <a:solidFill>
                  <a:srgbClr val="000000"/>
                </a:solidFill>
                <a:effectLst/>
                <a:uLnTx/>
                <a:uFillTx/>
                <a:latin typeface="+mn-lt"/>
                <a:ea typeface="+mn-ea"/>
              </a:defRPr>
            </a:lvl4pPr>
            <a:lvl5pPr marL="984226" indent="706949" algn="l" rtl="0" eaLnBrk="0" fontAlgn="base" hangingPunct="0">
              <a:spcBef>
                <a:spcPct val="20000"/>
              </a:spcBef>
              <a:spcAft>
                <a:spcPct val="0"/>
              </a:spcAft>
              <a:buClr>
                <a:schemeClr val="accent6"/>
              </a:buClr>
              <a:buChar char="≫"/>
              <a:defRPr kumimoji="1" sz="1600" b="0">
                <a:solidFill>
                  <a:schemeClr val="tx1"/>
                </a:solidFill>
                <a:latin typeface="+mj-lt"/>
                <a:ea typeface="+mn-ea"/>
              </a:defRPr>
            </a:lvl5pPr>
            <a:lvl6pPr marL="3352716" indent="-304792" algn="l" rtl="0" fontAlgn="base">
              <a:spcBef>
                <a:spcPct val="20000"/>
              </a:spcBef>
              <a:spcAft>
                <a:spcPct val="0"/>
              </a:spcAft>
              <a:buChar char="≫"/>
              <a:defRPr kumimoji="1" sz="2667">
                <a:solidFill>
                  <a:schemeClr val="tx1"/>
                </a:solidFill>
                <a:latin typeface="Arial" charset="0"/>
                <a:ea typeface="+mn-ea"/>
              </a:defRPr>
            </a:lvl6pPr>
            <a:lvl7pPr marL="3962301" indent="-304792" algn="l" rtl="0" fontAlgn="base">
              <a:spcBef>
                <a:spcPct val="20000"/>
              </a:spcBef>
              <a:spcAft>
                <a:spcPct val="0"/>
              </a:spcAft>
              <a:buChar char="≫"/>
              <a:defRPr kumimoji="1" sz="2667">
                <a:solidFill>
                  <a:schemeClr val="tx1"/>
                </a:solidFill>
                <a:latin typeface="Arial" charset="0"/>
                <a:ea typeface="+mn-ea"/>
              </a:defRPr>
            </a:lvl7pPr>
            <a:lvl8pPr marL="4571886" indent="-304792" algn="l" rtl="0" fontAlgn="base">
              <a:spcBef>
                <a:spcPct val="20000"/>
              </a:spcBef>
              <a:spcAft>
                <a:spcPct val="0"/>
              </a:spcAft>
              <a:buChar char="≫"/>
              <a:defRPr kumimoji="1" sz="2667">
                <a:solidFill>
                  <a:schemeClr val="tx1"/>
                </a:solidFill>
                <a:latin typeface="Arial" charset="0"/>
                <a:ea typeface="+mn-ea"/>
              </a:defRPr>
            </a:lvl8pPr>
            <a:lvl9pPr marL="5181470" indent="-304792" algn="l" rtl="0" fontAlgn="base">
              <a:spcBef>
                <a:spcPct val="20000"/>
              </a:spcBef>
              <a:spcAft>
                <a:spcPct val="0"/>
              </a:spcAft>
              <a:buChar char="≫"/>
              <a:defRPr kumimoji="1" sz="2667">
                <a:solidFill>
                  <a:schemeClr val="tx1"/>
                </a:solidFill>
                <a:latin typeface="Arial" charset="0"/>
                <a:ea typeface="+mn-ea"/>
              </a:defRPr>
            </a:lvl9pPr>
          </a:lstStyle>
          <a:p>
            <a:pPr marL="0" indent="0">
              <a:buFontTx/>
              <a:buNone/>
            </a:pPr>
            <a:r>
              <a:rPr lang="en-US" sz="1400" b="1" dirty="0"/>
              <a:t>Mobility</a:t>
            </a:r>
          </a:p>
          <a:p>
            <a:pPr marL="184150" lvl="1" indent="-174625">
              <a:buBlip>
                <a:blip r:embed="rId3">
                  <a:extLst>
                    <a:ext uri="{96DAC541-7B7A-43D3-8B79-37D633B846F1}">
                      <asvg:svgBlip xmlns:asvg="http://schemas.microsoft.com/office/drawing/2016/SVG/main" r:embed="rId4"/>
                    </a:ext>
                  </a:extLst>
                </a:blip>
              </a:buBlip>
            </a:pPr>
            <a:r>
              <a:rPr lang="en-US" sz="1400" dirty="0"/>
              <a:t>Respond to incoming messages from anywhere, anytime of the day. </a:t>
            </a:r>
          </a:p>
          <a:p>
            <a:pPr marL="184150" lvl="1" indent="-174625">
              <a:buBlip>
                <a:blip r:embed="rId3">
                  <a:extLst>
                    <a:ext uri="{96DAC541-7B7A-43D3-8B79-37D633B846F1}">
                      <asvg:svgBlip xmlns:asvg="http://schemas.microsoft.com/office/drawing/2016/SVG/main" r:embed="rId4"/>
                    </a:ext>
                  </a:extLst>
                </a:blip>
              </a:buBlip>
            </a:pPr>
            <a:r>
              <a:rPr lang="en-US" sz="1400" dirty="0"/>
              <a:t>Switch between mobile client and PC browser interface</a:t>
            </a:r>
          </a:p>
          <a:p>
            <a:pPr marL="184150" lvl="1" indent="-174625">
              <a:buBlip>
                <a:blip r:embed="rId3">
                  <a:extLst>
                    <a:ext uri="{96DAC541-7B7A-43D3-8B79-37D633B846F1}">
                      <asvg:svgBlip xmlns:asvg="http://schemas.microsoft.com/office/drawing/2016/SVG/main" r:embed="rId4"/>
                    </a:ext>
                  </a:extLst>
                </a:blip>
              </a:buBlip>
            </a:pPr>
            <a:r>
              <a:rPr lang="en-US" sz="1400" dirty="0"/>
              <a:t>Get new message alerts even when your phone is in sleep mode</a:t>
            </a:r>
          </a:p>
          <a:p>
            <a:pPr marL="0" indent="0">
              <a:buFontTx/>
              <a:buNone/>
            </a:pPr>
            <a:endParaRPr lang="en-US" sz="1400" dirty="0"/>
          </a:p>
        </p:txBody>
      </p:sp>
      <p:sp>
        <p:nvSpPr>
          <p:cNvPr id="9" name="Content Placeholder 2">
            <a:extLst>
              <a:ext uri="{FF2B5EF4-FFF2-40B4-BE49-F238E27FC236}">
                <a16:creationId xmlns:a16="http://schemas.microsoft.com/office/drawing/2014/main" id="{21EDC4F4-6493-4771-811C-E96A6EB7223F}"/>
              </a:ext>
            </a:extLst>
          </p:cNvPr>
          <p:cNvSpPr txBox="1">
            <a:spLocks/>
          </p:cNvSpPr>
          <p:nvPr/>
        </p:nvSpPr>
        <p:spPr bwMode="gray">
          <a:xfrm>
            <a:off x="7001463" y="4518176"/>
            <a:ext cx="4937760" cy="1882043"/>
          </a:xfrm>
          <a:prstGeom prst="rect">
            <a:avLst/>
          </a:prstGeom>
        </p:spPr>
        <p:txBody>
          <a:bodyPr vert="horz" lIns="0" tIns="46800" rIns="0" bIns="46800" rtlCol="0">
            <a:noAutofit/>
          </a:bodyPr>
          <a:lstStyle>
            <a:lvl1pPr marL="239994" indent="-239994" algn="l" rtl="0" eaLnBrk="0" fontAlgn="base" hangingPunct="0">
              <a:spcBef>
                <a:spcPts val="667"/>
              </a:spcBef>
              <a:spcAft>
                <a:spcPct val="0"/>
              </a:spcAft>
              <a:buClr>
                <a:schemeClr val="accent6"/>
              </a:buClr>
              <a:buFontTx/>
              <a:buBlip>
                <a:blip r:embed="rId5"/>
              </a:buBlip>
              <a:defRPr kumimoji="1" lang="ja-JP" altLang="en-US" sz="2667" b="0" i="0" u="none" strike="noStrike" kern="0" cap="none" spc="0" normalizeH="0" baseline="0" dirty="0" smtClean="0">
                <a:ln>
                  <a:noFill/>
                </a:ln>
                <a:solidFill>
                  <a:srgbClr val="000000"/>
                </a:solidFill>
                <a:effectLst/>
                <a:uLnTx/>
                <a:uFillTx/>
                <a:latin typeface="+mn-lt"/>
                <a:ea typeface="+mn-ea"/>
                <a:cs typeface="+mn-cs"/>
              </a:defRPr>
            </a:lvl1pPr>
            <a:lvl2pPr marL="479988" indent="-239994" algn="l" rtl="0" eaLnBrk="0" fontAlgn="base" hangingPunct="0">
              <a:spcBef>
                <a:spcPts val="667"/>
              </a:spcBef>
              <a:spcAft>
                <a:spcPct val="0"/>
              </a:spcAft>
              <a:buClr>
                <a:schemeClr val="accent6"/>
              </a:buClr>
              <a:buFontTx/>
              <a:buBlip>
                <a:blip r:embed="rId5"/>
              </a:buBlip>
              <a:defRPr kumimoji="1" lang="ja-JP" altLang="en-US" sz="2133" b="0" i="0" u="none" strike="noStrike" kern="0" cap="none" spc="0" normalizeH="0" baseline="0" noProof="0" dirty="0" smtClean="0">
                <a:ln>
                  <a:noFill/>
                </a:ln>
                <a:solidFill>
                  <a:srgbClr val="000000"/>
                </a:solidFill>
                <a:effectLst/>
                <a:uLnTx/>
                <a:uFillTx/>
                <a:latin typeface="+mn-lt"/>
                <a:ea typeface="+mn-ea"/>
              </a:defRPr>
            </a:lvl2pPr>
            <a:lvl3pPr marL="623984" indent="-143996" algn="l" rtl="0" eaLnBrk="0" fontAlgn="base" hangingPunct="0">
              <a:spcBef>
                <a:spcPts val="667"/>
              </a:spcBef>
              <a:spcAft>
                <a:spcPct val="0"/>
              </a:spcAft>
              <a:buClr>
                <a:schemeClr val="accent6"/>
              </a:buClr>
              <a:buFontTx/>
              <a:buBlip>
                <a:blip r:embed="rId5"/>
              </a:buBlip>
              <a:defRPr kumimoji="1" lang="ja-JP" altLang="en-US" sz="1867" b="0" i="0" u="none" strike="noStrike" kern="0" cap="none" spc="0" normalizeH="0" baseline="0" noProof="0" dirty="0" smtClean="0">
                <a:ln>
                  <a:noFill/>
                </a:ln>
                <a:solidFill>
                  <a:srgbClr val="000000"/>
                </a:solidFill>
                <a:effectLst/>
                <a:uLnTx/>
                <a:uFillTx/>
                <a:latin typeface="+mn-lt"/>
                <a:ea typeface="+mn-ea"/>
              </a:defRPr>
            </a:lvl3pPr>
            <a:lvl4pPr marL="767981" indent="-143996" algn="l" rtl="0" eaLnBrk="0" fontAlgn="base" hangingPunct="0">
              <a:spcBef>
                <a:spcPts val="667"/>
              </a:spcBef>
              <a:spcAft>
                <a:spcPct val="0"/>
              </a:spcAft>
              <a:buClr>
                <a:schemeClr val="accent6"/>
              </a:buClr>
              <a:buFontTx/>
              <a:buBlip>
                <a:blip r:embed="rId5"/>
              </a:buBlip>
              <a:defRPr kumimoji="1" lang="ja-JP" altLang="en-US" sz="1600" b="0" i="0" u="none" strike="noStrike" kern="0" cap="none" spc="0" normalizeH="0" baseline="0" noProof="0" dirty="0" smtClean="0">
                <a:ln>
                  <a:noFill/>
                </a:ln>
                <a:solidFill>
                  <a:srgbClr val="000000"/>
                </a:solidFill>
                <a:effectLst/>
                <a:uLnTx/>
                <a:uFillTx/>
                <a:latin typeface="+mn-lt"/>
                <a:ea typeface="+mn-ea"/>
              </a:defRPr>
            </a:lvl4pPr>
            <a:lvl5pPr marL="984226" indent="706949" algn="l" rtl="0" eaLnBrk="0" fontAlgn="base" hangingPunct="0">
              <a:spcBef>
                <a:spcPct val="20000"/>
              </a:spcBef>
              <a:spcAft>
                <a:spcPct val="0"/>
              </a:spcAft>
              <a:buClr>
                <a:schemeClr val="accent6"/>
              </a:buClr>
              <a:buChar char="≫"/>
              <a:defRPr kumimoji="1" sz="1600" b="0">
                <a:solidFill>
                  <a:schemeClr val="tx1"/>
                </a:solidFill>
                <a:latin typeface="+mj-lt"/>
                <a:ea typeface="+mn-ea"/>
              </a:defRPr>
            </a:lvl5pPr>
            <a:lvl6pPr marL="3352716" indent="-304792" algn="l" rtl="0" fontAlgn="base">
              <a:spcBef>
                <a:spcPct val="20000"/>
              </a:spcBef>
              <a:spcAft>
                <a:spcPct val="0"/>
              </a:spcAft>
              <a:buChar char="≫"/>
              <a:defRPr kumimoji="1" sz="2667">
                <a:solidFill>
                  <a:schemeClr val="tx1"/>
                </a:solidFill>
                <a:latin typeface="Arial" charset="0"/>
                <a:ea typeface="+mn-ea"/>
              </a:defRPr>
            </a:lvl6pPr>
            <a:lvl7pPr marL="3962301" indent="-304792" algn="l" rtl="0" fontAlgn="base">
              <a:spcBef>
                <a:spcPct val="20000"/>
              </a:spcBef>
              <a:spcAft>
                <a:spcPct val="0"/>
              </a:spcAft>
              <a:buChar char="≫"/>
              <a:defRPr kumimoji="1" sz="2667">
                <a:solidFill>
                  <a:schemeClr val="tx1"/>
                </a:solidFill>
                <a:latin typeface="Arial" charset="0"/>
                <a:ea typeface="+mn-ea"/>
              </a:defRPr>
            </a:lvl7pPr>
            <a:lvl8pPr marL="4571886" indent="-304792" algn="l" rtl="0" fontAlgn="base">
              <a:spcBef>
                <a:spcPct val="20000"/>
              </a:spcBef>
              <a:spcAft>
                <a:spcPct val="0"/>
              </a:spcAft>
              <a:buChar char="≫"/>
              <a:defRPr kumimoji="1" sz="2667">
                <a:solidFill>
                  <a:schemeClr val="tx1"/>
                </a:solidFill>
                <a:latin typeface="Arial" charset="0"/>
                <a:ea typeface="+mn-ea"/>
              </a:defRPr>
            </a:lvl8pPr>
            <a:lvl9pPr marL="5181470" indent="-304792" algn="l" rtl="0" fontAlgn="base">
              <a:spcBef>
                <a:spcPct val="20000"/>
              </a:spcBef>
              <a:spcAft>
                <a:spcPct val="0"/>
              </a:spcAft>
              <a:buChar char="≫"/>
              <a:defRPr kumimoji="1" sz="2667">
                <a:solidFill>
                  <a:schemeClr val="tx1"/>
                </a:solidFill>
                <a:latin typeface="Arial" charset="0"/>
                <a:ea typeface="+mn-ea"/>
              </a:defRPr>
            </a:lvl9pPr>
          </a:lstStyle>
          <a:p>
            <a:pPr marL="0" indent="0">
              <a:buNone/>
            </a:pPr>
            <a:r>
              <a:rPr lang="en-US" sz="1400" b="1" dirty="0"/>
              <a:t>Compliance</a:t>
            </a:r>
          </a:p>
          <a:p>
            <a:pPr marL="184150" lvl="1" indent="-184150">
              <a:buBlip>
                <a:blip r:embed="rId3">
                  <a:extLst>
                    <a:ext uri="{96DAC541-7B7A-43D3-8B79-37D633B846F1}">
                      <asvg:svgBlip xmlns:asvg="http://schemas.microsoft.com/office/drawing/2016/SVG/main" r:embed="rId4"/>
                    </a:ext>
                  </a:extLst>
                </a:blip>
              </a:buBlip>
            </a:pPr>
            <a:r>
              <a:rPr lang="en-US" sz="1400" dirty="0"/>
              <a:t>Securely save all text and web chat conversations</a:t>
            </a:r>
          </a:p>
          <a:p>
            <a:pPr marL="184150" lvl="1" indent="-184150">
              <a:buBlip>
                <a:blip r:embed="rId3">
                  <a:extLst>
                    <a:ext uri="{96DAC541-7B7A-43D3-8B79-37D633B846F1}">
                      <asvg:svgBlip xmlns:asvg="http://schemas.microsoft.com/office/drawing/2016/SVG/main" r:embed="rId4"/>
                    </a:ext>
                  </a:extLst>
                </a:blip>
              </a:buBlip>
            </a:pPr>
            <a:r>
              <a:rPr lang="en-US" sz="1400" dirty="0"/>
              <a:t>Review previous conversations without the need to access an employee’s phone</a:t>
            </a:r>
          </a:p>
          <a:p>
            <a:pPr marL="184150" lvl="1" indent="-184150">
              <a:buBlip>
                <a:blip r:embed="rId3">
                  <a:extLst>
                    <a:ext uri="{96DAC541-7B7A-43D3-8B79-37D633B846F1}">
                      <asvg:svgBlip xmlns:asvg="http://schemas.microsoft.com/office/drawing/2016/SVG/main" r:embed="rId4"/>
                    </a:ext>
                  </a:extLst>
                </a:blip>
              </a:buBlip>
            </a:pPr>
            <a:r>
              <a:rPr lang="en-US" sz="1400" dirty="0"/>
              <a:t>Conversation history is available for as long as the customer has an active subscription</a:t>
            </a:r>
          </a:p>
          <a:p>
            <a:pPr marL="184150" lvl="1" indent="-184150">
              <a:buBlip>
                <a:blip r:embed="rId3">
                  <a:extLst>
                    <a:ext uri="{96DAC541-7B7A-43D3-8B79-37D633B846F1}">
                      <asvg:svgBlip xmlns:asvg="http://schemas.microsoft.com/office/drawing/2016/SVG/main" r:embed="rId4"/>
                    </a:ext>
                  </a:extLst>
                </a:blip>
              </a:buBlip>
            </a:pPr>
            <a:endParaRPr lang="en-US" sz="1400" dirty="0"/>
          </a:p>
        </p:txBody>
      </p:sp>
      <p:pic>
        <p:nvPicPr>
          <p:cNvPr id="6" name="Picture 5">
            <a:extLst>
              <a:ext uri="{FF2B5EF4-FFF2-40B4-BE49-F238E27FC236}">
                <a16:creationId xmlns:a16="http://schemas.microsoft.com/office/drawing/2014/main" id="{905CD0C9-3DC8-487B-A3A4-A5DD60C02357}"/>
              </a:ext>
            </a:extLst>
          </p:cNvPr>
          <p:cNvPicPr>
            <a:picLocks noChangeAspect="1"/>
          </p:cNvPicPr>
          <p:nvPr/>
        </p:nvPicPr>
        <p:blipFill>
          <a:blip r:embed="rId6"/>
          <a:stretch>
            <a:fillRect/>
          </a:stretch>
        </p:blipFill>
        <p:spPr>
          <a:xfrm>
            <a:off x="347346" y="511764"/>
            <a:ext cx="7190189" cy="1691809"/>
          </a:xfrm>
          <a:prstGeom prst="rect">
            <a:avLst/>
          </a:prstGeom>
        </p:spPr>
      </p:pic>
      <p:pic>
        <p:nvPicPr>
          <p:cNvPr id="17" name="Picture 141">
            <a:extLst>
              <a:ext uri="{FF2B5EF4-FFF2-40B4-BE49-F238E27FC236}">
                <a16:creationId xmlns:a16="http://schemas.microsoft.com/office/drawing/2014/main" id="{9706CA99-1DE6-4B94-8750-BA30D5F25369}"/>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347346" y="2584855"/>
            <a:ext cx="898539" cy="898539"/>
          </a:xfrm>
          <a:prstGeom prst="rect">
            <a:avLst/>
          </a:prstGeom>
        </p:spPr>
      </p:pic>
      <p:pic>
        <p:nvPicPr>
          <p:cNvPr id="18" name="Picture 17">
            <a:extLst>
              <a:ext uri="{FF2B5EF4-FFF2-40B4-BE49-F238E27FC236}">
                <a16:creationId xmlns:a16="http://schemas.microsoft.com/office/drawing/2014/main" id="{5E7ED9F5-38C5-4C20-AD94-34E64A047B3C}"/>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209320" y="4728483"/>
            <a:ext cx="1147216" cy="1147216"/>
          </a:xfrm>
          <a:prstGeom prst="rect">
            <a:avLst/>
          </a:prstGeom>
        </p:spPr>
      </p:pic>
    </p:spTree>
    <p:extLst>
      <p:ext uri="{BB962C8B-B14F-4D97-AF65-F5344CB8AC3E}">
        <p14:creationId xmlns:p14="http://schemas.microsoft.com/office/powerpoint/2010/main" val="327792655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FE42BB-C24E-4F2E-818A-9AED6FEE7749}"/>
              </a:ext>
            </a:extLst>
          </p:cNvPr>
          <p:cNvSpPr>
            <a:spLocks noGrp="1"/>
          </p:cNvSpPr>
          <p:nvPr>
            <p:ph type="title"/>
          </p:nvPr>
        </p:nvSpPr>
        <p:spPr>
          <a:xfrm>
            <a:off x="243840" y="216990"/>
            <a:ext cx="9991981" cy="661967"/>
          </a:xfrm>
        </p:spPr>
        <p:txBody>
          <a:bodyPr>
            <a:normAutofit/>
          </a:bodyPr>
          <a:lstStyle/>
          <a:p>
            <a:r>
              <a:rPr lang="en-US" b="1" dirty="0"/>
              <a:t>Live Demo / Questions &amp; Discussion </a:t>
            </a:r>
          </a:p>
        </p:txBody>
      </p:sp>
    </p:spTree>
    <p:extLst>
      <p:ext uri="{BB962C8B-B14F-4D97-AF65-F5344CB8AC3E}">
        <p14:creationId xmlns:p14="http://schemas.microsoft.com/office/powerpoint/2010/main" val="387348879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49F5F4-93BA-491B-988A-625B93DF8347}"/>
              </a:ext>
            </a:extLst>
          </p:cNvPr>
          <p:cNvSpPr>
            <a:spLocks noGrp="1"/>
          </p:cNvSpPr>
          <p:nvPr>
            <p:ph type="title"/>
          </p:nvPr>
        </p:nvSpPr>
        <p:spPr/>
        <p:txBody>
          <a:bodyPr>
            <a:normAutofit/>
          </a:bodyPr>
          <a:lstStyle/>
          <a:p>
            <a:r>
              <a:rPr lang="en-US" b="1" dirty="0"/>
              <a:t>THANK YOU!</a:t>
            </a:r>
          </a:p>
        </p:txBody>
      </p:sp>
    </p:spTree>
    <p:extLst>
      <p:ext uri="{BB962C8B-B14F-4D97-AF65-F5344CB8AC3E}">
        <p14:creationId xmlns:p14="http://schemas.microsoft.com/office/powerpoint/2010/main" val="351427815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4751064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AF644FE-64AF-42ED-B14F-77EB9984381C}"/>
              </a:ext>
            </a:extLst>
          </p:cNvPr>
          <p:cNvSpPr>
            <a:spLocks noGrp="1"/>
          </p:cNvSpPr>
          <p:nvPr>
            <p:ph type="title"/>
          </p:nvPr>
        </p:nvSpPr>
        <p:spPr>
          <a:xfrm>
            <a:off x="152401" y="38400"/>
            <a:ext cx="10896599" cy="624000"/>
          </a:xfrm>
        </p:spPr>
        <p:txBody>
          <a:bodyPr>
            <a:normAutofit/>
          </a:bodyPr>
          <a:lstStyle/>
          <a:p>
            <a:r>
              <a:rPr lang="en-US" sz="2800" dirty="0"/>
              <a:t>Precision Contact Service</a:t>
            </a:r>
          </a:p>
        </p:txBody>
      </p:sp>
      <p:sp>
        <p:nvSpPr>
          <p:cNvPr id="4" name="Content Placeholder 3">
            <a:extLst>
              <a:ext uri="{FF2B5EF4-FFF2-40B4-BE49-F238E27FC236}">
                <a16:creationId xmlns:a16="http://schemas.microsoft.com/office/drawing/2014/main" id="{954F162D-B4FB-417D-87A7-3FA994EF153E}"/>
              </a:ext>
            </a:extLst>
          </p:cNvPr>
          <p:cNvSpPr>
            <a:spLocks noGrp="1"/>
          </p:cNvSpPr>
          <p:nvPr>
            <p:ph sz="quarter" idx="10"/>
          </p:nvPr>
        </p:nvSpPr>
        <p:spPr>
          <a:xfrm>
            <a:off x="381000" y="1056735"/>
            <a:ext cx="11649120" cy="5078896"/>
          </a:xfrm>
        </p:spPr>
        <p:txBody>
          <a:bodyPr/>
          <a:lstStyle/>
          <a:p>
            <a:pPr marL="0" indent="0">
              <a:lnSpc>
                <a:spcPct val="120000"/>
              </a:lnSpc>
              <a:spcBef>
                <a:spcPts val="0"/>
              </a:spcBef>
              <a:spcAft>
                <a:spcPts val="1800"/>
              </a:spcAft>
              <a:buNone/>
            </a:pPr>
            <a:r>
              <a:rPr lang="en-US" altLang="en-US" sz="2800" dirty="0"/>
              <a:t>Cloud-based service that allows companies to easily communicate with their customers through text messaging and web chat</a:t>
            </a:r>
          </a:p>
          <a:p>
            <a:pPr marL="339725" indent="-339725">
              <a:lnSpc>
                <a:spcPct val="120000"/>
              </a:lnSpc>
              <a:spcBef>
                <a:spcPts val="0"/>
              </a:spcBef>
              <a:spcAft>
                <a:spcPts val="1800"/>
              </a:spcAft>
            </a:pPr>
            <a:r>
              <a:rPr lang="en-US" altLang="en-US" sz="2400" dirty="0"/>
              <a:t>Enable customers to contact you the way they want to</a:t>
            </a:r>
          </a:p>
          <a:p>
            <a:pPr marL="339725" lvl="0" indent="-339725">
              <a:lnSpc>
                <a:spcPct val="120000"/>
              </a:lnSpc>
              <a:spcBef>
                <a:spcPts val="0"/>
              </a:spcBef>
              <a:spcAft>
                <a:spcPts val="1800"/>
              </a:spcAft>
            </a:pPr>
            <a:r>
              <a:rPr lang="en-US" altLang="en-US" sz="2400" dirty="0"/>
              <a:t>Exchange text messages and chat with customers using the Precision Contact mobile app…no matter where you are</a:t>
            </a:r>
          </a:p>
          <a:p>
            <a:pPr marL="339725" lvl="0" indent="-339725">
              <a:lnSpc>
                <a:spcPct val="120000"/>
              </a:lnSpc>
              <a:spcBef>
                <a:spcPts val="0"/>
              </a:spcBef>
              <a:spcAft>
                <a:spcPts val="1800"/>
              </a:spcAft>
            </a:pPr>
            <a:r>
              <a:rPr lang="en-US" altLang="en-US" sz="2400" dirty="0"/>
              <a:t>Text enables your existing business phone numbers</a:t>
            </a:r>
          </a:p>
          <a:p>
            <a:pPr marL="339725" lvl="0" indent="-339725">
              <a:lnSpc>
                <a:spcPct val="120000"/>
              </a:lnSpc>
              <a:spcBef>
                <a:spcPts val="0"/>
              </a:spcBef>
              <a:spcAft>
                <a:spcPts val="1800"/>
              </a:spcAft>
            </a:pPr>
            <a:r>
              <a:rPr lang="en-US" altLang="en-US" sz="2400" dirty="0"/>
              <a:t>Handle multiple conversations at the same time</a:t>
            </a:r>
          </a:p>
          <a:p>
            <a:pPr marL="339725" lvl="0" indent="-339725">
              <a:lnSpc>
                <a:spcPct val="120000"/>
              </a:lnSpc>
              <a:spcBef>
                <a:spcPts val="0"/>
              </a:spcBef>
              <a:spcAft>
                <a:spcPts val="1800"/>
              </a:spcAft>
            </a:pPr>
            <a:r>
              <a:rPr lang="en-US" altLang="en-US" sz="2400" dirty="0"/>
              <a:t>Can be added to most telephony platforms </a:t>
            </a:r>
          </a:p>
          <a:p>
            <a:pPr marL="339725" lvl="0" indent="-339725">
              <a:lnSpc>
                <a:spcPct val="120000"/>
              </a:lnSpc>
              <a:spcBef>
                <a:spcPts val="0"/>
              </a:spcBef>
              <a:spcAft>
                <a:spcPts val="1800"/>
              </a:spcAft>
            </a:pPr>
            <a:endParaRPr lang="en-US" altLang="en-US" sz="2400" dirty="0"/>
          </a:p>
        </p:txBody>
      </p:sp>
      <p:pic>
        <p:nvPicPr>
          <p:cNvPr id="6" name="Picture 5">
            <a:extLst>
              <a:ext uri="{FF2B5EF4-FFF2-40B4-BE49-F238E27FC236}">
                <a16:creationId xmlns:a16="http://schemas.microsoft.com/office/drawing/2014/main" id="{ED2E8A94-4451-4F54-8314-6C2F5594468A}"/>
              </a:ext>
            </a:extLst>
          </p:cNvPr>
          <p:cNvPicPr>
            <a:picLocks noChangeAspect="1"/>
          </p:cNvPicPr>
          <p:nvPr/>
        </p:nvPicPr>
        <p:blipFill>
          <a:blip r:embed="rId3"/>
          <a:stretch>
            <a:fillRect/>
          </a:stretch>
        </p:blipFill>
        <p:spPr>
          <a:xfrm>
            <a:off x="9833089" y="4633289"/>
            <a:ext cx="1761261" cy="1706221"/>
          </a:xfrm>
          <a:prstGeom prst="rect">
            <a:avLst/>
          </a:prstGeom>
        </p:spPr>
      </p:pic>
    </p:spTree>
    <p:extLst>
      <p:ext uri="{BB962C8B-B14F-4D97-AF65-F5344CB8AC3E}">
        <p14:creationId xmlns:p14="http://schemas.microsoft.com/office/powerpoint/2010/main" val="77787745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4234" y="0"/>
            <a:ext cx="10264793" cy="671544"/>
          </a:xfrm>
        </p:spPr>
        <p:txBody>
          <a:bodyPr>
            <a:normAutofit/>
          </a:bodyPr>
          <a:lstStyle/>
          <a:p>
            <a:r>
              <a:rPr lang="en-US" sz="2800" dirty="0">
                <a:latin typeface="+mn-lt"/>
              </a:rPr>
              <a:t>Precision Contact Touch Points</a:t>
            </a:r>
          </a:p>
        </p:txBody>
      </p:sp>
      <p:sp>
        <p:nvSpPr>
          <p:cNvPr id="6" name="TextBox 5">
            <a:extLst>
              <a:ext uri="{FF2B5EF4-FFF2-40B4-BE49-F238E27FC236}">
                <a16:creationId xmlns:a16="http://schemas.microsoft.com/office/drawing/2014/main" id="{2E189E36-B07E-4DFB-85E7-9D5C0536C01C}"/>
              </a:ext>
            </a:extLst>
          </p:cNvPr>
          <p:cNvSpPr txBox="1"/>
          <p:nvPr/>
        </p:nvSpPr>
        <p:spPr>
          <a:xfrm>
            <a:off x="87226" y="932965"/>
            <a:ext cx="10108334" cy="502766"/>
          </a:xfrm>
          <a:prstGeom prst="rect">
            <a:avLst/>
          </a:prstGeom>
          <a:noFill/>
        </p:spPr>
        <p:txBody>
          <a:bodyPr wrap="square">
            <a:spAutoFit/>
          </a:bodyPr>
          <a:lstStyle/>
          <a:p>
            <a:pPr defTabSz="1219170">
              <a:defRPr/>
            </a:pPr>
            <a:r>
              <a:rPr kumimoji="1" lang="en-US" sz="2667" b="1" dirty="0">
                <a:solidFill>
                  <a:srgbClr val="ED5C01"/>
                </a:solidFill>
                <a:latin typeface="Verdana"/>
                <a:ea typeface="メイリオ"/>
                <a:cs typeface="Trebuchet MS"/>
              </a:rPr>
              <a:t>Expand how customers reach your business!</a:t>
            </a:r>
          </a:p>
        </p:txBody>
      </p:sp>
      <p:sp>
        <p:nvSpPr>
          <p:cNvPr id="3" name="TextBox 2">
            <a:extLst>
              <a:ext uri="{FF2B5EF4-FFF2-40B4-BE49-F238E27FC236}">
                <a16:creationId xmlns:a16="http://schemas.microsoft.com/office/drawing/2014/main" id="{B70A87D0-7699-4D08-8861-238EB981E4AE}"/>
              </a:ext>
            </a:extLst>
          </p:cNvPr>
          <p:cNvSpPr txBox="1"/>
          <p:nvPr/>
        </p:nvSpPr>
        <p:spPr>
          <a:xfrm>
            <a:off x="417258" y="1755525"/>
            <a:ext cx="3265726" cy="338554"/>
          </a:xfrm>
          <a:prstGeom prst="rect">
            <a:avLst/>
          </a:prstGeom>
          <a:noFill/>
        </p:spPr>
        <p:txBody>
          <a:bodyPr wrap="square" rtlCol="0">
            <a:spAutoFit/>
          </a:bodyPr>
          <a:lstStyle/>
          <a:p>
            <a:r>
              <a:rPr lang="en-US" sz="1600" dirty="0"/>
              <a:t>If your customers are . . .</a:t>
            </a:r>
          </a:p>
        </p:txBody>
      </p:sp>
      <p:pic>
        <p:nvPicPr>
          <p:cNvPr id="8" name="Picture 7">
            <a:extLst>
              <a:ext uri="{FF2B5EF4-FFF2-40B4-BE49-F238E27FC236}">
                <a16:creationId xmlns:a16="http://schemas.microsoft.com/office/drawing/2014/main" id="{9633F651-38F7-420F-B00B-062D770696BA}"/>
              </a:ext>
            </a:extLst>
          </p:cNvPr>
          <p:cNvPicPr>
            <a:picLocks noChangeAspect="1"/>
          </p:cNvPicPr>
          <p:nvPr/>
        </p:nvPicPr>
        <p:blipFill>
          <a:blip r:embed="rId3"/>
          <a:stretch>
            <a:fillRect/>
          </a:stretch>
        </p:blipFill>
        <p:spPr>
          <a:xfrm>
            <a:off x="908570" y="2326606"/>
            <a:ext cx="1708073" cy="1138715"/>
          </a:xfrm>
          <a:prstGeom prst="rect">
            <a:avLst/>
          </a:prstGeom>
        </p:spPr>
      </p:pic>
      <p:pic>
        <p:nvPicPr>
          <p:cNvPr id="10" name="Picture 9">
            <a:extLst>
              <a:ext uri="{FF2B5EF4-FFF2-40B4-BE49-F238E27FC236}">
                <a16:creationId xmlns:a16="http://schemas.microsoft.com/office/drawing/2014/main" id="{53080653-A098-4C9E-B125-8FD89B91B6C0}"/>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713302" y="4197852"/>
            <a:ext cx="2081154" cy="1387436"/>
          </a:xfrm>
          <a:prstGeom prst="rect">
            <a:avLst/>
          </a:prstGeom>
        </p:spPr>
      </p:pic>
      <p:sp>
        <p:nvSpPr>
          <p:cNvPr id="4" name="TextBox 3">
            <a:extLst>
              <a:ext uri="{FF2B5EF4-FFF2-40B4-BE49-F238E27FC236}">
                <a16:creationId xmlns:a16="http://schemas.microsoft.com/office/drawing/2014/main" id="{6642097A-C29F-443B-B2A3-FDC46402685A}"/>
              </a:ext>
            </a:extLst>
          </p:cNvPr>
          <p:cNvSpPr txBox="1"/>
          <p:nvPr/>
        </p:nvSpPr>
        <p:spPr>
          <a:xfrm>
            <a:off x="4578022" y="3597409"/>
            <a:ext cx="1727682" cy="369332"/>
          </a:xfrm>
          <a:prstGeom prst="rect">
            <a:avLst/>
          </a:prstGeom>
          <a:noFill/>
        </p:spPr>
        <p:txBody>
          <a:bodyPr wrap="square" rtlCol="0">
            <a:spAutoFit/>
          </a:bodyPr>
          <a:lstStyle/>
          <a:p>
            <a:r>
              <a:rPr lang="en-US" dirty="0"/>
              <a:t>Your website</a:t>
            </a:r>
          </a:p>
        </p:txBody>
      </p:sp>
      <p:sp>
        <p:nvSpPr>
          <p:cNvPr id="12" name="TextBox 11">
            <a:extLst>
              <a:ext uri="{FF2B5EF4-FFF2-40B4-BE49-F238E27FC236}">
                <a16:creationId xmlns:a16="http://schemas.microsoft.com/office/drawing/2014/main" id="{9BB9D14C-531C-49F3-B1FD-8F08B1DDE079}"/>
              </a:ext>
            </a:extLst>
          </p:cNvPr>
          <p:cNvSpPr txBox="1"/>
          <p:nvPr/>
        </p:nvSpPr>
        <p:spPr>
          <a:xfrm>
            <a:off x="1078947" y="5740369"/>
            <a:ext cx="1546149" cy="369332"/>
          </a:xfrm>
          <a:prstGeom prst="rect">
            <a:avLst/>
          </a:prstGeom>
          <a:noFill/>
        </p:spPr>
        <p:txBody>
          <a:bodyPr wrap="square" rtlCol="0">
            <a:spAutoFit/>
          </a:bodyPr>
          <a:lstStyle/>
          <a:p>
            <a:r>
              <a:rPr lang="en-US" dirty="0"/>
              <a:t>Texting</a:t>
            </a:r>
          </a:p>
        </p:txBody>
      </p:sp>
      <p:sp>
        <p:nvSpPr>
          <p:cNvPr id="13" name="TextBox 12">
            <a:extLst>
              <a:ext uri="{FF2B5EF4-FFF2-40B4-BE49-F238E27FC236}">
                <a16:creationId xmlns:a16="http://schemas.microsoft.com/office/drawing/2014/main" id="{D4486668-65D9-42EC-84B5-294601D98794}"/>
              </a:ext>
            </a:extLst>
          </p:cNvPr>
          <p:cNvSpPr txBox="1"/>
          <p:nvPr/>
        </p:nvSpPr>
        <p:spPr>
          <a:xfrm>
            <a:off x="3836625" y="1763884"/>
            <a:ext cx="3444240" cy="338554"/>
          </a:xfrm>
          <a:prstGeom prst="rect">
            <a:avLst/>
          </a:prstGeom>
          <a:noFill/>
        </p:spPr>
        <p:txBody>
          <a:bodyPr wrap="square" rtlCol="0">
            <a:spAutoFit/>
          </a:bodyPr>
          <a:lstStyle/>
          <a:p>
            <a:r>
              <a:rPr lang="en-US" sz="1600" dirty="0"/>
              <a:t>they can reach you through. . .</a:t>
            </a:r>
          </a:p>
        </p:txBody>
      </p:sp>
      <p:pic>
        <p:nvPicPr>
          <p:cNvPr id="14" name="Picture 13">
            <a:extLst>
              <a:ext uri="{FF2B5EF4-FFF2-40B4-BE49-F238E27FC236}">
                <a16:creationId xmlns:a16="http://schemas.microsoft.com/office/drawing/2014/main" id="{E3403619-DB90-4AE5-A359-24A10FC945E1}"/>
              </a:ext>
            </a:extLst>
          </p:cNvPr>
          <p:cNvPicPr>
            <a:picLocks noChangeAspect="1"/>
          </p:cNvPicPr>
          <p:nvPr/>
        </p:nvPicPr>
        <p:blipFill>
          <a:blip r:embed="rId6">
            <a:extLst>
              <a:ext uri="{837473B0-CC2E-450A-ABE3-18F120FF3D39}">
                <a1611:picAttrSrcUrl xmlns:a1611="http://schemas.microsoft.com/office/drawing/2016/11/main" r:id="rId7"/>
              </a:ext>
            </a:extLst>
          </a:blip>
          <a:stretch>
            <a:fillRect/>
          </a:stretch>
        </p:blipFill>
        <p:spPr>
          <a:xfrm>
            <a:off x="4739528" y="2326606"/>
            <a:ext cx="1306080" cy="1306080"/>
          </a:xfrm>
          <a:prstGeom prst="rect">
            <a:avLst/>
          </a:prstGeom>
        </p:spPr>
      </p:pic>
      <p:pic>
        <p:nvPicPr>
          <p:cNvPr id="15" name="Picture 14">
            <a:extLst>
              <a:ext uri="{FF2B5EF4-FFF2-40B4-BE49-F238E27FC236}">
                <a16:creationId xmlns:a16="http://schemas.microsoft.com/office/drawing/2014/main" id="{85955F22-DE34-461A-BB02-EAE33A091152}"/>
              </a:ext>
            </a:extLst>
          </p:cNvPr>
          <p:cNvPicPr>
            <a:picLocks noChangeAspect="1"/>
          </p:cNvPicPr>
          <p:nvPr/>
        </p:nvPicPr>
        <p:blipFill>
          <a:blip r:embed="rId8">
            <a:extLst>
              <a:ext uri="{837473B0-CC2E-450A-ABE3-18F120FF3D39}">
                <a1611:picAttrSrcUrl xmlns:a1611="http://schemas.microsoft.com/office/drawing/2016/11/main" r:id="rId9"/>
              </a:ext>
            </a:extLst>
          </a:blip>
          <a:stretch>
            <a:fillRect/>
          </a:stretch>
        </p:blipFill>
        <p:spPr>
          <a:xfrm>
            <a:off x="4492365" y="4116713"/>
            <a:ext cx="1864983" cy="1247207"/>
          </a:xfrm>
          <a:prstGeom prst="rect">
            <a:avLst/>
          </a:prstGeom>
        </p:spPr>
      </p:pic>
      <p:sp>
        <p:nvSpPr>
          <p:cNvPr id="16" name="TextBox 15">
            <a:extLst>
              <a:ext uri="{FF2B5EF4-FFF2-40B4-BE49-F238E27FC236}">
                <a16:creationId xmlns:a16="http://schemas.microsoft.com/office/drawing/2014/main" id="{0B891D08-9692-4CAF-A7DE-1F58EA576756}"/>
              </a:ext>
            </a:extLst>
          </p:cNvPr>
          <p:cNvSpPr txBox="1"/>
          <p:nvPr/>
        </p:nvSpPr>
        <p:spPr>
          <a:xfrm>
            <a:off x="4781457" y="4580253"/>
            <a:ext cx="1381447" cy="369332"/>
          </a:xfrm>
          <a:prstGeom prst="rect">
            <a:avLst/>
          </a:prstGeom>
          <a:noFill/>
        </p:spPr>
        <p:txBody>
          <a:bodyPr wrap="square" rtlCol="0">
            <a:spAutoFit/>
          </a:bodyPr>
          <a:lstStyle/>
          <a:p>
            <a:pPr algn="ctr"/>
            <a:r>
              <a:rPr lang="en-US" b="1" dirty="0">
                <a:solidFill>
                  <a:srgbClr val="00B050"/>
                </a:solidFill>
              </a:rPr>
              <a:t>CPaaS</a:t>
            </a:r>
          </a:p>
        </p:txBody>
      </p:sp>
      <p:sp>
        <p:nvSpPr>
          <p:cNvPr id="17" name="TextBox 16">
            <a:extLst>
              <a:ext uri="{FF2B5EF4-FFF2-40B4-BE49-F238E27FC236}">
                <a16:creationId xmlns:a16="http://schemas.microsoft.com/office/drawing/2014/main" id="{CB205D87-39BE-467A-A451-E5BEB8DD9BFC}"/>
              </a:ext>
            </a:extLst>
          </p:cNvPr>
          <p:cNvSpPr txBox="1"/>
          <p:nvPr/>
        </p:nvSpPr>
        <p:spPr>
          <a:xfrm>
            <a:off x="1052366" y="3632686"/>
            <a:ext cx="1546149" cy="369332"/>
          </a:xfrm>
          <a:prstGeom prst="rect">
            <a:avLst/>
          </a:prstGeom>
          <a:noFill/>
        </p:spPr>
        <p:txBody>
          <a:bodyPr wrap="square" rtlCol="0">
            <a:spAutoFit/>
          </a:bodyPr>
          <a:lstStyle/>
          <a:p>
            <a:r>
              <a:rPr lang="en-US" dirty="0"/>
              <a:t>Browsing</a:t>
            </a:r>
          </a:p>
        </p:txBody>
      </p:sp>
      <p:sp>
        <p:nvSpPr>
          <p:cNvPr id="18" name="TextBox 17">
            <a:extLst>
              <a:ext uri="{FF2B5EF4-FFF2-40B4-BE49-F238E27FC236}">
                <a16:creationId xmlns:a16="http://schemas.microsoft.com/office/drawing/2014/main" id="{61786F67-7CBC-48D3-877B-FABCFDC41C1D}"/>
              </a:ext>
            </a:extLst>
          </p:cNvPr>
          <p:cNvSpPr txBox="1"/>
          <p:nvPr/>
        </p:nvSpPr>
        <p:spPr>
          <a:xfrm>
            <a:off x="3836625" y="5542802"/>
            <a:ext cx="3444240" cy="646331"/>
          </a:xfrm>
          <a:prstGeom prst="rect">
            <a:avLst/>
          </a:prstGeom>
          <a:noFill/>
        </p:spPr>
        <p:txBody>
          <a:bodyPr wrap="square" rtlCol="0">
            <a:spAutoFit/>
          </a:bodyPr>
          <a:lstStyle/>
          <a:p>
            <a:r>
              <a:rPr lang="en-US" dirty="0"/>
              <a:t>Your main business number or additional DID numbers</a:t>
            </a:r>
          </a:p>
        </p:txBody>
      </p:sp>
      <p:sp>
        <p:nvSpPr>
          <p:cNvPr id="19" name="TextBox 18">
            <a:extLst>
              <a:ext uri="{FF2B5EF4-FFF2-40B4-BE49-F238E27FC236}">
                <a16:creationId xmlns:a16="http://schemas.microsoft.com/office/drawing/2014/main" id="{9F44EAD9-E7F9-4E9F-BA23-C8A633E00380}"/>
              </a:ext>
            </a:extLst>
          </p:cNvPr>
          <p:cNvSpPr txBox="1"/>
          <p:nvPr/>
        </p:nvSpPr>
        <p:spPr>
          <a:xfrm>
            <a:off x="7934583" y="1760950"/>
            <a:ext cx="4063770" cy="338554"/>
          </a:xfrm>
          <a:prstGeom prst="rect">
            <a:avLst/>
          </a:prstGeom>
          <a:noFill/>
        </p:spPr>
        <p:txBody>
          <a:bodyPr wrap="square" rtlCol="0">
            <a:spAutoFit/>
          </a:bodyPr>
          <a:lstStyle/>
          <a:p>
            <a:r>
              <a:rPr lang="en-US" sz="1600" dirty="0"/>
              <a:t>. . . and your staff can respond . . .</a:t>
            </a:r>
          </a:p>
        </p:txBody>
      </p:sp>
      <p:pic>
        <p:nvPicPr>
          <p:cNvPr id="20" name="Picture 19">
            <a:extLst>
              <a:ext uri="{FF2B5EF4-FFF2-40B4-BE49-F238E27FC236}">
                <a16:creationId xmlns:a16="http://schemas.microsoft.com/office/drawing/2014/main" id="{18A6C5E0-5E5D-48DA-8BF9-C65F91F900A5}"/>
              </a:ext>
            </a:extLst>
          </p:cNvPr>
          <p:cNvPicPr>
            <a:picLocks noChangeAspect="1"/>
          </p:cNvPicPr>
          <p:nvPr/>
        </p:nvPicPr>
        <p:blipFill>
          <a:blip r:embed="rId10"/>
          <a:stretch>
            <a:fillRect/>
          </a:stretch>
        </p:blipFill>
        <p:spPr>
          <a:xfrm>
            <a:off x="9534862" y="2206397"/>
            <a:ext cx="1125770" cy="1254096"/>
          </a:xfrm>
          <a:prstGeom prst="rect">
            <a:avLst/>
          </a:prstGeom>
        </p:spPr>
      </p:pic>
      <p:pic>
        <p:nvPicPr>
          <p:cNvPr id="21" name="Picture 20">
            <a:extLst>
              <a:ext uri="{FF2B5EF4-FFF2-40B4-BE49-F238E27FC236}">
                <a16:creationId xmlns:a16="http://schemas.microsoft.com/office/drawing/2014/main" id="{0C15A3DB-D400-4FE5-8E81-896E1C79CB56}"/>
              </a:ext>
            </a:extLst>
          </p:cNvPr>
          <p:cNvPicPr>
            <a:picLocks noChangeAspect="1"/>
          </p:cNvPicPr>
          <p:nvPr/>
        </p:nvPicPr>
        <p:blipFill>
          <a:blip r:embed="rId11"/>
          <a:stretch>
            <a:fillRect/>
          </a:stretch>
        </p:blipFill>
        <p:spPr>
          <a:xfrm>
            <a:off x="9468934" y="4076685"/>
            <a:ext cx="1262025" cy="1562183"/>
          </a:xfrm>
          <a:prstGeom prst="rect">
            <a:avLst/>
          </a:prstGeom>
        </p:spPr>
      </p:pic>
      <p:pic>
        <p:nvPicPr>
          <p:cNvPr id="22" name="Picture 21">
            <a:extLst>
              <a:ext uri="{FF2B5EF4-FFF2-40B4-BE49-F238E27FC236}">
                <a16:creationId xmlns:a16="http://schemas.microsoft.com/office/drawing/2014/main" id="{F1C6F849-6610-4A44-9A6B-335A9F60EE33}"/>
              </a:ext>
            </a:extLst>
          </p:cNvPr>
          <p:cNvPicPr>
            <a:picLocks noChangeAspect="1"/>
          </p:cNvPicPr>
          <p:nvPr/>
        </p:nvPicPr>
        <p:blipFill>
          <a:blip r:embed="rId8">
            <a:extLst>
              <a:ext uri="{837473B0-CC2E-450A-ABE3-18F120FF3D39}">
                <a1611:picAttrSrcUrl xmlns:a1611="http://schemas.microsoft.com/office/drawing/2016/11/main" r:id="rId9"/>
              </a:ext>
            </a:extLst>
          </a:blip>
          <a:stretch>
            <a:fillRect/>
          </a:stretch>
        </p:blipFill>
        <p:spPr>
          <a:xfrm>
            <a:off x="6967018" y="3336746"/>
            <a:ext cx="1788287" cy="1195916"/>
          </a:xfrm>
          <a:prstGeom prst="rect">
            <a:avLst/>
          </a:prstGeom>
        </p:spPr>
      </p:pic>
      <p:sp>
        <p:nvSpPr>
          <p:cNvPr id="24" name="TextBox 23">
            <a:extLst>
              <a:ext uri="{FF2B5EF4-FFF2-40B4-BE49-F238E27FC236}">
                <a16:creationId xmlns:a16="http://schemas.microsoft.com/office/drawing/2014/main" id="{D4A73FE3-CFC9-4A8C-AF1C-EF273B8C5D2B}"/>
              </a:ext>
            </a:extLst>
          </p:cNvPr>
          <p:cNvSpPr txBox="1"/>
          <p:nvPr/>
        </p:nvSpPr>
        <p:spPr>
          <a:xfrm>
            <a:off x="7212907" y="3624188"/>
            <a:ext cx="1381447" cy="646331"/>
          </a:xfrm>
          <a:prstGeom prst="rect">
            <a:avLst/>
          </a:prstGeom>
          <a:noFill/>
        </p:spPr>
        <p:txBody>
          <a:bodyPr wrap="square" rtlCol="0">
            <a:spAutoFit/>
          </a:bodyPr>
          <a:lstStyle/>
          <a:p>
            <a:pPr algn="ctr"/>
            <a:r>
              <a:rPr lang="en-US" sz="1200" b="1" dirty="0">
                <a:solidFill>
                  <a:srgbClr val="00B050"/>
                </a:solidFill>
              </a:rPr>
              <a:t>Precision</a:t>
            </a:r>
          </a:p>
          <a:p>
            <a:pPr algn="ctr"/>
            <a:r>
              <a:rPr lang="en-US" sz="1200" b="1" dirty="0">
                <a:solidFill>
                  <a:srgbClr val="00B050"/>
                </a:solidFill>
              </a:rPr>
              <a:t>Contact </a:t>
            </a:r>
          </a:p>
          <a:p>
            <a:pPr algn="ctr"/>
            <a:r>
              <a:rPr lang="en-US" sz="1200" b="1" dirty="0">
                <a:solidFill>
                  <a:srgbClr val="00B050"/>
                </a:solidFill>
              </a:rPr>
              <a:t>Cloud</a:t>
            </a:r>
          </a:p>
        </p:txBody>
      </p:sp>
      <p:sp>
        <p:nvSpPr>
          <p:cNvPr id="25" name="TextBox 24">
            <a:extLst>
              <a:ext uri="{FF2B5EF4-FFF2-40B4-BE49-F238E27FC236}">
                <a16:creationId xmlns:a16="http://schemas.microsoft.com/office/drawing/2014/main" id="{42BD676F-4BC2-4ECE-81C5-AA45EE76CA4D}"/>
              </a:ext>
            </a:extLst>
          </p:cNvPr>
          <p:cNvSpPr txBox="1"/>
          <p:nvPr/>
        </p:nvSpPr>
        <p:spPr>
          <a:xfrm>
            <a:off x="8874869" y="3583923"/>
            <a:ext cx="2593955" cy="369332"/>
          </a:xfrm>
          <a:prstGeom prst="rect">
            <a:avLst/>
          </a:prstGeom>
          <a:noFill/>
        </p:spPr>
        <p:txBody>
          <a:bodyPr wrap="square" rtlCol="0">
            <a:spAutoFit/>
          </a:bodyPr>
          <a:lstStyle/>
          <a:p>
            <a:r>
              <a:rPr lang="en-US" dirty="0"/>
              <a:t>With a mobile client</a:t>
            </a:r>
          </a:p>
        </p:txBody>
      </p:sp>
      <p:sp>
        <p:nvSpPr>
          <p:cNvPr id="26" name="TextBox 25">
            <a:extLst>
              <a:ext uri="{FF2B5EF4-FFF2-40B4-BE49-F238E27FC236}">
                <a16:creationId xmlns:a16="http://schemas.microsoft.com/office/drawing/2014/main" id="{7B38D0A0-AA13-42CA-ACE7-8CEB22BF7BF1}"/>
              </a:ext>
            </a:extLst>
          </p:cNvPr>
          <p:cNvSpPr txBox="1"/>
          <p:nvPr/>
        </p:nvSpPr>
        <p:spPr>
          <a:xfrm>
            <a:off x="8826230" y="5681301"/>
            <a:ext cx="2765027" cy="369332"/>
          </a:xfrm>
          <a:prstGeom prst="rect">
            <a:avLst/>
          </a:prstGeom>
          <a:noFill/>
        </p:spPr>
        <p:txBody>
          <a:bodyPr wrap="square" rtlCol="0">
            <a:spAutoFit/>
          </a:bodyPr>
          <a:lstStyle/>
          <a:p>
            <a:r>
              <a:rPr lang="en-US" dirty="0"/>
              <a:t>With a browser client</a:t>
            </a:r>
          </a:p>
        </p:txBody>
      </p:sp>
      <p:cxnSp>
        <p:nvCxnSpPr>
          <p:cNvPr id="28" name="Straight Arrow Connector 27">
            <a:extLst>
              <a:ext uri="{FF2B5EF4-FFF2-40B4-BE49-F238E27FC236}">
                <a16:creationId xmlns:a16="http://schemas.microsoft.com/office/drawing/2014/main" id="{09D94D5E-5452-48ED-868D-9DD746FE7AEE}"/>
              </a:ext>
            </a:extLst>
          </p:cNvPr>
          <p:cNvCxnSpPr>
            <a:cxnSpLocks/>
          </p:cNvCxnSpPr>
          <p:nvPr/>
        </p:nvCxnSpPr>
        <p:spPr bwMode="auto">
          <a:xfrm>
            <a:off x="2657138" y="2948850"/>
            <a:ext cx="1920884" cy="0"/>
          </a:xfrm>
          <a:prstGeom prst="straightConnector1">
            <a:avLst/>
          </a:prstGeom>
          <a:ln>
            <a:headEnd type="none" w="med" len="med"/>
            <a:tailEnd type="triangle"/>
          </a:ln>
        </p:spPr>
        <p:style>
          <a:lnRef idx="1">
            <a:schemeClr val="dk1"/>
          </a:lnRef>
          <a:fillRef idx="0">
            <a:schemeClr val="dk1"/>
          </a:fillRef>
          <a:effectRef idx="0">
            <a:schemeClr val="dk1"/>
          </a:effectRef>
          <a:fontRef idx="minor">
            <a:schemeClr val="tx1"/>
          </a:fontRef>
        </p:style>
      </p:cxnSp>
      <p:cxnSp>
        <p:nvCxnSpPr>
          <p:cNvPr id="30" name="Straight Arrow Connector 29">
            <a:extLst>
              <a:ext uri="{FF2B5EF4-FFF2-40B4-BE49-F238E27FC236}">
                <a16:creationId xmlns:a16="http://schemas.microsoft.com/office/drawing/2014/main" id="{7BCD6ABE-6753-412D-A56A-D3D7965802E5}"/>
              </a:ext>
            </a:extLst>
          </p:cNvPr>
          <p:cNvCxnSpPr/>
          <p:nvPr/>
        </p:nvCxnSpPr>
        <p:spPr bwMode="auto">
          <a:xfrm flipV="1">
            <a:off x="2958416" y="4877405"/>
            <a:ext cx="1369988" cy="14165"/>
          </a:xfrm>
          <a:prstGeom prst="straightConnector1">
            <a:avLst/>
          </a:prstGeom>
          <a:solidFill>
            <a:schemeClr val="bg1"/>
          </a:solidFill>
          <a:ln w="9525" cap="flat" cmpd="sng" algn="ctr">
            <a:solidFill>
              <a:schemeClr val="accent6"/>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tx1">
                      <a:alpha val="50000"/>
                    </a:schemeClr>
                  </a:outerShdw>
                </a:effectLst>
              </a14:hiddenEffects>
            </a:ext>
          </a:extLst>
        </p:spPr>
      </p:cxnSp>
      <p:cxnSp>
        <p:nvCxnSpPr>
          <p:cNvPr id="34" name="Straight Arrow Connector 33">
            <a:extLst>
              <a:ext uri="{FF2B5EF4-FFF2-40B4-BE49-F238E27FC236}">
                <a16:creationId xmlns:a16="http://schemas.microsoft.com/office/drawing/2014/main" id="{DB2B4A83-7B11-4216-85BD-3E5B74E5661A}"/>
              </a:ext>
            </a:extLst>
          </p:cNvPr>
          <p:cNvCxnSpPr/>
          <p:nvPr/>
        </p:nvCxnSpPr>
        <p:spPr bwMode="auto">
          <a:xfrm>
            <a:off x="5948691" y="2876566"/>
            <a:ext cx="1324400" cy="632077"/>
          </a:xfrm>
          <a:prstGeom prst="straightConnector1">
            <a:avLst/>
          </a:prstGeom>
          <a:solidFill>
            <a:schemeClr val="bg1"/>
          </a:solidFill>
          <a:ln w="9525" cap="flat" cmpd="sng" algn="ctr">
            <a:solidFill>
              <a:schemeClr val="accent6"/>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tx1">
                      <a:alpha val="50000"/>
                    </a:schemeClr>
                  </a:outerShdw>
                </a:effectLst>
              </a14:hiddenEffects>
            </a:ext>
          </a:extLst>
        </p:spPr>
      </p:cxnSp>
      <p:cxnSp>
        <p:nvCxnSpPr>
          <p:cNvPr id="36" name="Straight Arrow Connector 35">
            <a:extLst>
              <a:ext uri="{FF2B5EF4-FFF2-40B4-BE49-F238E27FC236}">
                <a16:creationId xmlns:a16="http://schemas.microsoft.com/office/drawing/2014/main" id="{78A42C43-890E-4FE1-9635-A7CF4FBDA317}"/>
              </a:ext>
            </a:extLst>
          </p:cNvPr>
          <p:cNvCxnSpPr/>
          <p:nvPr/>
        </p:nvCxnSpPr>
        <p:spPr bwMode="auto">
          <a:xfrm flipV="1">
            <a:off x="6393302" y="4446450"/>
            <a:ext cx="707648" cy="288266"/>
          </a:xfrm>
          <a:prstGeom prst="straightConnector1">
            <a:avLst/>
          </a:prstGeom>
          <a:solidFill>
            <a:schemeClr val="bg1"/>
          </a:solidFill>
          <a:ln w="9525" cap="flat" cmpd="sng" algn="ctr">
            <a:solidFill>
              <a:schemeClr val="accent6"/>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tx1">
                      <a:alpha val="50000"/>
                    </a:schemeClr>
                  </a:outerShdw>
                </a:effectLst>
              </a14:hiddenEffects>
            </a:ext>
          </a:extLst>
        </p:spPr>
      </p:cxnSp>
      <p:cxnSp>
        <p:nvCxnSpPr>
          <p:cNvPr id="39" name="Straight Arrow Connector 38">
            <a:extLst>
              <a:ext uri="{FF2B5EF4-FFF2-40B4-BE49-F238E27FC236}">
                <a16:creationId xmlns:a16="http://schemas.microsoft.com/office/drawing/2014/main" id="{9FF1CAED-F17D-4DC3-93BA-FA0667384C9B}"/>
              </a:ext>
            </a:extLst>
          </p:cNvPr>
          <p:cNvCxnSpPr/>
          <p:nvPr/>
        </p:nvCxnSpPr>
        <p:spPr bwMode="auto">
          <a:xfrm flipV="1">
            <a:off x="8443655" y="3059338"/>
            <a:ext cx="885366" cy="398726"/>
          </a:xfrm>
          <a:prstGeom prst="straightConnector1">
            <a:avLst/>
          </a:prstGeom>
          <a:solidFill>
            <a:schemeClr val="bg1"/>
          </a:solidFill>
          <a:ln w="9525" cap="flat" cmpd="sng" algn="ctr">
            <a:solidFill>
              <a:schemeClr val="accent6"/>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tx1">
                      <a:alpha val="50000"/>
                    </a:schemeClr>
                  </a:outerShdw>
                </a:effectLst>
              </a14:hiddenEffects>
            </a:ext>
          </a:extLst>
        </p:spPr>
      </p:cxnSp>
      <p:cxnSp>
        <p:nvCxnSpPr>
          <p:cNvPr id="41" name="Straight Arrow Connector 40">
            <a:extLst>
              <a:ext uri="{FF2B5EF4-FFF2-40B4-BE49-F238E27FC236}">
                <a16:creationId xmlns:a16="http://schemas.microsoft.com/office/drawing/2014/main" id="{819FF8E5-AB7C-4968-A6EE-47A8E323B5ED}"/>
              </a:ext>
            </a:extLst>
          </p:cNvPr>
          <p:cNvCxnSpPr/>
          <p:nvPr/>
        </p:nvCxnSpPr>
        <p:spPr bwMode="auto">
          <a:xfrm>
            <a:off x="8411075" y="4433269"/>
            <a:ext cx="991304" cy="503502"/>
          </a:xfrm>
          <a:prstGeom prst="straightConnector1">
            <a:avLst/>
          </a:prstGeom>
          <a:solidFill>
            <a:schemeClr val="bg1"/>
          </a:solidFill>
          <a:ln w="9525" cap="flat" cmpd="sng" algn="ctr">
            <a:solidFill>
              <a:schemeClr val="accent6"/>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tx1">
                      <a:alpha val="50000"/>
                    </a:schemeClr>
                  </a:outerShdw>
                </a:effectLst>
              </a14:hiddenEffects>
            </a:ext>
          </a:extLst>
        </p:spPr>
      </p:cxnSp>
    </p:spTree>
    <p:extLst>
      <p:ext uri="{BB962C8B-B14F-4D97-AF65-F5344CB8AC3E}">
        <p14:creationId xmlns:p14="http://schemas.microsoft.com/office/powerpoint/2010/main" val="231066147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CF57D-477C-4DF2-9085-4F92C7CA676F}"/>
              </a:ext>
            </a:extLst>
          </p:cNvPr>
          <p:cNvSpPr>
            <a:spLocks noGrp="1"/>
          </p:cNvSpPr>
          <p:nvPr>
            <p:ph type="title"/>
          </p:nvPr>
        </p:nvSpPr>
        <p:spPr>
          <a:xfrm>
            <a:off x="215600" y="38400"/>
            <a:ext cx="10244313" cy="624000"/>
          </a:xfrm>
        </p:spPr>
        <p:txBody>
          <a:bodyPr>
            <a:normAutofit/>
          </a:bodyPr>
          <a:lstStyle/>
          <a:p>
            <a:r>
              <a:rPr lang="en-US" sz="2800" dirty="0"/>
              <a:t>Precision Contact Text Messaging</a:t>
            </a:r>
          </a:p>
        </p:txBody>
      </p:sp>
      <p:sp>
        <p:nvSpPr>
          <p:cNvPr id="6" name="Content Placeholder 5">
            <a:extLst>
              <a:ext uri="{FF2B5EF4-FFF2-40B4-BE49-F238E27FC236}">
                <a16:creationId xmlns:a16="http://schemas.microsoft.com/office/drawing/2014/main" id="{C959B53F-587E-4D6B-8082-728336AE2C39}"/>
              </a:ext>
            </a:extLst>
          </p:cNvPr>
          <p:cNvSpPr>
            <a:spLocks noGrp="1"/>
          </p:cNvSpPr>
          <p:nvPr>
            <p:ph idx="1"/>
          </p:nvPr>
        </p:nvSpPr>
        <p:spPr>
          <a:xfrm>
            <a:off x="215601" y="2514600"/>
            <a:ext cx="7287120" cy="3592286"/>
          </a:xfrm>
        </p:spPr>
        <p:txBody>
          <a:bodyPr/>
          <a:lstStyle/>
          <a:p>
            <a:pPr marL="344488" indent="-344488">
              <a:lnSpc>
                <a:spcPct val="120000"/>
              </a:lnSpc>
              <a:spcBef>
                <a:spcPts val="0"/>
              </a:spcBef>
              <a:spcAft>
                <a:spcPts val="1000"/>
              </a:spcAft>
            </a:pPr>
            <a:r>
              <a:rPr lang="en-US" sz="1800" dirty="0">
                <a:ea typeface="Verdana" panose="020B0604030504040204" pitchFamily="34" charset="0"/>
              </a:rPr>
              <a:t>One text enabled-number creates a Text Group that can be shared by multiple employees or used as an individual text line.</a:t>
            </a:r>
          </a:p>
          <a:p>
            <a:pPr marL="344488" indent="-344488">
              <a:lnSpc>
                <a:spcPct val="120000"/>
              </a:lnSpc>
              <a:spcBef>
                <a:spcPts val="0"/>
              </a:spcBef>
              <a:spcAft>
                <a:spcPts val="1000"/>
              </a:spcAft>
            </a:pPr>
            <a:r>
              <a:rPr lang="en-US" altLang="en-US" sz="1800" dirty="0"/>
              <a:t>Precision Contact’s iPhone and Android mobile apps let your employees text from their mobile device without giving out their personal phone numbers.</a:t>
            </a:r>
          </a:p>
          <a:p>
            <a:pPr marL="344488" indent="-344488">
              <a:lnSpc>
                <a:spcPct val="120000"/>
              </a:lnSpc>
              <a:spcBef>
                <a:spcPts val="0"/>
              </a:spcBef>
              <a:spcAft>
                <a:spcPts val="1000"/>
              </a:spcAft>
            </a:pPr>
            <a:r>
              <a:rPr lang="en-US" altLang="en-US" sz="1800" dirty="0"/>
              <a:t>Your customers can reach you via text using numbers that they likely already have in their phone contacts.</a:t>
            </a:r>
          </a:p>
          <a:p>
            <a:pPr marL="344488" indent="-344488">
              <a:lnSpc>
                <a:spcPct val="120000"/>
              </a:lnSpc>
              <a:spcBef>
                <a:spcPts val="0"/>
              </a:spcBef>
              <a:spcAft>
                <a:spcPts val="1000"/>
              </a:spcAft>
            </a:pPr>
            <a:r>
              <a:rPr lang="en-US" sz="1800" dirty="0"/>
              <a:t>All text messages are saved in the cloud allowing easy retrieval of past conversations.</a:t>
            </a:r>
          </a:p>
        </p:txBody>
      </p:sp>
      <p:sp>
        <p:nvSpPr>
          <p:cNvPr id="4" name="Rectangle 3">
            <a:extLst>
              <a:ext uri="{FF2B5EF4-FFF2-40B4-BE49-F238E27FC236}">
                <a16:creationId xmlns:a16="http://schemas.microsoft.com/office/drawing/2014/main" id="{F8B8F059-588C-4F66-AF6C-F185D52D2444}"/>
              </a:ext>
            </a:extLst>
          </p:cNvPr>
          <p:cNvSpPr/>
          <p:nvPr/>
        </p:nvSpPr>
        <p:spPr>
          <a:xfrm>
            <a:off x="120600" y="954788"/>
            <a:ext cx="11540972" cy="1350947"/>
          </a:xfrm>
          <a:prstGeom prst="rect">
            <a:avLst/>
          </a:prstGeom>
        </p:spPr>
        <p:txBody>
          <a:bodyPr wrap="square">
            <a:spAutoFit/>
          </a:bodyPr>
          <a:lstStyle/>
          <a:p>
            <a:pPr>
              <a:spcAft>
                <a:spcPts val="1000"/>
              </a:spcAft>
            </a:pPr>
            <a:r>
              <a:rPr lang="en-US" sz="2800" b="1" dirty="0">
                <a:solidFill>
                  <a:srgbClr val="E36729"/>
                </a:solidFill>
              </a:rPr>
              <a:t>TEXT ENABLE YOUR EXISTING NUMBERS</a:t>
            </a:r>
          </a:p>
          <a:p>
            <a:pPr>
              <a:lnSpc>
                <a:spcPct val="120000"/>
              </a:lnSpc>
              <a:spcAft>
                <a:spcPts val="1200"/>
              </a:spcAft>
            </a:pPr>
            <a:r>
              <a:rPr lang="en-US" sz="2000" dirty="0">
                <a:latin typeface="Verdana" panose="020B0604030504040204" pitchFamily="34" charset="0"/>
                <a:ea typeface="Verdana" panose="020B0604030504040204" pitchFamily="34" charset="0"/>
              </a:rPr>
              <a:t>Customers can text to your main business number, customer service number, or individual salespeople.</a:t>
            </a:r>
          </a:p>
        </p:txBody>
      </p:sp>
      <p:pic>
        <p:nvPicPr>
          <p:cNvPr id="8" name="Picture 7">
            <a:extLst>
              <a:ext uri="{FF2B5EF4-FFF2-40B4-BE49-F238E27FC236}">
                <a16:creationId xmlns:a16="http://schemas.microsoft.com/office/drawing/2014/main" id="{7D2080BB-1F30-47BF-984E-0BA3900B07A1}"/>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7502721" y="3286964"/>
            <a:ext cx="4379289" cy="2919526"/>
          </a:xfrm>
          <a:prstGeom prst="rect">
            <a:avLst/>
          </a:prstGeom>
        </p:spPr>
      </p:pic>
    </p:spTree>
    <p:extLst>
      <p:ext uri="{BB962C8B-B14F-4D97-AF65-F5344CB8AC3E}">
        <p14:creationId xmlns:p14="http://schemas.microsoft.com/office/powerpoint/2010/main" val="301402466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tangle: Rounded Corners 43">
            <a:extLst>
              <a:ext uri="{FF2B5EF4-FFF2-40B4-BE49-F238E27FC236}">
                <a16:creationId xmlns:a16="http://schemas.microsoft.com/office/drawing/2014/main" id="{5A9FC78F-DB92-09E9-7E94-DDD989CA68AD}"/>
              </a:ext>
            </a:extLst>
          </p:cNvPr>
          <p:cNvSpPr/>
          <p:nvPr/>
        </p:nvSpPr>
        <p:spPr bwMode="auto">
          <a:xfrm>
            <a:off x="6210039" y="1708646"/>
            <a:ext cx="5905761" cy="4616299"/>
          </a:xfrm>
          <a:prstGeom prst="roundRect">
            <a:avLst/>
          </a:prstGeom>
          <a:solidFill>
            <a:schemeClr val="accent6">
              <a:lumMod val="10000"/>
              <a:lumOff val="90000"/>
            </a:schemeClr>
          </a:solidFill>
          <a:ln>
            <a:noFill/>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kumimoji="1" lang="en-US" sz="1000" dirty="0">
              <a:solidFill>
                <a:schemeClr val="bg1"/>
              </a:solidFill>
              <a:ea typeface="+mj-ea"/>
            </a:endParaRPr>
          </a:p>
        </p:txBody>
      </p:sp>
      <p:sp>
        <p:nvSpPr>
          <p:cNvPr id="43" name="Rectangle: Rounded Corners 42">
            <a:extLst>
              <a:ext uri="{FF2B5EF4-FFF2-40B4-BE49-F238E27FC236}">
                <a16:creationId xmlns:a16="http://schemas.microsoft.com/office/drawing/2014/main" id="{3000AC66-FB91-21ED-C805-82853080E7BB}"/>
              </a:ext>
            </a:extLst>
          </p:cNvPr>
          <p:cNvSpPr/>
          <p:nvPr/>
        </p:nvSpPr>
        <p:spPr bwMode="auto">
          <a:xfrm>
            <a:off x="54236" y="1703819"/>
            <a:ext cx="5880400" cy="4616299"/>
          </a:xfrm>
          <a:prstGeom prst="roundRect">
            <a:avLst/>
          </a:prstGeom>
          <a:solidFill>
            <a:schemeClr val="accent6">
              <a:lumMod val="10000"/>
              <a:lumOff val="90000"/>
            </a:schemeClr>
          </a:solidFill>
          <a:ln>
            <a:noFill/>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kumimoji="1" lang="en-US" sz="1000" dirty="0">
              <a:solidFill>
                <a:schemeClr val="bg1"/>
              </a:solidFill>
              <a:ea typeface="+mj-ea"/>
            </a:endParaRPr>
          </a:p>
        </p:txBody>
      </p:sp>
      <p:sp>
        <p:nvSpPr>
          <p:cNvPr id="2" name="Title 1">
            <a:extLst>
              <a:ext uri="{FF2B5EF4-FFF2-40B4-BE49-F238E27FC236}">
                <a16:creationId xmlns:a16="http://schemas.microsoft.com/office/drawing/2014/main" id="{79ECF57D-477C-4DF2-9085-4F92C7CA676F}"/>
              </a:ext>
            </a:extLst>
          </p:cNvPr>
          <p:cNvSpPr>
            <a:spLocks noGrp="1"/>
          </p:cNvSpPr>
          <p:nvPr>
            <p:ph type="title"/>
          </p:nvPr>
        </p:nvSpPr>
        <p:spPr>
          <a:xfrm>
            <a:off x="215600" y="38400"/>
            <a:ext cx="10244313" cy="624000"/>
          </a:xfrm>
        </p:spPr>
        <p:txBody>
          <a:bodyPr>
            <a:normAutofit/>
          </a:bodyPr>
          <a:lstStyle/>
          <a:p>
            <a:r>
              <a:rPr lang="en-US" sz="2800" dirty="0"/>
              <a:t>Precision Contact Text Messaging</a:t>
            </a:r>
          </a:p>
        </p:txBody>
      </p:sp>
      <p:sp>
        <p:nvSpPr>
          <p:cNvPr id="6" name="Content Placeholder 5">
            <a:extLst>
              <a:ext uri="{FF2B5EF4-FFF2-40B4-BE49-F238E27FC236}">
                <a16:creationId xmlns:a16="http://schemas.microsoft.com/office/drawing/2014/main" id="{C959B53F-587E-4D6B-8082-728336AE2C39}"/>
              </a:ext>
            </a:extLst>
          </p:cNvPr>
          <p:cNvSpPr>
            <a:spLocks noGrp="1"/>
          </p:cNvSpPr>
          <p:nvPr>
            <p:ph idx="1"/>
          </p:nvPr>
        </p:nvSpPr>
        <p:spPr>
          <a:xfrm>
            <a:off x="120600" y="1703819"/>
            <a:ext cx="5916706" cy="1666221"/>
          </a:xfrm>
        </p:spPr>
        <p:txBody>
          <a:bodyPr/>
          <a:lstStyle/>
          <a:p>
            <a:pPr marL="0" indent="0" algn="ctr">
              <a:lnSpc>
                <a:spcPct val="120000"/>
              </a:lnSpc>
              <a:spcBef>
                <a:spcPts val="0"/>
              </a:spcBef>
              <a:spcAft>
                <a:spcPts val="1000"/>
              </a:spcAft>
              <a:buNone/>
            </a:pPr>
            <a:r>
              <a:rPr lang="en-US" sz="2000" b="1" dirty="0">
                <a:solidFill>
                  <a:srgbClr val="ED5C01"/>
                </a:solidFill>
                <a:ea typeface="Verdana" panose="020B0604030504040204" pitchFamily="34" charset="0"/>
              </a:rPr>
              <a:t>Department/Group</a:t>
            </a:r>
          </a:p>
          <a:p>
            <a:pPr marL="0" indent="0" algn="ctr">
              <a:lnSpc>
                <a:spcPct val="120000"/>
              </a:lnSpc>
              <a:spcBef>
                <a:spcPts val="0"/>
              </a:spcBef>
              <a:spcAft>
                <a:spcPts val="1000"/>
              </a:spcAft>
              <a:buNone/>
            </a:pPr>
            <a:r>
              <a:rPr lang="en-US" sz="1800" dirty="0">
                <a:ea typeface="Verdana" panose="020B0604030504040204" pitchFamily="34" charset="0"/>
              </a:rPr>
              <a:t>Customers contact a service group (support, billing, sales) through a single number.</a:t>
            </a:r>
          </a:p>
        </p:txBody>
      </p:sp>
      <p:sp>
        <p:nvSpPr>
          <p:cNvPr id="4" name="Rectangle 3">
            <a:extLst>
              <a:ext uri="{FF2B5EF4-FFF2-40B4-BE49-F238E27FC236}">
                <a16:creationId xmlns:a16="http://schemas.microsoft.com/office/drawing/2014/main" id="{F8B8F059-588C-4F66-AF6C-F185D52D2444}"/>
              </a:ext>
            </a:extLst>
          </p:cNvPr>
          <p:cNvSpPr/>
          <p:nvPr/>
        </p:nvSpPr>
        <p:spPr>
          <a:xfrm>
            <a:off x="120600" y="954788"/>
            <a:ext cx="11540972" cy="523220"/>
          </a:xfrm>
          <a:prstGeom prst="rect">
            <a:avLst/>
          </a:prstGeom>
        </p:spPr>
        <p:txBody>
          <a:bodyPr wrap="square">
            <a:spAutoFit/>
          </a:bodyPr>
          <a:lstStyle/>
          <a:p>
            <a:pPr>
              <a:spcAft>
                <a:spcPts val="1000"/>
              </a:spcAft>
            </a:pPr>
            <a:r>
              <a:rPr lang="en-US" sz="2800" b="1" dirty="0">
                <a:solidFill>
                  <a:srgbClr val="E36729"/>
                </a:solidFill>
              </a:rPr>
              <a:t>USE CASES</a:t>
            </a:r>
          </a:p>
        </p:txBody>
      </p:sp>
      <p:pic>
        <p:nvPicPr>
          <p:cNvPr id="7" name="Picture 6">
            <a:extLst>
              <a:ext uri="{FF2B5EF4-FFF2-40B4-BE49-F238E27FC236}">
                <a16:creationId xmlns:a16="http://schemas.microsoft.com/office/drawing/2014/main" id="{9400555A-2708-34B6-2927-04914DB48865}"/>
              </a:ext>
            </a:extLst>
          </p:cNvPr>
          <p:cNvPicPr>
            <a:picLocks noChangeAspect="1"/>
          </p:cNvPicPr>
          <p:nvPr/>
        </p:nvPicPr>
        <p:blipFill>
          <a:blip r:embed="rId3"/>
          <a:stretch>
            <a:fillRect/>
          </a:stretch>
        </p:blipFill>
        <p:spPr>
          <a:xfrm>
            <a:off x="10743334" y="3816621"/>
            <a:ext cx="1125770" cy="1254096"/>
          </a:xfrm>
          <a:prstGeom prst="rect">
            <a:avLst/>
          </a:prstGeom>
        </p:spPr>
      </p:pic>
      <p:sp>
        <p:nvSpPr>
          <p:cNvPr id="9" name="Content Placeholder 5">
            <a:extLst>
              <a:ext uri="{FF2B5EF4-FFF2-40B4-BE49-F238E27FC236}">
                <a16:creationId xmlns:a16="http://schemas.microsoft.com/office/drawing/2014/main" id="{7F993063-DCE1-8128-CBBA-F0602FEC55F3}"/>
              </a:ext>
            </a:extLst>
          </p:cNvPr>
          <p:cNvSpPr txBox="1">
            <a:spLocks/>
          </p:cNvSpPr>
          <p:nvPr/>
        </p:nvSpPr>
        <p:spPr bwMode="gray">
          <a:xfrm>
            <a:off x="6248400" y="1708646"/>
            <a:ext cx="5620704" cy="1666221"/>
          </a:xfrm>
          <a:prstGeom prst="rect">
            <a:avLst/>
          </a:prstGeom>
        </p:spPr>
        <p:txBody>
          <a:bodyPr vert="horz" lIns="0" tIns="45720" rIns="0" bIns="45720" rtlCol="0">
            <a:noAutofit/>
          </a:bodyPr>
          <a:lstStyle>
            <a:lvl1pPr marL="239994" indent="-239994" algn="l" rtl="0" eaLnBrk="0" fontAlgn="base" hangingPunct="0">
              <a:spcBef>
                <a:spcPts val="667"/>
              </a:spcBef>
              <a:spcAft>
                <a:spcPct val="0"/>
              </a:spcAft>
              <a:buClr>
                <a:schemeClr val="accent6"/>
              </a:buClr>
              <a:buFontTx/>
              <a:buBlip>
                <a:blip r:embed="rId4"/>
              </a:buBlip>
              <a:defRPr kumimoji="1" lang="ja-JP" altLang="en-US" sz="2667" b="0" i="0" u="none" strike="noStrike" kern="0" cap="none" spc="0" normalizeH="0" baseline="0" dirty="0" smtClean="0">
                <a:ln>
                  <a:noFill/>
                </a:ln>
                <a:solidFill>
                  <a:srgbClr val="000000"/>
                </a:solidFill>
                <a:effectLst/>
                <a:uLnTx/>
                <a:uFillTx/>
                <a:latin typeface="+mn-lt"/>
                <a:ea typeface="+mn-ea"/>
                <a:cs typeface="+mn-cs"/>
              </a:defRPr>
            </a:lvl1pPr>
            <a:lvl2pPr marL="479988" indent="-239994" algn="l" rtl="0" eaLnBrk="0" fontAlgn="base" hangingPunct="0">
              <a:spcBef>
                <a:spcPts val="667"/>
              </a:spcBef>
              <a:spcAft>
                <a:spcPct val="0"/>
              </a:spcAft>
              <a:buClr>
                <a:schemeClr val="accent6"/>
              </a:buClr>
              <a:buFontTx/>
              <a:buBlip>
                <a:blip r:embed="rId4"/>
              </a:buBlip>
              <a:defRPr kumimoji="1" lang="ja-JP" altLang="en-US" sz="2133" b="0" i="0" u="none" strike="noStrike" kern="0" cap="none" spc="0" normalizeH="0" baseline="0" dirty="0" smtClean="0">
                <a:ln>
                  <a:noFill/>
                </a:ln>
                <a:solidFill>
                  <a:srgbClr val="000000"/>
                </a:solidFill>
                <a:effectLst/>
                <a:uLnTx/>
                <a:uFillTx/>
                <a:latin typeface="+mn-lt"/>
                <a:ea typeface="+mn-ea"/>
              </a:defRPr>
            </a:lvl2pPr>
            <a:lvl3pPr marL="623984" indent="-143996" algn="l" rtl="0" eaLnBrk="0" fontAlgn="base" hangingPunct="0">
              <a:spcBef>
                <a:spcPts val="667"/>
              </a:spcBef>
              <a:spcAft>
                <a:spcPct val="0"/>
              </a:spcAft>
              <a:buClr>
                <a:schemeClr val="accent6"/>
              </a:buClr>
              <a:buFontTx/>
              <a:buBlip>
                <a:blip r:embed="rId4"/>
              </a:buBlip>
              <a:defRPr kumimoji="1" lang="ja-JP" altLang="en-US" sz="1867" b="0" i="0" u="none" strike="noStrike" kern="0" cap="none" spc="0" normalizeH="0" baseline="0" dirty="0" smtClean="0">
                <a:ln>
                  <a:noFill/>
                </a:ln>
                <a:solidFill>
                  <a:srgbClr val="000000"/>
                </a:solidFill>
                <a:effectLst/>
                <a:uLnTx/>
                <a:uFillTx/>
                <a:latin typeface="+mn-lt"/>
                <a:ea typeface="+mn-ea"/>
              </a:defRPr>
            </a:lvl3pPr>
            <a:lvl4pPr marL="767981" indent="-143996" algn="l" rtl="0" eaLnBrk="0" fontAlgn="base" hangingPunct="0">
              <a:spcBef>
                <a:spcPts val="667"/>
              </a:spcBef>
              <a:spcAft>
                <a:spcPct val="0"/>
              </a:spcAft>
              <a:buClr>
                <a:schemeClr val="accent6"/>
              </a:buClr>
              <a:buFontTx/>
              <a:buBlip>
                <a:blip r:embed="rId4"/>
              </a:buBlip>
              <a:defRPr kumimoji="1" lang="ja-JP" altLang="en-US" sz="1600" b="0" i="0" u="none" strike="noStrike" kern="0" cap="none" spc="0" normalizeH="0" baseline="0" dirty="0" smtClean="0">
                <a:ln>
                  <a:noFill/>
                </a:ln>
                <a:solidFill>
                  <a:srgbClr val="000000"/>
                </a:solidFill>
                <a:effectLst/>
                <a:uLnTx/>
                <a:uFillTx/>
                <a:latin typeface="+mn-lt"/>
                <a:ea typeface="+mn-ea"/>
              </a:defRPr>
            </a:lvl4pPr>
            <a:lvl5pPr marL="984226" indent="706949" algn="l" rtl="0" eaLnBrk="0" fontAlgn="base" hangingPunct="0">
              <a:spcBef>
                <a:spcPct val="20000"/>
              </a:spcBef>
              <a:spcAft>
                <a:spcPct val="0"/>
              </a:spcAft>
              <a:buClr>
                <a:schemeClr val="accent6"/>
              </a:buClr>
              <a:buChar char="≫"/>
              <a:defRPr kumimoji="1" sz="1600" b="0">
                <a:solidFill>
                  <a:schemeClr val="tx1"/>
                </a:solidFill>
                <a:latin typeface="+mj-lt"/>
                <a:ea typeface="+mn-ea"/>
              </a:defRPr>
            </a:lvl5pPr>
            <a:lvl6pPr marL="3352716" indent="-304792" algn="l" rtl="0" fontAlgn="base">
              <a:spcBef>
                <a:spcPct val="20000"/>
              </a:spcBef>
              <a:spcAft>
                <a:spcPct val="0"/>
              </a:spcAft>
              <a:buChar char="≫"/>
              <a:defRPr kumimoji="1" sz="2667">
                <a:solidFill>
                  <a:schemeClr val="tx1"/>
                </a:solidFill>
                <a:latin typeface="Arial" charset="0"/>
                <a:ea typeface="+mn-ea"/>
              </a:defRPr>
            </a:lvl6pPr>
            <a:lvl7pPr marL="3962301" indent="-304792" algn="l" rtl="0" fontAlgn="base">
              <a:spcBef>
                <a:spcPct val="20000"/>
              </a:spcBef>
              <a:spcAft>
                <a:spcPct val="0"/>
              </a:spcAft>
              <a:buChar char="≫"/>
              <a:defRPr kumimoji="1" sz="2667">
                <a:solidFill>
                  <a:schemeClr val="tx1"/>
                </a:solidFill>
                <a:latin typeface="Arial" charset="0"/>
                <a:ea typeface="+mn-ea"/>
              </a:defRPr>
            </a:lvl7pPr>
            <a:lvl8pPr marL="4571886" indent="-304792" algn="l" rtl="0" fontAlgn="base">
              <a:spcBef>
                <a:spcPct val="20000"/>
              </a:spcBef>
              <a:spcAft>
                <a:spcPct val="0"/>
              </a:spcAft>
              <a:buChar char="≫"/>
              <a:defRPr kumimoji="1" sz="2667">
                <a:solidFill>
                  <a:schemeClr val="tx1"/>
                </a:solidFill>
                <a:latin typeface="Arial" charset="0"/>
                <a:ea typeface="+mn-ea"/>
              </a:defRPr>
            </a:lvl8pPr>
            <a:lvl9pPr marL="5181470" indent="-304792" algn="l" rtl="0" fontAlgn="base">
              <a:spcBef>
                <a:spcPct val="20000"/>
              </a:spcBef>
              <a:spcAft>
                <a:spcPct val="0"/>
              </a:spcAft>
              <a:buChar char="≫"/>
              <a:defRPr kumimoji="1" sz="2667">
                <a:solidFill>
                  <a:schemeClr val="tx1"/>
                </a:solidFill>
                <a:latin typeface="Arial" charset="0"/>
                <a:ea typeface="+mn-ea"/>
              </a:defRPr>
            </a:lvl9pPr>
          </a:lstStyle>
          <a:p>
            <a:pPr marL="0" indent="0" algn="ctr">
              <a:lnSpc>
                <a:spcPct val="120000"/>
              </a:lnSpc>
              <a:spcBef>
                <a:spcPts val="0"/>
              </a:spcBef>
              <a:spcAft>
                <a:spcPts val="1000"/>
              </a:spcAft>
              <a:buFontTx/>
              <a:buNone/>
            </a:pPr>
            <a:r>
              <a:rPr lang="en-US" sz="2000" b="1" dirty="0">
                <a:solidFill>
                  <a:srgbClr val="ED5C01"/>
                </a:solidFill>
                <a:ea typeface="Verdana" panose="020B0604030504040204" pitchFamily="34" charset="0"/>
              </a:rPr>
              <a:t>Employee Direct Line</a:t>
            </a:r>
          </a:p>
          <a:p>
            <a:pPr marL="0" indent="0" algn="ctr">
              <a:lnSpc>
                <a:spcPct val="120000"/>
              </a:lnSpc>
              <a:spcBef>
                <a:spcPts val="0"/>
              </a:spcBef>
              <a:spcAft>
                <a:spcPts val="1000"/>
              </a:spcAft>
              <a:buFontTx/>
              <a:buNone/>
            </a:pPr>
            <a:r>
              <a:rPr lang="en-US" sz="1800" dirty="0">
                <a:ea typeface="Verdana" panose="020B0604030504040204" pitchFamily="34" charset="0"/>
              </a:rPr>
              <a:t>Customers use the same phone number to call or text their salesman/agent/representative.</a:t>
            </a:r>
          </a:p>
        </p:txBody>
      </p:sp>
      <p:pic>
        <p:nvPicPr>
          <p:cNvPr id="5" name="Picture 4">
            <a:extLst>
              <a:ext uri="{FF2B5EF4-FFF2-40B4-BE49-F238E27FC236}">
                <a16:creationId xmlns:a16="http://schemas.microsoft.com/office/drawing/2014/main" id="{F052B13F-AD1A-E118-399A-81C828A7323C}"/>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321572" y="3816621"/>
            <a:ext cx="1903937" cy="1271785"/>
          </a:xfrm>
          <a:prstGeom prst="rect">
            <a:avLst/>
          </a:prstGeom>
        </p:spPr>
      </p:pic>
      <p:pic>
        <p:nvPicPr>
          <p:cNvPr id="10" name="Picture 2" descr="Mobile Phones Stick figure, talking, text, hand, logo png | PNGWing">
            <a:extLst>
              <a:ext uri="{FF2B5EF4-FFF2-40B4-BE49-F238E27FC236}">
                <a16:creationId xmlns:a16="http://schemas.microsoft.com/office/drawing/2014/main" id="{327F70D5-2C92-4C19-1099-50AB5C1191A7}"/>
              </a:ext>
            </a:extLst>
          </p:cNvPr>
          <p:cNvPicPr>
            <a:picLocks noChangeAspect="1" noChangeArrowheads="1"/>
          </p:cNvPicPr>
          <p:nvPr/>
        </p:nvPicPr>
        <p:blipFill rotWithShape="1">
          <a:blip r:embed="rId7" cstate="print">
            <a:clrChange>
              <a:clrFrom>
                <a:srgbClr val="E6E6E6"/>
              </a:clrFrom>
              <a:clrTo>
                <a:srgbClr val="E6E6E6">
                  <a:alpha val="0"/>
                </a:srgbClr>
              </a:clrTo>
            </a:clrChange>
            <a:extLst>
              <a:ext uri="{28A0092B-C50C-407E-A947-70E740481C1C}">
                <a14:useLocalDpi xmlns:a14="http://schemas.microsoft.com/office/drawing/2010/main" val="0"/>
              </a:ext>
            </a:extLst>
          </a:blip>
          <a:srcRect r="48058"/>
          <a:stretch/>
        </p:blipFill>
        <p:spPr bwMode="auto">
          <a:xfrm flipH="1">
            <a:off x="3567477" y="3142437"/>
            <a:ext cx="853916" cy="915009"/>
          </a:xfrm>
          <a:prstGeom prst="rect">
            <a:avLst/>
          </a:prstGeom>
          <a:noFill/>
        </p:spPr>
      </p:pic>
      <p:pic>
        <p:nvPicPr>
          <p:cNvPr id="11" name="Picture 2" descr="Mobile Phones Stick figure, talking, text, hand, logo png | PNGWing">
            <a:extLst>
              <a:ext uri="{FF2B5EF4-FFF2-40B4-BE49-F238E27FC236}">
                <a16:creationId xmlns:a16="http://schemas.microsoft.com/office/drawing/2014/main" id="{638FB29F-A713-12E3-D8FD-7BA9E5A20D0C}"/>
              </a:ext>
            </a:extLst>
          </p:cNvPr>
          <p:cNvPicPr>
            <a:picLocks noChangeAspect="1" noChangeArrowheads="1"/>
          </p:cNvPicPr>
          <p:nvPr/>
        </p:nvPicPr>
        <p:blipFill rotWithShape="1">
          <a:blip r:embed="rId7" cstate="print">
            <a:clrChange>
              <a:clrFrom>
                <a:srgbClr val="E6E6E6"/>
              </a:clrFrom>
              <a:clrTo>
                <a:srgbClr val="E6E6E6">
                  <a:alpha val="0"/>
                </a:srgbClr>
              </a:clrTo>
            </a:clrChange>
            <a:extLst>
              <a:ext uri="{28A0092B-C50C-407E-A947-70E740481C1C}">
                <a14:useLocalDpi xmlns:a14="http://schemas.microsoft.com/office/drawing/2010/main" val="0"/>
              </a:ext>
            </a:extLst>
          </a:blip>
          <a:srcRect r="48058"/>
          <a:stretch/>
        </p:blipFill>
        <p:spPr bwMode="auto">
          <a:xfrm flipH="1">
            <a:off x="4483840" y="4057446"/>
            <a:ext cx="853916" cy="91500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Mobile Phones Stick figure, talking, text, hand, logo png | PNGWing">
            <a:extLst>
              <a:ext uri="{FF2B5EF4-FFF2-40B4-BE49-F238E27FC236}">
                <a16:creationId xmlns:a16="http://schemas.microsoft.com/office/drawing/2014/main" id="{514A5BEF-3A79-4675-F991-E3C06AB61B0B}"/>
              </a:ext>
            </a:extLst>
          </p:cNvPr>
          <p:cNvPicPr>
            <a:picLocks noChangeAspect="1" noChangeArrowheads="1"/>
          </p:cNvPicPr>
          <p:nvPr/>
        </p:nvPicPr>
        <p:blipFill rotWithShape="1">
          <a:blip r:embed="rId7" cstate="print">
            <a:clrChange>
              <a:clrFrom>
                <a:srgbClr val="E6E6E6"/>
              </a:clrFrom>
              <a:clrTo>
                <a:srgbClr val="E6E6E6">
                  <a:alpha val="0"/>
                </a:srgbClr>
              </a:clrTo>
            </a:clrChange>
            <a:extLst>
              <a:ext uri="{28A0092B-C50C-407E-A947-70E740481C1C}">
                <a14:useLocalDpi xmlns:a14="http://schemas.microsoft.com/office/drawing/2010/main" val="0"/>
              </a:ext>
            </a:extLst>
          </a:blip>
          <a:srcRect r="48058"/>
          <a:stretch/>
        </p:blipFill>
        <p:spPr bwMode="auto">
          <a:xfrm flipH="1">
            <a:off x="3078953" y="4514950"/>
            <a:ext cx="853916" cy="915009"/>
          </a:xfrm>
          <a:prstGeom prst="rect">
            <a:avLst/>
          </a:prstGeom>
          <a:noFill/>
          <a:extLst>
            <a:ext uri="{909E8E84-426E-40DD-AFC4-6F175D3DCCD1}">
              <a14:hiddenFill xmlns:a14="http://schemas.microsoft.com/office/drawing/2010/main">
                <a:solidFill>
                  <a:srgbClr val="FFFFFF"/>
                </a:solidFill>
              </a14:hiddenFill>
            </a:ext>
          </a:extLst>
        </p:spPr>
      </p:pic>
      <p:cxnSp>
        <p:nvCxnSpPr>
          <p:cNvPr id="14" name="Straight Connector 13">
            <a:extLst>
              <a:ext uri="{FF2B5EF4-FFF2-40B4-BE49-F238E27FC236}">
                <a16:creationId xmlns:a16="http://schemas.microsoft.com/office/drawing/2014/main" id="{3873F9AE-00D7-026B-8320-5113B8DB5CAC}"/>
              </a:ext>
            </a:extLst>
          </p:cNvPr>
          <p:cNvCxnSpPr/>
          <p:nvPr/>
        </p:nvCxnSpPr>
        <p:spPr bwMode="auto">
          <a:xfrm flipV="1">
            <a:off x="2226833" y="3599941"/>
            <a:ext cx="1570616" cy="457505"/>
          </a:xfrm>
          <a:prstGeom prst="line">
            <a:avLst/>
          </a:prstGeom>
          <a:solidFill>
            <a:schemeClr val="bg1"/>
          </a:solidFill>
          <a:ln w="9525" cap="flat" cmpd="sng" algn="ctr">
            <a:solidFill>
              <a:srgbClr val="ED5C0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tx1">
                      <a:alpha val="50000"/>
                    </a:schemeClr>
                  </a:outerShdw>
                </a:effectLst>
              </a14:hiddenEffects>
            </a:ext>
          </a:extLst>
        </p:spPr>
      </p:cxnSp>
      <p:cxnSp>
        <p:nvCxnSpPr>
          <p:cNvPr id="16" name="Straight Connector 15">
            <a:extLst>
              <a:ext uri="{FF2B5EF4-FFF2-40B4-BE49-F238E27FC236}">
                <a16:creationId xmlns:a16="http://schemas.microsoft.com/office/drawing/2014/main" id="{497EDA28-FD51-8570-A7A7-AB9CA899D59A}"/>
              </a:ext>
            </a:extLst>
          </p:cNvPr>
          <p:cNvCxnSpPr/>
          <p:nvPr/>
        </p:nvCxnSpPr>
        <p:spPr bwMode="auto">
          <a:xfrm>
            <a:off x="2226833" y="4316506"/>
            <a:ext cx="2257007" cy="0"/>
          </a:xfrm>
          <a:prstGeom prst="line">
            <a:avLst/>
          </a:prstGeom>
          <a:solidFill>
            <a:schemeClr val="bg1"/>
          </a:solidFill>
          <a:ln w="9525" cap="flat" cmpd="sng" algn="ctr">
            <a:solidFill>
              <a:srgbClr val="ED5C0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tx1">
                      <a:alpha val="50000"/>
                    </a:schemeClr>
                  </a:outerShdw>
                </a:effectLst>
              </a14:hiddenEffects>
            </a:ext>
          </a:extLst>
        </p:spPr>
      </p:cxnSp>
      <p:cxnSp>
        <p:nvCxnSpPr>
          <p:cNvPr id="18" name="Straight Connector 17">
            <a:extLst>
              <a:ext uri="{FF2B5EF4-FFF2-40B4-BE49-F238E27FC236}">
                <a16:creationId xmlns:a16="http://schemas.microsoft.com/office/drawing/2014/main" id="{0ED5FBFF-D974-A63E-507E-62914C654CD0}"/>
              </a:ext>
            </a:extLst>
          </p:cNvPr>
          <p:cNvCxnSpPr/>
          <p:nvPr/>
        </p:nvCxnSpPr>
        <p:spPr bwMode="auto">
          <a:xfrm>
            <a:off x="2226833" y="4639235"/>
            <a:ext cx="960120" cy="123853"/>
          </a:xfrm>
          <a:prstGeom prst="line">
            <a:avLst/>
          </a:prstGeom>
          <a:solidFill>
            <a:schemeClr val="bg1"/>
          </a:solidFill>
          <a:ln w="9525" cap="flat" cmpd="sng" algn="ctr">
            <a:solidFill>
              <a:srgbClr val="ED5C0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tx1">
                      <a:alpha val="50000"/>
                    </a:schemeClr>
                  </a:outerShdw>
                </a:effectLst>
              </a14:hiddenEffects>
            </a:ext>
          </a:extLst>
        </p:spPr>
      </p:cxnSp>
      <p:pic>
        <p:nvPicPr>
          <p:cNvPr id="20" name="Picture 2" descr="Mobile Phones Stick figure, talking, text, hand, logo png | PNGWing">
            <a:extLst>
              <a:ext uri="{FF2B5EF4-FFF2-40B4-BE49-F238E27FC236}">
                <a16:creationId xmlns:a16="http://schemas.microsoft.com/office/drawing/2014/main" id="{8D6F7D3E-D52D-D88E-3B76-6EC251555ACA}"/>
              </a:ext>
            </a:extLst>
          </p:cNvPr>
          <p:cNvPicPr>
            <a:picLocks noChangeAspect="1" noChangeArrowheads="1"/>
          </p:cNvPicPr>
          <p:nvPr/>
        </p:nvPicPr>
        <p:blipFill rotWithShape="1">
          <a:blip r:embed="rId7" cstate="print">
            <a:clrChange>
              <a:clrFrom>
                <a:srgbClr val="E6E6E6"/>
              </a:clrFrom>
              <a:clrTo>
                <a:srgbClr val="E6E6E6">
                  <a:alpha val="0"/>
                </a:srgbClr>
              </a:clrTo>
            </a:clrChange>
            <a:extLst>
              <a:ext uri="{28A0092B-C50C-407E-A947-70E740481C1C}">
                <a14:useLocalDpi xmlns:a14="http://schemas.microsoft.com/office/drawing/2010/main" val="0"/>
              </a:ext>
            </a:extLst>
          </a:blip>
          <a:srcRect r="48058"/>
          <a:stretch/>
        </p:blipFill>
        <p:spPr bwMode="auto">
          <a:xfrm>
            <a:off x="6950992" y="3138240"/>
            <a:ext cx="853916" cy="915009"/>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Mobile Phones Stick figure, talking, text, hand, logo png | PNGWing">
            <a:extLst>
              <a:ext uri="{FF2B5EF4-FFF2-40B4-BE49-F238E27FC236}">
                <a16:creationId xmlns:a16="http://schemas.microsoft.com/office/drawing/2014/main" id="{05E58B82-1EB5-C21B-DF05-6B92BA0667BA}"/>
              </a:ext>
            </a:extLst>
          </p:cNvPr>
          <p:cNvPicPr>
            <a:picLocks noChangeAspect="1" noChangeArrowheads="1"/>
          </p:cNvPicPr>
          <p:nvPr/>
        </p:nvPicPr>
        <p:blipFill rotWithShape="1">
          <a:blip r:embed="rId7" cstate="print">
            <a:clrChange>
              <a:clrFrom>
                <a:srgbClr val="E6E6E6"/>
              </a:clrFrom>
              <a:clrTo>
                <a:srgbClr val="E6E6E6">
                  <a:alpha val="0"/>
                </a:srgbClr>
              </a:clrTo>
            </a:clrChange>
            <a:extLst>
              <a:ext uri="{28A0092B-C50C-407E-A947-70E740481C1C}">
                <a14:useLocalDpi xmlns:a14="http://schemas.microsoft.com/office/drawing/2010/main" val="0"/>
              </a:ext>
            </a:extLst>
          </a:blip>
          <a:srcRect r="48058"/>
          <a:stretch/>
        </p:blipFill>
        <p:spPr bwMode="auto">
          <a:xfrm>
            <a:off x="7738615" y="3885254"/>
            <a:ext cx="853916" cy="915009"/>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descr="Mobile Phones Stick figure, talking, text, hand, logo png | PNGWing">
            <a:extLst>
              <a:ext uri="{FF2B5EF4-FFF2-40B4-BE49-F238E27FC236}">
                <a16:creationId xmlns:a16="http://schemas.microsoft.com/office/drawing/2014/main" id="{7C324E42-A209-F588-78E5-9AD68CE88187}"/>
              </a:ext>
            </a:extLst>
          </p:cNvPr>
          <p:cNvPicPr>
            <a:picLocks noChangeAspect="1" noChangeArrowheads="1"/>
          </p:cNvPicPr>
          <p:nvPr/>
        </p:nvPicPr>
        <p:blipFill rotWithShape="1">
          <a:blip r:embed="rId7" cstate="print">
            <a:clrChange>
              <a:clrFrom>
                <a:srgbClr val="E6E6E6"/>
              </a:clrFrom>
              <a:clrTo>
                <a:srgbClr val="E6E6E6">
                  <a:alpha val="0"/>
                </a:srgbClr>
              </a:clrTo>
            </a:clrChange>
            <a:extLst>
              <a:ext uri="{28A0092B-C50C-407E-A947-70E740481C1C}">
                <a14:useLocalDpi xmlns:a14="http://schemas.microsoft.com/office/drawing/2010/main" val="0"/>
              </a:ext>
            </a:extLst>
          </a:blip>
          <a:srcRect r="48058"/>
          <a:stretch/>
        </p:blipFill>
        <p:spPr bwMode="auto">
          <a:xfrm>
            <a:off x="6778495" y="4717265"/>
            <a:ext cx="853916" cy="915009"/>
          </a:xfrm>
          <a:prstGeom prst="rect">
            <a:avLst/>
          </a:prstGeom>
          <a:noFill/>
          <a:extLst>
            <a:ext uri="{909E8E84-426E-40DD-AFC4-6F175D3DCCD1}">
              <a14:hiddenFill xmlns:a14="http://schemas.microsoft.com/office/drawing/2010/main">
                <a:solidFill>
                  <a:srgbClr val="FFFFFF"/>
                </a:solidFill>
              </a14:hiddenFill>
            </a:ext>
          </a:extLst>
        </p:spPr>
      </p:pic>
      <p:cxnSp>
        <p:nvCxnSpPr>
          <p:cNvPr id="24" name="Straight Connector 23">
            <a:extLst>
              <a:ext uri="{FF2B5EF4-FFF2-40B4-BE49-F238E27FC236}">
                <a16:creationId xmlns:a16="http://schemas.microsoft.com/office/drawing/2014/main" id="{E195BAD9-DB46-2C15-E665-F29B6164EF7F}"/>
              </a:ext>
            </a:extLst>
          </p:cNvPr>
          <p:cNvCxnSpPr/>
          <p:nvPr/>
        </p:nvCxnSpPr>
        <p:spPr bwMode="auto">
          <a:xfrm>
            <a:off x="7705165" y="3483134"/>
            <a:ext cx="3038169" cy="450183"/>
          </a:xfrm>
          <a:prstGeom prst="line">
            <a:avLst/>
          </a:prstGeom>
          <a:solidFill>
            <a:schemeClr val="bg1"/>
          </a:solidFill>
          <a:ln w="9525" cap="flat" cmpd="sng" algn="ctr">
            <a:solidFill>
              <a:srgbClr val="ED5C0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tx1">
                      <a:alpha val="50000"/>
                    </a:schemeClr>
                  </a:outerShdw>
                </a:effectLst>
              </a14:hiddenEffects>
            </a:ext>
          </a:extLst>
        </p:spPr>
      </p:cxnSp>
      <p:cxnSp>
        <p:nvCxnSpPr>
          <p:cNvPr id="29" name="Straight Connector 28">
            <a:extLst>
              <a:ext uri="{FF2B5EF4-FFF2-40B4-BE49-F238E27FC236}">
                <a16:creationId xmlns:a16="http://schemas.microsoft.com/office/drawing/2014/main" id="{06449A95-1754-CDEE-D7F3-2792AD6BF16B}"/>
              </a:ext>
            </a:extLst>
          </p:cNvPr>
          <p:cNvCxnSpPr/>
          <p:nvPr/>
        </p:nvCxnSpPr>
        <p:spPr bwMode="auto">
          <a:xfrm>
            <a:off x="8404412" y="4246010"/>
            <a:ext cx="2338922" cy="70496"/>
          </a:xfrm>
          <a:prstGeom prst="line">
            <a:avLst/>
          </a:prstGeom>
          <a:solidFill>
            <a:schemeClr val="bg1"/>
          </a:solidFill>
          <a:ln w="9525" cap="flat" cmpd="sng" algn="ctr">
            <a:solidFill>
              <a:srgbClr val="ED5C0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tx1">
                      <a:alpha val="50000"/>
                    </a:schemeClr>
                  </a:outerShdw>
                </a:effectLst>
              </a14:hiddenEffects>
            </a:ext>
          </a:extLst>
        </p:spPr>
      </p:cxnSp>
      <p:cxnSp>
        <p:nvCxnSpPr>
          <p:cNvPr id="31" name="Straight Connector 30">
            <a:extLst>
              <a:ext uri="{FF2B5EF4-FFF2-40B4-BE49-F238E27FC236}">
                <a16:creationId xmlns:a16="http://schemas.microsoft.com/office/drawing/2014/main" id="{101B8275-AD2B-4FBA-6423-D99A98B2A0EA}"/>
              </a:ext>
            </a:extLst>
          </p:cNvPr>
          <p:cNvCxnSpPr/>
          <p:nvPr/>
        </p:nvCxnSpPr>
        <p:spPr bwMode="auto">
          <a:xfrm flipV="1">
            <a:off x="7377950" y="4804461"/>
            <a:ext cx="3365384" cy="266256"/>
          </a:xfrm>
          <a:prstGeom prst="line">
            <a:avLst/>
          </a:prstGeom>
          <a:solidFill>
            <a:schemeClr val="bg1"/>
          </a:solidFill>
          <a:ln w="9525" cap="flat" cmpd="sng" algn="ctr">
            <a:solidFill>
              <a:srgbClr val="ED5C0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tx1">
                      <a:alpha val="50000"/>
                    </a:schemeClr>
                  </a:outerShdw>
                </a:effectLst>
              </a14:hiddenEffects>
            </a:ext>
          </a:extLst>
        </p:spPr>
      </p:cxnSp>
      <p:sp>
        <p:nvSpPr>
          <p:cNvPr id="37" name="TextBox 36">
            <a:extLst>
              <a:ext uri="{FF2B5EF4-FFF2-40B4-BE49-F238E27FC236}">
                <a16:creationId xmlns:a16="http://schemas.microsoft.com/office/drawing/2014/main" id="{9D3D4EC3-241A-6FB0-1DEA-A93E9DE48C1B}"/>
              </a:ext>
            </a:extLst>
          </p:cNvPr>
          <p:cNvSpPr txBox="1"/>
          <p:nvPr/>
        </p:nvSpPr>
        <p:spPr>
          <a:xfrm>
            <a:off x="438541" y="5138081"/>
            <a:ext cx="1788292" cy="369332"/>
          </a:xfrm>
          <a:prstGeom prst="rect">
            <a:avLst/>
          </a:prstGeom>
          <a:noFill/>
        </p:spPr>
        <p:txBody>
          <a:bodyPr wrap="square" rtlCol="0">
            <a:spAutoFit/>
          </a:bodyPr>
          <a:lstStyle/>
          <a:p>
            <a:r>
              <a:rPr lang="en-US" b="1" dirty="0">
                <a:solidFill>
                  <a:srgbClr val="ED5C01"/>
                </a:solidFill>
              </a:rPr>
              <a:t>Customers</a:t>
            </a:r>
          </a:p>
        </p:txBody>
      </p:sp>
      <p:sp>
        <p:nvSpPr>
          <p:cNvPr id="39" name="TextBox 38">
            <a:extLst>
              <a:ext uri="{FF2B5EF4-FFF2-40B4-BE49-F238E27FC236}">
                <a16:creationId xmlns:a16="http://schemas.microsoft.com/office/drawing/2014/main" id="{0476DE80-A13B-58F2-4089-3EBA71437C67}"/>
              </a:ext>
            </a:extLst>
          </p:cNvPr>
          <p:cNvSpPr txBox="1"/>
          <p:nvPr/>
        </p:nvSpPr>
        <p:spPr>
          <a:xfrm>
            <a:off x="3090236" y="5440229"/>
            <a:ext cx="2037818" cy="646331"/>
          </a:xfrm>
          <a:prstGeom prst="rect">
            <a:avLst/>
          </a:prstGeom>
          <a:noFill/>
        </p:spPr>
        <p:txBody>
          <a:bodyPr wrap="square" rtlCol="0">
            <a:spAutoFit/>
          </a:bodyPr>
          <a:lstStyle/>
          <a:p>
            <a:pPr algn="ctr"/>
            <a:r>
              <a:rPr lang="en-US" b="1" dirty="0">
                <a:solidFill>
                  <a:srgbClr val="ED5C01"/>
                </a:solidFill>
              </a:rPr>
              <a:t>Precision Contact Users</a:t>
            </a:r>
          </a:p>
        </p:txBody>
      </p:sp>
      <p:sp>
        <p:nvSpPr>
          <p:cNvPr id="40" name="TextBox 39">
            <a:extLst>
              <a:ext uri="{FF2B5EF4-FFF2-40B4-BE49-F238E27FC236}">
                <a16:creationId xmlns:a16="http://schemas.microsoft.com/office/drawing/2014/main" id="{6D5FDAB0-EBD2-5FC5-4F53-9DB98255CC8E}"/>
              </a:ext>
            </a:extLst>
          </p:cNvPr>
          <p:cNvSpPr txBox="1"/>
          <p:nvPr/>
        </p:nvSpPr>
        <p:spPr>
          <a:xfrm>
            <a:off x="7272350" y="5632274"/>
            <a:ext cx="1788292" cy="369332"/>
          </a:xfrm>
          <a:prstGeom prst="rect">
            <a:avLst/>
          </a:prstGeom>
          <a:noFill/>
        </p:spPr>
        <p:txBody>
          <a:bodyPr wrap="square" rtlCol="0">
            <a:spAutoFit/>
          </a:bodyPr>
          <a:lstStyle/>
          <a:p>
            <a:r>
              <a:rPr lang="en-US" b="1" dirty="0">
                <a:solidFill>
                  <a:srgbClr val="ED5C01"/>
                </a:solidFill>
              </a:rPr>
              <a:t>Customers</a:t>
            </a:r>
          </a:p>
        </p:txBody>
      </p:sp>
      <p:sp>
        <p:nvSpPr>
          <p:cNvPr id="42" name="TextBox 41">
            <a:extLst>
              <a:ext uri="{FF2B5EF4-FFF2-40B4-BE49-F238E27FC236}">
                <a16:creationId xmlns:a16="http://schemas.microsoft.com/office/drawing/2014/main" id="{02FE0808-4B44-008C-95A6-58801D5E2C05}"/>
              </a:ext>
            </a:extLst>
          </p:cNvPr>
          <p:cNvSpPr txBox="1"/>
          <p:nvPr/>
        </p:nvSpPr>
        <p:spPr>
          <a:xfrm>
            <a:off x="10186029" y="5134559"/>
            <a:ext cx="2037818" cy="646331"/>
          </a:xfrm>
          <a:prstGeom prst="rect">
            <a:avLst/>
          </a:prstGeom>
          <a:noFill/>
        </p:spPr>
        <p:txBody>
          <a:bodyPr wrap="square" rtlCol="0">
            <a:spAutoFit/>
          </a:bodyPr>
          <a:lstStyle/>
          <a:p>
            <a:pPr algn="ctr"/>
            <a:r>
              <a:rPr lang="en-US" b="1" dirty="0">
                <a:solidFill>
                  <a:srgbClr val="ED5C01"/>
                </a:solidFill>
              </a:rPr>
              <a:t>Precision Contact User</a:t>
            </a:r>
          </a:p>
        </p:txBody>
      </p:sp>
    </p:spTree>
    <p:extLst>
      <p:ext uri="{BB962C8B-B14F-4D97-AF65-F5344CB8AC3E}">
        <p14:creationId xmlns:p14="http://schemas.microsoft.com/office/powerpoint/2010/main" val="154399392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2" descr="Afbeelding met persoon, vrouw, tafel, vasthouden&#10;&#10;Automatisch gegenereerde beschrijving">
            <a:extLst>
              <a:ext uri="{FF2B5EF4-FFF2-40B4-BE49-F238E27FC236}">
                <a16:creationId xmlns:a16="http://schemas.microsoft.com/office/drawing/2014/main" id="{FC62C168-6D08-4D01-9B00-CF562CCC1B65}"/>
              </a:ext>
            </a:extLst>
          </p:cNvPr>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32500" t="14445"/>
          <a:stretch/>
        </p:blipFill>
        <p:spPr>
          <a:xfrm>
            <a:off x="7311706" y="2980705"/>
            <a:ext cx="4880294" cy="3479469"/>
          </a:xfrm>
          <a:prstGeom prst="rect">
            <a:avLst/>
          </a:prstGeom>
        </p:spPr>
      </p:pic>
      <p:sp>
        <p:nvSpPr>
          <p:cNvPr id="2" name="Title 1">
            <a:extLst>
              <a:ext uri="{FF2B5EF4-FFF2-40B4-BE49-F238E27FC236}">
                <a16:creationId xmlns:a16="http://schemas.microsoft.com/office/drawing/2014/main" id="{79ECF57D-477C-4DF2-9085-4F92C7CA676F}"/>
              </a:ext>
            </a:extLst>
          </p:cNvPr>
          <p:cNvSpPr>
            <a:spLocks noGrp="1"/>
          </p:cNvSpPr>
          <p:nvPr>
            <p:ph type="title"/>
          </p:nvPr>
        </p:nvSpPr>
        <p:spPr>
          <a:xfrm>
            <a:off x="215600" y="38400"/>
            <a:ext cx="10244313" cy="624000"/>
          </a:xfrm>
        </p:spPr>
        <p:txBody>
          <a:bodyPr>
            <a:normAutofit/>
          </a:bodyPr>
          <a:lstStyle/>
          <a:p>
            <a:r>
              <a:rPr lang="en-US" sz="2800" dirty="0"/>
              <a:t>Precision Contact Web Chat</a:t>
            </a:r>
          </a:p>
        </p:txBody>
      </p:sp>
      <p:sp>
        <p:nvSpPr>
          <p:cNvPr id="6" name="Content Placeholder 5">
            <a:extLst>
              <a:ext uri="{FF2B5EF4-FFF2-40B4-BE49-F238E27FC236}">
                <a16:creationId xmlns:a16="http://schemas.microsoft.com/office/drawing/2014/main" id="{C959B53F-587E-4D6B-8082-728336AE2C39}"/>
              </a:ext>
            </a:extLst>
          </p:cNvPr>
          <p:cNvSpPr>
            <a:spLocks noGrp="1"/>
          </p:cNvSpPr>
          <p:nvPr>
            <p:ph idx="1"/>
          </p:nvPr>
        </p:nvSpPr>
        <p:spPr>
          <a:xfrm>
            <a:off x="215601" y="2504661"/>
            <a:ext cx="7700916" cy="3602225"/>
          </a:xfrm>
        </p:spPr>
        <p:txBody>
          <a:bodyPr/>
          <a:lstStyle/>
          <a:p>
            <a:pPr marL="344488" indent="-344488">
              <a:lnSpc>
                <a:spcPct val="120000"/>
              </a:lnSpc>
              <a:spcBef>
                <a:spcPts val="0"/>
              </a:spcBef>
              <a:spcAft>
                <a:spcPts val="1000"/>
              </a:spcAft>
            </a:pPr>
            <a:r>
              <a:rPr lang="en-US" sz="1800" dirty="0">
                <a:ea typeface="Verdana" panose="020B0604030504040204" pitchFamily="34" charset="0"/>
              </a:rPr>
              <a:t>Customers visiting your website can click on a Chat button to request a chat conversation with your staff.</a:t>
            </a:r>
          </a:p>
          <a:p>
            <a:pPr marL="344488" indent="-344488">
              <a:lnSpc>
                <a:spcPct val="120000"/>
              </a:lnSpc>
              <a:spcBef>
                <a:spcPts val="0"/>
              </a:spcBef>
              <a:spcAft>
                <a:spcPts val="1000"/>
              </a:spcAft>
            </a:pPr>
            <a:r>
              <a:rPr lang="en-US" altLang="en-US" sz="1800" dirty="0"/>
              <a:t>Customers are required to provide an e-mail address that can be used to follow up after the chat has ended</a:t>
            </a:r>
          </a:p>
          <a:p>
            <a:pPr marL="344488" indent="-344488">
              <a:lnSpc>
                <a:spcPct val="120000"/>
              </a:lnSpc>
              <a:spcBef>
                <a:spcPts val="0"/>
              </a:spcBef>
              <a:spcAft>
                <a:spcPts val="1000"/>
              </a:spcAft>
            </a:pPr>
            <a:r>
              <a:rPr lang="en-US" altLang="en-US" sz="1800" dirty="0"/>
              <a:t>Any employees assigned to the Web Chat group can respond on their browser or using the Precision Contact mobile app</a:t>
            </a:r>
          </a:p>
          <a:p>
            <a:pPr marL="344488" indent="-344488">
              <a:lnSpc>
                <a:spcPct val="120000"/>
              </a:lnSpc>
              <a:spcBef>
                <a:spcPts val="0"/>
              </a:spcBef>
              <a:spcAft>
                <a:spcPts val="1000"/>
              </a:spcAft>
            </a:pPr>
            <a:r>
              <a:rPr lang="en-US" sz="1800" dirty="0"/>
              <a:t>Business hours can be defined so that web chat is only available when you are</a:t>
            </a:r>
          </a:p>
          <a:p>
            <a:pPr marL="344488" indent="-344488">
              <a:lnSpc>
                <a:spcPct val="120000"/>
              </a:lnSpc>
              <a:spcBef>
                <a:spcPts val="0"/>
              </a:spcBef>
              <a:spcAft>
                <a:spcPts val="1000"/>
              </a:spcAft>
            </a:pPr>
            <a:r>
              <a:rPr lang="en-US" sz="1800" dirty="0"/>
              <a:t>All chat conversations are archived for easy retrieval</a:t>
            </a:r>
          </a:p>
        </p:txBody>
      </p:sp>
      <p:sp>
        <p:nvSpPr>
          <p:cNvPr id="4" name="Rectangle 3">
            <a:extLst>
              <a:ext uri="{FF2B5EF4-FFF2-40B4-BE49-F238E27FC236}">
                <a16:creationId xmlns:a16="http://schemas.microsoft.com/office/drawing/2014/main" id="{F8B8F059-588C-4F66-AF6C-F185D52D2444}"/>
              </a:ext>
            </a:extLst>
          </p:cNvPr>
          <p:cNvSpPr/>
          <p:nvPr/>
        </p:nvSpPr>
        <p:spPr>
          <a:xfrm>
            <a:off x="120600" y="954788"/>
            <a:ext cx="11540972" cy="1350947"/>
          </a:xfrm>
          <a:prstGeom prst="rect">
            <a:avLst/>
          </a:prstGeom>
        </p:spPr>
        <p:txBody>
          <a:bodyPr wrap="square">
            <a:spAutoFit/>
          </a:bodyPr>
          <a:lstStyle/>
          <a:p>
            <a:pPr>
              <a:spcAft>
                <a:spcPts val="1000"/>
              </a:spcAft>
            </a:pPr>
            <a:r>
              <a:rPr lang="en-US" sz="2800" b="1" dirty="0">
                <a:solidFill>
                  <a:srgbClr val="E36729"/>
                </a:solidFill>
              </a:rPr>
              <a:t>ADD CHAT TO YOUR WEBSITE</a:t>
            </a:r>
          </a:p>
          <a:p>
            <a:pPr>
              <a:lnSpc>
                <a:spcPct val="120000"/>
              </a:lnSpc>
              <a:spcAft>
                <a:spcPts val="1200"/>
              </a:spcAft>
            </a:pPr>
            <a:r>
              <a:rPr lang="en-US" sz="2000" dirty="0">
                <a:latin typeface="Verdana" panose="020B0604030504040204" pitchFamily="34" charset="0"/>
                <a:ea typeface="Verdana" panose="020B0604030504040204" pitchFamily="34" charset="0"/>
              </a:rPr>
              <a:t>Precision Contact provides a plug-in module to add to your website that allows customers to initiate a chat with your sales support or technical support staff.</a:t>
            </a:r>
          </a:p>
        </p:txBody>
      </p:sp>
    </p:spTree>
    <p:extLst>
      <p:ext uri="{BB962C8B-B14F-4D97-AF65-F5344CB8AC3E}">
        <p14:creationId xmlns:p14="http://schemas.microsoft.com/office/powerpoint/2010/main" val="426873448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CF57D-477C-4DF2-9085-4F92C7CA676F}"/>
              </a:ext>
            </a:extLst>
          </p:cNvPr>
          <p:cNvSpPr>
            <a:spLocks noGrp="1"/>
          </p:cNvSpPr>
          <p:nvPr>
            <p:ph type="title"/>
          </p:nvPr>
        </p:nvSpPr>
        <p:spPr>
          <a:xfrm>
            <a:off x="215600" y="38400"/>
            <a:ext cx="10244313" cy="624000"/>
          </a:xfrm>
        </p:spPr>
        <p:txBody>
          <a:bodyPr>
            <a:normAutofit/>
          </a:bodyPr>
          <a:lstStyle/>
          <a:p>
            <a:r>
              <a:rPr lang="en-US" sz="2800" dirty="0"/>
              <a:t>Precision Contact Mobile Application</a:t>
            </a:r>
          </a:p>
        </p:txBody>
      </p:sp>
      <p:sp>
        <p:nvSpPr>
          <p:cNvPr id="6" name="Content Placeholder 5">
            <a:extLst>
              <a:ext uri="{FF2B5EF4-FFF2-40B4-BE49-F238E27FC236}">
                <a16:creationId xmlns:a16="http://schemas.microsoft.com/office/drawing/2014/main" id="{C959B53F-587E-4D6B-8082-728336AE2C39}"/>
              </a:ext>
            </a:extLst>
          </p:cNvPr>
          <p:cNvSpPr>
            <a:spLocks noGrp="1"/>
          </p:cNvSpPr>
          <p:nvPr>
            <p:ph idx="1"/>
          </p:nvPr>
        </p:nvSpPr>
        <p:spPr>
          <a:xfrm>
            <a:off x="215600" y="2044166"/>
            <a:ext cx="8334040" cy="3859045"/>
          </a:xfrm>
        </p:spPr>
        <p:txBody>
          <a:bodyPr/>
          <a:lstStyle/>
          <a:p>
            <a:pPr marL="344488" indent="-344488">
              <a:lnSpc>
                <a:spcPct val="120000"/>
              </a:lnSpc>
              <a:spcBef>
                <a:spcPts val="0"/>
              </a:spcBef>
              <a:spcAft>
                <a:spcPts val="1000"/>
              </a:spcAft>
            </a:pPr>
            <a:r>
              <a:rPr lang="en-US" sz="1800" dirty="0">
                <a:ea typeface="Verdana" panose="020B0604030504040204" pitchFamily="34" charset="0"/>
              </a:rPr>
              <a:t>Exchange messages using a familiar texting interface</a:t>
            </a:r>
          </a:p>
          <a:p>
            <a:pPr marL="344488" indent="-344488">
              <a:lnSpc>
                <a:spcPct val="120000"/>
              </a:lnSpc>
              <a:spcBef>
                <a:spcPts val="0"/>
              </a:spcBef>
              <a:spcAft>
                <a:spcPts val="1000"/>
              </a:spcAft>
            </a:pPr>
            <a:r>
              <a:rPr lang="en-US" altLang="en-US" sz="1800" dirty="0"/>
              <a:t>Respond to web chats and text conversations using the same application</a:t>
            </a:r>
          </a:p>
          <a:p>
            <a:pPr marL="344488" indent="-344488">
              <a:lnSpc>
                <a:spcPct val="120000"/>
              </a:lnSpc>
              <a:spcBef>
                <a:spcPts val="0"/>
              </a:spcBef>
              <a:spcAft>
                <a:spcPts val="1000"/>
              </a:spcAft>
            </a:pPr>
            <a:r>
              <a:rPr lang="en-US" altLang="en-US" sz="1800" dirty="0"/>
              <a:t>Receive notification alerts of new messages even when the application is not visible</a:t>
            </a:r>
          </a:p>
          <a:p>
            <a:pPr marL="344488" indent="-344488">
              <a:lnSpc>
                <a:spcPct val="120000"/>
              </a:lnSpc>
              <a:spcBef>
                <a:spcPts val="0"/>
              </a:spcBef>
              <a:spcAft>
                <a:spcPts val="1000"/>
              </a:spcAft>
            </a:pPr>
            <a:r>
              <a:rPr lang="en-US" sz="1800" dirty="0"/>
              <a:t>Log in whenever you want to make yourself available to send and receive messages</a:t>
            </a:r>
          </a:p>
          <a:p>
            <a:pPr marL="344488" indent="-344488">
              <a:lnSpc>
                <a:spcPct val="120000"/>
              </a:lnSpc>
              <a:spcBef>
                <a:spcPts val="0"/>
              </a:spcBef>
              <a:spcAft>
                <a:spcPts val="1000"/>
              </a:spcAft>
            </a:pPr>
            <a:r>
              <a:rPr lang="en-US" sz="1800" dirty="0"/>
              <a:t>Keeps your personal mobile number hidden, while still responding to customer messages</a:t>
            </a:r>
          </a:p>
        </p:txBody>
      </p:sp>
      <p:sp>
        <p:nvSpPr>
          <p:cNvPr id="4" name="Rectangle 3">
            <a:extLst>
              <a:ext uri="{FF2B5EF4-FFF2-40B4-BE49-F238E27FC236}">
                <a16:creationId xmlns:a16="http://schemas.microsoft.com/office/drawing/2014/main" id="{F8B8F059-588C-4F66-AF6C-F185D52D2444}"/>
              </a:ext>
            </a:extLst>
          </p:cNvPr>
          <p:cNvSpPr/>
          <p:nvPr/>
        </p:nvSpPr>
        <p:spPr>
          <a:xfrm>
            <a:off x="120600" y="954788"/>
            <a:ext cx="11540972" cy="981615"/>
          </a:xfrm>
          <a:prstGeom prst="rect">
            <a:avLst/>
          </a:prstGeom>
        </p:spPr>
        <p:txBody>
          <a:bodyPr wrap="square">
            <a:spAutoFit/>
          </a:bodyPr>
          <a:lstStyle/>
          <a:p>
            <a:pPr>
              <a:spcAft>
                <a:spcPts val="1000"/>
              </a:spcAft>
            </a:pPr>
            <a:r>
              <a:rPr lang="en-US" sz="2800" b="1" dirty="0">
                <a:solidFill>
                  <a:srgbClr val="E36729"/>
                </a:solidFill>
              </a:rPr>
              <a:t>RESPOND NO MATTER WHERE YOU ARE</a:t>
            </a:r>
          </a:p>
          <a:p>
            <a:pPr>
              <a:lnSpc>
                <a:spcPct val="120000"/>
              </a:lnSpc>
              <a:spcAft>
                <a:spcPts val="1200"/>
              </a:spcAft>
            </a:pPr>
            <a:endParaRPr lang="en-US" sz="2000" dirty="0">
              <a:latin typeface="Verdana" panose="020B0604030504040204" pitchFamily="34" charset="0"/>
              <a:ea typeface="Verdana" panose="020B0604030504040204" pitchFamily="34" charset="0"/>
            </a:endParaRPr>
          </a:p>
        </p:txBody>
      </p:sp>
      <p:pic>
        <p:nvPicPr>
          <p:cNvPr id="5" name="Picture 4">
            <a:extLst>
              <a:ext uri="{FF2B5EF4-FFF2-40B4-BE49-F238E27FC236}">
                <a16:creationId xmlns:a16="http://schemas.microsoft.com/office/drawing/2014/main" id="{12138F1C-C759-446A-AE36-E6253D359A44}"/>
              </a:ext>
            </a:extLst>
          </p:cNvPr>
          <p:cNvPicPr>
            <a:picLocks noChangeAspect="1"/>
          </p:cNvPicPr>
          <p:nvPr/>
        </p:nvPicPr>
        <p:blipFill>
          <a:blip r:embed="rId3"/>
          <a:stretch>
            <a:fillRect/>
          </a:stretch>
        </p:blipFill>
        <p:spPr>
          <a:xfrm flipH="1">
            <a:off x="9932091" y="1445595"/>
            <a:ext cx="1584382" cy="3429000"/>
          </a:xfrm>
          <a:prstGeom prst="rect">
            <a:avLst/>
          </a:prstGeom>
        </p:spPr>
      </p:pic>
      <p:pic>
        <p:nvPicPr>
          <p:cNvPr id="9" name="Picture 8">
            <a:extLst>
              <a:ext uri="{FF2B5EF4-FFF2-40B4-BE49-F238E27FC236}">
                <a16:creationId xmlns:a16="http://schemas.microsoft.com/office/drawing/2014/main" id="{91276E62-078B-4157-86C0-8A3D5375043C}"/>
              </a:ext>
            </a:extLst>
          </p:cNvPr>
          <p:cNvPicPr>
            <a:picLocks noChangeAspect="1"/>
          </p:cNvPicPr>
          <p:nvPr/>
        </p:nvPicPr>
        <p:blipFill>
          <a:blip r:embed="rId4"/>
          <a:stretch>
            <a:fillRect/>
          </a:stretch>
        </p:blipFill>
        <p:spPr>
          <a:xfrm>
            <a:off x="8817509" y="2831374"/>
            <a:ext cx="1548922" cy="3352256"/>
          </a:xfrm>
          <a:prstGeom prst="rect">
            <a:avLst/>
          </a:prstGeom>
        </p:spPr>
      </p:pic>
    </p:spTree>
    <p:extLst>
      <p:ext uri="{BB962C8B-B14F-4D97-AF65-F5344CB8AC3E}">
        <p14:creationId xmlns:p14="http://schemas.microsoft.com/office/powerpoint/2010/main" val="409460124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 name="Picture 53">
            <a:extLst>
              <a:ext uri="{FF2B5EF4-FFF2-40B4-BE49-F238E27FC236}">
                <a16:creationId xmlns:a16="http://schemas.microsoft.com/office/drawing/2014/main" id="{082B8B29-5377-4955-B725-E1D16DFAA6EB}"/>
              </a:ext>
            </a:extLst>
          </p:cNvPr>
          <p:cNvPicPr>
            <a:picLocks noChangeAspect="1"/>
          </p:cNvPicPr>
          <p:nvPr/>
        </p:nvPicPr>
        <p:blipFill>
          <a:blip r:embed="rId3"/>
          <a:stretch>
            <a:fillRect/>
          </a:stretch>
        </p:blipFill>
        <p:spPr>
          <a:xfrm>
            <a:off x="4703095" y="855293"/>
            <a:ext cx="2827274" cy="5660272"/>
          </a:xfrm>
          <a:prstGeom prst="rect">
            <a:avLst/>
          </a:prstGeom>
        </p:spPr>
      </p:pic>
      <p:sp>
        <p:nvSpPr>
          <p:cNvPr id="70" name="Title 1">
            <a:extLst>
              <a:ext uri="{FF2B5EF4-FFF2-40B4-BE49-F238E27FC236}">
                <a16:creationId xmlns:a16="http://schemas.microsoft.com/office/drawing/2014/main" id="{A22F9745-7DAE-BD4C-9B9F-DCFC30E9A236}"/>
              </a:ext>
            </a:extLst>
          </p:cNvPr>
          <p:cNvSpPr txBox="1">
            <a:spLocks/>
          </p:cNvSpPr>
          <p:nvPr/>
        </p:nvSpPr>
        <p:spPr>
          <a:xfrm>
            <a:off x="198304" y="11253"/>
            <a:ext cx="11462225" cy="674909"/>
          </a:xfrm>
          <a:prstGeom prst="rect">
            <a:avLst/>
          </a:prstGeom>
        </p:spPr>
        <p:txBody>
          <a:bodyPr vert="horz" lIns="0" tIns="0" rIns="0" bIns="0" rtlCol="0" anchor="ctr">
            <a:normAutofit/>
          </a:bodyPr>
          <a:lstStyle>
            <a:lvl1pPr algn="l" defTabSz="914400" rtl="0" eaLnBrk="1" latinLnBrk="0" hangingPunct="1">
              <a:lnSpc>
                <a:spcPct val="90000"/>
              </a:lnSpc>
              <a:spcBef>
                <a:spcPct val="0"/>
              </a:spcBef>
              <a:buNone/>
              <a:defRPr sz="4400" b="0" kern="1200">
                <a:solidFill>
                  <a:srgbClr val="007DB2"/>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rPr>
              <a:t>MOBILE APP – Home Page</a:t>
            </a:r>
          </a:p>
        </p:txBody>
      </p:sp>
      <p:grpSp>
        <p:nvGrpSpPr>
          <p:cNvPr id="61" name="Group 60">
            <a:extLst>
              <a:ext uri="{FF2B5EF4-FFF2-40B4-BE49-F238E27FC236}">
                <a16:creationId xmlns:a16="http://schemas.microsoft.com/office/drawing/2014/main" id="{ADB2E97C-1049-405D-846F-44C4D051FBC5}"/>
              </a:ext>
            </a:extLst>
          </p:cNvPr>
          <p:cNvGrpSpPr/>
          <p:nvPr/>
        </p:nvGrpSpPr>
        <p:grpSpPr>
          <a:xfrm>
            <a:off x="1937442" y="1302164"/>
            <a:ext cx="8210409" cy="4055086"/>
            <a:chOff x="1948664" y="1245387"/>
            <a:chExt cx="8210409" cy="4055086"/>
          </a:xfrm>
        </p:grpSpPr>
        <p:sp>
          <p:nvSpPr>
            <p:cNvPr id="16" name="TextBox 29">
              <a:extLst>
                <a:ext uri="{FF2B5EF4-FFF2-40B4-BE49-F238E27FC236}">
                  <a16:creationId xmlns:a16="http://schemas.microsoft.com/office/drawing/2014/main" id="{44D36A30-0E17-3C4B-AE4F-5B31111EF825}"/>
                </a:ext>
              </a:extLst>
            </p:cNvPr>
            <p:cNvSpPr txBox="1"/>
            <p:nvPr/>
          </p:nvSpPr>
          <p:spPr bwMode="auto">
            <a:xfrm>
              <a:off x="8312457" y="3838962"/>
              <a:ext cx="1846616" cy="430887"/>
            </a:xfrm>
            <a:prstGeom prst="rect">
              <a:avLst/>
            </a:prstGeom>
            <a:solidFill>
              <a:srgbClr val="9FBD4E"/>
            </a:solidFill>
            <a:ln w="19050">
              <a:noFill/>
              <a:miter lim="800000"/>
              <a:headEnd/>
              <a:tailEnd/>
            </a:ln>
            <a:extLst>
              <a:ext uri="{FAA26D3D-D897-4be2-8F04-BA451C77F1D7}">
                <ma14:placeholderFlag xmlns:ma14="http://schemas.microsoft.com/office/mac/drawingml/2011/main" xmlns="" val="1"/>
              </a:ext>
            </a:extLst>
          </p:spPr>
          <p:txBody>
            <a:bodyPr vert="horz" wrap="square" lIns="182880" tIns="91440" rIns="182880" bIns="91440" numCol="1" rtlCol="0" anchor="ctr" anchorCtr="0" compatLnSpc="1">
              <a:prstTxWarp prst="textNoShape">
                <a:avLst/>
              </a:prstTxWarp>
              <a:spAutoFit/>
            </a:bodyPr>
            <a:lstStyle/>
            <a:p>
              <a:pPr marL="0" marR="0" lvl="0" indent="0" algn="l" defTabSz="914014"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Verdana" panose="020B0604030504040204" pitchFamily="34" charset="0"/>
                  <a:ea typeface="Verdana" panose="020B0604030504040204" pitchFamily="34" charset="0"/>
                  <a:cs typeface="Verdana" panose="020B0604030504040204" pitchFamily="34" charset="0"/>
                </a:rPr>
                <a:t>Active Users</a:t>
              </a:r>
            </a:p>
          </p:txBody>
        </p:sp>
        <p:sp>
          <p:nvSpPr>
            <p:cNvPr id="19" name="TextBox 31">
              <a:extLst>
                <a:ext uri="{FF2B5EF4-FFF2-40B4-BE49-F238E27FC236}">
                  <a16:creationId xmlns:a16="http://schemas.microsoft.com/office/drawing/2014/main" id="{CD77CB05-2BCA-7F4F-B3B3-B6FE6877D079}"/>
                </a:ext>
              </a:extLst>
            </p:cNvPr>
            <p:cNvSpPr txBox="1"/>
            <p:nvPr/>
          </p:nvSpPr>
          <p:spPr bwMode="auto">
            <a:xfrm>
              <a:off x="8312456" y="2618417"/>
              <a:ext cx="1846617" cy="677108"/>
            </a:xfrm>
            <a:prstGeom prst="rect">
              <a:avLst/>
            </a:prstGeom>
            <a:solidFill>
              <a:srgbClr val="9FBD4E"/>
            </a:solidFill>
            <a:ln w="19050">
              <a:noFill/>
              <a:miter lim="800000"/>
              <a:headEnd/>
              <a:tailEnd/>
            </a:ln>
            <a:extLst>
              <a:ext uri="{FAA26D3D-D897-4be2-8F04-BA451C77F1D7}">
                <ma14:placeholderFlag xmlns:ma14="http://schemas.microsoft.com/office/mac/drawingml/2011/main" xmlns="" val="1"/>
              </a:ext>
            </a:extLst>
          </p:spPr>
          <p:txBody>
            <a:bodyPr vert="horz" wrap="square" lIns="182880" tIns="91440" rIns="182880" bIns="91440" numCol="1" rtlCol="0" anchor="ctr" anchorCtr="0" compatLnSpc="1">
              <a:prstTxWarp prst="textNoShape">
                <a:avLst/>
              </a:prstTxWarp>
              <a:spAutoFit/>
            </a:bodyPr>
            <a:lstStyle/>
            <a:p>
              <a:pPr marL="0" marR="0" lvl="0" indent="0" algn="l" defTabSz="914014"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Verdana" panose="020B0604030504040204" pitchFamily="34" charset="0"/>
                  <a:ea typeface="Verdana" panose="020B0604030504040204" pitchFamily="34" charset="0"/>
                  <a:cs typeface="Verdana" panose="020B0604030504040204" pitchFamily="34" charset="0"/>
                </a:rPr>
                <a:t>Pending Count in queue</a:t>
              </a:r>
            </a:p>
          </p:txBody>
        </p:sp>
        <p:cxnSp>
          <p:nvCxnSpPr>
            <p:cNvPr id="21" name="Straight Connector 34">
              <a:extLst>
                <a:ext uri="{FF2B5EF4-FFF2-40B4-BE49-F238E27FC236}">
                  <a16:creationId xmlns:a16="http://schemas.microsoft.com/office/drawing/2014/main" id="{B9257608-C064-3546-AF92-084690AB3861}"/>
                </a:ext>
              </a:extLst>
            </p:cNvPr>
            <p:cNvCxnSpPr>
              <a:cxnSpLocks/>
              <a:stCxn id="4" idx="6"/>
            </p:cNvCxnSpPr>
            <p:nvPr/>
          </p:nvCxnSpPr>
          <p:spPr>
            <a:xfrm flipV="1">
              <a:off x="7114953" y="2040949"/>
              <a:ext cx="1197504" cy="123255"/>
            </a:xfrm>
            <a:prstGeom prst="line">
              <a:avLst/>
            </a:prstGeom>
            <a:ln w="22225">
              <a:solidFill>
                <a:srgbClr val="87C024"/>
              </a:solidFill>
            </a:ln>
          </p:spPr>
          <p:style>
            <a:lnRef idx="1">
              <a:schemeClr val="accent1"/>
            </a:lnRef>
            <a:fillRef idx="0">
              <a:schemeClr val="accent1"/>
            </a:fillRef>
            <a:effectRef idx="0">
              <a:schemeClr val="accent1"/>
            </a:effectRef>
            <a:fontRef idx="minor">
              <a:schemeClr val="tx1"/>
            </a:fontRef>
          </p:style>
        </p:cxnSp>
        <p:cxnSp>
          <p:nvCxnSpPr>
            <p:cNvPr id="24" name="Straight Connector 36">
              <a:extLst>
                <a:ext uri="{FF2B5EF4-FFF2-40B4-BE49-F238E27FC236}">
                  <a16:creationId xmlns:a16="http://schemas.microsoft.com/office/drawing/2014/main" id="{9F05C91A-754D-B147-9C4A-222654273F83}"/>
                </a:ext>
              </a:extLst>
            </p:cNvPr>
            <p:cNvCxnSpPr>
              <a:cxnSpLocks/>
              <a:stCxn id="26" idx="6"/>
              <a:endCxn id="19" idx="1"/>
            </p:cNvCxnSpPr>
            <p:nvPr/>
          </p:nvCxnSpPr>
          <p:spPr>
            <a:xfrm flipV="1">
              <a:off x="6213985" y="2956971"/>
              <a:ext cx="2098471" cy="344780"/>
            </a:xfrm>
            <a:prstGeom prst="line">
              <a:avLst/>
            </a:prstGeom>
            <a:ln w="22225">
              <a:solidFill>
                <a:srgbClr val="87C024"/>
              </a:solidFill>
            </a:ln>
          </p:spPr>
          <p:style>
            <a:lnRef idx="1">
              <a:schemeClr val="accent1"/>
            </a:lnRef>
            <a:fillRef idx="0">
              <a:schemeClr val="accent1"/>
            </a:fillRef>
            <a:effectRef idx="0">
              <a:schemeClr val="accent1"/>
            </a:effectRef>
            <a:fontRef idx="minor">
              <a:schemeClr val="tx1"/>
            </a:fontRef>
          </p:style>
        </p:cxnSp>
        <p:sp>
          <p:nvSpPr>
            <p:cNvPr id="25" name="TextBox 37">
              <a:extLst>
                <a:ext uri="{FF2B5EF4-FFF2-40B4-BE49-F238E27FC236}">
                  <a16:creationId xmlns:a16="http://schemas.microsoft.com/office/drawing/2014/main" id="{4A7E7F12-D1E1-0541-9E0E-AC9879974EEF}"/>
                </a:ext>
              </a:extLst>
            </p:cNvPr>
            <p:cNvSpPr txBox="1"/>
            <p:nvPr/>
          </p:nvSpPr>
          <p:spPr bwMode="auto">
            <a:xfrm>
              <a:off x="1948664" y="2963197"/>
              <a:ext cx="1936294" cy="677108"/>
            </a:xfrm>
            <a:prstGeom prst="rect">
              <a:avLst/>
            </a:prstGeom>
            <a:solidFill>
              <a:srgbClr val="9FBD4E"/>
            </a:solidFill>
            <a:ln w="19050">
              <a:noFill/>
              <a:miter lim="800000"/>
              <a:headEnd/>
              <a:tailEnd/>
            </a:ln>
            <a:extLst>
              <a:ext uri="{FAA26D3D-D897-4be2-8F04-BA451C77F1D7}">
                <ma14:placeholderFlag xmlns:ma14="http://schemas.microsoft.com/office/mac/drawingml/2011/main" xmlns="" val="1"/>
              </a:ext>
            </a:extLst>
          </p:spPr>
          <p:txBody>
            <a:bodyPr vert="horz" wrap="square" lIns="182880" tIns="91440" rIns="182880" bIns="91440" numCol="1" rtlCol="0" anchor="ctr" anchorCtr="0" compatLnSpc="1">
              <a:prstTxWarp prst="textNoShape">
                <a:avLst/>
              </a:prstTxWarp>
              <a:spAutoFit/>
            </a:bodyPr>
            <a:lstStyle/>
            <a:p>
              <a:pPr marL="0" marR="0" lvl="0" indent="0" algn="r" defTabSz="914014"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Verdana" panose="020B0604030504040204" pitchFamily="34" charset="0"/>
                  <a:ea typeface="Verdana" panose="020B0604030504040204" pitchFamily="34" charset="0"/>
                  <a:cs typeface="Verdana" panose="020B0604030504040204" pitchFamily="34" charset="0"/>
                </a:rPr>
                <a:t>Personal Text Group</a:t>
              </a:r>
            </a:p>
          </p:txBody>
        </p:sp>
        <p:sp>
          <p:nvSpPr>
            <p:cNvPr id="26" name="Oval 27">
              <a:extLst>
                <a:ext uri="{FF2B5EF4-FFF2-40B4-BE49-F238E27FC236}">
                  <a16:creationId xmlns:a16="http://schemas.microsoft.com/office/drawing/2014/main" id="{71A62CFC-641B-9B45-B923-125FCAE195AD}"/>
                </a:ext>
              </a:extLst>
            </p:cNvPr>
            <p:cNvSpPr>
              <a:spLocks noChangeAspect="1"/>
            </p:cNvSpPr>
            <p:nvPr/>
          </p:nvSpPr>
          <p:spPr>
            <a:xfrm>
              <a:off x="5922854" y="3155447"/>
              <a:ext cx="291131" cy="292608"/>
            </a:xfrm>
            <a:prstGeom prst="ellipse">
              <a:avLst/>
            </a:prstGeom>
            <a:noFill/>
            <a:ln w="28575">
              <a:solidFill>
                <a:srgbClr val="87C024"/>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014"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rebuchet MS"/>
                <a:ea typeface="ＭＳ Ｐゴシック" charset="0"/>
                <a:cs typeface="+mn-cs"/>
              </a:endParaRPr>
            </a:p>
          </p:txBody>
        </p:sp>
        <p:cxnSp>
          <p:nvCxnSpPr>
            <p:cNvPr id="27" name="Straight Connector 38">
              <a:extLst>
                <a:ext uri="{FF2B5EF4-FFF2-40B4-BE49-F238E27FC236}">
                  <a16:creationId xmlns:a16="http://schemas.microsoft.com/office/drawing/2014/main" id="{238F0D42-1F05-8B4F-BDAD-9C54BA3C6A93}"/>
                </a:ext>
              </a:extLst>
            </p:cNvPr>
            <p:cNvCxnSpPr>
              <a:cxnSpLocks/>
              <a:stCxn id="25" idx="3"/>
            </p:cNvCxnSpPr>
            <p:nvPr/>
          </p:nvCxnSpPr>
          <p:spPr>
            <a:xfrm>
              <a:off x="3884958" y="3301751"/>
              <a:ext cx="1148920" cy="0"/>
            </a:xfrm>
            <a:prstGeom prst="line">
              <a:avLst/>
            </a:prstGeom>
            <a:ln w="22225">
              <a:solidFill>
                <a:srgbClr val="87C024"/>
              </a:solidFill>
            </a:ln>
          </p:spPr>
          <p:style>
            <a:lnRef idx="1">
              <a:schemeClr val="accent1"/>
            </a:lnRef>
            <a:fillRef idx="0">
              <a:schemeClr val="accent1"/>
            </a:fillRef>
            <a:effectRef idx="0">
              <a:schemeClr val="accent1"/>
            </a:effectRef>
            <a:fontRef idx="minor">
              <a:schemeClr val="tx1"/>
            </a:fontRef>
          </p:style>
        </p:cxnSp>
        <p:sp>
          <p:nvSpPr>
            <p:cNvPr id="28" name="TextBox 39">
              <a:extLst>
                <a:ext uri="{FF2B5EF4-FFF2-40B4-BE49-F238E27FC236}">
                  <a16:creationId xmlns:a16="http://schemas.microsoft.com/office/drawing/2014/main" id="{D53534C5-0CFF-EF44-8217-5C7A509CAFAD}"/>
                </a:ext>
              </a:extLst>
            </p:cNvPr>
            <p:cNvSpPr txBox="1"/>
            <p:nvPr/>
          </p:nvSpPr>
          <p:spPr bwMode="auto">
            <a:xfrm>
              <a:off x="1948664" y="3977830"/>
              <a:ext cx="1936294" cy="677108"/>
            </a:xfrm>
            <a:prstGeom prst="rect">
              <a:avLst/>
            </a:prstGeom>
            <a:solidFill>
              <a:srgbClr val="9FBD4E"/>
            </a:solidFill>
            <a:ln w="19050">
              <a:noFill/>
              <a:miter lim="800000"/>
              <a:headEnd/>
              <a:tailEnd/>
            </a:ln>
            <a:extLst>
              <a:ext uri="{FAA26D3D-D897-4be2-8F04-BA451C77F1D7}">
                <ma14:placeholderFlag xmlns:ma14="http://schemas.microsoft.com/office/mac/drawingml/2011/main" xmlns="" val="1"/>
              </a:ext>
            </a:extLst>
          </p:spPr>
          <p:txBody>
            <a:bodyPr vert="horz" wrap="square" lIns="182880" tIns="91440" rIns="182880" bIns="91440" numCol="1" rtlCol="0" anchor="ctr" anchorCtr="0" compatLnSpc="1">
              <a:prstTxWarp prst="textNoShape">
                <a:avLst/>
              </a:prstTxWarp>
              <a:spAutoFit/>
            </a:bodyPr>
            <a:lstStyle/>
            <a:p>
              <a:pPr marL="0" marR="0" lvl="0" indent="0" algn="r" defTabSz="914014"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Verdana" panose="020B0604030504040204" pitchFamily="34" charset="0"/>
                  <a:ea typeface="Verdana" panose="020B0604030504040204" pitchFamily="34" charset="0"/>
                  <a:cs typeface="Verdana" panose="020B0604030504040204" pitchFamily="34" charset="0"/>
                </a:rPr>
                <a:t>Shared Text Group</a:t>
              </a:r>
            </a:p>
          </p:txBody>
        </p:sp>
        <p:cxnSp>
          <p:nvCxnSpPr>
            <p:cNvPr id="30" name="Straight Connector 41">
              <a:extLst>
                <a:ext uri="{FF2B5EF4-FFF2-40B4-BE49-F238E27FC236}">
                  <a16:creationId xmlns:a16="http://schemas.microsoft.com/office/drawing/2014/main" id="{626BE9F8-413B-DB4D-9283-C03A62CECCA7}"/>
                </a:ext>
              </a:extLst>
            </p:cNvPr>
            <p:cNvCxnSpPr>
              <a:cxnSpLocks/>
              <a:stCxn id="17" idx="3"/>
              <a:endCxn id="34" idx="3"/>
            </p:cNvCxnSpPr>
            <p:nvPr/>
          </p:nvCxnSpPr>
          <p:spPr>
            <a:xfrm flipH="1">
              <a:off x="3880485" y="1440508"/>
              <a:ext cx="1187041" cy="665138"/>
            </a:xfrm>
            <a:prstGeom prst="line">
              <a:avLst/>
            </a:prstGeom>
            <a:ln w="22225">
              <a:solidFill>
                <a:srgbClr val="87C024"/>
              </a:solidFill>
            </a:ln>
          </p:spPr>
          <p:style>
            <a:lnRef idx="1">
              <a:schemeClr val="accent1"/>
            </a:lnRef>
            <a:fillRef idx="0">
              <a:schemeClr val="accent1"/>
            </a:fillRef>
            <a:effectRef idx="0">
              <a:schemeClr val="accent1"/>
            </a:effectRef>
            <a:fontRef idx="minor">
              <a:schemeClr val="tx1"/>
            </a:fontRef>
          </p:style>
        </p:cxnSp>
        <p:sp>
          <p:nvSpPr>
            <p:cNvPr id="31" name="TextBox 42">
              <a:extLst>
                <a:ext uri="{FF2B5EF4-FFF2-40B4-BE49-F238E27FC236}">
                  <a16:creationId xmlns:a16="http://schemas.microsoft.com/office/drawing/2014/main" id="{A6ED5C13-E0D0-2E43-84FC-065C2D954238}"/>
                </a:ext>
              </a:extLst>
            </p:cNvPr>
            <p:cNvSpPr txBox="1"/>
            <p:nvPr/>
          </p:nvSpPr>
          <p:spPr bwMode="auto">
            <a:xfrm>
              <a:off x="8304933" y="1646416"/>
              <a:ext cx="1846616" cy="677108"/>
            </a:xfrm>
            <a:prstGeom prst="rect">
              <a:avLst/>
            </a:prstGeom>
            <a:solidFill>
              <a:srgbClr val="9FBD4E"/>
            </a:solidFill>
            <a:ln w="19050">
              <a:noFill/>
              <a:miter lim="800000"/>
              <a:headEnd/>
              <a:tailEnd/>
            </a:ln>
            <a:extLst>
              <a:ext uri="{FAA26D3D-D897-4be2-8F04-BA451C77F1D7}">
                <ma14:placeholderFlag xmlns:ma14="http://schemas.microsoft.com/office/mac/drawingml/2011/main" xmlns="" val="1"/>
              </a:ext>
            </a:extLst>
          </p:spPr>
          <p:txBody>
            <a:bodyPr vert="horz" wrap="square" lIns="182880" tIns="91440" rIns="182880" bIns="91440" numCol="1" rtlCol="0" anchor="ctr" anchorCtr="0" compatLnSpc="1">
              <a:prstTxWarp prst="textNoShape">
                <a:avLst/>
              </a:prstTxWarp>
              <a:spAutoFit/>
            </a:bodyPr>
            <a:lstStyle/>
            <a:p>
              <a:pPr marL="0" marR="0" lvl="0" indent="0" algn="l" defTabSz="914014"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Verdana" panose="020B0604030504040204" pitchFamily="34" charset="0"/>
                  <a:ea typeface="Verdana" panose="020B0604030504040204" pitchFamily="34" charset="0"/>
                  <a:cs typeface="Verdana" panose="020B0604030504040204" pitchFamily="34" charset="0"/>
                </a:rPr>
                <a:t>Active User Count</a:t>
              </a:r>
            </a:p>
          </p:txBody>
        </p:sp>
        <p:sp>
          <p:nvSpPr>
            <p:cNvPr id="34" name="TextBox 44">
              <a:extLst>
                <a:ext uri="{FF2B5EF4-FFF2-40B4-BE49-F238E27FC236}">
                  <a16:creationId xmlns:a16="http://schemas.microsoft.com/office/drawing/2014/main" id="{29C6BD86-6C88-604D-A01B-579B216920EA}"/>
                </a:ext>
              </a:extLst>
            </p:cNvPr>
            <p:cNvSpPr txBox="1"/>
            <p:nvPr/>
          </p:nvSpPr>
          <p:spPr bwMode="auto">
            <a:xfrm>
              <a:off x="1948664" y="1767092"/>
              <a:ext cx="1931821" cy="677108"/>
            </a:xfrm>
            <a:prstGeom prst="rect">
              <a:avLst/>
            </a:prstGeom>
            <a:solidFill>
              <a:srgbClr val="9FBD4E"/>
            </a:solidFill>
            <a:ln w="19050">
              <a:noFill/>
              <a:miter lim="800000"/>
              <a:headEnd/>
              <a:tailEnd/>
            </a:ln>
            <a:extLst>
              <a:ext uri="{FAA26D3D-D897-4be2-8F04-BA451C77F1D7}">
                <ma14:placeholderFlag xmlns:ma14="http://schemas.microsoft.com/office/mac/drawingml/2011/main" xmlns="" val="1"/>
              </a:ext>
            </a:extLst>
          </p:spPr>
          <p:txBody>
            <a:bodyPr vert="horz" wrap="square" lIns="182880" tIns="91440" rIns="182880" bIns="91440" numCol="1" rtlCol="0" anchor="ctr" anchorCtr="0" compatLnSpc="1">
              <a:prstTxWarp prst="textNoShape">
                <a:avLst/>
              </a:prstTxWarp>
              <a:spAutoFit/>
            </a:bodyPr>
            <a:lstStyle/>
            <a:p>
              <a:pPr marL="0" marR="0" lvl="0" indent="0" algn="r" defTabSz="914014"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Verdana" panose="020B0604030504040204" pitchFamily="34" charset="0"/>
                  <a:ea typeface="Verdana" panose="020B0604030504040204" pitchFamily="34" charset="0"/>
                  <a:cs typeface="Verdana" panose="020B0604030504040204" pitchFamily="34" charset="0"/>
                </a:rPr>
                <a:t>Total Pending Message Count</a:t>
              </a:r>
            </a:p>
          </p:txBody>
        </p:sp>
        <p:cxnSp>
          <p:nvCxnSpPr>
            <p:cNvPr id="15" name="Straight Connector 28">
              <a:extLst>
                <a:ext uri="{FF2B5EF4-FFF2-40B4-BE49-F238E27FC236}">
                  <a16:creationId xmlns:a16="http://schemas.microsoft.com/office/drawing/2014/main" id="{95BA6310-233A-C149-A247-70EE1B42D336}"/>
                </a:ext>
              </a:extLst>
            </p:cNvPr>
            <p:cNvCxnSpPr>
              <a:cxnSpLocks/>
            </p:cNvCxnSpPr>
            <p:nvPr/>
          </p:nvCxnSpPr>
          <p:spPr>
            <a:xfrm flipH="1">
              <a:off x="3880485" y="4270403"/>
              <a:ext cx="1268273" cy="1030070"/>
            </a:xfrm>
            <a:prstGeom prst="line">
              <a:avLst/>
            </a:prstGeom>
            <a:ln w="22225">
              <a:solidFill>
                <a:srgbClr val="87C024"/>
              </a:solidFill>
            </a:ln>
          </p:spPr>
          <p:style>
            <a:lnRef idx="1">
              <a:schemeClr val="accent1"/>
            </a:lnRef>
            <a:fillRef idx="0">
              <a:schemeClr val="accent1"/>
            </a:fillRef>
            <a:effectRef idx="0">
              <a:schemeClr val="accent1"/>
            </a:effectRef>
            <a:fontRef idx="minor">
              <a:schemeClr val="tx1"/>
            </a:fontRef>
          </p:style>
        </p:cxnSp>
        <p:cxnSp>
          <p:nvCxnSpPr>
            <p:cNvPr id="18" name="Straight Connector 30">
              <a:extLst>
                <a:ext uri="{FF2B5EF4-FFF2-40B4-BE49-F238E27FC236}">
                  <a16:creationId xmlns:a16="http://schemas.microsoft.com/office/drawing/2014/main" id="{D2F125D6-C556-C348-8F4D-AFDF351C7FF7}"/>
                </a:ext>
              </a:extLst>
            </p:cNvPr>
            <p:cNvCxnSpPr>
              <a:cxnSpLocks/>
            </p:cNvCxnSpPr>
            <p:nvPr/>
          </p:nvCxnSpPr>
          <p:spPr>
            <a:xfrm flipV="1">
              <a:off x="3850752" y="3799999"/>
              <a:ext cx="1216774" cy="524671"/>
            </a:xfrm>
            <a:prstGeom prst="line">
              <a:avLst/>
            </a:prstGeom>
            <a:ln w="22225">
              <a:solidFill>
                <a:srgbClr val="87C024"/>
              </a:solidFill>
            </a:ln>
          </p:spPr>
          <p:style>
            <a:lnRef idx="1">
              <a:schemeClr val="accent1"/>
            </a:lnRef>
            <a:fillRef idx="0">
              <a:schemeClr val="accent1"/>
            </a:fillRef>
            <a:effectRef idx="0">
              <a:schemeClr val="accent1"/>
            </a:effectRef>
            <a:fontRef idx="minor">
              <a:schemeClr val="tx1"/>
            </a:fontRef>
          </p:style>
        </p:cxnSp>
        <p:cxnSp>
          <p:nvCxnSpPr>
            <p:cNvPr id="32" name="Straight Connector 43">
              <a:extLst>
                <a:ext uri="{FF2B5EF4-FFF2-40B4-BE49-F238E27FC236}">
                  <a16:creationId xmlns:a16="http://schemas.microsoft.com/office/drawing/2014/main" id="{EA1FACD9-99DA-894F-9E98-937958B300C0}"/>
                </a:ext>
              </a:extLst>
            </p:cNvPr>
            <p:cNvCxnSpPr>
              <a:cxnSpLocks/>
              <a:endCxn id="55" idx="6"/>
            </p:cNvCxnSpPr>
            <p:nvPr/>
          </p:nvCxnSpPr>
          <p:spPr>
            <a:xfrm flipH="1">
              <a:off x="7195956" y="4083879"/>
              <a:ext cx="1096533" cy="87377"/>
            </a:xfrm>
            <a:prstGeom prst="line">
              <a:avLst/>
            </a:prstGeom>
            <a:ln w="22225">
              <a:solidFill>
                <a:srgbClr val="87C024"/>
              </a:solidFill>
            </a:ln>
            <a:effectLst/>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3B72215C-3E3C-47C4-B86A-CA7FDC72B730}"/>
                </a:ext>
              </a:extLst>
            </p:cNvPr>
            <p:cNvSpPr/>
            <p:nvPr/>
          </p:nvSpPr>
          <p:spPr bwMode="auto">
            <a:xfrm>
              <a:off x="6260304" y="1996188"/>
              <a:ext cx="854649" cy="336032"/>
            </a:xfrm>
            <a:prstGeom prst="ellipse">
              <a:avLst/>
            </a:prstGeom>
            <a:noFill/>
            <a:ln w="28575">
              <a:solidFill>
                <a:srgbClr val="8FB32F"/>
              </a:solidFill>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kumimoji="1" lang="en-US" sz="1000" dirty="0">
                <a:solidFill>
                  <a:schemeClr val="bg1"/>
                </a:solidFill>
                <a:ea typeface="+mj-ea"/>
              </a:endParaRPr>
            </a:p>
          </p:txBody>
        </p:sp>
        <p:sp>
          <p:nvSpPr>
            <p:cNvPr id="40" name="Oval 39">
              <a:extLst>
                <a:ext uri="{FF2B5EF4-FFF2-40B4-BE49-F238E27FC236}">
                  <a16:creationId xmlns:a16="http://schemas.microsoft.com/office/drawing/2014/main" id="{33B65491-2E01-4B62-9EF2-3382894A29A2}"/>
                </a:ext>
              </a:extLst>
            </p:cNvPr>
            <p:cNvSpPr/>
            <p:nvPr/>
          </p:nvSpPr>
          <p:spPr bwMode="auto">
            <a:xfrm>
              <a:off x="4955066" y="3923229"/>
              <a:ext cx="831979" cy="347174"/>
            </a:xfrm>
            <a:prstGeom prst="ellipse">
              <a:avLst/>
            </a:prstGeom>
            <a:noFill/>
            <a:ln w="28575">
              <a:solidFill>
                <a:srgbClr val="8FB32F"/>
              </a:solidFill>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kumimoji="1" lang="en-US" sz="1000" dirty="0">
                <a:solidFill>
                  <a:schemeClr val="bg1"/>
                </a:solidFill>
                <a:ea typeface="+mj-ea"/>
              </a:endParaRPr>
            </a:p>
          </p:txBody>
        </p:sp>
        <p:sp>
          <p:nvSpPr>
            <p:cNvPr id="55" name="Oval 54">
              <a:extLst>
                <a:ext uri="{FF2B5EF4-FFF2-40B4-BE49-F238E27FC236}">
                  <a16:creationId xmlns:a16="http://schemas.microsoft.com/office/drawing/2014/main" id="{9EA30FE1-CEBC-49A8-9CAB-2AAE3EBF2CA5}"/>
                </a:ext>
              </a:extLst>
            </p:cNvPr>
            <p:cNvSpPr/>
            <p:nvPr/>
          </p:nvSpPr>
          <p:spPr bwMode="auto">
            <a:xfrm>
              <a:off x="6156348" y="3949552"/>
              <a:ext cx="1039608" cy="443408"/>
            </a:xfrm>
            <a:prstGeom prst="ellipse">
              <a:avLst/>
            </a:prstGeom>
            <a:noFill/>
            <a:ln w="28575">
              <a:solidFill>
                <a:srgbClr val="8FB32F"/>
              </a:solidFill>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kumimoji="1" lang="en-US" sz="1000" dirty="0">
                <a:solidFill>
                  <a:schemeClr val="bg1"/>
                </a:solidFill>
                <a:ea typeface="+mj-ea"/>
              </a:endParaRPr>
            </a:p>
          </p:txBody>
        </p:sp>
        <p:sp>
          <p:nvSpPr>
            <p:cNvPr id="17" name="Oval 25">
              <a:extLst>
                <a:ext uri="{FF2B5EF4-FFF2-40B4-BE49-F238E27FC236}">
                  <a16:creationId xmlns:a16="http://schemas.microsoft.com/office/drawing/2014/main" id="{F3192D00-0586-C646-8988-D02DE0D7DB79}"/>
                </a:ext>
              </a:extLst>
            </p:cNvPr>
            <p:cNvSpPr>
              <a:spLocks noChangeAspect="1"/>
            </p:cNvSpPr>
            <p:nvPr/>
          </p:nvSpPr>
          <p:spPr>
            <a:xfrm>
              <a:off x="5033878" y="1245387"/>
              <a:ext cx="229760" cy="228599"/>
            </a:xfrm>
            <a:prstGeom prst="ellipse">
              <a:avLst/>
            </a:prstGeom>
            <a:noFill/>
            <a:ln w="28575">
              <a:solidFill>
                <a:srgbClr val="87C024"/>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014"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rebuchet MS"/>
                <a:ea typeface="ＭＳ Ｐゴシック" charset="0"/>
                <a:cs typeface="+mn-cs"/>
              </a:endParaRPr>
            </a:p>
          </p:txBody>
        </p:sp>
      </p:grpSp>
      <p:sp>
        <p:nvSpPr>
          <p:cNvPr id="73" name="TextBox 39">
            <a:extLst>
              <a:ext uri="{FF2B5EF4-FFF2-40B4-BE49-F238E27FC236}">
                <a16:creationId xmlns:a16="http://schemas.microsoft.com/office/drawing/2014/main" id="{22BC5F62-39EC-4E81-9751-7257BB19C28A}"/>
              </a:ext>
            </a:extLst>
          </p:cNvPr>
          <p:cNvSpPr txBox="1"/>
          <p:nvPr/>
        </p:nvSpPr>
        <p:spPr bwMode="auto">
          <a:xfrm>
            <a:off x="1926888" y="5035714"/>
            <a:ext cx="1936294" cy="677108"/>
          </a:xfrm>
          <a:prstGeom prst="rect">
            <a:avLst/>
          </a:prstGeom>
          <a:solidFill>
            <a:srgbClr val="9FBD4E"/>
          </a:solidFill>
          <a:ln w="19050">
            <a:noFill/>
            <a:miter lim="800000"/>
            <a:headEnd/>
            <a:tailEnd/>
          </a:ln>
          <a:extLst>
            <a:ext uri="{FAA26D3D-D897-4be2-8F04-BA451C77F1D7}">
              <ma14:placeholderFlag xmlns:ma14="http://schemas.microsoft.com/office/mac/drawingml/2011/main" xmlns="" val="1"/>
            </a:ext>
          </a:extLst>
        </p:spPr>
        <p:txBody>
          <a:bodyPr vert="horz" wrap="square" lIns="182880" tIns="91440" rIns="182880" bIns="91440" numCol="1" rtlCol="0" anchor="ctr" anchorCtr="0" compatLnSpc="1">
            <a:prstTxWarp prst="textNoShape">
              <a:avLst/>
            </a:prstTxWarp>
            <a:spAutoFit/>
          </a:bodyPr>
          <a:lstStyle/>
          <a:p>
            <a:pPr marL="0" marR="0" lvl="0" indent="0" algn="r" defTabSz="914014"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Verdana" panose="020B0604030504040204" pitchFamily="34" charset="0"/>
                <a:ea typeface="Verdana" panose="020B0604030504040204" pitchFamily="34" charset="0"/>
                <a:cs typeface="Verdana" panose="020B0604030504040204" pitchFamily="34" charset="0"/>
              </a:rPr>
              <a:t>Text Enabled Phone Number</a:t>
            </a:r>
          </a:p>
        </p:txBody>
      </p:sp>
    </p:spTree>
    <p:extLst>
      <p:ext uri="{BB962C8B-B14F-4D97-AF65-F5344CB8AC3E}">
        <p14:creationId xmlns:p14="http://schemas.microsoft.com/office/powerpoint/2010/main" val="58627105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theme/theme1.xml><?xml version="1.0" encoding="utf-8"?>
<a:theme xmlns:a="http://schemas.openxmlformats.org/drawingml/2006/main" name="1_NEC_Ublue_16_9">
  <a:themeElements>
    <a:clrScheme name="orchestratedcolor_C">
      <a:dk1>
        <a:srgbClr val="000000"/>
      </a:dk1>
      <a:lt1>
        <a:srgbClr val="FFFFFF"/>
      </a:lt1>
      <a:dk2>
        <a:srgbClr val="000000"/>
      </a:dk2>
      <a:lt2>
        <a:srgbClr val="FFFFFF"/>
      </a:lt2>
      <a:accent1>
        <a:srgbClr val="76491B"/>
      </a:accent1>
      <a:accent2>
        <a:srgbClr val="76161B"/>
      </a:accent2>
      <a:accent3>
        <a:srgbClr val="203315"/>
      </a:accent3>
      <a:accent4>
        <a:srgbClr val="1C4A50"/>
      </a:accent4>
      <a:accent5>
        <a:srgbClr val="31253B"/>
      </a:accent5>
      <a:accent6>
        <a:srgbClr val="002B62"/>
      </a:accent6>
      <a:hlink>
        <a:srgbClr val="4575FD"/>
      </a:hlink>
      <a:folHlink>
        <a:srgbClr val="9E5ECE"/>
      </a:folHlink>
    </a:clrScheme>
    <a:fontScheme name="Orchestrated_font">
      <a:majorFont>
        <a:latin typeface="Verdana"/>
        <a:ea typeface="メイリオ"/>
        <a:cs typeface=""/>
        <a:font script="Jpan" typeface="メイリオ"/>
        <a:font script="Hans" typeface="微軟雅黒"/>
        <a:font script="Hant" typeface="微軟雅黒"/>
      </a:majorFont>
      <a:minorFont>
        <a:latin typeface="Verdana"/>
        <a:ea typeface="メイリオ"/>
        <a:cs typeface=""/>
        <a:font script="Jpan" typeface="メイリオ"/>
        <a:font script="Hans" typeface="微軟雅黒"/>
        <a:font script="Hant" typeface="微軟雅黒"/>
      </a:minorFont>
    </a:fontScheme>
    <a:fmtScheme name="エレメント">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6"/>
        </a:solidFill>
        <a:ln>
          <a:noFill/>
        </a:ln>
        <a:effectLst/>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lgn="ctr">
          <a:defRPr kumimoji="1" sz="1000" dirty="0" smtClean="0">
            <a:solidFill>
              <a:schemeClr val="bg1"/>
            </a:solidFill>
            <a:ea typeface="+mj-ea"/>
          </a:defRPr>
        </a:defPPr>
      </a:lstStyle>
    </a:spDef>
    <a:lnDef>
      <a:spPr bwMode="auto">
        <a:solidFill>
          <a:schemeClr val="bg1"/>
        </a:solidFill>
        <a:ln w="9525" cap="flat" cmpd="sng" algn="ctr">
          <a:solidFill>
            <a:schemeClr val="accent6"/>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tx1">
                    <a:alpha val="50000"/>
                  </a:schemeClr>
                </a:outerShdw>
              </a:effectLst>
            </a14:hiddenEffects>
          </a:ext>
        </a:extLst>
      </a:spPr>
      <a:bodyPr/>
      <a:lstStyle/>
    </a:lnDef>
  </a:objectDefaults>
  <a:extraClrSchemeLst>
    <a:extraClrScheme>
      <a:clrScheme name="1_stream_st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stream_st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stream_st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stream_st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stream_st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stream_st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stream_st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stream_st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stream_st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stream_st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stream_st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stream_st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_stream_stn 13">
        <a:dk1>
          <a:srgbClr val="000000"/>
        </a:dk1>
        <a:lt1>
          <a:srgbClr val="FFFFFF"/>
        </a:lt1>
        <a:dk2>
          <a:srgbClr val="000000"/>
        </a:dk2>
        <a:lt2>
          <a:srgbClr val="808080"/>
        </a:lt2>
        <a:accent1>
          <a:srgbClr val="FFD200"/>
        </a:accent1>
        <a:accent2>
          <a:srgbClr val="E62D00"/>
        </a:accent2>
        <a:accent3>
          <a:srgbClr val="FFFFFF"/>
        </a:accent3>
        <a:accent4>
          <a:srgbClr val="000000"/>
        </a:accent4>
        <a:accent5>
          <a:srgbClr val="FFE5AA"/>
        </a:accent5>
        <a:accent6>
          <a:srgbClr val="D02800"/>
        </a:accent6>
        <a:hlink>
          <a:srgbClr val="00B4A0"/>
        </a:hlink>
        <a:folHlink>
          <a:srgbClr val="69B43C"/>
        </a:folHlink>
      </a:clrScheme>
      <a:clrMap bg1="lt1" tx1="dk1" bg2="lt2" tx2="dk2" accent1="accent1" accent2="accent2" accent3="accent3" accent4="accent4" accent5="accent5" accent6="accent6" hlink="hlink" folHlink="folHlink"/>
    </a:extraClrScheme>
    <a:extraClrScheme>
      <a:clrScheme name="1_stream_stn 14">
        <a:dk1>
          <a:srgbClr val="000000"/>
        </a:dk1>
        <a:lt1>
          <a:srgbClr val="FFFFFF"/>
        </a:lt1>
        <a:dk2>
          <a:srgbClr val="000066"/>
        </a:dk2>
        <a:lt2>
          <a:srgbClr val="808080"/>
        </a:lt2>
        <a:accent1>
          <a:srgbClr val="FFD200"/>
        </a:accent1>
        <a:accent2>
          <a:srgbClr val="E62D00"/>
        </a:accent2>
        <a:accent3>
          <a:srgbClr val="FFFFFF"/>
        </a:accent3>
        <a:accent4>
          <a:srgbClr val="000000"/>
        </a:accent4>
        <a:accent5>
          <a:srgbClr val="FFE5AA"/>
        </a:accent5>
        <a:accent6>
          <a:srgbClr val="D02800"/>
        </a:accent6>
        <a:hlink>
          <a:srgbClr val="00B4A0"/>
        </a:hlink>
        <a:folHlink>
          <a:srgbClr val="69B43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6029A49686DB744900D5E7F66BB67F3" ma:contentTypeVersion="13" ma:contentTypeDescription="Create a new document." ma:contentTypeScope="" ma:versionID="ed33835058b803a2104b0787841f6d40">
  <xsd:schema xmlns:xsd="http://www.w3.org/2001/XMLSchema" xmlns:xs="http://www.w3.org/2001/XMLSchema" xmlns:p="http://schemas.microsoft.com/office/2006/metadata/properties" xmlns:ns3="d4f3bb52-9f87-4218-ba21-6dda332098b6" xmlns:ns4="4aa2978d-4014-4005-91fd-e3ca850ff4c7" targetNamespace="http://schemas.microsoft.com/office/2006/metadata/properties" ma:root="true" ma:fieldsID="fc3d28f05b12297c8227756e19ed2a8b" ns3:_="" ns4:_="">
    <xsd:import namespace="d4f3bb52-9f87-4218-ba21-6dda332098b6"/>
    <xsd:import namespace="4aa2978d-4014-4005-91fd-e3ca850ff4c7"/>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OCR" minOccurs="0"/>
                <xsd:element ref="ns3:MediaServiceDateTaken" minOccurs="0"/>
                <xsd:element ref="ns3:MediaServiceAutoKeyPoints" minOccurs="0"/>
                <xsd:element ref="ns3:MediaServiceKeyPoints" minOccurs="0"/>
                <xsd:element ref="ns3:MediaServiceLocation"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4f3bb52-9f87-4218-ba21-6dda332098b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aa2978d-4014-4005-91fd-e3ca850ff4c7"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7861FB6-7608-41C2-9744-D2F2DD1E74F1}">
  <ds:schemaRefs>
    <ds:schemaRef ds:uri="http://schemas.microsoft.com/sharepoint/v3/contenttype/forms"/>
  </ds:schemaRefs>
</ds:datastoreItem>
</file>

<file path=customXml/itemProps2.xml><?xml version="1.0" encoding="utf-8"?>
<ds:datastoreItem xmlns:ds="http://schemas.openxmlformats.org/officeDocument/2006/customXml" ds:itemID="{FA079B06-F941-42B0-8641-EC8F0A101D98}">
  <ds:schemaRefs>
    <ds:schemaRef ds:uri="http://purl.org/dc/elements/1.1/"/>
    <ds:schemaRef ds:uri="4aa2978d-4014-4005-91fd-e3ca850ff4c7"/>
    <ds:schemaRef ds:uri="http://www.w3.org/XML/1998/namespace"/>
    <ds:schemaRef ds:uri="http://schemas.microsoft.com/office/2006/documentManagement/types"/>
    <ds:schemaRef ds:uri="http://schemas.microsoft.com/office/2006/metadata/properties"/>
    <ds:schemaRef ds:uri="http://schemas.microsoft.com/office/infopath/2007/PartnerControls"/>
    <ds:schemaRef ds:uri="d4f3bb52-9f87-4218-ba21-6dda332098b6"/>
    <ds:schemaRef ds:uri="http://schemas.openxmlformats.org/package/2006/metadata/core-properties"/>
    <ds:schemaRef ds:uri="http://purl.org/dc/dcmitype/"/>
    <ds:schemaRef ds:uri="http://purl.org/dc/terms/"/>
  </ds:schemaRefs>
</ds:datastoreItem>
</file>

<file path=customXml/itemProps3.xml><?xml version="1.0" encoding="utf-8"?>
<ds:datastoreItem xmlns:ds="http://schemas.openxmlformats.org/officeDocument/2006/customXml" ds:itemID="{8EEAB9B6-BE20-4307-BF18-48091ABF106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4f3bb52-9f87-4218-ba21-6dda332098b6"/>
    <ds:schemaRef ds:uri="4aa2978d-4014-4005-91fd-e3ca850ff4c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55622</TotalTime>
  <Words>2150</Words>
  <Application>Microsoft Office PowerPoint</Application>
  <PresentationFormat>Widescreen</PresentationFormat>
  <Paragraphs>305</Paragraphs>
  <Slides>24</Slides>
  <Notes>22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24</vt:i4>
      </vt:variant>
    </vt:vector>
  </HeadingPairs>
  <TitlesOfParts>
    <vt:vector size="33" baseType="lpstr">
      <vt:lpstr>HGP創英角ｺﾞｼｯｸUB</vt:lpstr>
      <vt:lpstr>-apple-system</vt:lpstr>
      <vt:lpstr>Arial</vt:lpstr>
      <vt:lpstr>Calibri</vt:lpstr>
      <vt:lpstr>Segoe UI</vt:lpstr>
      <vt:lpstr>Trebuchet MS</vt:lpstr>
      <vt:lpstr>Verdana</vt:lpstr>
      <vt:lpstr>Wingdings</vt:lpstr>
      <vt:lpstr>1_NEC_Ublue_16_9</vt:lpstr>
      <vt:lpstr>PowerPoint Presentation</vt:lpstr>
      <vt:lpstr>Agenda</vt:lpstr>
      <vt:lpstr>Precision Contact Service</vt:lpstr>
      <vt:lpstr>Precision Contact Touch Points</vt:lpstr>
      <vt:lpstr>Precision Contact Text Messaging</vt:lpstr>
      <vt:lpstr>Precision Contact Text Messaging</vt:lpstr>
      <vt:lpstr>Precision Contact Web Chat</vt:lpstr>
      <vt:lpstr>Precision Contact Mobile Application</vt:lpstr>
      <vt:lpstr>PowerPoint Presentation</vt:lpstr>
      <vt:lpstr>PowerPoint Presentation</vt:lpstr>
      <vt:lpstr>PowerPoint Presentation</vt:lpstr>
      <vt:lpstr>PowerPoint Presentation</vt:lpstr>
      <vt:lpstr>Precision Contact Administration</vt:lpstr>
      <vt:lpstr>Precision Contact Reporting</vt:lpstr>
      <vt:lpstr>Precision Contact</vt:lpstr>
      <vt:lpstr>Precision Contact Business Model</vt:lpstr>
      <vt:lpstr>Pricing Breakout for Precision Contact  </vt:lpstr>
      <vt:lpstr>Pricing Breakout for Precision Contact </vt:lpstr>
      <vt:lpstr>Quoting Process</vt:lpstr>
      <vt:lpstr>Sales and Marketing Support</vt:lpstr>
      <vt:lpstr>Summary</vt:lpstr>
      <vt:lpstr>Live Demo / Questions &amp; Discussion </vt:lpstr>
      <vt:lpstr>THANK YOU!</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Microsoft Office-gebruiker</dc:creator>
  <cp:lastModifiedBy>Elting, Jennifer</cp:lastModifiedBy>
  <cp:revision>398</cp:revision>
  <dcterms:created xsi:type="dcterms:W3CDTF">2020-03-20T09:36:28Z</dcterms:created>
  <dcterms:modified xsi:type="dcterms:W3CDTF">2022-06-16T17:45:23Z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0x01010066029A49686DB744900D5E7F66BB67F3</vt:lpwstr>
  </property>
</Properties>
</file>