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6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49D95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49D95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49D95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49D95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49D95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64529" y="1247393"/>
            <a:ext cx="666750" cy="1905"/>
          </a:xfrm>
          <a:custGeom>
            <a:avLst/>
            <a:gdLst/>
            <a:ahLst/>
            <a:cxnLst/>
            <a:rect l="l" t="t" r="r" b="b"/>
            <a:pathLst>
              <a:path w="666750" h="1905">
                <a:moveTo>
                  <a:pt x="0" y="1397"/>
                </a:moveTo>
                <a:lnTo>
                  <a:pt x="666623" y="0"/>
                </a:lnTo>
              </a:path>
            </a:pathLst>
          </a:custGeom>
          <a:ln w="50800">
            <a:solidFill>
              <a:srgbClr val="259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5159" y="625220"/>
            <a:ext cx="504405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4100" y="1880742"/>
            <a:ext cx="5767705" cy="4163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95496" y="6347441"/>
            <a:ext cx="3684270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49D95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doh.wa.gov/sites/default/files/legacy/Documents/Pubs/348-490-MeaslesAssessmentQuicksheetProviders.docx?uid=638fa8cbb361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doh.wa.gov/sites/default/files/legacy/Documents/Pubs/348-490-MeaslesAssessmentQuicksheetProviders.docx?uid=638fa8cbb361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h.wa.gov/sites/default/files/2022-05/348-867-ChildhoodImmunizationReport2019-2021.pdf?uid=639775aa43e7b" TargetMode="External"/><Relationship Id="rId2" Type="http://schemas.openxmlformats.org/officeDocument/2006/relationships/hyperlink" Target="https://www.cdc.gov/mmwr/volumes/72/wr/mm7245a6.htm?s_cid=mm7245a6_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globalhealth/measles/data/global-measles-outbreaks.html" TargetMode="External"/><Relationship Id="rId3" Type="http://schemas.openxmlformats.org/officeDocument/2006/relationships/hyperlink" Target="https://doh.wa.gov/sites/default/files/legacy/Documents/Pubs/348-490-MeaslesAssessmentQuicksheetProviders.docx" TargetMode="External"/><Relationship Id="rId7" Type="http://schemas.openxmlformats.org/officeDocument/2006/relationships/hyperlink" Target="https://www.cdc.gov/measles/stats-surv.html" TargetMode="External"/><Relationship Id="rId2" Type="http://schemas.openxmlformats.org/officeDocument/2006/relationships/hyperlink" Target="https://doh.wa.gov/sites/default/files/legacy/Documents/5100/420-063-Guideline-Measl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cdc.gov/vaccines/ed/pinkbook/2022/pb10/" TargetMode="External"/><Relationship Id="rId5" Type="http://schemas.openxmlformats.org/officeDocument/2006/relationships/hyperlink" Target="https://www.cdc.gov/vaccines/pubs/pinkbook/meas.html" TargetMode="External"/><Relationship Id="rId10" Type="http://schemas.openxmlformats.org/officeDocument/2006/relationships/hyperlink" Target="https://www.who.int/news-room/fact-sheets/detail/measles" TargetMode="External"/><Relationship Id="rId4" Type="http://schemas.openxmlformats.org/officeDocument/2006/relationships/hyperlink" Target="https://doh.wa.gov/public-health-provider-resources/public-health-laboratories/lab-test-menu" TargetMode="External"/><Relationship Id="rId9" Type="http://schemas.openxmlformats.org/officeDocument/2006/relationships/hyperlink" Target="https://www.cdc.gov/vaccines/hcp/acip-recs/vacc-specific/mm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.fitz@islandcountywa.gov" TargetMode="External"/><Relationship Id="rId2" Type="http://schemas.openxmlformats.org/officeDocument/2006/relationships/hyperlink" Target="mailto:PublicHealth@islandcountyw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.works@islandcountyw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bi.nlm.nih.gov/books/NBK448068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8549" y="4685486"/>
            <a:ext cx="2010551" cy="20105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80763" y="4835753"/>
            <a:ext cx="20491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0" dirty="0">
                <a:latin typeface="Century Gothic"/>
                <a:cs typeface="Century Gothic"/>
              </a:rPr>
              <a:t>MEASLES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0763" y="5401248"/>
            <a:ext cx="4740910" cy="91948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800" dirty="0">
                <a:latin typeface="Century Gothic"/>
                <a:cs typeface="Century Gothic"/>
              </a:rPr>
              <a:t>Island</a:t>
            </a:r>
            <a:r>
              <a:rPr sz="2800" spc="-1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1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Public</a:t>
            </a:r>
            <a:r>
              <a:rPr sz="2800" spc="-11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Health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800" dirty="0">
                <a:latin typeface="Century Gothic"/>
                <a:cs typeface="Century Gothic"/>
              </a:rPr>
              <a:t>adapted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from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WA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DOH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15808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9613" y="1287868"/>
            <a:ext cx="6399530" cy="1220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80"/>
              </a:spcBef>
            </a:pPr>
            <a:r>
              <a:rPr sz="2800" dirty="0"/>
              <a:t>Two</a:t>
            </a:r>
            <a:r>
              <a:rPr sz="2800" spc="-50" dirty="0"/>
              <a:t> </a:t>
            </a:r>
            <a:r>
              <a:rPr sz="2800" dirty="0"/>
              <a:t>doses</a:t>
            </a:r>
            <a:r>
              <a:rPr sz="2800" spc="-35" dirty="0"/>
              <a:t> </a:t>
            </a:r>
            <a:r>
              <a:rPr sz="2800" dirty="0"/>
              <a:t>of</a:t>
            </a:r>
            <a:r>
              <a:rPr sz="2800" spc="-50" dirty="0"/>
              <a:t> </a:t>
            </a:r>
            <a:r>
              <a:rPr sz="2800" dirty="0"/>
              <a:t>MMR</a:t>
            </a:r>
            <a:r>
              <a:rPr sz="2800" spc="-40" dirty="0"/>
              <a:t> </a:t>
            </a:r>
            <a:r>
              <a:rPr sz="2800" spc="-25" dirty="0"/>
              <a:t>(measles-</a:t>
            </a:r>
            <a:r>
              <a:rPr sz="2800" spc="-10" dirty="0"/>
              <a:t>mumps- </a:t>
            </a:r>
            <a:r>
              <a:rPr sz="2800" dirty="0"/>
              <a:t>rubella)</a:t>
            </a:r>
            <a:r>
              <a:rPr sz="2800" spc="-80" dirty="0"/>
              <a:t> </a:t>
            </a:r>
            <a:r>
              <a:rPr sz="2800" dirty="0"/>
              <a:t>vaccine</a:t>
            </a:r>
            <a:r>
              <a:rPr sz="2800" spc="-85" dirty="0"/>
              <a:t> </a:t>
            </a:r>
            <a:r>
              <a:rPr sz="2800" dirty="0"/>
              <a:t>are</a:t>
            </a:r>
            <a:r>
              <a:rPr sz="2800" spc="-95" dirty="0"/>
              <a:t> </a:t>
            </a:r>
            <a:r>
              <a:rPr sz="2800" dirty="0">
                <a:solidFill>
                  <a:srgbClr val="7F7F00"/>
                </a:solidFill>
              </a:rPr>
              <a:t>97%</a:t>
            </a:r>
            <a:r>
              <a:rPr sz="2800" spc="-90" dirty="0">
                <a:solidFill>
                  <a:srgbClr val="7F7F00"/>
                </a:solidFill>
              </a:rPr>
              <a:t> </a:t>
            </a:r>
            <a:r>
              <a:rPr sz="2800" dirty="0">
                <a:solidFill>
                  <a:srgbClr val="7F7F00"/>
                </a:solidFill>
              </a:rPr>
              <a:t>effective</a:t>
            </a:r>
            <a:r>
              <a:rPr sz="2800" spc="-75" dirty="0">
                <a:solidFill>
                  <a:srgbClr val="7F7F00"/>
                </a:solidFill>
              </a:rPr>
              <a:t> </a:t>
            </a:r>
            <a:r>
              <a:rPr sz="2800" spc="-25" dirty="0"/>
              <a:t>at </a:t>
            </a:r>
            <a:r>
              <a:rPr sz="2800" dirty="0"/>
              <a:t>protecting</a:t>
            </a:r>
            <a:r>
              <a:rPr sz="2800" spc="-114" dirty="0"/>
              <a:t> </a:t>
            </a:r>
            <a:r>
              <a:rPr sz="2800" dirty="0"/>
              <a:t>against</a:t>
            </a:r>
            <a:r>
              <a:rPr sz="2800" spc="-114" dirty="0"/>
              <a:t> </a:t>
            </a:r>
            <a:r>
              <a:rPr sz="2800" spc="-10" dirty="0"/>
              <a:t>measles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9613" y="2824708"/>
            <a:ext cx="6390005" cy="3524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32385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Century Gothic"/>
                <a:cs typeface="Century Gothic"/>
              </a:rPr>
              <a:t>Children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need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two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doses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MMR </a:t>
            </a:r>
            <a:r>
              <a:rPr sz="2800" dirty="0">
                <a:latin typeface="Century Gothic"/>
                <a:cs typeface="Century Gothic"/>
              </a:rPr>
              <a:t>vaccine: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first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dose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0000"/>
                </a:solidFill>
                <a:latin typeface="Century Gothic"/>
                <a:cs typeface="Century Gothic"/>
              </a:rPr>
              <a:t>age</a:t>
            </a:r>
            <a:r>
              <a:rPr sz="2800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entury Gothic"/>
                <a:cs typeface="Century Gothic"/>
              </a:rPr>
              <a:t>12-</a:t>
            </a:r>
            <a:r>
              <a:rPr sz="2800" spc="-25" dirty="0">
                <a:solidFill>
                  <a:srgbClr val="FF0000"/>
                </a:solidFill>
                <a:latin typeface="Century Gothic"/>
                <a:cs typeface="Century Gothic"/>
              </a:rPr>
              <a:t>15 </a:t>
            </a:r>
            <a:r>
              <a:rPr sz="2800" dirty="0">
                <a:solidFill>
                  <a:srgbClr val="FF0000"/>
                </a:solidFill>
                <a:latin typeface="Century Gothic"/>
                <a:cs typeface="Century Gothic"/>
              </a:rPr>
              <a:t>months,</a:t>
            </a:r>
            <a:r>
              <a:rPr sz="2800" spc="-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second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dose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at </a:t>
            </a:r>
            <a:r>
              <a:rPr sz="2800" dirty="0">
                <a:solidFill>
                  <a:srgbClr val="FF0000"/>
                </a:solidFill>
                <a:latin typeface="Century Gothic"/>
                <a:cs typeface="Century Gothic"/>
              </a:rPr>
              <a:t>age</a:t>
            </a:r>
            <a:r>
              <a:rPr sz="2800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entury Gothic"/>
                <a:cs typeface="Century Gothic"/>
              </a:rPr>
              <a:t>4-</a:t>
            </a:r>
            <a:r>
              <a:rPr sz="2800" dirty="0">
                <a:solidFill>
                  <a:srgbClr val="FF0000"/>
                </a:solidFill>
                <a:latin typeface="Century Gothic"/>
                <a:cs typeface="Century Gothic"/>
              </a:rPr>
              <a:t>6</a:t>
            </a:r>
            <a:r>
              <a:rPr sz="2800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entury Gothic"/>
                <a:cs typeface="Century Gothic"/>
              </a:rPr>
              <a:t>years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 marL="12700" marR="5080">
              <a:lnSpc>
                <a:spcPts val="3020"/>
              </a:lnSpc>
              <a:spcBef>
                <a:spcPts val="3040"/>
              </a:spcBef>
            </a:pPr>
            <a:r>
              <a:rPr sz="2800" dirty="0">
                <a:latin typeface="Century Gothic"/>
                <a:cs typeface="Century Gothic"/>
              </a:rPr>
              <a:t>Babies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ages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5400"/>
                </a:solidFill>
                <a:latin typeface="Century Gothic"/>
                <a:cs typeface="Century Gothic"/>
              </a:rPr>
              <a:t>6-</a:t>
            </a:r>
            <a:r>
              <a:rPr sz="2800" dirty="0">
                <a:solidFill>
                  <a:srgbClr val="FF5400"/>
                </a:solidFill>
                <a:latin typeface="Century Gothic"/>
                <a:cs typeface="Century Gothic"/>
              </a:rPr>
              <a:t>11</a:t>
            </a:r>
            <a:r>
              <a:rPr sz="2800" spc="-9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5400"/>
                </a:solidFill>
                <a:latin typeface="Century Gothic"/>
                <a:cs typeface="Century Gothic"/>
              </a:rPr>
              <a:t>months</a:t>
            </a:r>
            <a:r>
              <a:rPr sz="2800" spc="-9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should</a:t>
            </a:r>
            <a:r>
              <a:rPr sz="2800" b="1" spc="-90" dirty="0">
                <a:latin typeface="Century Gothic"/>
                <a:cs typeface="Century Gothic"/>
              </a:rPr>
              <a:t> </a:t>
            </a:r>
            <a:r>
              <a:rPr sz="2800" b="1" spc="-25" dirty="0">
                <a:latin typeface="Century Gothic"/>
                <a:cs typeface="Century Gothic"/>
              </a:rPr>
              <a:t>get </a:t>
            </a:r>
            <a:r>
              <a:rPr sz="2800" b="1" dirty="0">
                <a:latin typeface="Century Gothic"/>
                <a:cs typeface="Century Gothic"/>
              </a:rPr>
              <a:t>an</a:t>
            </a:r>
            <a:r>
              <a:rPr sz="2800" b="1" spc="-65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early</a:t>
            </a:r>
            <a:r>
              <a:rPr sz="2800" b="1" spc="-6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dose</a:t>
            </a:r>
            <a:r>
              <a:rPr sz="2800" b="1" spc="-6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if</a:t>
            </a:r>
            <a:r>
              <a:rPr sz="2800" b="1" spc="-5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traveling internationally.</a:t>
            </a:r>
            <a:r>
              <a:rPr sz="2800" b="1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They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will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still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need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two </a:t>
            </a:r>
            <a:r>
              <a:rPr sz="2800" dirty="0">
                <a:latin typeface="Century Gothic"/>
                <a:cs typeface="Century Gothic"/>
              </a:rPr>
              <a:t>additional</a:t>
            </a:r>
            <a:r>
              <a:rPr sz="2800" spc="-1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doses</a:t>
            </a:r>
            <a:r>
              <a:rPr sz="2800" spc="-14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later.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4397" y="529590"/>
            <a:ext cx="56527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entury Gothic"/>
                <a:cs typeface="Century Gothic"/>
              </a:rPr>
              <a:t>Vaccination</a:t>
            </a:r>
            <a:r>
              <a:rPr sz="2700" spc="-45" dirty="0">
                <a:latin typeface="Century Gothic"/>
                <a:cs typeface="Century Gothic"/>
              </a:rPr>
              <a:t> </a:t>
            </a:r>
            <a:r>
              <a:rPr sz="2700" dirty="0">
                <a:latin typeface="Century Gothic"/>
                <a:cs typeface="Century Gothic"/>
              </a:rPr>
              <a:t>is</a:t>
            </a:r>
            <a:r>
              <a:rPr sz="2700" spc="-45" dirty="0">
                <a:latin typeface="Century Gothic"/>
                <a:cs typeface="Century Gothic"/>
              </a:rPr>
              <a:t> </a:t>
            </a:r>
            <a:r>
              <a:rPr sz="2700" dirty="0">
                <a:latin typeface="Century Gothic"/>
                <a:cs typeface="Century Gothic"/>
              </a:rPr>
              <a:t>the</a:t>
            </a:r>
            <a:r>
              <a:rPr sz="2700" spc="-40" dirty="0">
                <a:latin typeface="Century Gothic"/>
                <a:cs typeface="Century Gothic"/>
              </a:rPr>
              <a:t> </a:t>
            </a:r>
            <a:r>
              <a:rPr sz="2700" dirty="0">
                <a:latin typeface="Century Gothic"/>
                <a:cs typeface="Century Gothic"/>
              </a:rPr>
              <a:t>best</a:t>
            </a:r>
            <a:r>
              <a:rPr sz="2700" spc="-50" dirty="0">
                <a:latin typeface="Century Gothic"/>
                <a:cs typeface="Century Gothic"/>
              </a:rPr>
              <a:t> </a:t>
            </a:r>
            <a:r>
              <a:rPr sz="2700" spc="-10" dirty="0">
                <a:latin typeface="Century Gothic"/>
                <a:cs typeface="Century Gothic"/>
              </a:rPr>
              <a:t>protection</a:t>
            </a:r>
            <a:endParaRPr sz="2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523"/>
            <a:ext cx="12192000" cy="6859905"/>
            <a:chOff x="0" y="-1523"/>
            <a:chExt cx="1219200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82156" y="-1523"/>
              <a:ext cx="5610225" cy="5840095"/>
            </a:xfrm>
            <a:custGeom>
              <a:avLst/>
              <a:gdLst/>
              <a:ahLst/>
              <a:cxnLst/>
              <a:rect l="l" t="t" r="r" b="b"/>
              <a:pathLst>
                <a:path w="5610225" h="5840095">
                  <a:moveTo>
                    <a:pt x="5609844" y="0"/>
                  </a:moveTo>
                  <a:lnTo>
                    <a:pt x="972185" y="0"/>
                  </a:lnTo>
                  <a:lnTo>
                    <a:pt x="786765" y="204089"/>
                  </a:lnTo>
                  <a:lnTo>
                    <a:pt x="756303" y="241517"/>
                  </a:lnTo>
                  <a:lnTo>
                    <a:pt x="726357" y="279378"/>
                  </a:lnTo>
                  <a:lnTo>
                    <a:pt x="696934" y="317666"/>
                  </a:lnTo>
                  <a:lnTo>
                    <a:pt x="668037" y="356376"/>
                  </a:lnTo>
                  <a:lnTo>
                    <a:pt x="639673" y="395501"/>
                  </a:lnTo>
                  <a:lnTo>
                    <a:pt x="611847" y="435037"/>
                  </a:lnTo>
                  <a:lnTo>
                    <a:pt x="584564" y="474978"/>
                  </a:lnTo>
                  <a:lnTo>
                    <a:pt x="557829" y="515320"/>
                  </a:lnTo>
                  <a:lnTo>
                    <a:pt x="531649" y="556055"/>
                  </a:lnTo>
                  <a:lnTo>
                    <a:pt x="506028" y="597181"/>
                  </a:lnTo>
                  <a:lnTo>
                    <a:pt x="480971" y="638689"/>
                  </a:lnTo>
                  <a:lnTo>
                    <a:pt x="456485" y="680577"/>
                  </a:lnTo>
                  <a:lnTo>
                    <a:pt x="432574" y="722837"/>
                  </a:lnTo>
                  <a:lnTo>
                    <a:pt x="409244" y="765465"/>
                  </a:lnTo>
                  <a:lnTo>
                    <a:pt x="386501" y="808455"/>
                  </a:lnTo>
                  <a:lnTo>
                    <a:pt x="364348" y="851803"/>
                  </a:lnTo>
                  <a:lnTo>
                    <a:pt x="342793" y="895501"/>
                  </a:lnTo>
                  <a:lnTo>
                    <a:pt x="321840" y="939546"/>
                  </a:lnTo>
                  <a:lnTo>
                    <a:pt x="301495" y="983932"/>
                  </a:lnTo>
                  <a:lnTo>
                    <a:pt x="281763" y="1028654"/>
                  </a:lnTo>
                  <a:lnTo>
                    <a:pt x="262650" y="1073705"/>
                  </a:lnTo>
                  <a:lnTo>
                    <a:pt x="244160" y="1119081"/>
                  </a:lnTo>
                  <a:lnTo>
                    <a:pt x="226299" y="1164776"/>
                  </a:lnTo>
                  <a:lnTo>
                    <a:pt x="209073" y="1210786"/>
                  </a:lnTo>
                  <a:lnTo>
                    <a:pt x="192487" y="1257104"/>
                  </a:lnTo>
                  <a:lnTo>
                    <a:pt x="176547" y="1303725"/>
                  </a:lnTo>
                  <a:lnTo>
                    <a:pt x="161257" y="1350644"/>
                  </a:lnTo>
                  <a:lnTo>
                    <a:pt x="146623" y="1397855"/>
                  </a:lnTo>
                  <a:lnTo>
                    <a:pt x="132650" y="1445353"/>
                  </a:lnTo>
                  <a:lnTo>
                    <a:pt x="119345" y="1493134"/>
                  </a:lnTo>
                  <a:lnTo>
                    <a:pt x="106711" y="1541190"/>
                  </a:lnTo>
                  <a:lnTo>
                    <a:pt x="94756" y="1589517"/>
                  </a:lnTo>
                  <a:lnTo>
                    <a:pt x="83483" y="1638110"/>
                  </a:lnTo>
                  <a:lnTo>
                    <a:pt x="72898" y="1686964"/>
                  </a:lnTo>
                  <a:lnTo>
                    <a:pt x="63007" y="1736072"/>
                  </a:lnTo>
                  <a:lnTo>
                    <a:pt x="53816" y="1785429"/>
                  </a:lnTo>
                  <a:lnTo>
                    <a:pt x="45328" y="1835031"/>
                  </a:lnTo>
                  <a:lnTo>
                    <a:pt x="37551" y="1884871"/>
                  </a:lnTo>
                  <a:lnTo>
                    <a:pt x="30489" y="1934944"/>
                  </a:lnTo>
                  <a:lnTo>
                    <a:pt x="24147" y="1985246"/>
                  </a:lnTo>
                  <a:lnTo>
                    <a:pt x="18531" y="2035770"/>
                  </a:lnTo>
                  <a:lnTo>
                    <a:pt x="13647" y="2086511"/>
                  </a:lnTo>
                  <a:lnTo>
                    <a:pt x="9499" y="2137464"/>
                  </a:lnTo>
                  <a:lnTo>
                    <a:pt x="6094" y="2188624"/>
                  </a:lnTo>
                  <a:lnTo>
                    <a:pt x="3436" y="2239985"/>
                  </a:lnTo>
                  <a:lnTo>
                    <a:pt x="1530" y="2291541"/>
                  </a:lnTo>
                  <a:lnTo>
                    <a:pt x="383" y="2343288"/>
                  </a:lnTo>
                  <a:lnTo>
                    <a:pt x="0" y="2395220"/>
                  </a:lnTo>
                  <a:lnTo>
                    <a:pt x="331" y="2443509"/>
                  </a:lnTo>
                  <a:lnTo>
                    <a:pt x="1323" y="2491639"/>
                  </a:lnTo>
                  <a:lnTo>
                    <a:pt x="2971" y="2539605"/>
                  </a:lnTo>
                  <a:lnTo>
                    <a:pt x="5271" y="2587402"/>
                  </a:lnTo>
                  <a:lnTo>
                    <a:pt x="8218" y="2635028"/>
                  </a:lnTo>
                  <a:lnTo>
                    <a:pt x="11809" y="2682476"/>
                  </a:lnTo>
                  <a:lnTo>
                    <a:pt x="16038" y="2729744"/>
                  </a:lnTo>
                  <a:lnTo>
                    <a:pt x="20901" y="2776826"/>
                  </a:lnTo>
                  <a:lnTo>
                    <a:pt x="26395" y="2823718"/>
                  </a:lnTo>
                  <a:lnTo>
                    <a:pt x="32515" y="2870416"/>
                  </a:lnTo>
                  <a:lnTo>
                    <a:pt x="39256" y="2916916"/>
                  </a:lnTo>
                  <a:lnTo>
                    <a:pt x="46614" y="2963213"/>
                  </a:lnTo>
                  <a:lnTo>
                    <a:pt x="54585" y="3009303"/>
                  </a:lnTo>
                  <a:lnTo>
                    <a:pt x="63165" y="3055182"/>
                  </a:lnTo>
                  <a:lnTo>
                    <a:pt x="72349" y="3100845"/>
                  </a:lnTo>
                  <a:lnTo>
                    <a:pt x="82133" y="3146289"/>
                  </a:lnTo>
                  <a:lnTo>
                    <a:pt x="92513" y="3191508"/>
                  </a:lnTo>
                  <a:lnTo>
                    <a:pt x="103484" y="3236498"/>
                  </a:lnTo>
                  <a:lnTo>
                    <a:pt x="115042" y="3281256"/>
                  </a:lnTo>
                  <a:lnTo>
                    <a:pt x="127182" y="3325776"/>
                  </a:lnTo>
                  <a:lnTo>
                    <a:pt x="139901" y="3370055"/>
                  </a:lnTo>
                  <a:lnTo>
                    <a:pt x="153194" y="3414087"/>
                  </a:lnTo>
                  <a:lnTo>
                    <a:pt x="167056" y="3457870"/>
                  </a:lnTo>
                  <a:lnTo>
                    <a:pt x="181484" y="3501398"/>
                  </a:lnTo>
                  <a:lnTo>
                    <a:pt x="196473" y="3544668"/>
                  </a:lnTo>
                  <a:lnTo>
                    <a:pt x="212019" y="3587674"/>
                  </a:lnTo>
                  <a:lnTo>
                    <a:pt x="228117" y="3630413"/>
                  </a:lnTo>
                  <a:lnTo>
                    <a:pt x="244764" y="3672880"/>
                  </a:lnTo>
                  <a:lnTo>
                    <a:pt x="261954" y="3715071"/>
                  </a:lnTo>
                  <a:lnTo>
                    <a:pt x="279684" y="3756982"/>
                  </a:lnTo>
                  <a:lnTo>
                    <a:pt x="297948" y="3798608"/>
                  </a:lnTo>
                  <a:lnTo>
                    <a:pt x="316744" y="3839944"/>
                  </a:lnTo>
                  <a:lnTo>
                    <a:pt x="336066" y="3880988"/>
                  </a:lnTo>
                  <a:lnTo>
                    <a:pt x="355911" y="3921734"/>
                  </a:lnTo>
                  <a:lnTo>
                    <a:pt x="376273" y="3962178"/>
                  </a:lnTo>
                  <a:lnTo>
                    <a:pt x="397149" y="4002316"/>
                  </a:lnTo>
                  <a:lnTo>
                    <a:pt x="418534" y="4042143"/>
                  </a:lnTo>
                  <a:lnTo>
                    <a:pt x="440424" y="4081655"/>
                  </a:lnTo>
                  <a:lnTo>
                    <a:pt x="462815" y="4120847"/>
                  </a:lnTo>
                  <a:lnTo>
                    <a:pt x="485702" y="4159717"/>
                  </a:lnTo>
                  <a:lnTo>
                    <a:pt x="509081" y="4198258"/>
                  </a:lnTo>
                  <a:lnTo>
                    <a:pt x="532947" y="4236467"/>
                  </a:lnTo>
                  <a:lnTo>
                    <a:pt x="557297" y="4274340"/>
                  </a:lnTo>
                  <a:lnTo>
                    <a:pt x="582126" y="4311872"/>
                  </a:lnTo>
                  <a:lnTo>
                    <a:pt x="607430" y="4349059"/>
                  </a:lnTo>
                  <a:lnTo>
                    <a:pt x="633204" y="4385896"/>
                  </a:lnTo>
                  <a:lnTo>
                    <a:pt x="659444" y="4422380"/>
                  </a:lnTo>
                  <a:lnTo>
                    <a:pt x="686146" y="4458505"/>
                  </a:lnTo>
                  <a:lnTo>
                    <a:pt x="713306" y="4494268"/>
                  </a:lnTo>
                  <a:lnTo>
                    <a:pt x="740918" y="4529664"/>
                  </a:lnTo>
                  <a:lnTo>
                    <a:pt x="768980" y="4564690"/>
                  </a:lnTo>
                  <a:lnTo>
                    <a:pt x="797486" y="4599340"/>
                  </a:lnTo>
                  <a:lnTo>
                    <a:pt x="826432" y="4633610"/>
                  </a:lnTo>
                  <a:lnTo>
                    <a:pt x="855814" y="4667496"/>
                  </a:lnTo>
                  <a:lnTo>
                    <a:pt x="885627" y="4700994"/>
                  </a:lnTo>
                  <a:lnTo>
                    <a:pt x="915868" y="4734099"/>
                  </a:lnTo>
                  <a:lnTo>
                    <a:pt x="946531" y="4766807"/>
                  </a:lnTo>
                  <a:lnTo>
                    <a:pt x="977613" y="4799115"/>
                  </a:lnTo>
                  <a:lnTo>
                    <a:pt x="1009110" y="4831016"/>
                  </a:lnTo>
                  <a:lnTo>
                    <a:pt x="1041016" y="4862508"/>
                  </a:lnTo>
                  <a:lnTo>
                    <a:pt x="1073328" y="4893585"/>
                  </a:lnTo>
                  <a:lnTo>
                    <a:pt x="1106041" y="4924244"/>
                  </a:lnTo>
                  <a:lnTo>
                    <a:pt x="1139152" y="4954480"/>
                  </a:lnTo>
                  <a:lnTo>
                    <a:pt x="1172655" y="4984289"/>
                  </a:lnTo>
                  <a:lnTo>
                    <a:pt x="1206546" y="5013666"/>
                  </a:lnTo>
                  <a:lnTo>
                    <a:pt x="1240821" y="5042608"/>
                  </a:lnTo>
                  <a:lnTo>
                    <a:pt x="1275477" y="5071109"/>
                  </a:lnTo>
                  <a:lnTo>
                    <a:pt x="1310507" y="5099166"/>
                  </a:lnTo>
                  <a:lnTo>
                    <a:pt x="1345909" y="5126774"/>
                  </a:lnTo>
                  <a:lnTo>
                    <a:pt x="1381677" y="5153930"/>
                  </a:lnTo>
                  <a:lnTo>
                    <a:pt x="1417808" y="5180627"/>
                  </a:lnTo>
                  <a:lnTo>
                    <a:pt x="1454297" y="5206864"/>
                  </a:lnTo>
                  <a:lnTo>
                    <a:pt x="1491140" y="5232634"/>
                  </a:lnTo>
                  <a:lnTo>
                    <a:pt x="1528332" y="5257934"/>
                  </a:lnTo>
                  <a:lnTo>
                    <a:pt x="1565869" y="5282759"/>
                  </a:lnTo>
                  <a:lnTo>
                    <a:pt x="1603748" y="5307105"/>
                  </a:lnTo>
                  <a:lnTo>
                    <a:pt x="1641963" y="5330968"/>
                  </a:lnTo>
                  <a:lnTo>
                    <a:pt x="1680510" y="5354343"/>
                  </a:lnTo>
                  <a:lnTo>
                    <a:pt x="1719385" y="5377226"/>
                  </a:lnTo>
                  <a:lnTo>
                    <a:pt x="1758583" y="5399614"/>
                  </a:lnTo>
                  <a:lnTo>
                    <a:pt x="1798101" y="5421500"/>
                  </a:lnTo>
                  <a:lnTo>
                    <a:pt x="1837934" y="5442882"/>
                  </a:lnTo>
                  <a:lnTo>
                    <a:pt x="1878078" y="5463755"/>
                  </a:lnTo>
                  <a:lnTo>
                    <a:pt x="1918528" y="5484114"/>
                  </a:lnTo>
                  <a:lnTo>
                    <a:pt x="1959279" y="5503955"/>
                  </a:lnTo>
                  <a:lnTo>
                    <a:pt x="2000329" y="5523274"/>
                  </a:lnTo>
                  <a:lnTo>
                    <a:pt x="2041672" y="5542067"/>
                  </a:lnTo>
                  <a:lnTo>
                    <a:pt x="2083304" y="5560329"/>
                  </a:lnTo>
                  <a:lnTo>
                    <a:pt x="2125220" y="5578055"/>
                  </a:lnTo>
                  <a:lnTo>
                    <a:pt x="2167418" y="5595243"/>
                  </a:lnTo>
                  <a:lnTo>
                    <a:pt x="2209891" y="5611886"/>
                  </a:lnTo>
                  <a:lnTo>
                    <a:pt x="2252636" y="5627982"/>
                  </a:lnTo>
                  <a:lnTo>
                    <a:pt x="2295648" y="5643525"/>
                  </a:lnTo>
                  <a:lnTo>
                    <a:pt x="2338924" y="5658512"/>
                  </a:lnTo>
                  <a:lnTo>
                    <a:pt x="2382458" y="5672938"/>
                  </a:lnTo>
                  <a:lnTo>
                    <a:pt x="2426247" y="5686798"/>
                  </a:lnTo>
                  <a:lnTo>
                    <a:pt x="2470286" y="5700089"/>
                  </a:lnTo>
                  <a:lnTo>
                    <a:pt x="2514571" y="5712806"/>
                  </a:lnTo>
                  <a:lnTo>
                    <a:pt x="2559098" y="5724944"/>
                  </a:lnTo>
                  <a:lnTo>
                    <a:pt x="2603862" y="5736500"/>
                  </a:lnTo>
                  <a:lnTo>
                    <a:pt x="2648858" y="5747469"/>
                  </a:lnTo>
                  <a:lnTo>
                    <a:pt x="2694084" y="5757847"/>
                  </a:lnTo>
                  <a:lnTo>
                    <a:pt x="2739533" y="5767630"/>
                  </a:lnTo>
                  <a:lnTo>
                    <a:pt x="2785203" y="5776812"/>
                  </a:lnTo>
                  <a:lnTo>
                    <a:pt x="2831088" y="5785390"/>
                  </a:lnTo>
                  <a:lnTo>
                    <a:pt x="2877185" y="5793360"/>
                  </a:lnTo>
                  <a:lnTo>
                    <a:pt x="2923488" y="5800718"/>
                  </a:lnTo>
                  <a:lnTo>
                    <a:pt x="2969994" y="5807458"/>
                  </a:lnTo>
                  <a:lnTo>
                    <a:pt x="3016699" y="5813576"/>
                  </a:lnTo>
                  <a:lnTo>
                    <a:pt x="3063598" y="5819069"/>
                  </a:lnTo>
                  <a:lnTo>
                    <a:pt x="3110686" y="5823932"/>
                  </a:lnTo>
                  <a:lnTo>
                    <a:pt x="3157960" y="5828160"/>
                  </a:lnTo>
                  <a:lnTo>
                    <a:pt x="3205415" y="5831750"/>
                  </a:lnTo>
                  <a:lnTo>
                    <a:pt x="3253047" y="5834697"/>
                  </a:lnTo>
                  <a:lnTo>
                    <a:pt x="3300851" y="5836996"/>
                  </a:lnTo>
                  <a:lnTo>
                    <a:pt x="3348823" y="5838644"/>
                  </a:lnTo>
                  <a:lnTo>
                    <a:pt x="3396960" y="5839636"/>
                  </a:lnTo>
                  <a:lnTo>
                    <a:pt x="3445256" y="5839968"/>
                  </a:lnTo>
                  <a:lnTo>
                    <a:pt x="3497380" y="5839581"/>
                  </a:lnTo>
                  <a:lnTo>
                    <a:pt x="3549317" y="5838427"/>
                  </a:lnTo>
                  <a:lnTo>
                    <a:pt x="3601062" y="5836508"/>
                  </a:lnTo>
                  <a:lnTo>
                    <a:pt x="3652610" y="5833833"/>
                  </a:lnTo>
                  <a:lnTo>
                    <a:pt x="3703954" y="5830404"/>
                  </a:lnTo>
                  <a:lnTo>
                    <a:pt x="3755091" y="5826229"/>
                  </a:lnTo>
                  <a:lnTo>
                    <a:pt x="3806013" y="5821312"/>
                  </a:lnTo>
                  <a:lnTo>
                    <a:pt x="3856717" y="5815660"/>
                  </a:lnTo>
                  <a:lnTo>
                    <a:pt x="3907195" y="5809276"/>
                  </a:lnTo>
                  <a:lnTo>
                    <a:pt x="3957444" y="5802167"/>
                  </a:lnTo>
                  <a:lnTo>
                    <a:pt x="4007458" y="5794339"/>
                  </a:lnTo>
                  <a:lnTo>
                    <a:pt x="4057230" y="5785796"/>
                  </a:lnTo>
                  <a:lnTo>
                    <a:pt x="4106757" y="5776544"/>
                  </a:lnTo>
                  <a:lnTo>
                    <a:pt x="4156032" y="5766589"/>
                  </a:lnTo>
                  <a:lnTo>
                    <a:pt x="4205050" y="5755935"/>
                  </a:lnTo>
                  <a:lnTo>
                    <a:pt x="4253805" y="5744589"/>
                  </a:lnTo>
                  <a:lnTo>
                    <a:pt x="4302293" y="5732556"/>
                  </a:lnTo>
                  <a:lnTo>
                    <a:pt x="4350507" y="5719840"/>
                  </a:lnTo>
                  <a:lnTo>
                    <a:pt x="4398443" y="5706449"/>
                  </a:lnTo>
                  <a:lnTo>
                    <a:pt x="4446094" y="5692386"/>
                  </a:lnTo>
                  <a:lnTo>
                    <a:pt x="4493457" y="5677658"/>
                  </a:lnTo>
                  <a:lnTo>
                    <a:pt x="4540524" y="5662270"/>
                  </a:lnTo>
                  <a:lnTo>
                    <a:pt x="4587291" y="5646228"/>
                  </a:lnTo>
                  <a:lnTo>
                    <a:pt x="4633753" y="5629536"/>
                  </a:lnTo>
                  <a:lnTo>
                    <a:pt x="4679903" y="5612200"/>
                  </a:lnTo>
                  <a:lnTo>
                    <a:pt x="4725737" y="5594226"/>
                  </a:lnTo>
                  <a:lnTo>
                    <a:pt x="4771249" y="5575619"/>
                  </a:lnTo>
                  <a:lnTo>
                    <a:pt x="4816434" y="5556384"/>
                  </a:lnTo>
                  <a:lnTo>
                    <a:pt x="4861286" y="5536528"/>
                  </a:lnTo>
                  <a:lnTo>
                    <a:pt x="4905800" y="5516055"/>
                  </a:lnTo>
                  <a:lnTo>
                    <a:pt x="4949970" y="5494970"/>
                  </a:lnTo>
                  <a:lnTo>
                    <a:pt x="4993792" y="5473280"/>
                  </a:lnTo>
                  <a:lnTo>
                    <a:pt x="5037259" y="5450989"/>
                  </a:lnTo>
                  <a:lnTo>
                    <a:pt x="5080366" y="5428104"/>
                  </a:lnTo>
                  <a:lnTo>
                    <a:pt x="5123108" y="5404629"/>
                  </a:lnTo>
                  <a:lnTo>
                    <a:pt x="5165480" y="5380570"/>
                  </a:lnTo>
                  <a:lnTo>
                    <a:pt x="5207476" y="5355932"/>
                  </a:lnTo>
                  <a:lnTo>
                    <a:pt x="5249090" y="5330721"/>
                  </a:lnTo>
                  <a:lnTo>
                    <a:pt x="5290318" y="5304942"/>
                  </a:lnTo>
                  <a:lnTo>
                    <a:pt x="5331154" y="5278601"/>
                  </a:lnTo>
                  <a:lnTo>
                    <a:pt x="5371592" y="5251704"/>
                  </a:lnTo>
                  <a:lnTo>
                    <a:pt x="5609844" y="5073523"/>
                  </a:lnTo>
                  <a:lnTo>
                    <a:pt x="5609844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49795" y="0"/>
              <a:ext cx="5442585" cy="5655945"/>
            </a:xfrm>
            <a:custGeom>
              <a:avLst/>
              <a:gdLst/>
              <a:ahLst/>
              <a:cxnLst/>
              <a:rect l="l" t="t" r="r" b="b"/>
              <a:pathLst>
                <a:path w="5442584" h="5655945">
                  <a:moveTo>
                    <a:pt x="5442204" y="0"/>
                  </a:moveTo>
                  <a:lnTo>
                    <a:pt x="1041400" y="0"/>
                  </a:lnTo>
                  <a:lnTo>
                    <a:pt x="957199" y="76581"/>
                  </a:lnTo>
                  <a:lnTo>
                    <a:pt x="923328" y="110951"/>
                  </a:lnTo>
                  <a:lnTo>
                    <a:pt x="889965" y="145816"/>
                  </a:lnTo>
                  <a:lnTo>
                    <a:pt x="857114" y="181170"/>
                  </a:lnTo>
                  <a:lnTo>
                    <a:pt x="824782" y="217007"/>
                  </a:lnTo>
                  <a:lnTo>
                    <a:pt x="792975" y="253319"/>
                  </a:lnTo>
                  <a:lnTo>
                    <a:pt x="761699" y="290103"/>
                  </a:lnTo>
                  <a:lnTo>
                    <a:pt x="730959" y="327351"/>
                  </a:lnTo>
                  <a:lnTo>
                    <a:pt x="700761" y="365058"/>
                  </a:lnTo>
                  <a:lnTo>
                    <a:pt x="671113" y="403217"/>
                  </a:lnTo>
                  <a:lnTo>
                    <a:pt x="642018" y="441823"/>
                  </a:lnTo>
                  <a:lnTo>
                    <a:pt x="613485" y="480870"/>
                  </a:lnTo>
                  <a:lnTo>
                    <a:pt x="585517" y="520352"/>
                  </a:lnTo>
                  <a:lnTo>
                    <a:pt x="558123" y="560262"/>
                  </a:lnTo>
                  <a:lnTo>
                    <a:pt x="531307" y="600595"/>
                  </a:lnTo>
                  <a:lnTo>
                    <a:pt x="505075" y="641345"/>
                  </a:lnTo>
                  <a:lnTo>
                    <a:pt x="479434" y="682506"/>
                  </a:lnTo>
                  <a:lnTo>
                    <a:pt x="454389" y="724071"/>
                  </a:lnTo>
                  <a:lnTo>
                    <a:pt x="429946" y="766036"/>
                  </a:lnTo>
                  <a:lnTo>
                    <a:pt x="406112" y="808393"/>
                  </a:lnTo>
                  <a:lnTo>
                    <a:pt x="382892" y="851137"/>
                  </a:lnTo>
                  <a:lnTo>
                    <a:pt x="360293" y="894262"/>
                  </a:lnTo>
                  <a:lnTo>
                    <a:pt x="338320" y="937762"/>
                  </a:lnTo>
                  <a:lnTo>
                    <a:pt x="316979" y="981631"/>
                  </a:lnTo>
                  <a:lnTo>
                    <a:pt x="296276" y="1025864"/>
                  </a:lnTo>
                  <a:lnTo>
                    <a:pt x="276218" y="1070453"/>
                  </a:lnTo>
                  <a:lnTo>
                    <a:pt x="256809" y="1115393"/>
                  </a:lnTo>
                  <a:lnTo>
                    <a:pt x="238057" y="1160678"/>
                  </a:lnTo>
                  <a:lnTo>
                    <a:pt x="219967" y="1206302"/>
                  </a:lnTo>
                  <a:lnTo>
                    <a:pt x="202546" y="1252260"/>
                  </a:lnTo>
                  <a:lnTo>
                    <a:pt x="185798" y="1298544"/>
                  </a:lnTo>
                  <a:lnTo>
                    <a:pt x="169730" y="1345150"/>
                  </a:lnTo>
                  <a:lnTo>
                    <a:pt x="154349" y="1392071"/>
                  </a:lnTo>
                  <a:lnTo>
                    <a:pt x="139660" y="1439301"/>
                  </a:lnTo>
                  <a:lnTo>
                    <a:pt x="125668" y="1486835"/>
                  </a:lnTo>
                  <a:lnTo>
                    <a:pt x="112381" y="1534665"/>
                  </a:lnTo>
                  <a:lnTo>
                    <a:pt x="99803" y="1582787"/>
                  </a:lnTo>
                  <a:lnTo>
                    <a:pt x="87942" y="1631194"/>
                  </a:lnTo>
                  <a:lnTo>
                    <a:pt x="76802" y="1679881"/>
                  </a:lnTo>
                  <a:lnTo>
                    <a:pt x="66391" y="1728841"/>
                  </a:lnTo>
                  <a:lnTo>
                    <a:pt x="56713" y="1778068"/>
                  </a:lnTo>
                  <a:lnTo>
                    <a:pt x="47775" y="1827556"/>
                  </a:lnTo>
                  <a:lnTo>
                    <a:pt x="39583" y="1877300"/>
                  </a:lnTo>
                  <a:lnTo>
                    <a:pt x="32143" y="1927294"/>
                  </a:lnTo>
                  <a:lnTo>
                    <a:pt x="25461" y="1977531"/>
                  </a:lnTo>
                  <a:lnTo>
                    <a:pt x="19542" y="2028005"/>
                  </a:lnTo>
                  <a:lnTo>
                    <a:pt x="14393" y="2078711"/>
                  </a:lnTo>
                  <a:lnTo>
                    <a:pt x="10020" y="2129642"/>
                  </a:lnTo>
                  <a:lnTo>
                    <a:pt x="6429" y="2180793"/>
                  </a:lnTo>
                  <a:lnTo>
                    <a:pt x="3625" y="2232157"/>
                  </a:lnTo>
                  <a:lnTo>
                    <a:pt x="1615" y="2283730"/>
                  </a:lnTo>
                  <a:lnTo>
                    <a:pt x="404" y="2335503"/>
                  </a:lnTo>
                  <a:lnTo>
                    <a:pt x="0" y="2387473"/>
                  </a:lnTo>
                  <a:lnTo>
                    <a:pt x="349" y="2435736"/>
                  </a:lnTo>
                  <a:lnTo>
                    <a:pt x="1393" y="2483832"/>
                  </a:lnTo>
                  <a:lnTo>
                    <a:pt x="3127" y="2531754"/>
                  </a:lnTo>
                  <a:lnTo>
                    <a:pt x="5547" y="2579498"/>
                  </a:lnTo>
                  <a:lnTo>
                    <a:pt x="8647" y="2627060"/>
                  </a:lnTo>
                  <a:lnTo>
                    <a:pt x="12423" y="2674435"/>
                  </a:lnTo>
                  <a:lnTo>
                    <a:pt x="16871" y="2721617"/>
                  </a:lnTo>
                  <a:lnTo>
                    <a:pt x="21984" y="2768602"/>
                  </a:lnTo>
                  <a:lnTo>
                    <a:pt x="27759" y="2815386"/>
                  </a:lnTo>
                  <a:lnTo>
                    <a:pt x="34191" y="2861963"/>
                  </a:lnTo>
                  <a:lnTo>
                    <a:pt x="41275" y="2908328"/>
                  </a:lnTo>
                  <a:lnTo>
                    <a:pt x="49006" y="2954478"/>
                  </a:lnTo>
                  <a:lnTo>
                    <a:pt x="57379" y="3000406"/>
                  </a:lnTo>
                  <a:lnTo>
                    <a:pt x="66390" y="3046109"/>
                  </a:lnTo>
                  <a:lnTo>
                    <a:pt x="76033" y="3091581"/>
                  </a:lnTo>
                  <a:lnTo>
                    <a:pt x="86305" y="3136818"/>
                  </a:lnTo>
                  <a:lnTo>
                    <a:pt x="97199" y="3181815"/>
                  </a:lnTo>
                  <a:lnTo>
                    <a:pt x="108712" y="3226567"/>
                  </a:lnTo>
                  <a:lnTo>
                    <a:pt x="120839" y="3271069"/>
                  </a:lnTo>
                  <a:lnTo>
                    <a:pt x="133575" y="3315317"/>
                  </a:lnTo>
                  <a:lnTo>
                    <a:pt x="146914" y="3359305"/>
                  </a:lnTo>
                  <a:lnTo>
                    <a:pt x="160853" y="3403030"/>
                  </a:lnTo>
                  <a:lnTo>
                    <a:pt x="175386" y="3446486"/>
                  </a:lnTo>
                  <a:lnTo>
                    <a:pt x="190509" y="3489668"/>
                  </a:lnTo>
                  <a:lnTo>
                    <a:pt x="206217" y="3532571"/>
                  </a:lnTo>
                  <a:lnTo>
                    <a:pt x="222505" y="3575192"/>
                  </a:lnTo>
                  <a:lnTo>
                    <a:pt x="239368" y="3617524"/>
                  </a:lnTo>
                  <a:lnTo>
                    <a:pt x="256801" y="3659564"/>
                  </a:lnTo>
                  <a:lnTo>
                    <a:pt x="274801" y="3701306"/>
                  </a:lnTo>
                  <a:lnTo>
                    <a:pt x="293361" y="3742746"/>
                  </a:lnTo>
                  <a:lnTo>
                    <a:pt x="312478" y="3783879"/>
                  </a:lnTo>
                  <a:lnTo>
                    <a:pt x="332146" y="3824699"/>
                  </a:lnTo>
                  <a:lnTo>
                    <a:pt x="352360" y="3865203"/>
                  </a:lnTo>
                  <a:lnTo>
                    <a:pt x="373116" y="3905386"/>
                  </a:lnTo>
                  <a:lnTo>
                    <a:pt x="394410" y="3945242"/>
                  </a:lnTo>
                  <a:lnTo>
                    <a:pt x="416235" y="3984767"/>
                  </a:lnTo>
                  <a:lnTo>
                    <a:pt x="438588" y="4023956"/>
                  </a:lnTo>
                  <a:lnTo>
                    <a:pt x="461463" y="4062805"/>
                  </a:lnTo>
                  <a:lnTo>
                    <a:pt x="484857" y="4101308"/>
                  </a:lnTo>
                  <a:lnTo>
                    <a:pt x="508763" y="4139461"/>
                  </a:lnTo>
                  <a:lnTo>
                    <a:pt x="533178" y="4177258"/>
                  </a:lnTo>
                  <a:lnTo>
                    <a:pt x="558096" y="4214696"/>
                  </a:lnTo>
                  <a:lnTo>
                    <a:pt x="583513" y="4251770"/>
                  </a:lnTo>
                  <a:lnTo>
                    <a:pt x="609424" y="4288474"/>
                  </a:lnTo>
                  <a:lnTo>
                    <a:pt x="635824" y="4324803"/>
                  </a:lnTo>
                  <a:lnTo>
                    <a:pt x="662708" y="4360754"/>
                  </a:lnTo>
                  <a:lnTo>
                    <a:pt x="690072" y="4396321"/>
                  </a:lnTo>
                  <a:lnTo>
                    <a:pt x="717910" y="4431500"/>
                  </a:lnTo>
                  <a:lnTo>
                    <a:pt x="746219" y="4466285"/>
                  </a:lnTo>
                  <a:lnTo>
                    <a:pt x="774992" y="4500672"/>
                  </a:lnTo>
                  <a:lnTo>
                    <a:pt x="804226" y="4534656"/>
                  </a:lnTo>
                  <a:lnTo>
                    <a:pt x="833916" y="4568232"/>
                  </a:lnTo>
                  <a:lnTo>
                    <a:pt x="864057" y="4601396"/>
                  </a:lnTo>
                  <a:lnTo>
                    <a:pt x="894643" y="4634142"/>
                  </a:lnTo>
                  <a:lnTo>
                    <a:pt x="925671" y="4666467"/>
                  </a:lnTo>
                  <a:lnTo>
                    <a:pt x="957135" y="4698364"/>
                  </a:lnTo>
                  <a:lnTo>
                    <a:pt x="989031" y="4729830"/>
                  </a:lnTo>
                  <a:lnTo>
                    <a:pt x="1021354" y="4760860"/>
                  </a:lnTo>
                  <a:lnTo>
                    <a:pt x="1054098" y="4791448"/>
                  </a:lnTo>
                  <a:lnTo>
                    <a:pt x="1087261" y="4821590"/>
                  </a:lnTo>
                  <a:lnTo>
                    <a:pt x="1120835" y="4851282"/>
                  </a:lnTo>
                  <a:lnTo>
                    <a:pt x="1154818" y="4880517"/>
                  </a:lnTo>
                  <a:lnTo>
                    <a:pt x="1189203" y="4909293"/>
                  </a:lnTo>
                  <a:lnTo>
                    <a:pt x="1223986" y="4937603"/>
                  </a:lnTo>
                  <a:lnTo>
                    <a:pt x="1259163" y="4965443"/>
                  </a:lnTo>
                  <a:lnTo>
                    <a:pt x="1294728" y="4992808"/>
                  </a:lnTo>
                  <a:lnTo>
                    <a:pt x="1330678" y="5019694"/>
                  </a:lnTo>
                  <a:lnTo>
                    <a:pt x="1367006" y="5046096"/>
                  </a:lnTo>
                  <a:lnTo>
                    <a:pt x="1403708" y="5072008"/>
                  </a:lnTo>
                  <a:lnTo>
                    <a:pt x="1440780" y="5097427"/>
                  </a:lnTo>
                  <a:lnTo>
                    <a:pt x="1478216" y="5122347"/>
                  </a:lnTo>
                  <a:lnTo>
                    <a:pt x="1516012" y="5146763"/>
                  </a:lnTo>
                  <a:lnTo>
                    <a:pt x="1554164" y="5170671"/>
                  </a:lnTo>
                  <a:lnTo>
                    <a:pt x="1592665" y="5194066"/>
                  </a:lnTo>
                  <a:lnTo>
                    <a:pt x="1631512" y="5216943"/>
                  </a:lnTo>
                  <a:lnTo>
                    <a:pt x="1670700" y="5239297"/>
                  </a:lnTo>
                  <a:lnTo>
                    <a:pt x="1710224" y="5261124"/>
                  </a:lnTo>
                  <a:lnTo>
                    <a:pt x="1750078" y="5282419"/>
                  </a:lnTo>
                  <a:lnTo>
                    <a:pt x="1790259" y="5303176"/>
                  </a:lnTo>
                  <a:lnTo>
                    <a:pt x="1830762" y="5323392"/>
                  </a:lnTo>
                  <a:lnTo>
                    <a:pt x="1871581" y="5343061"/>
                  </a:lnTo>
                  <a:lnTo>
                    <a:pt x="1912713" y="5362179"/>
                  </a:lnTo>
                  <a:lnTo>
                    <a:pt x="1954151" y="5380741"/>
                  </a:lnTo>
                  <a:lnTo>
                    <a:pt x="1995892" y="5398742"/>
                  </a:lnTo>
                  <a:lnTo>
                    <a:pt x="2037930" y="5416177"/>
                  </a:lnTo>
                  <a:lnTo>
                    <a:pt x="2080261" y="5433041"/>
                  </a:lnTo>
                  <a:lnTo>
                    <a:pt x="2122881" y="5449330"/>
                  </a:lnTo>
                  <a:lnTo>
                    <a:pt x="2165783" y="5465039"/>
                  </a:lnTo>
                  <a:lnTo>
                    <a:pt x="2208964" y="5480163"/>
                  </a:lnTo>
                  <a:lnTo>
                    <a:pt x="2252419" y="5494697"/>
                  </a:lnTo>
                  <a:lnTo>
                    <a:pt x="2296142" y="5508637"/>
                  </a:lnTo>
                  <a:lnTo>
                    <a:pt x="2340130" y="5521978"/>
                  </a:lnTo>
                  <a:lnTo>
                    <a:pt x="2384377" y="5534714"/>
                  </a:lnTo>
                  <a:lnTo>
                    <a:pt x="2428878" y="5546842"/>
                  </a:lnTo>
                  <a:lnTo>
                    <a:pt x="2473629" y="5558356"/>
                  </a:lnTo>
                  <a:lnTo>
                    <a:pt x="2518625" y="5569251"/>
                  </a:lnTo>
                  <a:lnTo>
                    <a:pt x="2563861" y="5579524"/>
                  </a:lnTo>
                  <a:lnTo>
                    <a:pt x="2609333" y="5589168"/>
                  </a:lnTo>
                  <a:lnTo>
                    <a:pt x="2655035" y="5598179"/>
                  </a:lnTo>
                  <a:lnTo>
                    <a:pt x="2700962" y="5606553"/>
                  </a:lnTo>
                  <a:lnTo>
                    <a:pt x="2747111" y="5614285"/>
                  </a:lnTo>
                  <a:lnTo>
                    <a:pt x="2793476" y="5621369"/>
                  </a:lnTo>
                  <a:lnTo>
                    <a:pt x="2840053" y="5627801"/>
                  </a:lnTo>
                  <a:lnTo>
                    <a:pt x="2886836" y="5633577"/>
                  </a:lnTo>
                  <a:lnTo>
                    <a:pt x="2933820" y="5638691"/>
                  </a:lnTo>
                  <a:lnTo>
                    <a:pt x="2981002" y="5643138"/>
                  </a:lnTo>
                  <a:lnTo>
                    <a:pt x="3028376" y="5646915"/>
                  </a:lnTo>
                  <a:lnTo>
                    <a:pt x="3075938" y="5650016"/>
                  </a:lnTo>
                  <a:lnTo>
                    <a:pt x="3123682" y="5652436"/>
                  </a:lnTo>
                  <a:lnTo>
                    <a:pt x="3171605" y="5654170"/>
                  </a:lnTo>
                  <a:lnTo>
                    <a:pt x="3219700" y="5655214"/>
                  </a:lnTo>
                  <a:lnTo>
                    <a:pt x="3267964" y="5655564"/>
                  </a:lnTo>
                  <a:lnTo>
                    <a:pt x="3319780" y="5655161"/>
                  </a:lnTo>
                  <a:lnTo>
                    <a:pt x="3371402" y="5653958"/>
                  </a:lnTo>
                  <a:lnTo>
                    <a:pt x="3422824" y="5651959"/>
                  </a:lnTo>
                  <a:lnTo>
                    <a:pt x="3474040" y="5649172"/>
                  </a:lnTo>
                  <a:lnTo>
                    <a:pt x="3525044" y="5645601"/>
                  </a:lnTo>
                  <a:lnTo>
                    <a:pt x="3575830" y="5641253"/>
                  </a:lnTo>
                  <a:lnTo>
                    <a:pt x="3626393" y="5636134"/>
                  </a:lnTo>
                  <a:lnTo>
                    <a:pt x="3676725" y="5630249"/>
                  </a:lnTo>
                  <a:lnTo>
                    <a:pt x="3726822" y="5623605"/>
                  </a:lnTo>
                  <a:lnTo>
                    <a:pt x="3776678" y="5616207"/>
                  </a:lnTo>
                  <a:lnTo>
                    <a:pt x="3826285" y="5608062"/>
                  </a:lnTo>
                  <a:lnTo>
                    <a:pt x="3875639" y="5599174"/>
                  </a:lnTo>
                  <a:lnTo>
                    <a:pt x="3924734" y="5589551"/>
                  </a:lnTo>
                  <a:lnTo>
                    <a:pt x="3973563" y="5579199"/>
                  </a:lnTo>
                  <a:lnTo>
                    <a:pt x="4022121" y="5568122"/>
                  </a:lnTo>
                  <a:lnTo>
                    <a:pt x="4070401" y="5556327"/>
                  </a:lnTo>
                  <a:lnTo>
                    <a:pt x="4118398" y="5543820"/>
                  </a:lnTo>
                  <a:lnTo>
                    <a:pt x="4166105" y="5530607"/>
                  </a:lnTo>
                  <a:lnTo>
                    <a:pt x="4213518" y="5516693"/>
                  </a:lnTo>
                  <a:lnTo>
                    <a:pt x="4260629" y="5502085"/>
                  </a:lnTo>
                  <a:lnTo>
                    <a:pt x="4307433" y="5486789"/>
                  </a:lnTo>
                  <a:lnTo>
                    <a:pt x="4353925" y="5470810"/>
                  </a:lnTo>
                  <a:lnTo>
                    <a:pt x="4400097" y="5454155"/>
                  </a:lnTo>
                  <a:lnTo>
                    <a:pt x="4445944" y="5436829"/>
                  </a:lnTo>
                  <a:lnTo>
                    <a:pt x="4491460" y="5418838"/>
                  </a:lnTo>
                  <a:lnTo>
                    <a:pt x="4536640" y="5400188"/>
                  </a:lnTo>
                  <a:lnTo>
                    <a:pt x="4581476" y="5380886"/>
                  </a:lnTo>
                  <a:lnTo>
                    <a:pt x="4625964" y="5360936"/>
                  </a:lnTo>
                  <a:lnTo>
                    <a:pt x="4670097" y="5340346"/>
                  </a:lnTo>
                  <a:lnTo>
                    <a:pt x="4713870" y="5319120"/>
                  </a:lnTo>
                  <a:lnTo>
                    <a:pt x="4757276" y="5297265"/>
                  </a:lnTo>
                  <a:lnTo>
                    <a:pt x="4800309" y="5274787"/>
                  </a:lnTo>
                  <a:lnTo>
                    <a:pt x="4842964" y="5251692"/>
                  </a:lnTo>
                  <a:lnTo>
                    <a:pt x="4885234" y="5227985"/>
                  </a:lnTo>
                  <a:lnTo>
                    <a:pt x="4927114" y="5203672"/>
                  </a:lnTo>
                  <a:lnTo>
                    <a:pt x="4968598" y="5178760"/>
                  </a:lnTo>
                  <a:lnTo>
                    <a:pt x="5009679" y="5153254"/>
                  </a:lnTo>
                  <a:lnTo>
                    <a:pt x="5050353" y="5127160"/>
                  </a:lnTo>
                  <a:lnTo>
                    <a:pt x="5090612" y="5100485"/>
                  </a:lnTo>
                  <a:lnTo>
                    <a:pt x="5130450" y="5073234"/>
                  </a:lnTo>
                  <a:lnTo>
                    <a:pt x="5169863" y="5045412"/>
                  </a:lnTo>
                  <a:lnTo>
                    <a:pt x="5208844" y="5017027"/>
                  </a:lnTo>
                  <a:lnTo>
                    <a:pt x="5247387" y="4988083"/>
                  </a:lnTo>
                  <a:lnTo>
                    <a:pt x="5285486" y="4958588"/>
                  </a:lnTo>
                  <a:lnTo>
                    <a:pt x="5442204" y="4821174"/>
                  </a:lnTo>
                  <a:lnTo>
                    <a:pt x="5442204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30642" y="811225"/>
            <a:ext cx="3267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 Light"/>
                <a:cs typeface="Calibri Light"/>
              </a:rPr>
              <a:t>A</a:t>
            </a:r>
            <a:r>
              <a:rPr sz="3600" b="0" spc="-55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plane</a:t>
            </a:r>
            <a:r>
              <a:rPr sz="3600" b="0" spc="-40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ride</a:t>
            </a:r>
            <a:r>
              <a:rPr sz="3600" b="0" spc="-55" dirty="0">
                <a:latin typeface="Calibri Light"/>
                <a:cs typeface="Calibri Light"/>
              </a:rPr>
              <a:t> </a:t>
            </a:r>
            <a:r>
              <a:rPr sz="3600" b="0" spc="-20" dirty="0">
                <a:latin typeface="Calibri Light"/>
                <a:cs typeface="Calibri Light"/>
              </a:rPr>
              <a:t>away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0518" y="2139772"/>
            <a:ext cx="3928745" cy="2529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05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Measles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still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common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many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b="1" spc="-10" dirty="0">
                <a:latin typeface="Calibri"/>
                <a:cs typeface="Calibri"/>
              </a:rPr>
              <a:t>countries.</a:t>
            </a:r>
            <a:endParaRPr sz="1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dirty="0">
                <a:latin typeface="Calibri"/>
                <a:cs typeface="Calibri"/>
              </a:rPr>
              <a:t>Unvaccinated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travelers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continue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get </a:t>
            </a:r>
            <a:r>
              <a:rPr sz="1800" b="1" dirty="0">
                <a:latin typeface="Calibri"/>
                <a:cs typeface="Calibri"/>
              </a:rPr>
              <a:t>measles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countries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bring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it </a:t>
            </a:r>
            <a:r>
              <a:rPr sz="1800" b="1" dirty="0">
                <a:latin typeface="Calibri"/>
                <a:cs typeface="Calibri"/>
              </a:rPr>
              <a:t>back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United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States.</a:t>
            </a:r>
            <a:endParaRPr sz="1800">
              <a:latin typeface="Calibri"/>
              <a:cs typeface="Calibri"/>
            </a:endParaRPr>
          </a:p>
          <a:p>
            <a:pPr marL="241300" marR="107950" indent="-228600">
              <a:lnSpc>
                <a:spcPts val="1939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dirty="0">
                <a:latin typeface="Calibri"/>
                <a:cs typeface="Calibri"/>
              </a:rPr>
              <a:t>Anyone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protected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against </a:t>
            </a:r>
            <a:r>
              <a:rPr sz="1800" b="1" dirty="0">
                <a:latin typeface="Calibri"/>
                <a:cs typeface="Calibri"/>
              </a:rPr>
              <a:t>measles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risk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getting</a:t>
            </a:r>
            <a:r>
              <a:rPr sz="1800" b="1" spc="-25" dirty="0">
                <a:latin typeface="Calibri"/>
                <a:cs typeface="Calibri"/>
              </a:rPr>
              <a:t> the </a:t>
            </a:r>
            <a:r>
              <a:rPr sz="1800" b="1" dirty="0">
                <a:latin typeface="Calibri"/>
                <a:cs typeface="Calibri"/>
              </a:rPr>
              <a:t>disease.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includes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infants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are </a:t>
            </a:r>
            <a:r>
              <a:rPr sz="1800" b="1" dirty="0">
                <a:latin typeface="Calibri"/>
                <a:cs typeface="Calibri"/>
              </a:rPr>
              <a:t>too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receive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MMR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4872" y="1313815"/>
            <a:ext cx="449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349D95"/>
              </a:buClr>
              <a:buFont typeface="Arial"/>
              <a:buChar char="•"/>
              <a:tabLst>
                <a:tab pos="240665" algn="l"/>
              </a:tabLst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Measles</a:t>
            </a:r>
            <a:r>
              <a:rPr sz="1800" u="sng" spc="-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Assessment</a:t>
            </a:r>
            <a:r>
              <a:rPr sz="1800" u="sng" spc="-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Quicksheet</a:t>
            </a:r>
            <a:r>
              <a:rPr sz="18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for</a:t>
            </a:r>
            <a:r>
              <a:rPr sz="18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Providers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Measles</a:t>
            </a:r>
            <a:r>
              <a:rPr b="0" spc="-8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Assessment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3395" y="1711451"/>
            <a:ext cx="6231758" cy="434697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Island</a:t>
            </a:r>
            <a:r>
              <a:rPr spc="-70" dirty="0"/>
              <a:t> </a:t>
            </a: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Public</a:t>
            </a:r>
            <a:r>
              <a:rPr spc="-70" dirty="0"/>
              <a:t> </a:t>
            </a:r>
            <a:r>
              <a:rPr dirty="0"/>
              <a:t>Health</a:t>
            </a:r>
            <a:r>
              <a:rPr spc="365" dirty="0"/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4872" y="1313815"/>
            <a:ext cx="525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349D95"/>
              </a:buClr>
              <a:buFont typeface="Arial"/>
              <a:buChar char="•"/>
              <a:tabLst>
                <a:tab pos="240665" algn="l"/>
              </a:tabLst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Measles</a:t>
            </a:r>
            <a:r>
              <a:rPr sz="1800" u="sng" spc="-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Assessment</a:t>
            </a:r>
            <a:r>
              <a:rPr sz="1800" u="sng" spc="-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Quicksheet</a:t>
            </a:r>
            <a:r>
              <a:rPr sz="18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for</a:t>
            </a:r>
            <a:r>
              <a:rPr sz="18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Providers</a:t>
            </a:r>
            <a:r>
              <a:rPr sz="1800" u="none" spc="-4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800" u="none" spc="-10" dirty="0">
                <a:latin typeface="Calibri"/>
                <a:cs typeface="Calibri"/>
              </a:rPr>
              <a:t>(cont’d)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Measles</a:t>
            </a:r>
            <a:r>
              <a:rPr b="0" spc="-8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Assessment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9505" y="1866900"/>
            <a:ext cx="6543008" cy="41426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Island</a:t>
            </a:r>
            <a:r>
              <a:rPr spc="-70" dirty="0"/>
              <a:t> </a:t>
            </a: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Public</a:t>
            </a:r>
            <a:r>
              <a:rPr spc="-70" dirty="0"/>
              <a:t> </a:t>
            </a:r>
            <a:r>
              <a:rPr dirty="0"/>
              <a:t>Health</a:t>
            </a:r>
            <a:r>
              <a:rPr spc="365" dirty="0"/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7855" indent="-605155">
              <a:lnSpc>
                <a:spcPts val="4740"/>
              </a:lnSpc>
              <a:spcBef>
                <a:spcPts val="95"/>
              </a:spcBef>
              <a:buClr>
                <a:srgbClr val="2599BA"/>
              </a:buClr>
              <a:buSzPct val="166666"/>
              <a:buFont typeface="Wingdings"/>
              <a:buChar char=""/>
              <a:tabLst>
                <a:tab pos="617855" algn="l"/>
              </a:tabLst>
            </a:pPr>
            <a:r>
              <a:rPr dirty="0"/>
              <a:t>PCR</a:t>
            </a:r>
            <a:r>
              <a:rPr spc="-45" dirty="0"/>
              <a:t> </a:t>
            </a:r>
            <a:r>
              <a:rPr dirty="0"/>
              <a:t>Specimens</a:t>
            </a:r>
            <a:r>
              <a:rPr spc="-55" dirty="0"/>
              <a:t> </a:t>
            </a:r>
            <a:r>
              <a:rPr dirty="0"/>
              <a:t>(NP</a:t>
            </a:r>
            <a:r>
              <a:rPr spc="-50" dirty="0"/>
              <a:t> </a:t>
            </a:r>
            <a:r>
              <a:rPr dirty="0"/>
              <a:t>swab</a:t>
            </a:r>
            <a:r>
              <a:rPr spc="-3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Urine)</a:t>
            </a:r>
            <a:r>
              <a:rPr spc="254" dirty="0"/>
              <a:t> </a:t>
            </a:r>
            <a:r>
              <a:rPr sz="4000" b="0" spc="-50" dirty="0">
                <a:solidFill>
                  <a:srgbClr val="2599BA"/>
                </a:solidFill>
                <a:latin typeface="Wingdings"/>
                <a:cs typeface="Wingdings"/>
              </a:rPr>
              <a:t></a:t>
            </a:r>
            <a:endParaRPr sz="4000">
              <a:latin typeface="Wingdings"/>
              <a:cs typeface="Wingdings"/>
            </a:endParaRPr>
          </a:p>
          <a:p>
            <a:pPr marL="1024255" marR="1379855" lvl="1" indent="-238125">
              <a:lnSpc>
                <a:spcPts val="2380"/>
              </a:lnSpc>
              <a:spcBef>
                <a:spcPts val="234"/>
              </a:spcBef>
              <a:buClr>
                <a:srgbClr val="2599BA"/>
              </a:buClr>
              <a:buFont typeface="Courier New"/>
              <a:buChar char="o"/>
              <a:tabLst>
                <a:tab pos="1024255" algn="l"/>
              </a:tabLst>
            </a:pP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Days</a:t>
            </a:r>
            <a:r>
              <a:rPr sz="2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entury Gothic"/>
                <a:cs typeface="Century Gothic"/>
              </a:rPr>
              <a:t>0-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5</a:t>
            </a:r>
            <a:r>
              <a:rPr sz="22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from</a:t>
            </a:r>
            <a:r>
              <a:rPr sz="2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rash</a:t>
            </a:r>
            <a:r>
              <a:rPr sz="2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entury Gothic"/>
                <a:cs typeface="Century Gothic"/>
              </a:rPr>
              <a:t>onset: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collect</a:t>
            </a:r>
            <a:r>
              <a:rPr sz="22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NP</a:t>
            </a:r>
            <a:r>
              <a:rPr sz="22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swab</a:t>
            </a:r>
            <a:r>
              <a:rPr sz="22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2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entury Gothic"/>
                <a:cs typeface="Century Gothic"/>
              </a:rPr>
              <a:t>PCR</a:t>
            </a:r>
            <a:endParaRPr sz="2200">
              <a:latin typeface="Century Gothic"/>
              <a:cs typeface="Century Gothic"/>
            </a:endParaRPr>
          </a:p>
          <a:p>
            <a:pPr marL="1024255" marR="1728470" lvl="1" indent="-238125">
              <a:lnSpc>
                <a:spcPts val="2380"/>
              </a:lnSpc>
              <a:spcBef>
                <a:spcPts val="490"/>
              </a:spcBef>
              <a:buClr>
                <a:srgbClr val="2599BA"/>
              </a:buClr>
              <a:buFont typeface="Courier New"/>
              <a:buChar char="o"/>
              <a:tabLst>
                <a:tab pos="1024255" algn="l"/>
              </a:tabLst>
            </a:pPr>
            <a:r>
              <a:rPr sz="2200" i="1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2200" i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404040"/>
                </a:solidFill>
                <a:latin typeface="Century Gothic"/>
                <a:cs typeface="Century Gothic"/>
              </a:rPr>
              <a:t>rash</a:t>
            </a:r>
            <a:r>
              <a:rPr sz="22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404040"/>
                </a:solidFill>
                <a:latin typeface="Century Gothic"/>
                <a:cs typeface="Century Gothic"/>
              </a:rPr>
              <a:t>is</a:t>
            </a:r>
            <a:r>
              <a:rPr sz="22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404040"/>
                </a:solidFill>
                <a:latin typeface="Century Gothic"/>
                <a:cs typeface="Century Gothic"/>
              </a:rPr>
              <a:t>present,</a:t>
            </a:r>
            <a:r>
              <a:rPr sz="2200" i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i="1" spc="-20" dirty="0">
                <a:solidFill>
                  <a:srgbClr val="FF5400"/>
                </a:solidFill>
                <a:latin typeface="Century Gothic"/>
                <a:cs typeface="Century Gothic"/>
              </a:rPr>
              <a:t>also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collect</a:t>
            </a:r>
            <a:r>
              <a:rPr sz="2200" i="1" spc="-2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a</a:t>
            </a:r>
            <a:r>
              <a:rPr sz="2200" i="1" spc="-2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urine</a:t>
            </a:r>
            <a:r>
              <a:rPr sz="2200" i="1" spc="-2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200" i="1" spc="-25" dirty="0">
                <a:solidFill>
                  <a:srgbClr val="404040"/>
                </a:solidFill>
                <a:latin typeface="Century Gothic"/>
                <a:cs typeface="Century Gothic"/>
              </a:rPr>
              <a:t> PCR</a:t>
            </a:r>
            <a:endParaRPr sz="2200">
              <a:latin typeface="Century Gothic"/>
              <a:cs typeface="Century Gothic"/>
            </a:endParaRPr>
          </a:p>
          <a:p>
            <a:pPr marL="1024255" lvl="1" indent="-237490">
              <a:lnSpc>
                <a:spcPts val="2510"/>
              </a:lnSpc>
              <a:spcBef>
                <a:spcPts val="200"/>
              </a:spcBef>
              <a:buClr>
                <a:srgbClr val="2599BA"/>
              </a:buClr>
              <a:buFont typeface="Courier New"/>
              <a:buChar char="o"/>
              <a:tabLst>
                <a:tab pos="1024255" algn="l"/>
              </a:tabLst>
            </a:pPr>
            <a:r>
              <a:rPr sz="2200" i="1" dirty="0">
                <a:solidFill>
                  <a:srgbClr val="404040"/>
                </a:solidFill>
                <a:latin typeface="Century Gothic"/>
                <a:cs typeface="Century Gothic"/>
              </a:rPr>
              <a:t>Urine</a:t>
            </a:r>
            <a:r>
              <a:rPr sz="22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404040"/>
                </a:solidFill>
                <a:latin typeface="Century Gothic"/>
                <a:cs typeface="Century Gothic"/>
              </a:rPr>
              <a:t>PCR</a:t>
            </a:r>
            <a:r>
              <a:rPr sz="2200" i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404040"/>
                </a:solidFill>
                <a:latin typeface="Century Gothic"/>
                <a:cs typeface="Century Gothic"/>
              </a:rPr>
              <a:t>test</a:t>
            </a:r>
            <a:r>
              <a:rPr sz="22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404040"/>
                </a:solidFill>
                <a:latin typeface="Century Gothic"/>
                <a:cs typeface="Century Gothic"/>
              </a:rPr>
              <a:t>is</a:t>
            </a:r>
            <a:r>
              <a:rPr sz="2200" i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i="1" spc="-20" dirty="0">
                <a:solidFill>
                  <a:srgbClr val="404040"/>
                </a:solidFill>
                <a:latin typeface="Century Gothic"/>
                <a:cs typeface="Century Gothic"/>
              </a:rPr>
              <a:t>most</a:t>
            </a:r>
            <a:endParaRPr sz="2200">
              <a:latin typeface="Century Gothic"/>
              <a:cs typeface="Century Gothic"/>
            </a:endParaRPr>
          </a:p>
          <a:p>
            <a:pPr marL="1024255" marR="1573530">
              <a:lnSpc>
                <a:spcPts val="2380"/>
              </a:lnSpc>
              <a:spcBef>
                <a:spcPts val="165"/>
              </a:spcBef>
            </a:pPr>
            <a:r>
              <a:rPr sz="2200" b="0" i="1" dirty="0">
                <a:solidFill>
                  <a:srgbClr val="404040"/>
                </a:solidFill>
                <a:latin typeface="Century Gothic"/>
                <a:cs typeface="Century Gothic"/>
              </a:rPr>
              <a:t>sensitive</a:t>
            </a:r>
            <a:r>
              <a:rPr sz="2200" b="0" i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b="0" i="1" dirty="0">
                <a:solidFill>
                  <a:srgbClr val="404040"/>
                </a:solidFill>
                <a:latin typeface="Century Gothic"/>
                <a:cs typeface="Century Gothic"/>
              </a:rPr>
              <a:t>between</a:t>
            </a:r>
            <a:r>
              <a:rPr sz="2200" b="0" i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b="0" i="1" spc="-25" dirty="0">
                <a:solidFill>
                  <a:srgbClr val="404040"/>
                </a:solidFill>
                <a:latin typeface="Century Gothic"/>
                <a:cs typeface="Century Gothic"/>
              </a:rPr>
              <a:t>≥72 </a:t>
            </a:r>
            <a:r>
              <a:rPr sz="2200" b="0" i="1" dirty="0">
                <a:solidFill>
                  <a:srgbClr val="404040"/>
                </a:solidFill>
                <a:latin typeface="Century Gothic"/>
                <a:cs typeface="Century Gothic"/>
              </a:rPr>
              <a:t>hours</a:t>
            </a:r>
            <a:r>
              <a:rPr sz="2200" b="0" i="1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b="0" i="1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2200" b="0" i="1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b="0" i="1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r>
              <a:rPr sz="2200" b="0" i="1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b="0" i="1" dirty="0">
                <a:solidFill>
                  <a:srgbClr val="404040"/>
                </a:solidFill>
                <a:latin typeface="Century Gothic"/>
                <a:cs typeface="Century Gothic"/>
              </a:rPr>
              <a:t>days</a:t>
            </a:r>
            <a:r>
              <a:rPr sz="2200" b="0" i="1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b="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after </a:t>
            </a:r>
            <a:r>
              <a:rPr sz="2200" b="0" i="1" dirty="0">
                <a:solidFill>
                  <a:srgbClr val="404040"/>
                </a:solidFill>
                <a:latin typeface="Century Gothic"/>
                <a:cs typeface="Century Gothic"/>
              </a:rPr>
              <a:t>rash </a:t>
            </a:r>
            <a:r>
              <a:rPr sz="2200" b="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onset</a:t>
            </a:r>
            <a:endParaRPr sz="2200">
              <a:latin typeface="Century Gothic"/>
              <a:cs typeface="Century Gothic"/>
            </a:endParaRPr>
          </a:p>
          <a:p>
            <a:pPr marL="1024255" marR="1615440" lvl="1" indent="-238125">
              <a:lnSpc>
                <a:spcPts val="2380"/>
              </a:lnSpc>
              <a:spcBef>
                <a:spcPts val="490"/>
              </a:spcBef>
              <a:buClr>
                <a:srgbClr val="2599BA"/>
              </a:buClr>
              <a:buFont typeface="Courier New"/>
              <a:buChar char="o"/>
              <a:tabLst>
                <a:tab pos="1024255" algn="l"/>
              </a:tabLst>
            </a:pP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ICPH</a:t>
            </a:r>
            <a:r>
              <a:rPr sz="2200" i="1" spc="-4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needs</a:t>
            </a:r>
            <a:r>
              <a:rPr sz="2200" i="1" spc="-3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to</a:t>
            </a:r>
            <a:r>
              <a:rPr sz="2200" i="1" spc="-3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spc="-25" dirty="0">
                <a:solidFill>
                  <a:srgbClr val="FF5400"/>
                </a:solidFill>
                <a:latin typeface="Century Gothic"/>
                <a:cs typeface="Century Gothic"/>
              </a:rPr>
              <a:t>be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notified</a:t>
            </a:r>
            <a:r>
              <a:rPr sz="2200" i="1" spc="-4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of</a:t>
            </a:r>
            <a:r>
              <a:rPr sz="2200" i="1" spc="-4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any</a:t>
            </a:r>
            <a:r>
              <a:rPr sz="2200" i="1" spc="-4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spc="-10" dirty="0">
                <a:solidFill>
                  <a:srgbClr val="FF5400"/>
                </a:solidFill>
                <a:latin typeface="Century Gothic"/>
                <a:cs typeface="Century Gothic"/>
              </a:rPr>
              <a:t>measles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rule</a:t>
            </a:r>
            <a:r>
              <a:rPr sz="2200" i="1" spc="-4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dirty="0">
                <a:solidFill>
                  <a:srgbClr val="FF5400"/>
                </a:solidFill>
                <a:latin typeface="Century Gothic"/>
                <a:cs typeface="Century Gothic"/>
              </a:rPr>
              <a:t>out</a:t>
            </a:r>
            <a:r>
              <a:rPr sz="2200" i="1" spc="-3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i="1" spc="-10" dirty="0">
                <a:solidFill>
                  <a:srgbClr val="FF5400"/>
                </a:solidFill>
                <a:latin typeface="Century Gothic"/>
                <a:cs typeface="Century Gothic"/>
              </a:rPr>
              <a:t>testing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4529" y="1247394"/>
            <a:ext cx="666750" cy="1905"/>
          </a:xfrm>
          <a:custGeom>
            <a:avLst/>
            <a:gdLst/>
            <a:ahLst/>
            <a:cxnLst/>
            <a:rect l="l" t="t" r="r" b="b"/>
            <a:pathLst>
              <a:path w="666750" h="1905">
                <a:moveTo>
                  <a:pt x="0" y="1397"/>
                </a:moveTo>
                <a:lnTo>
                  <a:pt x="666623" y="0"/>
                </a:lnTo>
              </a:path>
            </a:pathLst>
          </a:custGeom>
          <a:ln w="50800">
            <a:solidFill>
              <a:srgbClr val="259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27240" y="2033521"/>
            <a:ext cx="3598545" cy="29197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200" b="1" dirty="0">
                <a:latin typeface="Calibri"/>
                <a:cs typeface="Calibri"/>
              </a:rPr>
              <a:t>IgM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IgG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Specimen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(Serum)</a:t>
            </a:r>
            <a:endParaRPr sz="2200">
              <a:latin typeface="Calibri"/>
              <a:cs typeface="Calibri"/>
            </a:endParaRPr>
          </a:p>
          <a:p>
            <a:pPr marL="532765" marR="41910" indent="-238125">
              <a:lnSpc>
                <a:spcPts val="2380"/>
              </a:lnSpc>
              <a:spcBef>
                <a:spcPts val="735"/>
              </a:spcBef>
              <a:buClr>
                <a:srgbClr val="2599BA"/>
              </a:buClr>
              <a:buFont typeface="Courier New"/>
              <a:buChar char="o"/>
              <a:tabLst>
                <a:tab pos="532765" algn="l"/>
              </a:tabLst>
            </a:pP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IgM</a:t>
            </a:r>
            <a:r>
              <a:rPr sz="22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may</a:t>
            </a:r>
            <a:r>
              <a:rPr sz="2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2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entury Gothic"/>
                <a:cs typeface="Century Gothic"/>
              </a:rPr>
              <a:t>collected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22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sent</a:t>
            </a:r>
            <a:r>
              <a:rPr sz="22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entury Gothic"/>
                <a:cs typeface="Century Gothic"/>
              </a:rPr>
              <a:t>testing.</a:t>
            </a:r>
            <a:endParaRPr sz="2200">
              <a:latin typeface="Century Gothic"/>
              <a:cs typeface="Century Gothic"/>
            </a:endParaRPr>
          </a:p>
          <a:p>
            <a:pPr marL="532765">
              <a:lnSpc>
                <a:spcPts val="2205"/>
              </a:lnSpc>
            </a:pP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Please</a:t>
            </a:r>
            <a:r>
              <a:rPr sz="22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take</a:t>
            </a:r>
            <a:r>
              <a:rPr sz="2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an</a:t>
            </a:r>
            <a:r>
              <a:rPr sz="2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entury Gothic"/>
                <a:cs typeface="Century Gothic"/>
              </a:rPr>
              <a:t>IgG</a:t>
            </a:r>
            <a:endParaRPr sz="2200">
              <a:latin typeface="Century Gothic"/>
              <a:cs typeface="Century Gothic"/>
            </a:endParaRPr>
          </a:p>
          <a:p>
            <a:pPr marL="532765" marR="601980">
              <a:lnSpc>
                <a:spcPts val="2380"/>
              </a:lnSpc>
              <a:spcBef>
                <a:spcPts val="165"/>
              </a:spcBef>
            </a:pP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titer</a:t>
            </a:r>
            <a:r>
              <a:rPr sz="22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2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Measles</a:t>
            </a:r>
            <a:r>
              <a:rPr sz="22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verify</a:t>
            </a:r>
            <a:r>
              <a:rPr sz="2200" spc="-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entury Gothic"/>
                <a:cs typeface="Century Gothic"/>
              </a:rPr>
              <a:t>immunity.</a:t>
            </a:r>
            <a:endParaRPr sz="2200">
              <a:latin typeface="Century Gothic"/>
              <a:cs typeface="Century Gothic"/>
            </a:endParaRPr>
          </a:p>
          <a:p>
            <a:pPr marL="532765" indent="-237490">
              <a:lnSpc>
                <a:spcPts val="2205"/>
              </a:lnSpc>
              <a:buClr>
                <a:srgbClr val="2599BA"/>
              </a:buClr>
              <a:buFont typeface="Courier New"/>
              <a:buChar char="o"/>
              <a:tabLst>
                <a:tab pos="532765" algn="l"/>
              </a:tabLst>
            </a:pPr>
            <a:r>
              <a:rPr sz="2200" dirty="0">
                <a:solidFill>
                  <a:srgbClr val="FF5400"/>
                </a:solidFill>
                <a:latin typeface="Century Gothic"/>
                <a:cs typeface="Century Gothic"/>
              </a:rPr>
              <a:t>Molecular</a:t>
            </a:r>
            <a:r>
              <a:rPr sz="2200" spc="-114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5400"/>
                </a:solidFill>
                <a:latin typeface="Century Gothic"/>
                <a:cs typeface="Century Gothic"/>
              </a:rPr>
              <a:t>testing</a:t>
            </a:r>
            <a:endParaRPr sz="2200">
              <a:latin typeface="Century Gothic"/>
              <a:cs typeface="Century Gothic"/>
            </a:endParaRPr>
          </a:p>
          <a:p>
            <a:pPr marL="532765" marR="412115">
              <a:lnSpc>
                <a:spcPts val="2380"/>
              </a:lnSpc>
              <a:spcBef>
                <a:spcPts val="165"/>
              </a:spcBef>
            </a:pPr>
            <a:r>
              <a:rPr sz="2200" dirty="0">
                <a:solidFill>
                  <a:srgbClr val="FF5400"/>
                </a:solidFill>
                <a:latin typeface="Century Gothic"/>
                <a:cs typeface="Century Gothic"/>
              </a:rPr>
              <a:t>(PCR)</a:t>
            </a:r>
            <a:r>
              <a:rPr sz="2200" spc="-4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5400"/>
                </a:solidFill>
                <a:latin typeface="Century Gothic"/>
                <a:cs typeface="Century Gothic"/>
              </a:rPr>
              <a:t>also</a:t>
            </a:r>
            <a:r>
              <a:rPr sz="2200" spc="-4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5400"/>
                </a:solidFill>
                <a:latin typeface="Century Gothic"/>
                <a:cs typeface="Century Gothic"/>
              </a:rPr>
              <a:t>needs</a:t>
            </a:r>
            <a:r>
              <a:rPr sz="2200" spc="-4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FF5400"/>
                </a:solidFill>
                <a:latin typeface="Century Gothic"/>
                <a:cs typeface="Century Gothic"/>
              </a:rPr>
              <a:t>to </a:t>
            </a:r>
            <a:r>
              <a:rPr sz="2200" dirty="0">
                <a:solidFill>
                  <a:srgbClr val="FF5400"/>
                </a:solidFill>
                <a:latin typeface="Century Gothic"/>
                <a:cs typeface="Century Gothic"/>
              </a:rPr>
              <a:t>be</a:t>
            </a:r>
            <a:r>
              <a:rPr sz="2200" spc="-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5400"/>
                </a:solidFill>
                <a:latin typeface="Century Gothic"/>
                <a:cs typeface="Century Gothic"/>
              </a:rPr>
              <a:t>done.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Island</a:t>
            </a:r>
            <a:r>
              <a:rPr spc="-70" dirty="0"/>
              <a:t> </a:t>
            </a: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Public</a:t>
            </a:r>
            <a:r>
              <a:rPr spc="-70" dirty="0"/>
              <a:t> </a:t>
            </a:r>
            <a:r>
              <a:rPr dirty="0"/>
              <a:t>Health</a:t>
            </a:r>
            <a:r>
              <a:rPr spc="365" dirty="0"/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53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100"/>
              </a:spcBef>
            </a:pPr>
            <a:r>
              <a:rPr dirty="0"/>
              <a:t>Measles</a:t>
            </a:r>
            <a:r>
              <a:rPr spc="-30" dirty="0"/>
              <a:t> </a:t>
            </a:r>
            <a:r>
              <a:rPr dirty="0"/>
              <a:t>Testing-</a:t>
            </a:r>
            <a:r>
              <a:rPr spc="-15" dirty="0"/>
              <a:t> </a:t>
            </a:r>
            <a:r>
              <a:rPr dirty="0"/>
              <a:t>for</a:t>
            </a:r>
            <a:r>
              <a:rPr spc="-10" dirty="0"/>
              <a:t> providers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5419" y="192023"/>
            <a:ext cx="8888095" cy="6044565"/>
            <a:chOff x="1455419" y="192023"/>
            <a:chExt cx="8888095" cy="6044565"/>
          </a:xfrm>
        </p:grpSpPr>
        <p:sp>
          <p:nvSpPr>
            <p:cNvPr id="3" name="object 3"/>
            <p:cNvSpPr/>
            <p:nvPr/>
          </p:nvSpPr>
          <p:spPr>
            <a:xfrm>
              <a:off x="5764529" y="1247393"/>
              <a:ext cx="666750" cy="1905"/>
            </a:xfrm>
            <a:custGeom>
              <a:avLst/>
              <a:gdLst/>
              <a:ahLst/>
              <a:cxnLst/>
              <a:rect l="l" t="t" r="r" b="b"/>
              <a:pathLst>
                <a:path w="666750" h="1905">
                  <a:moveTo>
                    <a:pt x="0" y="1397"/>
                  </a:moveTo>
                  <a:lnTo>
                    <a:pt x="666623" y="0"/>
                  </a:lnTo>
                </a:path>
              </a:pathLst>
            </a:custGeom>
            <a:ln w="50800">
              <a:solidFill>
                <a:srgbClr val="259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5419" y="192023"/>
              <a:ext cx="8887968" cy="60441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Island</a:t>
            </a:r>
            <a:r>
              <a:rPr spc="-70" dirty="0"/>
              <a:t> </a:t>
            </a: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Public</a:t>
            </a:r>
            <a:r>
              <a:rPr spc="-70" dirty="0"/>
              <a:t> </a:t>
            </a:r>
            <a:r>
              <a:rPr dirty="0"/>
              <a:t>Health</a:t>
            </a:r>
            <a:r>
              <a:rPr spc="365" dirty="0"/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8908" y="248145"/>
            <a:ext cx="3891672" cy="6084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831" y="340232"/>
            <a:ext cx="4024629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b="0" dirty="0">
                <a:latin typeface="Calibri Light"/>
                <a:cs typeface="Calibri Light"/>
              </a:rPr>
              <a:t>Measles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in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the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US </a:t>
            </a:r>
            <a:r>
              <a:rPr sz="4400" b="0" dirty="0">
                <a:latin typeface="Calibri Light"/>
                <a:cs typeface="Calibri Light"/>
              </a:rPr>
              <a:t>(CDC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Data)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Island</a:t>
            </a:r>
            <a:r>
              <a:rPr spc="-70" dirty="0"/>
              <a:t> </a:t>
            </a: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Public</a:t>
            </a:r>
            <a:r>
              <a:rPr spc="-70" dirty="0"/>
              <a:t> </a:t>
            </a:r>
            <a:r>
              <a:rPr dirty="0"/>
              <a:t>Health</a:t>
            </a:r>
            <a:r>
              <a:rPr spc="365" dirty="0"/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770" y="1950237"/>
            <a:ext cx="4287520" cy="403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27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libri Light"/>
                <a:cs typeface="Calibri Light"/>
              </a:rPr>
              <a:t>As of April 10 2025, a total of</a:t>
            </a:r>
            <a:r>
              <a:rPr sz="2400" b="0" spc="-20" dirty="0"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FF5400"/>
                </a:solidFill>
                <a:latin typeface="Calibri Light"/>
                <a:cs typeface="Calibri Light"/>
              </a:rPr>
              <a:t>712 </a:t>
            </a:r>
            <a:r>
              <a:rPr sz="2400" b="0" spc="-10" dirty="0">
                <a:latin typeface="Calibri Light"/>
                <a:cs typeface="Calibri Light"/>
              </a:rPr>
              <a:t>confirmed*</a:t>
            </a:r>
            <a:r>
              <a:rPr sz="2400" b="0" spc="-2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measles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cases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in: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Alaska,</a:t>
            </a:r>
            <a:endParaRPr sz="1400">
              <a:latin typeface="Calibri Light"/>
              <a:cs typeface="Calibri Light"/>
            </a:endParaRPr>
          </a:p>
          <a:p>
            <a:pPr marL="12700" marR="3048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latin typeface="Calibri Light"/>
                <a:cs typeface="Calibri Light"/>
              </a:rPr>
              <a:t>Arkansas,</a:t>
            </a:r>
            <a:r>
              <a:rPr sz="1400" b="0" spc="-2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California,</a:t>
            </a:r>
            <a:r>
              <a:rPr sz="1400" b="0" spc="-2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Colorado,</a:t>
            </a:r>
            <a:r>
              <a:rPr sz="1400" b="0" spc="-2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Florida,</a:t>
            </a:r>
            <a:r>
              <a:rPr sz="1400" b="0" spc="-2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Georgia,</a:t>
            </a:r>
            <a:r>
              <a:rPr sz="1400" b="0" spc="-20" dirty="0">
                <a:latin typeface="Calibri Light"/>
                <a:cs typeface="Calibri Light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Hawaii, </a:t>
            </a:r>
            <a:r>
              <a:rPr sz="1400" b="0" dirty="0">
                <a:latin typeface="Calibri Light"/>
                <a:cs typeface="Calibri Light"/>
              </a:rPr>
              <a:t>Indiana,</a:t>
            </a:r>
            <a:r>
              <a:rPr sz="1400" b="0" spc="-2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Kansas,</a:t>
            </a:r>
            <a:r>
              <a:rPr sz="1400" b="0" spc="-2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Kentucky,</a:t>
            </a:r>
            <a:r>
              <a:rPr sz="1400" b="0" spc="-2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Maryland,</a:t>
            </a:r>
            <a:r>
              <a:rPr sz="1400" b="0" spc="-2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Michigan,</a:t>
            </a:r>
            <a:r>
              <a:rPr sz="1400" b="0" spc="-25" dirty="0">
                <a:latin typeface="Calibri Light"/>
                <a:cs typeface="Calibri Light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Minnesota, </a:t>
            </a:r>
            <a:r>
              <a:rPr sz="1400" b="0" dirty="0">
                <a:latin typeface="Calibri Light"/>
                <a:cs typeface="Calibri Light"/>
              </a:rPr>
              <a:t>New</a:t>
            </a:r>
            <a:r>
              <a:rPr sz="1400" b="0" spc="-1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Jersey,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New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Mexico,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New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York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City,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New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York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State, </a:t>
            </a:r>
            <a:r>
              <a:rPr sz="1400" b="0" dirty="0">
                <a:latin typeface="Calibri Light"/>
                <a:cs typeface="Calibri Light"/>
              </a:rPr>
              <a:t>Ohio,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Oklahoma,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Pennsylvania,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Rhode</a:t>
            </a:r>
            <a:r>
              <a:rPr sz="1400" b="0" spc="-1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Island, </a:t>
            </a:r>
            <a:r>
              <a:rPr sz="1400" b="0" spc="-10" dirty="0">
                <a:latin typeface="Calibri Light"/>
                <a:cs typeface="Calibri Light"/>
              </a:rPr>
              <a:t>Tennessee, </a:t>
            </a:r>
            <a:r>
              <a:rPr sz="1400" b="0" dirty="0">
                <a:latin typeface="Calibri Light"/>
                <a:cs typeface="Calibri Light"/>
              </a:rPr>
              <a:t>Texas, Vermont, and</a:t>
            </a:r>
            <a:r>
              <a:rPr sz="1400" b="0" spc="-15" dirty="0"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FF5400"/>
                </a:solidFill>
                <a:latin typeface="Calibri Light"/>
                <a:cs typeface="Calibri Light"/>
              </a:rPr>
              <a:t>Washington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4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There</a:t>
            </a:r>
            <a:r>
              <a:rPr sz="1800" b="0" spc="-5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are</a:t>
            </a:r>
            <a:r>
              <a:rPr sz="1800" b="0" spc="-45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4</a:t>
            </a:r>
            <a:r>
              <a:rPr sz="1800" b="0" spc="-4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confirmed</a:t>
            </a:r>
            <a:r>
              <a:rPr sz="1800" b="0" spc="-45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Measles</a:t>
            </a:r>
            <a:r>
              <a:rPr sz="1800" b="0" spc="-4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cases</a:t>
            </a:r>
            <a:r>
              <a:rPr sz="1800" b="0" spc="-4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in</a:t>
            </a:r>
            <a:r>
              <a:rPr sz="1800" b="0" spc="-45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FF5400"/>
                </a:solidFill>
                <a:latin typeface="Calibri Light"/>
                <a:cs typeface="Calibri Light"/>
              </a:rPr>
              <a:t>WA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state</a:t>
            </a:r>
            <a:r>
              <a:rPr sz="1800" b="0" spc="-4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in</a:t>
            </a:r>
            <a:r>
              <a:rPr sz="1800" b="0" spc="-3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2025</a:t>
            </a:r>
            <a:r>
              <a:rPr sz="1800" b="0" spc="-3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(King</a:t>
            </a:r>
            <a:r>
              <a:rPr sz="1800" b="0" spc="-3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and</a:t>
            </a:r>
            <a:r>
              <a:rPr sz="1800" b="0" spc="-3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Snohomish</a:t>
            </a:r>
            <a:r>
              <a:rPr sz="1800" b="0" spc="-3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5400"/>
                </a:solidFill>
                <a:latin typeface="Calibri Light"/>
                <a:cs typeface="Calibri Light"/>
              </a:rPr>
              <a:t>CO).</a:t>
            </a:r>
            <a:r>
              <a:rPr sz="1800" b="0" spc="-50" dirty="0">
                <a:solidFill>
                  <a:srgbClr val="FF5400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They </a:t>
            </a:r>
            <a:r>
              <a:rPr sz="1800" b="0" dirty="0">
                <a:latin typeface="Calibri Light"/>
                <a:cs typeface="Calibri Light"/>
              </a:rPr>
              <a:t>are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linked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to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international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travel</a:t>
            </a:r>
            <a:r>
              <a:rPr sz="1800" b="0" spc="-3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in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infants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and </a:t>
            </a:r>
            <a:r>
              <a:rPr sz="1800" b="0" spc="-10" dirty="0">
                <a:latin typeface="Calibri Light"/>
                <a:cs typeface="Calibri Light"/>
              </a:rPr>
              <a:t>exposure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in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unvaccinated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adults.</a:t>
            </a:r>
            <a:endParaRPr sz="1800">
              <a:latin typeface="Calibri Light"/>
              <a:cs typeface="Calibri Light"/>
            </a:endParaRPr>
          </a:p>
          <a:p>
            <a:pPr marL="12700" marR="56515">
              <a:lnSpc>
                <a:spcPct val="100000"/>
              </a:lnSpc>
              <a:spcBef>
                <a:spcPts val="2160"/>
              </a:spcBef>
            </a:pPr>
            <a:r>
              <a:rPr sz="1800" b="0" dirty="0">
                <a:solidFill>
                  <a:srgbClr val="00AA00"/>
                </a:solidFill>
                <a:latin typeface="Calibri Light"/>
                <a:cs typeface="Calibri Light"/>
              </a:rPr>
              <a:t>Island</a:t>
            </a:r>
            <a:r>
              <a:rPr sz="1800" b="0" spc="-40" dirty="0">
                <a:solidFill>
                  <a:srgbClr val="00AA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AA00"/>
                </a:solidFill>
                <a:latin typeface="Calibri Light"/>
                <a:cs typeface="Calibri Light"/>
              </a:rPr>
              <a:t>County</a:t>
            </a:r>
            <a:r>
              <a:rPr sz="1800" b="0" spc="-35" dirty="0">
                <a:solidFill>
                  <a:srgbClr val="00AA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AA00"/>
                </a:solidFill>
                <a:latin typeface="Calibri Light"/>
                <a:cs typeface="Calibri Light"/>
              </a:rPr>
              <a:t>currently</a:t>
            </a:r>
            <a:r>
              <a:rPr sz="1800" b="0" spc="-35" dirty="0">
                <a:solidFill>
                  <a:srgbClr val="00AA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AA00"/>
                </a:solidFill>
                <a:latin typeface="Calibri Light"/>
                <a:cs typeface="Calibri Light"/>
              </a:rPr>
              <a:t>has</a:t>
            </a:r>
            <a:r>
              <a:rPr sz="1800" b="0" spc="-35" dirty="0">
                <a:solidFill>
                  <a:srgbClr val="00AA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AA00"/>
                </a:solidFill>
                <a:latin typeface="Calibri Light"/>
                <a:cs typeface="Calibri Light"/>
              </a:rPr>
              <a:t>0</a:t>
            </a:r>
            <a:r>
              <a:rPr sz="1800" b="0" spc="-40" dirty="0">
                <a:solidFill>
                  <a:srgbClr val="00AA0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AA00"/>
                </a:solidFill>
                <a:latin typeface="Calibri Light"/>
                <a:cs typeface="Calibri Light"/>
              </a:rPr>
              <a:t>confirmed</a:t>
            </a:r>
            <a:r>
              <a:rPr sz="1800" b="0" spc="-35" dirty="0">
                <a:solidFill>
                  <a:srgbClr val="00AA0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AA00"/>
                </a:solidFill>
                <a:latin typeface="Calibri Light"/>
                <a:cs typeface="Calibri Light"/>
              </a:rPr>
              <a:t>cases </a:t>
            </a:r>
            <a:r>
              <a:rPr sz="1800" b="0" dirty="0">
                <a:solidFill>
                  <a:srgbClr val="00AA00"/>
                </a:solidFill>
                <a:latin typeface="Calibri Light"/>
                <a:cs typeface="Calibri Light"/>
              </a:rPr>
              <a:t>of </a:t>
            </a:r>
            <a:r>
              <a:rPr sz="1800" b="0" spc="-10" dirty="0">
                <a:solidFill>
                  <a:srgbClr val="00AA00"/>
                </a:solidFill>
                <a:latin typeface="Calibri Light"/>
                <a:cs typeface="Calibri Light"/>
              </a:rPr>
              <a:t>Measles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747" y="1659127"/>
            <a:ext cx="5394960" cy="43567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</a:rPr>
              <a:t>Global</a:t>
            </a:r>
            <a:r>
              <a:rPr sz="2400" u="sng" spc="-5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</a:rPr>
              <a:t>Measles</a:t>
            </a:r>
            <a:r>
              <a:rPr sz="2400" u="sng" spc="-7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</a:rPr>
              <a:t>Outbreaks</a:t>
            </a:r>
            <a:endParaRPr sz="2400">
              <a:latin typeface="Calibri"/>
              <a:cs typeface="Calibri"/>
            </a:endParaRPr>
          </a:p>
          <a:p>
            <a:pPr marL="812800" marR="741680" lvl="1" indent="-343535">
              <a:lnSpc>
                <a:spcPts val="2590"/>
              </a:lnSpc>
              <a:spcBef>
                <a:spcPts val="535"/>
              </a:spcBef>
              <a:buFont typeface="Arial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Ongoing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outbreak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36,000+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cases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67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ts val="259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Both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CDC</a:t>
            </a:r>
            <a:r>
              <a:rPr sz="2400" u="none" spc="-60" dirty="0">
                <a:solidFill>
                  <a:srgbClr val="2599B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and</a:t>
            </a:r>
            <a:r>
              <a:rPr sz="2400" u="none" spc="-45" dirty="0"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WA</a:t>
            </a:r>
            <a:r>
              <a:rPr sz="2400" u="sng" spc="-4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DOH</a:t>
            </a:r>
            <a:r>
              <a:rPr sz="2400" u="none" spc="-45" dirty="0">
                <a:solidFill>
                  <a:srgbClr val="2599B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data</a:t>
            </a:r>
            <a:r>
              <a:rPr sz="2400" u="none" spc="-6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have</a:t>
            </a:r>
            <a:r>
              <a:rPr sz="2400" u="none" spc="-45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shown </a:t>
            </a:r>
            <a:r>
              <a:rPr sz="2400" u="none" spc="-10" dirty="0">
                <a:solidFill>
                  <a:srgbClr val="FF5400"/>
                </a:solidFill>
                <a:latin typeface="Calibri"/>
                <a:cs typeface="Calibri"/>
              </a:rPr>
              <a:t>decreases</a:t>
            </a:r>
            <a:r>
              <a:rPr sz="2400" u="none" spc="-20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FF5400"/>
                </a:solidFill>
                <a:latin typeface="Calibri"/>
                <a:cs typeface="Calibri"/>
              </a:rPr>
              <a:t>in</a:t>
            </a:r>
            <a:r>
              <a:rPr sz="2400" u="none" spc="-30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FF5400"/>
                </a:solidFill>
                <a:latin typeface="Calibri"/>
                <a:cs typeface="Calibri"/>
              </a:rPr>
              <a:t>pediatric</a:t>
            </a:r>
            <a:r>
              <a:rPr sz="2400" u="none" spc="-30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FF5400"/>
                </a:solidFill>
                <a:latin typeface="Calibri"/>
                <a:cs typeface="Calibri"/>
              </a:rPr>
              <a:t>vaccination </a:t>
            </a:r>
            <a:r>
              <a:rPr sz="2400" u="none" dirty="0">
                <a:solidFill>
                  <a:srgbClr val="FF5400"/>
                </a:solidFill>
                <a:latin typeface="Calibri"/>
                <a:cs typeface="Calibri"/>
              </a:rPr>
              <a:t>uptake</a:t>
            </a:r>
            <a:r>
              <a:rPr sz="2400" u="none" spc="-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FF5400"/>
                </a:solidFill>
                <a:latin typeface="Calibri"/>
                <a:cs typeface="Calibri"/>
              </a:rPr>
              <a:t>during</a:t>
            </a:r>
            <a:r>
              <a:rPr sz="2400" u="none" spc="-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FF5400"/>
                </a:solidFill>
                <a:latin typeface="Calibri"/>
                <a:cs typeface="Calibri"/>
              </a:rPr>
              <a:t>COVID-19</a:t>
            </a:r>
            <a:r>
              <a:rPr sz="2400" u="none" spc="-2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FF5400"/>
                </a:solidFill>
                <a:latin typeface="Calibri"/>
                <a:cs typeface="Calibri"/>
              </a:rPr>
              <a:t>–</a:t>
            </a:r>
            <a:r>
              <a:rPr sz="2400" u="none" spc="-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FF5400"/>
                </a:solidFill>
                <a:latin typeface="Calibri"/>
                <a:cs typeface="Calibri"/>
              </a:rPr>
              <a:t>which includes</a:t>
            </a:r>
            <a:r>
              <a:rPr sz="2400" u="none" spc="-60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u="none" spc="-25" dirty="0">
                <a:solidFill>
                  <a:srgbClr val="FF5400"/>
                </a:solidFill>
                <a:latin typeface="Calibri"/>
                <a:cs typeface="Calibri"/>
              </a:rPr>
              <a:t>MMR</a:t>
            </a:r>
            <a:endParaRPr sz="2400">
              <a:latin typeface="Calibri"/>
              <a:cs typeface="Calibri"/>
            </a:endParaRPr>
          </a:p>
          <a:p>
            <a:pPr marL="355600" marR="237490" indent="-343535">
              <a:lnSpc>
                <a:spcPts val="2590"/>
              </a:lnSpc>
              <a:spcBef>
                <a:spcPts val="261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*Please</a:t>
            </a:r>
            <a:r>
              <a:rPr sz="2400" spc="-2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make</a:t>
            </a:r>
            <a:r>
              <a:rPr sz="2400" spc="-2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sure</a:t>
            </a:r>
            <a:r>
              <a:rPr sz="2400" spc="-2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your</a:t>
            </a:r>
            <a:r>
              <a:rPr sz="2400" spc="-2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kids,</a:t>
            </a:r>
            <a:r>
              <a:rPr sz="2400" spc="-2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5400"/>
                </a:solidFill>
                <a:latin typeface="Calibri"/>
                <a:cs typeface="Calibri"/>
              </a:rPr>
              <a:t>students,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patients</a:t>
            </a:r>
            <a:r>
              <a:rPr sz="2400" spc="-3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are</a:t>
            </a:r>
            <a:r>
              <a:rPr sz="2400" spc="-2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up</a:t>
            </a:r>
            <a:r>
              <a:rPr sz="2400" spc="-3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date</a:t>
            </a:r>
            <a:r>
              <a:rPr sz="2400" spc="-2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5400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54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5400"/>
                </a:solidFill>
                <a:latin typeface="Calibri"/>
                <a:cs typeface="Calibri"/>
              </a:rPr>
              <a:t>MMR </a:t>
            </a:r>
            <a:r>
              <a:rPr sz="2400" spc="-10" dirty="0">
                <a:solidFill>
                  <a:srgbClr val="FF5400"/>
                </a:solidFill>
                <a:latin typeface="Calibri"/>
                <a:cs typeface="Calibri"/>
              </a:rPr>
              <a:t>vaccines*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7185" y="305734"/>
            <a:ext cx="2921912" cy="55154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229285"/>
            <a:ext cx="421576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75"/>
              </a:lnSpc>
              <a:spcBef>
                <a:spcPts val="100"/>
              </a:spcBef>
            </a:pPr>
            <a:r>
              <a:rPr sz="3600" b="0" dirty="0">
                <a:latin typeface="Calibri Light"/>
                <a:cs typeface="Calibri Light"/>
              </a:rPr>
              <a:t>Global</a:t>
            </a:r>
            <a:r>
              <a:rPr sz="3600" b="0" spc="-35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Measles</a:t>
            </a:r>
            <a:r>
              <a:rPr sz="3600" b="0" spc="-60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and</a:t>
            </a:r>
            <a:r>
              <a:rPr sz="3600" b="0" spc="-50" dirty="0">
                <a:latin typeface="Calibri Light"/>
                <a:cs typeface="Calibri Light"/>
              </a:rPr>
              <a:t> </a:t>
            </a:r>
            <a:r>
              <a:rPr sz="3600" b="0" spc="-25" dirty="0">
                <a:latin typeface="Calibri Light"/>
                <a:cs typeface="Calibri Light"/>
              </a:rPr>
              <a:t>US</a:t>
            </a:r>
            <a:endParaRPr sz="3600">
              <a:latin typeface="Calibri Light"/>
              <a:cs typeface="Calibri Light"/>
            </a:endParaRPr>
          </a:p>
          <a:p>
            <a:pPr marL="12700" marR="945515">
              <a:lnSpc>
                <a:spcPct val="70000"/>
              </a:lnSpc>
              <a:spcBef>
                <a:spcPts val="650"/>
              </a:spcBef>
            </a:pPr>
            <a:r>
              <a:rPr sz="3600" b="0" dirty="0">
                <a:latin typeface="Calibri Light"/>
                <a:cs typeface="Calibri Light"/>
              </a:rPr>
              <a:t>Vaccine</a:t>
            </a:r>
            <a:r>
              <a:rPr sz="3600" b="0" spc="-35" dirty="0">
                <a:latin typeface="Calibri Light"/>
                <a:cs typeface="Calibri Light"/>
              </a:rPr>
              <a:t> </a:t>
            </a:r>
            <a:r>
              <a:rPr sz="3600" b="0" spc="-10" dirty="0">
                <a:latin typeface="Calibri Light"/>
                <a:cs typeface="Calibri Light"/>
              </a:rPr>
              <a:t>Coverage Trends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Island</a:t>
            </a:r>
            <a:r>
              <a:rPr spc="-70" dirty="0"/>
              <a:t> </a:t>
            </a: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Public</a:t>
            </a:r>
            <a:r>
              <a:rPr spc="-70" dirty="0"/>
              <a:t> </a:t>
            </a:r>
            <a:r>
              <a:rPr dirty="0"/>
              <a:t>Health</a:t>
            </a:r>
            <a:r>
              <a:rPr spc="365" dirty="0"/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752" y="0"/>
            <a:ext cx="8770620" cy="5266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82826" y="5461508"/>
            <a:ext cx="840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protect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improve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health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serve!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5496" y="6348780"/>
            <a:ext cx="5000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99BA"/>
                </a:solidFill>
                <a:latin typeface="Century Gothic"/>
                <a:cs typeface="Century Gothic"/>
              </a:rPr>
              <a:t>Washington</a:t>
            </a:r>
            <a:r>
              <a:rPr sz="1800" spc="5" dirty="0">
                <a:solidFill>
                  <a:srgbClr val="2599B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2599BA"/>
                </a:solidFill>
                <a:latin typeface="Century Gothic"/>
                <a:cs typeface="Century Gothic"/>
              </a:rPr>
              <a:t>State</a:t>
            </a:r>
            <a:r>
              <a:rPr sz="1800" spc="-10" dirty="0">
                <a:solidFill>
                  <a:srgbClr val="2599B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2599BA"/>
                </a:solidFill>
                <a:latin typeface="Century Gothic"/>
                <a:cs typeface="Century Gothic"/>
              </a:rPr>
              <a:t>Department</a:t>
            </a:r>
            <a:r>
              <a:rPr sz="1800" spc="-20" dirty="0">
                <a:solidFill>
                  <a:srgbClr val="2599B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2599BA"/>
                </a:solidFill>
                <a:latin typeface="Century Gothic"/>
                <a:cs typeface="Century Gothic"/>
              </a:rPr>
              <a:t>of</a:t>
            </a:r>
            <a:r>
              <a:rPr sz="1800" spc="-45" dirty="0">
                <a:solidFill>
                  <a:srgbClr val="2599B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2599BA"/>
                </a:solidFill>
                <a:latin typeface="Century Gothic"/>
                <a:cs typeface="Century Gothic"/>
              </a:rPr>
              <a:t>Health</a:t>
            </a:r>
            <a:r>
              <a:rPr sz="1800" spc="-60" dirty="0">
                <a:solidFill>
                  <a:srgbClr val="2599B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|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27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4824" y="621614"/>
            <a:ext cx="42741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Measles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Resources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653" y="1732915"/>
            <a:ext cx="582104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WA</a:t>
            </a:r>
            <a:r>
              <a:rPr sz="1800" u="sng" spc="-5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DOH</a:t>
            </a:r>
            <a:r>
              <a:rPr sz="1800" u="sng" spc="-4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Measles</a:t>
            </a:r>
            <a:r>
              <a:rPr sz="1800" u="sng" spc="-5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Guideline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WA</a:t>
            </a:r>
            <a:r>
              <a:rPr sz="1800" u="sng" spc="-4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DOH</a:t>
            </a:r>
            <a:r>
              <a:rPr sz="1800" u="sng" spc="-3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Measles</a:t>
            </a:r>
            <a:r>
              <a:rPr sz="1800" u="sng" spc="-3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Assessment</a:t>
            </a:r>
            <a:r>
              <a:rPr sz="1800" u="sng" spc="-7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-2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3"/>
              </a:rPr>
              <a:t>Tool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4"/>
              </a:rPr>
              <a:t>WA</a:t>
            </a:r>
            <a:r>
              <a:rPr sz="1800" u="sng" spc="-5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4"/>
              </a:rPr>
              <a:t>PHL</a:t>
            </a:r>
            <a:r>
              <a:rPr sz="1800" u="sng" spc="-2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4"/>
              </a:rPr>
              <a:t>Measles</a:t>
            </a:r>
            <a:r>
              <a:rPr sz="1800" u="sng" spc="-4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4"/>
              </a:rPr>
              <a:t>Testing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5"/>
              </a:rPr>
              <a:t>CDC</a:t>
            </a:r>
            <a:r>
              <a:rPr sz="1800" u="sng" spc="-1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5"/>
              </a:rPr>
              <a:t>Pink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5"/>
              </a:rPr>
              <a:t>Book</a:t>
            </a:r>
            <a:r>
              <a:rPr sz="1800" u="sng" spc="-2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5"/>
              </a:rPr>
              <a:t>–</a:t>
            </a:r>
            <a:r>
              <a:rPr sz="1800" u="sng" spc="-1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5"/>
              </a:rPr>
              <a:t>Measles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CDC</a:t>
            </a:r>
            <a:r>
              <a:rPr sz="1800" u="sng" spc="-4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Pink</a:t>
            </a:r>
            <a:r>
              <a:rPr sz="1800" u="sng" spc="-3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Book</a:t>
            </a:r>
            <a:r>
              <a:rPr sz="1800" u="sng" spc="-4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Series</a:t>
            </a:r>
            <a:r>
              <a:rPr sz="1800" u="sng" spc="-3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(webinar)</a:t>
            </a:r>
            <a:r>
              <a:rPr sz="1800" u="sng" spc="-2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–</a:t>
            </a:r>
            <a:r>
              <a:rPr sz="1800" u="sng" spc="-2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Measles,</a:t>
            </a:r>
            <a:r>
              <a:rPr sz="1800" u="sng" spc="-4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Mumps,</a:t>
            </a:r>
            <a:r>
              <a:rPr sz="1800" u="sng" spc="-4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6"/>
              </a:rPr>
              <a:t>Rubella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CDC</a:t>
            </a:r>
            <a:r>
              <a:rPr sz="1800" u="sng" spc="-3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–</a:t>
            </a:r>
            <a:r>
              <a:rPr sz="1800" u="sng" spc="-3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Measles</a:t>
            </a:r>
            <a:r>
              <a:rPr sz="1800" u="sng" spc="-5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for</a:t>
            </a:r>
            <a:r>
              <a:rPr sz="1800" u="sng" spc="-4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Public</a:t>
            </a:r>
            <a:r>
              <a:rPr sz="1800" u="sng" spc="-3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Health</a:t>
            </a:r>
            <a:r>
              <a:rPr sz="1800" u="sng" spc="-3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7"/>
              </a:rPr>
              <a:t>Professionals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8"/>
              </a:rPr>
              <a:t>CDC</a:t>
            </a:r>
            <a:r>
              <a:rPr sz="1800" u="sng" spc="-2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8"/>
              </a:rPr>
              <a:t>–</a:t>
            </a:r>
            <a:r>
              <a:rPr sz="1800" u="sng" spc="-1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8"/>
              </a:rPr>
              <a:t>Global</a:t>
            </a:r>
            <a:r>
              <a:rPr sz="1800" u="sng" spc="-2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8"/>
              </a:rPr>
              <a:t>Measles</a:t>
            </a:r>
            <a:r>
              <a:rPr sz="1800" u="sng" spc="-4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8"/>
              </a:rPr>
              <a:t>Outbreaks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9"/>
              </a:rPr>
              <a:t>ACIP</a:t>
            </a:r>
            <a:r>
              <a:rPr sz="1800" u="sng" spc="-4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9"/>
              </a:rPr>
              <a:t>–</a:t>
            </a:r>
            <a:r>
              <a:rPr sz="1800" u="sng" spc="-3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9"/>
              </a:rPr>
              <a:t>MMR</a:t>
            </a:r>
            <a:r>
              <a:rPr sz="1800" u="sng" spc="-3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9"/>
              </a:rPr>
              <a:t>Vaccination</a:t>
            </a:r>
            <a:r>
              <a:rPr sz="1800" u="sng" spc="-1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9"/>
              </a:rPr>
              <a:t>Recommendations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10"/>
              </a:rPr>
              <a:t>WHO</a:t>
            </a:r>
            <a:r>
              <a:rPr sz="1800" u="sng" spc="-3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10"/>
              </a:rPr>
              <a:t>–</a:t>
            </a:r>
            <a:r>
              <a:rPr sz="1800" u="sng" spc="-2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10"/>
              </a:rPr>
              <a:t>Measles</a:t>
            </a:r>
            <a:r>
              <a:rPr sz="1800" u="sng" spc="-4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10"/>
              </a:rPr>
              <a:t>Fact</a:t>
            </a:r>
            <a:r>
              <a:rPr sz="1800" u="sng" spc="-3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10"/>
              </a:rPr>
              <a:t>Sheet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3570" y="1292974"/>
            <a:ext cx="2331085" cy="157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5780" marR="59055" indent="-499109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Public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Health Hotline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200" i="1" spc="-10" dirty="0">
                <a:latin typeface="Calibri"/>
                <a:cs typeface="Calibri"/>
              </a:rPr>
              <a:t>360-678-</a:t>
            </a:r>
            <a:r>
              <a:rPr sz="3200" i="1" spc="-20" dirty="0">
                <a:latin typeface="Calibri"/>
                <a:cs typeface="Calibri"/>
              </a:rPr>
              <a:t>2301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7856" y="1358392"/>
            <a:ext cx="5762625" cy="117030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3200" b="1" spc="-10" dirty="0">
                <a:latin typeface="Calibri"/>
                <a:cs typeface="Calibri"/>
              </a:rPr>
              <a:t>Email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3200" i="1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PublicHealth@islandcountywa.gov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5366" y="657859"/>
            <a:ext cx="45192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entury Gothic"/>
                <a:cs typeface="Century Gothic"/>
              </a:rPr>
              <a:t>General</a:t>
            </a:r>
            <a:r>
              <a:rPr sz="2700" spc="-60" dirty="0">
                <a:latin typeface="Century Gothic"/>
                <a:cs typeface="Century Gothic"/>
              </a:rPr>
              <a:t> </a:t>
            </a:r>
            <a:r>
              <a:rPr sz="2700" dirty="0">
                <a:latin typeface="Century Gothic"/>
                <a:cs typeface="Century Gothic"/>
              </a:rPr>
              <a:t>team</a:t>
            </a:r>
            <a:r>
              <a:rPr sz="2700" spc="-50" dirty="0">
                <a:latin typeface="Century Gothic"/>
                <a:cs typeface="Century Gothic"/>
              </a:rPr>
              <a:t> </a:t>
            </a:r>
            <a:r>
              <a:rPr sz="2700" dirty="0">
                <a:latin typeface="Century Gothic"/>
                <a:cs typeface="Century Gothic"/>
              </a:rPr>
              <a:t>contact</a:t>
            </a:r>
            <a:r>
              <a:rPr sz="2700" spc="-50" dirty="0">
                <a:latin typeface="Century Gothic"/>
                <a:cs typeface="Century Gothic"/>
              </a:rPr>
              <a:t> </a:t>
            </a:r>
            <a:r>
              <a:rPr sz="2700" spc="-20" dirty="0">
                <a:latin typeface="Century Gothic"/>
                <a:cs typeface="Century Gothic"/>
              </a:rPr>
              <a:t>info</a:t>
            </a:r>
            <a:endParaRPr sz="27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305" y="4379341"/>
            <a:ext cx="28333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Shannon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FitzMaurice,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RN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Public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0" dirty="0">
                <a:latin typeface="Arial"/>
                <a:cs typeface="Arial"/>
              </a:rPr>
              <a:t> Nurse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Island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Health 360-929-</a:t>
            </a:r>
            <a:r>
              <a:rPr sz="1800" spc="-20" dirty="0">
                <a:latin typeface="Arial"/>
                <a:cs typeface="Arial"/>
              </a:rPr>
              <a:t>0925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  <a:hlinkClick r:id="rId3"/>
              </a:rPr>
              <a:t>S.fitz@islandcountywa.gov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5511" y="4301604"/>
            <a:ext cx="405320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Megan Works, </a:t>
            </a:r>
            <a:r>
              <a:rPr sz="1800" b="1" spc="-25" dirty="0">
                <a:latin typeface="Arial"/>
                <a:cs typeface="Arial"/>
              </a:rPr>
              <a:t>RN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Community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Family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Manager </a:t>
            </a:r>
            <a:r>
              <a:rPr sz="1800" dirty="0">
                <a:latin typeface="Arial"/>
                <a:cs typeface="Arial"/>
              </a:rPr>
              <a:t>Island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360-914-</a:t>
            </a:r>
            <a:r>
              <a:rPr sz="1800" spc="-20" dirty="0">
                <a:latin typeface="Arial"/>
                <a:cs typeface="Arial"/>
              </a:rPr>
              <a:t>0839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  <a:hlinkClick r:id="rId4"/>
              </a:rPr>
              <a:t>m.works@islandcountywa.gov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6550" y="2987167"/>
            <a:ext cx="3050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Personal</a:t>
            </a:r>
            <a:r>
              <a:rPr sz="2800" u="sng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contact</a:t>
            </a:r>
            <a:r>
              <a:rPr sz="2800" u="sng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704" y="1339602"/>
            <a:ext cx="4799330" cy="74930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309"/>
              </a:spcBef>
              <a:buClr>
                <a:srgbClr val="56B6AE"/>
              </a:buClr>
              <a:buFont typeface="Arial"/>
              <a:buChar char="•"/>
              <a:tabLst>
                <a:tab pos="380365" algn="l"/>
              </a:tabLst>
            </a:pPr>
            <a:r>
              <a:rPr sz="2200" dirty="0">
                <a:latin typeface="Century Gothic"/>
                <a:cs typeface="Century Gothic"/>
              </a:rPr>
              <a:t>An</a:t>
            </a:r>
            <a:r>
              <a:rPr sz="2200" spc="-1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acute,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infective,</a:t>
            </a:r>
            <a:r>
              <a:rPr sz="2200" spc="-6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viral</a:t>
            </a:r>
            <a:r>
              <a:rPr sz="2200" spc="-70" dirty="0">
                <a:latin typeface="Century Gothic"/>
                <a:cs typeface="Century Gothic"/>
              </a:rPr>
              <a:t> </a:t>
            </a:r>
            <a:r>
              <a:rPr sz="2200" spc="-10" dirty="0">
                <a:latin typeface="Century Gothic"/>
                <a:cs typeface="Century Gothic"/>
              </a:rPr>
              <a:t>disease</a:t>
            </a:r>
            <a:endParaRPr sz="2200">
              <a:latin typeface="Century Gothic"/>
              <a:cs typeface="Century Gothic"/>
            </a:endParaRPr>
          </a:p>
          <a:p>
            <a:pPr marL="380365" indent="-342265">
              <a:lnSpc>
                <a:spcPct val="100000"/>
              </a:lnSpc>
              <a:spcBef>
                <a:spcPts val="204"/>
              </a:spcBef>
              <a:buClr>
                <a:srgbClr val="56B6AE"/>
              </a:buClr>
              <a:buFont typeface="Arial"/>
              <a:buChar char="•"/>
              <a:tabLst>
                <a:tab pos="380365" algn="l"/>
              </a:tabLst>
            </a:pPr>
            <a:r>
              <a:rPr sz="2200" dirty="0">
                <a:latin typeface="Century Gothic"/>
                <a:cs typeface="Century Gothic"/>
              </a:rPr>
              <a:t>First</a:t>
            </a:r>
            <a:r>
              <a:rPr sz="2200" spc="-4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described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in</a:t>
            </a:r>
            <a:r>
              <a:rPr sz="2200" spc="-4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the</a:t>
            </a:r>
            <a:r>
              <a:rPr sz="2200" spc="-3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7</a:t>
            </a:r>
            <a:r>
              <a:rPr sz="2175" baseline="24904" dirty="0">
                <a:latin typeface="Century Gothic"/>
                <a:cs typeface="Century Gothic"/>
              </a:rPr>
              <a:t>th</a:t>
            </a:r>
            <a:r>
              <a:rPr sz="2175" spc="345" baseline="24904" dirty="0">
                <a:latin typeface="Century Gothic"/>
                <a:cs typeface="Century Gothic"/>
              </a:rPr>
              <a:t> </a:t>
            </a:r>
            <a:r>
              <a:rPr sz="2200" spc="-10" dirty="0">
                <a:latin typeface="Century Gothic"/>
                <a:cs typeface="Century Gothic"/>
              </a:rPr>
              <a:t>century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104" y="2089530"/>
            <a:ext cx="693165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entury Gothic"/>
                <a:cs typeface="Century Gothic"/>
              </a:rPr>
              <a:t>Infection</a:t>
            </a:r>
            <a:r>
              <a:rPr sz="2200" spc="-5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nearly</a:t>
            </a:r>
            <a:r>
              <a:rPr sz="2200" spc="-5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universal</a:t>
            </a:r>
            <a:r>
              <a:rPr sz="2200" spc="-6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during</a:t>
            </a:r>
            <a:r>
              <a:rPr sz="2200" spc="-4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childhood</a:t>
            </a:r>
            <a:r>
              <a:rPr sz="2200" spc="-4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in</a:t>
            </a:r>
            <a:r>
              <a:rPr sz="2200" spc="-55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the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104" y="2296520"/>
            <a:ext cx="8058150" cy="14732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15"/>
              </a:spcBef>
            </a:pPr>
            <a:r>
              <a:rPr sz="2200" dirty="0">
                <a:latin typeface="Century Gothic"/>
                <a:cs typeface="Century Gothic"/>
              </a:rPr>
              <a:t>prevaccine</a:t>
            </a:r>
            <a:r>
              <a:rPr sz="2200" spc="-105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era</a:t>
            </a:r>
            <a:endParaRPr sz="22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215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entury Gothic"/>
                <a:cs typeface="Century Gothic"/>
              </a:rPr>
              <a:t>First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live-was</a:t>
            </a:r>
            <a:r>
              <a:rPr sz="2200" spc="-5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licensed</a:t>
            </a:r>
            <a:r>
              <a:rPr sz="2200" spc="-3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for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use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in</a:t>
            </a:r>
            <a:r>
              <a:rPr sz="2200" spc="-2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the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United</a:t>
            </a:r>
            <a:r>
              <a:rPr sz="2200" spc="-2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States</a:t>
            </a:r>
            <a:r>
              <a:rPr sz="2200" spc="-1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in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spc="-20" dirty="0">
                <a:latin typeface="Century Gothic"/>
                <a:cs typeface="Century Gothic"/>
              </a:rPr>
              <a:t>1963</a:t>
            </a:r>
            <a:endParaRPr sz="22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204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entury Gothic"/>
                <a:cs typeface="Century Gothic"/>
              </a:rPr>
              <a:t>2005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MMR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was</a:t>
            </a:r>
            <a:r>
              <a:rPr sz="2200" spc="-5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combined</a:t>
            </a:r>
            <a:r>
              <a:rPr sz="2200" spc="-4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with</a:t>
            </a:r>
            <a:r>
              <a:rPr sz="2200" spc="-7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varicella</a:t>
            </a:r>
            <a:r>
              <a:rPr sz="2200" spc="-7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vaccine</a:t>
            </a:r>
            <a:r>
              <a:rPr sz="2200" spc="-50" dirty="0">
                <a:latin typeface="Century Gothic"/>
                <a:cs typeface="Century Gothic"/>
              </a:rPr>
              <a:t> </a:t>
            </a:r>
            <a:r>
              <a:rPr sz="2200" spc="-10" dirty="0">
                <a:latin typeface="Century Gothic"/>
                <a:cs typeface="Century Gothic"/>
              </a:rPr>
              <a:t>(MMRV)</a:t>
            </a:r>
            <a:endParaRPr sz="22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204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entury Gothic"/>
                <a:cs typeface="Century Gothic"/>
              </a:rPr>
              <a:t>2000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measles</a:t>
            </a:r>
            <a:r>
              <a:rPr sz="2200" spc="-6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declared</a:t>
            </a:r>
            <a:r>
              <a:rPr sz="2200" spc="-3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eliminated</a:t>
            </a:r>
            <a:r>
              <a:rPr sz="2200" spc="-8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in</a:t>
            </a:r>
            <a:r>
              <a:rPr sz="2200" spc="-7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the</a:t>
            </a:r>
            <a:r>
              <a:rPr sz="2200" spc="-7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United</a:t>
            </a:r>
            <a:r>
              <a:rPr sz="2200" spc="-55" dirty="0">
                <a:latin typeface="Century Gothic"/>
                <a:cs typeface="Century Gothic"/>
              </a:rPr>
              <a:t> </a:t>
            </a:r>
            <a:r>
              <a:rPr sz="2200" spc="-10" dirty="0">
                <a:latin typeface="Century Gothic"/>
                <a:cs typeface="Century Gothic"/>
              </a:rPr>
              <a:t>States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104" y="3771976"/>
            <a:ext cx="8106409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2245"/>
              </a:lnSpc>
              <a:spcBef>
                <a:spcPts val="95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entury Gothic"/>
                <a:cs typeface="Century Gothic"/>
              </a:rPr>
              <a:t>Parts</a:t>
            </a:r>
            <a:r>
              <a:rPr sz="2200" spc="-1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of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the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world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where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the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population</a:t>
            </a:r>
            <a:r>
              <a:rPr sz="2200" spc="-4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is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not</a:t>
            </a:r>
            <a:r>
              <a:rPr sz="2200" spc="-10" dirty="0">
                <a:latin typeface="Century Gothic"/>
                <a:cs typeface="Century Gothic"/>
              </a:rPr>
              <a:t> immunized,</a:t>
            </a:r>
            <a:endParaRPr sz="2200">
              <a:latin typeface="Century Gothic"/>
              <a:cs typeface="Century Gothic"/>
            </a:endParaRPr>
          </a:p>
          <a:p>
            <a:pPr marL="355600">
              <a:lnSpc>
                <a:spcPts val="2245"/>
              </a:lnSpc>
            </a:pPr>
            <a:r>
              <a:rPr sz="2200" dirty="0">
                <a:latin typeface="Century Gothic"/>
                <a:cs typeface="Century Gothic"/>
              </a:rPr>
              <a:t>outbreaks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are</a:t>
            </a:r>
            <a:r>
              <a:rPr sz="2200" spc="-2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still</a:t>
            </a:r>
            <a:r>
              <a:rPr sz="2200" spc="-50" dirty="0">
                <a:latin typeface="Century Gothic"/>
                <a:cs typeface="Century Gothic"/>
              </a:rPr>
              <a:t> </a:t>
            </a:r>
            <a:r>
              <a:rPr sz="2200" spc="-10" dirty="0">
                <a:latin typeface="Century Gothic"/>
                <a:cs typeface="Century Gothic"/>
              </a:rPr>
              <a:t>possible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104" y="5129022"/>
            <a:ext cx="3388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Measles</a:t>
            </a:r>
            <a:r>
              <a:rPr sz="1400" u="sng" spc="-2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sz="1400" u="sng" spc="-4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StatPearls</a:t>
            </a:r>
            <a:r>
              <a:rPr sz="1400" u="sng" spc="-3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sz="1400" u="sng" spc="-35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NCBI</a:t>
            </a:r>
            <a:r>
              <a:rPr sz="1400" u="sng" spc="-5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Bookshelf</a:t>
            </a:r>
            <a:r>
              <a:rPr sz="1400" u="sng" spc="-4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10" dirty="0">
                <a:solidFill>
                  <a:srgbClr val="2599BA"/>
                </a:solidFill>
                <a:uFill>
                  <a:solidFill>
                    <a:srgbClr val="2599BA"/>
                  </a:solidFill>
                </a:uFill>
                <a:latin typeface="Calibri"/>
                <a:cs typeface="Calibri"/>
                <a:hlinkClick r:id="rId2"/>
              </a:rPr>
              <a:t>(nih.gov)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179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Measles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19" y="4131564"/>
            <a:ext cx="3909826" cy="225780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spc="-60" dirty="0"/>
              <a:t> </a:t>
            </a:r>
            <a:r>
              <a:rPr dirty="0"/>
              <a:t>Presentation</a:t>
            </a:r>
            <a:r>
              <a:rPr spc="-50" dirty="0"/>
              <a:t> </a:t>
            </a:r>
            <a:r>
              <a:rPr spc="-10" dirty="0"/>
              <a:t>Timeline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868" y="3325748"/>
            <a:ext cx="11862435" cy="233045"/>
            <a:chOff x="94868" y="3325748"/>
            <a:chExt cx="11862435" cy="233045"/>
          </a:xfrm>
        </p:grpSpPr>
        <p:sp>
          <p:nvSpPr>
            <p:cNvPr id="4" name="object 4"/>
            <p:cNvSpPr/>
            <p:nvPr/>
          </p:nvSpPr>
          <p:spPr>
            <a:xfrm>
              <a:off x="200406" y="3370833"/>
              <a:ext cx="3092450" cy="127000"/>
            </a:xfrm>
            <a:custGeom>
              <a:avLst/>
              <a:gdLst/>
              <a:ahLst/>
              <a:cxnLst/>
              <a:rect l="l" t="t" r="r" b="b"/>
              <a:pathLst>
                <a:path w="3092450" h="127000">
                  <a:moveTo>
                    <a:pt x="0" y="127000"/>
                  </a:moveTo>
                  <a:lnTo>
                    <a:pt x="3092323" y="127000"/>
                  </a:lnTo>
                  <a:lnTo>
                    <a:pt x="3092323" y="0"/>
                  </a:lnTo>
                  <a:lnTo>
                    <a:pt x="0" y="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rgbClr val="2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92601" y="3366261"/>
              <a:ext cx="1610360" cy="127000"/>
            </a:xfrm>
            <a:custGeom>
              <a:avLst/>
              <a:gdLst/>
              <a:ahLst/>
              <a:cxnLst/>
              <a:rect l="l" t="t" r="r" b="b"/>
              <a:pathLst>
                <a:path w="1610360" h="127000">
                  <a:moveTo>
                    <a:pt x="0" y="127000"/>
                  </a:moveTo>
                  <a:lnTo>
                    <a:pt x="1609852" y="127000"/>
                  </a:lnTo>
                  <a:lnTo>
                    <a:pt x="1609852" y="0"/>
                  </a:lnTo>
                  <a:lnTo>
                    <a:pt x="0" y="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91959" y="3387597"/>
              <a:ext cx="4585970" cy="127000"/>
            </a:xfrm>
            <a:custGeom>
              <a:avLst/>
              <a:gdLst/>
              <a:ahLst/>
              <a:cxnLst/>
              <a:rect l="l" t="t" r="r" b="b"/>
              <a:pathLst>
                <a:path w="4585970" h="127000">
                  <a:moveTo>
                    <a:pt x="0" y="127000"/>
                  </a:moveTo>
                  <a:lnTo>
                    <a:pt x="4585462" y="127000"/>
                  </a:lnTo>
                  <a:lnTo>
                    <a:pt x="4585462" y="0"/>
                  </a:lnTo>
                  <a:lnTo>
                    <a:pt x="0" y="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65953" y="3428237"/>
              <a:ext cx="2262505" cy="22225"/>
            </a:xfrm>
            <a:custGeom>
              <a:avLst/>
              <a:gdLst/>
              <a:ahLst/>
              <a:cxnLst/>
              <a:rect l="l" t="t" r="r" b="b"/>
              <a:pathLst>
                <a:path w="2262504" h="22225">
                  <a:moveTo>
                    <a:pt x="0" y="0"/>
                  </a:moveTo>
                  <a:lnTo>
                    <a:pt x="2262505" y="22225"/>
                  </a:lnTo>
                </a:path>
              </a:pathLst>
            </a:custGeom>
            <a:ln w="1270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868" y="3342512"/>
              <a:ext cx="201930" cy="1714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8213" y="3340988"/>
              <a:ext cx="229362" cy="1729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8036" y="3325748"/>
              <a:ext cx="229362" cy="1744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7564" y="3347084"/>
              <a:ext cx="229361" cy="1729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68100" y="3355847"/>
              <a:ext cx="489584" cy="203200"/>
            </a:xfrm>
            <a:custGeom>
              <a:avLst/>
              <a:gdLst/>
              <a:ahLst/>
              <a:cxnLst/>
              <a:rect l="l" t="t" r="r" b="b"/>
              <a:pathLst>
                <a:path w="489584" h="203200">
                  <a:moveTo>
                    <a:pt x="387858" y="0"/>
                  </a:moveTo>
                  <a:lnTo>
                    <a:pt x="387858" y="50673"/>
                  </a:lnTo>
                  <a:lnTo>
                    <a:pt x="0" y="50673"/>
                  </a:lnTo>
                  <a:lnTo>
                    <a:pt x="50673" y="101346"/>
                  </a:lnTo>
                  <a:lnTo>
                    <a:pt x="0" y="152019"/>
                  </a:lnTo>
                  <a:lnTo>
                    <a:pt x="387858" y="152019"/>
                  </a:lnTo>
                  <a:lnTo>
                    <a:pt x="387858" y="202692"/>
                  </a:lnTo>
                  <a:lnTo>
                    <a:pt x="489204" y="101346"/>
                  </a:lnTo>
                  <a:lnTo>
                    <a:pt x="387858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4631" y="4183202"/>
            <a:ext cx="16300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entury Gothic"/>
                <a:cs typeface="Century Gothic"/>
              </a:rPr>
              <a:t>Incubation</a:t>
            </a:r>
            <a:endParaRPr sz="2400">
              <a:latin typeface="Century Gothic"/>
              <a:cs typeface="Century Gothic"/>
            </a:endParaRPr>
          </a:p>
          <a:p>
            <a:pPr marL="34925" marR="28575" indent="29400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entury Gothic"/>
                <a:cs typeface="Century Gothic"/>
              </a:rPr>
              <a:t>period 11-</a:t>
            </a:r>
            <a:r>
              <a:rPr sz="2400" dirty="0">
                <a:latin typeface="Century Gothic"/>
                <a:cs typeface="Century Gothic"/>
              </a:rPr>
              <a:t>12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days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39414" y="4192981"/>
            <a:ext cx="1481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entury Gothic"/>
                <a:cs typeface="Century Gothic"/>
              </a:rPr>
              <a:t>Prodrome</a:t>
            </a:r>
            <a:endParaRPr sz="24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  <a:tabLst>
                <a:tab pos="694055" algn="l"/>
              </a:tabLst>
            </a:pPr>
            <a:r>
              <a:rPr sz="2400" spc="-10" dirty="0">
                <a:latin typeface="Century Gothic"/>
                <a:cs typeface="Century Gothic"/>
              </a:rPr>
              <a:t>2-</a:t>
            </a:r>
            <a:r>
              <a:rPr sz="2400" spc="-50" dirty="0">
                <a:latin typeface="Century Gothic"/>
                <a:cs typeface="Century Gothic"/>
              </a:rPr>
              <a:t>4</a:t>
            </a:r>
            <a:r>
              <a:rPr sz="2400" dirty="0">
                <a:latin typeface="Century Gothic"/>
                <a:cs typeface="Century Gothic"/>
              </a:rPr>
              <a:t>	</a:t>
            </a:r>
            <a:r>
              <a:rPr sz="2400" spc="-20" dirty="0">
                <a:latin typeface="Century Gothic"/>
                <a:cs typeface="Century Gothic"/>
              </a:rPr>
              <a:t>days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1941" y="4192981"/>
            <a:ext cx="12471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entury Gothic"/>
                <a:cs typeface="Century Gothic"/>
              </a:rPr>
              <a:t>Rash</a:t>
            </a:r>
            <a:endParaRPr sz="24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entury Gothic"/>
                <a:cs typeface="Century Gothic"/>
              </a:rPr>
              <a:t>5-</a:t>
            </a:r>
            <a:r>
              <a:rPr sz="2400" dirty="0">
                <a:latin typeface="Century Gothic"/>
                <a:cs typeface="Century Gothic"/>
              </a:rPr>
              <a:t>6 </a:t>
            </a:r>
            <a:r>
              <a:rPr sz="2400" spc="-20" dirty="0">
                <a:latin typeface="Century Gothic"/>
                <a:cs typeface="Century Gothic"/>
              </a:rPr>
              <a:t>days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3490" y="4170045"/>
            <a:ext cx="142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entury Gothic"/>
                <a:cs typeface="Century Gothic"/>
              </a:rPr>
              <a:t>Recovery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636" y="1311021"/>
            <a:ext cx="7582534" cy="28841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lr>
                <a:srgbClr val="56B6AE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entury Gothic"/>
                <a:cs typeface="Century Gothic"/>
              </a:rPr>
              <a:t>High</a:t>
            </a:r>
            <a:r>
              <a:rPr sz="2400" spc="-7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fever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which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increases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stepwise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fashion </a:t>
            </a:r>
            <a:r>
              <a:rPr sz="2400" dirty="0">
                <a:latin typeface="Century Gothic"/>
                <a:cs typeface="Century Gothic"/>
              </a:rPr>
              <a:t>peaking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as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high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as</a:t>
            </a:r>
            <a:r>
              <a:rPr sz="2400" spc="-10" dirty="0">
                <a:latin typeface="Century Gothic"/>
                <a:cs typeface="Century Gothic"/>
              </a:rPr>
              <a:t> 103°F-</a:t>
            </a:r>
            <a:r>
              <a:rPr sz="2400" dirty="0">
                <a:latin typeface="Century Gothic"/>
                <a:cs typeface="Century Gothic"/>
              </a:rPr>
              <a:t>105°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F(39.4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°C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–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40.5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°C)</a:t>
            </a:r>
            <a:endParaRPr sz="2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400" spc="-10" dirty="0">
                <a:latin typeface="Century Gothic"/>
                <a:cs typeface="Century Gothic"/>
              </a:rPr>
              <a:t>Cough</a:t>
            </a:r>
            <a:endParaRPr sz="2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entury Gothic"/>
                <a:cs typeface="Century Gothic"/>
              </a:rPr>
              <a:t>Runny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nose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(coryza)</a:t>
            </a:r>
            <a:endParaRPr sz="2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entury Gothic"/>
                <a:cs typeface="Century Gothic"/>
              </a:rPr>
              <a:t>Red,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watery</a:t>
            </a:r>
            <a:r>
              <a:rPr sz="2400" spc="-9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eyes</a:t>
            </a:r>
            <a:r>
              <a:rPr sz="2400" spc="-7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(conjunctivitis)</a:t>
            </a:r>
            <a:endParaRPr sz="2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entury Gothic"/>
                <a:cs typeface="Century Gothic"/>
              </a:rPr>
              <a:t>Tiny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white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spots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inside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mouth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(Koplik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spots)</a:t>
            </a:r>
            <a:endParaRPr sz="2400">
              <a:latin typeface="Century Gothic"/>
              <a:cs typeface="Century Gothic"/>
            </a:endParaRPr>
          </a:p>
          <a:p>
            <a:pPr marL="531495" lvl="1" indent="-236854">
              <a:lnSpc>
                <a:spcPct val="100000"/>
              </a:lnSpc>
              <a:spcBef>
                <a:spcPts val="265"/>
              </a:spcBef>
              <a:buClr>
                <a:srgbClr val="56B6AE"/>
              </a:buClr>
              <a:buFont typeface="Courier New"/>
              <a:buChar char="o"/>
              <a:tabLst>
                <a:tab pos="531495" algn="l"/>
              </a:tabLst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-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3</a:t>
            </a:r>
            <a:r>
              <a:rPr sz="20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days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after</a:t>
            </a:r>
            <a:r>
              <a:rPr sz="20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symptoms</a:t>
            </a:r>
            <a:r>
              <a:rPr sz="20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begin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02" rIns="0" bIns="0" rtlCol="0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Prodromal</a:t>
            </a:r>
            <a:r>
              <a:rPr spc="-50" dirty="0"/>
              <a:t> </a:t>
            </a:r>
            <a:r>
              <a:rPr spc="-10" dirty="0"/>
              <a:t>Phase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1207" y="515112"/>
            <a:ext cx="3860292" cy="56327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448" y="1335150"/>
            <a:ext cx="6595109" cy="31635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5080" indent="-227329">
              <a:lnSpc>
                <a:spcPts val="3020"/>
              </a:lnSpc>
              <a:spcBef>
                <a:spcPts val="480"/>
              </a:spcBef>
              <a:buClr>
                <a:srgbClr val="56B6AE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2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4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days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after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symptoms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begin 	</a:t>
            </a:r>
            <a:r>
              <a:rPr sz="2800" dirty="0">
                <a:latin typeface="Century Gothic"/>
                <a:cs typeface="Century Gothic"/>
              </a:rPr>
              <a:t>(fever,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cough,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conjunctivitis)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rash 	</a:t>
            </a:r>
            <a:r>
              <a:rPr sz="2800" spc="-10" dirty="0">
                <a:latin typeface="Century Gothic"/>
                <a:cs typeface="Century Gothic"/>
              </a:rPr>
              <a:t>appears</a:t>
            </a:r>
            <a:endParaRPr sz="2800">
              <a:latin typeface="Century Gothic"/>
              <a:cs typeface="Century Gothic"/>
            </a:endParaRPr>
          </a:p>
          <a:p>
            <a:pPr marL="240029" marR="661035" indent="-227329">
              <a:lnSpc>
                <a:spcPts val="3020"/>
              </a:lnSpc>
              <a:spcBef>
                <a:spcPts val="1620"/>
              </a:spcBef>
              <a:buClr>
                <a:srgbClr val="56B6AE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rash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usually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begins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as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flat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red 	</a:t>
            </a:r>
            <a:r>
              <a:rPr sz="2800" dirty="0">
                <a:latin typeface="Century Gothic"/>
                <a:cs typeface="Century Gothic"/>
              </a:rPr>
              <a:t>spots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hairline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spreads 	</a:t>
            </a:r>
            <a:r>
              <a:rPr sz="2800" dirty="0">
                <a:latin typeface="Century Gothic"/>
                <a:cs typeface="Century Gothic"/>
              </a:rPr>
              <a:t>down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body</a:t>
            </a:r>
            <a:endParaRPr sz="2800">
              <a:latin typeface="Century Gothic"/>
              <a:cs typeface="Century Gothic"/>
            </a:endParaRPr>
          </a:p>
          <a:p>
            <a:pPr marL="240029" indent="-227329">
              <a:lnSpc>
                <a:spcPct val="100000"/>
              </a:lnSpc>
              <a:spcBef>
                <a:spcPts val="1225"/>
              </a:spcBef>
              <a:buClr>
                <a:srgbClr val="56B6AE"/>
              </a:buClr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entury Gothic"/>
                <a:cs typeface="Century Gothic"/>
              </a:rPr>
              <a:t>Fever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may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spike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more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than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104°F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02" rIns="0" bIns="0" rtlCol="0">
            <a:spAutoFit/>
          </a:bodyPr>
          <a:lstStyle/>
          <a:p>
            <a:pPr marL="168084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Rash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13219" y="382524"/>
            <a:ext cx="5472430" cy="6090920"/>
            <a:chOff x="6713219" y="382524"/>
            <a:chExt cx="5472430" cy="60909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419" y="481583"/>
              <a:ext cx="2291341" cy="36690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4623" y="3130296"/>
              <a:ext cx="2620518" cy="33428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3219" y="3942588"/>
              <a:ext cx="2852166" cy="23416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9339" y="382524"/>
              <a:ext cx="2221231" cy="268605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566" y="1589278"/>
            <a:ext cx="10766425" cy="46005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Century Gothic"/>
                <a:cs typeface="Century Gothic"/>
              </a:rPr>
              <a:t>About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1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5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unvaccinated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people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U.S.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who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get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measles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hospitalized</a:t>
            </a:r>
            <a:endParaRPr sz="2800">
              <a:latin typeface="Century Gothic"/>
              <a:cs typeface="Century Gothic"/>
            </a:endParaRPr>
          </a:p>
          <a:p>
            <a:pPr marL="12700" marR="713105">
              <a:lnSpc>
                <a:spcPts val="3020"/>
              </a:lnSpc>
              <a:spcBef>
                <a:spcPts val="1020"/>
              </a:spcBef>
            </a:pPr>
            <a:r>
              <a:rPr sz="2800" dirty="0">
                <a:latin typeface="Century Gothic"/>
                <a:cs typeface="Century Gothic"/>
              </a:rPr>
              <a:t>Children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0000"/>
                </a:solidFill>
                <a:latin typeface="Century Gothic"/>
                <a:cs typeface="Century Gothic"/>
              </a:rPr>
              <a:t>&lt;5</a:t>
            </a:r>
            <a:r>
              <a:rPr sz="2800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0000"/>
                </a:solidFill>
                <a:latin typeface="Century Gothic"/>
                <a:cs typeface="Century Gothic"/>
              </a:rPr>
              <a:t>years</a:t>
            </a:r>
            <a:r>
              <a:rPr sz="2800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0000"/>
                </a:solidFill>
                <a:latin typeface="Century Gothic"/>
                <a:cs typeface="Century Gothic"/>
              </a:rPr>
              <a:t>old</a:t>
            </a:r>
            <a:r>
              <a:rPr sz="2800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more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likely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suffer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from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measles complications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dirty="0">
                <a:latin typeface="Century Gothic"/>
                <a:cs typeface="Century Gothic"/>
              </a:rPr>
              <a:t>Common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complications</a:t>
            </a:r>
            <a:r>
              <a:rPr sz="2800" spc="-1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include</a:t>
            </a:r>
            <a:endParaRPr sz="2800">
              <a:latin typeface="Century Gothic"/>
              <a:cs typeface="Century Gothic"/>
            </a:endParaRPr>
          </a:p>
          <a:p>
            <a:pPr marL="531495" indent="-236854">
              <a:lnSpc>
                <a:spcPct val="100000"/>
              </a:lnSpc>
              <a:spcBef>
                <a:spcPts val="220"/>
              </a:spcBef>
              <a:buClr>
                <a:srgbClr val="56B6AE"/>
              </a:buClr>
              <a:buFont typeface="Courier New"/>
              <a:buChar char="o"/>
              <a:tabLst>
                <a:tab pos="531495" algn="l"/>
              </a:tabLst>
            </a:pP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Diarrhea</a:t>
            </a:r>
            <a:r>
              <a:rPr sz="2400" spc="-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24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vomiting</a:t>
            </a:r>
            <a:endParaRPr sz="2400">
              <a:latin typeface="Century Gothic"/>
              <a:cs typeface="Century Gothic"/>
            </a:endParaRPr>
          </a:p>
          <a:p>
            <a:pPr marL="531495" indent="-236854">
              <a:lnSpc>
                <a:spcPct val="100000"/>
              </a:lnSpc>
              <a:spcBef>
                <a:spcPts val="215"/>
              </a:spcBef>
              <a:buClr>
                <a:srgbClr val="56B6AE"/>
              </a:buClr>
              <a:buFont typeface="Courier New"/>
              <a:buChar char="o"/>
              <a:tabLst>
                <a:tab pos="531495" algn="l"/>
              </a:tabLst>
            </a:pP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Ear</a:t>
            </a:r>
            <a:r>
              <a:rPr sz="24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infection</a:t>
            </a:r>
            <a:endParaRPr sz="2400">
              <a:latin typeface="Century Gothic"/>
              <a:cs typeface="Century Gothic"/>
            </a:endParaRPr>
          </a:p>
          <a:p>
            <a:pPr marL="530860" indent="-236220">
              <a:lnSpc>
                <a:spcPct val="100000"/>
              </a:lnSpc>
              <a:spcBef>
                <a:spcPts val="204"/>
              </a:spcBef>
              <a:buClr>
                <a:srgbClr val="56B6AE"/>
              </a:buClr>
              <a:buFont typeface="Courier New"/>
              <a:buChar char="o"/>
              <a:tabLst>
                <a:tab pos="530860" algn="l"/>
              </a:tabLst>
            </a:pP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Bronchitis</a:t>
            </a:r>
            <a:r>
              <a:rPr sz="2400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or</a:t>
            </a:r>
            <a:r>
              <a:rPr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laryngitis</a:t>
            </a:r>
            <a:endParaRPr sz="2400">
              <a:latin typeface="Century Gothic"/>
              <a:cs typeface="Century Gothic"/>
            </a:endParaRPr>
          </a:p>
          <a:p>
            <a:pPr marL="531495" indent="-236854">
              <a:lnSpc>
                <a:spcPct val="100000"/>
              </a:lnSpc>
              <a:spcBef>
                <a:spcPts val="219"/>
              </a:spcBef>
              <a:buClr>
                <a:srgbClr val="56B6AE"/>
              </a:buClr>
              <a:buFont typeface="Courier New"/>
              <a:buChar char="o"/>
              <a:tabLst>
                <a:tab pos="531495" algn="l"/>
              </a:tabLst>
            </a:pP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Pneumonia</a:t>
            </a:r>
            <a:endParaRPr sz="2400">
              <a:latin typeface="Century Gothic"/>
              <a:cs typeface="Century Gothic"/>
            </a:endParaRPr>
          </a:p>
          <a:p>
            <a:pPr marL="531495" indent="-236854">
              <a:lnSpc>
                <a:spcPct val="100000"/>
              </a:lnSpc>
              <a:spcBef>
                <a:spcPts val="215"/>
              </a:spcBef>
              <a:buClr>
                <a:srgbClr val="56B6AE"/>
              </a:buClr>
              <a:buFont typeface="Courier New"/>
              <a:buChar char="o"/>
              <a:tabLst>
                <a:tab pos="531495" algn="l"/>
              </a:tabLst>
            </a:pP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Encephalitis</a:t>
            </a:r>
            <a:endParaRPr sz="2400">
              <a:latin typeface="Century Gothic"/>
              <a:cs typeface="Century Gothic"/>
            </a:endParaRPr>
          </a:p>
          <a:p>
            <a:pPr marL="530860" indent="-236220">
              <a:lnSpc>
                <a:spcPct val="100000"/>
              </a:lnSpc>
              <a:spcBef>
                <a:spcPts val="204"/>
              </a:spcBef>
              <a:buClr>
                <a:srgbClr val="56B6AE"/>
              </a:buClr>
              <a:buFont typeface="Courier New"/>
              <a:buChar char="o"/>
              <a:tabLst>
                <a:tab pos="530860" algn="l"/>
              </a:tabLst>
            </a:pP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Pregnancy</a:t>
            </a:r>
            <a:r>
              <a:rPr sz="24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complications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6155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Complications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316" y="1511630"/>
            <a:ext cx="6355715" cy="439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735"/>
              </a:lnSpc>
              <a:spcBef>
                <a:spcPts val="100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entury Gothic"/>
                <a:cs typeface="Century Gothic"/>
              </a:rPr>
              <a:t>Airborne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transmission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from an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infected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Century Gothic"/>
                <a:cs typeface="Century Gothic"/>
              </a:rPr>
              <a:t>person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who</a:t>
            </a:r>
            <a:r>
              <a:rPr sz="2400" spc="-7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breathes,</a:t>
            </a:r>
            <a:r>
              <a:rPr sz="2400" spc="-8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coughs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or</a:t>
            </a:r>
            <a:r>
              <a:rPr sz="2400" spc="-8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sneezes</a:t>
            </a:r>
            <a:endParaRPr sz="2400">
              <a:latin typeface="Century Gothic"/>
              <a:cs typeface="Century Gothic"/>
            </a:endParaRPr>
          </a:p>
          <a:p>
            <a:pPr marL="355600" marR="103505" indent="-342900">
              <a:lnSpc>
                <a:spcPts val="2590"/>
              </a:lnSpc>
              <a:spcBef>
                <a:spcPts val="1035"/>
              </a:spcBef>
              <a:buClr>
                <a:srgbClr val="56B6AE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entury Gothic"/>
                <a:cs typeface="Century Gothic"/>
              </a:rPr>
              <a:t>Can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remain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active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infectious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for</a:t>
            </a:r>
            <a:r>
              <a:rPr sz="2400" spc="-25" dirty="0">
                <a:solidFill>
                  <a:srgbClr val="FF0000"/>
                </a:solidFill>
                <a:latin typeface="Century Gothic"/>
                <a:cs typeface="Century Gothic"/>
              </a:rPr>
              <a:t> up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2400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2</a:t>
            </a:r>
            <a:r>
              <a:rPr sz="2400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hours</a:t>
            </a:r>
            <a:r>
              <a:rPr sz="24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-8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air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on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surfaces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of </a:t>
            </a:r>
            <a:r>
              <a:rPr sz="2400" dirty="0">
                <a:latin typeface="Century Gothic"/>
                <a:cs typeface="Century Gothic"/>
              </a:rPr>
              <a:t>indoor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environment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after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infected </a:t>
            </a:r>
            <a:r>
              <a:rPr sz="2400" dirty="0">
                <a:latin typeface="Century Gothic"/>
                <a:cs typeface="Century Gothic"/>
              </a:rPr>
              <a:t>person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leaves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room</a:t>
            </a:r>
            <a:endParaRPr sz="2400">
              <a:latin typeface="Century Gothic"/>
              <a:cs typeface="Century Gothic"/>
            </a:endParaRPr>
          </a:p>
          <a:p>
            <a:pPr marL="355600" marR="252095" indent="-342900">
              <a:lnSpc>
                <a:spcPts val="2590"/>
              </a:lnSpc>
              <a:spcBef>
                <a:spcPts val="1010"/>
              </a:spcBef>
              <a:buClr>
                <a:srgbClr val="56B6AE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entury Gothic"/>
                <a:cs typeface="Century Gothic"/>
              </a:rPr>
              <a:t>90%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people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close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infected </a:t>
            </a:r>
            <a:r>
              <a:rPr sz="2400" dirty="0">
                <a:latin typeface="Century Gothic"/>
                <a:cs typeface="Century Gothic"/>
              </a:rPr>
              <a:t>person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who</a:t>
            </a:r>
            <a:r>
              <a:rPr sz="2400" spc="-7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are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not</a:t>
            </a:r>
            <a:r>
              <a:rPr sz="2400" spc="-7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protected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with </a:t>
            </a:r>
            <a:r>
              <a:rPr sz="2400" dirty="0">
                <a:latin typeface="Century Gothic"/>
                <a:cs typeface="Century Gothic"/>
              </a:rPr>
              <a:t>MMR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vaccine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or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N95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mask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become infected.</a:t>
            </a:r>
            <a:endParaRPr sz="2400">
              <a:latin typeface="Century Gothic"/>
              <a:cs typeface="Century Gothic"/>
            </a:endParaRPr>
          </a:p>
          <a:p>
            <a:pPr marL="354965" indent="-342265">
              <a:lnSpc>
                <a:spcPts val="2735"/>
              </a:lnSpc>
              <a:spcBef>
                <a:spcPts val="685"/>
              </a:spcBef>
              <a:buClr>
                <a:srgbClr val="56B6AE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entury Gothic"/>
                <a:cs typeface="Century Gothic"/>
              </a:rPr>
              <a:t>Infected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people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are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contagious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from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spc="-50" dirty="0">
                <a:latin typeface="Century Gothic"/>
                <a:cs typeface="Century Gothic"/>
              </a:rPr>
              <a:t>4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Century Gothic"/>
                <a:cs typeface="Century Gothic"/>
              </a:rPr>
              <a:t>days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before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4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days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after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rash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317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Transmission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2507" y="1620011"/>
            <a:ext cx="5036058" cy="33642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512" y="1562537"/>
            <a:ext cx="9875520" cy="43637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Post-exposure</a:t>
            </a:r>
            <a:r>
              <a:rPr sz="2200" spc="-8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vaccination</a:t>
            </a:r>
            <a:r>
              <a:rPr sz="2200" spc="-6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with</a:t>
            </a:r>
            <a:r>
              <a:rPr sz="2200" spc="-6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070707"/>
                </a:solidFill>
                <a:latin typeface="Century Gothic"/>
                <a:cs typeface="Century Gothic"/>
              </a:rPr>
              <a:t>MMR:</a:t>
            </a:r>
            <a:endParaRPr sz="2200">
              <a:latin typeface="Century Gothic"/>
              <a:cs typeface="Century Gothic"/>
            </a:endParaRPr>
          </a:p>
          <a:p>
            <a:pPr marL="530860" indent="-236854">
              <a:lnSpc>
                <a:spcPct val="100000"/>
              </a:lnSpc>
              <a:spcBef>
                <a:spcPts val="270"/>
              </a:spcBef>
              <a:buClr>
                <a:srgbClr val="56B6AE"/>
              </a:buClr>
              <a:buFont typeface="Courier New"/>
              <a:buChar char="o"/>
              <a:tabLst>
                <a:tab pos="530860" algn="l"/>
              </a:tabLst>
            </a:pP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Within</a:t>
            </a:r>
            <a:r>
              <a:rPr sz="2000" spc="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72</a:t>
            </a:r>
            <a:r>
              <a:rPr sz="2000" spc="-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hours</a:t>
            </a:r>
            <a:r>
              <a:rPr sz="2000" spc="-3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of</a:t>
            </a:r>
            <a:r>
              <a:rPr sz="2000" spc="-2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exposure</a:t>
            </a:r>
            <a:r>
              <a:rPr sz="2000" spc="-5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may</a:t>
            </a:r>
            <a:r>
              <a:rPr sz="2000" spc="-3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help</a:t>
            </a:r>
            <a:r>
              <a:rPr sz="2000" spc="-4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provide</a:t>
            </a:r>
            <a:r>
              <a:rPr sz="2000" spc="-2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protection</a:t>
            </a:r>
            <a:r>
              <a:rPr sz="2000" spc="-4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or</a:t>
            </a:r>
            <a:r>
              <a:rPr sz="20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lessen</a:t>
            </a:r>
            <a:r>
              <a:rPr sz="2000" spc="-5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70707"/>
                </a:solidFill>
                <a:latin typeface="Century Gothic"/>
                <a:cs typeface="Century Gothic"/>
              </a:rPr>
              <a:t>severity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Immune Globulin </a:t>
            </a:r>
            <a:r>
              <a:rPr sz="2200" spc="-20" dirty="0">
                <a:solidFill>
                  <a:srgbClr val="070707"/>
                </a:solidFill>
                <a:latin typeface="Century Gothic"/>
                <a:cs typeface="Century Gothic"/>
              </a:rPr>
              <a:t>(IG)</a:t>
            </a:r>
            <a:endParaRPr sz="2200">
              <a:latin typeface="Century Gothic"/>
              <a:cs typeface="Century Gothic"/>
            </a:endParaRPr>
          </a:p>
          <a:p>
            <a:pPr marL="530860" marR="103505" indent="-236854">
              <a:lnSpc>
                <a:spcPts val="2160"/>
              </a:lnSpc>
              <a:spcBef>
                <a:spcPts val="545"/>
              </a:spcBef>
              <a:buClr>
                <a:srgbClr val="56B6AE"/>
              </a:buClr>
              <a:buFont typeface="Courier New"/>
              <a:buChar char="o"/>
              <a:tabLst>
                <a:tab pos="532130" algn="l"/>
              </a:tabLst>
            </a:pP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Within</a:t>
            </a:r>
            <a:r>
              <a:rPr sz="2000" spc="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6</a:t>
            </a:r>
            <a:r>
              <a:rPr sz="2000" spc="-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days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of</a:t>
            </a:r>
            <a:r>
              <a:rPr sz="20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exposure</a:t>
            </a:r>
            <a:r>
              <a:rPr sz="2000" spc="-3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to</a:t>
            </a:r>
            <a:r>
              <a:rPr sz="2000" spc="-4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prevent</a:t>
            </a:r>
            <a:r>
              <a:rPr sz="2000" spc="-4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disease</a:t>
            </a:r>
            <a:r>
              <a:rPr sz="2000" spc="-3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or</a:t>
            </a:r>
            <a:r>
              <a:rPr sz="20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make</a:t>
            </a:r>
            <a:r>
              <a:rPr sz="2000" spc="-4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symptoms</a:t>
            </a:r>
            <a:r>
              <a:rPr sz="2000" spc="-5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less</a:t>
            </a:r>
            <a:r>
              <a:rPr sz="2000" spc="-3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70707"/>
                </a:solidFill>
                <a:latin typeface="Century Gothic"/>
                <a:cs typeface="Century Gothic"/>
              </a:rPr>
              <a:t>severe 	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for</a:t>
            </a:r>
            <a:r>
              <a:rPr sz="20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those</a:t>
            </a:r>
            <a:r>
              <a:rPr sz="2000" spc="-3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who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are</a:t>
            </a:r>
            <a:r>
              <a:rPr sz="2000" spc="-3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at</a:t>
            </a:r>
            <a:r>
              <a:rPr sz="2000" spc="-2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risk</a:t>
            </a:r>
            <a:r>
              <a:rPr sz="20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for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serious</a:t>
            </a:r>
            <a:r>
              <a:rPr sz="2000" spc="-3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70707"/>
                </a:solidFill>
                <a:latin typeface="Century Gothic"/>
                <a:cs typeface="Century Gothic"/>
              </a:rPr>
              <a:t>complications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6B6AE"/>
              </a:buClr>
              <a:buFont typeface="Courier New"/>
              <a:buChar char="o"/>
            </a:pP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A</a:t>
            </a:r>
            <a:r>
              <a:rPr sz="2200" spc="-4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few</a:t>
            </a:r>
            <a:r>
              <a:rPr sz="2200" spc="-3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medications</a:t>
            </a:r>
            <a:r>
              <a:rPr sz="2200" spc="-6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may</a:t>
            </a:r>
            <a:r>
              <a:rPr sz="2200" spc="-4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be</a:t>
            </a:r>
            <a:r>
              <a:rPr sz="2200" spc="-4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helpful</a:t>
            </a:r>
            <a:r>
              <a:rPr sz="2200" spc="-4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(with</a:t>
            </a:r>
            <a:r>
              <a:rPr sz="2200" spc="-2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licensed</a:t>
            </a:r>
            <a:r>
              <a:rPr sz="2200" spc="-5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70707"/>
                </a:solidFill>
                <a:latin typeface="Century Gothic"/>
                <a:cs typeface="Century Gothic"/>
              </a:rPr>
              <a:t>practitioner</a:t>
            </a:r>
            <a:r>
              <a:rPr sz="2200" spc="-8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70707"/>
                </a:solidFill>
                <a:latin typeface="Century Gothic"/>
                <a:cs typeface="Century Gothic"/>
              </a:rPr>
              <a:t>discussion)</a:t>
            </a:r>
            <a:endParaRPr sz="2200">
              <a:latin typeface="Century Gothic"/>
              <a:cs typeface="Century Gothic"/>
            </a:endParaRPr>
          </a:p>
          <a:p>
            <a:pPr marL="530860" indent="-236854">
              <a:lnSpc>
                <a:spcPct val="100000"/>
              </a:lnSpc>
              <a:spcBef>
                <a:spcPts val="1840"/>
              </a:spcBef>
              <a:buClr>
                <a:srgbClr val="56B6AE"/>
              </a:buClr>
              <a:buFont typeface="Courier New"/>
              <a:buChar char="o"/>
              <a:tabLst>
                <a:tab pos="530860" algn="l"/>
              </a:tabLst>
            </a:pP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Antipyretics</a:t>
            </a:r>
            <a:r>
              <a:rPr sz="20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(ex:</a:t>
            </a:r>
            <a:r>
              <a:rPr sz="20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tylenol,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70707"/>
                </a:solidFill>
                <a:latin typeface="Century Gothic"/>
                <a:cs typeface="Century Gothic"/>
              </a:rPr>
              <a:t>ibuprofen)</a:t>
            </a:r>
            <a:endParaRPr sz="2000">
              <a:latin typeface="Century Gothic"/>
              <a:cs typeface="Century Gothic"/>
            </a:endParaRPr>
          </a:p>
          <a:p>
            <a:pPr marL="530860" indent="-236854">
              <a:lnSpc>
                <a:spcPct val="100000"/>
              </a:lnSpc>
              <a:spcBef>
                <a:spcPts val="260"/>
              </a:spcBef>
              <a:buClr>
                <a:srgbClr val="56B6AE"/>
              </a:buClr>
              <a:buFont typeface="Courier New"/>
              <a:buChar char="o"/>
              <a:tabLst>
                <a:tab pos="530860" algn="l"/>
              </a:tabLst>
            </a:pP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Vitamin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A-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this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is</a:t>
            </a:r>
            <a:r>
              <a:rPr sz="2000" spc="-1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only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helpful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with</a:t>
            </a:r>
            <a:r>
              <a:rPr sz="2000" spc="-1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an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active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70707"/>
                </a:solidFill>
                <a:latin typeface="Century Gothic"/>
                <a:cs typeface="Century Gothic"/>
              </a:rPr>
              <a:t>measles</a:t>
            </a:r>
            <a:r>
              <a:rPr sz="20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70707"/>
                </a:solidFill>
                <a:latin typeface="Century Gothic"/>
                <a:cs typeface="Century Gothic"/>
              </a:rPr>
              <a:t>infection</a:t>
            </a:r>
            <a:endParaRPr sz="2000">
              <a:latin typeface="Century Gothic"/>
              <a:cs typeface="Century Gothic"/>
            </a:endParaRPr>
          </a:p>
          <a:p>
            <a:pPr marL="760730" lvl="1" indent="-228600">
              <a:lnSpc>
                <a:spcPts val="2055"/>
              </a:lnSpc>
              <a:spcBef>
                <a:spcPts val="285"/>
              </a:spcBef>
              <a:buClr>
                <a:srgbClr val="56B6AE"/>
              </a:buClr>
              <a:buChar char="■"/>
              <a:tabLst>
                <a:tab pos="760730" algn="l"/>
              </a:tabLst>
            </a:pP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Children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with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low</a:t>
            </a:r>
            <a:r>
              <a:rPr sz="18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levels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of</a:t>
            </a:r>
            <a:r>
              <a:rPr sz="18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vitamin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A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are</a:t>
            </a:r>
            <a:r>
              <a:rPr sz="18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more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likely</a:t>
            </a:r>
            <a:r>
              <a:rPr sz="18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to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have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more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severe</a:t>
            </a:r>
            <a:r>
              <a:rPr sz="1800" spc="-1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case</a:t>
            </a:r>
            <a:r>
              <a:rPr sz="1800" spc="-2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070707"/>
                </a:solidFill>
                <a:latin typeface="Century Gothic"/>
                <a:cs typeface="Century Gothic"/>
              </a:rPr>
              <a:t>of</a:t>
            </a:r>
            <a:endParaRPr sz="1800">
              <a:latin typeface="Century Gothic"/>
              <a:cs typeface="Century Gothic"/>
            </a:endParaRPr>
          </a:p>
          <a:p>
            <a:pPr marL="760730">
              <a:lnSpc>
                <a:spcPts val="1945"/>
              </a:lnSpc>
            </a:pPr>
            <a:r>
              <a:rPr sz="1800" spc="-10" dirty="0">
                <a:solidFill>
                  <a:srgbClr val="070707"/>
                </a:solidFill>
                <a:latin typeface="Century Gothic"/>
                <a:cs typeface="Century Gothic"/>
              </a:rPr>
              <a:t>measles</a:t>
            </a:r>
            <a:endParaRPr sz="1800">
              <a:latin typeface="Century Gothic"/>
              <a:cs typeface="Century Gothic"/>
            </a:endParaRPr>
          </a:p>
          <a:p>
            <a:pPr marL="760730" lvl="1" indent="-228600">
              <a:lnSpc>
                <a:spcPts val="1945"/>
              </a:lnSpc>
              <a:buClr>
                <a:srgbClr val="56B6AE"/>
              </a:buClr>
              <a:buChar char="■"/>
              <a:tabLst>
                <a:tab pos="760730" algn="l"/>
              </a:tabLst>
            </a:pPr>
            <a:r>
              <a:rPr sz="1800" dirty="0">
                <a:solidFill>
                  <a:srgbClr val="FF5400"/>
                </a:solidFill>
                <a:latin typeface="Century Gothic"/>
                <a:cs typeface="Century Gothic"/>
              </a:rPr>
              <a:t>There</a:t>
            </a:r>
            <a:r>
              <a:rPr sz="1800" spc="-4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5400"/>
                </a:solidFill>
                <a:latin typeface="Century Gothic"/>
                <a:cs typeface="Century Gothic"/>
              </a:rPr>
              <a:t>is</a:t>
            </a:r>
            <a:r>
              <a:rPr sz="1800" spc="-4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5400"/>
                </a:solidFill>
                <a:latin typeface="Century Gothic"/>
                <a:cs typeface="Century Gothic"/>
              </a:rPr>
              <a:t>no</a:t>
            </a:r>
            <a:r>
              <a:rPr sz="1800" spc="-3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5400"/>
                </a:solidFill>
                <a:latin typeface="Century Gothic"/>
                <a:cs typeface="Century Gothic"/>
              </a:rPr>
              <a:t>specific</a:t>
            </a:r>
            <a:r>
              <a:rPr sz="1800" spc="-3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5400"/>
                </a:solidFill>
                <a:latin typeface="Century Gothic"/>
                <a:cs typeface="Century Gothic"/>
              </a:rPr>
              <a:t>treatment</a:t>
            </a:r>
            <a:r>
              <a:rPr sz="1800" spc="-40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5400"/>
                </a:solidFill>
                <a:latin typeface="Century Gothic"/>
                <a:cs typeface="Century Gothic"/>
              </a:rPr>
              <a:t>for</a:t>
            </a:r>
            <a:r>
              <a:rPr sz="1800" spc="-35" dirty="0">
                <a:solidFill>
                  <a:srgbClr val="FF540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5400"/>
                </a:solidFill>
                <a:latin typeface="Century Gothic"/>
                <a:cs typeface="Century Gothic"/>
              </a:rPr>
              <a:t>Measles.</a:t>
            </a:r>
            <a:endParaRPr sz="1800">
              <a:latin typeface="Century Gothic"/>
              <a:cs typeface="Century Gothic"/>
            </a:endParaRPr>
          </a:p>
          <a:p>
            <a:pPr marL="760730" lvl="1" indent="-228600">
              <a:lnSpc>
                <a:spcPts val="2055"/>
              </a:lnSpc>
              <a:buClr>
                <a:srgbClr val="56B6AE"/>
              </a:buClr>
              <a:buChar char="■"/>
              <a:tabLst>
                <a:tab pos="760730" algn="l"/>
              </a:tabLst>
            </a:pP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It</a:t>
            </a:r>
            <a:r>
              <a:rPr sz="1800" spc="-3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is</a:t>
            </a:r>
            <a:r>
              <a:rPr sz="1800" spc="-4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a</a:t>
            </a:r>
            <a:r>
              <a:rPr sz="1800" spc="-3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Vaccine</a:t>
            </a:r>
            <a:r>
              <a:rPr sz="1800" spc="-3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Preventable</a:t>
            </a:r>
            <a:r>
              <a:rPr sz="1800" spc="-35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70707"/>
                </a:solidFill>
                <a:latin typeface="Century Gothic"/>
                <a:cs typeface="Century Gothic"/>
              </a:rPr>
              <a:t>Disease</a:t>
            </a:r>
            <a:r>
              <a:rPr sz="1800" spc="-30" dirty="0">
                <a:solidFill>
                  <a:srgbClr val="070707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70707"/>
                </a:solidFill>
                <a:latin typeface="Century Gothic"/>
                <a:cs typeface="Century Gothic"/>
              </a:rPr>
              <a:t>(VPD)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2599BA"/>
                </a:solidFill>
              </a:rPr>
              <a:t>Island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County</a:t>
            </a:r>
            <a:r>
              <a:rPr spc="-95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Public</a:t>
            </a:r>
            <a:r>
              <a:rPr spc="-90" dirty="0">
                <a:solidFill>
                  <a:srgbClr val="2599BA"/>
                </a:solidFill>
              </a:rPr>
              <a:t> </a:t>
            </a:r>
            <a:r>
              <a:rPr dirty="0">
                <a:solidFill>
                  <a:srgbClr val="2599BA"/>
                </a:solidFill>
              </a:rPr>
              <a:t>Health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02" rIns="0" bIns="0" rtlCol="0">
            <a:spAutoFit/>
          </a:bodyPr>
          <a:lstStyle/>
          <a:p>
            <a:pPr marL="15652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Treatment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1078</Words>
  <Application>Microsoft Office PowerPoint</Application>
  <PresentationFormat>Widescreen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Courier New</vt:lpstr>
      <vt:lpstr>Wingdings</vt:lpstr>
      <vt:lpstr>Office Theme</vt:lpstr>
      <vt:lpstr>PowerPoint Presentation</vt:lpstr>
      <vt:lpstr>Public Health Hotline 360-678-2301</vt:lpstr>
      <vt:lpstr>Measles</vt:lpstr>
      <vt:lpstr>Clinical Presentation Timeline</vt:lpstr>
      <vt:lpstr>Prodromal Phase</vt:lpstr>
      <vt:lpstr>The Rash</vt:lpstr>
      <vt:lpstr>Complications</vt:lpstr>
      <vt:lpstr>Transmission</vt:lpstr>
      <vt:lpstr>Treatment</vt:lpstr>
      <vt:lpstr>Two doses of MMR (measles-mumps- rubella) vaccine are 97% effective at protecting against measles</vt:lpstr>
      <vt:lpstr>A plane ride away</vt:lpstr>
      <vt:lpstr>Measles Assessment</vt:lpstr>
      <vt:lpstr>Measles Assessment</vt:lpstr>
      <vt:lpstr>Measles Testing- for providers</vt:lpstr>
      <vt:lpstr>PowerPoint Presentation</vt:lpstr>
      <vt:lpstr>Measles in the US (CDC Data)</vt:lpstr>
      <vt:lpstr>Global Measles and US Vaccine Coverage Trends</vt:lpstr>
      <vt:lpstr>PowerPoint Presentation</vt:lpstr>
      <vt:lpstr>Measles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Measles, classic presentation</dc:subject>
  <dc:creator>Carlson, Kimberly L (DOH);Lam, Esther W (DOH)</dc:creator>
  <cp:lastModifiedBy>Shannon FitzMaurice, RN</cp:lastModifiedBy>
  <cp:revision>1</cp:revision>
  <dcterms:created xsi:type="dcterms:W3CDTF">2025-04-17T20:17:11Z</dcterms:created>
  <dcterms:modified xsi:type="dcterms:W3CDTF">2025-04-29T00:30:03Z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2025-04-17T00:00:00Z</vt:filetime>
  </property>
  <property fmtid="{D5CDD505-2E9C-101B-9397-08002B2CF9AE}" pid="5" name="MSIP_Label_1520fa42-cf58-4c22-8b93-58cf1d3bd1cb_ActionId">
    <vt:lpwstr>1e4205e3-5bde-4bbd-af6f-dbf2103a9034</vt:lpwstr>
  </property>
  <property fmtid="{D5CDD505-2E9C-101B-9397-08002B2CF9AE}" pid="6" name="MSIP_Label_1520fa42-cf58-4c22-8b93-58cf1d3bd1cb_ContentBits">
    <vt:lpwstr>0</vt:lpwstr>
  </property>
  <property fmtid="{D5CDD505-2E9C-101B-9397-08002B2CF9AE}" pid="7" name="MSIP_Label_1520fa42-cf58-4c22-8b93-58cf1d3bd1cb_Enabled">
    <vt:lpwstr>true</vt:lpwstr>
  </property>
  <property fmtid="{D5CDD505-2E9C-101B-9397-08002B2CF9AE}" pid="8" name="MSIP_Label_1520fa42-cf58-4c22-8b93-58cf1d3bd1cb_Method">
    <vt:lpwstr>Standard</vt:lpwstr>
  </property>
  <property fmtid="{D5CDD505-2E9C-101B-9397-08002B2CF9AE}" pid="9" name="MSIP_Label_1520fa42-cf58-4c22-8b93-58cf1d3bd1cb_Name">
    <vt:lpwstr>Public Information</vt:lpwstr>
  </property>
  <property fmtid="{D5CDD505-2E9C-101B-9397-08002B2CF9AE}" pid="10" name="MSIP_Label_1520fa42-cf58-4c22-8b93-58cf1d3bd1cb_SetDate">
    <vt:lpwstr>2022-09-29T15:14:52Z</vt:lpwstr>
  </property>
  <property fmtid="{D5CDD505-2E9C-101B-9397-08002B2CF9AE}" pid="11" name="MSIP_Label_1520fa42-cf58-4c22-8b93-58cf1d3bd1cb_SiteId">
    <vt:lpwstr>11d0e217-264e-400a-8ba0-57dcc127d72d</vt:lpwstr>
  </property>
  <property fmtid="{D5CDD505-2E9C-101B-9397-08002B2CF9AE}" pid="12" name="Producer">
    <vt:lpwstr>Microsoft® PowerPoint® for Microsoft 365</vt:lpwstr>
  </property>
</Properties>
</file>