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703" r:id="rId3"/>
    <p:sldId id="714" r:id="rId4"/>
    <p:sldId id="718" r:id="rId5"/>
    <p:sldId id="704" r:id="rId6"/>
    <p:sldId id="708" r:id="rId7"/>
    <p:sldId id="713" r:id="rId8"/>
    <p:sldId id="715" r:id="rId9"/>
    <p:sldId id="719" r:id="rId10"/>
    <p:sldId id="705" r:id="rId11"/>
    <p:sldId id="712" r:id="rId12"/>
    <p:sldId id="717" r:id="rId13"/>
    <p:sldId id="720" r:id="rId14"/>
    <p:sldId id="706" r:id="rId15"/>
    <p:sldId id="71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3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41"/>
    <p:restoredTop sz="92598"/>
  </p:normalViewPr>
  <p:slideViewPr>
    <p:cSldViewPr snapToGrid="0" snapToObjects="1">
      <p:cViewPr varScale="1">
        <p:scale>
          <a:sx n="97" d="100"/>
          <a:sy n="97" d="100"/>
        </p:scale>
        <p:origin x="11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76D3E-F98D-0E4E-B5CA-445C79CCE8E1}" type="datetimeFigureOut">
              <a:rPr lang="en-US" smtClean="0"/>
              <a:t>6/18/20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1F87C-8B8C-6645-ACE4-43A3EEE02480}" type="slidenum">
              <a:rPr lang="en-US" smtClean="0"/>
              <a:t>‹#›</a:t>
            </a:fld>
            <a:endParaRPr lang="en-US"/>
          </a:p>
        </p:txBody>
      </p:sp>
    </p:spTree>
    <p:extLst>
      <p:ext uri="{BB962C8B-B14F-4D97-AF65-F5344CB8AC3E}">
        <p14:creationId xmlns:p14="http://schemas.microsoft.com/office/powerpoint/2010/main" val="4226462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5" name="Google Shape;10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61365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3777570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1539451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1037470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3894797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1226261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3413707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818601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3378439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5" name="Google Shape;10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997161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1700450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1897410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3111798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1191329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05" name="Google Shape;10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86378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C63C9-7B7F-5B4B-8EA6-3558FC33C1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73BE78-F2D9-DF44-9B32-AC4437E626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BCD0AB-E40C-D74B-BADB-B641BC02BBBC}"/>
              </a:ext>
            </a:extLst>
          </p:cNvPr>
          <p:cNvSpPr>
            <a:spLocks noGrp="1"/>
          </p:cNvSpPr>
          <p:nvPr>
            <p:ph type="dt" sz="half" idx="10"/>
          </p:nvPr>
        </p:nvSpPr>
        <p:spPr/>
        <p:txBody>
          <a:bodyPr/>
          <a:lstStyle/>
          <a:p>
            <a:fld id="{9F43CFC5-459D-7545-9BF9-2220E89B4196}" type="datetimeFigureOut">
              <a:rPr lang="en-US" smtClean="0"/>
              <a:t>6/18/20</a:t>
            </a:fld>
            <a:endParaRPr lang="en-US"/>
          </a:p>
        </p:txBody>
      </p:sp>
      <p:sp>
        <p:nvSpPr>
          <p:cNvPr id="5" name="Footer Placeholder 4">
            <a:extLst>
              <a:ext uri="{FF2B5EF4-FFF2-40B4-BE49-F238E27FC236}">
                <a16:creationId xmlns:a16="http://schemas.microsoft.com/office/drawing/2014/main" id="{EB82B9C6-4FA2-8F4D-8DD8-1DA525970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E9FE23-0D15-D34C-BCC1-D90889EAD636}"/>
              </a:ext>
            </a:extLst>
          </p:cNvPr>
          <p:cNvSpPr>
            <a:spLocks noGrp="1"/>
          </p:cNvSpPr>
          <p:nvPr>
            <p:ph type="sldNum" sz="quarter" idx="12"/>
          </p:nvPr>
        </p:nvSpPr>
        <p:spPr/>
        <p:txBody>
          <a:bodyPr/>
          <a:lstStyle/>
          <a:p>
            <a:fld id="{BCDA3C2F-4FA1-F544-9EB4-6865F04316BB}" type="slidenum">
              <a:rPr lang="en-US" smtClean="0"/>
              <a:t>‹#›</a:t>
            </a:fld>
            <a:endParaRPr lang="en-US"/>
          </a:p>
        </p:txBody>
      </p:sp>
    </p:spTree>
    <p:extLst>
      <p:ext uri="{BB962C8B-B14F-4D97-AF65-F5344CB8AC3E}">
        <p14:creationId xmlns:p14="http://schemas.microsoft.com/office/powerpoint/2010/main" val="2679233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BF26F-E5B2-2E4E-8616-3A019905F5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926BB9-C5AA-9742-9C09-D42C8576CAC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0A00D-B976-324F-B386-37215874A1C4}"/>
              </a:ext>
            </a:extLst>
          </p:cNvPr>
          <p:cNvSpPr>
            <a:spLocks noGrp="1"/>
          </p:cNvSpPr>
          <p:nvPr>
            <p:ph type="dt" sz="half" idx="10"/>
          </p:nvPr>
        </p:nvSpPr>
        <p:spPr/>
        <p:txBody>
          <a:bodyPr/>
          <a:lstStyle/>
          <a:p>
            <a:fld id="{9F43CFC5-459D-7545-9BF9-2220E89B4196}" type="datetimeFigureOut">
              <a:rPr lang="en-US" smtClean="0"/>
              <a:t>6/18/20</a:t>
            </a:fld>
            <a:endParaRPr lang="en-US"/>
          </a:p>
        </p:txBody>
      </p:sp>
      <p:sp>
        <p:nvSpPr>
          <p:cNvPr id="5" name="Footer Placeholder 4">
            <a:extLst>
              <a:ext uri="{FF2B5EF4-FFF2-40B4-BE49-F238E27FC236}">
                <a16:creationId xmlns:a16="http://schemas.microsoft.com/office/drawing/2014/main" id="{8180DA1C-11CD-B341-8A59-C9952C4511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0ED70-46BD-4B4A-A355-72AD985022DF}"/>
              </a:ext>
            </a:extLst>
          </p:cNvPr>
          <p:cNvSpPr>
            <a:spLocks noGrp="1"/>
          </p:cNvSpPr>
          <p:nvPr>
            <p:ph type="sldNum" sz="quarter" idx="12"/>
          </p:nvPr>
        </p:nvSpPr>
        <p:spPr/>
        <p:txBody>
          <a:bodyPr/>
          <a:lstStyle/>
          <a:p>
            <a:fld id="{BCDA3C2F-4FA1-F544-9EB4-6865F04316BB}" type="slidenum">
              <a:rPr lang="en-US" smtClean="0"/>
              <a:t>‹#›</a:t>
            </a:fld>
            <a:endParaRPr lang="en-US"/>
          </a:p>
        </p:txBody>
      </p:sp>
    </p:spTree>
    <p:extLst>
      <p:ext uri="{BB962C8B-B14F-4D97-AF65-F5344CB8AC3E}">
        <p14:creationId xmlns:p14="http://schemas.microsoft.com/office/powerpoint/2010/main" val="282252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FDCED8-729C-2F4F-9126-3BEF3D3B06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95624C-57C5-8041-8ACA-FF9B698C5D8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FA818-C650-9644-9C15-C1B0249A0EBE}"/>
              </a:ext>
            </a:extLst>
          </p:cNvPr>
          <p:cNvSpPr>
            <a:spLocks noGrp="1"/>
          </p:cNvSpPr>
          <p:nvPr>
            <p:ph type="dt" sz="half" idx="10"/>
          </p:nvPr>
        </p:nvSpPr>
        <p:spPr/>
        <p:txBody>
          <a:bodyPr/>
          <a:lstStyle/>
          <a:p>
            <a:fld id="{9F43CFC5-459D-7545-9BF9-2220E89B4196}" type="datetimeFigureOut">
              <a:rPr lang="en-US" smtClean="0"/>
              <a:t>6/18/20</a:t>
            </a:fld>
            <a:endParaRPr lang="en-US"/>
          </a:p>
        </p:txBody>
      </p:sp>
      <p:sp>
        <p:nvSpPr>
          <p:cNvPr id="5" name="Footer Placeholder 4">
            <a:extLst>
              <a:ext uri="{FF2B5EF4-FFF2-40B4-BE49-F238E27FC236}">
                <a16:creationId xmlns:a16="http://schemas.microsoft.com/office/drawing/2014/main" id="{D93C60BD-8D24-7040-B271-50A17DBFB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FD05BD-EBF0-9849-989A-F67AF3935D8A}"/>
              </a:ext>
            </a:extLst>
          </p:cNvPr>
          <p:cNvSpPr>
            <a:spLocks noGrp="1"/>
          </p:cNvSpPr>
          <p:nvPr>
            <p:ph type="sldNum" sz="quarter" idx="12"/>
          </p:nvPr>
        </p:nvSpPr>
        <p:spPr/>
        <p:txBody>
          <a:bodyPr/>
          <a:lstStyle/>
          <a:p>
            <a:fld id="{BCDA3C2F-4FA1-F544-9EB4-6865F04316BB}" type="slidenum">
              <a:rPr lang="en-US" smtClean="0"/>
              <a:t>‹#›</a:t>
            </a:fld>
            <a:endParaRPr lang="en-US"/>
          </a:p>
        </p:txBody>
      </p:sp>
    </p:spTree>
    <p:extLst>
      <p:ext uri="{BB962C8B-B14F-4D97-AF65-F5344CB8AC3E}">
        <p14:creationId xmlns:p14="http://schemas.microsoft.com/office/powerpoint/2010/main" val="29419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481623" y="776359"/>
            <a:ext cx="5818535" cy="1635540"/>
          </a:xfrm>
          <a:prstGeom prst="rect">
            <a:avLst/>
          </a:prstGeom>
          <a:noFill/>
          <a:ln>
            <a:noFill/>
          </a:ln>
        </p:spPr>
        <p:txBody>
          <a:bodyPr spcFirstLastPara="1" wrap="square" lIns="91425" tIns="45700" rIns="91425" bIns="45700" anchor="t" anchorCtr="0"/>
          <a:lstStyle>
            <a:lvl1pPr lvl="0" algn="l">
              <a:lnSpc>
                <a:spcPct val="90000"/>
              </a:lnSpc>
              <a:spcBef>
                <a:spcPts val="0"/>
              </a:spcBef>
              <a:spcAft>
                <a:spcPts val="0"/>
              </a:spcAft>
              <a:buClr>
                <a:schemeClr val="accent1"/>
              </a:buClr>
              <a:buSzPts val="5400"/>
              <a:buFont typeface="Calibri"/>
              <a:buNone/>
              <a:defRPr sz="54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6481623" y="2650436"/>
            <a:ext cx="5818535" cy="490331"/>
          </a:xfrm>
          <a:prstGeom prst="rect">
            <a:avLst/>
          </a:prstGeom>
          <a:noFill/>
          <a:ln>
            <a:noFill/>
          </a:ln>
        </p:spPr>
        <p:txBody>
          <a:bodyPr spcFirstLastPara="1" wrap="square" lIns="91425" tIns="45700" rIns="91425" bIns="45700" anchor="t" anchorCtr="0"/>
          <a:lstStyle>
            <a:lvl1pPr lvl="0" algn="l">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6481623" y="3718338"/>
            <a:ext cx="4743515" cy="330994"/>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accent1"/>
              </a:buClr>
              <a:buSzPts val="2000"/>
              <a:buNone/>
              <a:defRPr sz="2000" b="0">
                <a:solidFill>
                  <a:schemeClr val="accen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
          <p:cNvSpPr txBox="1">
            <a:spLocks noGrp="1"/>
          </p:cNvSpPr>
          <p:nvPr>
            <p:ph type="body" idx="3"/>
          </p:nvPr>
        </p:nvSpPr>
        <p:spPr>
          <a:xfrm>
            <a:off x="6481623" y="4049333"/>
            <a:ext cx="4743515" cy="265353"/>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accent1"/>
              </a:buClr>
              <a:buSzPts val="1200"/>
              <a:buNone/>
              <a:defRPr sz="1200" b="0">
                <a:solidFill>
                  <a:schemeClr val="accen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96559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 middle">
  <p:cSld name="Title Only - middle">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4418" y="632933"/>
            <a:ext cx="10943167" cy="639277"/>
          </a:xfrm>
          <a:prstGeom prst="rect">
            <a:avLst/>
          </a:prstGeom>
          <a:noFill/>
          <a:ln>
            <a:noFill/>
          </a:ln>
        </p:spPr>
        <p:txBody>
          <a:bodyPr spcFirstLastPara="1" wrap="square" lIns="91425" tIns="45700" rIns="91425" bIns="45700" anchor="t" anchorCtr="0"/>
          <a:lstStyle>
            <a:lvl1pPr lvl="0" algn="ctr">
              <a:lnSpc>
                <a:spcPct val="100000"/>
              </a:lnSpc>
              <a:spcBef>
                <a:spcPts val="0"/>
              </a:spcBef>
              <a:spcAft>
                <a:spcPts val="0"/>
              </a:spcAft>
              <a:buClr>
                <a:schemeClr val="accent1"/>
              </a:buClr>
              <a:buSzPts val="4000"/>
              <a:buFont typeface="Calibri"/>
              <a:buNone/>
              <a:defRPr sz="4000" b="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4418" y="366713"/>
            <a:ext cx="10943167" cy="306387"/>
          </a:xfrm>
          <a:prstGeom prst="rect">
            <a:avLst/>
          </a:prstGeom>
          <a:noFill/>
          <a:ln>
            <a:noFill/>
          </a:ln>
        </p:spPr>
        <p:txBody>
          <a:bodyPr spcFirstLastPara="1" wrap="square" lIns="91425" tIns="45700" rIns="91425" bIns="45700" anchor="t" anchorCtr="0"/>
          <a:lstStyle>
            <a:lvl1pPr marL="457200" lvl="0" indent="-228600" algn="ctr">
              <a:lnSpc>
                <a:spcPct val="100000"/>
              </a:lnSpc>
              <a:spcBef>
                <a:spcPts val="1000"/>
              </a:spcBef>
              <a:spcAft>
                <a:spcPts val="0"/>
              </a:spcAft>
              <a:buClr>
                <a:schemeClr val="accent1"/>
              </a:buClr>
              <a:buSzPts val="1400"/>
              <a:buNone/>
              <a:defRPr sz="1400" b="1">
                <a:solidFill>
                  <a:schemeClr val="accen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64191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79721-F47B-C540-9BEF-B43F624D20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ED8FDF-5EB7-5046-BBF4-5073762C898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35F602-D8A7-2E4D-A0D3-105017393A52}"/>
              </a:ext>
            </a:extLst>
          </p:cNvPr>
          <p:cNvSpPr>
            <a:spLocks noGrp="1"/>
          </p:cNvSpPr>
          <p:nvPr>
            <p:ph type="dt" sz="half" idx="10"/>
          </p:nvPr>
        </p:nvSpPr>
        <p:spPr/>
        <p:txBody>
          <a:bodyPr/>
          <a:lstStyle/>
          <a:p>
            <a:fld id="{9F43CFC5-459D-7545-9BF9-2220E89B4196}" type="datetimeFigureOut">
              <a:rPr lang="en-US" smtClean="0"/>
              <a:t>6/18/20</a:t>
            </a:fld>
            <a:endParaRPr lang="en-US"/>
          </a:p>
        </p:txBody>
      </p:sp>
      <p:sp>
        <p:nvSpPr>
          <p:cNvPr id="5" name="Footer Placeholder 4">
            <a:extLst>
              <a:ext uri="{FF2B5EF4-FFF2-40B4-BE49-F238E27FC236}">
                <a16:creationId xmlns:a16="http://schemas.microsoft.com/office/drawing/2014/main" id="{584C6445-4AC5-CE44-A4BB-901C8D75EF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5168BC-DA02-6F47-BF41-3969D042B8DD}"/>
              </a:ext>
            </a:extLst>
          </p:cNvPr>
          <p:cNvSpPr>
            <a:spLocks noGrp="1"/>
          </p:cNvSpPr>
          <p:nvPr>
            <p:ph type="sldNum" sz="quarter" idx="12"/>
          </p:nvPr>
        </p:nvSpPr>
        <p:spPr/>
        <p:txBody>
          <a:bodyPr/>
          <a:lstStyle/>
          <a:p>
            <a:fld id="{BCDA3C2F-4FA1-F544-9EB4-6865F04316BB}" type="slidenum">
              <a:rPr lang="en-US" smtClean="0"/>
              <a:t>‹#›</a:t>
            </a:fld>
            <a:endParaRPr lang="en-US"/>
          </a:p>
        </p:txBody>
      </p:sp>
    </p:spTree>
    <p:extLst>
      <p:ext uri="{BB962C8B-B14F-4D97-AF65-F5344CB8AC3E}">
        <p14:creationId xmlns:p14="http://schemas.microsoft.com/office/powerpoint/2010/main" val="3819793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CC1B5-35FF-824D-B5E2-21C966099B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A788B4-6770-C440-805C-3F2DCA5AAB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5FFEDD9-8CC6-E546-8B8D-6FEABD98967D}"/>
              </a:ext>
            </a:extLst>
          </p:cNvPr>
          <p:cNvSpPr>
            <a:spLocks noGrp="1"/>
          </p:cNvSpPr>
          <p:nvPr>
            <p:ph type="dt" sz="half" idx="10"/>
          </p:nvPr>
        </p:nvSpPr>
        <p:spPr/>
        <p:txBody>
          <a:bodyPr/>
          <a:lstStyle/>
          <a:p>
            <a:fld id="{9F43CFC5-459D-7545-9BF9-2220E89B4196}" type="datetimeFigureOut">
              <a:rPr lang="en-US" smtClean="0"/>
              <a:t>6/18/20</a:t>
            </a:fld>
            <a:endParaRPr lang="en-US"/>
          </a:p>
        </p:txBody>
      </p:sp>
      <p:sp>
        <p:nvSpPr>
          <p:cNvPr id="5" name="Footer Placeholder 4">
            <a:extLst>
              <a:ext uri="{FF2B5EF4-FFF2-40B4-BE49-F238E27FC236}">
                <a16:creationId xmlns:a16="http://schemas.microsoft.com/office/drawing/2014/main" id="{E992874D-B12C-5B4C-A640-24BF5D6BB0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567A12-FBBE-6C49-AE18-B92879915B2D}"/>
              </a:ext>
            </a:extLst>
          </p:cNvPr>
          <p:cNvSpPr>
            <a:spLocks noGrp="1"/>
          </p:cNvSpPr>
          <p:nvPr>
            <p:ph type="sldNum" sz="quarter" idx="12"/>
          </p:nvPr>
        </p:nvSpPr>
        <p:spPr/>
        <p:txBody>
          <a:bodyPr/>
          <a:lstStyle/>
          <a:p>
            <a:fld id="{BCDA3C2F-4FA1-F544-9EB4-6865F04316BB}" type="slidenum">
              <a:rPr lang="en-US" smtClean="0"/>
              <a:t>‹#›</a:t>
            </a:fld>
            <a:endParaRPr lang="en-US"/>
          </a:p>
        </p:txBody>
      </p:sp>
    </p:spTree>
    <p:extLst>
      <p:ext uri="{BB962C8B-B14F-4D97-AF65-F5344CB8AC3E}">
        <p14:creationId xmlns:p14="http://schemas.microsoft.com/office/powerpoint/2010/main" val="3791932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6791-7029-4341-9B42-68503A5FE8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D3D962-BC60-5C4B-A627-C117D970B3F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64DEE8-A966-DE48-BC12-33ED3C7444B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BB95BF-C3A6-9C4B-9DB3-1CAE127B62CE}"/>
              </a:ext>
            </a:extLst>
          </p:cNvPr>
          <p:cNvSpPr>
            <a:spLocks noGrp="1"/>
          </p:cNvSpPr>
          <p:nvPr>
            <p:ph type="dt" sz="half" idx="10"/>
          </p:nvPr>
        </p:nvSpPr>
        <p:spPr/>
        <p:txBody>
          <a:bodyPr/>
          <a:lstStyle/>
          <a:p>
            <a:fld id="{9F43CFC5-459D-7545-9BF9-2220E89B4196}" type="datetimeFigureOut">
              <a:rPr lang="en-US" smtClean="0"/>
              <a:t>6/18/20</a:t>
            </a:fld>
            <a:endParaRPr lang="en-US"/>
          </a:p>
        </p:txBody>
      </p:sp>
      <p:sp>
        <p:nvSpPr>
          <p:cNvPr id="6" name="Footer Placeholder 5">
            <a:extLst>
              <a:ext uri="{FF2B5EF4-FFF2-40B4-BE49-F238E27FC236}">
                <a16:creationId xmlns:a16="http://schemas.microsoft.com/office/drawing/2014/main" id="{4F175279-B128-C54D-9949-91F6D96226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4B2270-A0AD-6047-A0B8-268475CB1EA9}"/>
              </a:ext>
            </a:extLst>
          </p:cNvPr>
          <p:cNvSpPr>
            <a:spLocks noGrp="1"/>
          </p:cNvSpPr>
          <p:nvPr>
            <p:ph type="sldNum" sz="quarter" idx="12"/>
          </p:nvPr>
        </p:nvSpPr>
        <p:spPr/>
        <p:txBody>
          <a:bodyPr/>
          <a:lstStyle/>
          <a:p>
            <a:fld id="{BCDA3C2F-4FA1-F544-9EB4-6865F04316BB}" type="slidenum">
              <a:rPr lang="en-US" smtClean="0"/>
              <a:t>‹#›</a:t>
            </a:fld>
            <a:endParaRPr lang="en-US"/>
          </a:p>
        </p:txBody>
      </p:sp>
    </p:spTree>
    <p:extLst>
      <p:ext uri="{BB962C8B-B14F-4D97-AF65-F5344CB8AC3E}">
        <p14:creationId xmlns:p14="http://schemas.microsoft.com/office/powerpoint/2010/main" val="1420127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A855F-E896-9A4D-81AD-0D06372871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AB1DC6-114F-624F-AE89-81BE164566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CAA447-313A-2A4B-B259-BBAA00FF561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0E6ADA-3B7A-1440-BBAE-A614044865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0E203C-BBBB-0242-9979-2494EC39722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850B91-0ED6-1142-9C9C-2E0D44F854C2}"/>
              </a:ext>
            </a:extLst>
          </p:cNvPr>
          <p:cNvSpPr>
            <a:spLocks noGrp="1"/>
          </p:cNvSpPr>
          <p:nvPr>
            <p:ph type="dt" sz="half" idx="10"/>
          </p:nvPr>
        </p:nvSpPr>
        <p:spPr/>
        <p:txBody>
          <a:bodyPr/>
          <a:lstStyle/>
          <a:p>
            <a:fld id="{9F43CFC5-459D-7545-9BF9-2220E89B4196}" type="datetimeFigureOut">
              <a:rPr lang="en-US" smtClean="0"/>
              <a:t>6/18/20</a:t>
            </a:fld>
            <a:endParaRPr lang="en-US"/>
          </a:p>
        </p:txBody>
      </p:sp>
      <p:sp>
        <p:nvSpPr>
          <p:cNvPr id="8" name="Footer Placeholder 7">
            <a:extLst>
              <a:ext uri="{FF2B5EF4-FFF2-40B4-BE49-F238E27FC236}">
                <a16:creationId xmlns:a16="http://schemas.microsoft.com/office/drawing/2014/main" id="{BDEAEF59-747B-8B4E-BC4F-A9B3B16102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6A9000-80AE-604F-B4BD-9FBAFF25F067}"/>
              </a:ext>
            </a:extLst>
          </p:cNvPr>
          <p:cNvSpPr>
            <a:spLocks noGrp="1"/>
          </p:cNvSpPr>
          <p:nvPr>
            <p:ph type="sldNum" sz="quarter" idx="12"/>
          </p:nvPr>
        </p:nvSpPr>
        <p:spPr/>
        <p:txBody>
          <a:bodyPr/>
          <a:lstStyle/>
          <a:p>
            <a:fld id="{BCDA3C2F-4FA1-F544-9EB4-6865F04316BB}" type="slidenum">
              <a:rPr lang="en-US" smtClean="0"/>
              <a:t>‹#›</a:t>
            </a:fld>
            <a:endParaRPr lang="en-US"/>
          </a:p>
        </p:txBody>
      </p:sp>
    </p:spTree>
    <p:extLst>
      <p:ext uri="{BB962C8B-B14F-4D97-AF65-F5344CB8AC3E}">
        <p14:creationId xmlns:p14="http://schemas.microsoft.com/office/powerpoint/2010/main" val="197961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39773-E6D5-8E4E-BD24-177E73042F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AE23A7-5455-1442-8345-3FAA1DA3CDEC}"/>
              </a:ext>
            </a:extLst>
          </p:cNvPr>
          <p:cNvSpPr>
            <a:spLocks noGrp="1"/>
          </p:cNvSpPr>
          <p:nvPr>
            <p:ph type="dt" sz="half" idx="10"/>
          </p:nvPr>
        </p:nvSpPr>
        <p:spPr/>
        <p:txBody>
          <a:bodyPr/>
          <a:lstStyle/>
          <a:p>
            <a:fld id="{9F43CFC5-459D-7545-9BF9-2220E89B4196}" type="datetimeFigureOut">
              <a:rPr lang="en-US" smtClean="0"/>
              <a:t>6/18/20</a:t>
            </a:fld>
            <a:endParaRPr lang="en-US"/>
          </a:p>
        </p:txBody>
      </p:sp>
      <p:sp>
        <p:nvSpPr>
          <p:cNvPr id="4" name="Footer Placeholder 3">
            <a:extLst>
              <a:ext uri="{FF2B5EF4-FFF2-40B4-BE49-F238E27FC236}">
                <a16:creationId xmlns:a16="http://schemas.microsoft.com/office/drawing/2014/main" id="{E6E4059C-8F8B-0241-88EC-283D49688C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D5B9B8-7E74-4945-B619-63222C24FF6F}"/>
              </a:ext>
            </a:extLst>
          </p:cNvPr>
          <p:cNvSpPr>
            <a:spLocks noGrp="1"/>
          </p:cNvSpPr>
          <p:nvPr>
            <p:ph type="sldNum" sz="quarter" idx="12"/>
          </p:nvPr>
        </p:nvSpPr>
        <p:spPr/>
        <p:txBody>
          <a:bodyPr/>
          <a:lstStyle/>
          <a:p>
            <a:fld id="{BCDA3C2F-4FA1-F544-9EB4-6865F04316BB}" type="slidenum">
              <a:rPr lang="en-US" smtClean="0"/>
              <a:t>‹#›</a:t>
            </a:fld>
            <a:endParaRPr lang="en-US"/>
          </a:p>
        </p:txBody>
      </p:sp>
    </p:spTree>
    <p:extLst>
      <p:ext uri="{BB962C8B-B14F-4D97-AF65-F5344CB8AC3E}">
        <p14:creationId xmlns:p14="http://schemas.microsoft.com/office/powerpoint/2010/main" val="1272855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40FA13-7CDB-304A-B2BF-97B148B8E938}"/>
              </a:ext>
            </a:extLst>
          </p:cNvPr>
          <p:cNvSpPr>
            <a:spLocks noGrp="1"/>
          </p:cNvSpPr>
          <p:nvPr>
            <p:ph type="dt" sz="half" idx="10"/>
          </p:nvPr>
        </p:nvSpPr>
        <p:spPr/>
        <p:txBody>
          <a:bodyPr/>
          <a:lstStyle/>
          <a:p>
            <a:fld id="{9F43CFC5-459D-7545-9BF9-2220E89B4196}" type="datetimeFigureOut">
              <a:rPr lang="en-US" smtClean="0"/>
              <a:t>6/18/20</a:t>
            </a:fld>
            <a:endParaRPr lang="en-US"/>
          </a:p>
        </p:txBody>
      </p:sp>
      <p:sp>
        <p:nvSpPr>
          <p:cNvPr id="3" name="Footer Placeholder 2">
            <a:extLst>
              <a:ext uri="{FF2B5EF4-FFF2-40B4-BE49-F238E27FC236}">
                <a16:creationId xmlns:a16="http://schemas.microsoft.com/office/drawing/2014/main" id="{F1BE4961-3B97-F245-9130-82B24C788D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574DDE-41F8-954F-8072-A60D59598070}"/>
              </a:ext>
            </a:extLst>
          </p:cNvPr>
          <p:cNvSpPr>
            <a:spLocks noGrp="1"/>
          </p:cNvSpPr>
          <p:nvPr>
            <p:ph type="sldNum" sz="quarter" idx="12"/>
          </p:nvPr>
        </p:nvSpPr>
        <p:spPr/>
        <p:txBody>
          <a:bodyPr/>
          <a:lstStyle/>
          <a:p>
            <a:fld id="{BCDA3C2F-4FA1-F544-9EB4-6865F04316BB}" type="slidenum">
              <a:rPr lang="en-US" smtClean="0"/>
              <a:t>‹#›</a:t>
            </a:fld>
            <a:endParaRPr lang="en-US"/>
          </a:p>
        </p:txBody>
      </p:sp>
    </p:spTree>
    <p:extLst>
      <p:ext uri="{BB962C8B-B14F-4D97-AF65-F5344CB8AC3E}">
        <p14:creationId xmlns:p14="http://schemas.microsoft.com/office/powerpoint/2010/main" val="2622426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57B5-2C05-E94C-98AA-10BB9A455E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3B3CD6-2F75-4E47-8F88-21DED09086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6929A7-8A38-2040-B998-D04572497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5915F9-7209-5341-BC0C-9FEC4718D450}"/>
              </a:ext>
            </a:extLst>
          </p:cNvPr>
          <p:cNvSpPr>
            <a:spLocks noGrp="1"/>
          </p:cNvSpPr>
          <p:nvPr>
            <p:ph type="dt" sz="half" idx="10"/>
          </p:nvPr>
        </p:nvSpPr>
        <p:spPr/>
        <p:txBody>
          <a:bodyPr/>
          <a:lstStyle/>
          <a:p>
            <a:fld id="{9F43CFC5-459D-7545-9BF9-2220E89B4196}" type="datetimeFigureOut">
              <a:rPr lang="en-US" smtClean="0"/>
              <a:t>6/18/20</a:t>
            </a:fld>
            <a:endParaRPr lang="en-US"/>
          </a:p>
        </p:txBody>
      </p:sp>
      <p:sp>
        <p:nvSpPr>
          <p:cNvPr id="6" name="Footer Placeholder 5">
            <a:extLst>
              <a:ext uri="{FF2B5EF4-FFF2-40B4-BE49-F238E27FC236}">
                <a16:creationId xmlns:a16="http://schemas.microsoft.com/office/drawing/2014/main" id="{66FD701A-7FC0-044C-BEFD-8B35349F51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B6F540-6D8B-3D46-B648-51A81F57B53C}"/>
              </a:ext>
            </a:extLst>
          </p:cNvPr>
          <p:cNvSpPr>
            <a:spLocks noGrp="1"/>
          </p:cNvSpPr>
          <p:nvPr>
            <p:ph type="sldNum" sz="quarter" idx="12"/>
          </p:nvPr>
        </p:nvSpPr>
        <p:spPr/>
        <p:txBody>
          <a:bodyPr/>
          <a:lstStyle/>
          <a:p>
            <a:fld id="{BCDA3C2F-4FA1-F544-9EB4-6865F04316BB}" type="slidenum">
              <a:rPr lang="en-US" smtClean="0"/>
              <a:t>‹#›</a:t>
            </a:fld>
            <a:endParaRPr lang="en-US"/>
          </a:p>
        </p:txBody>
      </p:sp>
    </p:spTree>
    <p:extLst>
      <p:ext uri="{BB962C8B-B14F-4D97-AF65-F5344CB8AC3E}">
        <p14:creationId xmlns:p14="http://schemas.microsoft.com/office/powerpoint/2010/main" val="2479691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8F396-22D4-2743-BF8C-934DABC41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6A4573-0727-3C49-892E-89671EC3A8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EA0132-1CD7-C64F-9A03-47D3C7C7D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996DA3-1D55-FC45-B968-38BF01384E2B}"/>
              </a:ext>
            </a:extLst>
          </p:cNvPr>
          <p:cNvSpPr>
            <a:spLocks noGrp="1"/>
          </p:cNvSpPr>
          <p:nvPr>
            <p:ph type="dt" sz="half" idx="10"/>
          </p:nvPr>
        </p:nvSpPr>
        <p:spPr/>
        <p:txBody>
          <a:bodyPr/>
          <a:lstStyle/>
          <a:p>
            <a:fld id="{9F43CFC5-459D-7545-9BF9-2220E89B4196}" type="datetimeFigureOut">
              <a:rPr lang="en-US" smtClean="0"/>
              <a:t>6/18/20</a:t>
            </a:fld>
            <a:endParaRPr lang="en-US"/>
          </a:p>
        </p:txBody>
      </p:sp>
      <p:sp>
        <p:nvSpPr>
          <p:cNvPr id="6" name="Footer Placeholder 5">
            <a:extLst>
              <a:ext uri="{FF2B5EF4-FFF2-40B4-BE49-F238E27FC236}">
                <a16:creationId xmlns:a16="http://schemas.microsoft.com/office/drawing/2014/main" id="{ABE5B059-B2B3-7241-AE17-63564BAAC2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57F0CF-C325-0E4A-8E39-CB72CE506082}"/>
              </a:ext>
            </a:extLst>
          </p:cNvPr>
          <p:cNvSpPr>
            <a:spLocks noGrp="1"/>
          </p:cNvSpPr>
          <p:nvPr>
            <p:ph type="sldNum" sz="quarter" idx="12"/>
          </p:nvPr>
        </p:nvSpPr>
        <p:spPr/>
        <p:txBody>
          <a:bodyPr/>
          <a:lstStyle/>
          <a:p>
            <a:fld id="{BCDA3C2F-4FA1-F544-9EB4-6865F04316BB}" type="slidenum">
              <a:rPr lang="en-US" smtClean="0"/>
              <a:t>‹#›</a:t>
            </a:fld>
            <a:endParaRPr lang="en-US"/>
          </a:p>
        </p:txBody>
      </p:sp>
    </p:spTree>
    <p:extLst>
      <p:ext uri="{BB962C8B-B14F-4D97-AF65-F5344CB8AC3E}">
        <p14:creationId xmlns:p14="http://schemas.microsoft.com/office/powerpoint/2010/main" val="4001143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DD325D-FD14-7448-A0B7-A41EEC678B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ECD05D-4F73-6441-8435-16F5FDF645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3F5C75-6A58-8543-BBF1-1AFF95A0EA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43CFC5-459D-7545-9BF9-2220E89B4196}" type="datetimeFigureOut">
              <a:rPr lang="en-US" smtClean="0"/>
              <a:t>6/18/20</a:t>
            </a:fld>
            <a:endParaRPr lang="en-US"/>
          </a:p>
        </p:txBody>
      </p:sp>
      <p:sp>
        <p:nvSpPr>
          <p:cNvPr id="5" name="Footer Placeholder 4">
            <a:extLst>
              <a:ext uri="{FF2B5EF4-FFF2-40B4-BE49-F238E27FC236}">
                <a16:creationId xmlns:a16="http://schemas.microsoft.com/office/drawing/2014/main" id="{9EB50630-AF55-1544-A6F1-9AF7F7F11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C7DFFF-5A8A-E54D-9FDD-65F5D350A3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A3C2F-4FA1-F544-9EB4-6865F04316BB}" type="slidenum">
              <a:rPr lang="en-US" smtClean="0"/>
              <a:t>‹#›</a:t>
            </a:fld>
            <a:endParaRPr lang="en-US"/>
          </a:p>
        </p:txBody>
      </p:sp>
    </p:spTree>
    <p:extLst>
      <p:ext uri="{BB962C8B-B14F-4D97-AF65-F5344CB8AC3E}">
        <p14:creationId xmlns:p14="http://schemas.microsoft.com/office/powerpoint/2010/main" val="101083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cpc.ncep.noaa.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image" Target="../media/image25.gif"/></Relationships>
</file>

<file path=ppt/slides/_rels/slide11.xml.rels><?xml version="1.0" encoding="UTF-8" standalone="yes"?>
<Relationships xmlns="http://schemas.openxmlformats.org/package/2006/relationships"><Relationship Id="rId3" Type="http://schemas.openxmlformats.org/officeDocument/2006/relationships/hyperlink" Target="https://www.cpc.ncep.noaa.gov/products/predictions/threats/threats.ph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pc.ncep.noaa.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28.gif"/></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usda.library.cornell.edu/concern/publications/8336h188j?locale=e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tateclimate.org/state_programs/" TargetMode="External"/><Relationship Id="rId7" Type="http://schemas.openxmlformats.org/officeDocument/2006/relationships/hyperlink" Target="https://register.gotowebinar.com/register/380641070697730817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hprcc.unl.edu/webinars.php" TargetMode="External"/><Relationship Id="rId5" Type="http://schemas.openxmlformats.org/officeDocument/2006/relationships/hyperlink" Target="https://register.gotowebinar.com/register/7528179497868100876" TargetMode="External"/><Relationship Id="rId4" Type="http://schemas.openxmlformats.org/officeDocument/2006/relationships/hyperlink" Target="https://www.weather.gov/srh/nwsoffice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droughtmonitor.unl.edu/" TargetMode="External"/><Relationship Id="rId7" Type="http://schemas.openxmlformats.org/officeDocument/2006/relationships/hyperlink" Target="https://www.drought.gov/drought/dews/intermountain-wes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limate.colostate.edu/~drought/"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mrcc.illinois.edu/CLIMATE/"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psl.noaa.gov/eddi/" TargetMode="External"/><Relationship Id="rId7" Type="http://schemas.openxmlformats.org/officeDocument/2006/relationships/image" Target="../media/image19.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png"/><Relationship Id="rId4" Type="http://schemas.openxmlformats.org/officeDocument/2006/relationships/hyperlink" Target="https://weather.msfc.nasa.gov/sport/case_studies/lis_CONUS.html" TargetMode="External"/><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mrcc.illinois.edu/CLIMAT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aterwatch.usgs.gov/index.php"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8" name="Picture 7">
            <a:extLst>
              <a:ext uri="{FF2B5EF4-FFF2-40B4-BE49-F238E27FC236}">
                <a16:creationId xmlns:a16="http://schemas.microsoft.com/office/drawing/2014/main" id="{08170D51-D662-254F-9C32-615338BA0E50}"/>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942660"/>
          </a:xfrm>
          <a:prstGeom prst="rect">
            <a:avLst/>
          </a:prstGeom>
        </p:spPr>
      </p:pic>
      <p:sp>
        <p:nvSpPr>
          <p:cNvPr id="109" name="Google Shape;109;p17"/>
          <p:cNvSpPr/>
          <p:nvPr/>
        </p:nvSpPr>
        <p:spPr>
          <a:xfrm>
            <a:off x="620482" y="-274320"/>
            <a:ext cx="5780318" cy="7818119"/>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110" name="Google Shape;110;p17"/>
          <p:cNvSpPr txBox="1"/>
          <p:nvPr/>
        </p:nvSpPr>
        <p:spPr>
          <a:xfrm>
            <a:off x="1129192" y="1641759"/>
            <a:ext cx="4847538" cy="295209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111382"/>
              </a:buClr>
              <a:buSzPts val="4290"/>
              <a:buFont typeface="Helvetica Neue"/>
              <a:buNone/>
            </a:pPr>
            <a:r>
              <a:rPr lang="en-US" sz="2800" b="1" dirty="0">
                <a:solidFill>
                  <a:srgbClr val="111382"/>
                </a:solidFill>
                <a:latin typeface="Avenir Roman" panose="02000503020000020003" pitchFamily="2" charset="0"/>
                <a:ea typeface="Helvetica Neue"/>
                <a:cs typeface="Calibri" panose="020F0502020204030204" pitchFamily="34" charset="0"/>
                <a:sym typeface="Helvetica Neue"/>
              </a:rPr>
              <a:t>Extreme Heat &amp; Dry Conditions Forecasted to Persist</a:t>
            </a:r>
          </a:p>
          <a:p>
            <a:pPr marL="0" marR="0" lvl="0" indent="0" algn="ctr" rtl="0">
              <a:lnSpc>
                <a:spcPct val="90000"/>
              </a:lnSpc>
              <a:spcBef>
                <a:spcPts val="0"/>
              </a:spcBef>
              <a:spcAft>
                <a:spcPts val="0"/>
              </a:spcAft>
              <a:buClr>
                <a:srgbClr val="111382"/>
              </a:buClr>
              <a:buSzPts val="4290"/>
              <a:buFont typeface="Helvetica Neue"/>
              <a:buNone/>
            </a:pPr>
            <a:endParaRPr lang="en-US" sz="2800" b="1" dirty="0">
              <a:solidFill>
                <a:srgbClr val="111382"/>
              </a:solidFill>
              <a:latin typeface="Avenir Roman" panose="02000503020000020003" pitchFamily="2" charset="0"/>
              <a:ea typeface="Helvetica Neue"/>
              <a:cs typeface="Calibri" panose="020F0502020204030204" pitchFamily="34" charset="0"/>
              <a:sym typeface="Helvetica Neue"/>
            </a:endParaRPr>
          </a:p>
          <a:p>
            <a:pPr marL="0" marR="0" lvl="0" indent="0" algn="ctr" rtl="0">
              <a:lnSpc>
                <a:spcPct val="90000"/>
              </a:lnSpc>
              <a:spcBef>
                <a:spcPts val="0"/>
              </a:spcBef>
              <a:spcAft>
                <a:spcPts val="0"/>
              </a:spcAft>
              <a:buClr>
                <a:srgbClr val="111382"/>
              </a:buClr>
              <a:buSzPts val="4290"/>
              <a:buFont typeface="Helvetica Neue"/>
              <a:buNone/>
            </a:pPr>
            <a:r>
              <a:rPr lang="en-US" sz="2800" b="1" dirty="0">
                <a:solidFill>
                  <a:srgbClr val="111382"/>
                </a:solidFill>
                <a:latin typeface="Avenir Roman" panose="02000503020000020003" pitchFamily="2" charset="0"/>
                <a:ea typeface="Helvetica Neue"/>
                <a:cs typeface="Calibri" panose="020F0502020204030204" pitchFamily="34" charset="0"/>
                <a:sym typeface="Helvetica Neue"/>
              </a:rPr>
              <a:t>Potential Impacts in the Missouri River Basin &amp; Midwest</a:t>
            </a:r>
          </a:p>
        </p:txBody>
      </p:sp>
      <p:sp>
        <p:nvSpPr>
          <p:cNvPr id="115" name="Google Shape;115;p17"/>
          <p:cNvSpPr/>
          <p:nvPr/>
        </p:nvSpPr>
        <p:spPr>
          <a:xfrm flipV="1">
            <a:off x="1767152" y="4807181"/>
            <a:ext cx="3486977" cy="121980"/>
          </a:xfrm>
          <a:prstGeom prst="rect">
            <a:avLst/>
          </a:prstGeom>
          <a:solidFill>
            <a:srgbClr val="E6973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accent1"/>
              </a:solidFill>
              <a:latin typeface="Calibri" panose="020F0502020204030204" pitchFamily="34" charset="0"/>
              <a:ea typeface="Calibri"/>
              <a:cs typeface="Calibri" panose="020F0502020204030204" pitchFamily="34" charset="0"/>
              <a:sym typeface="Calibri"/>
            </a:endParaRPr>
          </a:p>
        </p:txBody>
      </p:sp>
      <p:pic>
        <p:nvPicPr>
          <p:cNvPr id="9" name="Google Shape;111;p17">
            <a:extLst>
              <a:ext uri="{FF2B5EF4-FFF2-40B4-BE49-F238E27FC236}">
                <a16:creationId xmlns:a16="http://schemas.microsoft.com/office/drawing/2014/main" id="{5BB0F814-4AD7-D04B-9FCC-F020FC6E53E7}"/>
              </a:ext>
            </a:extLst>
          </p:cNvPr>
          <p:cNvPicPr preferRelativeResize="0">
            <a:picLocks noChangeAspect="1"/>
          </p:cNvPicPr>
          <p:nvPr/>
        </p:nvPicPr>
        <p:blipFill rotWithShape="1">
          <a:blip r:embed="rId4" cstate="email">
            <a:alphaModFix/>
            <a:extLst>
              <a:ext uri="{28A0092B-C50C-407E-A947-70E740481C1C}">
                <a14:useLocalDpi xmlns:a14="http://schemas.microsoft.com/office/drawing/2010/main"/>
              </a:ext>
            </a:extLst>
          </a:blip>
          <a:srcRect/>
          <a:stretch/>
        </p:blipFill>
        <p:spPr>
          <a:xfrm>
            <a:off x="2129694" y="5421793"/>
            <a:ext cx="1110928" cy="1005840"/>
          </a:xfrm>
          <a:prstGeom prst="rect">
            <a:avLst/>
          </a:prstGeom>
          <a:noFill/>
          <a:ln>
            <a:noFill/>
          </a:ln>
        </p:spPr>
      </p:pic>
      <p:pic>
        <p:nvPicPr>
          <p:cNvPr id="10" name="Google Shape;113;p17">
            <a:extLst>
              <a:ext uri="{FF2B5EF4-FFF2-40B4-BE49-F238E27FC236}">
                <a16:creationId xmlns:a16="http://schemas.microsoft.com/office/drawing/2014/main" id="{7317085F-518C-F54D-91FB-E8BCD5B36009}"/>
              </a:ext>
            </a:extLst>
          </p:cNvPr>
          <p:cNvPicPr preferRelativeResize="0">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a:off x="813261" y="5330353"/>
            <a:ext cx="1097280" cy="1097280"/>
          </a:xfrm>
          <a:prstGeom prst="rect">
            <a:avLst/>
          </a:prstGeom>
          <a:noFill/>
          <a:ln>
            <a:noFill/>
          </a:ln>
        </p:spPr>
      </p:pic>
      <p:pic>
        <p:nvPicPr>
          <p:cNvPr id="12" name="Picture 11">
            <a:extLst>
              <a:ext uri="{FF2B5EF4-FFF2-40B4-BE49-F238E27FC236}">
                <a16:creationId xmlns:a16="http://schemas.microsoft.com/office/drawing/2014/main" id="{4F2815C9-EE19-494E-BF96-6D88E9B9C6F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79929" y="5457660"/>
            <a:ext cx="1334890" cy="914400"/>
          </a:xfrm>
          <a:prstGeom prst="rect">
            <a:avLst/>
          </a:prstGeom>
        </p:spPr>
      </p:pic>
      <p:sp>
        <p:nvSpPr>
          <p:cNvPr id="3" name="Rectangle 2">
            <a:extLst>
              <a:ext uri="{FF2B5EF4-FFF2-40B4-BE49-F238E27FC236}">
                <a16:creationId xmlns:a16="http://schemas.microsoft.com/office/drawing/2014/main" id="{2974C2B4-A243-EA49-AD77-5DE71233CF96}"/>
              </a:ext>
            </a:extLst>
          </p:cNvPr>
          <p:cNvSpPr/>
          <p:nvPr/>
        </p:nvSpPr>
        <p:spPr>
          <a:xfrm>
            <a:off x="0" y="258737"/>
            <a:ext cx="12192000" cy="1108702"/>
          </a:xfrm>
          <a:prstGeom prst="rect">
            <a:avLst/>
          </a:prstGeom>
          <a:solidFill>
            <a:srgbClr val="111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0D0D93-F5E6-C94C-BD10-E0295F2FA501}"/>
              </a:ext>
            </a:extLst>
          </p:cNvPr>
          <p:cNvSpPr/>
          <p:nvPr/>
        </p:nvSpPr>
        <p:spPr>
          <a:xfrm>
            <a:off x="8647673" y="512011"/>
            <a:ext cx="3252814" cy="602153"/>
          </a:xfrm>
          <a:prstGeom prst="rect">
            <a:avLst/>
          </a:prstGeom>
        </p:spPr>
        <p:txBody>
          <a:bodyPr wrap="none">
            <a:spAutoFit/>
          </a:bodyPr>
          <a:lstStyle/>
          <a:p>
            <a:pPr lvl="0" algn="r">
              <a:lnSpc>
                <a:spcPct val="90000"/>
              </a:lnSpc>
              <a:buClr>
                <a:srgbClr val="111382"/>
              </a:buClr>
              <a:buSzPts val="4290"/>
            </a:pPr>
            <a:r>
              <a:rPr lang="en-US" sz="3600" b="1" dirty="0">
                <a:solidFill>
                  <a:schemeClr val="accent4"/>
                </a:solidFill>
                <a:latin typeface="Avenir Roman" panose="02000503020000020003" pitchFamily="2" charset="0"/>
                <a:ea typeface="Helvetica Neue"/>
                <a:cs typeface="Calibri" panose="020F0502020204030204" pitchFamily="34" charset="0"/>
                <a:sym typeface="Helvetica Neue"/>
              </a:rPr>
              <a:t>June 18, 2020</a:t>
            </a:r>
          </a:p>
        </p:txBody>
      </p:sp>
      <p:sp>
        <p:nvSpPr>
          <p:cNvPr id="2" name="Rectangle 1">
            <a:extLst>
              <a:ext uri="{FF2B5EF4-FFF2-40B4-BE49-F238E27FC236}">
                <a16:creationId xmlns:a16="http://schemas.microsoft.com/office/drawing/2014/main" id="{4ABB621C-4379-9449-8D27-14856FB8FEE6}"/>
              </a:ext>
            </a:extLst>
          </p:cNvPr>
          <p:cNvSpPr/>
          <p:nvPr/>
        </p:nvSpPr>
        <p:spPr>
          <a:xfrm>
            <a:off x="169487" y="512011"/>
            <a:ext cx="7020448" cy="602153"/>
          </a:xfrm>
          <a:prstGeom prst="rect">
            <a:avLst/>
          </a:prstGeom>
        </p:spPr>
        <p:txBody>
          <a:bodyPr wrap="none">
            <a:spAutoFit/>
          </a:bodyPr>
          <a:lstStyle/>
          <a:p>
            <a:pPr lvl="0" algn="ctr">
              <a:lnSpc>
                <a:spcPct val="90000"/>
              </a:lnSpc>
              <a:buClr>
                <a:srgbClr val="111382"/>
              </a:buClr>
              <a:buSzPts val="4290"/>
            </a:pPr>
            <a:r>
              <a:rPr lang="en-US" sz="3600" b="1" dirty="0">
                <a:solidFill>
                  <a:schemeClr val="accent4"/>
                </a:solidFill>
                <a:latin typeface="Avenir Roman" panose="02000503020000020003" pitchFamily="2" charset="0"/>
                <a:ea typeface="Helvetica Neue"/>
                <a:cs typeface="Calibri" panose="020F0502020204030204" pitchFamily="34" charset="0"/>
                <a:sym typeface="Helvetica Neue"/>
              </a:rPr>
              <a:t>Drought Early Warning Update </a:t>
            </a:r>
          </a:p>
        </p:txBody>
      </p:sp>
      <p:pic>
        <p:nvPicPr>
          <p:cNvPr id="14" name="Picture 13">
            <a:extLst>
              <a:ext uri="{FF2B5EF4-FFF2-40B4-BE49-F238E27FC236}">
                <a16:creationId xmlns:a16="http://schemas.microsoft.com/office/drawing/2014/main" id="{420FA773-0D94-A142-BF5F-F2F99EE9D39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38942" y="5376073"/>
            <a:ext cx="1097280" cy="1097280"/>
          </a:xfrm>
          <a:prstGeom prst="rect">
            <a:avLst/>
          </a:prstGeom>
        </p:spPr>
      </p:pic>
    </p:spTree>
    <p:extLst>
      <p:ext uri="{BB962C8B-B14F-4D97-AF65-F5344CB8AC3E}">
        <p14:creationId xmlns:p14="http://schemas.microsoft.com/office/powerpoint/2010/main" val="3952386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5" name="Google Shape;105;p15"/>
          <p:cNvSpPr/>
          <p:nvPr/>
        </p:nvSpPr>
        <p:spPr>
          <a:xfrm>
            <a:off x="0" y="-14429"/>
            <a:ext cx="12192000" cy="1222744"/>
          </a:xfrm>
          <a:prstGeom prst="rect">
            <a:avLst/>
          </a:prstGeom>
          <a:solidFill>
            <a:srgbClr val="1113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103" name="Google Shape;103;p15"/>
          <p:cNvSpPr txBox="1">
            <a:spLocks noGrp="1"/>
          </p:cNvSpPr>
          <p:nvPr>
            <p:ph type="title"/>
          </p:nvPr>
        </p:nvSpPr>
        <p:spPr>
          <a:xfrm>
            <a:off x="838200" y="179614"/>
            <a:ext cx="10515600" cy="84908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111382"/>
              </a:buClr>
              <a:buSzPts val="4000"/>
              <a:buFont typeface="Helvetica Neue"/>
              <a:buNone/>
            </a:pPr>
            <a:r>
              <a:rPr lang="en-US" sz="4800" b="1" dirty="0">
                <a:solidFill>
                  <a:schemeClr val="accent4"/>
                </a:solidFill>
                <a:latin typeface="Avenir Roman" panose="02000503020000020003" pitchFamily="2" charset="0"/>
                <a:ea typeface="Helvetica Neue"/>
                <a:cs typeface="Calibri" panose="020F0502020204030204" pitchFamily="34" charset="0"/>
                <a:sym typeface="Helvetica Neue"/>
              </a:rPr>
              <a:t>Temperature Outlooks</a:t>
            </a:r>
            <a:endParaRPr sz="4800" b="1" dirty="0">
              <a:solidFill>
                <a:schemeClr val="accent4"/>
              </a:solidFill>
              <a:latin typeface="Avenir Roman" panose="02000503020000020003" pitchFamily="2" charset="0"/>
              <a:ea typeface="Helvetica Neue"/>
              <a:cs typeface="Calibri" panose="020F0502020204030204" pitchFamily="34" charset="0"/>
              <a:sym typeface="Helvetica Neue"/>
            </a:endParaRPr>
          </a:p>
        </p:txBody>
      </p:sp>
      <p:sp>
        <p:nvSpPr>
          <p:cNvPr id="5" name="TextBox 4">
            <a:extLst>
              <a:ext uri="{FF2B5EF4-FFF2-40B4-BE49-F238E27FC236}">
                <a16:creationId xmlns:a16="http://schemas.microsoft.com/office/drawing/2014/main" id="{8C585608-AAB3-4242-9786-4E3DC330F1DB}"/>
              </a:ext>
            </a:extLst>
          </p:cNvPr>
          <p:cNvSpPr txBox="1"/>
          <p:nvPr/>
        </p:nvSpPr>
        <p:spPr>
          <a:xfrm>
            <a:off x="308840" y="1347760"/>
            <a:ext cx="5460983" cy="400110"/>
          </a:xfrm>
          <a:prstGeom prst="rect">
            <a:avLst/>
          </a:prstGeom>
          <a:noFill/>
        </p:spPr>
        <p:txBody>
          <a:bodyPr wrap="none" rtlCol="0">
            <a:spAutoFit/>
          </a:bodyPr>
          <a:lstStyle/>
          <a:p>
            <a:pPr algn="ctr"/>
            <a:r>
              <a:rPr lang="en-US" sz="2000" b="1" dirty="0">
                <a:solidFill>
                  <a:srgbClr val="111382"/>
                </a:solidFill>
                <a:latin typeface="Avenir Roman" panose="02000503020000020003" pitchFamily="2" charset="0"/>
              </a:rPr>
              <a:t>8-14 Day Outlook: </a:t>
            </a:r>
            <a:r>
              <a:rPr lang="en-US" sz="2000" dirty="0">
                <a:solidFill>
                  <a:srgbClr val="111382"/>
                </a:solidFill>
                <a:latin typeface="Avenir Roman" panose="02000503020000020003" pitchFamily="2" charset="0"/>
              </a:rPr>
              <a:t>Valid June 26-July 2, 2020</a:t>
            </a:r>
            <a:endParaRPr lang="en-US" dirty="0">
              <a:solidFill>
                <a:srgbClr val="FF0000"/>
              </a:solidFill>
              <a:latin typeface="Avenir Roman" panose="02000503020000020003" pitchFamily="2" charset="0"/>
            </a:endParaRPr>
          </a:p>
        </p:txBody>
      </p:sp>
      <p:sp>
        <p:nvSpPr>
          <p:cNvPr id="10" name="TextBox 9">
            <a:extLst>
              <a:ext uri="{FF2B5EF4-FFF2-40B4-BE49-F238E27FC236}">
                <a16:creationId xmlns:a16="http://schemas.microsoft.com/office/drawing/2014/main" id="{C3D99CD2-0D16-E14F-A4C6-C4E18DB5BFBA}"/>
              </a:ext>
            </a:extLst>
          </p:cNvPr>
          <p:cNvSpPr txBox="1"/>
          <p:nvPr/>
        </p:nvSpPr>
        <p:spPr>
          <a:xfrm>
            <a:off x="7024898" y="1347760"/>
            <a:ext cx="4000647" cy="400110"/>
          </a:xfrm>
          <a:prstGeom prst="rect">
            <a:avLst/>
          </a:prstGeom>
          <a:noFill/>
        </p:spPr>
        <p:txBody>
          <a:bodyPr wrap="none" rtlCol="0">
            <a:spAutoFit/>
          </a:bodyPr>
          <a:lstStyle/>
          <a:p>
            <a:pPr algn="ctr"/>
            <a:r>
              <a:rPr lang="en-US" sz="2000" b="1" dirty="0">
                <a:solidFill>
                  <a:srgbClr val="111382"/>
                </a:solidFill>
                <a:latin typeface="Avenir Roman" panose="02000503020000020003" pitchFamily="2" charset="0"/>
              </a:rPr>
              <a:t>July 2020 Temperature Outlook</a:t>
            </a:r>
          </a:p>
        </p:txBody>
      </p:sp>
      <p:sp>
        <p:nvSpPr>
          <p:cNvPr id="13" name="Content Placeholder 3">
            <a:extLst>
              <a:ext uri="{FF2B5EF4-FFF2-40B4-BE49-F238E27FC236}">
                <a16:creationId xmlns:a16="http://schemas.microsoft.com/office/drawing/2014/main" id="{26BDF26B-FDAD-2345-B04A-1DE92FDD9371}"/>
              </a:ext>
            </a:extLst>
          </p:cNvPr>
          <p:cNvSpPr txBox="1">
            <a:spLocks/>
          </p:cNvSpPr>
          <p:nvPr/>
        </p:nvSpPr>
        <p:spPr>
          <a:xfrm>
            <a:off x="476638" y="5171195"/>
            <a:ext cx="5125381" cy="909412"/>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800" dirty="0">
                <a:solidFill>
                  <a:srgbClr val="111382"/>
                </a:solidFill>
                <a:latin typeface="Avenir Roman" panose="02000503020000020003" pitchFamily="2" charset="0"/>
              </a:rPr>
              <a:t>There is a greater chance for above-normal temperatures across much of the North Central U.S. over the period of June 26-July 2.</a:t>
            </a:r>
          </a:p>
        </p:txBody>
      </p:sp>
      <p:sp>
        <p:nvSpPr>
          <p:cNvPr id="17" name="TextBox 16">
            <a:extLst>
              <a:ext uri="{FF2B5EF4-FFF2-40B4-BE49-F238E27FC236}">
                <a16:creationId xmlns:a16="http://schemas.microsoft.com/office/drawing/2014/main" id="{8AC561BA-484D-2B40-B131-CCD8CF8DE3A0}"/>
              </a:ext>
            </a:extLst>
          </p:cNvPr>
          <p:cNvSpPr txBox="1"/>
          <p:nvPr/>
        </p:nvSpPr>
        <p:spPr>
          <a:xfrm>
            <a:off x="3307471" y="6243252"/>
            <a:ext cx="5577058" cy="338554"/>
          </a:xfrm>
          <a:prstGeom prst="rect">
            <a:avLst/>
          </a:prstGeom>
          <a:noFill/>
        </p:spPr>
        <p:txBody>
          <a:bodyPr wrap="square" rtlCol="0">
            <a:spAutoFit/>
          </a:bodyPr>
          <a:lstStyle/>
          <a:p>
            <a:pPr algn="ctr"/>
            <a:r>
              <a:rPr lang="en-US" sz="1600" dirty="0">
                <a:solidFill>
                  <a:srgbClr val="111382"/>
                </a:solidFill>
                <a:latin typeface="Avenir Roman" panose="02000503020000020003" pitchFamily="2" charset="0"/>
              </a:rPr>
              <a:t>Current CPC Outlooks: </a:t>
            </a:r>
            <a:r>
              <a:rPr lang="en-US" sz="1600" dirty="0">
                <a:latin typeface="Avenir Roman" panose="02000503020000020003" pitchFamily="2" charset="0"/>
                <a:hlinkClick r:id="rId3"/>
              </a:rPr>
              <a:t>https://www.cpc.ncep.noaa.gov/</a:t>
            </a:r>
            <a:endParaRPr lang="en-US" sz="1600" dirty="0">
              <a:latin typeface="Avenir Roman" panose="02000503020000020003" pitchFamily="2" charset="0"/>
            </a:endParaRPr>
          </a:p>
        </p:txBody>
      </p:sp>
      <p:sp>
        <p:nvSpPr>
          <p:cNvPr id="15" name="Rectangle 14">
            <a:extLst>
              <a:ext uri="{FF2B5EF4-FFF2-40B4-BE49-F238E27FC236}">
                <a16:creationId xmlns:a16="http://schemas.microsoft.com/office/drawing/2014/main" id="{942E913B-1D05-9A44-B92D-0CFF37EAD041}"/>
              </a:ext>
            </a:extLst>
          </p:cNvPr>
          <p:cNvSpPr/>
          <p:nvPr/>
        </p:nvSpPr>
        <p:spPr>
          <a:xfrm>
            <a:off x="6147277" y="5232504"/>
            <a:ext cx="5745244" cy="923330"/>
          </a:xfrm>
          <a:prstGeom prst="rect">
            <a:avLst/>
          </a:prstGeom>
        </p:spPr>
        <p:txBody>
          <a:bodyPr wrap="square">
            <a:spAutoFit/>
          </a:bodyPr>
          <a:lstStyle/>
          <a:p>
            <a:pPr algn="ctr">
              <a:lnSpc>
                <a:spcPct val="100000"/>
              </a:lnSpc>
            </a:pPr>
            <a:r>
              <a:rPr lang="en-US" dirty="0">
                <a:solidFill>
                  <a:srgbClr val="111382"/>
                </a:solidFill>
                <a:latin typeface="Avenir Roman" panose="02000503020000020003" pitchFamily="2" charset="0"/>
              </a:rPr>
              <a:t>There is a chance for widespread above-normal temperatures into July as well, with most of the Great Plains having a greater than 40% chance.</a:t>
            </a:r>
          </a:p>
        </p:txBody>
      </p:sp>
      <p:pic>
        <p:nvPicPr>
          <p:cNvPr id="3" name="Picture 2">
            <a:extLst>
              <a:ext uri="{FF2B5EF4-FFF2-40B4-BE49-F238E27FC236}">
                <a16:creationId xmlns:a16="http://schemas.microsoft.com/office/drawing/2014/main" id="{57832503-523C-EE48-B95E-6E53C530FD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1932"/>
          <a:stretch/>
        </p:blipFill>
        <p:spPr>
          <a:xfrm>
            <a:off x="6229939" y="1830748"/>
            <a:ext cx="5662582" cy="3233248"/>
          </a:xfrm>
          <a:prstGeom prst="rect">
            <a:avLst/>
          </a:prstGeom>
        </p:spPr>
      </p:pic>
      <p:pic>
        <p:nvPicPr>
          <p:cNvPr id="6" name="Picture 5">
            <a:extLst>
              <a:ext uri="{FF2B5EF4-FFF2-40B4-BE49-F238E27FC236}">
                <a16:creationId xmlns:a16="http://schemas.microsoft.com/office/drawing/2014/main" id="{C62EDB44-C249-1448-B2E0-56597707D727}"/>
              </a:ext>
            </a:extLst>
          </p:cNvPr>
          <p:cNvPicPr>
            <a:picLocks noChangeAspect="1"/>
          </p:cNvPicPr>
          <p:nvPr/>
        </p:nvPicPr>
        <p:blipFill rotWithShape="1">
          <a:blip r:embed="rId5"/>
          <a:srcRect t="38067"/>
          <a:stretch/>
        </p:blipFill>
        <p:spPr>
          <a:xfrm>
            <a:off x="569843" y="1839382"/>
            <a:ext cx="4938973" cy="3233248"/>
          </a:xfrm>
          <a:prstGeom prst="rect">
            <a:avLst/>
          </a:prstGeom>
        </p:spPr>
      </p:pic>
    </p:spTree>
    <p:extLst>
      <p:ext uri="{BB962C8B-B14F-4D97-AF65-F5344CB8AC3E}">
        <p14:creationId xmlns:p14="http://schemas.microsoft.com/office/powerpoint/2010/main" val="1784781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5" name="Google Shape;105;p15"/>
          <p:cNvSpPr/>
          <p:nvPr/>
        </p:nvSpPr>
        <p:spPr>
          <a:xfrm>
            <a:off x="0" y="-14430"/>
            <a:ext cx="12192000" cy="1500329"/>
          </a:xfrm>
          <a:prstGeom prst="rect">
            <a:avLst/>
          </a:prstGeom>
          <a:solidFill>
            <a:srgbClr val="1113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103" name="Google Shape;103;p15"/>
          <p:cNvSpPr txBox="1">
            <a:spLocks noGrp="1"/>
          </p:cNvSpPr>
          <p:nvPr>
            <p:ph type="title"/>
          </p:nvPr>
        </p:nvSpPr>
        <p:spPr>
          <a:xfrm>
            <a:off x="217712" y="310247"/>
            <a:ext cx="3503684" cy="5097776"/>
          </a:xfrm>
          <a:prstGeom prst="rect">
            <a:avLst/>
          </a:prstGeom>
          <a:noFill/>
          <a:ln>
            <a:noFill/>
          </a:ln>
        </p:spPr>
        <p:txBody>
          <a:bodyPr spcFirstLastPara="1" wrap="square" lIns="91425" tIns="45700" rIns="91425" bIns="45700" anchor="t" anchorCtr="0">
            <a:noAutofit/>
          </a:bodyPr>
          <a:lstStyle/>
          <a:p>
            <a:pPr lvl="0">
              <a:lnSpc>
                <a:spcPct val="100000"/>
              </a:lnSpc>
              <a:spcBef>
                <a:spcPts val="0"/>
              </a:spcBef>
              <a:buClr>
                <a:srgbClr val="111382"/>
              </a:buClr>
              <a:buSzPts val="4000"/>
            </a:pPr>
            <a:r>
              <a:rPr lang="en-US" sz="2800" b="1" dirty="0">
                <a:solidFill>
                  <a:schemeClr val="accent4"/>
                </a:solidFill>
                <a:latin typeface="Avenir Roman" panose="02000503020000020003" pitchFamily="2" charset="0"/>
                <a:ea typeface="Helvetica Neue"/>
                <a:cs typeface="Calibri" panose="020F0502020204030204" pitchFamily="34" charset="0"/>
                <a:sym typeface="Helvetica Neue"/>
              </a:rPr>
              <a:t>Risk of Hazardous Temperatures</a:t>
            </a:r>
            <a:br>
              <a:rPr lang="en-US" sz="3200" b="1" dirty="0">
                <a:solidFill>
                  <a:srgbClr val="111382"/>
                </a:solidFill>
                <a:latin typeface="Avenir Roman" panose="02000503020000020003" pitchFamily="2" charset="0"/>
                <a:ea typeface="Helvetica Neue"/>
                <a:cs typeface="Calibri" panose="020F0502020204030204" pitchFamily="34" charset="0"/>
                <a:sym typeface="Helvetica Neue"/>
              </a:rPr>
            </a:br>
            <a:br>
              <a:rPr lang="en-US" sz="3200" b="1" dirty="0">
                <a:solidFill>
                  <a:srgbClr val="111382"/>
                </a:solidFill>
                <a:latin typeface="Avenir Roman" panose="02000503020000020003" pitchFamily="2" charset="0"/>
                <a:ea typeface="Helvetica Neue"/>
                <a:cs typeface="Calibri" panose="020F0502020204030204" pitchFamily="34" charset="0"/>
                <a:sym typeface="Helvetica Neue"/>
              </a:rPr>
            </a:br>
            <a:r>
              <a:rPr lang="en-US" sz="2000" dirty="0">
                <a:solidFill>
                  <a:srgbClr val="111382"/>
                </a:solidFill>
                <a:latin typeface="Avenir Roman" panose="02000503020000020003" pitchFamily="2" charset="0"/>
                <a:ea typeface="Helvetica Neue"/>
                <a:cs typeface="Calibri" panose="020F0502020204030204" pitchFamily="34" charset="0"/>
                <a:sym typeface="Helvetica Neue"/>
              </a:rPr>
              <a:t>Valid June 26-July 2, 2020</a:t>
            </a:r>
            <a:br>
              <a:rPr lang="en-US" sz="2000" dirty="0">
                <a:solidFill>
                  <a:srgbClr val="111382"/>
                </a:solidFill>
                <a:latin typeface="Avenir Roman" panose="02000503020000020003" pitchFamily="2" charset="0"/>
                <a:ea typeface="Helvetica Neue"/>
                <a:cs typeface="Calibri" panose="020F0502020204030204" pitchFamily="34" charset="0"/>
                <a:sym typeface="Helvetica Neue"/>
              </a:rPr>
            </a:br>
            <a:br>
              <a:rPr lang="en-US" sz="2400" dirty="0">
                <a:solidFill>
                  <a:srgbClr val="111382"/>
                </a:solidFill>
                <a:latin typeface="Avenir Roman" panose="02000503020000020003" pitchFamily="2" charset="0"/>
                <a:ea typeface="Helvetica Neue"/>
                <a:cs typeface="Calibri" panose="020F0502020204030204" pitchFamily="34" charset="0"/>
                <a:sym typeface="Helvetica Neue"/>
              </a:rPr>
            </a:br>
            <a:r>
              <a:rPr lang="en-US" sz="1800" dirty="0">
                <a:solidFill>
                  <a:srgbClr val="111382"/>
                </a:solidFill>
                <a:latin typeface="Avenir Roman" panose="02000503020000020003" pitchFamily="2" charset="0"/>
                <a:ea typeface="Helvetica Neue"/>
                <a:cs typeface="Calibri" panose="020F0502020204030204" pitchFamily="34" charset="0"/>
                <a:sym typeface="Helvetica Neue"/>
              </a:rPr>
              <a:t>Slight risk (20% chance) of excessive heat across much of the Great Plains. Daily high temperatures may exceed the 85</a:t>
            </a:r>
            <a:r>
              <a:rPr lang="en-US" sz="1800" baseline="30000" dirty="0">
                <a:solidFill>
                  <a:srgbClr val="111382"/>
                </a:solidFill>
                <a:latin typeface="Avenir Roman" panose="02000503020000020003" pitchFamily="2" charset="0"/>
                <a:ea typeface="Helvetica Neue"/>
                <a:cs typeface="Calibri" panose="020F0502020204030204" pitchFamily="34" charset="0"/>
                <a:sym typeface="Helvetica Neue"/>
              </a:rPr>
              <a:t>th</a:t>
            </a:r>
            <a:r>
              <a:rPr lang="en-US" sz="1800" dirty="0">
                <a:solidFill>
                  <a:srgbClr val="111382"/>
                </a:solidFill>
                <a:latin typeface="Avenir Roman" panose="02000503020000020003" pitchFamily="2" charset="0"/>
                <a:ea typeface="Helvetica Neue"/>
                <a:cs typeface="Calibri" panose="020F0502020204030204" pitchFamily="34" charset="0"/>
                <a:sym typeface="Helvetica Neue"/>
              </a:rPr>
              <a:t> percentile.</a:t>
            </a:r>
            <a:br>
              <a:rPr lang="en-US" sz="1800" dirty="0">
                <a:solidFill>
                  <a:srgbClr val="111382"/>
                </a:solidFill>
                <a:latin typeface="Avenir Roman" panose="02000503020000020003" pitchFamily="2" charset="0"/>
                <a:ea typeface="Helvetica Neue"/>
                <a:cs typeface="Calibri" panose="020F0502020204030204" pitchFamily="34" charset="0"/>
                <a:sym typeface="Helvetica Neue"/>
              </a:rPr>
            </a:br>
            <a:endParaRPr sz="3200" dirty="0">
              <a:solidFill>
                <a:srgbClr val="FF0000"/>
              </a:solidFill>
              <a:latin typeface="Avenir Roman" panose="02000503020000020003" pitchFamily="2" charset="0"/>
              <a:ea typeface="Helvetica Neue"/>
              <a:cs typeface="Calibri" panose="020F0502020204030204" pitchFamily="34" charset="0"/>
              <a:sym typeface="Helvetica Neue"/>
            </a:endParaRPr>
          </a:p>
        </p:txBody>
      </p:sp>
      <p:sp>
        <p:nvSpPr>
          <p:cNvPr id="7" name="TextBox 6">
            <a:extLst>
              <a:ext uri="{FF2B5EF4-FFF2-40B4-BE49-F238E27FC236}">
                <a16:creationId xmlns:a16="http://schemas.microsoft.com/office/drawing/2014/main" id="{E8D54B86-139C-0D4E-8EE3-AFED6B89C364}"/>
              </a:ext>
            </a:extLst>
          </p:cNvPr>
          <p:cNvSpPr txBox="1"/>
          <p:nvPr/>
        </p:nvSpPr>
        <p:spPr>
          <a:xfrm>
            <a:off x="217710" y="5667725"/>
            <a:ext cx="3341915" cy="738664"/>
          </a:xfrm>
          <a:prstGeom prst="rect">
            <a:avLst/>
          </a:prstGeom>
          <a:noFill/>
        </p:spPr>
        <p:txBody>
          <a:bodyPr wrap="square" rtlCol="0">
            <a:spAutoFit/>
          </a:bodyPr>
          <a:lstStyle/>
          <a:p>
            <a:r>
              <a:rPr lang="en-US" sz="1400" dirty="0">
                <a:solidFill>
                  <a:srgbClr val="111382"/>
                </a:solidFill>
                <a:latin typeface="Avenir Roman" panose="02000503020000020003" pitchFamily="2" charset="0"/>
              </a:rPr>
              <a:t>Current NOAA CPC Hazards Outlook: </a:t>
            </a:r>
            <a:r>
              <a:rPr lang="en-US" sz="1400" dirty="0">
                <a:latin typeface="Avenir Roman" panose="02000503020000020003" pitchFamily="2" charset="0"/>
                <a:hlinkClick r:id="rId3"/>
              </a:rPr>
              <a:t>https://www.cpc.ncep.noaa.gov/products/predictions/threats/threats.php</a:t>
            </a:r>
            <a:endParaRPr lang="en-US" sz="1400" dirty="0">
              <a:latin typeface="Avenir Roman" panose="02000503020000020003" pitchFamily="2" charset="0"/>
            </a:endParaRPr>
          </a:p>
        </p:txBody>
      </p:sp>
      <p:pic>
        <p:nvPicPr>
          <p:cNvPr id="4" name="Picture 3">
            <a:extLst>
              <a:ext uri="{FF2B5EF4-FFF2-40B4-BE49-F238E27FC236}">
                <a16:creationId xmlns:a16="http://schemas.microsoft.com/office/drawing/2014/main" id="{84D08043-E12F-7841-A962-F2F6DC1502BD}"/>
              </a:ext>
            </a:extLst>
          </p:cNvPr>
          <p:cNvPicPr>
            <a:picLocks noChangeAspect="1"/>
          </p:cNvPicPr>
          <p:nvPr/>
        </p:nvPicPr>
        <p:blipFill>
          <a:blip r:embed="rId4"/>
          <a:stretch>
            <a:fillRect/>
          </a:stretch>
        </p:blipFill>
        <p:spPr>
          <a:xfrm>
            <a:off x="3721395" y="173085"/>
            <a:ext cx="8282344" cy="6399993"/>
          </a:xfrm>
          <a:prstGeom prst="rect">
            <a:avLst/>
          </a:prstGeom>
        </p:spPr>
      </p:pic>
    </p:spTree>
    <p:extLst>
      <p:ext uri="{BB962C8B-B14F-4D97-AF65-F5344CB8AC3E}">
        <p14:creationId xmlns:p14="http://schemas.microsoft.com/office/powerpoint/2010/main" val="4133335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5" name="Google Shape;105;p15"/>
          <p:cNvSpPr/>
          <p:nvPr/>
        </p:nvSpPr>
        <p:spPr>
          <a:xfrm>
            <a:off x="0" y="-14429"/>
            <a:ext cx="12192000" cy="1222744"/>
          </a:xfrm>
          <a:prstGeom prst="rect">
            <a:avLst/>
          </a:prstGeom>
          <a:solidFill>
            <a:srgbClr val="1113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103" name="Google Shape;103;p15"/>
          <p:cNvSpPr txBox="1">
            <a:spLocks noGrp="1"/>
          </p:cNvSpPr>
          <p:nvPr>
            <p:ph type="title"/>
          </p:nvPr>
        </p:nvSpPr>
        <p:spPr>
          <a:xfrm>
            <a:off x="838200" y="179614"/>
            <a:ext cx="10515600" cy="84908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111382"/>
              </a:buClr>
              <a:buSzPts val="4000"/>
              <a:buFont typeface="Helvetica Neue"/>
              <a:buNone/>
            </a:pPr>
            <a:r>
              <a:rPr lang="en-US" sz="4800" b="1" dirty="0">
                <a:solidFill>
                  <a:schemeClr val="accent4"/>
                </a:solidFill>
                <a:latin typeface="Avenir Roman" panose="02000503020000020003" pitchFamily="2" charset="0"/>
                <a:ea typeface="Helvetica Neue"/>
                <a:cs typeface="Calibri" panose="020F0502020204030204" pitchFamily="34" charset="0"/>
                <a:sym typeface="Helvetica Neue"/>
              </a:rPr>
              <a:t>7-Day Precipitation Outlook</a:t>
            </a:r>
            <a:endParaRPr sz="4800" b="1" dirty="0">
              <a:solidFill>
                <a:schemeClr val="accent4"/>
              </a:solidFill>
              <a:latin typeface="Avenir Roman" panose="02000503020000020003" pitchFamily="2" charset="0"/>
              <a:ea typeface="Helvetica Neue"/>
              <a:cs typeface="Calibri" panose="020F0502020204030204" pitchFamily="34" charset="0"/>
              <a:sym typeface="Helvetica Neue"/>
            </a:endParaRPr>
          </a:p>
        </p:txBody>
      </p:sp>
      <p:sp>
        <p:nvSpPr>
          <p:cNvPr id="11" name="Content Placeholder 3">
            <a:extLst>
              <a:ext uri="{FF2B5EF4-FFF2-40B4-BE49-F238E27FC236}">
                <a16:creationId xmlns:a16="http://schemas.microsoft.com/office/drawing/2014/main" id="{7F574B9F-EE86-1B4F-B877-D632EECCFCE2}"/>
              </a:ext>
            </a:extLst>
          </p:cNvPr>
          <p:cNvSpPr>
            <a:spLocks noGrp="1"/>
          </p:cNvSpPr>
          <p:nvPr>
            <p:ph idx="1"/>
          </p:nvPr>
        </p:nvSpPr>
        <p:spPr>
          <a:xfrm>
            <a:off x="548640" y="1606731"/>
            <a:ext cx="10805160" cy="4570232"/>
          </a:xfrm>
        </p:spPr>
        <p:txBody>
          <a:bodyPr>
            <a:normAutofit lnSpcReduction="10000"/>
          </a:bodyPr>
          <a:lstStyle/>
          <a:p>
            <a:pPr>
              <a:lnSpc>
                <a:spcPct val="120000"/>
              </a:lnSpc>
            </a:pPr>
            <a:r>
              <a:rPr lang="en-US" dirty="0">
                <a:solidFill>
                  <a:srgbClr val="111382"/>
                </a:solidFill>
                <a:latin typeface="Avenir Roman" panose="02000503020000020003" pitchFamily="2" charset="0"/>
              </a:rPr>
              <a:t>Forecasts show the possibility for decent rainfall in some areas over the next week. However, precipitation is not typically widespread this time of year. </a:t>
            </a:r>
          </a:p>
          <a:p>
            <a:pPr>
              <a:lnSpc>
                <a:spcPct val="120000"/>
              </a:lnSpc>
            </a:pPr>
            <a:r>
              <a:rPr lang="en-US" dirty="0">
                <a:solidFill>
                  <a:srgbClr val="111382"/>
                </a:solidFill>
                <a:latin typeface="Avenir Roman" panose="02000503020000020003" pitchFamily="2" charset="0"/>
              </a:rPr>
              <a:t>Due to this, while some areas may receive some relief from rainfall, there will likely be areas that do not receive enough rainfall to help alleviate conditions. </a:t>
            </a:r>
          </a:p>
          <a:p>
            <a:pPr>
              <a:lnSpc>
                <a:spcPct val="120000"/>
              </a:lnSpc>
            </a:pPr>
            <a:r>
              <a:rPr lang="en-US" dirty="0">
                <a:solidFill>
                  <a:srgbClr val="111382"/>
                </a:solidFill>
                <a:latin typeface="Avenir Roman" panose="02000503020000020003" pitchFamily="2" charset="0"/>
              </a:rPr>
              <a:t>In addition, for those areas that do receive rainfall, issues will likely still persist due to hot temperatures and therefore increased atmospheric demand.</a:t>
            </a:r>
          </a:p>
        </p:txBody>
      </p:sp>
    </p:spTree>
    <p:extLst>
      <p:ext uri="{BB962C8B-B14F-4D97-AF65-F5344CB8AC3E}">
        <p14:creationId xmlns:p14="http://schemas.microsoft.com/office/powerpoint/2010/main" val="684137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5" name="Google Shape;105;p15"/>
          <p:cNvSpPr/>
          <p:nvPr/>
        </p:nvSpPr>
        <p:spPr>
          <a:xfrm>
            <a:off x="0" y="-14429"/>
            <a:ext cx="12192000" cy="1222744"/>
          </a:xfrm>
          <a:prstGeom prst="rect">
            <a:avLst/>
          </a:prstGeom>
          <a:solidFill>
            <a:srgbClr val="1113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103" name="Google Shape;103;p15"/>
          <p:cNvSpPr txBox="1">
            <a:spLocks noGrp="1"/>
          </p:cNvSpPr>
          <p:nvPr>
            <p:ph type="title"/>
          </p:nvPr>
        </p:nvSpPr>
        <p:spPr>
          <a:xfrm>
            <a:off x="838200" y="179614"/>
            <a:ext cx="10515600" cy="84908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111382"/>
              </a:buClr>
              <a:buSzPts val="4000"/>
              <a:buFont typeface="Helvetica Neue"/>
              <a:buNone/>
            </a:pPr>
            <a:r>
              <a:rPr lang="en-US" sz="4800" b="1" dirty="0">
                <a:solidFill>
                  <a:schemeClr val="accent4"/>
                </a:solidFill>
                <a:latin typeface="Avenir Roman" panose="02000503020000020003" pitchFamily="2" charset="0"/>
                <a:ea typeface="Helvetica Neue"/>
                <a:cs typeface="Calibri" panose="020F0502020204030204" pitchFamily="34" charset="0"/>
                <a:sym typeface="Helvetica Neue"/>
              </a:rPr>
              <a:t>Precipitation Outlooks</a:t>
            </a:r>
            <a:endParaRPr sz="4800" b="1" dirty="0">
              <a:solidFill>
                <a:schemeClr val="accent4"/>
              </a:solidFill>
              <a:latin typeface="Avenir Roman" panose="02000503020000020003" pitchFamily="2" charset="0"/>
              <a:ea typeface="Helvetica Neue"/>
              <a:cs typeface="Calibri" panose="020F0502020204030204" pitchFamily="34" charset="0"/>
              <a:sym typeface="Helvetica Neue"/>
            </a:endParaRPr>
          </a:p>
        </p:txBody>
      </p:sp>
      <p:sp>
        <p:nvSpPr>
          <p:cNvPr id="5" name="TextBox 4">
            <a:extLst>
              <a:ext uri="{FF2B5EF4-FFF2-40B4-BE49-F238E27FC236}">
                <a16:creationId xmlns:a16="http://schemas.microsoft.com/office/drawing/2014/main" id="{8C585608-AAB3-4242-9786-4E3DC330F1DB}"/>
              </a:ext>
            </a:extLst>
          </p:cNvPr>
          <p:cNvSpPr txBox="1"/>
          <p:nvPr/>
        </p:nvSpPr>
        <p:spPr>
          <a:xfrm>
            <a:off x="308841" y="1347760"/>
            <a:ext cx="5460983" cy="400110"/>
          </a:xfrm>
          <a:prstGeom prst="rect">
            <a:avLst/>
          </a:prstGeom>
          <a:noFill/>
        </p:spPr>
        <p:txBody>
          <a:bodyPr wrap="none" rtlCol="0">
            <a:spAutoFit/>
          </a:bodyPr>
          <a:lstStyle/>
          <a:p>
            <a:pPr algn="ctr"/>
            <a:r>
              <a:rPr lang="en-US" sz="2000" b="1" dirty="0">
                <a:solidFill>
                  <a:srgbClr val="111382"/>
                </a:solidFill>
                <a:latin typeface="Avenir Roman" panose="02000503020000020003" pitchFamily="2" charset="0"/>
              </a:rPr>
              <a:t>8-14 Day Outlook: </a:t>
            </a:r>
            <a:r>
              <a:rPr lang="en-US" sz="2000" dirty="0">
                <a:solidFill>
                  <a:srgbClr val="111382"/>
                </a:solidFill>
                <a:latin typeface="Avenir Roman" panose="02000503020000020003" pitchFamily="2" charset="0"/>
              </a:rPr>
              <a:t>Valid June 26-July 2, 2020</a:t>
            </a:r>
            <a:endParaRPr lang="en-US" dirty="0">
              <a:solidFill>
                <a:srgbClr val="FF0000"/>
              </a:solidFill>
              <a:latin typeface="Avenir Roman" panose="02000503020000020003" pitchFamily="2" charset="0"/>
            </a:endParaRPr>
          </a:p>
        </p:txBody>
      </p:sp>
      <p:sp>
        <p:nvSpPr>
          <p:cNvPr id="10" name="TextBox 9">
            <a:extLst>
              <a:ext uri="{FF2B5EF4-FFF2-40B4-BE49-F238E27FC236}">
                <a16:creationId xmlns:a16="http://schemas.microsoft.com/office/drawing/2014/main" id="{C3D99CD2-0D16-E14F-A4C6-C4E18DB5BFBA}"/>
              </a:ext>
            </a:extLst>
          </p:cNvPr>
          <p:cNvSpPr txBox="1"/>
          <p:nvPr/>
        </p:nvSpPr>
        <p:spPr>
          <a:xfrm>
            <a:off x="6378387" y="1347760"/>
            <a:ext cx="5273120" cy="400110"/>
          </a:xfrm>
          <a:prstGeom prst="rect">
            <a:avLst/>
          </a:prstGeom>
          <a:noFill/>
        </p:spPr>
        <p:txBody>
          <a:bodyPr wrap="square" rtlCol="0">
            <a:spAutoFit/>
          </a:bodyPr>
          <a:lstStyle/>
          <a:p>
            <a:pPr algn="ctr"/>
            <a:r>
              <a:rPr lang="en-US" sz="2000" b="1" dirty="0">
                <a:solidFill>
                  <a:srgbClr val="111382"/>
                </a:solidFill>
                <a:latin typeface="Avenir Roman" panose="02000503020000020003" pitchFamily="2" charset="0"/>
              </a:rPr>
              <a:t>July 2020 Precipitation Outlook</a:t>
            </a:r>
          </a:p>
        </p:txBody>
      </p:sp>
      <p:sp>
        <p:nvSpPr>
          <p:cNvPr id="13" name="Content Placeholder 3">
            <a:extLst>
              <a:ext uri="{FF2B5EF4-FFF2-40B4-BE49-F238E27FC236}">
                <a16:creationId xmlns:a16="http://schemas.microsoft.com/office/drawing/2014/main" id="{26BDF26B-FDAD-2345-B04A-1DE92FDD9371}"/>
              </a:ext>
            </a:extLst>
          </p:cNvPr>
          <p:cNvSpPr txBox="1">
            <a:spLocks/>
          </p:cNvSpPr>
          <p:nvPr/>
        </p:nvSpPr>
        <p:spPr>
          <a:xfrm>
            <a:off x="476639" y="5184233"/>
            <a:ext cx="5125381" cy="909412"/>
          </a:xfrm>
          <a:prstGeom prst="rect">
            <a:avLst/>
          </a:prstGeom>
          <a:no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800" dirty="0">
                <a:solidFill>
                  <a:srgbClr val="111382"/>
                </a:solidFill>
                <a:latin typeface="Avenir Roman" panose="02000503020000020003" pitchFamily="2" charset="0"/>
              </a:rPr>
              <a:t>There is a greater chance for below-normal or near-normal precipitation in the Great Plains over the period of June 26-July 2.</a:t>
            </a:r>
          </a:p>
        </p:txBody>
      </p:sp>
      <p:sp>
        <p:nvSpPr>
          <p:cNvPr id="17" name="TextBox 16">
            <a:extLst>
              <a:ext uri="{FF2B5EF4-FFF2-40B4-BE49-F238E27FC236}">
                <a16:creationId xmlns:a16="http://schemas.microsoft.com/office/drawing/2014/main" id="{8AC561BA-484D-2B40-B131-CCD8CF8DE3A0}"/>
              </a:ext>
            </a:extLst>
          </p:cNvPr>
          <p:cNvSpPr txBox="1"/>
          <p:nvPr/>
        </p:nvSpPr>
        <p:spPr>
          <a:xfrm>
            <a:off x="3307471" y="6326643"/>
            <a:ext cx="5577058" cy="338554"/>
          </a:xfrm>
          <a:prstGeom prst="rect">
            <a:avLst/>
          </a:prstGeom>
          <a:noFill/>
        </p:spPr>
        <p:txBody>
          <a:bodyPr wrap="square" rtlCol="0">
            <a:spAutoFit/>
          </a:bodyPr>
          <a:lstStyle/>
          <a:p>
            <a:pPr algn="ctr"/>
            <a:r>
              <a:rPr lang="en-US" sz="1600" dirty="0">
                <a:solidFill>
                  <a:srgbClr val="111382"/>
                </a:solidFill>
                <a:latin typeface="Avenir Roman" panose="02000503020000020003" pitchFamily="2" charset="0"/>
              </a:rPr>
              <a:t>Current CPC Outlooks: </a:t>
            </a:r>
            <a:r>
              <a:rPr lang="en-US" sz="1600" dirty="0">
                <a:latin typeface="Avenir Roman" panose="02000503020000020003" pitchFamily="2" charset="0"/>
                <a:hlinkClick r:id="rId3"/>
              </a:rPr>
              <a:t>https://www.cpc.ncep.noaa.gov/</a:t>
            </a:r>
            <a:endParaRPr lang="en-US" sz="1600" dirty="0">
              <a:latin typeface="Avenir Roman" panose="02000503020000020003" pitchFamily="2" charset="0"/>
            </a:endParaRPr>
          </a:p>
        </p:txBody>
      </p:sp>
      <p:sp>
        <p:nvSpPr>
          <p:cNvPr id="15" name="Rectangle 14">
            <a:extLst>
              <a:ext uri="{FF2B5EF4-FFF2-40B4-BE49-F238E27FC236}">
                <a16:creationId xmlns:a16="http://schemas.microsoft.com/office/drawing/2014/main" id="{942E913B-1D05-9A44-B92D-0CFF37EAD041}"/>
              </a:ext>
            </a:extLst>
          </p:cNvPr>
          <p:cNvSpPr/>
          <p:nvPr/>
        </p:nvSpPr>
        <p:spPr>
          <a:xfrm>
            <a:off x="6065592" y="5081730"/>
            <a:ext cx="5781852" cy="1323439"/>
          </a:xfrm>
          <a:prstGeom prst="rect">
            <a:avLst/>
          </a:prstGeom>
        </p:spPr>
        <p:txBody>
          <a:bodyPr wrap="square">
            <a:spAutoFit/>
          </a:bodyPr>
          <a:lstStyle/>
          <a:p>
            <a:pPr algn="ctr">
              <a:lnSpc>
                <a:spcPct val="100000"/>
              </a:lnSpc>
            </a:pPr>
            <a:r>
              <a:rPr lang="en-US" sz="1600" dirty="0">
                <a:solidFill>
                  <a:srgbClr val="111382"/>
                </a:solidFill>
                <a:latin typeface="Avenir Roman" panose="02000503020000020003" pitchFamily="2" charset="0"/>
              </a:rPr>
              <a:t>Portions of the Missouri River Basin have greater chances for below-normal precipitation in July, while areas near the Ohio River Valley have greater chances for above-normal precipitation. Other areas have equal chances for above-, below-, or near-normal precipitation. </a:t>
            </a:r>
          </a:p>
        </p:txBody>
      </p:sp>
      <p:pic>
        <p:nvPicPr>
          <p:cNvPr id="4" name="Picture 3">
            <a:extLst>
              <a:ext uri="{FF2B5EF4-FFF2-40B4-BE49-F238E27FC236}">
                <a16:creationId xmlns:a16="http://schemas.microsoft.com/office/drawing/2014/main" id="{17D47A39-F59D-8348-ADBC-B1A743D445F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2319"/>
          <a:stretch/>
        </p:blipFill>
        <p:spPr>
          <a:xfrm>
            <a:off x="6008298" y="1792454"/>
            <a:ext cx="5707093" cy="3236976"/>
          </a:xfrm>
          <a:prstGeom prst="rect">
            <a:avLst/>
          </a:prstGeom>
        </p:spPr>
      </p:pic>
      <p:pic>
        <p:nvPicPr>
          <p:cNvPr id="8" name="Picture 7">
            <a:extLst>
              <a:ext uri="{FF2B5EF4-FFF2-40B4-BE49-F238E27FC236}">
                <a16:creationId xmlns:a16="http://schemas.microsoft.com/office/drawing/2014/main" id="{8ECF782F-FC6D-7143-945F-5A3035206374}"/>
              </a:ext>
            </a:extLst>
          </p:cNvPr>
          <p:cNvPicPr>
            <a:picLocks noChangeAspect="1"/>
          </p:cNvPicPr>
          <p:nvPr/>
        </p:nvPicPr>
        <p:blipFill rotWithShape="1">
          <a:blip r:embed="rId5"/>
          <a:srcRect t="38647"/>
          <a:stretch/>
        </p:blipFill>
        <p:spPr>
          <a:xfrm>
            <a:off x="600713" y="1792454"/>
            <a:ext cx="4877234" cy="3158782"/>
          </a:xfrm>
          <a:prstGeom prst="rect">
            <a:avLst/>
          </a:prstGeom>
        </p:spPr>
      </p:pic>
    </p:spTree>
    <p:extLst>
      <p:ext uri="{BB962C8B-B14F-4D97-AF65-F5344CB8AC3E}">
        <p14:creationId xmlns:p14="http://schemas.microsoft.com/office/powerpoint/2010/main" val="1287180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5" name="Google Shape;105;p15"/>
          <p:cNvSpPr/>
          <p:nvPr/>
        </p:nvSpPr>
        <p:spPr>
          <a:xfrm>
            <a:off x="0" y="-14429"/>
            <a:ext cx="12192000" cy="1222744"/>
          </a:xfrm>
          <a:prstGeom prst="rect">
            <a:avLst/>
          </a:prstGeom>
          <a:solidFill>
            <a:srgbClr val="1113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103" name="Google Shape;103;p15"/>
          <p:cNvSpPr txBox="1">
            <a:spLocks noGrp="1"/>
          </p:cNvSpPr>
          <p:nvPr>
            <p:ph type="title"/>
          </p:nvPr>
        </p:nvSpPr>
        <p:spPr>
          <a:xfrm>
            <a:off x="838200" y="179614"/>
            <a:ext cx="10515600" cy="84908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111382"/>
              </a:buClr>
              <a:buSzPts val="4000"/>
              <a:buFont typeface="Helvetica Neue"/>
              <a:buNone/>
            </a:pPr>
            <a:r>
              <a:rPr lang="en-US" sz="4800" b="1" dirty="0">
                <a:solidFill>
                  <a:schemeClr val="accent4"/>
                </a:solidFill>
                <a:latin typeface="Avenir Roman" panose="02000503020000020003" pitchFamily="2" charset="0"/>
                <a:ea typeface="Helvetica Neue"/>
                <a:cs typeface="Calibri" panose="020F0502020204030204" pitchFamily="34" charset="0"/>
                <a:sym typeface="Helvetica Neue"/>
              </a:rPr>
              <a:t>Agricultural Impacts</a:t>
            </a:r>
            <a:endParaRPr sz="4800" b="1" dirty="0">
              <a:solidFill>
                <a:schemeClr val="accent4"/>
              </a:solidFill>
              <a:latin typeface="Avenir Roman" panose="02000503020000020003" pitchFamily="2" charset="0"/>
              <a:ea typeface="Helvetica Neue"/>
              <a:cs typeface="Calibri" panose="020F0502020204030204" pitchFamily="34" charset="0"/>
              <a:sym typeface="Helvetica Neue"/>
            </a:endParaRPr>
          </a:p>
        </p:txBody>
      </p:sp>
      <p:sp>
        <p:nvSpPr>
          <p:cNvPr id="4" name="Content Placeholder 3">
            <a:extLst>
              <a:ext uri="{FF2B5EF4-FFF2-40B4-BE49-F238E27FC236}">
                <a16:creationId xmlns:a16="http://schemas.microsoft.com/office/drawing/2014/main" id="{2B2F1D22-1E8E-6849-BF27-14508D1CCBB9}"/>
              </a:ext>
            </a:extLst>
          </p:cNvPr>
          <p:cNvSpPr>
            <a:spLocks noGrp="1"/>
          </p:cNvSpPr>
          <p:nvPr>
            <p:ph idx="1"/>
          </p:nvPr>
        </p:nvSpPr>
        <p:spPr>
          <a:xfrm>
            <a:off x="371061" y="1524000"/>
            <a:ext cx="6493565" cy="5009321"/>
          </a:xfrm>
        </p:spPr>
        <p:txBody>
          <a:bodyPr>
            <a:noAutofit/>
          </a:bodyPr>
          <a:lstStyle/>
          <a:p>
            <a:pPr>
              <a:lnSpc>
                <a:spcPct val="100000"/>
              </a:lnSpc>
            </a:pPr>
            <a:r>
              <a:rPr lang="en-US" sz="2100" dirty="0">
                <a:solidFill>
                  <a:srgbClr val="111382"/>
                </a:solidFill>
                <a:latin typeface="Avenir Roman" panose="02000503020000020003" pitchFamily="2" charset="0"/>
              </a:rPr>
              <a:t>A recent increase in atmospheric demand (i.e., crop water use) is starting to cause some stress on crops and rangeland as soil moisture deficits are increasing.</a:t>
            </a:r>
          </a:p>
          <a:p>
            <a:pPr>
              <a:lnSpc>
                <a:spcPct val="100000"/>
              </a:lnSpc>
            </a:pPr>
            <a:r>
              <a:rPr lang="en-US" sz="2100" dirty="0">
                <a:solidFill>
                  <a:srgbClr val="111382"/>
                </a:solidFill>
                <a:latin typeface="Avenir Roman" panose="02000503020000020003" pitchFamily="2" charset="0"/>
              </a:rPr>
              <a:t>Over the last couple of weeks, crop conditions have worsened according to USDA-NASS. The biggest impact will continue to be on rangeland and grassland. Crops are still early enough in growth stage to limit damage (except winter wheat).</a:t>
            </a:r>
          </a:p>
          <a:p>
            <a:pPr>
              <a:lnSpc>
                <a:spcPct val="100000"/>
              </a:lnSpc>
            </a:pPr>
            <a:r>
              <a:rPr lang="en-US" sz="2100" dirty="0">
                <a:solidFill>
                  <a:srgbClr val="111382"/>
                </a:solidFill>
                <a:latin typeface="Avenir Roman" panose="02000503020000020003" pitchFamily="2" charset="0"/>
              </a:rPr>
              <a:t>Heat continuing into early July would start to harm corn reaching reproductive stages (i.e., tasseling).</a:t>
            </a:r>
          </a:p>
          <a:p>
            <a:pPr>
              <a:lnSpc>
                <a:spcPct val="100000"/>
              </a:lnSpc>
            </a:pPr>
            <a:r>
              <a:rPr lang="en-US" sz="2100" dirty="0">
                <a:solidFill>
                  <a:srgbClr val="111382"/>
                </a:solidFill>
                <a:latin typeface="Avenir Roman" panose="02000503020000020003" pitchFamily="2" charset="0"/>
              </a:rPr>
              <a:t>Without timely and widespread precipitation, conditions will continue to deteriorate.</a:t>
            </a:r>
          </a:p>
        </p:txBody>
      </p:sp>
      <p:pic>
        <p:nvPicPr>
          <p:cNvPr id="7" name="Picture 6">
            <a:extLst>
              <a:ext uri="{FF2B5EF4-FFF2-40B4-BE49-F238E27FC236}">
                <a16:creationId xmlns:a16="http://schemas.microsoft.com/office/drawing/2014/main" id="{670C7161-DA34-414F-909C-3FE38214EE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78220" y="1593732"/>
            <a:ext cx="4891417" cy="3779731"/>
          </a:xfrm>
          <a:prstGeom prst="rect">
            <a:avLst/>
          </a:prstGeom>
        </p:spPr>
      </p:pic>
      <p:sp>
        <p:nvSpPr>
          <p:cNvPr id="8" name="TextBox 7">
            <a:extLst>
              <a:ext uri="{FF2B5EF4-FFF2-40B4-BE49-F238E27FC236}">
                <a16:creationId xmlns:a16="http://schemas.microsoft.com/office/drawing/2014/main" id="{CF25841D-2DD4-9E4F-B639-5B82E5DDB3C5}"/>
              </a:ext>
            </a:extLst>
          </p:cNvPr>
          <p:cNvSpPr txBox="1"/>
          <p:nvPr/>
        </p:nvSpPr>
        <p:spPr>
          <a:xfrm>
            <a:off x="7049669" y="5550912"/>
            <a:ext cx="4948518" cy="830997"/>
          </a:xfrm>
          <a:prstGeom prst="rect">
            <a:avLst/>
          </a:prstGeom>
          <a:noFill/>
        </p:spPr>
        <p:txBody>
          <a:bodyPr wrap="square" rtlCol="0">
            <a:spAutoFit/>
          </a:bodyPr>
          <a:lstStyle/>
          <a:p>
            <a:pPr algn="ctr"/>
            <a:r>
              <a:rPr lang="en-US" sz="1600" dirty="0">
                <a:solidFill>
                  <a:srgbClr val="111382"/>
                </a:solidFill>
                <a:latin typeface="Avenir Roman" panose="02000503020000020003" pitchFamily="2" charset="0"/>
              </a:rPr>
              <a:t>USDA-NASS Crop Progress Reports:</a:t>
            </a:r>
            <a:r>
              <a:rPr lang="en-US" sz="1600" dirty="0">
                <a:latin typeface="Avenir Roman" panose="02000503020000020003" pitchFamily="2" charset="0"/>
              </a:rPr>
              <a:t> </a:t>
            </a:r>
            <a:r>
              <a:rPr lang="en-US" sz="1600" dirty="0">
                <a:latin typeface="Avenir Roman" panose="02000503020000020003" pitchFamily="2" charset="0"/>
                <a:hlinkClick r:id="rId4"/>
              </a:rPr>
              <a:t>https://usda.library.cornell.edu/concern/publications/8336h188j?locale=en</a:t>
            </a:r>
            <a:endParaRPr lang="en-US" sz="1600" dirty="0">
              <a:latin typeface="Avenir Roman" panose="02000503020000020003" pitchFamily="2" charset="0"/>
            </a:endParaRPr>
          </a:p>
        </p:txBody>
      </p:sp>
    </p:spTree>
    <p:extLst>
      <p:ext uri="{BB962C8B-B14F-4D97-AF65-F5344CB8AC3E}">
        <p14:creationId xmlns:p14="http://schemas.microsoft.com/office/powerpoint/2010/main" val="4139516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5" name="Google Shape;105;p15"/>
          <p:cNvSpPr/>
          <p:nvPr/>
        </p:nvSpPr>
        <p:spPr>
          <a:xfrm>
            <a:off x="0" y="-14429"/>
            <a:ext cx="12192000" cy="1222744"/>
          </a:xfrm>
          <a:prstGeom prst="rect">
            <a:avLst/>
          </a:prstGeom>
          <a:solidFill>
            <a:srgbClr val="1113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103" name="Google Shape;103;p15"/>
          <p:cNvSpPr txBox="1">
            <a:spLocks noGrp="1"/>
          </p:cNvSpPr>
          <p:nvPr>
            <p:ph type="title"/>
          </p:nvPr>
        </p:nvSpPr>
        <p:spPr>
          <a:xfrm>
            <a:off x="838200" y="179614"/>
            <a:ext cx="10515600" cy="84908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111382"/>
              </a:buClr>
              <a:buSzPts val="4000"/>
              <a:buFont typeface="Helvetica Neue"/>
              <a:buNone/>
            </a:pPr>
            <a:r>
              <a:rPr lang="en-US" sz="4800" b="1" dirty="0">
                <a:solidFill>
                  <a:schemeClr val="accent4"/>
                </a:solidFill>
                <a:latin typeface="Avenir Roman" panose="02000503020000020003" pitchFamily="2" charset="0"/>
                <a:ea typeface="Helvetica Neue"/>
                <a:cs typeface="Calibri" panose="020F0502020204030204" pitchFamily="34" charset="0"/>
                <a:sym typeface="Helvetica Neue"/>
              </a:rPr>
              <a:t>For More Information…</a:t>
            </a:r>
            <a:endParaRPr sz="4800" b="1" dirty="0">
              <a:solidFill>
                <a:schemeClr val="accent4"/>
              </a:solidFill>
              <a:latin typeface="Avenir Roman" panose="02000503020000020003" pitchFamily="2" charset="0"/>
              <a:ea typeface="Helvetica Neue"/>
              <a:cs typeface="Calibri" panose="020F0502020204030204" pitchFamily="34" charset="0"/>
              <a:sym typeface="Helvetica Neue"/>
            </a:endParaRPr>
          </a:p>
        </p:txBody>
      </p:sp>
      <p:sp>
        <p:nvSpPr>
          <p:cNvPr id="4" name="Content Placeholder 3">
            <a:extLst>
              <a:ext uri="{FF2B5EF4-FFF2-40B4-BE49-F238E27FC236}">
                <a16:creationId xmlns:a16="http://schemas.microsoft.com/office/drawing/2014/main" id="{2B2F1D22-1E8E-6849-BF27-14508D1CCBB9}"/>
              </a:ext>
            </a:extLst>
          </p:cNvPr>
          <p:cNvSpPr>
            <a:spLocks noGrp="1"/>
          </p:cNvSpPr>
          <p:nvPr>
            <p:ph idx="1"/>
          </p:nvPr>
        </p:nvSpPr>
        <p:spPr>
          <a:xfrm>
            <a:off x="556591" y="1596278"/>
            <a:ext cx="11075504" cy="4831027"/>
          </a:xfrm>
        </p:spPr>
        <p:txBody>
          <a:bodyPr>
            <a:normAutofit fontScale="77500" lnSpcReduction="20000"/>
          </a:bodyPr>
          <a:lstStyle/>
          <a:p>
            <a:pPr>
              <a:lnSpc>
                <a:spcPct val="120000"/>
              </a:lnSpc>
            </a:pPr>
            <a:r>
              <a:rPr lang="en-US" dirty="0">
                <a:solidFill>
                  <a:srgbClr val="111382"/>
                </a:solidFill>
                <a:latin typeface="Avenir Roman" panose="02000503020000020003" pitchFamily="2" charset="0"/>
              </a:rPr>
              <a:t>NIDIS and its partners will issue future Drought Early Warning Updates as conditions evolve. </a:t>
            </a:r>
            <a:br>
              <a:rPr lang="en-US" dirty="0">
                <a:solidFill>
                  <a:srgbClr val="111382"/>
                </a:solidFill>
                <a:latin typeface="Avenir Roman" panose="02000503020000020003" pitchFamily="2" charset="0"/>
              </a:rPr>
            </a:br>
            <a:endParaRPr lang="en-US" dirty="0">
              <a:solidFill>
                <a:srgbClr val="111382"/>
              </a:solidFill>
              <a:latin typeface="Avenir Roman" panose="02000503020000020003" pitchFamily="2" charset="0"/>
            </a:endParaRPr>
          </a:p>
          <a:p>
            <a:pPr>
              <a:lnSpc>
                <a:spcPct val="120000"/>
              </a:lnSpc>
            </a:pPr>
            <a:r>
              <a:rPr lang="en-US" dirty="0">
                <a:solidFill>
                  <a:srgbClr val="111382"/>
                </a:solidFill>
                <a:latin typeface="Avenir Roman" panose="02000503020000020003" pitchFamily="2" charset="0"/>
              </a:rPr>
              <a:t>More local information is available from the following resources:</a:t>
            </a:r>
          </a:p>
          <a:p>
            <a:pPr lvl="1">
              <a:lnSpc>
                <a:spcPct val="120000"/>
              </a:lnSpc>
            </a:pPr>
            <a:r>
              <a:rPr lang="en-US" dirty="0">
                <a:solidFill>
                  <a:srgbClr val="111382"/>
                </a:solidFill>
                <a:latin typeface="Avenir Roman" panose="02000503020000020003" pitchFamily="2" charset="0"/>
              </a:rPr>
              <a:t>Your state climatologist: </a:t>
            </a:r>
            <a:r>
              <a:rPr lang="en-US" dirty="0">
                <a:latin typeface="Avenir Roman" panose="02000503020000020003" pitchFamily="2" charset="0"/>
                <a:hlinkClick r:id="rId3"/>
              </a:rPr>
              <a:t>https://stateclimate.org/state_programs/</a:t>
            </a:r>
            <a:endParaRPr lang="en-US" dirty="0">
              <a:solidFill>
                <a:srgbClr val="111382"/>
              </a:solidFill>
              <a:latin typeface="Avenir Roman" panose="02000503020000020003" pitchFamily="2" charset="0"/>
            </a:endParaRPr>
          </a:p>
          <a:p>
            <a:pPr lvl="1">
              <a:lnSpc>
                <a:spcPct val="120000"/>
              </a:lnSpc>
            </a:pPr>
            <a:r>
              <a:rPr lang="en-US" dirty="0">
                <a:solidFill>
                  <a:srgbClr val="111382"/>
                </a:solidFill>
                <a:latin typeface="Avenir Roman" panose="02000503020000020003" pitchFamily="2" charset="0"/>
              </a:rPr>
              <a:t>Your local National Weather Service office: </a:t>
            </a:r>
            <a:r>
              <a:rPr lang="en-US" dirty="0">
                <a:latin typeface="Avenir Roman" panose="02000503020000020003" pitchFamily="2" charset="0"/>
                <a:hlinkClick r:id="rId4"/>
              </a:rPr>
              <a:t>https://www.weather.gov/srh/nwsoffices</a:t>
            </a:r>
            <a:br>
              <a:rPr lang="en-US" dirty="0">
                <a:latin typeface="Avenir Roman" panose="02000503020000020003" pitchFamily="2" charset="0"/>
              </a:rPr>
            </a:br>
            <a:endParaRPr lang="en-US" dirty="0">
              <a:solidFill>
                <a:srgbClr val="111382"/>
              </a:solidFill>
              <a:latin typeface="Avenir Roman" panose="02000503020000020003" pitchFamily="2" charset="0"/>
            </a:endParaRPr>
          </a:p>
          <a:p>
            <a:pPr>
              <a:lnSpc>
                <a:spcPct val="120000"/>
              </a:lnSpc>
            </a:pPr>
            <a:r>
              <a:rPr lang="en-US" dirty="0">
                <a:solidFill>
                  <a:srgbClr val="111382"/>
                </a:solidFill>
                <a:latin typeface="Avenir Roman" panose="02000503020000020003" pitchFamily="2" charset="0"/>
              </a:rPr>
              <a:t>There are also upcoming webinars that will offer more information:</a:t>
            </a:r>
          </a:p>
          <a:p>
            <a:pPr lvl="1">
              <a:lnSpc>
                <a:spcPct val="120000"/>
              </a:lnSpc>
            </a:pPr>
            <a:r>
              <a:rPr lang="en-US" dirty="0">
                <a:solidFill>
                  <a:srgbClr val="111382"/>
                </a:solidFill>
                <a:latin typeface="Avenir Roman" panose="02000503020000020003" pitchFamily="2" charset="0"/>
              </a:rPr>
              <a:t>North Central U.S. Climate and Drought Summary &amp; Outlook Webinars (offered monthly): </a:t>
            </a:r>
            <a:r>
              <a:rPr lang="en-US" dirty="0">
                <a:solidFill>
                  <a:srgbClr val="111382"/>
                </a:solidFill>
                <a:latin typeface="Avenir Roman" panose="02000503020000020003" pitchFamily="2" charset="0"/>
                <a:hlinkClick r:id="rId5"/>
              </a:rPr>
              <a:t>https://register.gotowebinar.com/register/7528179497868100876</a:t>
            </a:r>
            <a:r>
              <a:rPr lang="en-US" dirty="0">
                <a:solidFill>
                  <a:srgbClr val="111382"/>
                </a:solidFill>
                <a:latin typeface="Avenir Roman" panose="02000503020000020003" pitchFamily="2" charset="0"/>
              </a:rPr>
              <a:t> </a:t>
            </a:r>
          </a:p>
          <a:p>
            <a:pPr lvl="2">
              <a:lnSpc>
                <a:spcPct val="120000"/>
              </a:lnSpc>
            </a:pPr>
            <a:r>
              <a:rPr lang="en-US" dirty="0">
                <a:solidFill>
                  <a:srgbClr val="111382"/>
                </a:solidFill>
                <a:latin typeface="Avenir Roman" panose="02000503020000020003" pitchFamily="2" charset="0"/>
              </a:rPr>
              <a:t>Archived webinars are available here: </a:t>
            </a:r>
            <a:r>
              <a:rPr lang="en-US" dirty="0">
                <a:latin typeface="Avenir Roman" panose="02000503020000020003" pitchFamily="2" charset="0"/>
                <a:hlinkClick r:id="rId6"/>
              </a:rPr>
              <a:t>https://hprcc.unl.edu/webinars.php</a:t>
            </a:r>
            <a:endParaRPr lang="en-US" dirty="0">
              <a:solidFill>
                <a:schemeClr val="accent1"/>
              </a:solidFill>
              <a:latin typeface="Avenir Roman" panose="02000503020000020003" pitchFamily="2" charset="0"/>
            </a:endParaRPr>
          </a:p>
          <a:p>
            <a:pPr lvl="1">
              <a:lnSpc>
                <a:spcPct val="120000"/>
              </a:lnSpc>
            </a:pPr>
            <a:r>
              <a:rPr lang="en-US" dirty="0">
                <a:solidFill>
                  <a:srgbClr val="111382"/>
                </a:solidFill>
                <a:latin typeface="Avenir Roman" panose="02000503020000020003" pitchFamily="2" charset="0"/>
              </a:rPr>
              <a:t>July 9</a:t>
            </a:r>
            <a:r>
              <a:rPr lang="en-US" baseline="30000" dirty="0">
                <a:solidFill>
                  <a:srgbClr val="111382"/>
                </a:solidFill>
                <a:latin typeface="Avenir Roman" panose="02000503020000020003" pitchFamily="2" charset="0"/>
              </a:rPr>
              <a:t>th </a:t>
            </a:r>
            <a:r>
              <a:rPr lang="en-US" dirty="0">
                <a:solidFill>
                  <a:srgbClr val="111382"/>
                </a:solidFill>
                <a:latin typeface="Avenir Roman" panose="02000503020000020003" pitchFamily="2" charset="0"/>
              </a:rPr>
              <a:t>– Colorado Drought Webinar from the Intermountain West Drought Early Warning System (DEWS): </a:t>
            </a:r>
            <a:r>
              <a:rPr lang="en-US" dirty="0">
                <a:latin typeface="Avenir Roman" panose="02000503020000020003" pitchFamily="2" charset="0"/>
                <a:hlinkClick r:id="rId7"/>
              </a:rPr>
              <a:t>https://register.gotowebinar.com/register/3806410706977308171</a:t>
            </a:r>
            <a:endParaRPr lang="en-US" dirty="0">
              <a:solidFill>
                <a:srgbClr val="FF0000"/>
              </a:solidFill>
              <a:latin typeface="Avenir Roman" panose="02000503020000020003" pitchFamily="2" charset="0"/>
            </a:endParaRPr>
          </a:p>
        </p:txBody>
      </p:sp>
    </p:spTree>
    <p:extLst>
      <p:ext uri="{BB962C8B-B14F-4D97-AF65-F5344CB8AC3E}">
        <p14:creationId xmlns:p14="http://schemas.microsoft.com/office/powerpoint/2010/main" val="64479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54" name="Google Shape;105;p15">
            <a:extLst>
              <a:ext uri="{FF2B5EF4-FFF2-40B4-BE49-F238E27FC236}">
                <a16:creationId xmlns:a16="http://schemas.microsoft.com/office/drawing/2014/main" id="{D223F546-4E34-9144-9588-A6D242588291}"/>
              </a:ext>
            </a:extLst>
          </p:cNvPr>
          <p:cNvSpPr/>
          <p:nvPr/>
        </p:nvSpPr>
        <p:spPr>
          <a:xfrm>
            <a:off x="5796866" y="0"/>
            <a:ext cx="6395135" cy="6858000"/>
          </a:xfrm>
          <a:prstGeom prst="rect">
            <a:avLst/>
          </a:prstGeom>
          <a:solidFill>
            <a:srgbClr val="1113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03" name="Google Shape;103;p15"/>
          <p:cNvSpPr txBox="1">
            <a:spLocks noGrp="1"/>
          </p:cNvSpPr>
          <p:nvPr>
            <p:ph type="title"/>
          </p:nvPr>
        </p:nvSpPr>
        <p:spPr>
          <a:xfrm>
            <a:off x="5970185" y="204321"/>
            <a:ext cx="6039623" cy="7097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11382"/>
              </a:buClr>
              <a:buSzPts val="4000"/>
              <a:buFont typeface="Helvetica Neue"/>
              <a:buNone/>
            </a:pPr>
            <a:r>
              <a:rPr lang="en-US" sz="3600" b="1" dirty="0">
                <a:solidFill>
                  <a:schemeClr val="accent4"/>
                </a:solidFill>
                <a:latin typeface="Avenir Roman" panose="02000503020000020003" pitchFamily="2" charset="0"/>
                <a:ea typeface="Helvetica Neue"/>
                <a:cs typeface="Calibri" panose="020F0502020204030204" pitchFamily="34" charset="0"/>
                <a:sym typeface="Helvetica Neue"/>
              </a:rPr>
              <a:t>Background</a:t>
            </a:r>
            <a:endParaRPr sz="3600" b="1" dirty="0">
              <a:solidFill>
                <a:schemeClr val="accent4"/>
              </a:solidFill>
              <a:latin typeface="Avenir Roman" panose="02000503020000020003" pitchFamily="2" charset="0"/>
              <a:ea typeface="Helvetica Neue"/>
              <a:cs typeface="Calibri" panose="020F0502020204030204" pitchFamily="34" charset="0"/>
              <a:sym typeface="Helvetica Neue"/>
            </a:endParaRPr>
          </a:p>
        </p:txBody>
      </p:sp>
      <p:sp>
        <p:nvSpPr>
          <p:cNvPr id="4" name="Content Placeholder 3">
            <a:extLst>
              <a:ext uri="{FF2B5EF4-FFF2-40B4-BE49-F238E27FC236}">
                <a16:creationId xmlns:a16="http://schemas.microsoft.com/office/drawing/2014/main" id="{2B2F1D22-1E8E-6849-BF27-14508D1CCBB9}"/>
              </a:ext>
            </a:extLst>
          </p:cNvPr>
          <p:cNvSpPr>
            <a:spLocks noGrp="1"/>
          </p:cNvSpPr>
          <p:nvPr>
            <p:ph idx="1"/>
          </p:nvPr>
        </p:nvSpPr>
        <p:spPr>
          <a:xfrm>
            <a:off x="6050849" y="1118392"/>
            <a:ext cx="5878296" cy="5389938"/>
          </a:xfrm>
        </p:spPr>
        <p:txBody>
          <a:bodyPr>
            <a:normAutofit lnSpcReduction="10000"/>
          </a:bodyPr>
          <a:lstStyle/>
          <a:p>
            <a:pPr marL="0" indent="0" algn="ctr">
              <a:lnSpc>
                <a:spcPct val="120000"/>
              </a:lnSpc>
              <a:buNone/>
            </a:pPr>
            <a:r>
              <a:rPr lang="en-US" sz="2000" dirty="0">
                <a:solidFill>
                  <a:schemeClr val="bg1"/>
                </a:solidFill>
                <a:latin typeface="Avenir Roman" panose="02000503020000020003" pitchFamily="2" charset="0"/>
              </a:rPr>
              <a:t>This Drought Early Warning Update covers the following states in the North Central U.S.: Colorado, Illinois, Indiana, Iowa, Kansas, Kentucky, Michigan, Minnesota, Missouri, Montana, Nebraska, North Dakota, Ohio, South Dakota, Wisconsin, and Wyoming.</a:t>
            </a:r>
          </a:p>
          <a:p>
            <a:pPr marL="0" indent="0" algn="ctr">
              <a:lnSpc>
                <a:spcPct val="120000"/>
              </a:lnSpc>
              <a:buNone/>
            </a:pPr>
            <a:r>
              <a:rPr lang="en-US" sz="2000" dirty="0">
                <a:solidFill>
                  <a:schemeClr val="bg1"/>
                </a:solidFill>
                <a:latin typeface="Avenir Roman" panose="02000503020000020003" pitchFamily="2" charset="0"/>
              </a:rPr>
              <a:t>This is issued in partnership between the National Oceanic and Atmospheric Administration (NOAA) and the U.S. Department of Agriculture (USDA) to communicate a potential area of concern for drought expansion and/or development within the North Central U.S. based on recent conditions and the upcoming forecast. </a:t>
            </a:r>
          </a:p>
          <a:p>
            <a:pPr marL="0" indent="0" algn="ctr">
              <a:lnSpc>
                <a:spcPct val="120000"/>
              </a:lnSpc>
              <a:buNone/>
            </a:pPr>
            <a:r>
              <a:rPr lang="en-US" sz="2000" dirty="0">
                <a:solidFill>
                  <a:schemeClr val="bg1"/>
                </a:solidFill>
                <a:latin typeface="Avenir Roman" panose="02000503020000020003" pitchFamily="2" charset="0"/>
              </a:rPr>
              <a:t>NIDIS and its partners will issue future Drought Early Warning Updates as conditions evolve. </a:t>
            </a:r>
          </a:p>
        </p:txBody>
      </p:sp>
      <p:pic>
        <p:nvPicPr>
          <p:cNvPr id="50" name="Google Shape;111;p17">
            <a:extLst>
              <a:ext uri="{FF2B5EF4-FFF2-40B4-BE49-F238E27FC236}">
                <a16:creationId xmlns:a16="http://schemas.microsoft.com/office/drawing/2014/main" id="{EF21C0CD-B34E-3D43-B010-E0C2062B3999}"/>
              </a:ext>
            </a:extLst>
          </p:cNvPr>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2569905" y="5364336"/>
            <a:ext cx="605961" cy="548640"/>
          </a:xfrm>
          <a:prstGeom prst="rect">
            <a:avLst/>
          </a:prstGeom>
          <a:noFill/>
          <a:ln>
            <a:noFill/>
          </a:ln>
        </p:spPr>
      </p:pic>
      <p:pic>
        <p:nvPicPr>
          <p:cNvPr id="51" name="Google Shape;113;p17">
            <a:extLst>
              <a:ext uri="{FF2B5EF4-FFF2-40B4-BE49-F238E27FC236}">
                <a16:creationId xmlns:a16="http://schemas.microsoft.com/office/drawing/2014/main" id="{5E616D08-FAA1-5F49-9368-A69D1E4F9D23}"/>
              </a:ext>
            </a:extLst>
          </p:cNvPr>
          <p:cNvPicPr preferRelativeResize="0">
            <a:picLocks noChangeAspect="1"/>
          </p:cNvPicPr>
          <p:nvPr/>
        </p:nvPicPr>
        <p:blipFill rotWithShape="1">
          <a:blip r:embed="rId4" cstate="email">
            <a:alphaModFix/>
            <a:extLst>
              <a:ext uri="{28A0092B-C50C-407E-A947-70E740481C1C}">
                <a14:useLocalDpi xmlns:a14="http://schemas.microsoft.com/office/drawing/2010/main"/>
              </a:ext>
            </a:extLst>
          </a:blip>
          <a:srcRect/>
          <a:stretch/>
        </p:blipFill>
        <p:spPr>
          <a:xfrm>
            <a:off x="1794810" y="5312393"/>
            <a:ext cx="640080" cy="640080"/>
          </a:xfrm>
          <a:prstGeom prst="rect">
            <a:avLst/>
          </a:prstGeom>
          <a:noFill/>
          <a:ln>
            <a:noFill/>
          </a:ln>
        </p:spPr>
      </p:pic>
      <p:pic>
        <p:nvPicPr>
          <p:cNvPr id="52" name="Picture 51">
            <a:extLst>
              <a:ext uri="{FF2B5EF4-FFF2-40B4-BE49-F238E27FC236}">
                <a16:creationId xmlns:a16="http://schemas.microsoft.com/office/drawing/2014/main" id="{682AB05C-E39D-A941-A61A-4B928D8782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8098" y="5380973"/>
            <a:ext cx="800934" cy="548640"/>
          </a:xfrm>
          <a:prstGeom prst="rect">
            <a:avLst/>
          </a:prstGeom>
        </p:spPr>
      </p:pic>
      <p:sp>
        <p:nvSpPr>
          <p:cNvPr id="55" name="Content Placeholder 3">
            <a:extLst>
              <a:ext uri="{FF2B5EF4-FFF2-40B4-BE49-F238E27FC236}">
                <a16:creationId xmlns:a16="http://schemas.microsoft.com/office/drawing/2014/main" id="{6809A019-B72E-5E48-A413-B5035A8121FD}"/>
              </a:ext>
            </a:extLst>
          </p:cNvPr>
          <p:cNvSpPr txBox="1">
            <a:spLocks/>
          </p:cNvSpPr>
          <p:nvPr/>
        </p:nvSpPr>
        <p:spPr>
          <a:xfrm>
            <a:off x="239575" y="177817"/>
            <a:ext cx="5375098" cy="5077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2400" b="1" dirty="0">
                <a:solidFill>
                  <a:srgbClr val="111382"/>
                </a:solidFill>
                <a:latin typeface="Avenir Roman" panose="02000503020000020003" pitchFamily="2" charset="0"/>
              </a:rPr>
              <a:t>Prepared By:</a:t>
            </a:r>
          </a:p>
          <a:p>
            <a:pPr marL="234950" indent="0">
              <a:lnSpc>
                <a:spcPct val="100000"/>
              </a:lnSpc>
              <a:buNone/>
            </a:pPr>
            <a:r>
              <a:rPr lang="en-US" sz="1700" b="1" dirty="0">
                <a:solidFill>
                  <a:srgbClr val="111382"/>
                </a:solidFill>
                <a:latin typeface="Avenir Roman" panose="02000503020000020003" pitchFamily="2" charset="0"/>
              </a:rPr>
              <a:t>Molly Woloszyn &amp; Britt Parker</a:t>
            </a:r>
            <a:br>
              <a:rPr lang="en-US" sz="1700" b="1" dirty="0">
                <a:solidFill>
                  <a:srgbClr val="111382"/>
                </a:solidFill>
                <a:latin typeface="Avenir Roman" panose="02000503020000020003" pitchFamily="2" charset="0"/>
              </a:rPr>
            </a:br>
            <a:r>
              <a:rPr lang="en-US" sz="1700" dirty="0">
                <a:solidFill>
                  <a:srgbClr val="111382"/>
                </a:solidFill>
                <a:latin typeface="Avenir Roman" panose="02000503020000020003" pitchFamily="2" charset="0"/>
              </a:rPr>
              <a:t>NOAA/National Integrated Drought Information System (NIDIS)</a:t>
            </a:r>
          </a:p>
          <a:p>
            <a:pPr marL="234950" indent="0">
              <a:lnSpc>
                <a:spcPct val="100000"/>
              </a:lnSpc>
              <a:buNone/>
            </a:pPr>
            <a:r>
              <a:rPr lang="en-US" sz="1700" b="1" dirty="0">
                <a:solidFill>
                  <a:srgbClr val="111382"/>
                </a:solidFill>
                <a:latin typeface="Avenir Roman" panose="02000503020000020003" pitchFamily="2" charset="0"/>
              </a:rPr>
              <a:t>Dennis </a:t>
            </a:r>
            <a:r>
              <a:rPr lang="en-US" sz="1700" b="1" dirty="0" err="1">
                <a:solidFill>
                  <a:srgbClr val="111382"/>
                </a:solidFill>
                <a:latin typeface="Avenir Roman" panose="02000503020000020003" pitchFamily="2" charset="0"/>
              </a:rPr>
              <a:t>Todey</a:t>
            </a:r>
            <a:br>
              <a:rPr lang="en-US" sz="1700" b="1" dirty="0">
                <a:solidFill>
                  <a:srgbClr val="111382"/>
                </a:solidFill>
                <a:latin typeface="Avenir Roman" panose="02000503020000020003" pitchFamily="2" charset="0"/>
              </a:rPr>
            </a:br>
            <a:r>
              <a:rPr lang="en-US" sz="1700" dirty="0">
                <a:solidFill>
                  <a:srgbClr val="111382"/>
                </a:solidFill>
                <a:latin typeface="Avenir Roman" panose="02000503020000020003" pitchFamily="2" charset="0"/>
              </a:rPr>
              <a:t>USDA Midwest Climate Hub</a:t>
            </a:r>
          </a:p>
          <a:p>
            <a:pPr marL="234950" indent="0">
              <a:lnSpc>
                <a:spcPct val="100000"/>
              </a:lnSpc>
              <a:buNone/>
            </a:pPr>
            <a:r>
              <a:rPr lang="en-US" sz="1700" b="1" dirty="0">
                <a:solidFill>
                  <a:srgbClr val="111382"/>
                </a:solidFill>
                <a:latin typeface="Avenir Roman" panose="02000503020000020003" pitchFamily="2" charset="0"/>
              </a:rPr>
              <a:t>Doug </a:t>
            </a:r>
            <a:r>
              <a:rPr lang="en-US" sz="1700" b="1" dirty="0" err="1">
                <a:solidFill>
                  <a:srgbClr val="111382"/>
                </a:solidFill>
                <a:latin typeface="Avenir Roman" panose="02000503020000020003" pitchFamily="2" charset="0"/>
              </a:rPr>
              <a:t>Kluck</a:t>
            </a:r>
            <a:br>
              <a:rPr lang="en-US" sz="1700" b="1" dirty="0">
                <a:solidFill>
                  <a:srgbClr val="111382"/>
                </a:solidFill>
                <a:latin typeface="Avenir Roman" panose="02000503020000020003" pitchFamily="2" charset="0"/>
              </a:rPr>
            </a:br>
            <a:r>
              <a:rPr lang="en-US" sz="1700" dirty="0">
                <a:solidFill>
                  <a:srgbClr val="111382"/>
                </a:solidFill>
                <a:latin typeface="Avenir Roman" panose="02000503020000020003" pitchFamily="2" charset="0"/>
              </a:rPr>
              <a:t>NOAA/National Centers for Environmental Information </a:t>
            </a:r>
          </a:p>
          <a:p>
            <a:pPr marL="234950" indent="0">
              <a:lnSpc>
                <a:spcPct val="100000"/>
              </a:lnSpc>
              <a:buNone/>
            </a:pPr>
            <a:r>
              <a:rPr lang="en-US" sz="1700" b="1" dirty="0">
                <a:solidFill>
                  <a:srgbClr val="111382"/>
                </a:solidFill>
                <a:latin typeface="Avenir Roman" panose="02000503020000020003" pitchFamily="2" charset="0"/>
              </a:rPr>
              <a:t>Ray Wolf</a:t>
            </a:r>
            <a:br>
              <a:rPr lang="en-US" sz="1700" b="1" dirty="0">
                <a:solidFill>
                  <a:srgbClr val="111382"/>
                </a:solidFill>
                <a:latin typeface="Avenir Roman" panose="02000503020000020003" pitchFamily="2" charset="0"/>
              </a:rPr>
            </a:br>
            <a:r>
              <a:rPr lang="en-US" sz="1700" dirty="0">
                <a:solidFill>
                  <a:srgbClr val="111382"/>
                </a:solidFill>
                <a:latin typeface="Avenir Roman" panose="02000503020000020003" pitchFamily="2" charset="0"/>
              </a:rPr>
              <a:t>NOAA/National Weather Service</a:t>
            </a:r>
          </a:p>
          <a:p>
            <a:pPr marL="234950" indent="0">
              <a:lnSpc>
                <a:spcPct val="100000"/>
              </a:lnSpc>
              <a:buNone/>
            </a:pPr>
            <a:r>
              <a:rPr lang="en-US" sz="1700" b="1" dirty="0">
                <a:solidFill>
                  <a:srgbClr val="111382"/>
                </a:solidFill>
                <a:latin typeface="Avenir Roman" panose="02000503020000020003" pitchFamily="2" charset="0"/>
              </a:rPr>
              <a:t>Natalie </a:t>
            </a:r>
            <a:r>
              <a:rPr lang="en-US" sz="1700" b="1" dirty="0" err="1">
                <a:solidFill>
                  <a:srgbClr val="111382"/>
                </a:solidFill>
                <a:latin typeface="Avenir Roman" panose="02000503020000020003" pitchFamily="2" charset="0"/>
              </a:rPr>
              <a:t>Umphlett</a:t>
            </a:r>
            <a:br>
              <a:rPr lang="en-US" sz="1700" b="1" dirty="0">
                <a:solidFill>
                  <a:srgbClr val="111382"/>
                </a:solidFill>
                <a:latin typeface="Avenir Roman" panose="02000503020000020003" pitchFamily="2" charset="0"/>
              </a:rPr>
            </a:br>
            <a:r>
              <a:rPr lang="en-US" sz="1700" dirty="0">
                <a:solidFill>
                  <a:srgbClr val="111382"/>
                </a:solidFill>
                <a:latin typeface="Avenir Roman" panose="02000503020000020003" pitchFamily="2" charset="0"/>
              </a:rPr>
              <a:t>High Plains Regional Climate Center </a:t>
            </a:r>
          </a:p>
          <a:p>
            <a:pPr marL="234950" indent="0">
              <a:lnSpc>
                <a:spcPct val="100000"/>
              </a:lnSpc>
              <a:buNone/>
            </a:pPr>
            <a:r>
              <a:rPr lang="en-US" sz="1700" b="1" dirty="0">
                <a:solidFill>
                  <a:srgbClr val="111382"/>
                </a:solidFill>
                <a:latin typeface="Avenir Roman" panose="02000503020000020003" pitchFamily="2" charset="0"/>
              </a:rPr>
              <a:t>Mike </a:t>
            </a:r>
            <a:r>
              <a:rPr lang="en-US" sz="1700" b="1" dirty="0" err="1">
                <a:solidFill>
                  <a:srgbClr val="111382"/>
                </a:solidFill>
                <a:latin typeface="Avenir Roman" panose="02000503020000020003" pitchFamily="2" charset="0"/>
              </a:rPr>
              <a:t>Timlin</a:t>
            </a:r>
            <a:br>
              <a:rPr lang="en-US" sz="1700" b="1" dirty="0">
                <a:solidFill>
                  <a:srgbClr val="111382"/>
                </a:solidFill>
                <a:latin typeface="Avenir Roman" panose="02000503020000020003" pitchFamily="2" charset="0"/>
              </a:rPr>
            </a:br>
            <a:r>
              <a:rPr lang="en-US" sz="1700" dirty="0">
                <a:solidFill>
                  <a:srgbClr val="111382"/>
                </a:solidFill>
                <a:latin typeface="Avenir Roman" panose="02000503020000020003" pitchFamily="2" charset="0"/>
              </a:rPr>
              <a:t>Midwestern Regional Climate Center </a:t>
            </a:r>
          </a:p>
        </p:txBody>
      </p:sp>
      <p:pic>
        <p:nvPicPr>
          <p:cNvPr id="12" name="Picture 11">
            <a:extLst>
              <a:ext uri="{FF2B5EF4-FFF2-40B4-BE49-F238E27FC236}">
                <a16:creationId xmlns:a16="http://schemas.microsoft.com/office/drawing/2014/main" id="{E2C80837-18F6-EA45-B2F4-6476454D5A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12163" y="5312393"/>
            <a:ext cx="685800" cy="685800"/>
          </a:xfrm>
          <a:prstGeom prst="rect">
            <a:avLst/>
          </a:prstGeom>
        </p:spPr>
      </p:pic>
      <p:pic>
        <p:nvPicPr>
          <p:cNvPr id="3" name="Picture 2">
            <a:extLst>
              <a:ext uri="{FF2B5EF4-FFF2-40B4-BE49-F238E27FC236}">
                <a16:creationId xmlns:a16="http://schemas.microsoft.com/office/drawing/2014/main" id="{853B966E-C49E-7A42-B404-8A20BC7802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95750" y="5312393"/>
            <a:ext cx="685800" cy="685800"/>
          </a:xfrm>
          <a:prstGeom prst="rect">
            <a:avLst/>
          </a:prstGeom>
        </p:spPr>
      </p:pic>
      <p:pic>
        <p:nvPicPr>
          <p:cNvPr id="5" name="Graphic 4">
            <a:extLst>
              <a:ext uri="{FF2B5EF4-FFF2-40B4-BE49-F238E27FC236}">
                <a16:creationId xmlns:a16="http://schemas.microsoft.com/office/drawing/2014/main" id="{BA5E3BC5-CC8F-5C4E-92F0-4B094024747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651897" y="5979522"/>
            <a:ext cx="731520" cy="731520"/>
          </a:xfrm>
          <a:prstGeom prst="rect">
            <a:avLst/>
          </a:prstGeom>
        </p:spPr>
      </p:pic>
      <p:pic>
        <p:nvPicPr>
          <p:cNvPr id="7" name="Picture 6">
            <a:extLst>
              <a:ext uri="{FF2B5EF4-FFF2-40B4-BE49-F238E27FC236}">
                <a16:creationId xmlns:a16="http://schemas.microsoft.com/office/drawing/2014/main" id="{29F395B4-8076-AA48-A289-73C99FA2638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81926" y="6106954"/>
            <a:ext cx="1382303" cy="476656"/>
          </a:xfrm>
          <a:prstGeom prst="rect">
            <a:avLst/>
          </a:prstGeom>
        </p:spPr>
      </p:pic>
    </p:spTree>
    <p:extLst>
      <p:ext uri="{BB962C8B-B14F-4D97-AF65-F5344CB8AC3E}">
        <p14:creationId xmlns:p14="http://schemas.microsoft.com/office/powerpoint/2010/main" val="3305724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5" name="Google Shape;105;p15"/>
          <p:cNvSpPr/>
          <p:nvPr/>
        </p:nvSpPr>
        <p:spPr>
          <a:xfrm>
            <a:off x="0" y="-14429"/>
            <a:ext cx="12192000" cy="1222744"/>
          </a:xfrm>
          <a:prstGeom prst="rect">
            <a:avLst/>
          </a:prstGeom>
          <a:solidFill>
            <a:srgbClr val="1113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103" name="Google Shape;103;p15"/>
          <p:cNvSpPr txBox="1">
            <a:spLocks noGrp="1"/>
          </p:cNvSpPr>
          <p:nvPr>
            <p:ph type="title"/>
          </p:nvPr>
        </p:nvSpPr>
        <p:spPr>
          <a:xfrm>
            <a:off x="838200" y="179614"/>
            <a:ext cx="10515600" cy="84908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111382"/>
              </a:buClr>
              <a:buSzPts val="4000"/>
              <a:buFont typeface="Helvetica Neue"/>
              <a:buNone/>
            </a:pPr>
            <a:r>
              <a:rPr lang="en-US" sz="4800" b="1" dirty="0">
                <a:solidFill>
                  <a:schemeClr val="accent4"/>
                </a:solidFill>
                <a:latin typeface="Avenir Roman" panose="02000503020000020003" pitchFamily="2" charset="0"/>
                <a:ea typeface="Helvetica Neue"/>
                <a:cs typeface="Calibri" panose="020F0502020204030204" pitchFamily="34" charset="0"/>
                <a:sym typeface="Helvetica Neue"/>
              </a:rPr>
              <a:t>Key Points</a:t>
            </a:r>
            <a:endParaRPr sz="4800" b="1" dirty="0">
              <a:solidFill>
                <a:schemeClr val="accent4"/>
              </a:solidFill>
              <a:latin typeface="Avenir Roman" panose="02000503020000020003" pitchFamily="2" charset="0"/>
              <a:ea typeface="Helvetica Neue"/>
              <a:cs typeface="Calibri" panose="020F0502020204030204" pitchFamily="34" charset="0"/>
              <a:sym typeface="Helvetica Neue"/>
            </a:endParaRPr>
          </a:p>
        </p:txBody>
      </p:sp>
      <p:sp>
        <p:nvSpPr>
          <p:cNvPr id="4" name="Content Placeholder 3">
            <a:extLst>
              <a:ext uri="{FF2B5EF4-FFF2-40B4-BE49-F238E27FC236}">
                <a16:creationId xmlns:a16="http://schemas.microsoft.com/office/drawing/2014/main" id="{2B2F1D22-1E8E-6849-BF27-14508D1CCBB9}"/>
              </a:ext>
            </a:extLst>
          </p:cNvPr>
          <p:cNvSpPr>
            <a:spLocks noGrp="1"/>
          </p:cNvSpPr>
          <p:nvPr>
            <p:ph idx="1"/>
          </p:nvPr>
        </p:nvSpPr>
        <p:spPr>
          <a:xfrm>
            <a:off x="477078" y="1606730"/>
            <a:ext cx="11277600" cy="4820573"/>
          </a:xfrm>
        </p:spPr>
        <p:txBody>
          <a:bodyPr>
            <a:noAutofit/>
          </a:bodyPr>
          <a:lstStyle/>
          <a:p>
            <a:pPr>
              <a:lnSpc>
                <a:spcPct val="100000"/>
              </a:lnSpc>
            </a:pPr>
            <a:r>
              <a:rPr lang="en-US" sz="2200" dirty="0">
                <a:solidFill>
                  <a:srgbClr val="111382"/>
                </a:solidFill>
                <a:latin typeface="Avenir Roman" panose="02000503020000020003" pitchFamily="2" charset="0"/>
              </a:rPr>
              <a:t>Drought conditions have been recently deteriorating over areas of the North Central U.S. (Colorado, Kansas, Minnesota, Montana, North Dakota, South Dakota, Wyoming). Abnormally dry conditions have recently expanded as well.</a:t>
            </a:r>
            <a:br>
              <a:rPr lang="en-US" sz="2200" dirty="0">
                <a:solidFill>
                  <a:srgbClr val="111382"/>
                </a:solidFill>
                <a:latin typeface="Avenir Roman" panose="02000503020000020003" pitchFamily="2" charset="0"/>
              </a:rPr>
            </a:br>
            <a:endParaRPr lang="en-US" sz="2200" dirty="0">
              <a:solidFill>
                <a:srgbClr val="111382"/>
              </a:solidFill>
              <a:latin typeface="Avenir Roman" panose="02000503020000020003" pitchFamily="2" charset="0"/>
            </a:endParaRPr>
          </a:p>
          <a:p>
            <a:pPr>
              <a:lnSpc>
                <a:spcPct val="100000"/>
              </a:lnSpc>
            </a:pPr>
            <a:r>
              <a:rPr lang="en-US" sz="2200" dirty="0">
                <a:solidFill>
                  <a:srgbClr val="111382"/>
                </a:solidFill>
                <a:latin typeface="Avenir Roman" panose="02000503020000020003" pitchFamily="2" charset="0"/>
              </a:rPr>
              <a:t>A recent increase in atmospheric demand (i.e., crop water use) is starting to cause some stress on rangeland, grassland, and crops as soil moisture availability is decreasing.</a:t>
            </a:r>
          </a:p>
          <a:p>
            <a:pPr>
              <a:lnSpc>
                <a:spcPct val="100000"/>
              </a:lnSpc>
            </a:pPr>
            <a:endParaRPr lang="en-US" sz="2200" dirty="0">
              <a:solidFill>
                <a:srgbClr val="111382"/>
              </a:solidFill>
              <a:latin typeface="Avenir Roman" panose="02000503020000020003" pitchFamily="2" charset="0"/>
            </a:endParaRPr>
          </a:p>
          <a:p>
            <a:pPr>
              <a:lnSpc>
                <a:spcPct val="100000"/>
              </a:lnSpc>
            </a:pPr>
            <a:r>
              <a:rPr lang="en-US" sz="2200" dirty="0">
                <a:solidFill>
                  <a:srgbClr val="111382"/>
                </a:solidFill>
                <a:latin typeface="Avenir Roman" panose="02000503020000020003" pitchFamily="2" charset="0"/>
              </a:rPr>
              <a:t>Forecasts show the possibility for rainfall in some areas over the next week. However, it is not likely to be widespread. In addition, there is a greater chance for above-normal temperatures across much of the north central U.S. through the end of June into early July. Therefore, for those that do receive rainfall, hotter temperatures will likely continue to worsen conditions in some areas.</a:t>
            </a:r>
          </a:p>
        </p:txBody>
      </p:sp>
    </p:spTree>
    <p:extLst>
      <p:ext uri="{BB962C8B-B14F-4D97-AF65-F5344CB8AC3E}">
        <p14:creationId xmlns:p14="http://schemas.microsoft.com/office/powerpoint/2010/main" val="3634467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8" name="Picture 7">
            <a:extLst>
              <a:ext uri="{FF2B5EF4-FFF2-40B4-BE49-F238E27FC236}">
                <a16:creationId xmlns:a16="http://schemas.microsoft.com/office/drawing/2014/main" id="{08170D51-D662-254F-9C32-615338BA0E50}"/>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942660"/>
          </a:xfrm>
          <a:prstGeom prst="rect">
            <a:avLst/>
          </a:prstGeom>
        </p:spPr>
      </p:pic>
      <p:sp>
        <p:nvSpPr>
          <p:cNvPr id="109" name="Google Shape;109;p17"/>
          <p:cNvSpPr/>
          <p:nvPr/>
        </p:nvSpPr>
        <p:spPr>
          <a:xfrm>
            <a:off x="691241" y="705207"/>
            <a:ext cx="10809518" cy="5532245"/>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dirty="0">
                <a:solidFill>
                  <a:srgbClr val="111382"/>
                </a:solidFill>
                <a:latin typeface="Avenir Roman" panose="02000503020000020003" pitchFamily="2" charset="0"/>
                <a:ea typeface="Calibri"/>
                <a:cs typeface="Calibri" panose="020F0502020204030204" pitchFamily="34" charset="0"/>
                <a:sym typeface="Calibri"/>
              </a:rPr>
              <a:t>CURRENT CONDITIONS</a:t>
            </a:r>
            <a:endParaRPr sz="6000" b="1" i="0" u="none" strike="noStrike" cap="none" dirty="0">
              <a:solidFill>
                <a:srgbClr val="111382"/>
              </a:solidFill>
              <a:latin typeface="Avenir Roman" panose="02000503020000020003" pitchFamily="2" charset="0"/>
              <a:ea typeface="Calibri"/>
              <a:cs typeface="Calibri" panose="020F0502020204030204" pitchFamily="34" charset="0"/>
              <a:sym typeface="Calibri"/>
            </a:endParaRPr>
          </a:p>
        </p:txBody>
      </p:sp>
    </p:spTree>
    <p:extLst>
      <p:ext uri="{BB962C8B-B14F-4D97-AF65-F5344CB8AC3E}">
        <p14:creationId xmlns:p14="http://schemas.microsoft.com/office/powerpoint/2010/main" val="2929276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5" name="Google Shape;105;p15"/>
          <p:cNvSpPr/>
          <p:nvPr/>
        </p:nvSpPr>
        <p:spPr>
          <a:xfrm>
            <a:off x="0" y="-14429"/>
            <a:ext cx="12192000" cy="1222744"/>
          </a:xfrm>
          <a:prstGeom prst="rect">
            <a:avLst/>
          </a:prstGeom>
          <a:solidFill>
            <a:srgbClr val="1113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103" name="Google Shape;103;p15"/>
          <p:cNvSpPr txBox="1">
            <a:spLocks noGrp="1"/>
          </p:cNvSpPr>
          <p:nvPr>
            <p:ph type="title"/>
          </p:nvPr>
        </p:nvSpPr>
        <p:spPr>
          <a:xfrm>
            <a:off x="838200" y="172400"/>
            <a:ext cx="10515600" cy="84908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11382"/>
              </a:buClr>
              <a:buSzPts val="4000"/>
              <a:buFont typeface="Helvetica Neue"/>
              <a:buNone/>
            </a:pPr>
            <a:r>
              <a:rPr lang="en-US" sz="4000" b="1" dirty="0">
                <a:solidFill>
                  <a:schemeClr val="accent4"/>
                </a:solidFill>
                <a:latin typeface="Avenir Roman" panose="02000503020000020003" pitchFamily="2" charset="0"/>
                <a:ea typeface="Helvetica Neue"/>
                <a:cs typeface="Calibri" panose="020F0502020204030204" pitchFamily="34" charset="0"/>
                <a:sym typeface="Helvetica Neue"/>
              </a:rPr>
              <a:t>Current U.S. Drought Monitor Conditions</a:t>
            </a:r>
            <a:endParaRPr sz="4000" b="1" dirty="0">
              <a:solidFill>
                <a:schemeClr val="accent4"/>
              </a:solidFill>
              <a:latin typeface="Avenir Roman" panose="02000503020000020003" pitchFamily="2" charset="0"/>
              <a:ea typeface="Helvetica Neue"/>
              <a:cs typeface="Calibri" panose="020F0502020204030204" pitchFamily="34" charset="0"/>
              <a:sym typeface="Helvetica Neue"/>
            </a:endParaRPr>
          </a:p>
        </p:txBody>
      </p:sp>
      <p:sp>
        <p:nvSpPr>
          <p:cNvPr id="4" name="Content Placeholder 3">
            <a:extLst>
              <a:ext uri="{FF2B5EF4-FFF2-40B4-BE49-F238E27FC236}">
                <a16:creationId xmlns:a16="http://schemas.microsoft.com/office/drawing/2014/main" id="{2B2F1D22-1E8E-6849-BF27-14508D1CCBB9}"/>
              </a:ext>
            </a:extLst>
          </p:cNvPr>
          <p:cNvSpPr>
            <a:spLocks noGrp="1"/>
          </p:cNvSpPr>
          <p:nvPr>
            <p:ph idx="1"/>
          </p:nvPr>
        </p:nvSpPr>
        <p:spPr>
          <a:xfrm>
            <a:off x="351155" y="1497665"/>
            <a:ext cx="5150235" cy="4694288"/>
          </a:xfrm>
        </p:spPr>
        <p:txBody>
          <a:bodyPr>
            <a:normAutofit/>
          </a:bodyPr>
          <a:lstStyle/>
          <a:p>
            <a:pPr>
              <a:lnSpc>
                <a:spcPct val="100000"/>
              </a:lnSpc>
            </a:pPr>
            <a:r>
              <a:rPr lang="en-US" sz="2000" dirty="0">
                <a:solidFill>
                  <a:srgbClr val="111382"/>
                </a:solidFill>
                <a:latin typeface="Avenir Roman" panose="02000503020000020003" pitchFamily="2" charset="0"/>
              </a:rPr>
              <a:t>Severe (D2) to extreme (D3) drought persists across much of Colorado and western Kansas. </a:t>
            </a:r>
          </a:p>
          <a:p>
            <a:pPr marL="0" indent="0">
              <a:lnSpc>
                <a:spcPct val="100000"/>
              </a:lnSpc>
              <a:buNone/>
            </a:pPr>
            <a:endParaRPr lang="en-US" sz="2000" dirty="0">
              <a:solidFill>
                <a:srgbClr val="111382"/>
              </a:solidFill>
              <a:latin typeface="Avenir Roman" panose="02000503020000020003" pitchFamily="2" charset="0"/>
            </a:endParaRPr>
          </a:p>
          <a:p>
            <a:pPr>
              <a:lnSpc>
                <a:spcPct val="100000"/>
              </a:lnSpc>
            </a:pPr>
            <a:r>
              <a:rPr lang="en-US" sz="2000" dirty="0">
                <a:solidFill>
                  <a:srgbClr val="111382"/>
                </a:solidFill>
                <a:latin typeface="Avenir Roman" panose="02000503020000020003" pitchFamily="2" charset="0"/>
              </a:rPr>
              <a:t>Moderate drought (D1) recently developed in portions of the Missouri River Basin and Midwest as well.</a:t>
            </a:r>
            <a:br>
              <a:rPr lang="en-US" sz="2000" dirty="0">
                <a:solidFill>
                  <a:srgbClr val="111382"/>
                </a:solidFill>
                <a:latin typeface="Avenir Roman" panose="02000503020000020003" pitchFamily="2" charset="0"/>
              </a:rPr>
            </a:br>
            <a:endParaRPr lang="en-US" sz="2000" dirty="0">
              <a:solidFill>
                <a:srgbClr val="111382"/>
              </a:solidFill>
              <a:latin typeface="Avenir Roman" panose="02000503020000020003" pitchFamily="2" charset="0"/>
            </a:endParaRPr>
          </a:p>
          <a:p>
            <a:pPr>
              <a:lnSpc>
                <a:spcPct val="100000"/>
              </a:lnSpc>
            </a:pPr>
            <a:r>
              <a:rPr lang="en-US" sz="2000" dirty="0">
                <a:solidFill>
                  <a:srgbClr val="111382"/>
                </a:solidFill>
                <a:latin typeface="Avenir Roman" panose="02000503020000020003" pitchFamily="2" charset="0"/>
              </a:rPr>
              <a:t>Abnormally dry conditions (D0) also expanded this past week by around 10% in the Midwest and 8% in the Great Plains.</a:t>
            </a:r>
          </a:p>
        </p:txBody>
      </p:sp>
      <p:sp>
        <p:nvSpPr>
          <p:cNvPr id="10" name="TextBox 9">
            <a:extLst>
              <a:ext uri="{FF2B5EF4-FFF2-40B4-BE49-F238E27FC236}">
                <a16:creationId xmlns:a16="http://schemas.microsoft.com/office/drawing/2014/main" id="{BC1304F8-BA22-FA43-A8DD-13AF741F876B}"/>
              </a:ext>
            </a:extLst>
          </p:cNvPr>
          <p:cNvSpPr txBox="1"/>
          <p:nvPr/>
        </p:nvSpPr>
        <p:spPr>
          <a:xfrm>
            <a:off x="351155" y="5965977"/>
            <a:ext cx="4851327" cy="584775"/>
          </a:xfrm>
          <a:prstGeom prst="rect">
            <a:avLst/>
          </a:prstGeom>
          <a:noFill/>
        </p:spPr>
        <p:txBody>
          <a:bodyPr wrap="square" rtlCol="0">
            <a:spAutoFit/>
          </a:bodyPr>
          <a:lstStyle/>
          <a:p>
            <a:r>
              <a:rPr lang="en-US" sz="1600" dirty="0">
                <a:solidFill>
                  <a:srgbClr val="111382"/>
                </a:solidFill>
                <a:latin typeface="Avenir Roman" panose="02000503020000020003" pitchFamily="2" charset="0"/>
              </a:rPr>
              <a:t>Current U.S. Drought Monitor Maps: </a:t>
            </a:r>
            <a:r>
              <a:rPr lang="en-US" sz="1600" dirty="0">
                <a:latin typeface="Avenir Roman" panose="02000503020000020003" pitchFamily="2" charset="0"/>
                <a:hlinkClick r:id="rId3"/>
              </a:rPr>
              <a:t>https://droughtmonitor.unl.edu/</a:t>
            </a:r>
            <a:endParaRPr lang="en-US" sz="1600" dirty="0">
              <a:latin typeface="Avenir Roman" panose="02000503020000020003" pitchFamily="2" charset="0"/>
            </a:endParaRPr>
          </a:p>
        </p:txBody>
      </p:sp>
      <p:pic>
        <p:nvPicPr>
          <p:cNvPr id="7" name="Picture 6">
            <a:extLst>
              <a:ext uri="{FF2B5EF4-FFF2-40B4-BE49-F238E27FC236}">
                <a16:creationId xmlns:a16="http://schemas.microsoft.com/office/drawing/2014/main" id="{72DF2053-6D47-E84F-8339-434834503D1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861" t="34396" b="2415"/>
          <a:stretch/>
        </p:blipFill>
        <p:spPr>
          <a:xfrm>
            <a:off x="5501390" y="1961322"/>
            <a:ext cx="6438460" cy="3269966"/>
          </a:xfrm>
          <a:prstGeom prst="rect">
            <a:avLst/>
          </a:prstGeom>
        </p:spPr>
      </p:pic>
      <p:pic>
        <p:nvPicPr>
          <p:cNvPr id="11" name="Picture 10">
            <a:extLst>
              <a:ext uri="{FF2B5EF4-FFF2-40B4-BE49-F238E27FC236}">
                <a16:creationId xmlns:a16="http://schemas.microsoft.com/office/drawing/2014/main" id="{4B51B9DF-1FC7-AB43-AF5E-29BBEA53460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370095" y="1434668"/>
            <a:ext cx="2418431" cy="795530"/>
          </a:xfrm>
          <a:prstGeom prst="rect">
            <a:avLst/>
          </a:prstGeom>
        </p:spPr>
      </p:pic>
      <p:sp>
        <p:nvSpPr>
          <p:cNvPr id="6" name="TextBox 5">
            <a:extLst>
              <a:ext uri="{FF2B5EF4-FFF2-40B4-BE49-F238E27FC236}">
                <a16:creationId xmlns:a16="http://schemas.microsoft.com/office/drawing/2014/main" id="{A26FE368-A4CC-6245-B00C-15A12E1D1D97}"/>
              </a:ext>
            </a:extLst>
          </p:cNvPr>
          <p:cNvSpPr txBox="1"/>
          <p:nvPr/>
        </p:nvSpPr>
        <p:spPr>
          <a:xfrm>
            <a:off x="5202482" y="5473534"/>
            <a:ext cx="6637242" cy="1077218"/>
          </a:xfrm>
          <a:prstGeom prst="rect">
            <a:avLst/>
          </a:prstGeom>
          <a:noFill/>
        </p:spPr>
        <p:txBody>
          <a:bodyPr wrap="square" rtlCol="0">
            <a:spAutoFit/>
          </a:bodyPr>
          <a:lstStyle/>
          <a:p>
            <a:pPr algn="ctr"/>
            <a:r>
              <a:rPr lang="en-US" sz="1600" i="1" dirty="0">
                <a:solidFill>
                  <a:srgbClr val="111382"/>
                </a:solidFill>
                <a:latin typeface="Avenir Roman" panose="02000503020000020003" pitchFamily="2" charset="0"/>
              </a:rPr>
              <a:t>For more information on the drought in southern Colorado visit </a:t>
            </a:r>
            <a:r>
              <a:rPr lang="en-US" sz="1600" i="1" dirty="0">
                <a:latin typeface="Avenir Roman" panose="02000503020000020003" pitchFamily="2" charset="0"/>
                <a:hlinkClick r:id="rId6"/>
              </a:rPr>
              <a:t>https://climate.colostate.edu/~drought/</a:t>
            </a:r>
            <a:r>
              <a:rPr lang="en-US" sz="1600" i="1" dirty="0">
                <a:latin typeface="Avenir Roman" panose="02000503020000020003" pitchFamily="2" charset="0"/>
              </a:rPr>
              <a:t>.</a:t>
            </a:r>
            <a:r>
              <a:rPr lang="en-US" sz="1600" i="1" dirty="0">
                <a:solidFill>
                  <a:srgbClr val="111382"/>
                </a:solidFill>
                <a:latin typeface="Avenir Roman" panose="02000503020000020003" pitchFamily="2" charset="0"/>
              </a:rPr>
              <a:t> Also visit the Intermountain West DEWS page for more information on the upcoming July 9</a:t>
            </a:r>
            <a:r>
              <a:rPr lang="en-US" sz="1600" i="1" baseline="30000" dirty="0">
                <a:solidFill>
                  <a:srgbClr val="111382"/>
                </a:solidFill>
                <a:latin typeface="Avenir Roman" panose="02000503020000020003" pitchFamily="2" charset="0"/>
              </a:rPr>
              <a:t>th</a:t>
            </a:r>
            <a:r>
              <a:rPr lang="en-US" sz="1600" i="1" dirty="0">
                <a:solidFill>
                  <a:srgbClr val="111382"/>
                </a:solidFill>
                <a:latin typeface="Avenir Roman" panose="02000503020000020003" pitchFamily="2" charset="0"/>
              </a:rPr>
              <a:t> webinar: </a:t>
            </a:r>
            <a:r>
              <a:rPr lang="en-US" sz="1600" i="1" dirty="0">
                <a:latin typeface="Avenir Roman" panose="02000503020000020003" pitchFamily="2" charset="0"/>
                <a:hlinkClick r:id="rId7"/>
              </a:rPr>
              <a:t>https://www.drought.gov/drought/dews/intermountain-west</a:t>
            </a:r>
            <a:endParaRPr lang="en-US" sz="1600" i="1" dirty="0">
              <a:solidFill>
                <a:srgbClr val="111382"/>
              </a:solidFill>
              <a:latin typeface="Avenir Roman" panose="02000503020000020003" pitchFamily="2" charset="0"/>
            </a:endParaRPr>
          </a:p>
        </p:txBody>
      </p:sp>
      <p:cxnSp>
        <p:nvCxnSpPr>
          <p:cNvPr id="9" name="Straight Arrow Connector 8">
            <a:extLst>
              <a:ext uri="{FF2B5EF4-FFF2-40B4-BE49-F238E27FC236}">
                <a16:creationId xmlns:a16="http://schemas.microsoft.com/office/drawing/2014/main" id="{32D5E59D-8F3B-0746-8862-E7124E609738}"/>
              </a:ext>
            </a:extLst>
          </p:cNvPr>
          <p:cNvCxnSpPr>
            <a:cxnSpLocks/>
          </p:cNvCxnSpPr>
          <p:nvPr/>
        </p:nvCxnSpPr>
        <p:spPr>
          <a:xfrm flipH="1" flipV="1">
            <a:off x="6732104" y="4227444"/>
            <a:ext cx="622853" cy="1246090"/>
          </a:xfrm>
          <a:prstGeom prst="straightConnector1">
            <a:avLst/>
          </a:prstGeom>
          <a:ln w="38100">
            <a:solidFill>
              <a:srgbClr val="11138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445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5" name="Picture 4">
            <a:extLst>
              <a:ext uri="{FF2B5EF4-FFF2-40B4-BE49-F238E27FC236}">
                <a16:creationId xmlns:a16="http://schemas.microsoft.com/office/drawing/2014/main" id="{EEB828C2-819D-FF41-B01F-2474A444E05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93461" y="1977876"/>
            <a:ext cx="6173310" cy="4420598"/>
          </a:xfrm>
          <a:prstGeom prst="rect">
            <a:avLst/>
          </a:prstGeom>
        </p:spPr>
      </p:pic>
      <p:sp>
        <p:nvSpPr>
          <p:cNvPr id="105" name="Google Shape;105;p15"/>
          <p:cNvSpPr/>
          <p:nvPr/>
        </p:nvSpPr>
        <p:spPr>
          <a:xfrm>
            <a:off x="0" y="-14429"/>
            <a:ext cx="12192000" cy="1222744"/>
          </a:xfrm>
          <a:prstGeom prst="rect">
            <a:avLst/>
          </a:prstGeom>
          <a:solidFill>
            <a:srgbClr val="1113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103" name="Google Shape;103;p15"/>
          <p:cNvSpPr txBox="1">
            <a:spLocks noGrp="1"/>
          </p:cNvSpPr>
          <p:nvPr>
            <p:ph type="title"/>
          </p:nvPr>
        </p:nvSpPr>
        <p:spPr>
          <a:xfrm>
            <a:off x="838200" y="179614"/>
            <a:ext cx="10515600" cy="84908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111382"/>
              </a:buClr>
              <a:buSzPts val="4000"/>
              <a:buFont typeface="Helvetica Neue"/>
              <a:buNone/>
            </a:pPr>
            <a:r>
              <a:rPr lang="en-US" sz="4800" b="1" dirty="0">
                <a:solidFill>
                  <a:schemeClr val="accent4"/>
                </a:solidFill>
                <a:latin typeface="Avenir Roman" panose="02000503020000020003" pitchFamily="2" charset="0"/>
                <a:ea typeface="Helvetica Neue"/>
                <a:cs typeface="Calibri" panose="020F0502020204030204" pitchFamily="34" charset="0"/>
                <a:sym typeface="Helvetica Neue"/>
              </a:rPr>
              <a:t>30-Day Precipitation</a:t>
            </a:r>
            <a:endParaRPr sz="4800" b="1" dirty="0">
              <a:solidFill>
                <a:schemeClr val="accent4"/>
              </a:solidFill>
              <a:latin typeface="Avenir Roman" panose="02000503020000020003" pitchFamily="2" charset="0"/>
              <a:ea typeface="Helvetica Neue"/>
              <a:cs typeface="Calibri" panose="020F0502020204030204" pitchFamily="34" charset="0"/>
              <a:sym typeface="Helvetica Neue"/>
            </a:endParaRPr>
          </a:p>
        </p:txBody>
      </p:sp>
      <p:sp>
        <p:nvSpPr>
          <p:cNvPr id="4" name="Content Placeholder 3">
            <a:extLst>
              <a:ext uri="{FF2B5EF4-FFF2-40B4-BE49-F238E27FC236}">
                <a16:creationId xmlns:a16="http://schemas.microsoft.com/office/drawing/2014/main" id="{2B2F1D22-1E8E-6849-BF27-14508D1CCBB9}"/>
              </a:ext>
            </a:extLst>
          </p:cNvPr>
          <p:cNvSpPr>
            <a:spLocks noGrp="1"/>
          </p:cNvSpPr>
          <p:nvPr>
            <p:ph idx="1"/>
          </p:nvPr>
        </p:nvSpPr>
        <p:spPr>
          <a:xfrm>
            <a:off x="267788" y="1951372"/>
            <a:ext cx="5241472" cy="3647712"/>
          </a:xfrm>
        </p:spPr>
        <p:txBody>
          <a:bodyPr>
            <a:normAutofit/>
          </a:bodyPr>
          <a:lstStyle/>
          <a:p>
            <a:pPr>
              <a:lnSpc>
                <a:spcPct val="100000"/>
              </a:lnSpc>
            </a:pPr>
            <a:r>
              <a:rPr lang="en-US" sz="2400" dirty="0">
                <a:solidFill>
                  <a:srgbClr val="111382"/>
                </a:solidFill>
                <a:latin typeface="Avenir Roman" panose="02000503020000020003" pitchFamily="2" charset="0"/>
              </a:rPr>
              <a:t>Despite Tropical Depression Cristobal bringing significant rain to some areas in the Midwest, many areas in the North Central region remain below normal for the past 30 days. Some areas only received 10-25% of normal for this time of year.</a:t>
            </a:r>
          </a:p>
        </p:txBody>
      </p:sp>
      <p:sp>
        <p:nvSpPr>
          <p:cNvPr id="8" name="TextBox 7">
            <a:extLst>
              <a:ext uri="{FF2B5EF4-FFF2-40B4-BE49-F238E27FC236}">
                <a16:creationId xmlns:a16="http://schemas.microsoft.com/office/drawing/2014/main" id="{DC16F0AB-F74C-F449-A654-CAE3013CFC9A}"/>
              </a:ext>
            </a:extLst>
          </p:cNvPr>
          <p:cNvSpPr txBox="1"/>
          <p:nvPr/>
        </p:nvSpPr>
        <p:spPr>
          <a:xfrm>
            <a:off x="343525" y="5943759"/>
            <a:ext cx="5257175" cy="584775"/>
          </a:xfrm>
          <a:prstGeom prst="rect">
            <a:avLst/>
          </a:prstGeom>
          <a:noFill/>
        </p:spPr>
        <p:txBody>
          <a:bodyPr wrap="square" rtlCol="0">
            <a:spAutoFit/>
          </a:bodyPr>
          <a:lstStyle/>
          <a:p>
            <a:r>
              <a:rPr lang="en-US" sz="1600" dirty="0">
                <a:solidFill>
                  <a:srgbClr val="111382"/>
                </a:solidFill>
                <a:latin typeface="Avenir Roman" panose="02000503020000020003" pitchFamily="2" charset="0"/>
              </a:rPr>
              <a:t>Midwestern Regional Climate Center cli-MATE: </a:t>
            </a:r>
            <a:r>
              <a:rPr lang="en-US" sz="1600" dirty="0">
                <a:latin typeface="Avenir Roman" panose="02000503020000020003" pitchFamily="2" charset="0"/>
                <a:hlinkClick r:id="rId4"/>
              </a:rPr>
              <a:t>https://mrcc.illinois.edu/CLIMATE/</a:t>
            </a:r>
            <a:endParaRPr lang="en-US" sz="1600" dirty="0">
              <a:latin typeface="Avenir Roman" panose="02000503020000020003" pitchFamily="2" charset="0"/>
            </a:endParaRPr>
          </a:p>
        </p:txBody>
      </p:sp>
      <p:sp>
        <p:nvSpPr>
          <p:cNvPr id="9" name="TextBox 8">
            <a:extLst>
              <a:ext uri="{FF2B5EF4-FFF2-40B4-BE49-F238E27FC236}">
                <a16:creationId xmlns:a16="http://schemas.microsoft.com/office/drawing/2014/main" id="{3CC63120-E264-8540-A86F-6ADDCD540DE5}"/>
              </a:ext>
            </a:extLst>
          </p:cNvPr>
          <p:cNvSpPr txBox="1"/>
          <p:nvPr/>
        </p:nvSpPr>
        <p:spPr>
          <a:xfrm>
            <a:off x="5548449" y="1549665"/>
            <a:ext cx="6463335" cy="707886"/>
          </a:xfrm>
          <a:prstGeom prst="rect">
            <a:avLst/>
          </a:prstGeom>
          <a:noFill/>
        </p:spPr>
        <p:txBody>
          <a:bodyPr wrap="square" rtlCol="0">
            <a:spAutoFit/>
          </a:bodyPr>
          <a:lstStyle/>
          <a:p>
            <a:pPr algn="ctr"/>
            <a:r>
              <a:rPr lang="en-US" sz="2000" b="1" dirty="0">
                <a:solidFill>
                  <a:srgbClr val="111382"/>
                </a:solidFill>
                <a:latin typeface="Avenir Roman" panose="02000503020000020003" pitchFamily="2" charset="0"/>
              </a:rPr>
              <a:t>Percent of Normal Rainfall</a:t>
            </a:r>
          </a:p>
          <a:p>
            <a:pPr algn="ctr"/>
            <a:r>
              <a:rPr lang="en-US" sz="2000" dirty="0">
                <a:solidFill>
                  <a:srgbClr val="111382"/>
                </a:solidFill>
                <a:latin typeface="Avenir Roman" panose="02000503020000020003" pitchFamily="2" charset="0"/>
              </a:rPr>
              <a:t>May 20-June 18, 2020</a:t>
            </a:r>
          </a:p>
        </p:txBody>
      </p:sp>
    </p:spTree>
    <p:extLst>
      <p:ext uri="{BB962C8B-B14F-4D97-AF65-F5344CB8AC3E}">
        <p14:creationId xmlns:p14="http://schemas.microsoft.com/office/powerpoint/2010/main" val="3038723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5" name="Google Shape;105;p15"/>
          <p:cNvSpPr/>
          <p:nvPr/>
        </p:nvSpPr>
        <p:spPr>
          <a:xfrm>
            <a:off x="0" y="-14429"/>
            <a:ext cx="12192000" cy="1222744"/>
          </a:xfrm>
          <a:prstGeom prst="rect">
            <a:avLst/>
          </a:prstGeom>
          <a:solidFill>
            <a:srgbClr val="1113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103" name="Google Shape;103;p15"/>
          <p:cNvSpPr txBox="1">
            <a:spLocks noGrp="1"/>
          </p:cNvSpPr>
          <p:nvPr>
            <p:ph type="title"/>
          </p:nvPr>
        </p:nvSpPr>
        <p:spPr>
          <a:xfrm>
            <a:off x="838200" y="179614"/>
            <a:ext cx="10515600" cy="84908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111382"/>
              </a:buClr>
              <a:buSzPts val="4000"/>
              <a:buFont typeface="Helvetica Neue"/>
              <a:buNone/>
            </a:pPr>
            <a:r>
              <a:rPr lang="en-US" sz="4800" b="1" dirty="0">
                <a:solidFill>
                  <a:schemeClr val="accent4"/>
                </a:solidFill>
                <a:latin typeface="Avenir Roman" panose="02000503020000020003" pitchFamily="2" charset="0"/>
                <a:ea typeface="Helvetica Neue"/>
                <a:cs typeface="Calibri" panose="020F0502020204030204" pitchFamily="34" charset="0"/>
                <a:sym typeface="Helvetica Neue"/>
              </a:rPr>
              <a:t>Additional Drought Indicators</a:t>
            </a:r>
            <a:endParaRPr sz="4800" b="1" dirty="0">
              <a:solidFill>
                <a:schemeClr val="accent4"/>
              </a:solidFill>
              <a:latin typeface="Avenir Roman" panose="02000503020000020003" pitchFamily="2" charset="0"/>
              <a:ea typeface="Helvetica Neue"/>
              <a:cs typeface="Calibri" panose="020F0502020204030204" pitchFamily="34" charset="0"/>
              <a:sym typeface="Helvetica Neue"/>
            </a:endParaRPr>
          </a:p>
        </p:txBody>
      </p:sp>
      <p:sp>
        <p:nvSpPr>
          <p:cNvPr id="13" name="TextBox 12">
            <a:extLst>
              <a:ext uri="{FF2B5EF4-FFF2-40B4-BE49-F238E27FC236}">
                <a16:creationId xmlns:a16="http://schemas.microsoft.com/office/drawing/2014/main" id="{B33F36BC-F2C5-FB4C-BEF7-4C1164DA23BD}"/>
              </a:ext>
            </a:extLst>
          </p:cNvPr>
          <p:cNvSpPr txBox="1"/>
          <p:nvPr/>
        </p:nvSpPr>
        <p:spPr>
          <a:xfrm>
            <a:off x="585703" y="6202610"/>
            <a:ext cx="5242643" cy="307777"/>
          </a:xfrm>
          <a:prstGeom prst="rect">
            <a:avLst/>
          </a:prstGeom>
          <a:noFill/>
        </p:spPr>
        <p:txBody>
          <a:bodyPr wrap="square" rtlCol="0">
            <a:spAutoFit/>
          </a:bodyPr>
          <a:lstStyle/>
          <a:p>
            <a:pPr algn="ctr"/>
            <a:r>
              <a:rPr lang="en-US" sz="1400" dirty="0">
                <a:solidFill>
                  <a:srgbClr val="111382"/>
                </a:solidFill>
                <a:latin typeface="Avenir Roman" panose="02000503020000020003" pitchFamily="2" charset="0"/>
              </a:rPr>
              <a:t>EDDI Maps from NOAA ESRL: </a:t>
            </a:r>
            <a:r>
              <a:rPr lang="en-US" sz="1400" dirty="0">
                <a:solidFill>
                  <a:srgbClr val="111382"/>
                </a:solidFill>
                <a:latin typeface="Avenir Roman" panose="02000503020000020003" pitchFamily="2" charset="0"/>
                <a:hlinkClick r:id="rId3"/>
              </a:rPr>
              <a:t>https://psl.noaa.gov/eddi/</a:t>
            </a:r>
            <a:r>
              <a:rPr lang="en-US" sz="1400" dirty="0">
                <a:solidFill>
                  <a:srgbClr val="111382"/>
                </a:solidFill>
                <a:latin typeface="Avenir Roman" panose="02000503020000020003" pitchFamily="2" charset="0"/>
              </a:rPr>
              <a:t> </a:t>
            </a:r>
          </a:p>
        </p:txBody>
      </p:sp>
      <p:sp>
        <p:nvSpPr>
          <p:cNvPr id="19" name="TextBox 18">
            <a:extLst>
              <a:ext uri="{FF2B5EF4-FFF2-40B4-BE49-F238E27FC236}">
                <a16:creationId xmlns:a16="http://schemas.microsoft.com/office/drawing/2014/main" id="{78603784-1FF7-964F-852B-533132CA794F}"/>
              </a:ext>
            </a:extLst>
          </p:cNvPr>
          <p:cNvSpPr txBox="1"/>
          <p:nvPr/>
        </p:nvSpPr>
        <p:spPr>
          <a:xfrm>
            <a:off x="780269" y="1406309"/>
            <a:ext cx="4853509" cy="646331"/>
          </a:xfrm>
          <a:prstGeom prst="rect">
            <a:avLst/>
          </a:prstGeom>
          <a:noFill/>
        </p:spPr>
        <p:txBody>
          <a:bodyPr wrap="none" rtlCol="0">
            <a:spAutoFit/>
          </a:bodyPr>
          <a:lstStyle/>
          <a:p>
            <a:pPr algn="ctr"/>
            <a:r>
              <a:rPr lang="en-US" b="1" dirty="0">
                <a:solidFill>
                  <a:srgbClr val="111382"/>
                </a:solidFill>
                <a:latin typeface="Avenir Roman" panose="02000503020000020003" pitchFamily="2" charset="0"/>
              </a:rPr>
              <a:t>Evaporative Drought Demand Index (EDDI)</a:t>
            </a:r>
          </a:p>
          <a:p>
            <a:pPr algn="ctr"/>
            <a:r>
              <a:rPr lang="en-US" dirty="0">
                <a:solidFill>
                  <a:srgbClr val="111382"/>
                </a:solidFill>
                <a:latin typeface="Avenir Roman" panose="02000503020000020003" pitchFamily="2" charset="0"/>
              </a:rPr>
              <a:t>2-Week EDDI for June 12, 2020</a:t>
            </a:r>
          </a:p>
        </p:txBody>
      </p:sp>
      <p:sp>
        <p:nvSpPr>
          <p:cNvPr id="21" name="TextBox 20">
            <a:extLst>
              <a:ext uri="{FF2B5EF4-FFF2-40B4-BE49-F238E27FC236}">
                <a16:creationId xmlns:a16="http://schemas.microsoft.com/office/drawing/2014/main" id="{8020F229-27D5-C545-BDE5-D8C83ED3B878}"/>
              </a:ext>
            </a:extLst>
          </p:cNvPr>
          <p:cNvSpPr txBox="1"/>
          <p:nvPr/>
        </p:nvSpPr>
        <p:spPr>
          <a:xfrm>
            <a:off x="6493565" y="1407250"/>
            <a:ext cx="5340627" cy="369332"/>
          </a:xfrm>
          <a:prstGeom prst="rect">
            <a:avLst/>
          </a:prstGeom>
          <a:noFill/>
        </p:spPr>
        <p:txBody>
          <a:bodyPr wrap="square" rtlCol="0">
            <a:spAutoFit/>
          </a:bodyPr>
          <a:lstStyle/>
          <a:p>
            <a:pPr algn="ctr"/>
            <a:r>
              <a:rPr lang="en-US" b="1" dirty="0">
                <a:solidFill>
                  <a:srgbClr val="111382"/>
                </a:solidFill>
                <a:latin typeface="Avenir Roman" panose="02000503020000020003" pitchFamily="2" charset="0"/>
              </a:rPr>
              <a:t>Soil Moisture Percentile</a:t>
            </a:r>
          </a:p>
        </p:txBody>
      </p:sp>
      <p:sp>
        <p:nvSpPr>
          <p:cNvPr id="2" name="Rectangle 1">
            <a:extLst>
              <a:ext uri="{FF2B5EF4-FFF2-40B4-BE49-F238E27FC236}">
                <a16:creationId xmlns:a16="http://schemas.microsoft.com/office/drawing/2014/main" id="{E2D84B85-FEAC-0442-BC84-4B38FCF5FDC4}"/>
              </a:ext>
            </a:extLst>
          </p:cNvPr>
          <p:cNvSpPr/>
          <p:nvPr/>
        </p:nvSpPr>
        <p:spPr>
          <a:xfrm>
            <a:off x="324873" y="5280195"/>
            <a:ext cx="5695825" cy="830997"/>
          </a:xfrm>
          <a:prstGeom prst="rect">
            <a:avLst/>
          </a:prstGeom>
        </p:spPr>
        <p:txBody>
          <a:bodyPr wrap="square">
            <a:spAutoFit/>
          </a:bodyPr>
          <a:lstStyle/>
          <a:p>
            <a:pPr algn="ctr"/>
            <a:r>
              <a:rPr lang="en-US" sz="1600" dirty="0">
                <a:solidFill>
                  <a:srgbClr val="111382"/>
                </a:solidFill>
                <a:latin typeface="Avenir Roman" panose="02000503020000020003" pitchFamily="2" charset="0"/>
              </a:rPr>
              <a:t>Increased heat, wind, low humidity and ample sun recently have greatly increased atmospheric demand, which is reflected by this 2-week EDDI map. </a:t>
            </a:r>
            <a:endParaRPr lang="en-US" sz="1600" dirty="0"/>
          </a:p>
        </p:txBody>
      </p:sp>
      <p:sp>
        <p:nvSpPr>
          <p:cNvPr id="11" name="Rectangle 10">
            <a:extLst>
              <a:ext uri="{FF2B5EF4-FFF2-40B4-BE49-F238E27FC236}">
                <a16:creationId xmlns:a16="http://schemas.microsoft.com/office/drawing/2014/main" id="{211B92ED-0E3C-5843-9FFD-8FFEF2C5D512}"/>
              </a:ext>
            </a:extLst>
          </p:cNvPr>
          <p:cNvSpPr/>
          <p:nvPr/>
        </p:nvSpPr>
        <p:spPr>
          <a:xfrm>
            <a:off x="6420459" y="5179021"/>
            <a:ext cx="5468174" cy="830997"/>
          </a:xfrm>
          <a:prstGeom prst="rect">
            <a:avLst/>
          </a:prstGeom>
        </p:spPr>
        <p:txBody>
          <a:bodyPr wrap="square">
            <a:spAutoFit/>
          </a:bodyPr>
          <a:lstStyle/>
          <a:p>
            <a:pPr algn="ctr"/>
            <a:r>
              <a:rPr lang="en-US" sz="1600" dirty="0">
                <a:solidFill>
                  <a:srgbClr val="111382"/>
                </a:solidFill>
                <a:latin typeface="Avenir Roman" panose="02000503020000020003" pitchFamily="2" charset="0"/>
              </a:rPr>
              <a:t>Soil moisture has decreased over broad areas of the Missouri River Basin and Midwest over the last couple of weeks. It is near- to below-normal in many areas. </a:t>
            </a:r>
            <a:endParaRPr lang="en-US" sz="1600" dirty="0"/>
          </a:p>
        </p:txBody>
      </p:sp>
      <p:sp>
        <p:nvSpPr>
          <p:cNvPr id="12" name="Rectangle 11">
            <a:extLst>
              <a:ext uri="{FF2B5EF4-FFF2-40B4-BE49-F238E27FC236}">
                <a16:creationId xmlns:a16="http://schemas.microsoft.com/office/drawing/2014/main" id="{66363B6D-9EFB-2740-9A11-5E6058AC0F26}"/>
              </a:ext>
            </a:extLst>
          </p:cNvPr>
          <p:cNvSpPr/>
          <p:nvPr/>
        </p:nvSpPr>
        <p:spPr>
          <a:xfrm>
            <a:off x="316866" y="1348971"/>
            <a:ext cx="5780314" cy="5291980"/>
          </a:xfrm>
          <a:prstGeom prst="rect">
            <a:avLst/>
          </a:prstGeom>
          <a:noFill/>
          <a:ln w="9525">
            <a:solidFill>
              <a:srgbClr val="111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4C85BE9-44B5-7E43-8C59-F015B906F6F5}"/>
              </a:ext>
            </a:extLst>
          </p:cNvPr>
          <p:cNvSpPr/>
          <p:nvPr/>
        </p:nvSpPr>
        <p:spPr>
          <a:xfrm>
            <a:off x="6366017" y="1348971"/>
            <a:ext cx="5577058" cy="5291980"/>
          </a:xfrm>
          <a:prstGeom prst="rect">
            <a:avLst/>
          </a:prstGeom>
          <a:noFill/>
          <a:ln w="9525">
            <a:solidFill>
              <a:srgbClr val="111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89C211-7963-024E-8821-8D67B3CEB2F8}"/>
              </a:ext>
            </a:extLst>
          </p:cNvPr>
          <p:cNvSpPr/>
          <p:nvPr/>
        </p:nvSpPr>
        <p:spPr>
          <a:xfrm>
            <a:off x="6493565" y="6031897"/>
            <a:ext cx="5340627" cy="523220"/>
          </a:xfrm>
          <a:prstGeom prst="rect">
            <a:avLst/>
          </a:prstGeom>
        </p:spPr>
        <p:txBody>
          <a:bodyPr wrap="square">
            <a:spAutoFit/>
          </a:bodyPr>
          <a:lstStyle/>
          <a:p>
            <a:pPr algn="ctr"/>
            <a:r>
              <a:rPr lang="en-US" sz="1400" dirty="0">
                <a:solidFill>
                  <a:srgbClr val="111382"/>
                </a:solidFill>
                <a:latin typeface="Avenir Roman" panose="02000503020000020003" pitchFamily="2" charset="0"/>
              </a:rPr>
              <a:t>Current Soil Moisture from NASA: </a:t>
            </a:r>
            <a:r>
              <a:rPr lang="en-US" sz="1400" dirty="0">
                <a:hlinkClick r:id="rId4"/>
              </a:rPr>
              <a:t>https://weather.msfc.nasa.gov/sport/case_studies/lis_CONUS.html</a:t>
            </a:r>
            <a:endParaRPr lang="en-US" sz="1400" dirty="0">
              <a:latin typeface="Avenir Roman" panose="02000503020000020003" pitchFamily="2" charset="0"/>
            </a:endParaRPr>
          </a:p>
        </p:txBody>
      </p:sp>
      <p:pic>
        <p:nvPicPr>
          <p:cNvPr id="4" name="Picture 3">
            <a:extLst>
              <a:ext uri="{FF2B5EF4-FFF2-40B4-BE49-F238E27FC236}">
                <a16:creationId xmlns:a16="http://schemas.microsoft.com/office/drawing/2014/main" id="{0B429EE6-D5B4-2A4C-9AA2-71994894347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76739" y="2109978"/>
            <a:ext cx="4192094" cy="3082849"/>
          </a:xfrm>
          <a:prstGeom prst="rect">
            <a:avLst/>
          </a:prstGeom>
        </p:spPr>
      </p:pic>
      <p:pic>
        <p:nvPicPr>
          <p:cNvPr id="16" name="Picture 15">
            <a:extLst>
              <a:ext uri="{FF2B5EF4-FFF2-40B4-BE49-F238E27FC236}">
                <a16:creationId xmlns:a16="http://schemas.microsoft.com/office/drawing/2014/main" id="{9AEBE22D-89BA-2F4B-9F37-B6E094C319B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44" t="17620" r="3624" b="13949"/>
          <a:stretch/>
        </p:blipFill>
        <p:spPr>
          <a:xfrm>
            <a:off x="6420459" y="1774056"/>
            <a:ext cx="3857639" cy="1828800"/>
          </a:xfrm>
          <a:prstGeom prst="rect">
            <a:avLst/>
          </a:prstGeom>
        </p:spPr>
      </p:pic>
      <p:pic>
        <p:nvPicPr>
          <p:cNvPr id="18" name="Picture 17">
            <a:extLst>
              <a:ext uri="{FF2B5EF4-FFF2-40B4-BE49-F238E27FC236}">
                <a16:creationId xmlns:a16="http://schemas.microsoft.com/office/drawing/2014/main" id="{9C095C03-054F-E449-ABDE-56892645E46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17620" b="15941"/>
          <a:stretch/>
        </p:blipFill>
        <p:spPr>
          <a:xfrm>
            <a:off x="7759729" y="2829112"/>
            <a:ext cx="4128904" cy="1828800"/>
          </a:xfrm>
          <a:prstGeom prst="rect">
            <a:avLst/>
          </a:prstGeom>
        </p:spPr>
      </p:pic>
      <p:sp>
        <p:nvSpPr>
          <p:cNvPr id="25" name="Rectangle 24">
            <a:extLst>
              <a:ext uri="{FF2B5EF4-FFF2-40B4-BE49-F238E27FC236}">
                <a16:creationId xmlns:a16="http://schemas.microsoft.com/office/drawing/2014/main" id="{77027447-3C47-CF4E-876C-8742966562FE}"/>
              </a:ext>
            </a:extLst>
          </p:cNvPr>
          <p:cNvSpPr/>
          <p:nvPr/>
        </p:nvSpPr>
        <p:spPr>
          <a:xfrm>
            <a:off x="10248281" y="1811731"/>
            <a:ext cx="1513556" cy="369332"/>
          </a:xfrm>
          <a:prstGeom prst="rect">
            <a:avLst/>
          </a:prstGeom>
        </p:spPr>
        <p:txBody>
          <a:bodyPr wrap="none">
            <a:spAutoFit/>
          </a:bodyPr>
          <a:lstStyle/>
          <a:p>
            <a:r>
              <a:rPr lang="en-US" dirty="0">
                <a:solidFill>
                  <a:srgbClr val="111382"/>
                </a:solidFill>
                <a:latin typeface="Avenir Roman" panose="02000503020000020003" pitchFamily="2" charset="0"/>
              </a:rPr>
              <a:t>June 1, 2020</a:t>
            </a:r>
            <a:endParaRPr lang="en-US" dirty="0"/>
          </a:p>
        </p:txBody>
      </p:sp>
      <p:sp>
        <p:nvSpPr>
          <p:cNvPr id="28" name="Rectangle 27">
            <a:extLst>
              <a:ext uri="{FF2B5EF4-FFF2-40B4-BE49-F238E27FC236}">
                <a16:creationId xmlns:a16="http://schemas.microsoft.com/office/drawing/2014/main" id="{3AA6F4F0-65EB-8A45-A8CB-7C5FF69314E4}"/>
              </a:ext>
            </a:extLst>
          </p:cNvPr>
          <p:cNvSpPr/>
          <p:nvPr/>
        </p:nvSpPr>
        <p:spPr>
          <a:xfrm>
            <a:off x="6366017" y="4206272"/>
            <a:ext cx="1641796" cy="369332"/>
          </a:xfrm>
          <a:prstGeom prst="rect">
            <a:avLst/>
          </a:prstGeom>
        </p:spPr>
        <p:txBody>
          <a:bodyPr wrap="none">
            <a:spAutoFit/>
          </a:bodyPr>
          <a:lstStyle/>
          <a:p>
            <a:r>
              <a:rPr lang="en-US" dirty="0">
                <a:solidFill>
                  <a:srgbClr val="111382"/>
                </a:solidFill>
                <a:latin typeface="Avenir Roman" panose="02000503020000020003" pitchFamily="2" charset="0"/>
              </a:rPr>
              <a:t>June 18, 2020</a:t>
            </a:r>
            <a:endParaRPr lang="en-US" dirty="0"/>
          </a:p>
        </p:txBody>
      </p:sp>
      <p:pic>
        <p:nvPicPr>
          <p:cNvPr id="29" name="Picture 28">
            <a:extLst>
              <a:ext uri="{FF2B5EF4-FFF2-40B4-BE49-F238E27FC236}">
                <a16:creationId xmlns:a16="http://schemas.microsoft.com/office/drawing/2014/main" id="{10FE96F4-0533-754E-B123-ABE1BDC26C3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8010" t="87437" r="6762" b="3342"/>
          <a:stretch/>
        </p:blipFill>
        <p:spPr>
          <a:xfrm>
            <a:off x="6857053" y="4716260"/>
            <a:ext cx="4610927" cy="332604"/>
          </a:xfrm>
          <a:prstGeom prst="rect">
            <a:avLst/>
          </a:prstGeom>
        </p:spPr>
      </p:pic>
      <p:pic>
        <p:nvPicPr>
          <p:cNvPr id="27" name="Picture 26">
            <a:extLst>
              <a:ext uri="{FF2B5EF4-FFF2-40B4-BE49-F238E27FC236}">
                <a16:creationId xmlns:a16="http://schemas.microsoft.com/office/drawing/2014/main" id="{40D1CBE8-99EF-5248-BF05-6C2981C4621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11344" y="3695367"/>
            <a:ext cx="552508" cy="457200"/>
          </a:xfrm>
          <a:prstGeom prst="rect">
            <a:avLst/>
          </a:prstGeom>
        </p:spPr>
      </p:pic>
      <p:pic>
        <p:nvPicPr>
          <p:cNvPr id="32" name="Google Shape;113;p17">
            <a:extLst>
              <a:ext uri="{FF2B5EF4-FFF2-40B4-BE49-F238E27FC236}">
                <a16:creationId xmlns:a16="http://schemas.microsoft.com/office/drawing/2014/main" id="{A53C9241-9E57-8F45-9967-BE78F701BB92}"/>
              </a:ext>
            </a:extLst>
          </p:cNvPr>
          <p:cNvPicPr preferRelativeResize="0">
            <a:picLocks noChangeAspect="1"/>
          </p:cNvPicPr>
          <p:nvPr/>
        </p:nvPicPr>
        <p:blipFill rotWithShape="1">
          <a:blip r:embed="rId9" cstate="email">
            <a:alphaModFix/>
            <a:extLst>
              <a:ext uri="{28A0092B-C50C-407E-A947-70E740481C1C}">
                <a14:useLocalDpi xmlns:a14="http://schemas.microsoft.com/office/drawing/2010/main"/>
              </a:ext>
            </a:extLst>
          </a:blip>
          <a:srcRect/>
          <a:stretch/>
        </p:blipFill>
        <p:spPr>
          <a:xfrm>
            <a:off x="780269" y="4401636"/>
            <a:ext cx="548640" cy="548640"/>
          </a:xfrm>
          <a:prstGeom prst="rect">
            <a:avLst/>
          </a:prstGeom>
          <a:noFill/>
          <a:ln>
            <a:noFill/>
          </a:ln>
        </p:spPr>
      </p:pic>
    </p:spTree>
    <p:extLst>
      <p:ext uri="{BB962C8B-B14F-4D97-AF65-F5344CB8AC3E}">
        <p14:creationId xmlns:p14="http://schemas.microsoft.com/office/powerpoint/2010/main" val="4160323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8" name="Picture 7">
            <a:extLst>
              <a:ext uri="{FF2B5EF4-FFF2-40B4-BE49-F238E27FC236}">
                <a16:creationId xmlns:a16="http://schemas.microsoft.com/office/drawing/2014/main" id="{CF27085B-7DE5-2F48-915C-239C8D775E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4196" y="1816628"/>
            <a:ext cx="5287242" cy="3643718"/>
          </a:xfrm>
          <a:prstGeom prst="rect">
            <a:avLst/>
          </a:prstGeom>
        </p:spPr>
      </p:pic>
      <p:pic>
        <p:nvPicPr>
          <p:cNvPr id="3" name="Picture 2">
            <a:extLst>
              <a:ext uri="{FF2B5EF4-FFF2-40B4-BE49-F238E27FC236}">
                <a16:creationId xmlns:a16="http://schemas.microsoft.com/office/drawing/2014/main" id="{A6EC51D4-C421-4C42-B258-5AB1387F76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6171" y="2035927"/>
            <a:ext cx="4829037" cy="3091914"/>
          </a:xfrm>
          <a:prstGeom prst="rect">
            <a:avLst/>
          </a:prstGeom>
        </p:spPr>
      </p:pic>
      <p:sp>
        <p:nvSpPr>
          <p:cNvPr id="105" name="Google Shape;105;p15"/>
          <p:cNvSpPr/>
          <p:nvPr/>
        </p:nvSpPr>
        <p:spPr>
          <a:xfrm>
            <a:off x="0" y="-14429"/>
            <a:ext cx="12192000" cy="1222744"/>
          </a:xfrm>
          <a:prstGeom prst="rect">
            <a:avLst/>
          </a:prstGeom>
          <a:solidFill>
            <a:srgbClr val="1113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panose="020F0502020204030204" pitchFamily="34" charset="0"/>
              <a:ea typeface="Calibri"/>
              <a:cs typeface="Calibri" panose="020F0502020204030204" pitchFamily="34" charset="0"/>
              <a:sym typeface="Calibri"/>
            </a:endParaRPr>
          </a:p>
        </p:txBody>
      </p:sp>
      <p:sp>
        <p:nvSpPr>
          <p:cNvPr id="103" name="Google Shape;103;p15"/>
          <p:cNvSpPr txBox="1">
            <a:spLocks noGrp="1"/>
          </p:cNvSpPr>
          <p:nvPr>
            <p:ph type="title"/>
          </p:nvPr>
        </p:nvSpPr>
        <p:spPr>
          <a:xfrm>
            <a:off x="838200" y="179614"/>
            <a:ext cx="10515600" cy="84908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111382"/>
              </a:buClr>
              <a:buSzPts val="4000"/>
              <a:buFont typeface="Helvetica Neue"/>
              <a:buNone/>
            </a:pPr>
            <a:r>
              <a:rPr lang="en-US" sz="4800" b="1" dirty="0">
                <a:solidFill>
                  <a:schemeClr val="accent4"/>
                </a:solidFill>
                <a:latin typeface="Avenir Roman" panose="02000503020000020003" pitchFamily="2" charset="0"/>
                <a:ea typeface="Helvetica Neue"/>
                <a:cs typeface="Calibri" panose="020F0502020204030204" pitchFamily="34" charset="0"/>
                <a:sym typeface="Helvetica Neue"/>
              </a:rPr>
              <a:t>Additional Drought Indicators</a:t>
            </a:r>
            <a:endParaRPr sz="4800" b="1" dirty="0">
              <a:solidFill>
                <a:schemeClr val="accent4"/>
              </a:solidFill>
              <a:latin typeface="Avenir Roman" panose="02000503020000020003" pitchFamily="2" charset="0"/>
              <a:ea typeface="Helvetica Neue"/>
              <a:cs typeface="Calibri" panose="020F0502020204030204" pitchFamily="34" charset="0"/>
              <a:sym typeface="Helvetica Neue"/>
            </a:endParaRPr>
          </a:p>
        </p:txBody>
      </p:sp>
      <p:sp>
        <p:nvSpPr>
          <p:cNvPr id="19" name="TextBox 18">
            <a:extLst>
              <a:ext uri="{FF2B5EF4-FFF2-40B4-BE49-F238E27FC236}">
                <a16:creationId xmlns:a16="http://schemas.microsoft.com/office/drawing/2014/main" id="{78603784-1FF7-964F-852B-533132CA794F}"/>
              </a:ext>
            </a:extLst>
          </p:cNvPr>
          <p:cNvSpPr txBox="1"/>
          <p:nvPr/>
        </p:nvSpPr>
        <p:spPr>
          <a:xfrm>
            <a:off x="6800878" y="1385951"/>
            <a:ext cx="4499630" cy="646331"/>
          </a:xfrm>
          <a:prstGeom prst="rect">
            <a:avLst/>
          </a:prstGeom>
          <a:noFill/>
        </p:spPr>
        <p:txBody>
          <a:bodyPr wrap="none" rtlCol="0">
            <a:spAutoFit/>
          </a:bodyPr>
          <a:lstStyle/>
          <a:p>
            <a:pPr algn="ctr"/>
            <a:r>
              <a:rPr lang="en-US" b="1" dirty="0">
                <a:solidFill>
                  <a:srgbClr val="111382"/>
                </a:solidFill>
                <a:latin typeface="Avenir Roman" panose="02000503020000020003" pitchFamily="2" charset="0"/>
              </a:rPr>
              <a:t>USGS Streamflow</a:t>
            </a:r>
          </a:p>
          <a:p>
            <a:pPr algn="ctr"/>
            <a:r>
              <a:rPr lang="en-US" dirty="0">
                <a:solidFill>
                  <a:srgbClr val="111382"/>
                </a:solidFill>
                <a:latin typeface="Avenir Roman" panose="02000503020000020003" pitchFamily="2" charset="0"/>
              </a:rPr>
              <a:t>Below Normal 7-Day Average Streamflow</a:t>
            </a:r>
          </a:p>
        </p:txBody>
      </p:sp>
      <p:sp>
        <p:nvSpPr>
          <p:cNvPr id="12" name="Rectangle 11">
            <a:extLst>
              <a:ext uri="{FF2B5EF4-FFF2-40B4-BE49-F238E27FC236}">
                <a16:creationId xmlns:a16="http://schemas.microsoft.com/office/drawing/2014/main" id="{66363B6D-9EFB-2740-9A11-5E6058AC0F26}"/>
              </a:ext>
            </a:extLst>
          </p:cNvPr>
          <p:cNvSpPr/>
          <p:nvPr/>
        </p:nvSpPr>
        <p:spPr>
          <a:xfrm>
            <a:off x="6160533" y="1328613"/>
            <a:ext cx="5780314" cy="5376860"/>
          </a:xfrm>
          <a:prstGeom prst="rect">
            <a:avLst/>
          </a:prstGeom>
          <a:noFill/>
          <a:ln w="9525">
            <a:solidFill>
              <a:srgbClr val="111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4C85BE9-44B5-7E43-8C59-F015B906F6F5}"/>
              </a:ext>
            </a:extLst>
          </p:cNvPr>
          <p:cNvSpPr/>
          <p:nvPr/>
        </p:nvSpPr>
        <p:spPr>
          <a:xfrm>
            <a:off x="207514" y="1328613"/>
            <a:ext cx="5710027" cy="5376860"/>
          </a:xfrm>
          <a:prstGeom prst="rect">
            <a:avLst/>
          </a:prstGeom>
          <a:noFill/>
          <a:ln w="9525">
            <a:solidFill>
              <a:srgbClr val="111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52F4FD5-CC87-0144-B18A-7ED67AABCC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78685" y="4829041"/>
            <a:ext cx="2782895" cy="644817"/>
          </a:xfrm>
          <a:prstGeom prst="rect">
            <a:avLst/>
          </a:prstGeom>
        </p:spPr>
      </p:pic>
      <p:sp>
        <p:nvSpPr>
          <p:cNvPr id="7" name="TextBox 6">
            <a:extLst>
              <a:ext uri="{FF2B5EF4-FFF2-40B4-BE49-F238E27FC236}">
                <a16:creationId xmlns:a16="http://schemas.microsoft.com/office/drawing/2014/main" id="{E7E7DF22-E532-6E4E-A771-6550F1478C15}"/>
              </a:ext>
            </a:extLst>
          </p:cNvPr>
          <p:cNvSpPr txBox="1"/>
          <p:nvPr/>
        </p:nvSpPr>
        <p:spPr>
          <a:xfrm>
            <a:off x="6200166" y="6368647"/>
            <a:ext cx="5701048" cy="307777"/>
          </a:xfrm>
          <a:prstGeom prst="rect">
            <a:avLst/>
          </a:prstGeom>
          <a:noFill/>
        </p:spPr>
        <p:txBody>
          <a:bodyPr wrap="square" rtlCol="0">
            <a:spAutoFit/>
          </a:bodyPr>
          <a:lstStyle/>
          <a:p>
            <a:pPr algn="ctr"/>
            <a:r>
              <a:rPr lang="en-US" sz="1400" dirty="0">
                <a:solidFill>
                  <a:srgbClr val="111382"/>
                </a:solidFill>
                <a:latin typeface="Avenir Roman" panose="02000503020000020003" pitchFamily="2" charset="0"/>
              </a:rPr>
              <a:t>Current USGS Streamflow: </a:t>
            </a:r>
            <a:r>
              <a:rPr lang="en-US" sz="1400" dirty="0">
                <a:latin typeface="Avenir Roman" panose="02000503020000020003" pitchFamily="2" charset="0"/>
                <a:hlinkClick r:id="rId6"/>
              </a:rPr>
              <a:t>https://waterwatch.usgs.gov/index.php</a:t>
            </a:r>
            <a:endParaRPr lang="en-US" sz="1400" dirty="0">
              <a:latin typeface="Avenir Roman" panose="02000503020000020003" pitchFamily="2" charset="0"/>
            </a:endParaRPr>
          </a:p>
        </p:txBody>
      </p:sp>
      <p:sp>
        <p:nvSpPr>
          <p:cNvPr id="23" name="Rectangle 22">
            <a:extLst>
              <a:ext uri="{FF2B5EF4-FFF2-40B4-BE49-F238E27FC236}">
                <a16:creationId xmlns:a16="http://schemas.microsoft.com/office/drawing/2014/main" id="{592ADBB3-C086-3D43-9BFB-9EBFFF3CDD50}"/>
              </a:ext>
            </a:extLst>
          </p:cNvPr>
          <p:cNvSpPr/>
          <p:nvPr/>
        </p:nvSpPr>
        <p:spPr>
          <a:xfrm>
            <a:off x="6242410" y="5537650"/>
            <a:ext cx="5616558" cy="830997"/>
          </a:xfrm>
          <a:prstGeom prst="rect">
            <a:avLst/>
          </a:prstGeom>
        </p:spPr>
        <p:txBody>
          <a:bodyPr wrap="square">
            <a:spAutoFit/>
          </a:bodyPr>
          <a:lstStyle/>
          <a:p>
            <a:pPr algn="ctr"/>
            <a:r>
              <a:rPr lang="en-US" sz="1600" dirty="0">
                <a:solidFill>
                  <a:srgbClr val="111382"/>
                </a:solidFill>
                <a:latin typeface="Avenir Roman" panose="02000503020000020003" pitchFamily="2" charset="0"/>
              </a:rPr>
              <a:t>Some areas have indication of hydrologic drought or below-normal streamflow, but it is not a widespread issue across the central U.S. currently.</a:t>
            </a:r>
            <a:endParaRPr lang="en-US" sz="1600" dirty="0"/>
          </a:p>
        </p:txBody>
      </p:sp>
      <p:sp>
        <p:nvSpPr>
          <p:cNvPr id="25" name="TextBox 24">
            <a:extLst>
              <a:ext uri="{FF2B5EF4-FFF2-40B4-BE49-F238E27FC236}">
                <a16:creationId xmlns:a16="http://schemas.microsoft.com/office/drawing/2014/main" id="{9D76E183-6628-694C-BBEE-36CBDB2A90A0}"/>
              </a:ext>
            </a:extLst>
          </p:cNvPr>
          <p:cNvSpPr txBox="1"/>
          <p:nvPr/>
        </p:nvSpPr>
        <p:spPr>
          <a:xfrm>
            <a:off x="207515" y="6097373"/>
            <a:ext cx="5577058" cy="523220"/>
          </a:xfrm>
          <a:prstGeom prst="rect">
            <a:avLst/>
          </a:prstGeom>
          <a:noFill/>
        </p:spPr>
        <p:txBody>
          <a:bodyPr wrap="square" rtlCol="0">
            <a:spAutoFit/>
          </a:bodyPr>
          <a:lstStyle/>
          <a:p>
            <a:pPr algn="ctr"/>
            <a:r>
              <a:rPr lang="en-US" sz="1400" dirty="0">
                <a:solidFill>
                  <a:srgbClr val="111382"/>
                </a:solidFill>
                <a:latin typeface="Avenir Roman" panose="02000503020000020003" pitchFamily="2" charset="0"/>
              </a:rPr>
              <a:t>Midwestern Regional Climate Center cli-MATE: </a:t>
            </a:r>
            <a:r>
              <a:rPr lang="en-US" sz="1400" dirty="0">
                <a:latin typeface="Avenir Roman" panose="02000503020000020003" pitchFamily="2" charset="0"/>
                <a:hlinkClick r:id="rId7"/>
              </a:rPr>
              <a:t>https://mrcc.illinois.edu/CLIMATE/</a:t>
            </a:r>
            <a:endParaRPr lang="en-US" sz="1400" dirty="0">
              <a:latin typeface="Avenir Roman" panose="02000503020000020003" pitchFamily="2" charset="0"/>
            </a:endParaRPr>
          </a:p>
        </p:txBody>
      </p:sp>
      <p:sp>
        <p:nvSpPr>
          <p:cNvPr id="21" name="TextBox 20">
            <a:extLst>
              <a:ext uri="{FF2B5EF4-FFF2-40B4-BE49-F238E27FC236}">
                <a16:creationId xmlns:a16="http://schemas.microsoft.com/office/drawing/2014/main" id="{8020F229-27D5-C545-BDE5-D8C83ED3B878}"/>
              </a:ext>
            </a:extLst>
          </p:cNvPr>
          <p:cNvSpPr txBox="1"/>
          <p:nvPr/>
        </p:nvSpPr>
        <p:spPr>
          <a:xfrm>
            <a:off x="809935" y="1386892"/>
            <a:ext cx="4618252" cy="646331"/>
          </a:xfrm>
          <a:prstGeom prst="rect">
            <a:avLst/>
          </a:prstGeom>
          <a:noFill/>
        </p:spPr>
        <p:txBody>
          <a:bodyPr wrap="none" rtlCol="0">
            <a:spAutoFit/>
          </a:bodyPr>
          <a:lstStyle/>
          <a:p>
            <a:pPr algn="ctr"/>
            <a:r>
              <a:rPr lang="en-US" b="1" dirty="0">
                <a:solidFill>
                  <a:srgbClr val="111382"/>
                </a:solidFill>
                <a:latin typeface="Avenir Roman" panose="02000503020000020003" pitchFamily="2" charset="0"/>
              </a:rPr>
              <a:t>Temperature Departure from Normal (°F)</a:t>
            </a:r>
          </a:p>
          <a:p>
            <a:pPr algn="ctr"/>
            <a:r>
              <a:rPr lang="en-US" dirty="0">
                <a:solidFill>
                  <a:srgbClr val="111382"/>
                </a:solidFill>
                <a:latin typeface="Avenir Roman" panose="02000503020000020003" pitchFamily="2" charset="0"/>
              </a:rPr>
              <a:t>June 1-18, 2020</a:t>
            </a:r>
          </a:p>
        </p:txBody>
      </p:sp>
      <p:sp>
        <p:nvSpPr>
          <p:cNvPr id="27" name="Rectangle 26">
            <a:extLst>
              <a:ext uri="{FF2B5EF4-FFF2-40B4-BE49-F238E27FC236}">
                <a16:creationId xmlns:a16="http://schemas.microsoft.com/office/drawing/2014/main" id="{696A431B-931A-9942-97FD-D3A7FCBCEB9F}"/>
              </a:ext>
            </a:extLst>
          </p:cNvPr>
          <p:cNvSpPr/>
          <p:nvPr/>
        </p:nvSpPr>
        <p:spPr>
          <a:xfrm>
            <a:off x="326571" y="5460346"/>
            <a:ext cx="5542492" cy="584775"/>
          </a:xfrm>
          <a:prstGeom prst="rect">
            <a:avLst/>
          </a:prstGeom>
        </p:spPr>
        <p:txBody>
          <a:bodyPr wrap="square">
            <a:spAutoFit/>
          </a:bodyPr>
          <a:lstStyle/>
          <a:p>
            <a:pPr algn="ctr"/>
            <a:r>
              <a:rPr lang="en-US" sz="1600" dirty="0">
                <a:solidFill>
                  <a:srgbClr val="111382"/>
                </a:solidFill>
                <a:latin typeface="Avenir Roman" panose="02000503020000020003" pitchFamily="2" charset="0"/>
              </a:rPr>
              <a:t>Temperatures during the first half of June were significantly above-normal for many areas.</a:t>
            </a:r>
            <a:endParaRPr lang="en-US" sz="1600" dirty="0"/>
          </a:p>
        </p:txBody>
      </p:sp>
    </p:spTree>
    <p:extLst>
      <p:ext uri="{BB962C8B-B14F-4D97-AF65-F5344CB8AC3E}">
        <p14:creationId xmlns:p14="http://schemas.microsoft.com/office/powerpoint/2010/main" val="1505446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8" name="Picture 7">
            <a:extLst>
              <a:ext uri="{FF2B5EF4-FFF2-40B4-BE49-F238E27FC236}">
                <a16:creationId xmlns:a16="http://schemas.microsoft.com/office/drawing/2014/main" id="{08170D51-D662-254F-9C32-615338BA0E50}"/>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942660"/>
          </a:xfrm>
          <a:prstGeom prst="rect">
            <a:avLst/>
          </a:prstGeom>
        </p:spPr>
      </p:pic>
      <p:sp>
        <p:nvSpPr>
          <p:cNvPr id="109" name="Google Shape;109;p17"/>
          <p:cNvSpPr/>
          <p:nvPr/>
        </p:nvSpPr>
        <p:spPr>
          <a:xfrm>
            <a:off x="691241" y="705207"/>
            <a:ext cx="10809518" cy="5532245"/>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dirty="0">
                <a:solidFill>
                  <a:srgbClr val="111382"/>
                </a:solidFill>
                <a:latin typeface="Avenir Roman" panose="02000503020000020003" pitchFamily="2" charset="0"/>
                <a:ea typeface="Calibri"/>
                <a:cs typeface="Calibri" panose="020F0502020204030204" pitchFamily="34" charset="0"/>
                <a:sym typeface="Calibri"/>
              </a:rPr>
              <a:t>OUTLOOK &amp; IMPACTS</a:t>
            </a:r>
            <a:endParaRPr sz="6000" b="1" i="0" u="none" strike="noStrike" cap="none" dirty="0">
              <a:solidFill>
                <a:srgbClr val="111382"/>
              </a:solidFill>
              <a:latin typeface="Avenir Roman" panose="02000503020000020003" pitchFamily="2" charset="0"/>
              <a:ea typeface="Calibri"/>
              <a:cs typeface="Calibri" panose="020F0502020204030204" pitchFamily="34" charset="0"/>
              <a:sym typeface="Calibri"/>
            </a:endParaRPr>
          </a:p>
        </p:txBody>
      </p:sp>
    </p:spTree>
    <p:extLst>
      <p:ext uri="{BB962C8B-B14F-4D97-AF65-F5344CB8AC3E}">
        <p14:creationId xmlns:p14="http://schemas.microsoft.com/office/powerpoint/2010/main" val="4084179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3968</TotalTime>
  <Words>1432</Words>
  <Application>Microsoft Macintosh PowerPoint</Application>
  <PresentationFormat>Widescreen</PresentationFormat>
  <Paragraphs>102</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Avenir Roman</vt:lpstr>
      <vt:lpstr>Calibri</vt:lpstr>
      <vt:lpstr>Calibri Light</vt:lpstr>
      <vt:lpstr>Helvetica Neue</vt:lpstr>
      <vt:lpstr>Office Theme</vt:lpstr>
      <vt:lpstr>PowerPoint Presentation</vt:lpstr>
      <vt:lpstr>Background</vt:lpstr>
      <vt:lpstr>Key Points</vt:lpstr>
      <vt:lpstr>PowerPoint Presentation</vt:lpstr>
      <vt:lpstr>Current U.S. Drought Monitor Conditions</vt:lpstr>
      <vt:lpstr>30-Day Precipitation</vt:lpstr>
      <vt:lpstr>Additional Drought Indicators</vt:lpstr>
      <vt:lpstr>Additional Drought Indicators</vt:lpstr>
      <vt:lpstr>PowerPoint Presentation</vt:lpstr>
      <vt:lpstr>Temperature Outlooks</vt:lpstr>
      <vt:lpstr>Risk of Hazardous Temperatures  Valid June 26-July 2, 2020  Slight risk (20% chance) of excessive heat across much of the Great Plains. Daily high temperatures may exceed the 85th percentile. </vt:lpstr>
      <vt:lpstr>7-Day Precipitation Outlook</vt:lpstr>
      <vt:lpstr>Precipitation Outlooks</vt:lpstr>
      <vt:lpstr>Agricultural Impacts</vt:lpstr>
      <vt:lpstr>For More Information…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Woloszyn</dc:creator>
  <cp:lastModifiedBy>Molly Woloszyn</cp:lastModifiedBy>
  <cp:revision>253</cp:revision>
  <cp:lastPrinted>2020-06-18T19:12:21Z</cp:lastPrinted>
  <dcterms:created xsi:type="dcterms:W3CDTF">2019-09-11T17:40:14Z</dcterms:created>
  <dcterms:modified xsi:type="dcterms:W3CDTF">2020-06-18T20:02:42Z</dcterms:modified>
</cp:coreProperties>
</file>