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5"/>
  </p:sldMasterIdLst>
  <p:notesMasterIdLst>
    <p:notesMasterId r:id="rId30"/>
  </p:notesMasterIdLst>
  <p:handoutMasterIdLst>
    <p:handoutMasterId r:id="rId31"/>
  </p:handoutMasterIdLst>
  <p:sldIdLst>
    <p:sldId id="1528" r:id="rId6"/>
    <p:sldId id="1582" r:id="rId7"/>
    <p:sldId id="1593" r:id="rId8"/>
    <p:sldId id="1621" r:id="rId9"/>
    <p:sldId id="1610" r:id="rId10"/>
    <p:sldId id="1622" r:id="rId11"/>
    <p:sldId id="1658" r:id="rId12"/>
    <p:sldId id="1620" r:id="rId13"/>
    <p:sldId id="1638" r:id="rId14"/>
    <p:sldId id="1635" r:id="rId15"/>
    <p:sldId id="1640" r:id="rId16"/>
    <p:sldId id="1642" r:id="rId17"/>
    <p:sldId id="1644" r:id="rId18"/>
    <p:sldId id="1660" r:id="rId19"/>
    <p:sldId id="1546" r:id="rId20"/>
    <p:sldId id="1557" r:id="rId21"/>
    <p:sldId id="257" r:id="rId22"/>
    <p:sldId id="1657" r:id="rId23"/>
    <p:sldId id="1628" r:id="rId24"/>
    <p:sldId id="1647" r:id="rId25"/>
    <p:sldId id="1648" r:id="rId26"/>
    <p:sldId id="1656" r:id="rId27"/>
    <p:sldId id="1655" r:id="rId28"/>
    <p:sldId id="1659" r:id="rId2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BE26038-8E7B-594A-AED6-CF4EF788DB31}">
          <p14:sldIdLst>
            <p14:sldId id="1528"/>
            <p14:sldId id="1582"/>
            <p14:sldId id="1593"/>
            <p14:sldId id="1621"/>
            <p14:sldId id="1610"/>
            <p14:sldId id="1622"/>
            <p14:sldId id="1658"/>
            <p14:sldId id="1620"/>
            <p14:sldId id="1638"/>
            <p14:sldId id="1635"/>
            <p14:sldId id="1640"/>
            <p14:sldId id="1642"/>
            <p14:sldId id="1644"/>
            <p14:sldId id="1660"/>
            <p14:sldId id="1546"/>
            <p14:sldId id="1557"/>
            <p14:sldId id="257"/>
            <p14:sldId id="1657"/>
            <p14:sldId id="1628"/>
            <p14:sldId id="1647"/>
            <p14:sldId id="1648"/>
            <p14:sldId id="1656"/>
            <p14:sldId id="1655"/>
            <p14:sldId id="165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4B3218-C7D5-D12B-4904-F12E4242FC4E}" name="Randazzo, Kara" initials="KR" userId="S::RandazzoKara@omb.nyc.gov::45b52881-a54d-43df-a7d4-e1f62eb001fc" providerId="AD"/>
  <p188:author id="{4F6EE874-D5E2-3BE2-D764-9CFA0F5CC3D2}" name="Abarentos, Gertrude" initials="GA" userId="S::AbarentosG@omb.nyc.gov::244906f1-9a51-4e2d-bb7d-b4d3ce3d4a71" providerId="AD"/>
  <p188:author id="{79D0468B-6D0A-6F1E-8B72-2D837A506D41}" name="Fefer, Julian" initials="FJ" userId="S::jfefer@mofellow.nyc.gov::385dcf41-decc-48e5-a6f2-dec59cea3805" providerId="AD"/>
  <p188:author id="{8F5E918F-55A2-795B-5A28-88D4AEF18245}" name="Greenberg, Michael" initials="MG" userId="S::GreenbergM@omb.nyc.gov::3a15d384-b536-4844-b820-1929bd6db4a0" providerId="AD"/>
  <p188:author id="{FF3463A4-D1A8-2E66-28EC-299CD98A53CC}" name="Michael Greenberg" initials="MG" userId="66a6bdf52882a21e" providerId="Windows Live"/>
  <p188:author id="{4C6E1BD3-8D39-F2B2-86E3-476F3D8076B0}" name="Boirard, Tara" initials="TB" userId="S::BoirardT@omb.nyc.gov::091e6a1b-473d-48ce-a14c-0a73759aca9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B00"/>
    <a:srgbClr val="FAD4D4"/>
    <a:srgbClr val="FFC34D"/>
    <a:srgbClr val="A7A1D0"/>
    <a:srgbClr val="EBEBEB"/>
    <a:srgbClr val="0A2E3E"/>
    <a:srgbClr val="393C2E"/>
    <a:srgbClr val="12501B"/>
    <a:srgbClr val="FF4027"/>
    <a:srgbClr val="E5A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74F554-6BFD-DB61-B0E7-B0520994F9B8}" v="499" dt="2026-03-04T06:55:15.960"/>
    <p1510:client id="{02B2E73C-55A3-A264-6349-0C87EC38DA09}" v="23" dt="2026-03-05T00:27:33.379"/>
    <p1510:client id="{0E7DFFEC-6EDE-9ED7-C520-2FE8549DCC6E}" v="767" dt="2026-03-04T22:36:15.352"/>
    <p1510:client id="{2BE01909-E280-3FC2-C9CB-CF2D307B1ABA}" v="26" dt="2026-03-05T05:16:45.195"/>
    <p1510:client id="{654B2637-CA56-E1FB-038F-4F5BDC5258B9}" v="132" dt="2026-03-04T22:57:02.940"/>
    <p1510:client id="{6B94DD9A-CA19-4CF8-8B2D-935FF8248E88}" v="494" dt="2026-03-03T23:24:36.623"/>
    <p1510:client id="{8AFBD254-CD0A-C95F-D618-2C32069F90A2}" v="125" dt="2026-03-04T23:30:30.1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37" Type="http://schemas.microsoft.com/office/2018/10/relationships/authors" Target="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60A_9EAF7216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65C_111C91DA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968541975731295E-2"/>
          <c:y val="0.16628906593289436"/>
          <c:w val="0.92071075354711096"/>
          <c:h val="0.6835955247431636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Nov-25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FY26 </c:v>
                </c:pt>
                <c:pt idx="1">
                  <c:v>FY27</c:v>
                </c:pt>
                <c:pt idx="2">
                  <c:v>FY26</c:v>
                </c:pt>
                <c:pt idx="3">
                  <c:v>FY27 </c:v>
                </c:pt>
                <c:pt idx="4">
                  <c:v>FY26 </c:v>
                </c:pt>
                <c:pt idx="5">
                  <c:v>FY27 </c:v>
                </c:pt>
                <c:pt idx="6">
                  <c:v>FY26</c:v>
                </c:pt>
                <c:pt idx="7">
                  <c:v>FY27  </c:v>
                </c:pt>
                <c:pt idx="8">
                  <c:v>FY26 </c:v>
                </c:pt>
                <c:pt idx="9">
                  <c:v>FY27 </c:v>
                </c:pt>
                <c:pt idx="10">
                  <c:v>FY26 </c:v>
                </c:pt>
                <c:pt idx="11">
                  <c:v>FY27 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0.86</c:v>
                </c:pt>
                <c:pt idx="1">
                  <c:v>1.23</c:v>
                </c:pt>
                <c:pt idx="2">
                  <c:v>1.1399999999999999</c:v>
                </c:pt>
                <c:pt idx="3">
                  <c:v>0.623</c:v>
                </c:pt>
                <c:pt idx="4">
                  <c:v>1.47</c:v>
                </c:pt>
                <c:pt idx="5">
                  <c:v>1.17</c:v>
                </c:pt>
                <c:pt idx="6">
                  <c:v>0.54</c:v>
                </c:pt>
                <c:pt idx="7">
                  <c:v>0.56999999999999995</c:v>
                </c:pt>
                <c:pt idx="8">
                  <c:v>0.68300000000000005</c:v>
                </c:pt>
                <c:pt idx="9">
                  <c:v>0.7</c:v>
                </c:pt>
                <c:pt idx="10">
                  <c:v>1.1000000000000001</c:v>
                </c:pt>
                <c:pt idx="11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F4-477F-9A69-7B641B3737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Preliminary Budget Add</c:v>
                </c:pt>
              </c:strCache>
            </c:strRef>
          </c:tx>
          <c:spPr>
            <a:solidFill>
              <a:srgbClr val="FFAB00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FY26 </c:v>
                </c:pt>
                <c:pt idx="1">
                  <c:v>FY27</c:v>
                </c:pt>
                <c:pt idx="2">
                  <c:v>FY26</c:v>
                </c:pt>
                <c:pt idx="3">
                  <c:v>FY27 </c:v>
                </c:pt>
                <c:pt idx="4">
                  <c:v>FY26 </c:v>
                </c:pt>
                <c:pt idx="5">
                  <c:v>FY27 </c:v>
                </c:pt>
                <c:pt idx="6">
                  <c:v>FY26</c:v>
                </c:pt>
                <c:pt idx="7">
                  <c:v>FY27  </c:v>
                </c:pt>
                <c:pt idx="8">
                  <c:v>FY26 </c:v>
                </c:pt>
                <c:pt idx="9">
                  <c:v>FY27 </c:v>
                </c:pt>
                <c:pt idx="10">
                  <c:v>FY26 </c:v>
                </c:pt>
                <c:pt idx="11">
                  <c:v>FY27 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0.70299999999999996</c:v>
                </c:pt>
                <c:pt idx="1">
                  <c:v>0.33700000000000002</c:v>
                </c:pt>
                <c:pt idx="2">
                  <c:v>0.71099999999999997</c:v>
                </c:pt>
                <c:pt idx="3">
                  <c:v>1.6</c:v>
                </c:pt>
                <c:pt idx="4">
                  <c:v>0.56999999999999995</c:v>
                </c:pt>
                <c:pt idx="5">
                  <c:v>0.98899999999999999</c:v>
                </c:pt>
                <c:pt idx="6">
                  <c:v>0.5</c:v>
                </c:pt>
                <c:pt idx="7">
                  <c:v>0.55000000000000004</c:v>
                </c:pt>
                <c:pt idx="8">
                  <c:v>0.443</c:v>
                </c:pt>
                <c:pt idx="9">
                  <c:v>0.308</c:v>
                </c:pt>
                <c:pt idx="10">
                  <c:v>0.25700000000000001</c:v>
                </c:pt>
                <c:pt idx="11">
                  <c:v>0.56799999999999995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F4-477F-9A69-7B641B3737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overlap val="100"/>
        <c:axId val="279212096"/>
        <c:axId val="279213808"/>
      </c:barChart>
      <c:catAx>
        <c:axId val="279212096"/>
        <c:scaling>
          <c:orientation val="minMax"/>
        </c:scaling>
        <c:delete val="0"/>
        <c:axPos val="b"/>
        <c:majorGridlines>
          <c:spPr>
            <a:ln w="82550" cap="flat" cmpd="sng" algn="ctr">
              <a:solidFill>
                <a:srgbClr val="151A5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A7A1D0"/>
                </a:solidFill>
                <a:latin typeface="Franklin Gothic Medium" panose="020B0603020102020204" pitchFamily="34" charset="0"/>
                <a:ea typeface="+mn-ea"/>
                <a:cs typeface="+mn-cs"/>
              </a:defRPr>
            </a:pPr>
            <a:endParaRPr lang="en-US"/>
          </a:p>
        </c:txPr>
        <c:crossAx val="279213808"/>
        <c:crosses val="autoZero"/>
        <c:auto val="1"/>
        <c:lblAlgn val="ctr"/>
        <c:lblOffset val="100"/>
        <c:tickMarkSkip val="2"/>
        <c:noMultiLvlLbl val="0"/>
      </c:catAx>
      <c:valAx>
        <c:axId val="279213808"/>
        <c:scaling>
          <c:orientation val="minMax"/>
        </c:scaling>
        <c:delete val="0"/>
        <c:axPos val="l"/>
        <c:majorGridlines>
          <c:spPr>
            <a:ln w="15875" cap="flat" cmpd="sng" algn="ctr">
              <a:solidFill>
                <a:srgbClr val="151A51"/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A7A1D0"/>
                </a:solidFill>
                <a:latin typeface="Franklin Gothic Medium" panose="020B0603020102020204" pitchFamily="34" charset="0"/>
                <a:ea typeface="+mn-ea"/>
                <a:cs typeface="+mn-cs"/>
              </a:defRPr>
            </a:pPr>
            <a:endParaRPr lang="en-US"/>
          </a:p>
        </c:txPr>
        <c:crossAx val="279212096"/>
        <c:crosses val="autoZero"/>
        <c:crossBetween val="between"/>
        <c:majorUnit val="1"/>
      </c:valAx>
      <c:spPr>
        <a:solidFill>
          <a:srgbClr val="292C63"/>
        </a:solidFill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70612347369622275"/>
          <c:y val="9.2742120058164873E-2"/>
          <c:w val="0.26408155502301345"/>
          <c:h val="4.91850778992074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A7A1D0"/>
              </a:solidFill>
              <a:latin typeface="Franklin Gothic Medium" panose="020B06030201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solidFill>
            <a:srgbClr val="A7A1D0"/>
          </a:solidFill>
          <a:latin typeface="Franklin Gothic Medium" panose="020B06030201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 sz="3200">
              <a:solidFill>
                <a:schemeClr val="bg1"/>
              </a:solidFill>
              <a:latin typeface="Franklin Gothic Medium" panose="020B0603020102020204" pitchFamily="34" charset="0"/>
            </a:endParaRPr>
          </a:p>
        </c:rich>
      </c:tx>
      <c:layout>
        <c:manualLayout>
          <c:xMode val="edge"/>
          <c:yMode val="edge"/>
          <c:x val="3.216186975955096E-2"/>
          <c:y val="3.60165815096886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1559458962976738"/>
          <c:y val="0.1423812880475688"/>
          <c:w val="0.41973464427250212"/>
          <c:h val="0.7570173801603847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Preliminary Budget New Spending</c:v>
                </c:pt>
              </c:strCache>
            </c:strRef>
          </c:tx>
          <c:dPt>
            <c:idx val="0"/>
            <c:bubble3D val="0"/>
            <c:spPr>
              <a:solidFill>
                <a:srgbClr val="FFAB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B52-4A94-B5CA-40A953CA4878}"/>
              </c:ext>
            </c:extLst>
          </c:dPt>
          <c:dPt>
            <c:idx val="1"/>
            <c:bubble3D val="0"/>
            <c:spPr>
              <a:solidFill>
                <a:srgbClr val="7B76B8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B52-4A94-B5CA-40A953CA4878}"/>
              </c:ext>
            </c:extLst>
          </c:dPt>
          <c:dPt>
            <c:idx val="2"/>
            <c:bubble3D val="0"/>
            <c:spPr>
              <a:solidFill>
                <a:srgbClr val="292C6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B52-4A94-B5CA-40A953CA4878}"/>
              </c:ext>
            </c:extLst>
          </c:dPt>
          <c:dLbls>
            <c:delete val="1"/>
          </c:dLbls>
          <c:cat>
            <c:strRef>
              <c:f>Sheet1!$A$2:$A$4</c:f>
              <c:strCache>
                <c:ptCount val="3"/>
                <c:pt idx="0">
                  <c:v>Mamdani Admin Priorities</c:v>
                </c:pt>
                <c:pt idx="1">
                  <c:v>Adams Big Six</c:v>
                </c:pt>
                <c:pt idx="2">
                  <c:v>Mandates and Add'l Adams Cliffs</c:v>
                </c:pt>
              </c:strCache>
            </c:strRef>
          </c:cat>
          <c:val>
            <c:numRef>
              <c:f>Sheet1!$B$2:$B$4</c:f>
              <c:numCache>
                <c:formatCode>"$"#,##0.00_);[Red]\("$"#,##0.00\)</c:formatCode>
                <c:ptCount val="3"/>
                <c:pt idx="0">
                  <c:v>0.57599999999999996</c:v>
                </c:pt>
                <c:pt idx="1">
                  <c:v>7.5919999999999996</c:v>
                </c:pt>
                <c:pt idx="2">
                  <c:v>5.8470000000000004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B52-4A94-B5CA-40A953CA487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38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0.12903</cdr:x>
      <cdr:y>0.15722</cdr:y>
    </cdr:from>
    <cdr:to>
      <cdr:x>0.29677</cdr:x>
      <cdr:y>0.23194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EF78ABB-E987-A6A0-44F7-EDDA247F2BD0}"/>
            </a:ext>
          </a:extLst>
        </cdr:cNvPr>
        <cdr:cNvSpPr txBox="1"/>
      </cdr:nvSpPr>
      <cdr:spPr>
        <a:xfrm xmlns:a="http://schemas.openxmlformats.org/drawingml/2006/main">
          <a:off x="1524000" y="801687"/>
          <a:ext cx="19812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</cdr:x>
      <cdr:y>0.45313</cdr:y>
    </cdr:from>
    <cdr:to>
      <cdr:x>0.01999</cdr:x>
      <cdr:y>0.61004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134062DE-CD7F-E2D9-78C7-921462761F61}"/>
            </a:ext>
          </a:extLst>
        </cdr:cNvPr>
        <cdr:cNvSpPr txBox="1"/>
      </cdr:nvSpPr>
      <cdr:spPr>
        <a:xfrm xmlns:a="http://schemas.openxmlformats.org/drawingml/2006/main" rot="16200000">
          <a:off x="-801707" y="2478108"/>
          <a:ext cx="765219" cy="2286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400" b="1" kern="1200" dirty="0"/>
        </a:p>
      </cdr:txBody>
    </cdr:sp>
  </cdr:relSizeAnchor>
  <cdr:relSizeAnchor xmlns:cdr="http://schemas.openxmlformats.org/drawingml/2006/chartDrawing">
    <cdr:from>
      <cdr:x>0.05664</cdr:x>
      <cdr:y>0.17867</cdr:y>
    </cdr:from>
    <cdr:to>
      <cdr:x>0.19262</cdr:x>
      <cdr:y>0.41539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D94E0342-806A-1EC6-11CA-A2878E12D3BB}"/>
            </a:ext>
          </a:extLst>
        </cdr:cNvPr>
        <cdr:cNvSpPr txBox="1"/>
      </cdr:nvSpPr>
      <cdr:spPr>
        <a:xfrm xmlns:a="http://schemas.openxmlformats.org/drawingml/2006/main">
          <a:off x="595597" y="854836"/>
          <a:ext cx="1429944" cy="1132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>
            <a:lnSpc>
              <a:spcPct val="80000"/>
            </a:lnSpc>
          </a:pPr>
          <a:r>
            <a:rPr lang="en-US" sz="1800" kern="1200" dirty="0">
              <a:solidFill>
                <a:schemeClr val="bg1"/>
              </a:solidFill>
              <a:latin typeface="Franklin Gothic Medium" panose="020B0603020102020204" pitchFamily="34" charset="0"/>
            </a:rPr>
            <a:t>Cash Assistance </a:t>
          </a:r>
          <a:r>
            <a:rPr lang="en-US" sz="1200" kern="1200" dirty="0">
              <a:solidFill>
                <a:srgbClr val="A7A1D0"/>
              </a:solidFill>
              <a:latin typeface="Franklin Gothic Medium" panose="020B0603020102020204" pitchFamily="34" charset="0"/>
            </a:rPr>
            <a:t>DSS</a:t>
          </a:r>
        </a:p>
      </cdr:txBody>
    </cdr:sp>
  </cdr:relSizeAnchor>
  <cdr:relSizeAnchor xmlns:cdr="http://schemas.openxmlformats.org/drawingml/2006/chartDrawing">
    <cdr:from>
      <cdr:x>0.21019</cdr:x>
      <cdr:y>0.17867</cdr:y>
    </cdr:from>
    <cdr:to>
      <cdr:x>0.34617</cdr:x>
      <cdr:y>0.41539</cdr:y>
    </cdr:to>
    <cdr:sp macro="" textlink="">
      <cdr:nvSpPr>
        <cdr:cNvPr id="40" name="TextBox 39">
          <a:extLst xmlns:a="http://schemas.openxmlformats.org/drawingml/2006/main">
            <a:ext uri="{FF2B5EF4-FFF2-40B4-BE49-F238E27FC236}">
              <a16:creationId xmlns:a16="http://schemas.microsoft.com/office/drawing/2014/main" id="{E6F003BA-E803-B7FB-B477-0208B1579B2B}"/>
            </a:ext>
          </a:extLst>
        </cdr:cNvPr>
        <cdr:cNvSpPr txBox="1"/>
      </cdr:nvSpPr>
      <cdr:spPr>
        <a:xfrm xmlns:a="http://schemas.openxmlformats.org/drawingml/2006/main">
          <a:off x="2210237" y="854836"/>
          <a:ext cx="1429944" cy="1132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>
            <a:lnSpc>
              <a:spcPct val="80000"/>
            </a:lnSpc>
          </a:pPr>
          <a:r>
            <a:rPr lang="en-US" sz="1800" kern="1200" dirty="0">
              <a:solidFill>
                <a:schemeClr val="bg1"/>
              </a:solidFill>
              <a:latin typeface="Franklin Gothic Medium" panose="020B0603020102020204" pitchFamily="34" charset="0"/>
            </a:rPr>
            <a:t>Rental Assistance </a:t>
          </a:r>
          <a:r>
            <a:rPr lang="en-US" sz="1200" kern="1200" dirty="0">
              <a:solidFill>
                <a:srgbClr val="A7A1D0"/>
              </a:solidFill>
              <a:latin typeface="Franklin Gothic Medium" panose="020B0603020102020204" pitchFamily="34" charset="0"/>
            </a:rPr>
            <a:t>DSS</a:t>
          </a:r>
        </a:p>
      </cdr:txBody>
    </cdr:sp>
  </cdr:relSizeAnchor>
  <cdr:relSizeAnchor xmlns:cdr="http://schemas.openxmlformats.org/drawingml/2006/chartDrawing">
    <cdr:from>
      <cdr:x>0.36373</cdr:x>
      <cdr:y>0.17867</cdr:y>
    </cdr:from>
    <cdr:to>
      <cdr:x>0.49972</cdr:x>
      <cdr:y>0.41539</cdr:y>
    </cdr:to>
    <cdr:sp macro="" textlink="">
      <cdr:nvSpPr>
        <cdr:cNvPr id="41" name="TextBox 40">
          <a:extLst xmlns:a="http://schemas.openxmlformats.org/drawingml/2006/main">
            <a:ext uri="{FF2B5EF4-FFF2-40B4-BE49-F238E27FC236}">
              <a16:creationId xmlns:a16="http://schemas.microsoft.com/office/drawing/2014/main" id="{0256D9F8-08C5-5851-AC20-4539525FFA89}"/>
            </a:ext>
          </a:extLst>
        </cdr:cNvPr>
        <cdr:cNvSpPr txBox="1"/>
      </cdr:nvSpPr>
      <cdr:spPr>
        <a:xfrm xmlns:a="http://schemas.openxmlformats.org/drawingml/2006/main">
          <a:off x="3824877" y="854836"/>
          <a:ext cx="1429944" cy="1132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>
            <a:lnSpc>
              <a:spcPct val="80000"/>
            </a:lnSpc>
          </a:pPr>
          <a:r>
            <a:rPr lang="en-US" sz="1800" kern="1200" dirty="0">
              <a:solidFill>
                <a:schemeClr val="bg1"/>
              </a:solidFill>
              <a:latin typeface="Franklin Gothic Medium" panose="020B0603020102020204" pitchFamily="34" charset="0"/>
            </a:rPr>
            <a:t>Shelter. Cost</a:t>
          </a:r>
          <a:br>
            <a:rPr lang="en-US" sz="1800" kern="1200" dirty="0">
              <a:solidFill>
                <a:schemeClr val="bg1"/>
              </a:solidFill>
              <a:latin typeface="Franklin Gothic Medium" panose="020B0603020102020204" pitchFamily="34" charset="0"/>
            </a:rPr>
          </a:br>
          <a:r>
            <a:rPr lang="en-US" sz="1800" kern="1200" dirty="0">
              <a:solidFill>
                <a:schemeClr val="bg1"/>
              </a:solidFill>
              <a:latin typeface="Franklin Gothic Medium" panose="020B0603020102020204" pitchFamily="34" charset="0"/>
            </a:rPr>
            <a:t>Re-estimate</a:t>
          </a:r>
          <a:b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</a:br>
          <a:r>
            <a:rPr lang="en-US" sz="1200" kern="1200" dirty="0">
              <a:solidFill>
                <a:srgbClr val="A7A1D0"/>
              </a:solidFill>
              <a:latin typeface="Franklin Gothic Medium" panose="020B0603020102020204" pitchFamily="34" charset="0"/>
            </a:rPr>
            <a:t>DHS</a:t>
          </a:r>
        </a:p>
      </cdr:txBody>
    </cdr:sp>
  </cdr:relSizeAnchor>
  <cdr:relSizeAnchor xmlns:cdr="http://schemas.openxmlformats.org/drawingml/2006/chartDrawing">
    <cdr:from>
      <cdr:x>0.51728</cdr:x>
      <cdr:y>0.17867</cdr:y>
    </cdr:from>
    <cdr:to>
      <cdr:x>0.65326</cdr:x>
      <cdr:y>0.41539</cdr:y>
    </cdr:to>
    <cdr:sp macro="" textlink="">
      <cdr:nvSpPr>
        <cdr:cNvPr id="42" name="TextBox 41">
          <a:extLst xmlns:a="http://schemas.openxmlformats.org/drawingml/2006/main">
            <a:ext uri="{FF2B5EF4-FFF2-40B4-BE49-F238E27FC236}">
              <a16:creationId xmlns:a16="http://schemas.microsoft.com/office/drawing/2014/main" id="{B2B276C0-A89A-9C6E-D469-8217F9BCCBCA}"/>
            </a:ext>
          </a:extLst>
        </cdr:cNvPr>
        <cdr:cNvSpPr txBox="1"/>
      </cdr:nvSpPr>
      <cdr:spPr>
        <a:xfrm xmlns:a="http://schemas.openxmlformats.org/drawingml/2006/main">
          <a:off x="5439517" y="854836"/>
          <a:ext cx="1429944" cy="1132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>
            <a:lnSpc>
              <a:spcPct val="80000"/>
            </a:lnSpc>
          </a:pPr>
          <a:r>
            <a:rPr lang="en-US" sz="1800" kern="1200" dirty="0">
              <a:solidFill>
                <a:schemeClr val="bg1"/>
              </a:solidFill>
              <a:latin typeface="Franklin Gothic Medium" panose="020B0603020102020204" pitchFamily="34" charset="0"/>
            </a:rPr>
            <a:t>Due Process Cases</a:t>
          </a:r>
          <a:b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</a:br>
          <a:r>
            <a:rPr lang="en-US" sz="1200" kern="1200" dirty="0">
              <a:solidFill>
                <a:srgbClr val="A7A1D0"/>
              </a:solidFill>
              <a:latin typeface="Franklin Gothic Medium" panose="020B0603020102020204" pitchFamily="34" charset="0"/>
            </a:rPr>
            <a:t>DOE</a:t>
          </a:r>
        </a:p>
      </cdr:txBody>
    </cdr:sp>
  </cdr:relSizeAnchor>
  <cdr:relSizeAnchor xmlns:cdr="http://schemas.openxmlformats.org/drawingml/2006/chartDrawing">
    <cdr:from>
      <cdr:x>0.67083</cdr:x>
      <cdr:y>0.17867</cdr:y>
    </cdr:from>
    <cdr:to>
      <cdr:x>0.80681</cdr:x>
      <cdr:y>0.41539</cdr:y>
    </cdr:to>
    <cdr:sp macro="" textlink="">
      <cdr:nvSpPr>
        <cdr:cNvPr id="43" name="TextBox 42">
          <a:extLst xmlns:a="http://schemas.openxmlformats.org/drawingml/2006/main">
            <a:ext uri="{FF2B5EF4-FFF2-40B4-BE49-F238E27FC236}">
              <a16:creationId xmlns:a16="http://schemas.microsoft.com/office/drawing/2014/main" id="{541D8FA7-8659-2A84-AF9A-FCFC1A87930D}"/>
            </a:ext>
          </a:extLst>
        </cdr:cNvPr>
        <cdr:cNvSpPr txBox="1"/>
      </cdr:nvSpPr>
      <cdr:spPr>
        <a:xfrm xmlns:a="http://schemas.openxmlformats.org/drawingml/2006/main">
          <a:off x="7054157" y="854836"/>
          <a:ext cx="1429944" cy="1132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>
            <a:lnSpc>
              <a:spcPct val="80000"/>
            </a:lnSpc>
          </a:pPr>
          <a:r>
            <a:rPr lang="en-US" sz="1800" kern="1200" dirty="0">
              <a:solidFill>
                <a:schemeClr val="bg1"/>
              </a:solidFill>
              <a:latin typeface="Franklin Gothic Medium" panose="020B0603020102020204" pitchFamily="34" charset="0"/>
            </a:rPr>
            <a:t>Judgements &amp; Claims</a:t>
          </a:r>
          <a:b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</a:br>
          <a:r>
            <a:rPr lang="en-US" sz="1200" kern="1200" dirty="0">
              <a:solidFill>
                <a:srgbClr val="A7A1D0"/>
              </a:solidFill>
              <a:latin typeface="Franklin Gothic Medium" panose="020B0603020102020204" pitchFamily="34" charset="0"/>
            </a:rPr>
            <a:t>MISC</a:t>
          </a:r>
        </a:p>
      </cdr:txBody>
    </cdr:sp>
  </cdr:relSizeAnchor>
  <cdr:relSizeAnchor xmlns:cdr="http://schemas.openxmlformats.org/drawingml/2006/chartDrawing">
    <cdr:from>
      <cdr:x>0.82437</cdr:x>
      <cdr:y>0.17867</cdr:y>
    </cdr:from>
    <cdr:to>
      <cdr:x>0.97407</cdr:x>
      <cdr:y>0.41539</cdr:y>
    </cdr:to>
    <cdr:sp macro="" textlink="">
      <cdr:nvSpPr>
        <cdr:cNvPr id="44" name="TextBox 43">
          <a:extLst xmlns:a="http://schemas.openxmlformats.org/drawingml/2006/main">
            <a:ext uri="{FF2B5EF4-FFF2-40B4-BE49-F238E27FC236}">
              <a16:creationId xmlns:a16="http://schemas.microsoft.com/office/drawing/2014/main" id="{196986A7-4D70-0B49-0A42-C67CAA6C6151}"/>
            </a:ext>
          </a:extLst>
        </cdr:cNvPr>
        <cdr:cNvSpPr txBox="1"/>
      </cdr:nvSpPr>
      <cdr:spPr>
        <a:xfrm xmlns:a="http://schemas.openxmlformats.org/drawingml/2006/main">
          <a:off x="8668796" y="854836"/>
          <a:ext cx="1574177" cy="1132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>
            <a:lnSpc>
              <a:spcPct val="80000"/>
            </a:lnSpc>
          </a:pPr>
          <a:r>
            <a:rPr lang="en-US" sz="1600" kern="1200" dirty="0">
              <a:solidFill>
                <a:schemeClr val="bg1"/>
              </a:solidFill>
              <a:latin typeface="Franklin Gothic Medium" panose="020B0603020102020204" pitchFamily="34" charset="0"/>
            </a:rPr>
            <a:t>City Subsidy Structural Deficit</a:t>
          </a:r>
          <a:b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</a:br>
          <a:r>
            <a:rPr lang="en-US" sz="1200" kern="1200" dirty="0">
              <a:solidFill>
                <a:srgbClr val="A7A1D0"/>
              </a:solidFill>
              <a:latin typeface="Franklin Gothic Medium" panose="020B0603020102020204" pitchFamily="34" charset="0"/>
            </a:rPr>
            <a:t>MTA</a:t>
          </a:r>
        </a:p>
      </cdr:txBody>
    </cdr:sp>
  </cdr:relSizeAnchor>
  <cdr:relSizeAnchor xmlns:cdr="http://schemas.openxmlformats.org/drawingml/2006/chartDrawing">
    <cdr:from>
      <cdr:x>0.05694</cdr:x>
      <cdr:y>0.0182</cdr:y>
    </cdr:from>
    <cdr:to>
      <cdr:x>0.24</cdr:x>
      <cdr:y>0.14043</cdr:y>
    </cdr:to>
    <cdr:sp macro="" textlink="">
      <cdr:nvSpPr>
        <cdr:cNvPr id="49" name="TextBox 22">
          <a:extLst xmlns:a="http://schemas.openxmlformats.org/drawingml/2006/main">
            <a:ext uri="{FF2B5EF4-FFF2-40B4-BE49-F238E27FC236}">
              <a16:creationId xmlns:a16="http://schemas.microsoft.com/office/drawing/2014/main" id="{C25B94BC-EEF7-D21E-10DA-9416BDBB2818}"/>
            </a:ext>
          </a:extLst>
        </cdr:cNvPr>
        <cdr:cNvSpPr txBox="1"/>
      </cdr:nvSpPr>
      <cdr:spPr>
        <a:xfrm xmlns:a="http://schemas.openxmlformats.org/drawingml/2006/main">
          <a:off x="598714" y="87086"/>
          <a:ext cx="1925014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0" tIns="0" rIns="0" bIns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3600" b="1" i="0" u="none" strike="noStrike" kern="1200" spc="-50" baseline="0">
              <a:solidFill>
                <a:srgbClr val="A7A1D0"/>
              </a:solidFill>
              <a:latin typeface="Franklin Gothic Demi" panose="020B0603020102020204" pitchFamily="34" charset="0"/>
              <a:ea typeface="+mn-ea"/>
              <a:cs typeface="+mn-cs"/>
            </a:defRPr>
          </a:pPr>
          <a:r>
            <a:rPr lang="en-US" sz="2800" b="1" i="0" spc="-50" baseline="0" dirty="0">
              <a:solidFill>
                <a:schemeClr val="bg1"/>
              </a:solidFill>
              <a:latin typeface="Franklin Gothic Demi" panose="020B0603020102020204" pitchFamily="34" charset="0"/>
            </a:rPr>
            <a:t>City Tax Levy</a:t>
          </a:r>
          <a:br>
            <a:rPr lang="en-US" sz="1800" b="1" i="0" spc="-50" baseline="0" dirty="0">
              <a:solidFill>
                <a:schemeClr val="bg1"/>
              </a:solidFill>
              <a:latin typeface="Franklin Gothic Demi" panose="020B0603020102020204" pitchFamily="34" charset="0"/>
            </a:rPr>
          </a:br>
          <a:r>
            <a:rPr lang="en-US" sz="1000" spc="100" dirty="0">
              <a:solidFill>
                <a:srgbClr val="A7A1D0"/>
              </a:solidFill>
              <a:latin typeface="Franklin Gothic Medium" panose="020B0603020102020204" pitchFamily="34" charset="0"/>
            </a:rPr>
            <a:t>$ IN BILLIONS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0.02752</cdr:x>
      <cdr:y>0.4798</cdr:y>
    </cdr:from>
    <cdr:to>
      <cdr:x>0.35563</cdr:x>
      <cdr:y>0.89193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C283CA42-08FB-9220-3DB2-085BFD5252B7}"/>
            </a:ext>
          </a:extLst>
        </cdr:cNvPr>
        <cdr:cNvSpPr txBox="1"/>
      </cdr:nvSpPr>
      <cdr:spPr>
        <a:xfrm xmlns:a="http://schemas.openxmlformats.org/drawingml/2006/main">
          <a:off x="280575" y="2712447"/>
          <a:ext cx="3345459" cy="2329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>
            <a:lnSpc>
              <a:spcPct val="80000"/>
            </a:lnSpc>
          </a:pPr>
          <a: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  <a:t>Mandates and</a:t>
          </a:r>
          <a:b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</a:br>
          <a: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  <a:t>Additional</a:t>
          </a:r>
          <a:b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</a:br>
          <a: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  <a:t>Adams Cliffs</a:t>
          </a:r>
          <a:b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</a:br>
          <a:r>
            <a:rPr lang="en-US" sz="2000" kern="1200" dirty="0">
              <a:solidFill>
                <a:srgbClr val="7B76B8"/>
              </a:solidFill>
              <a:latin typeface="Franklin Gothic Book" panose="020B0503020102020204" pitchFamily="34" charset="0"/>
            </a:rPr>
            <a:t>$5.85B</a:t>
          </a:r>
          <a:r>
            <a:rPr lang="en-US" sz="1600" kern="1200" dirty="0">
              <a:solidFill>
                <a:srgbClr val="7B76B8"/>
              </a:solidFill>
              <a:latin typeface="Franklin Gothic Book" panose="020B0503020102020204" pitchFamily="34" charset="0"/>
            </a:rPr>
            <a:t> (42%)</a:t>
          </a:r>
        </a:p>
      </cdr:txBody>
    </cdr:sp>
  </cdr:relSizeAnchor>
  <cdr:relSizeAnchor xmlns:cdr="http://schemas.openxmlformats.org/drawingml/2006/chartDrawing">
    <cdr:from>
      <cdr:x>0.65573</cdr:x>
      <cdr:y>0.14344</cdr:y>
    </cdr:from>
    <cdr:to>
      <cdr:x>0.80233</cdr:x>
      <cdr:y>0.30519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1369A0BE-E89A-BD86-4DB2-A11113FFE7BB}"/>
            </a:ext>
          </a:extLst>
        </cdr:cNvPr>
        <cdr:cNvSpPr txBox="1"/>
      </cdr:nvSpPr>
      <cdr:spPr>
        <a:xfrm xmlns:a="http://schemas.openxmlformats.org/drawingml/2006/main">
          <a:off x="4089814" y="81093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0.64629</cdr:x>
      <cdr:y>0.63497</cdr:y>
    </cdr:from>
    <cdr:to>
      <cdr:x>0.9744</cdr:x>
      <cdr:y>0.7702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C039ECB4-5B28-E866-7E5C-E4764E6AA478}"/>
            </a:ext>
          </a:extLst>
        </cdr:cNvPr>
        <cdr:cNvSpPr txBox="1"/>
      </cdr:nvSpPr>
      <cdr:spPr>
        <a:xfrm xmlns:a="http://schemas.openxmlformats.org/drawingml/2006/main">
          <a:off x="6589617" y="3589645"/>
          <a:ext cx="3345458" cy="764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>
            <a:lnSpc>
              <a:spcPct val="80000"/>
            </a:lnSpc>
          </a:pPr>
          <a: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  <a:t>Adams Big Six</a:t>
          </a:r>
          <a:b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</a:br>
          <a:r>
            <a:rPr lang="en-US" sz="2000" kern="1200" dirty="0">
              <a:solidFill>
                <a:srgbClr val="7B76B8"/>
              </a:solidFill>
              <a:latin typeface="Franklin Gothic Book" panose="020B0503020102020204" pitchFamily="34" charset="0"/>
            </a:rPr>
            <a:t>$7.5B</a:t>
          </a:r>
          <a:r>
            <a:rPr lang="en-US" sz="1600" kern="1200" dirty="0">
              <a:solidFill>
                <a:srgbClr val="7B76B8"/>
              </a:solidFill>
              <a:latin typeface="Franklin Gothic Book" panose="020B0503020102020204" pitchFamily="34" charset="0"/>
            </a:rPr>
            <a:t> (54%)</a:t>
          </a:r>
        </a:p>
      </cdr:txBody>
    </cdr:sp>
  </cdr:relSizeAnchor>
  <cdr:relSizeAnchor xmlns:cdr="http://schemas.openxmlformats.org/drawingml/2006/chartDrawing">
    <cdr:from>
      <cdr:x>0.61365</cdr:x>
      <cdr:y>0.14768</cdr:y>
    </cdr:from>
    <cdr:to>
      <cdr:x>0.94176</cdr:x>
      <cdr:y>0.34022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BB5C5040-6949-EC84-10E2-4F5613891805}"/>
            </a:ext>
          </a:extLst>
        </cdr:cNvPr>
        <cdr:cNvSpPr txBox="1"/>
      </cdr:nvSpPr>
      <cdr:spPr>
        <a:xfrm xmlns:a="http://schemas.openxmlformats.org/drawingml/2006/main">
          <a:off x="6256783" y="834870"/>
          <a:ext cx="3345459" cy="10884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>
            <a:lnSpc>
              <a:spcPct val="80000"/>
            </a:lnSpc>
          </a:pPr>
          <a:r>
            <a:rPr lang="en-US" sz="2400" kern="1200" dirty="0">
              <a:solidFill>
                <a:srgbClr val="FFAB00"/>
              </a:solidFill>
              <a:latin typeface="Franklin Gothic Medium" panose="020B0603020102020204" pitchFamily="34" charset="0"/>
            </a:rPr>
            <a:t>New Programmatic </a:t>
          </a:r>
          <a:r>
            <a:rPr lang="en-US" sz="2400" kern="1200" dirty="0" err="1">
              <a:solidFill>
                <a:srgbClr val="FFAB00"/>
              </a:solidFill>
              <a:latin typeface="Franklin Gothic Medium" panose="020B0603020102020204" pitchFamily="34" charset="0"/>
            </a:rPr>
            <a:t>SpendingNeeds</a:t>
          </a:r>
          <a:br>
            <a:rPr lang="en-US" sz="2000" kern="1200" dirty="0">
              <a:solidFill>
                <a:schemeClr val="bg1"/>
              </a:solidFill>
              <a:latin typeface="Franklin Gothic Medium" panose="020B0603020102020204" pitchFamily="34" charset="0"/>
            </a:rPr>
          </a:br>
          <a:r>
            <a:rPr lang="en-US" sz="2000" kern="1200" dirty="0">
              <a:solidFill>
                <a:srgbClr val="7B76B8"/>
              </a:solidFill>
              <a:latin typeface="Franklin Gothic Book" panose="020B0503020102020204" pitchFamily="34" charset="0"/>
            </a:rPr>
            <a:t>$576M</a:t>
          </a:r>
          <a:r>
            <a:rPr lang="en-US" sz="1600" kern="1200" dirty="0">
              <a:solidFill>
                <a:srgbClr val="7B76B8"/>
              </a:solidFill>
              <a:latin typeface="Franklin Gothic Book" panose="020B0503020102020204" pitchFamily="34" charset="0"/>
            </a:rPr>
            <a:t> (4%)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229119C-FB02-C8DF-ABAD-6E334FC517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0F88C6-C412-C5B2-9F5C-0F0D7ADA64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AE344AB-72CB-40B4-9BE3-7083FADB502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5475F-D6AF-DB54-6DFC-378A513082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E2C6F6-28D8-1F83-7CB6-A0C88175D5C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AD615F0-35E5-43D1-A767-E1820420A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0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2-23T04:55:58.74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10678 4795 16383 0 0,'1'0'0'0'0,"7"0"0"0"0,11 0 0 0 0,15 0 0 0 0,16 0 0 0 0,11 1 0 0 0,8 3 0 0 0,3 13 0 0 0,-1 18 0 0 0,-6 18 0 0 0,-6 10 0 0 0,-7 11 0 0 0,-7 11 0 0 0,-5 5 0 0 0,-4 1 0 0 0,-5-4 0 0 0,-5-2 0 0 0,-2-1 0 0 0,-2 0 0 0 0,-1-3 0 0 0,-3-6 0 0 0,-2-12 0 0 0,-4-13 0 0 0,-4-15 0 0 0,-6-14 0 0 0,-5-12 0 0 0,-4-10 0 0 0,-3-11 0 0 0,-4-7 0 0 0,-3-3 0 0 0,-1-2 0 0 0,0 3 0 0 0,1 4 0 0 0,3 5 0 0 0,2 5 0 0 0,2 3 0 0 0,1 2 0 0 0,1 2 0 0 0,-1 1 0 0 0,0 0 0 0 0,0 1 0 0 0,2 2 0 0 0,2 3 0 0 0,1 2 0 0 0,4 2 0 0 0,4 1 0 0 0,6 0 0 0 0,7 1 0 0 0,4 2 0 0 0,1 1 0 0 0,0 2 0 0 0,-3 2 0 0 0,-4-1 0 0 0,-5 0 0 0 0,-3-2 0 0 0,-2-1 0 0 0,-1-2 0 0 0,0-5 0 0 0,-1-7 0 0 0,-2-10 0 0 0,1-9 0 0 0,1-7 0 0 0,0-3 0 0 0,1-1 0 0 0,2 2 0 0 0,1 3 0 0 0,0 4 0 0 0,-1 0 0 0 0,-1 0 0 0 0,0-1 0 0 0,0-1 0 0 0,-2 2 0 0 0,0 2 0 0 0,0 2 0 0 0,-1 3 0 0 0,0 1 0 0 0,-1 0 0 0 0,0 0 0 0 0,0 0 0 0 0,1 0 0 0 0,-1-1 0 0 0,0 2 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2-23T04:55:58.7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32545 5096 16383 0 0,'-2'0'0'0'0,"-4"-1"0"0"0,-14-5 0 0 0,-26-14 0 0 0,-32-15 0 0 0,-31-14 0 0 0,-24-15 0 0 0,-21-11 0 0 0,-18-9 0 0 0,-8 0 0 0 0,0 5 0 0 0,5 6 0 0 0,8 8 0 0 0,10 7 0 0 0,3 6 0 0 0,-2 4 0 0 0,-2 7 0 0 0,-3 8 0 0 0,1 6 0 0 0,6 7 0 0 0,14 4 0 0 0,17 5 0 0 0,18 3 0 0 0,13 4 0 0 0,7 1 0 0 0,2 3 0 0 0,-4 0 0 0 0,-6 1 0 0 0,-7 2 0 0 0,-7 4 0 0 0,-4 5 0 0 0,-4 3 0 0 0,-3 5 0 0 0,-2 2 0 0 0,-1 3 0 0 0,1 3 0 0 0,3 3 0 0 0,6 3 0 0 0,7 1 0 0 0,6 1 0 0 0,7 2 0 0 0,8-1 0 0 0,9-2 0 0 0,10-2 0 0 0,8-2 0 0 0,6 0 0 0 0,1 0 0 0 0,-5 3 0 0 0,-2 1 0 0 0,1 1 0 0 0,2-2 0 0 0,7-2 0 0 0,5-4 0 0 0,5 0 0 0 0,3-1 0 0 0,2-1 0 0 0,2 0 0 0 0,0 0 0 0 0,0-2 0 0 0,3-1 0 0 0,2-2 0 0 0,2-1 0 0 0,2-2 0 0 0,3-2 0 0 0,1-3 0 0 0,4-1 0 0 0,2-3 0 0 0,2-2 0 0 0,2-4 0 0 0,1-3 0 0 0,2-2 0 0 0,2-4 0 0 0,0-3 0 0 0,1-2 0 0 0,0-2 0 0 0,1-3 0 0 0,-1 0 0 0 0,0-1 0 0 0,0 1 0 0 0,1 0 0 0 0,-1 2 0 0 0,0 7 0 0 0,0 11 0 0 0,0 11 0 0 0,0 7 0 0 0,0 3 0 0 0,0 3 0 0 0,0-3 0 0 0,0-3 0 0 0,0-4 0 0 0,0-5 0 0 0,2-3 0 0 0,1-4 0 0 0,4-3 0 0 0,3-2 0 0 0,3-1 0 0 0,3 0 0 0 0,4 2 0 0 0,2 2 0 0 0,1 2 0 0 0,-2 1 0 0 0,-1 0 0 0 0,-4-1 0 0 0,-2-2 0 0 0,-3-1 0 0 0,0 1 0 0 0,-3-2 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DA0D37F-12BF-4C03-AF8E-4F371ABC4CC7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0728542-897C-40F6-93B9-F731DCBC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39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C052F-EA03-623D-53A7-FAC3EF5A0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C4EDA5-CC38-5DD1-ECCB-5A412BA075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AD87D8-1819-629A-D2A8-7709C5F044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BF242-0632-882C-8FDF-019DE2F3F3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392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05398-EF3D-B01C-1F85-DCFF46428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60E36E-C589-E9EE-829F-218BEABF2C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39D2E2-67FF-EF3D-E937-7F8582CD96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CBC77-3A2C-FAAA-E847-6472C4A455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603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2487C-A82D-342D-BC0C-E4C37D278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D7718C-D9B2-DF98-A84D-0B9A8ECBD4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BF3A35-05B3-01F2-FE80-CFB9E96C5B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0C1B7-C1DE-520C-D5FA-6BFA7B2F16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9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EBAC5-D133-E104-8C68-6EF3B0100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D81E90-A31B-86CD-0671-742E99E3A8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30E232-4F5F-5501-D1E6-D0A49A4BA3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7B5DF-8765-F03B-7231-F1F549D23B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915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AA3FA-6A7A-D8F6-42B0-6C1C1890F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A7264A-7F46-1603-AF83-CF977299A5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330323-109C-5F48-29E0-BE8E369107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F1756-DD55-4F86-5EFE-3C6EC628EE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83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29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C052F-EA03-623D-53A7-FAC3EF5A0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C4EDA5-CC38-5DD1-ECCB-5A412BA075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AD87D8-1819-629A-D2A8-7709C5F044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BF242-0632-882C-8FDF-019DE2F3F3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39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C48A6-B66C-33B6-9F2E-285171E66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38B087-56EC-8448-CC24-EE62861802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1B23B1-7EDA-9DC6-D42F-C7D210299B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693999-3BCE-8D09-852C-0673DBD27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82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A2A99-8A28-0E70-C8F7-E36A04487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414114-DED3-34D9-BC12-F0FA650B62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7E83C3-CA42-1F59-C4DF-35DBF801F4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90065-5AC4-BD18-8AB9-AB838F1133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5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C052F-EA03-623D-53A7-FAC3EF5A0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C4EDA5-CC38-5DD1-ECCB-5A412BA075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AD87D8-1819-629A-D2A8-7709C5F044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BF242-0632-882C-8FDF-019DE2F3F3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392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368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8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8542-897C-40F6-93B9-F731DCBCAB3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54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9C9E9E-D7DF-3C35-C4EE-19C22DCF4F9F}"/>
              </a:ext>
            </a:extLst>
          </p:cNvPr>
          <p:cNvSpPr txBox="1"/>
          <p:nvPr userDrawn="1"/>
        </p:nvSpPr>
        <p:spPr>
          <a:xfrm>
            <a:off x="582021" y="1209623"/>
            <a:ext cx="5831842" cy="1671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</a:pPr>
            <a:r>
              <a:rPr lang="en-US" cap="all" spc="90">
                <a:solidFill>
                  <a:srgbClr val="A7A1D0"/>
                </a:solidFill>
                <a:latin typeface="Franklin Gothic Medium" panose="020B0603020102020204" pitchFamily="34" charset="0"/>
              </a:rPr>
              <a:t>The Work Since</a:t>
            </a:r>
            <a:br>
              <a:rPr lang="en-US" cap="all" spc="90">
                <a:solidFill>
                  <a:srgbClr val="A7A1D0"/>
                </a:solidFill>
                <a:latin typeface="Franklin Gothic Medium" panose="020B0603020102020204" pitchFamily="34" charset="0"/>
              </a:rPr>
            </a:br>
            <a:r>
              <a:rPr lang="en-US" sz="4800" b="1">
                <a:solidFill>
                  <a:schemeClr val="bg1"/>
                </a:solidFill>
                <a:latin typeface="Franklin Gothic Demi" panose="020B0603020102020204" pitchFamily="34" charset="0"/>
              </a:rPr>
              <a:t>Steps We’ve Taken to Tackle the Gap</a:t>
            </a:r>
          </a:p>
        </p:txBody>
      </p:sp>
    </p:spTree>
    <p:extLst>
      <p:ext uri="{BB962C8B-B14F-4D97-AF65-F5344CB8AC3E}">
        <p14:creationId xmlns:p14="http://schemas.microsoft.com/office/powerpoint/2010/main" val="2015808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099" y="110473"/>
            <a:ext cx="7673265" cy="820064"/>
          </a:xfrm>
          <a:prstGeom prst="rect">
            <a:avLst/>
          </a:prstGeom>
        </p:spPr>
        <p:txBody>
          <a:bodyPr/>
          <a:lstStyle>
            <a:lvl1pPr algn="l">
              <a:defRPr lang="en-US" sz="4000" b="1" kern="1200" dirty="0">
                <a:solidFill>
                  <a:schemeClr val="bg1"/>
                </a:solidFill>
                <a:latin typeface="Franklin Gothic Demi" panose="020B0603020102020204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E1EAB59-1788-AF3A-59E6-BB8ECF8EB62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343406" y="2414761"/>
            <a:ext cx="7871851" cy="485915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>
                <a:latin typeface="Franklin Gothic Book" panose="020B0503020102020204" pitchFamily="34" charset="0"/>
              </a:rPr>
              <a:t>FY26 remained balanced at </a:t>
            </a:r>
            <a:r>
              <a:rPr lang="en-US" sz="2400">
                <a:solidFill>
                  <a:srgbClr val="FFC000"/>
                </a:solidFill>
                <a:latin typeface="Franklin Gothic Book" panose="020B0503020102020204" pitchFamily="34" charset="0"/>
              </a:rPr>
              <a:t>$</a:t>
            </a:r>
            <a:r>
              <a:rPr lang="en-US">
                <a:solidFill>
                  <a:srgbClr val="FFC000"/>
                </a:solidFill>
                <a:latin typeface="Franklin Gothic Book" panose="020B0503020102020204" pitchFamily="34" charset="0"/>
              </a:rPr>
              <a:t>118.2B</a:t>
            </a:r>
            <a:endParaRPr lang="en-US" sz="800">
              <a:solidFill>
                <a:srgbClr val="EB751D"/>
              </a:solidFill>
              <a:latin typeface="Franklin Gothic Book" panose="020B05030201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>
                <a:latin typeface="Franklin Gothic Book" panose="020B0503020102020204" pitchFamily="34" charset="0"/>
              </a:rPr>
              <a:t>Outyear gaps</a:t>
            </a:r>
          </a:p>
          <a:p>
            <a:pPr marL="457200" lvl="1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800">
                <a:latin typeface="Franklin Gothic Book" panose="020B0503020102020204" pitchFamily="34" charset="0"/>
              </a:rPr>
              <a:t>FY27: </a:t>
            </a:r>
            <a:r>
              <a:rPr lang="en-US" sz="2800">
                <a:solidFill>
                  <a:srgbClr val="FFC000"/>
                </a:solidFill>
                <a:latin typeface="Franklin Gothic Book" panose="020B0503020102020204" pitchFamily="34" charset="0"/>
              </a:rPr>
              <a:t>$4.7B</a:t>
            </a:r>
            <a:br>
              <a:rPr lang="en-US" sz="2800">
                <a:solidFill>
                  <a:srgbClr val="FFC000"/>
                </a:solidFill>
                <a:latin typeface="Franklin Gothic Book" panose="020B0503020102020204" pitchFamily="34" charset="0"/>
              </a:rPr>
            </a:br>
            <a:r>
              <a:rPr lang="en-US" sz="2800">
                <a:latin typeface="Franklin Gothic Book" panose="020B0503020102020204" pitchFamily="34" charset="0"/>
              </a:rPr>
              <a:t>FY28 and FY29: </a:t>
            </a:r>
            <a:r>
              <a:rPr lang="en-US" sz="2800">
                <a:solidFill>
                  <a:srgbClr val="FFC000"/>
                </a:solidFill>
                <a:latin typeface="Franklin Gothic Book" panose="020B0503020102020204" pitchFamily="34" charset="0"/>
              </a:rPr>
              <a:t>$6.3B </a:t>
            </a:r>
            <a:endParaRPr lang="en-US">
              <a:solidFill>
                <a:srgbClr val="EB751D"/>
              </a:solidFill>
              <a:latin typeface="Franklin Gothic Book" panose="020B05030201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>
                <a:latin typeface="Franklin Gothic Book" panose="020B0503020102020204" pitchFamily="34" charset="0"/>
              </a:rPr>
              <a:t>Budget savings</a:t>
            </a:r>
          </a:p>
          <a:p>
            <a:pPr marL="457200" lvl="1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800">
                <a:latin typeface="Franklin Gothic Book" panose="020B0503020102020204" pitchFamily="34" charset="0"/>
              </a:rPr>
              <a:t>FY26: </a:t>
            </a:r>
            <a:r>
              <a:rPr lang="en-US" sz="2800">
                <a:solidFill>
                  <a:srgbClr val="FFC000"/>
                </a:solidFill>
                <a:latin typeface="Franklin Gothic Book" panose="020B0503020102020204" pitchFamily="34" charset="0"/>
              </a:rPr>
              <a:t>$528M</a:t>
            </a:r>
            <a:br>
              <a:rPr lang="en-US" sz="2800">
                <a:solidFill>
                  <a:srgbClr val="FFC000"/>
                </a:solidFill>
                <a:latin typeface="Franklin Gothic Book" panose="020B0503020102020204" pitchFamily="34" charset="0"/>
              </a:rPr>
            </a:br>
            <a:r>
              <a:rPr lang="en-US" sz="2800">
                <a:latin typeface="Franklin Gothic Book" panose="020B0503020102020204" pitchFamily="34" charset="0"/>
              </a:rPr>
              <a:t>FY27: </a:t>
            </a:r>
            <a:r>
              <a:rPr lang="en-US" sz="2800">
                <a:solidFill>
                  <a:srgbClr val="FFC000"/>
                </a:solidFill>
                <a:latin typeface="Franklin Gothic Book" panose="020B0503020102020204" pitchFamily="34" charset="0"/>
              </a:rPr>
              <a:t>$602M</a:t>
            </a:r>
            <a:endParaRPr lang="en-US" sz="2800">
              <a:solidFill>
                <a:srgbClr val="EB751D"/>
              </a:solidFill>
              <a:latin typeface="Franklin Gothic Book" panose="020B05030201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>
                <a:solidFill>
                  <a:srgbClr val="FFC000"/>
                </a:solidFill>
                <a:latin typeface="Franklin Gothic Book" panose="020B0503020102020204" pitchFamily="34" charset="0"/>
              </a:rPr>
              <a:t>$419M </a:t>
            </a:r>
            <a:r>
              <a:rPr lang="en-US">
                <a:latin typeface="Franklin Gothic Book" panose="020B0503020102020204" pitchFamily="34" charset="0"/>
              </a:rPr>
              <a:t>of additional tax revenues in FY26 over the June 2025 Adopted Budget</a:t>
            </a:r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DE7D27B-F103-7E34-6891-7A3A78E8E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7918" y="1960151"/>
            <a:ext cx="5356164" cy="82006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6969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C49F7-6398-C504-0552-F91CA0880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008" y="1521987"/>
            <a:ext cx="5178364" cy="15514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4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3359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099" y="110473"/>
            <a:ext cx="7673265" cy="820064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835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607484" y="842211"/>
            <a:ext cx="10972800" cy="0"/>
          </a:xfrm>
          <a:prstGeom prst="line">
            <a:avLst/>
          </a:prstGeom>
          <a:ln w="38100">
            <a:solidFill>
              <a:srgbClr val="0A579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483699A-BF67-4862-9ACD-DDEBAAB3A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76200"/>
            <a:ext cx="11811000" cy="74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ptos ExtraBold" panose="020B000402020202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DB7FB64-B1D1-42B9-9FA3-0B92A64DD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026696"/>
            <a:ext cx="11811000" cy="5099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ptos" panose="020B0004020202020204" pitchFamily="34" charset="0"/>
                <a:cs typeface="Times New Roman" panose="02020603050405020304" pitchFamily="18" charset="0"/>
              </a:defRPr>
            </a:lvl1pPr>
            <a:lvl2pPr>
              <a:defRPr>
                <a:latin typeface="Aptos" panose="020B0004020202020204" pitchFamily="34" charset="0"/>
                <a:cs typeface="Times New Roman" panose="02020603050405020304" pitchFamily="18" charset="0"/>
              </a:defRPr>
            </a:lvl2pPr>
            <a:lvl3pPr>
              <a:defRPr>
                <a:latin typeface="Aptos" panose="020B0004020202020204" pitchFamily="34" charset="0"/>
                <a:cs typeface="Times New Roman" panose="02020603050405020304" pitchFamily="18" charset="0"/>
              </a:defRPr>
            </a:lvl3pPr>
            <a:lvl4pPr>
              <a:defRPr>
                <a:latin typeface="Aptos" panose="020B0004020202020204" pitchFamily="34" charset="0"/>
                <a:cs typeface="Times New Roman" panose="02020603050405020304" pitchFamily="18" charset="0"/>
              </a:defRPr>
            </a:lvl4pPr>
            <a:lvl5pPr>
              <a:defRPr>
                <a:latin typeface="Aptos" panose="020B000402020202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39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DC0F6-6B9D-1E2D-5DCA-BD4390156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D90B5D-328C-2C18-12BF-A6F6E117B6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BA36B-25F3-2390-CBAA-FB8A2658C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AE663-4BB7-A845-617E-2AEEE5CD0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67D28-8109-BA30-3C52-B4C849354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3D0B1-FFA4-4023-B0B0-D27BABBFB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7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A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5199" y="110473"/>
            <a:ext cx="7673265" cy="820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521" y="1317812"/>
            <a:ext cx="11779846" cy="4859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D338FB-A454-C31D-19FF-E55BF0741EE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1937" y="6130498"/>
            <a:ext cx="1154430" cy="64008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75B7812-F259-82AC-7652-F1596F902870}"/>
              </a:ext>
            </a:extLst>
          </p:cNvPr>
          <p:cNvSpPr>
            <a:spLocks noGrp="1"/>
          </p:cNvSpPr>
          <p:nvPr userDrawn="1"/>
        </p:nvSpPr>
        <p:spPr>
          <a:xfrm>
            <a:off x="8596859" y="6408045"/>
            <a:ext cx="1597286" cy="44995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chemeClr val="bg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C52F51-F087-4FC4-B965-825D768153AB}" type="slidenum">
              <a:rPr lang="en-US" smtClean="0"/>
              <a:t>‹#›</a:t>
            </a:fld>
            <a:endParaRPr lang="en-US"/>
          </a:p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0" r:id="rId2"/>
    <p:sldLayoutId id="2147483662" r:id="rId3"/>
    <p:sldLayoutId id="2147483668" r:id="rId4"/>
    <p:sldLayoutId id="2147483669" r:id="rId5"/>
    <p:sldLayoutId id="2147483671" r:id="rId6"/>
    <p:sldLayoutId id="2147483672" r:id="rId7"/>
    <p:sldLayoutId id="2147483673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Franklin Gothic Medium" panose="020B06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Franklin Gothic Medium" panose="020B06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Franklin Gothic Medium" panose="020B06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Franklin Gothic Medium" panose="020B06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Franklin Gothic Medium" panose="020B06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151A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FF7F04-0063-A424-E824-3B116848F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00CB86-EFB1-1BBC-FB2B-C0EE089637D5}"/>
              </a:ext>
            </a:extLst>
          </p:cNvPr>
          <p:cNvSpPr txBox="1"/>
          <p:nvPr/>
        </p:nvSpPr>
        <p:spPr>
          <a:xfrm>
            <a:off x="881770" y="1830511"/>
            <a:ext cx="4718314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sz="8000" b="1">
                <a:solidFill>
                  <a:schemeClr val="bg1"/>
                </a:solidFill>
                <a:latin typeface="Franklin Gothic Demi"/>
              </a:rPr>
              <a:t>How to Build a Budget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FC26CBC-95CC-54C8-9D4D-2FE16F0C219E}"/>
              </a:ext>
            </a:extLst>
          </p:cNvPr>
          <p:cNvSpPr>
            <a:spLocks noGrp="1"/>
          </p:cNvSpPr>
          <p:nvPr/>
        </p:nvSpPr>
        <p:spPr>
          <a:xfrm>
            <a:off x="8596859" y="6408045"/>
            <a:ext cx="1597286" cy="44995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chemeClr val="bg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55F7EF8-E05D-4409-9028-D6BCF04A2AEE}" type="slidenum">
              <a:rPr lang="en-US" smtClean="0"/>
              <a:pPr/>
              <a:t>1</a:t>
            </a:fld>
            <a:endParaRPr lang="en-US"/>
          </a:p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4001125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570D8-833B-4E04-9697-C48CB9CD1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C3744DA-2F77-70CE-9BCC-A869F5918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7094" y="521658"/>
            <a:ext cx="6883029" cy="1197444"/>
          </a:xfrm>
        </p:spPr>
        <p:txBody>
          <a:bodyPr>
            <a:noAutofit/>
          </a:bodyPr>
          <a:lstStyle/>
          <a:p>
            <a:pPr algn="ctr"/>
            <a:r>
              <a:rPr lang="en-US">
                <a:latin typeface="Franklin Gothic Demi"/>
              </a:rPr>
              <a:t>The fiscal crisis of the 1970s</a:t>
            </a:r>
            <a:br>
              <a:rPr lang="en-US"/>
            </a:b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81237-AF96-B7B7-6F3B-C7744E188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350" y="2210673"/>
            <a:ext cx="7264098" cy="394375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 dirty="0">
                <a:latin typeface="Franklin Gothic Book"/>
              </a:rPr>
              <a:t>Through the 1960s, the City ran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annual current account deficits</a:t>
            </a:r>
            <a:r>
              <a:rPr lang="en-US" sz="2800" dirty="0">
                <a:latin typeface="Franklin Gothic Book"/>
              </a:rPr>
              <a:t>, funding payments in excess of revenues through borrowing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 dirty="0">
                <a:latin typeface="Franklin Gothic Book"/>
              </a:rPr>
              <a:t>In late 1974, New York City had an outstanding debt of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$10B</a:t>
            </a:r>
            <a:r>
              <a:rPr lang="en-US" sz="2800" dirty="0">
                <a:latin typeface="Franklin Gothic Book"/>
              </a:rPr>
              <a:t>, with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$5B </a:t>
            </a:r>
            <a:r>
              <a:rPr lang="en-US" sz="2800">
                <a:latin typeface="Franklin Gothic Book"/>
              </a:rPr>
              <a:t>of that short-term debt. Interest rates had climbed from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4%</a:t>
            </a:r>
            <a:r>
              <a:rPr lang="en-US" sz="2800" dirty="0">
                <a:latin typeface="Franklin Gothic Book"/>
              </a:rPr>
              <a:t> in the late 1960s to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8%</a:t>
            </a:r>
            <a:r>
              <a:rPr lang="en-US" sz="2800" dirty="0">
                <a:latin typeface="Franklin Gothic Book"/>
              </a:rPr>
              <a:t>. In 1975, banks refused to issue new bonds, leaving the City in financial freefall</a:t>
            </a:r>
            <a:endParaRPr lang="en-US" dirty="0">
              <a:latin typeface="Franklin Gothic Book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 dirty="0">
                <a:latin typeface="Franklin Gothic Book"/>
              </a:rPr>
              <a:t>On October 17, 1975, the City was scheduled to pay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$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453M</a:t>
            </a:r>
            <a:r>
              <a:rPr lang="en-US" sz="2800" dirty="0">
                <a:latin typeface="Franklin Gothic Book"/>
              </a:rPr>
              <a:t> in debt payments. The City had only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$34M</a:t>
            </a:r>
            <a:r>
              <a:rPr lang="en-US" sz="2800" dirty="0">
                <a:latin typeface="Franklin Gothic Book"/>
              </a:rPr>
              <a:t> on hand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 dirty="0">
                <a:solidFill>
                  <a:srgbClr val="FFFFFF"/>
                </a:solidFill>
                <a:latin typeface="Franklin Gothic Book"/>
              </a:rPr>
              <a:t>The City was forced to cut essential services and seek support from the state and federal government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24899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A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13BE82-DB30-F75A-E34D-B8A15F3F0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6DBB470-C3D9-B519-1910-D21A59B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3310" y="241279"/>
            <a:ext cx="8146832" cy="1547586"/>
          </a:xfrm>
        </p:spPr>
        <p:txBody>
          <a:bodyPr>
            <a:normAutofit/>
          </a:bodyPr>
          <a:lstStyle/>
          <a:p>
            <a:pPr algn="ctr"/>
            <a:br>
              <a:rPr lang="en-US" sz="1400" cap="all" spc="90">
                <a:latin typeface="Franklin Gothic Demi"/>
              </a:rPr>
            </a:br>
            <a:r>
              <a:rPr lang="en-US">
                <a:latin typeface="Franklin Gothic Demi"/>
              </a:rPr>
              <a:t>Aftermath of the fiscal crisis: GAAP and the creation of OMB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ABC614-7EAF-1849-2037-36EC4D122333}"/>
              </a:ext>
            </a:extLst>
          </p:cNvPr>
          <p:cNvSpPr txBox="1"/>
          <p:nvPr/>
        </p:nvSpPr>
        <p:spPr>
          <a:xfrm>
            <a:off x="525160" y="5156866"/>
            <a:ext cx="3700398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500" i="1">
                <a:solidFill>
                  <a:srgbClr val="FFFFFF"/>
                </a:solidFill>
                <a:latin typeface="Franklin Gothic Book"/>
              </a:rPr>
              <a:t>September, 1975: An Emergency Financial Control Board meeting in the office of Governor Hugh Carey (</a:t>
            </a:r>
            <a:r>
              <a:rPr lang="en-US" sz="1500" i="1">
                <a:solidFill>
                  <a:srgbClr val="FFFFFF"/>
                </a:solidFill>
                <a:latin typeface="Aptos"/>
              </a:rPr>
              <a:t>Meyer Liebowitz/The New York Times/Redux)</a:t>
            </a:r>
            <a:endParaRPr lang="en-US" sz="1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C9422-3AB4-B6BE-CA11-A1B7A6B5A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73" y="1962979"/>
            <a:ext cx="6099658" cy="4139113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 dirty="0">
                <a:latin typeface="Franklin Gothic Book"/>
              </a:rPr>
              <a:t>The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Municipal Assistance Corporation</a:t>
            </a:r>
            <a:r>
              <a:rPr lang="en-US" sz="2800" dirty="0">
                <a:latin typeface="Franklin Gothic Book"/>
              </a:rPr>
              <a:t> was set up to sell bonds to finance City programs, and the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Financial Control Board</a:t>
            </a:r>
            <a:r>
              <a:rPr lang="en-US" sz="2800" dirty="0">
                <a:latin typeface="Franklin Gothic Book"/>
              </a:rPr>
              <a:t> was created to review and approve City budgets </a:t>
            </a:r>
            <a:endParaRPr lang="en-US" sz="2800" dirty="0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 dirty="0">
                <a:latin typeface="Franklin Gothic Book"/>
              </a:rPr>
              <a:t>The NYS Financial Emergency Act in fall 1975 required the City to budget in accordance with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Generally Accepted Accounting Principles (GAAP)</a:t>
            </a:r>
            <a:r>
              <a:rPr lang="en-US" sz="2800" dirty="0">
                <a:latin typeface="Franklin Gothic Book"/>
              </a:rPr>
              <a:t>, including a formal requirement to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balance the budget</a:t>
            </a:r>
            <a:r>
              <a:rPr lang="en-US" sz="2800" dirty="0">
                <a:solidFill>
                  <a:srgbClr val="FFAB00"/>
                </a:solidFill>
                <a:latin typeface="Franklin Gothic Book"/>
              </a:rPr>
              <a:t>.</a:t>
            </a:r>
            <a:endParaRPr lang="en-US" sz="2800" dirty="0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 dirty="0">
                <a:latin typeface="Franklin Gothic Book"/>
              </a:rPr>
              <a:t>1981 was the first GAAP balanced budget requirement. The City has met this requirement each year to date –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47 years</a:t>
            </a:r>
            <a:r>
              <a:rPr lang="en-US" sz="2800" dirty="0">
                <a:latin typeface="Franklin Gothic Book"/>
              </a:rPr>
              <a:t> of GAAP balanced budgets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 dirty="0">
                <a:latin typeface="Franklin Gothic Book"/>
              </a:rPr>
              <a:t>In 1976, the </a:t>
            </a:r>
            <a:r>
              <a:rPr lang="en-US" sz="2800" dirty="0">
                <a:solidFill>
                  <a:srgbClr val="FFC000"/>
                </a:solidFill>
                <a:latin typeface="Franklin Gothic Book"/>
              </a:rPr>
              <a:t>Office of Management and Budget</a:t>
            </a:r>
            <a:r>
              <a:rPr lang="en-US" sz="2800" dirty="0">
                <a:latin typeface="Franklin Gothic Book"/>
              </a:rPr>
              <a:t> was created to replace the Bureau of the Budget </a:t>
            </a:r>
            <a:endParaRPr lang="en-US" dirty="0">
              <a:latin typeface="Franklin Gothic Book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 dirty="0">
                <a:latin typeface="Franklin Gothic Book"/>
              </a:rPr>
              <a:t>The impacts were felt across the City: 69,600 public sector jobs were lost between 1975 and 1978</a:t>
            </a:r>
            <a:endParaRPr lang="en-US" sz="2800" dirty="0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endParaRPr lang="en-US" sz="2800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endParaRPr lang="en-US" sz="2800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endParaRPr lang="en-US" sz="28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166A142-DEAC-1209-DC77-1D93EFBBD5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154" y="2156422"/>
            <a:ext cx="440055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359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151A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207A33-826C-24FF-FC77-9FCAC10E8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FCBBDB-DD7D-ED0E-AD10-3ABEF3DA7D82}"/>
              </a:ext>
            </a:extLst>
          </p:cNvPr>
          <p:cNvSpPr txBox="1"/>
          <p:nvPr/>
        </p:nvSpPr>
        <p:spPr>
          <a:xfrm>
            <a:off x="647847" y="1996708"/>
            <a:ext cx="6457094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solidFill>
                  <a:schemeClr val="bg1"/>
                </a:solidFill>
                <a:latin typeface="Franklin Gothic Demi"/>
                <a:ea typeface="+mn-lt"/>
                <a:cs typeface="+mn-lt"/>
              </a:rPr>
              <a:t>Mayor Mamdani's budget priorities &amp; the FY27 budget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F407836-6619-3731-67DB-2E06B2522E2E}"/>
              </a:ext>
            </a:extLst>
          </p:cNvPr>
          <p:cNvSpPr>
            <a:spLocks noGrp="1"/>
          </p:cNvSpPr>
          <p:nvPr/>
        </p:nvSpPr>
        <p:spPr>
          <a:xfrm>
            <a:off x="8596859" y="6408045"/>
            <a:ext cx="1597286" cy="44995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chemeClr val="bg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55F7EF8-E05D-4409-9028-D6BCF04A2AEE}" type="slidenum">
              <a:rPr lang="en-US" smtClean="0"/>
              <a:pPr/>
              <a:t>12</a:t>
            </a:fld>
            <a:endParaRPr lang="en-US"/>
          </a:p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303590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F4875-BB81-5853-7F52-9865946BB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D5D3387-B5DE-1288-F87F-813118EEF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0731" y="2824499"/>
            <a:ext cx="7565859" cy="1207340"/>
          </a:xfrm>
        </p:spPr>
        <p:txBody>
          <a:bodyPr>
            <a:noAutofit/>
          </a:bodyPr>
          <a:lstStyle/>
          <a:p>
            <a:pPr algn="ctr"/>
            <a:r>
              <a:rPr lang="en-US" sz="5400" b="0" dirty="0">
                <a:latin typeface="Franklin Gothic Demi"/>
              </a:rPr>
              <a:t>The Administration is committed to returning the City to </a:t>
            </a:r>
            <a:r>
              <a:rPr lang="en-US" sz="5400" b="0" dirty="0">
                <a:solidFill>
                  <a:srgbClr val="FFC000"/>
                </a:solidFill>
                <a:latin typeface="Franklin Gothic Demi"/>
              </a:rPr>
              <a:t>firm financial</a:t>
            </a:r>
            <a:r>
              <a:rPr lang="en-US" sz="5400" b="0" dirty="0">
                <a:solidFill>
                  <a:srgbClr val="FFAB00"/>
                </a:solidFill>
                <a:latin typeface="Franklin Gothic Demi"/>
              </a:rPr>
              <a:t> </a:t>
            </a:r>
            <a:r>
              <a:rPr lang="en-US" sz="5400" b="0" dirty="0">
                <a:solidFill>
                  <a:srgbClr val="FFC000"/>
                </a:solidFill>
                <a:latin typeface="Franklin Gothic Demi"/>
              </a:rPr>
              <a:t>footing</a:t>
            </a:r>
            <a:r>
              <a:rPr lang="en-US" sz="5400" b="0" dirty="0">
                <a:latin typeface="Franklin Gothic Demi"/>
              </a:rPr>
              <a:t> while advancing the </a:t>
            </a:r>
            <a:r>
              <a:rPr lang="en-US" sz="5400" b="0" dirty="0">
                <a:solidFill>
                  <a:srgbClr val="FFC000"/>
                </a:solidFill>
                <a:latin typeface="Franklin Gothic Demi"/>
              </a:rPr>
              <a:t>Affordability Agenda </a:t>
            </a:r>
            <a:endParaRPr lang="en-US" sz="5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231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A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E570D8-833B-4E04-9697-C48CB9CD1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C3744DA-2F77-70CE-9BCC-A869F5918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5203" y="231286"/>
            <a:ext cx="6801365" cy="1207340"/>
          </a:xfrm>
        </p:spPr>
        <p:txBody>
          <a:bodyPr>
            <a:noAutofit/>
          </a:bodyPr>
          <a:lstStyle/>
          <a:p>
            <a:pPr algn="ctr" fontAlgn="base"/>
            <a:r>
              <a:rPr lang="en-US" sz="4000" b="1">
                <a:latin typeface="Franklin Gothic Demi" panose="020B0603020102020204" pitchFamily="34" charset="0"/>
                <a:ea typeface="+mn-ea"/>
                <a:cs typeface="+mn-cs"/>
              </a:rPr>
              <a:t>Adams Left the Highest Budget Gaps in 12 Years</a:t>
            </a:r>
            <a:endParaRPr lang="en-US"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CC9DD6-6CB7-9E59-D72F-B6B2F9514567}"/>
              </a:ext>
            </a:extLst>
          </p:cNvPr>
          <p:cNvSpPr txBox="1"/>
          <p:nvPr/>
        </p:nvSpPr>
        <p:spPr>
          <a:xfrm flipH="1">
            <a:off x="2499315" y="5770367"/>
            <a:ext cx="68521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Franklin Gothic Medium" panose="020B0603020102020204" pitchFamily="34" charset="0"/>
              </a:rPr>
              <a:t>Staggering Underbudgeting Made it </a:t>
            </a:r>
            <a:r>
              <a:rPr lang="en-US" sz="2800" b="1">
                <a:solidFill>
                  <a:srgbClr val="FF4027"/>
                </a:solidFill>
                <a:latin typeface="Franklin Gothic Demi" panose="020B0603020102020204" pitchFamily="34" charset="0"/>
              </a:rPr>
              <a:t>Worse</a:t>
            </a:r>
          </a:p>
          <a:p>
            <a:endParaRPr lang="en-US" sz="160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9354443-72ED-F99F-D96B-7FC5D1435B1C}"/>
              </a:ext>
            </a:extLst>
          </p:cNvPr>
          <p:cNvGraphicFramePr>
            <a:graphicFrameLocks noGrp="1"/>
          </p:cNvGraphicFramePr>
          <p:nvPr/>
        </p:nvGraphicFramePr>
        <p:xfrm>
          <a:off x="1092510" y="1734637"/>
          <a:ext cx="9553070" cy="3817255"/>
        </p:xfrm>
        <a:graphic>
          <a:graphicData uri="http://schemas.openxmlformats.org/drawingml/2006/table">
            <a:tbl>
              <a:tblPr/>
              <a:tblGrid>
                <a:gridCol w="2576762">
                  <a:extLst>
                    <a:ext uri="{9D8B030D-6E8A-4147-A177-3AD203B41FA5}">
                      <a16:colId xmlns:a16="http://schemas.microsoft.com/office/drawing/2014/main" val="2727848477"/>
                    </a:ext>
                  </a:extLst>
                </a:gridCol>
                <a:gridCol w="1162718">
                  <a:extLst>
                    <a:ext uri="{9D8B030D-6E8A-4147-A177-3AD203B41FA5}">
                      <a16:colId xmlns:a16="http://schemas.microsoft.com/office/drawing/2014/main" val="1487295700"/>
                    </a:ext>
                  </a:extLst>
                </a:gridCol>
                <a:gridCol w="1162718">
                  <a:extLst>
                    <a:ext uri="{9D8B030D-6E8A-4147-A177-3AD203B41FA5}">
                      <a16:colId xmlns:a16="http://schemas.microsoft.com/office/drawing/2014/main" val="3025252446"/>
                    </a:ext>
                  </a:extLst>
                </a:gridCol>
                <a:gridCol w="1162718">
                  <a:extLst>
                    <a:ext uri="{9D8B030D-6E8A-4147-A177-3AD203B41FA5}">
                      <a16:colId xmlns:a16="http://schemas.microsoft.com/office/drawing/2014/main" val="3861216972"/>
                    </a:ext>
                  </a:extLst>
                </a:gridCol>
                <a:gridCol w="1162718">
                  <a:extLst>
                    <a:ext uri="{9D8B030D-6E8A-4147-A177-3AD203B41FA5}">
                      <a16:colId xmlns:a16="http://schemas.microsoft.com/office/drawing/2014/main" val="2217890302"/>
                    </a:ext>
                  </a:extLst>
                </a:gridCol>
                <a:gridCol w="1162718">
                  <a:extLst>
                    <a:ext uri="{9D8B030D-6E8A-4147-A177-3AD203B41FA5}">
                      <a16:colId xmlns:a16="http://schemas.microsoft.com/office/drawing/2014/main" val="532763450"/>
                    </a:ext>
                  </a:extLst>
                </a:gridCol>
                <a:gridCol w="1162718">
                  <a:extLst>
                    <a:ext uri="{9D8B030D-6E8A-4147-A177-3AD203B41FA5}">
                      <a16:colId xmlns:a16="http://schemas.microsoft.com/office/drawing/2014/main" val="28582380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800" kern="1200">
                        <a:solidFill>
                          <a:schemeClr val="tx1"/>
                        </a:solidFill>
                        <a:latin typeface="Franklin Gothic Medium" panose="020B06030201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51A5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Budget Gaps</a:t>
                      </a:r>
                    </a:p>
                  </a:txBody>
                  <a:tcPr marL="45720" marR="45720" marT="137160" marB="13716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B4092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US" sz="130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3350" marR="13350" marT="0" marB="13350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US" sz="130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3350" marR="13350" marT="0" marB="13350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sz="1800" b="1" kern="120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as a % of Revenue</a:t>
                      </a:r>
                    </a:p>
                  </a:txBody>
                  <a:tcPr marL="45720" marR="45720" marT="137160" marB="137160" anchor="b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B4092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US" sz="130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3350" marR="13350" marT="0" marB="13350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US" sz="130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3350" marR="13350" marT="0" marB="13350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8506071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>
                        <a:solidFill>
                          <a:srgbClr val="A7A1D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sz="1200" kern="1200" cap="all" spc="90" baseline="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Year 2</a:t>
                      </a:r>
                    </a:p>
                  </a:txBody>
                  <a:tcPr marL="137160" marR="137160" marT="0" marB="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B4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sz="1200" kern="1200" cap="all" spc="90" baseline="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Year 3</a:t>
                      </a:r>
                    </a:p>
                  </a:txBody>
                  <a:tcPr marL="137160" marR="137160" marT="0" marB="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B4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sz="1200" kern="1200" cap="all" spc="90" baseline="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Year 4</a:t>
                      </a:r>
                    </a:p>
                  </a:txBody>
                  <a:tcPr marL="137160" marR="137160" marT="0" marB="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B4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sz="1200" kern="1200" cap="all" spc="90" baseline="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Year 2</a:t>
                      </a:r>
                    </a:p>
                  </a:txBody>
                  <a:tcPr marL="137160" marR="137160" marT="0" marB="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B4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sz="1200" kern="1200" cap="all" spc="90" baseline="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Year 3</a:t>
                      </a:r>
                    </a:p>
                  </a:txBody>
                  <a:tcPr marL="137160" marR="137160" marT="0" marB="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B409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sz="1200" kern="1200" cap="all" spc="90" baseline="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Year 4</a:t>
                      </a:r>
                    </a:p>
                  </a:txBody>
                  <a:tcPr marL="137160" marR="137160" marT="0" marB="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B4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61138"/>
                  </a:ext>
                </a:extLst>
              </a:tr>
              <a:tr h="971427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Last Bloomberg Plan</a:t>
                      </a:r>
                      <a:br>
                        <a:rPr lang="en-US" sz="13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en-US" sz="1200" kern="1200" cap="all" spc="90" baseline="0">
                          <a:solidFill>
                            <a:srgbClr val="A7A1D0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Nov 2013</a:t>
                      </a:r>
                    </a:p>
                  </a:txBody>
                  <a:tcPr marL="137160" marR="137160" marT="137160" marB="13716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 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-1,472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-951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0.00%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-2.70%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-1.70%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884610"/>
                  </a:ext>
                </a:extLst>
              </a:tr>
              <a:tr h="95199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Last de Blasio Plan</a:t>
                      </a:r>
                      <a:br>
                        <a:rPr lang="en-US" sz="13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en-US" sz="1200" kern="1200" cap="all" spc="90" baseline="0">
                          <a:solidFill>
                            <a:srgbClr val="A7A1D0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Nov 2021</a:t>
                      </a:r>
                    </a:p>
                  </a:txBody>
                  <a:tcPr marL="137160" marR="137160" marT="137160" marB="13716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-2,882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-2,731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-2,140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-4.10%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-3.80%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-2.90%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295894"/>
                  </a:ext>
                </a:extLst>
              </a:tr>
              <a:tr h="95199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Last Adams Plan</a:t>
                      </a:r>
                      <a:br>
                        <a:rPr lang="en-US" sz="13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en-US" sz="1200" kern="1200" cap="all" spc="90" baseline="0">
                          <a:solidFill>
                            <a:srgbClr val="A7A1D0"/>
                          </a:solidFill>
                          <a:effectLst/>
                          <a:latin typeface="Franklin Gothic Medium" panose="020B0603020102020204" pitchFamily="34" charset="0"/>
                          <a:ea typeface="+mn-ea"/>
                          <a:cs typeface="+mn-cs"/>
                        </a:rPr>
                        <a:t>Nov 2025</a:t>
                      </a:r>
                    </a:p>
                  </a:txBody>
                  <a:tcPr marL="137160" marR="137160" marT="137160" marB="13716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-4,691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-6,273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-6,296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rgbClr val="FF4027"/>
                          </a:solidFill>
                          <a:effectLst/>
                          <a:latin typeface="Franklin Gothic Book" panose="020B0503020102020204" pitchFamily="34" charset="0"/>
                        </a:rPr>
                        <a:t>-5.30%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rgbClr val="FF4027"/>
                          </a:solidFill>
                          <a:effectLst/>
                          <a:latin typeface="Franklin Gothic Book" panose="020B0503020102020204" pitchFamily="34" charset="0"/>
                        </a:rPr>
                        <a:t>-6.80%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600">
                          <a:solidFill>
                            <a:srgbClr val="FF4027"/>
                          </a:solidFill>
                          <a:effectLst/>
                          <a:latin typeface="Franklin Gothic Book" panose="020B0503020102020204" pitchFamily="34" charset="0"/>
                        </a:rPr>
                        <a:t>-6.70%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151A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2C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866064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D3F8B7D1-BFFA-9807-BFA4-5C28B2BA87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1948" y="6225143"/>
            <a:ext cx="966667" cy="6096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DBD55B2-4886-EF49-D273-02A70E45779C}"/>
              </a:ext>
            </a:extLst>
          </p:cNvPr>
          <p:cNvSpPr/>
          <p:nvPr/>
        </p:nvSpPr>
        <p:spPr>
          <a:xfrm>
            <a:off x="654908" y="4744995"/>
            <a:ext cx="10354962" cy="1025372"/>
          </a:xfrm>
          <a:prstGeom prst="rect">
            <a:avLst/>
          </a:prstGeom>
          <a:noFill/>
          <a:ln w="63500">
            <a:solidFill>
              <a:srgbClr val="FF4027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09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A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DC68A-D6C2-802A-2D64-E26DAF772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2630" y="429657"/>
            <a:ext cx="8333838" cy="820064"/>
          </a:xfrm>
        </p:spPr>
        <p:txBody>
          <a:bodyPr>
            <a:noAutofit/>
          </a:bodyPr>
          <a:lstStyle/>
          <a:p>
            <a:pPr algn="ctr" fontAlgn="base"/>
            <a:r>
              <a:rPr lang="en-US" sz="3200">
                <a:latin typeface="Franklin Gothic Demi"/>
              </a:rPr>
              <a:t>FY27 Prelim Budget includes </a:t>
            </a:r>
            <a:r>
              <a:rPr lang="en-US" sz="3200" b="1">
                <a:latin typeface="Franklin Gothic Demi"/>
              </a:rPr>
              <a:t>$7.54 Billion to Fill Cliffs Across Six Major Unbudgeted Needs</a:t>
            </a:r>
            <a:endParaRPr lang="en-US" sz="3200">
              <a:latin typeface="Franklin Gothic Demi"/>
            </a:endParaRPr>
          </a:p>
        </p:txBody>
      </p:sp>
      <p:graphicFrame>
        <p:nvGraphicFramePr>
          <p:cNvPr id="13" name="Content Placeholder 4">
            <a:extLst>
              <a:ext uri="{FF2B5EF4-FFF2-40B4-BE49-F238E27FC236}">
                <a16:creationId xmlns:a16="http://schemas.microsoft.com/office/drawing/2014/main" id="{175FFB3E-B83D-1700-C81F-6CF293501A0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70167" y="1703388"/>
          <a:ext cx="10515600" cy="4784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02D984-E515-45AA-CBCD-68DF4ECE2BE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69D526-AAE6-478A-8D8D-2C55887D336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98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A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A4627A-2FFD-9B55-0BA7-03AF644CA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49B7BD-360D-255F-5507-B3CD26AD46B4}"/>
              </a:ext>
            </a:extLst>
          </p:cNvPr>
          <p:cNvSpPr txBox="1"/>
          <p:nvPr/>
        </p:nvSpPr>
        <p:spPr>
          <a:xfrm>
            <a:off x="2371576" y="1579008"/>
            <a:ext cx="3717109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Aft>
                <a:spcPts val="2400"/>
              </a:spcAft>
              <a:defRPr/>
            </a:pPr>
            <a:r>
              <a:rPr lang="en-US" sz="2000">
                <a:solidFill>
                  <a:schemeClr val="bg1"/>
                </a:solidFill>
                <a:latin typeface="Franklin Gothic Medium" panose="020B0603020102020204" pitchFamily="34" charset="0"/>
              </a:rPr>
              <a:t>Health Insurance Stabilization Fund insolvency</a:t>
            </a:r>
            <a:br>
              <a:rPr lang="en-US">
                <a:solidFill>
                  <a:schemeClr val="bg1"/>
                </a:solidFill>
                <a:latin typeface="Franklin Gothic Medium" panose="020B0603020102020204" pitchFamily="34" charset="0"/>
              </a:rPr>
            </a:br>
            <a:r>
              <a:rPr lang="en-US" sz="1400">
                <a:solidFill>
                  <a:srgbClr val="FFC000"/>
                </a:solidFill>
                <a:latin typeface="Franklin Gothic Medium" panose="020B0603020102020204" pitchFamily="34" charset="0"/>
              </a:rPr>
              <a:t>$911M in FY26, $1.1B in FY27 </a:t>
            </a:r>
          </a:p>
          <a:p>
            <a:pPr fontAlgn="base">
              <a:spcAft>
                <a:spcPts val="2400"/>
              </a:spcAft>
              <a:defRPr/>
            </a:pPr>
            <a:r>
              <a:rPr lang="en-US" sz="2000">
                <a:solidFill>
                  <a:schemeClr val="bg1"/>
                </a:solidFill>
                <a:latin typeface="Franklin Gothic Medium" panose="020B0603020102020204" pitchFamily="34" charset="0"/>
              </a:rPr>
              <a:t>State class size law mandate</a:t>
            </a:r>
            <a:br>
              <a:rPr lang="en-US">
                <a:solidFill>
                  <a:schemeClr val="bg1"/>
                </a:solidFill>
                <a:latin typeface="Franklin Gothic Medium" panose="020B0603020102020204" pitchFamily="34" charset="0"/>
              </a:rPr>
            </a:br>
            <a:r>
              <a:rPr lang="en-US" sz="1400">
                <a:solidFill>
                  <a:srgbClr val="FFC000"/>
                </a:solidFill>
                <a:latin typeface="Franklin Gothic Medium" panose="020B0603020102020204" pitchFamily="34" charset="0"/>
              </a:rPr>
              <a:t>$600M in FY27</a:t>
            </a: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tabLst/>
              <a:defRPr/>
            </a:pPr>
            <a:r>
              <a:rPr lang="en-US" sz="2000">
                <a:solidFill>
                  <a:schemeClr val="bg1"/>
                </a:solidFill>
                <a:latin typeface="Franklin Gothic Medium" panose="020B0603020102020204" pitchFamily="34" charset="0"/>
              </a:rPr>
              <a:t>Unbudgeted portion of the mandated 12% Health Insurance Plan</a:t>
            </a:r>
            <a:br>
              <a:rPr lang="en-US">
                <a:solidFill>
                  <a:schemeClr val="bg1"/>
                </a:solidFill>
                <a:latin typeface="Franklin Gothic Medium" panose="020B0603020102020204" pitchFamily="34" charset="0"/>
              </a:rPr>
            </a:br>
            <a:r>
              <a:rPr lang="en-US" sz="1400">
                <a:solidFill>
                  <a:srgbClr val="FFC000"/>
                </a:solidFill>
                <a:latin typeface="Franklin Gothic Medium" panose="020B0603020102020204" pitchFamily="34" charset="0"/>
              </a:rPr>
              <a:t>$408M of Greater New York HIP rate increase (in FY26, $418M in FY27)</a:t>
            </a:r>
          </a:p>
          <a:p>
            <a:pPr>
              <a:spcAft>
                <a:spcPts val="2400"/>
              </a:spcAft>
              <a:defRPr/>
            </a:pPr>
            <a:r>
              <a:rPr lang="en-US">
                <a:solidFill>
                  <a:schemeClr val="bg1"/>
                </a:solidFill>
                <a:latin typeface="Franklin Gothic Medium" panose="020B0603020102020204" pitchFamily="34" charset="0"/>
              </a:rPr>
              <a:t>Early childhood education funding shortfall</a:t>
            </a:r>
            <a:br>
              <a:rPr lang="en-US">
                <a:solidFill>
                  <a:schemeClr val="bg1"/>
                </a:solidFill>
                <a:latin typeface="Franklin Gothic Medium" panose="020B0603020102020204" pitchFamily="34" charset="0"/>
              </a:rPr>
            </a:br>
            <a:r>
              <a:rPr lang="en-US" sz="1400">
                <a:solidFill>
                  <a:srgbClr val="FFC000"/>
                </a:solidFill>
                <a:latin typeface="Franklin Gothic Medium" panose="020B0603020102020204" pitchFamily="34" charset="0"/>
              </a:rPr>
              <a:t>$300M in FY26, baselined at $380M in FY27</a:t>
            </a:r>
            <a:endParaRPr lang="en-US">
              <a:solidFill>
                <a:srgbClr val="FFC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90B9E9-5171-03EC-B799-EF8DDC1E94E3}"/>
              </a:ext>
            </a:extLst>
          </p:cNvPr>
          <p:cNvSpPr txBox="1"/>
          <p:nvPr/>
        </p:nvSpPr>
        <p:spPr>
          <a:xfrm>
            <a:off x="1996360" y="257021"/>
            <a:ext cx="8209491" cy="9787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</a:pPr>
            <a:r>
              <a:rPr lang="en-US" sz="3200" b="1">
                <a:solidFill>
                  <a:schemeClr val="bg1"/>
                </a:solidFill>
                <a:latin typeface="Franklin Gothic Demi" panose="020B0603020102020204" pitchFamily="34" charset="0"/>
              </a:rPr>
              <a:t>$6.67 Billion In Additional Unfunded Needs and Mandates Over FY6 and FY27 Alone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422621-0954-DF4C-AEDD-669059C02E0A}"/>
              </a:ext>
            </a:extLst>
          </p:cNvPr>
          <p:cNvSpPr txBox="1"/>
          <p:nvPr/>
        </p:nvSpPr>
        <p:spPr>
          <a:xfrm>
            <a:off x="6306064" y="1563418"/>
            <a:ext cx="3717109" cy="5063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Aft>
                <a:spcPts val="2400"/>
              </a:spcAft>
              <a:defRPr/>
            </a:pPr>
            <a:r>
              <a:rPr lang="en-US" sz="2000">
                <a:solidFill>
                  <a:schemeClr val="bg1"/>
                </a:solidFill>
                <a:latin typeface="Franklin Gothic Medium" panose="020B0603020102020204" pitchFamily="34" charset="0"/>
              </a:rPr>
              <a:t>Supportive Housing Units</a:t>
            </a:r>
            <a:br>
              <a:rPr lang="en-US">
                <a:solidFill>
                  <a:schemeClr val="bg1"/>
                </a:solidFill>
                <a:latin typeface="Franklin Gothic Medium" panose="020B0603020102020204" pitchFamily="34" charset="0"/>
              </a:rPr>
            </a:br>
            <a:r>
              <a:rPr lang="en-US" sz="1400">
                <a:solidFill>
                  <a:srgbClr val="FFC000"/>
                </a:solidFill>
                <a:latin typeface="Franklin Gothic Medium" panose="020B0603020102020204" pitchFamily="34" charset="0"/>
              </a:rPr>
              <a:t>$82 million in FY26 and baselined </a:t>
            </a:r>
          </a:p>
          <a:p>
            <a:pPr fontAlgn="base">
              <a:spcAft>
                <a:spcPts val="2400"/>
              </a:spcAft>
              <a:defRPr/>
            </a:pPr>
            <a:r>
              <a:rPr lang="en-US" sz="2000">
                <a:solidFill>
                  <a:schemeClr val="bg1"/>
                </a:solidFill>
                <a:latin typeface="Franklin Gothic Medium" panose="020B0603020102020204" pitchFamily="34" charset="0"/>
              </a:rPr>
              <a:t>State mandated Medicaid funding</a:t>
            </a:r>
            <a:br>
              <a:rPr lang="en-US">
                <a:solidFill>
                  <a:schemeClr val="bg1"/>
                </a:solidFill>
                <a:latin typeface="Franklin Gothic Medium" panose="020B0603020102020204" pitchFamily="34" charset="0"/>
              </a:rPr>
            </a:br>
            <a:r>
              <a:rPr lang="en-US" sz="1400">
                <a:solidFill>
                  <a:srgbClr val="FFC000"/>
                </a:solidFill>
                <a:latin typeface="Franklin Gothic Medium" panose="020B0603020102020204" pitchFamily="34" charset="0"/>
              </a:rPr>
              <a:t>$57 million in FY26 and baselined</a:t>
            </a:r>
          </a:p>
          <a:p>
            <a:pPr lvl="0" fontAlgn="base">
              <a:lnSpc>
                <a:spcPct val="90000"/>
              </a:lnSpc>
              <a:spcBef>
                <a:spcPts val="1000"/>
              </a:spcBef>
              <a:spcAft>
                <a:spcPts val="2400"/>
              </a:spcAft>
              <a:defRPr/>
            </a:pPr>
            <a:r>
              <a:rPr lang="en-US" sz="2000">
                <a:solidFill>
                  <a:schemeClr val="bg1"/>
                </a:solidFill>
                <a:latin typeface="Franklin Gothic Medium" panose="020B0603020102020204" pitchFamily="34" charset="0"/>
              </a:rPr>
              <a:t>Unbudgeted Not for Profit vendor indirect costs</a:t>
            </a:r>
            <a:br>
              <a:rPr lang="en-US">
                <a:solidFill>
                  <a:schemeClr val="bg1"/>
                </a:solidFill>
                <a:latin typeface="Franklin Gothic Medium" panose="020B0603020102020204" pitchFamily="34" charset="0"/>
              </a:rPr>
            </a:br>
            <a:r>
              <a:rPr lang="en-US" sz="1400">
                <a:solidFill>
                  <a:srgbClr val="FFC000"/>
                </a:solidFill>
                <a:latin typeface="Franklin Gothic Medium" panose="020B0603020102020204" pitchFamily="34" charset="0"/>
              </a:rPr>
              <a:t>$26 million in FY26, baselined at $71 million as of FY27  to support their growing administration costs</a:t>
            </a:r>
          </a:p>
          <a:p>
            <a:pPr lvl="0" fontAlgn="base">
              <a:lnSpc>
                <a:spcPct val="90000"/>
              </a:lnSpc>
              <a:spcBef>
                <a:spcPts val="1000"/>
              </a:spcBef>
              <a:spcAft>
                <a:spcPts val="2400"/>
              </a:spcAft>
              <a:defRPr/>
            </a:pPr>
            <a:r>
              <a:rPr lang="en-US" sz="2000">
                <a:solidFill>
                  <a:schemeClr val="bg1"/>
                </a:solidFill>
                <a:latin typeface="Franklin Gothic Medium" panose="020B0603020102020204" pitchFamily="34" charset="0"/>
              </a:rPr>
              <a:t>Federal and state mandated "Early Intervention”</a:t>
            </a:r>
            <a:br>
              <a:rPr lang="en-US">
                <a:solidFill>
                  <a:schemeClr val="bg1"/>
                </a:solidFill>
                <a:latin typeface="Franklin Gothic Medium" panose="020B0603020102020204" pitchFamily="34" charset="0"/>
              </a:rPr>
            </a:br>
            <a:r>
              <a:rPr lang="en-US" sz="1400">
                <a:solidFill>
                  <a:srgbClr val="FFC000"/>
                </a:solidFill>
                <a:latin typeface="Franklin Gothic Medium" panose="020B0603020102020204" pitchFamily="34" charset="0"/>
              </a:rPr>
              <a:t>$74 million in FY26, $93 million in FY27</a:t>
            </a:r>
          </a:p>
          <a:p>
            <a:endParaRPr lang="en-US" sz="1600">
              <a:solidFill>
                <a:srgbClr val="FFFFFF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B48B0F-72D3-641A-C91C-B2D21E337432}"/>
              </a:ext>
            </a:extLst>
          </p:cNvPr>
          <p:cNvSpPr txBox="1"/>
          <p:nvPr/>
        </p:nvSpPr>
        <p:spPr>
          <a:xfrm>
            <a:off x="986633" y="1584710"/>
            <a:ext cx="1167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cap="all" spc="90">
                <a:solidFill>
                  <a:srgbClr val="A7A1D0"/>
                </a:solidFill>
                <a:latin typeface="Franklin Gothic Medium" panose="020B0603020102020204" pitchFamily="34" charset="0"/>
              </a:rPr>
              <a:t>Includes</a:t>
            </a:r>
          </a:p>
        </p:txBody>
      </p:sp>
    </p:spTree>
    <p:extLst>
      <p:ext uri="{BB962C8B-B14F-4D97-AF65-F5344CB8AC3E}">
        <p14:creationId xmlns:p14="http://schemas.microsoft.com/office/powerpoint/2010/main" val="2586588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8879C88-8DE0-7FC2-376E-2CBBE3D48C19}"/>
              </a:ext>
            </a:extLst>
          </p:cNvPr>
          <p:cNvSpPr/>
          <p:nvPr/>
        </p:nvSpPr>
        <p:spPr>
          <a:xfrm>
            <a:off x="9448800" y="5892800"/>
            <a:ext cx="2654300" cy="965200"/>
          </a:xfrm>
          <a:prstGeom prst="rect">
            <a:avLst/>
          </a:prstGeom>
          <a:solidFill>
            <a:srgbClr val="151A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A88DCC48-3527-1CC3-0DB1-D2F4C7B5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951" y="110473"/>
            <a:ext cx="7673265" cy="820064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Franklin Gothic Medium"/>
              </a:rPr>
              <a:t>February 2026 Financial Plan</a:t>
            </a:r>
            <a:br>
              <a:rPr lang="en-US"/>
            </a:br>
            <a:r>
              <a:rPr lang="en-US">
                <a:latin typeface="Franklin Gothic Medium"/>
              </a:rPr>
              <a:t>City Funds - ($ in Millions)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F052F592-AFFB-C322-4BDD-4097D34B66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371341"/>
              </p:ext>
            </p:extLst>
          </p:nvPr>
        </p:nvGraphicFramePr>
        <p:xfrm>
          <a:off x="808246" y="977574"/>
          <a:ext cx="10575508" cy="58359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616">
                  <a:extLst>
                    <a:ext uri="{9D8B030D-6E8A-4147-A177-3AD203B41FA5}">
                      <a16:colId xmlns:a16="http://schemas.microsoft.com/office/drawing/2014/main" val="2924824732"/>
                    </a:ext>
                  </a:extLst>
                </a:gridCol>
                <a:gridCol w="3960332">
                  <a:extLst>
                    <a:ext uri="{9D8B030D-6E8A-4147-A177-3AD203B41FA5}">
                      <a16:colId xmlns:a16="http://schemas.microsoft.com/office/drawing/2014/main" val="848741466"/>
                    </a:ext>
                  </a:extLst>
                </a:gridCol>
                <a:gridCol w="1294512">
                  <a:extLst>
                    <a:ext uri="{9D8B030D-6E8A-4147-A177-3AD203B41FA5}">
                      <a16:colId xmlns:a16="http://schemas.microsoft.com/office/drawing/2014/main" val="4188642639"/>
                    </a:ext>
                  </a:extLst>
                </a:gridCol>
                <a:gridCol w="1294512">
                  <a:extLst>
                    <a:ext uri="{9D8B030D-6E8A-4147-A177-3AD203B41FA5}">
                      <a16:colId xmlns:a16="http://schemas.microsoft.com/office/drawing/2014/main" val="3744829326"/>
                    </a:ext>
                  </a:extLst>
                </a:gridCol>
                <a:gridCol w="1294512">
                  <a:extLst>
                    <a:ext uri="{9D8B030D-6E8A-4147-A177-3AD203B41FA5}">
                      <a16:colId xmlns:a16="http://schemas.microsoft.com/office/drawing/2014/main" val="806602822"/>
                    </a:ext>
                  </a:extLst>
                </a:gridCol>
                <a:gridCol w="1294512">
                  <a:extLst>
                    <a:ext uri="{9D8B030D-6E8A-4147-A177-3AD203B41FA5}">
                      <a16:colId xmlns:a16="http://schemas.microsoft.com/office/drawing/2014/main" val="3654826105"/>
                    </a:ext>
                  </a:extLst>
                </a:gridCol>
                <a:gridCol w="1294512">
                  <a:extLst>
                    <a:ext uri="{9D8B030D-6E8A-4147-A177-3AD203B41FA5}">
                      <a16:colId xmlns:a16="http://schemas.microsoft.com/office/drawing/2014/main" val="2263740199"/>
                    </a:ext>
                  </a:extLst>
                </a:gridCol>
              </a:tblGrid>
              <a:tr h="245216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FY 2026 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FY 2027 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FY 2028 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FY 2029 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FY 2030 </a:t>
                      </a:r>
                    </a:p>
                  </a:txBody>
                  <a:tcPr marL="6350" marR="18288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2135894"/>
                  </a:ext>
                </a:extLst>
              </a:tr>
              <a:tr h="267937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Gap to be Closed - November 2025 Financial Plan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18288" marR="4175" marT="4175" marB="0" anchor="ctr">
                    <a:lnL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$- - - 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($4,691)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($6,273)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($6,296)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($9,169)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839019"/>
                  </a:ext>
                </a:extLst>
              </a:tr>
              <a:tr h="1145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7768231"/>
                  </a:ext>
                </a:extLst>
              </a:tr>
              <a:tr h="167817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Revenue Changes:</a:t>
                      </a:r>
                      <a:endParaRPr lang="en-US" sz="1100" b="1" i="0" u="sng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sng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FY 2026 </a:t>
                      </a:r>
                      <a:endParaRPr lang="en-US" sz="1100" b="1" i="0" u="sng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sng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FY 2027 </a:t>
                      </a:r>
                      <a:endParaRPr lang="en-US" sz="1100" b="1" i="0" u="sng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sng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FY 2028 </a:t>
                      </a:r>
                      <a:endParaRPr lang="en-US" sz="1100" b="1" i="0" u="sng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sng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FY 2029 </a:t>
                      </a:r>
                      <a:endParaRPr lang="en-US" sz="1100" b="1" i="0" u="sng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sng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FY 2030 </a:t>
                      </a:r>
                      <a:endParaRPr lang="en-US" sz="1100" b="1" i="0" u="sng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8183144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Tax Revenues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$2,447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$4,140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$2,951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$2,245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$5,055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464539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State Action: Fiscal Impact of de-coupling from OBBBA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723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1,010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520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317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805226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State Action: Sales Tax Distressed Hospital Intercept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150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150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113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0635184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State Tax Programs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(3)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(64)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(71)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(78)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(82)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3624287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Unrestricted State Aid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500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0577885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Non-Tax Revenues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56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25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5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5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5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3359451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Property Tax Increase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3,700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3,601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3,707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3,814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069438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Total Revenue Changes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$3,150 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$8,674 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$7,609 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$6,399 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$9,109 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908079"/>
                  </a:ext>
                </a:extLst>
              </a:tr>
              <a:tr h="167817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Expense Changes:</a:t>
                      </a:r>
                      <a:endParaRPr lang="en-US" sz="1100" b="1" i="0" u="sng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4909460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Agency Expense Changes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$6,610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$7,405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$7,895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$7,907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$8,043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885319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Health Stabilization Fund Cost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911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1,144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1,227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1,319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1,424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302741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NYCE PPO Health Savings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(411)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(791)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(840)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(891)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(953)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036125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State Actions: Article 6, Youth Programming and School Aid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(360)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(457)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(457)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(457)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(457)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3281542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Pension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16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(99)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10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11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(19)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314263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Debt Service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(40)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40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90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114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177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759191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General Reserve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(1,150)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(1,100)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5920518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Retiree Health Benefits Trust Reserve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(229)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229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2612491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Rainy Day Fund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(980)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980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932465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Capital Stabilization Fund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(250)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(250)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643928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Labor Reserve Savings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(150)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(400)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9708807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Projected Agency Savings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(710)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(1,060)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(1,080)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(1,090)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(1,110)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2179971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OTPS Inflation Adjustment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(56)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(56)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(56)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(56)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76344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Re-estimate of Prior Years' Expenses and Receivables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(500)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- - - </a:t>
                      </a:r>
                      <a:endParaRPr lang="en-US" sz="11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7207527"/>
                  </a:ext>
                </a:extLst>
              </a:tr>
              <a:tr h="1678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Total Expense Changes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$2,986 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$4,147 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$7,998 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$6,857 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$7,049 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947579"/>
                  </a:ext>
                </a:extLst>
              </a:tr>
              <a:tr h="1405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5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6924591"/>
                  </a:ext>
                </a:extLst>
              </a:tr>
              <a:tr h="167817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Gap to be Closed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$164 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($164)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($6,662)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($6,754)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($7,109)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175535"/>
                  </a:ext>
                </a:extLst>
              </a:tr>
              <a:tr h="785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850909"/>
                  </a:ext>
                </a:extLst>
              </a:tr>
              <a:tr h="167817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FY 2026 Prepayment </a:t>
                      </a:r>
                      <a:endParaRPr lang="en-US" sz="1100" b="0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($164)</a:t>
                      </a:r>
                      <a:endParaRPr lang="en-US" sz="1100" b="0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$164 </a:t>
                      </a:r>
                      <a:endParaRPr lang="en-US" sz="1100" b="0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$- - - </a:t>
                      </a:r>
                      <a:endParaRPr lang="en-US" sz="1100" b="0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$- - - </a:t>
                      </a:r>
                      <a:endParaRPr lang="en-US" sz="1100" b="0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$- - - </a:t>
                      </a:r>
                      <a:endParaRPr lang="en-US" sz="1100" b="0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5539017"/>
                  </a:ext>
                </a:extLst>
              </a:tr>
              <a:tr h="785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5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500" b="1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9663860"/>
                  </a:ext>
                </a:extLst>
              </a:tr>
              <a:tr h="267937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Gap to be Closed - February 2026 Financial Plan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18288" marR="4175" marT="4175" marB="0" anchor="ctr">
                    <a:lnL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$- - - 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$- - - 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($6,662)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($6,754)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4175" marT="417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($7,109)</a:t>
                      </a:r>
                      <a:endParaRPr lang="en-US" sz="11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175" marR="18288" marT="417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301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237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FAE5FAC-D3B5-3F07-94F1-004062CA33AA}"/>
              </a:ext>
            </a:extLst>
          </p:cNvPr>
          <p:cNvSpPr/>
          <p:nvPr/>
        </p:nvSpPr>
        <p:spPr>
          <a:xfrm>
            <a:off x="9333186" y="5892800"/>
            <a:ext cx="2769914" cy="965200"/>
          </a:xfrm>
          <a:prstGeom prst="rect">
            <a:avLst/>
          </a:prstGeom>
          <a:solidFill>
            <a:srgbClr val="151A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6363DE-3A92-3D80-0D38-94A060D57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469" y="119881"/>
            <a:ext cx="7673265" cy="820064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Five Year Financial Plan Revenue And Expenditures All Funds - ($ in Millions)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D65C420-9FAC-2A0D-E11F-710C8E46228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13681" y="1102414"/>
          <a:ext cx="10458452" cy="55880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986">
                  <a:extLst>
                    <a:ext uri="{9D8B030D-6E8A-4147-A177-3AD203B41FA5}">
                      <a16:colId xmlns:a16="http://schemas.microsoft.com/office/drawing/2014/main" val="3710078345"/>
                    </a:ext>
                  </a:extLst>
                </a:gridCol>
                <a:gridCol w="3679231">
                  <a:extLst>
                    <a:ext uri="{9D8B030D-6E8A-4147-A177-3AD203B41FA5}">
                      <a16:colId xmlns:a16="http://schemas.microsoft.com/office/drawing/2014/main" val="494564306"/>
                    </a:ext>
                  </a:extLst>
                </a:gridCol>
                <a:gridCol w="1308647">
                  <a:extLst>
                    <a:ext uri="{9D8B030D-6E8A-4147-A177-3AD203B41FA5}">
                      <a16:colId xmlns:a16="http://schemas.microsoft.com/office/drawing/2014/main" val="1124023249"/>
                    </a:ext>
                  </a:extLst>
                </a:gridCol>
                <a:gridCol w="1308647">
                  <a:extLst>
                    <a:ext uri="{9D8B030D-6E8A-4147-A177-3AD203B41FA5}">
                      <a16:colId xmlns:a16="http://schemas.microsoft.com/office/drawing/2014/main" val="1788349352"/>
                    </a:ext>
                  </a:extLst>
                </a:gridCol>
                <a:gridCol w="1308647">
                  <a:extLst>
                    <a:ext uri="{9D8B030D-6E8A-4147-A177-3AD203B41FA5}">
                      <a16:colId xmlns:a16="http://schemas.microsoft.com/office/drawing/2014/main" val="3931515794"/>
                    </a:ext>
                  </a:extLst>
                </a:gridCol>
                <a:gridCol w="1308647">
                  <a:extLst>
                    <a:ext uri="{9D8B030D-6E8A-4147-A177-3AD203B41FA5}">
                      <a16:colId xmlns:a16="http://schemas.microsoft.com/office/drawing/2014/main" val="3110613967"/>
                    </a:ext>
                  </a:extLst>
                </a:gridCol>
                <a:gridCol w="1308647">
                  <a:extLst>
                    <a:ext uri="{9D8B030D-6E8A-4147-A177-3AD203B41FA5}">
                      <a16:colId xmlns:a16="http://schemas.microsoft.com/office/drawing/2014/main" val="3887969805"/>
                    </a:ext>
                  </a:extLst>
                </a:gridCol>
              </a:tblGrid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REVENUES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FY 2026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FY 2027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FY 2028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FY 2029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FY 2030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659441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Taxes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894638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General Property Tax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$35,361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$36,649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$37,753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$38,868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$40,169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744553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Other Taxes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47,868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50,164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50,809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51,319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52,625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8873426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Tax Audit Revenue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959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879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879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879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879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184342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Tax Programs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147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86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42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(78)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(82)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7107860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Property Tax Increase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3,700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3,601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3,707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3,814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376264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Subtotal: Taxes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$84,335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$91,478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$93,084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$94,695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$97,405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526104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Miscellaneous Revenues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8,642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8,092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8,104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8,148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8,173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6323282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Unrestricted Intergovernmental Aid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502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968353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Less: Intra-City Revenue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(2,275)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(1,946)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(1,938)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(1,931)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(1,929)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5741592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Disallowances Against Categorical Grants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(15)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(15)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(15)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(15)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(15)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270490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Subtotal: City Funds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$91,189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$97,609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$99,235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$100,897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$103,634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803246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Other Categorical Grants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981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1,022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1,009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1,006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1,006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3309323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Inter-Fund Revenues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808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800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801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804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804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822188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Federal Categorical Grants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8,889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7,260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7,179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7,155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7,165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5085229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State Categorical Grants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20,503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20,310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20,709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20,341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20,415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043428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Total Revenues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$122,370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$127,001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$128,933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$130,203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$133,024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571162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EXPENDITURES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269626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Personal Service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3739984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Salaries and Wages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$35,027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$36,184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$37,976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$38,774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$39,614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9592705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Pensions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10,495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10,533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11,519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10,983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10,524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055880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Fringe Benefits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15,881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16,483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17,267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17,989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18,823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782573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Retiree Health Benefits Trust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(229)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229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8635114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Subtotal: Personal Service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$61,403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$62,971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$66,991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$67,746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$68,961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102425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Other Than Personal Service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5890975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Medical Assistance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$6,437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$6,790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$6,940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$7,090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$7,240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5122938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Public Assistance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2,764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2,746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2,746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2,746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2,746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9658861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All Other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50,017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47,050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47,863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48,323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49,385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194193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Subtotal: Other Than Personal Service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$59,218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$56,586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$57,549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$58,159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$59,371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859177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Debt Service</a:t>
                      </a:r>
                      <a:r>
                        <a:rPr lang="en-US" sz="800" u="none" strike="noStrike" baseline="3000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1,2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8,503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9,528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10,563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11,533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12,280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674480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FY 2025 Budget Stabilization </a:t>
                      </a:r>
                      <a:r>
                        <a:rPr lang="en-US" sz="800" u="none" strike="noStrike" baseline="3000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1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(3,787)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27933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FY 2026 Budget Stabilization</a:t>
                      </a:r>
                      <a:r>
                        <a:rPr lang="en-US" sz="800" u="none" strike="noStrike" baseline="30000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2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238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(238)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117088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Capital Stabilization Reserve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250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250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250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8438046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General Reserve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50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100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1,200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1,200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1,200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5129313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Rainy Day Fund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(980)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980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- - - 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1303130"/>
                  </a:ext>
                </a:extLst>
              </a:tr>
              <a:tr h="9146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Less: Intra-City Expenses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(2,275)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(1,946)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(1,938)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(1,931)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>
                          <a:solidFill>
                            <a:schemeClr val="bg1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(1,929)</a:t>
                      </a:r>
                      <a:endParaRPr lang="en-US" sz="8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187401"/>
                  </a:ext>
                </a:extLst>
              </a:tr>
              <a:tr h="4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42113"/>
                  </a:ext>
                </a:extLst>
              </a:tr>
              <a:tr h="113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Total Expenditures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$122,370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$127,001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$135,595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$136,957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$140,133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3538970"/>
                  </a:ext>
                </a:extLst>
              </a:tr>
              <a:tr h="4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400" b="0" i="0" u="none" strike="noStrike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583479"/>
                  </a:ext>
                </a:extLst>
              </a:tr>
              <a:tr h="133062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Gap To Be Closed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$- - -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$- - - 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($6,662)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($6,754)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1" u="none" strike="noStrike">
                          <a:solidFill>
                            <a:srgbClr val="EB751D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($7,109)</a:t>
                      </a:r>
                      <a:endParaRPr lang="en-US" sz="800" b="1" i="0" u="none" strike="noStrike">
                        <a:solidFill>
                          <a:srgbClr val="EB751D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3787" marR="3787" marT="3787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75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87495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CB70226-3715-8ED3-5DDF-724333BEF64D}"/>
              </a:ext>
            </a:extLst>
          </p:cNvPr>
          <p:cNvSpPr txBox="1"/>
          <p:nvPr/>
        </p:nvSpPr>
        <p:spPr>
          <a:xfrm>
            <a:off x="881961" y="6690476"/>
            <a:ext cx="8894619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" baseline="30000">
                <a:solidFill>
                  <a:schemeClr val="bg1"/>
                </a:solidFill>
                <a:latin typeface="Franklin Gothic Medium" panose="020B0603020102020204" pitchFamily="34" charset="0"/>
              </a:rPr>
              <a:t>1</a:t>
            </a:r>
            <a:r>
              <a:rPr lang="en-US" sz="500">
                <a:solidFill>
                  <a:schemeClr val="bg1"/>
                </a:solidFill>
                <a:latin typeface="Franklin Gothic Medium" panose="020B0603020102020204" pitchFamily="34" charset="0"/>
              </a:rPr>
              <a:t> Fiscal Year 2025 Budget Stabilization total $3.787 billion, including GO of $1.443 billion and TFA-FTS of $2.344 billion.     </a:t>
            </a:r>
            <a:r>
              <a:rPr lang="en-US" sz="500" baseline="30000">
                <a:solidFill>
                  <a:schemeClr val="bg1"/>
                </a:solidFill>
                <a:latin typeface="Franklin Gothic Medium" panose="020B0603020102020204" pitchFamily="34" charset="0"/>
              </a:rPr>
              <a:t>2</a:t>
            </a:r>
            <a:r>
              <a:rPr lang="en-US" sz="500">
                <a:solidFill>
                  <a:schemeClr val="bg1"/>
                </a:solidFill>
                <a:latin typeface="Franklin Gothic Medium" panose="020B0603020102020204" pitchFamily="34" charset="0"/>
              </a:rPr>
              <a:t> Fiscal Year 2026 Budget Stabilization totals $238 million.	</a:t>
            </a:r>
          </a:p>
        </p:txBody>
      </p:sp>
    </p:spTree>
    <p:extLst>
      <p:ext uri="{BB962C8B-B14F-4D97-AF65-F5344CB8AC3E}">
        <p14:creationId xmlns:p14="http://schemas.microsoft.com/office/powerpoint/2010/main" val="2825546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B7A81-03DD-6579-AF96-6D0F09328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ED2DF-9FA4-A609-DF76-1F180A877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035" y="239774"/>
            <a:ext cx="8479267" cy="819150"/>
          </a:xfrm>
        </p:spPr>
        <p:txBody>
          <a:bodyPr>
            <a:noAutofit/>
          </a:bodyPr>
          <a:lstStyle/>
          <a:p>
            <a:pPr algn="ctr"/>
            <a:r>
              <a:rPr lang="en-US" b="1">
                <a:latin typeface="Franklin Gothic Demi" panose="020B0603020102020204" pitchFamily="34" charset="0"/>
              </a:rPr>
              <a:t>96% of the New Spending in this </a:t>
            </a:r>
            <a:br>
              <a:rPr lang="en-US" b="1">
                <a:latin typeface="Franklin Gothic Demi" panose="020B0603020102020204" pitchFamily="34" charset="0"/>
              </a:rPr>
            </a:br>
            <a:r>
              <a:rPr lang="en-US" b="1">
                <a:latin typeface="Franklin Gothic Demi" panose="020B0603020102020204" pitchFamily="34" charset="0"/>
              </a:rPr>
              <a:t>Plan Covered Unfunded Needs </a:t>
            </a:r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C24F56E-64A1-7D28-B3C6-E7F00B467D32}"/>
              </a:ext>
            </a:extLst>
          </p:cNvPr>
          <p:cNvGraphicFramePr/>
          <p:nvPr/>
        </p:nvGraphicFramePr>
        <p:xfrm>
          <a:off x="1239737" y="1204715"/>
          <a:ext cx="10196049" cy="5653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57273C6-0C26-0ACE-062E-3F4A1032BA35}"/>
              </a:ext>
            </a:extLst>
          </p:cNvPr>
          <p:cNvSpPr txBox="1"/>
          <p:nvPr/>
        </p:nvSpPr>
        <p:spPr>
          <a:xfrm>
            <a:off x="4680576" y="3708191"/>
            <a:ext cx="16477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Franklin Gothic Book" panose="020B0503020102020204" pitchFamily="34" charset="0"/>
              </a:rPr>
              <a:t>$14.0B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574BB8-F166-9C79-A01D-067C80C13B3C}"/>
              </a:ext>
            </a:extLst>
          </p:cNvPr>
          <p:cNvSpPr txBox="1"/>
          <p:nvPr/>
        </p:nvSpPr>
        <p:spPr>
          <a:xfrm>
            <a:off x="1367058" y="1379235"/>
            <a:ext cx="611722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32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3200">
                <a:solidFill>
                  <a:schemeClr val="bg1"/>
                </a:solidFill>
                <a:latin typeface="Franklin Gothic Medium" panose="020B0603020102020204" pitchFamily="34" charset="0"/>
              </a:rPr>
              <a:t>Preliminary Budget</a:t>
            </a:r>
            <a:br>
              <a:rPr lang="en-US" sz="3200">
                <a:solidFill>
                  <a:schemeClr val="bg1"/>
                </a:solidFill>
                <a:latin typeface="Franklin Gothic Medium" panose="020B0603020102020204" pitchFamily="34" charset="0"/>
              </a:rPr>
            </a:br>
            <a:r>
              <a:rPr lang="en-US" sz="3200">
                <a:solidFill>
                  <a:schemeClr val="bg1"/>
                </a:solidFill>
                <a:latin typeface="Franklin Gothic Medium" panose="020B0603020102020204" pitchFamily="34" charset="0"/>
              </a:rPr>
              <a:t>New Spending</a:t>
            </a:r>
          </a:p>
        </p:txBody>
      </p:sp>
    </p:spTree>
    <p:extLst>
      <p:ext uri="{BB962C8B-B14F-4D97-AF65-F5344CB8AC3E}">
        <p14:creationId xmlns:p14="http://schemas.microsoft.com/office/powerpoint/2010/main" val="28708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151A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B4587F-AB2F-D132-7EB5-AEF74D4F8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ECFF2D-CFF6-6FCB-E34C-E55AF0383E63}"/>
              </a:ext>
            </a:extLst>
          </p:cNvPr>
          <p:cNvSpPr txBox="1"/>
          <p:nvPr/>
        </p:nvSpPr>
        <p:spPr>
          <a:xfrm>
            <a:off x="634479" y="2250708"/>
            <a:ext cx="6457094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sz="6000" b="1">
                <a:solidFill>
                  <a:schemeClr val="bg1"/>
                </a:solidFill>
                <a:latin typeface="Franklin Gothic Demi"/>
              </a:rPr>
              <a:t>The NYC Budget Process</a:t>
            </a:r>
            <a:endParaRPr lang="en-US" sz="6000" b="1">
              <a:solidFill>
                <a:schemeClr val="bg1"/>
              </a:solidFill>
              <a:latin typeface="Franklin Gothic Demi" panose="020B0603020102020204" pitchFamily="34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A772612-D312-3228-9517-2FD8A38935CA}"/>
              </a:ext>
            </a:extLst>
          </p:cNvPr>
          <p:cNvSpPr>
            <a:spLocks noGrp="1"/>
          </p:cNvSpPr>
          <p:nvPr/>
        </p:nvSpPr>
        <p:spPr>
          <a:xfrm>
            <a:off x="8596859" y="6408045"/>
            <a:ext cx="1597286" cy="44995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chemeClr val="bg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55F7EF8-E05D-4409-9028-D6BCF04A2AEE}" type="slidenum">
              <a:rPr lang="en-US" smtClean="0"/>
              <a:pPr/>
              <a:t>2</a:t>
            </a:fld>
            <a:endParaRPr lang="en-US"/>
          </a:p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9960046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17555-4F52-877D-E368-0E747840A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7F12BCB-E4FE-2C3D-84A7-17379C6D4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6747" y="390209"/>
            <a:ext cx="7211100" cy="1207340"/>
          </a:xfrm>
        </p:spPr>
        <p:txBody>
          <a:bodyPr>
            <a:noAutofit/>
          </a:bodyPr>
          <a:lstStyle/>
          <a:p>
            <a:pPr algn="ctr"/>
            <a:r>
              <a:rPr lang="en-US" sz="3200" b="0">
                <a:latin typeface="Franklin Gothic Demi"/>
              </a:rPr>
              <a:t>The City will generate recurring savings through targeted expense reductions</a:t>
            </a:r>
            <a:endParaRPr lang="en-US" sz="3200" b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70FFF97-1DC6-7B85-C69E-79C514593854}"/>
              </a:ext>
            </a:extLst>
          </p:cNvPr>
          <p:cNvSpPr txBox="1">
            <a:spLocks/>
          </p:cNvSpPr>
          <p:nvPr/>
        </p:nvSpPr>
        <p:spPr>
          <a:xfrm>
            <a:off x="1119750" y="2363073"/>
            <a:ext cx="8427150" cy="394375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Per 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Executive Order 12</a:t>
            </a:r>
            <a:r>
              <a:rPr lang="en-US" sz="2800">
                <a:latin typeface="Franklin Gothic Book"/>
              </a:rPr>
              <a:t>, for the first time in City history, all agencies will have a 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Chief Savings Officer (CSO)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By March 20, CSO's will identify inefficiencies and redundancies to be eliminated through program consolidation, insourcing, and other means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Thereafter, every six months, they will issue a report with updated assessments and additional savings opportunities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893589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8BC5C-FEFB-7CBC-6279-A9757B147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348DAD3-21BD-4199-E580-542F8C4E7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2678" y="251078"/>
            <a:ext cx="6088649" cy="1207340"/>
          </a:xfrm>
        </p:spPr>
        <p:txBody>
          <a:bodyPr>
            <a:noAutofit/>
          </a:bodyPr>
          <a:lstStyle/>
          <a:p>
            <a:pPr algn="ctr"/>
            <a:r>
              <a:rPr lang="en-US" sz="3200" b="0">
                <a:latin typeface="Franklin Gothic Demi"/>
              </a:rPr>
              <a:t>The Case for Taxing the Rich</a:t>
            </a:r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2A724CB-2478-E4D1-8525-9492B8BBD44A}"/>
              </a:ext>
            </a:extLst>
          </p:cNvPr>
          <p:cNvSpPr txBox="1">
            <a:spLocks/>
          </p:cNvSpPr>
          <p:nvPr/>
        </p:nvSpPr>
        <p:spPr>
          <a:xfrm>
            <a:off x="1119750" y="2363073"/>
            <a:ext cx="8427150" cy="39437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Increase 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personal income taxes</a:t>
            </a:r>
            <a:r>
              <a:rPr lang="en-US" sz="2800">
                <a:latin typeface="Franklin Gothic Book"/>
              </a:rPr>
              <a:t> on New Yorkers earning more than $1M and 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corporate taxes</a:t>
            </a:r>
            <a:r>
              <a:rPr lang="en-US" sz="2800">
                <a:latin typeface="Franklin Gothic Book"/>
              </a:rPr>
              <a:t> on the most profitable corporations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The cost of historic financial mismanagement should not fall on those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 who can least afford it</a:t>
            </a:r>
          </a:p>
        </p:txBody>
      </p:sp>
    </p:spTree>
    <p:extLst>
      <p:ext uri="{BB962C8B-B14F-4D97-AF65-F5344CB8AC3E}">
        <p14:creationId xmlns:p14="http://schemas.microsoft.com/office/powerpoint/2010/main" val="2433352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22915-0D20-F2D1-2F7E-BC7720561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A81C70B-D601-27D4-60BE-6963CA2BC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2678" y="251078"/>
            <a:ext cx="6088649" cy="1207340"/>
          </a:xfrm>
        </p:spPr>
        <p:txBody>
          <a:bodyPr>
            <a:noAutofit/>
          </a:bodyPr>
          <a:lstStyle/>
          <a:p>
            <a:pPr algn="ctr"/>
            <a:r>
              <a:rPr lang="en-US" sz="3200" b="0">
                <a:latin typeface="Franklin Gothic Demi"/>
              </a:rPr>
              <a:t>The Case for Ending the Drain</a:t>
            </a:r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BAB990-3297-40C4-F21F-2F5BB5E832BA}"/>
              </a:ext>
            </a:extLst>
          </p:cNvPr>
          <p:cNvSpPr txBox="1">
            <a:spLocks/>
          </p:cNvSpPr>
          <p:nvPr/>
        </p:nvSpPr>
        <p:spPr>
          <a:xfrm>
            <a:off x="1119750" y="2363073"/>
            <a:ext cx="8427150" cy="39437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Recalibrate the City's fiscal relationship with the State</a:t>
            </a:r>
            <a:endParaRPr lang="en-US" sz="2800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NYC contributes 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54.5%</a:t>
            </a:r>
            <a:r>
              <a:rPr lang="en-US" sz="2800">
                <a:latin typeface="Franklin Gothic Book"/>
              </a:rPr>
              <a:t> of state revenue, but only receives 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40.5%</a:t>
            </a:r>
            <a:r>
              <a:rPr lang="en-US" sz="2800">
                <a:latin typeface="Franklin Gothic Book"/>
              </a:rPr>
              <a:t> back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NYC's portion of NYS's GDP has grown by nearly 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10%</a:t>
            </a:r>
            <a:r>
              <a:rPr lang="en-US" sz="2800">
                <a:latin typeface="Franklin Gothic Book"/>
              </a:rPr>
              <a:t> since 2010</a:t>
            </a:r>
          </a:p>
        </p:txBody>
      </p:sp>
    </p:spTree>
    <p:extLst>
      <p:ext uri="{BB962C8B-B14F-4D97-AF65-F5344CB8AC3E}">
        <p14:creationId xmlns:p14="http://schemas.microsoft.com/office/powerpoint/2010/main" val="15123466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250E9-EA40-BBEB-1C62-AD4B372E7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FC427F8-FC18-7471-D6F7-E34395949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2678" y="251078"/>
            <a:ext cx="6088649" cy="1207340"/>
          </a:xfrm>
        </p:spPr>
        <p:txBody>
          <a:bodyPr>
            <a:noAutofit/>
          </a:bodyPr>
          <a:lstStyle/>
          <a:p>
            <a:pPr algn="ctr"/>
            <a:r>
              <a:rPr lang="en-US" sz="3200" b="0">
                <a:latin typeface="Franklin Gothic Demi"/>
              </a:rPr>
              <a:t>Sources</a:t>
            </a:r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E0A04D3-E7D3-CCEF-9F57-5E57E59B3C6D}"/>
              </a:ext>
            </a:extLst>
          </p:cNvPr>
          <p:cNvSpPr txBox="1">
            <a:spLocks/>
          </p:cNvSpPr>
          <p:nvPr/>
        </p:nvSpPr>
        <p:spPr>
          <a:xfrm>
            <a:off x="1119750" y="1582905"/>
            <a:ext cx="8427150" cy="46389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1400">
                <a:latin typeface="Franklin Gothic Book"/>
              </a:rPr>
              <a:t>Office of Management and Budget Publications, FY24-FY26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1400">
                <a:latin typeface="Franklin Gothic Book"/>
              </a:rPr>
              <a:t>Kim Phillips-Fein, "Fear City"</a:t>
            </a:r>
            <a:endParaRPr lang="en-US" sz="1400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1400">
                <a:latin typeface="Franklin Gothic Book"/>
              </a:rPr>
              <a:t>Independent Budget Office, "Understanding New York City's Budget, A Guide"</a:t>
            </a:r>
            <a:endParaRPr lang="en-US" sz="1400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1400">
                <a:latin typeface="Franklin Gothic Book"/>
              </a:rPr>
              <a:t>Independent Budget Office, "A Guide to the Capital Budget"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1400">
                <a:latin typeface="Franklin Gothic Book"/>
              </a:rPr>
              <a:t>Independent Budget Office, "Fiscal History: Citywide State and Federal Categorical Aid"</a:t>
            </a:r>
            <a:endParaRPr lang="en-US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1500">
                <a:latin typeface="Franklin Gothic Book"/>
              </a:rPr>
              <a:t>City Journal, "The Fading Lessons of New York’s Fiscal Crisis"</a:t>
            </a:r>
            <a:endParaRPr lang="en-US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endParaRPr lang="en-US" sz="1400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3193955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151A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1B9ACD-A97E-8E03-AA9B-0849A64D1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E48FA8-3E4F-82E5-257C-D43E4A5079CD}"/>
              </a:ext>
            </a:extLst>
          </p:cNvPr>
          <p:cNvSpPr txBox="1"/>
          <p:nvPr/>
        </p:nvSpPr>
        <p:spPr>
          <a:xfrm>
            <a:off x="881770" y="1830511"/>
            <a:ext cx="4718314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sz="8000" b="1">
                <a:solidFill>
                  <a:schemeClr val="bg1"/>
                </a:solidFill>
                <a:latin typeface="Franklin Gothic Demi"/>
              </a:rPr>
              <a:t>How to Build a Budget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7CD23D1-B332-77D9-FE1D-E37CC0750174}"/>
              </a:ext>
            </a:extLst>
          </p:cNvPr>
          <p:cNvSpPr>
            <a:spLocks noGrp="1"/>
          </p:cNvSpPr>
          <p:nvPr/>
        </p:nvSpPr>
        <p:spPr>
          <a:xfrm>
            <a:off x="8596859" y="6408045"/>
            <a:ext cx="1597286" cy="44995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chemeClr val="bg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55F7EF8-E05D-4409-9028-D6BCF04A2AEE}" type="slidenum">
              <a:rPr lang="en-US" smtClean="0"/>
              <a:pPr/>
              <a:t>24</a:t>
            </a:fld>
            <a:endParaRPr lang="en-US"/>
          </a:p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6896678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A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587CD1-A381-B547-4417-AD4B924D8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91B69-4894-1B2F-C6F6-09BF3660A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7418" y="351846"/>
            <a:ext cx="5934194" cy="1429730"/>
          </a:xfrm>
        </p:spPr>
        <p:txBody>
          <a:bodyPr>
            <a:noAutofit/>
          </a:bodyPr>
          <a:lstStyle/>
          <a:p>
            <a:pPr algn="ctr"/>
            <a:r>
              <a:rPr lang="en-US">
                <a:latin typeface="Franklin Gothic Demi"/>
              </a:rPr>
              <a:t>The budget serves two complementary purposes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FFE8B-0134-5A1D-8657-B37275674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350" y="2210673"/>
            <a:ext cx="5934194" cy="345493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The budget presents City 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priorities </a:t>
            </a:r>
            <a:r>
              <a:rPr lang="en-US" sz="2800">
                <a:latin typeface="Franklin Gothic Book"/>
              </a:rPr>
              <a:t>and 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values</a:t>
            </a:r>
            <a:endParaRPr lang="en-US">
              <a:solidFill>
                <a:srgbClr val="FFC000"/>
              </a:solidFill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endParaRPr lang="en-US" sz="2800">
              <a:solidFill>
                <a:srgbClr val="FFC000"/>
              </a:solidFill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The budget dictates the funds City agencies can </a:t>
            </a:r>
            <a:r>
              <a:rPr lang="en-US" sz="2800">
                <a:solidFill>
                  <a:srgbClr val="FFC000"/>
                </a:solidFill>
                <a:latin typeface="Franklin Gothic Book"/>
              </a:rPr>
              <a:t>legally spend</a:t>
            </a:r>
            <a:r>
              <a:rPr lang="en-US" sz="2800">
                <a:latin typeface="Franklin Gothic Book"/>
              </a:rPr>
              <a:t> to provide services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168174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A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E570D8-833B-4E04-9697-C48CB9CD1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C3744DA-2F77-70CE-9BCC-A869F5918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4285" y="278336"/>
            <a:ext cx="7870837" cy="1701971"/>
          </a:xfrm>
        </p:spPr>
        <p:txBody>
          <a:bodyPr>
            <a:noAutofit/>
          </a:bodyPr>
          <a:lstStyle/>
          <a:p>
            <a:pPr algn="ctr" fontAlgn="base"/>
            <a:r>
              <a:rPr lang="en-US">
                <a:latin typeface="Franklin Gothic Demi"/>
              </a:rPr>
              <a:t>The budget is made up of units of appropriation and budget codes</a:t>
            </a:r>
            <a:endParaRPr lang="en-US" sz="4000" b="1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82F7A4-4958-2C1F-F9D5-1FEB617B96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15661"/>
            <a:ext cx="12192000" cy="3188677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4891E4F-D9F6-E7CF-BA60-42E27E8926F2}"/>
              </a:ext>
            </a:extLst>
          </p:cNvPr>
          <p:cNvSpPr/>
          <p:nvPr/>
        </p:nvSpPr>
        <p:spPr>
          <a:xfrm>
            <a:off x="168719" y="3970143"/>
            <a:ext cx="1582615" cy="131659"/>
          </a:xfrm>
          <a:prstGeom prst="roundRect">
            <a:avLst/>
          </a:prstGeom>
          <a:solidFill>
            <a:srgbClr val="FF4027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94C06DB-D5FB-9985-47B4-391156C3F77E}"/>
              </a:ext>
            </a:extLst>
          </p:cNvPr>
          <p:cNvSpPr/>
          <p:nvPr/>
        </p:nvSpPr>
        <p:spPr>
          <a:xfrm>
            <a:off x="3551460" y="2587024"/>
            <a:ext cx="4249614" cy="144681"/>
          </a:xfrm>
          <a:prstGeom prst="roundRect">
            <a:avLst/>
          </a:prstGeom>
          <a:solidFill>
            <a:srgbClr val="FF4027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234027-F7D0-0396-23BD-A316ADF945C5}"/>
              </a:ext>
            </a:extLst>
          </p:cNvPr>
          <p:cNvSpPr/>
          <p:nvPr/>
        </p:nvSpPr>
        <p:spPr>
          <a:xfrm>
            <a:off x="3404745" y="2753295"/>
            <a:ext cx="4961294" cy="146036"/>
          </a:xfrm>
          <a:prstGeom prst="roundRect">
            <a:avLst/>
          </a:prstGeom>
          <a:solidFill>
            <a:srgbClr val="FF4027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08C4A18-49DE-3F08-CC9B-425E42BC517F}"/>
              </a:ext>
            </a:extLst>
          </p:cNvPr>
          <p:cNvSpPr/>
          <p:nvPr/>
        </p:nvSpPr>
        <p:spPr>
          <a:xfrm>
            <a:off x="683775" y="5180210"/>
            <a:ext cx="2482779" cy="127473"/>
          </a:xfrm>
          <a:prstGeom prst="roundRect">
            <a:avLst/>
          </a:prstGeom>
          <a:solidFill>
            <a:srgbClr val="FF4027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63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C5CED-60EE-BC8C-D134-9775A384E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F5F82-A57C-56B2-41AC-4FE784D9C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233" y="239755"/>
            <a:ext cx="6623749" cy="1472701"/>
          </a:xfrm>
        </p:spPr>
        <p:txBody>
          <a:bodyPr>
            <a:noAutofit/>
          </a:bodyPr>
          <a:lstStyle/>
          <a:p>
            <a:pPr algn="ctr"/>
            <a:r>
              <a:rPr lang="en-US" sz="3400" b="1">
                <a:latin typeface="Franklin Gothic Demi"/>
                <a:ea typeface="+mn-ea"/>
                <a:cs typeface="+mn-cs"/>
              </a:rPr>
              <a:t>NYC has an Operating Budget and a Capital Budget</a:t>
            </a:r>
            <a:endParaRPr lang="en-US" sz="3400">
              <a:ea typeface="+mn-ea"/>
              <a:cs typeface="+mn-cs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02307F8-B82B-8D78-D3D6-625A1D228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350" y="2210673"/>
            <a:ext cx="7083877" cy="417682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>
                <a:latin typeface="Franklin Gothic Book"/>
              </a:rPr>
              <a:t>The Operating Budget (or Expense Budget) reflects </a:t>
            </a:r>
            <a:r>
              <a:rPr lang="en-US">
                <a:solidFill>
                  <a:srgbClr val="FFC000"/>
                </a:solidFill>
                <a:latin typeface="Franklin Gothic Book"/>
              </a:rPr>
              <a:t>anticipated income</a:t>
            </a:r>
            <a:r>
              <a:rPr lang="en-US">
                <a:latin typeface="Franklin Gothic Book"/>
              </a:rPr>
              <a:t> and </a:t>
            </a:r>
            <a:r>
              <a:rPr lang="en-US">
                <a:solidFill>
                  <a:srgbClr val="FFC000"/>
                </a:solidFill>
                <a:latin typeface="Franklin Gothic Book"/>
              </a:rPr>
              <a:t>planned spending</a:t>
            </a:r>
            <a:r>
              <a:rPr lang="en-US">
                <a:latin typeface="Franklin Gothic Book"/>
              </a:rPr>
              <a:t> over a fiscal year</a:t>
            </a:r>
          </a:p>
          <a:p>
            <a:pPr marL="457200" indent="-457200">
              <a:lnSpc>
                <a:spcPct val="110000"/>
              </a:lnSpc>
              <a:spcAft>
                <a:spcPts val="1200"/>
              </a:spcAft>
            </a:pPr>
            <a:r>
              <a:rPr lang="en-US">
                <a:solidFill>
                  <a:srgbClr val="FFFFFF"/>
                </a:solidFill>
                <a:latin typeface="Franklin Gothic Book"/>
              </a:rPr>
              <a:t>Personal Services (PS)</a:t>
            </a:r>
          </a:p>
          <a:p>
            <a:pPr marL="457200" indent="-457200">
              <a:lnSpc>
                <a:spcPct val="110000"/>
              </a:lnSpc>
              <a:spcAft>
                <a:spcPts val="1200"/>
              </a:spcAft>
            </a:pPr>
            <a:r>
              <a:rPr lang="en-US">
                <a:solidFill>
                  <a:srgbClr val="FFFFFF"/>
                </a:solidFill>
                <a:latin typeface="Franklin Gothic Book"/>
              </a:rPr>
              <a:t>Other than Personal Services (OTPS)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>
                <a:solidFill>
                  <a:srgbClr val="FFFFFF"/>
                </a:solidFill>
                <a:latin typeface="Franklin Gothic Book"/>
              </a:rPr>
              <a:t>The Capital Budget funds t</a:t>
            </a:r>
            <a:r>
              <a:rPr lang="en-US">
                <a:latin typeface="Franklin Gothic Book"/>
              </a:rPr>
              <a:t>he construction, reconstruction, and acquisition of </a:t>
            </a:r>
            <a:r>
              <a:rPr lang="en-US">
                <a:solidFill>
                  <a:srgbClr val="FFC000"/>
                </a:solidFill>
                <a:latin typeface="Franklin Gothic Book"/>
              </a:rPr>
              <a:t>capital assets</a:t>
            </a:r>
            <a:r>
              <a:rPr lang="en-US">
                <a:solidFill>
                  <a:srgbClr val="FFFFFF"/>
                </a:solidFill>
                <a:latin typeface="Franklin Gothic Book"/>
              </a:rPr>
              <a:t> for projects that meet certain requirements</a:t>
            </a:r>
          </a:p>
        </p:txBody>
      </p:sp>
    </p:spTree>
    <p:extLst>
      <p:ext uri="{BB962C8B-B14F-4D97-AF65-F5344CB8AC3E}">
        <p14:creationId xmlns:p14="http://schemas.microsoft.com/office/powerpoint/2010/main" val="2729983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A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2275BA-7C57-9B78-C697-0A25FF3C3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19F9416-3AD2-6B62-0680-D6D3D7E81F4C}"/>
              </a:ext>
            </a:extLst>
          </p:cNvPr>
          <p:cNvSpPr/>
          <p:nvPr/>
        </p:nvSpPr>
        <p:spPr>
          <a:xfrm>
            <a:off x="868946" y="1781342"/>
            <a:ext cx="1580816" cy="3094787"/>
          </a:xfrm>
          <a:prstGeom prst="roundRect">
            <a:avLst/>
          </a:prstGeom>
          <a:solidFill>
            <a:srgbClr val="A7A1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B76B8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CA83BB-2827-F5D3-BB8A-A28B40C86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2293" y="335731"/>
            <a:ext cx="6337301" cy="820064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b="0">
                <a:solidFill>
                  <a:srgbClr val="FFFFFF"/>
                </a:solidFill>
                <a:latin typeface="Franklin Gothic Demi"/>
              </a:rPr>
              <a:t>NYC releases four expense plans each year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D0B1F4-E1DD-9239-21B2-82285C5AAA2A}"/>
              </a:ext>
            </a:extLst>
          </p:cNvPr>
          <p:cNvSpPr txBox="1"/>
          <p:nvPr/>
        </p:nvSpPr>
        <p:spPr>
          <a:xfrm>
            <a:off x="872289" y="2031999"/>
            <a:ext cx="1566779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July</a:t>
            </a:r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The Fiscal Year begins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E84102B-DF19-C5AE-10AF-ABB210C42FBB}"/>
              </a:ext>
            </a:extLst>
          </p:cNvPr>
          <p:cNvSpPr/>
          <p:nvPr/>
        </p:nvSpPr>
        <p:spPr>
          <a:xfrm>
            <a:off x="2553367" y="1788026"/>
            <a:ext cx="1587500" cy="3101470"/>
          </a:xfrm>
          <a:prstGeom prst="roundRect">
            <a:avLst/>
          </a:prstGeom>
          <a:solidFill>
            <a:srgbClr val="A7A1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B76B8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A37220-A8BC-A535-17D9-54B1878DBB68}"/>
              </a:ext>
            </a:extLst>
          </p:cNvPr>
          <p:cNvSpPr txBox="1"/>
          <p:nvPr/>
        </p:nvSpPr>
        <p:spPr>
          <a:xfrm>
            <a:off x="2550026" y="2038683"/>
            <a:ext cx="1580147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November</a:t>
            </a:r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Mayor submits the November Financial Plan Update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2C27BA9-4997-CA79-A971-E3584C2B0631}"/>
              </a:ext>
            </a:extLst>
          </p:cNvPr>
          <p:cNvSpPr/>
          <p:nvPr/>
        </p:nvSpPr>
        <p:spPr>
          <a:xfrm>
            <a:off x="4251156" y="1781341"/>
            <a:ext cx="1587500" cy="3128206"/>
          </a:xfrm>
          <a:prstGeom prst="roundRect">
            <a:avLst/>
          </a:prstGeom>
          <a:solidFill>
            <a:srgbClr val="E5A42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B76B8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CEFBDF-56E6-DBAA-C187-43422C77386F}"/>
              </a:ext>
            </a:extLst>
          </p:cNvPr>
          <p:cNvSpPr txBox="1"/>
          <p:nvPr/>
        </p:nvSpPr>
        <p:spPr>
          <a:xfrm>
            <a:off x="4254499" y="2038682"/>
            <a:ext cx="1580147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January/</a:t>
            </a:r>
          </a:p>
          <a:p>
            <a:pPr algn="ctr"/>
            <a:r>
              <a:rPr lang="en-US" b="1"/>
              <a:t>February</a:t>
            </a:r>
          </a:p>
          <a:p>
            <a:pPr algn="ctr"/>
            <a:endParaRPr lang="en-US"/>
          </a:p>
          <a:p>
            <a:pPr algn="ctr"/>
            <a:r>
              <a:rPr lang="en-US"/>
              <a:t>Mayor presents the Preliminary Budget and Five-Year Financial Plan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22ED56C-6227-19E2-3010-07965C81F1CA}"/>
              </a:ext>
            </a:extLst>
          </p:cNvPr>
          <p:cNvSpPr/>
          <p:nvPr/>
        </p:nvSpPr>
        <p:spPr>
          <a:xfrm>
            <a:off x="5942261" y="1788026"/>
            <a:ext cx="1587500" cy="3101470"/>
          </a:xfrm>
          <a:prstGeom prst="roundRect">
            <a:avLst/>
          </a:prstGeom>
          <a:solidFill>
            <a:srgbClr val="A7A1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B76B8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401FFD-C322-4327-2EDF-99D52295B34C}"/>
              </a:ext>
            </a:extLst>
          </p:cNvPr>
          <p:cNvSpPr txBox="1"/>
          <p:nvPr/>
        </p:nvSpPr>
        <p:spPr>
          <a:xfrm>
            <a:off x="5945604" y="2038683"/>
            <a:ext cx="1580147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April/</a:t>
            </a:r>
            <a:endParaRPr lang="en-US"/>
          </a:p>
          <a:p>
            <a:pPr algn="ctr"/>
            <a:r>
              <a:rPr lang="en-US" b="1"/>
              <a:t>May</a:t>
            </a:r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Mayor presents the Executive Budget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F5C8E62D-A45B-E85E-0DC9-C7A60D95CBCE}"/>
              </a:ext>
            </a:extLst>
          </p:cNvPr>
          <p:cNvSpPr/>
          <p:nvPr/>
        </p:nvSpPr>
        <p:spPr>
          <a:xfrm>
            <a:off x="7626682" y="1781341"/>
            <a:ext cx="1587500" cy="3101471"/>
          </a:xfrm>
          <a:prstGeom prst="roundRect">
            <a:avLst/>
          </a:prstGeom>
          <a:solidFill>
            <a:srgbClr val="A7A1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B76B8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586439C-1B6D-499C-A37F-C41552C385A8}"/>
              </a:ext>
            </a:extLst>
          </p:cNvPr>
          <p:cNvSpPr txBox="1"/>
          <p:nvPr/>
        </p:nvSpPr>
        <p:spPr>
          <a:xfrm>
            <a:off x="7630025" y="2018630"/>
            <a:ext cx="1580147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June</a:t>
            </a:r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City Council votes on the Adopted Budget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E874C88-F28A-A777-0E3A-91839F8E6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665" y="5118306"/>
            <a:ext cx="8226878" cy="1376138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Preliminary and executive capital plans are presented alongside the expense plans in January/February and April/May</a:t>
            </a:r>
            <a:endParaRPr lang="en-US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However, the Capital Commitment Plan is not adopted until later in the fall, typically September</a:t>
            </a:r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FB139E9-2A4E-93BF-FFD4-B52B6B3DDC4A}"/>
                  </a:ext>
                </a:extLst>
              </p14:cNvPr>
              <p14:cNvContentPartPr/>
              <p14:nvPr/>
            </p14:nvContentPartPr>
            <p14:xfrm>
              <a:off x="2120296" y="1250109"/>
              <a:ext cx="323545" cy="46185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FB139E9-2A4E-93BF-FFD4-B52B6B3DDC4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02321" y="1232124"/>
                <a:ext cx="359135" cy="4974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25097F1-6036-D47E-1219-D6767D729792}"/>
                  </a:ext>
                </a:extLst>
              </p14:cNvPr>
              <p14:cNvContentPartPr/>
              <p14:nvPr/>
            </p14:nvContentPartPr>
            <p14:xfrm>
              <a:off x="7728828" y="1255172"/>
              <a:ext cx="2088860" cy="395074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25097F1-6036-D47E-1219-D6767D72979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710830" y="1237181"/>
                <a:ext cx="2124496" cy="430695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468963E-9904-80F1-6CDC-21C1566289E7}"/>
              </a:ext>
            </a:extLst>
          </p:cNvPr>
          <p:cNvSpPr txBox="1">
            <a:spLocks/>
          </p:cNvSpPr>
          <p:nvPr/>
        </p:nvSpPr>
        <p:spPr>
          <a:xfrm>
            <a:off x="867065" y="746706"/>
            <a:ext cx="1356878" cy="10161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2800">
                <a:latin typeface="Franklin Gothic Book"/>
              </a:rPr>
              <a:t>Community Boards submit expense and capital priorities</a:t>
            </a:r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AFA7E6C-1C59-08FE-E92D-778288B129D1}"/>
              </a:ext>
            </a:extLst>
          </p:cNvPr>
          <p:cNvSpPr txBox="1">
            <a:spLocks/>
          </p:cNvSpPr>
          <p:nvPr/>
        </p:nvSpPr>
        <p:spPr>
          <a:xfrm>
            <a:off x="9805696" y="1250705"/>
            <a:ext cx="1605615" cy="21796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600" kern="1200" dirty="0">
                <a:solidFill>
                  <a:schemeClr val="bg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1300">
                <a:latin typeface="Franklin Gothic Book"/>
              </a:rPr>
              <a:t>City Council hosts budget hearings with all agencies, including the Office of Management and Budget (OMB)</a:t>
            </a:r>
            <a:endParaRPr lang="en-US"/>
          </a:p>
          <a:p>
            <a:pPr marL="0" indent="0">
              <a:lnSpc>
                <a:spcPct val="110000"/>
              </a:lnSpc>
              <a:spcAft>
                <a:spcPts val="1200"/>
              </a:spcAft>
            </a:pPr>
            <a:r>
              <a:rPr lang="en-US" sz="1300">
                <a:latin typeface="Franklin Gothic Book"/>
              </a:rPr>
              <a:t>Hearings are open to public comment</a:t>
            </a:r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3754178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2A10C-CCF2-832B-EA84-2FE7F15A1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4906" y="384632"/>
            <a:ext cx="7673265" cy="820064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Franklin Gothic Medium"/>
              </a:rPr>
              <a:t>NYC's budget includes significant state and federal funds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1E310B-D689-CDB4-685C-B32343A111A0}"/>
              </a:ext>
            </a:extLst>
          </p:cNvPr>
          <p:cNvSpPr txBox="1"/>
          <p:nvPr/>
        </p:nvSpPr>
        <p:spPr>
          <a:xfrm>
            <a:off x="577353" y="1716081"/>
            <a:ext cx="4364749" cy="52937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600">
                <a:solidFill>
                  <a:schemeClr val="bg1"/>
                </a:solidFill>
                <a:latin typeface="Franklin Gothic Book"/>
                <a:ea typeface="+mn-lt"/>
                <a:cs typeface="+mn-lt"/>
              </a:rPr>
              <a:t>The State Budget distributes resources across the State and sets priorities</a:t>
            </a:r>
          </a:p>
          <a:p>
            <a:endParaRPr lang="en-US" sz="2600">
              <a:solidFill>
                <a:schemeClr val="bg1"/>
              </a:solidFill>
              <a:latin typeface="Franklin Gothic Book"/>
            </a:endParaRPr>
          </a:p>
          <a:p>
            <a:r>
              <a:rPr lang="en-US" sz="2600">
                <a:solidFill>
                  <a:schemeClr val="bg1"/>
                </a:solidFill>
                <a:latin typeface="Franklin Gothic Book"/>
              </a:rPr>
              <a:t>The majority of State spending is </a:t>
            </a:r>
            <a:r>
              <a:rPr lang="en-US" sz="2600">
                <a:solidFill>
                  <a:srgbClr val="FFC000"/>
                </a:solidFill>
                <a:latin typeface="Franklin Gothic Book"/>
              </a:rPr>
              <a:t>local assistance</a:t>
            </a:r>
            <a:r>
              <a:rPr lang="en-US" sz="2600">
                <a:solidFill>
                  <a:schemeClr val="bg1"/>
                </a:solidFill>
                <a:latin typeface="Franklin Gothic Book"/>
              </a:rPr>
              <a:t>, primarily Medicaid, health care, and school aid</a:t>
            </a:r>
          </a:p>
          <a:p>
            <a:endParaRPr lang="en-US" sz="2600">
              <a:solidFill>
                <a:schemeClr val="bg1"/>
              </a:solidFill>
              <a:latin typeface="Franklin Gothic Book"/>
            </a:endParaRPr>
          </a:p>
          <a:p>
            <a:r>
              <a:rPr lang="en-US" sz="2600">
                <a:solidFill>
                  <a:schemeClr val="bg1"/>
                </a:solidFill>
                <a:latin typeface="Franklin Gothic Book"/>
              </a:rPr>
              <a:t>The City and State have overlapping budget timelines</a:t>
            </a:r>
          </a:p>
          <a:p>
            <a:endParaRPr lang="en-US" sz="2600">
              <a:solidFill>
                <a:schemeClr val="bg1"/>
              </a:solidFill>
              <a:latin typeface="Franklin Gothic Book"/>
            </a:endParaRPr>
          </a:p>
          <a:p>
            <a:endParaRPr lang="en-US" sz="2600">
              <a:solidFill>
                <a:schemeClr val="bg1"/>
              </a:solidFill>
              <a:latin typeface="Franklin Gothic Book"/>
            </a:endParaRPr>
          </a:p>
        </p:txBody>
      </p:sp>
      <p:pic>
        <p:nvPicPr>
          <p:cNvPr id="3" name="Picture 2" descr="Chart, bar chart&#10;&#10;AI-generated content may be incorrect.">
            <a:extLst>
              <a:ext uri="{FF2B5EF4-FFF2-40B4-BE49-F238E27FC236}">
                <a16:creationId xmlns:a16="http://schemas.microsoft.com/office/drawing/2014/main" id="{0B666002-43DC-DADA-9392-8F9754B6A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4606" y="1919102"/>
            <a:ext cx="5953125" cy="37719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5C7615A-4D66-26DB-FCD3-BC30515F0918}"/>
              </a:ext>
            </a:extLst>
          </p:cNvPr>
          <p:cNvSpPr txBox="1"/>
          <p:nvPr/>
        </p:nvSpPr>
        <p:spPr>
          <a:xfrm>
            <a:off x="5482443" y="5685312"/>
            <a:ext cx="4126674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>
                <a:solidFill>
                  <a:srgbClr val="FFFFFF"/>
                </a:solidFill>
                <a:latin typeface="Franklin Gothic Book"/>
              </a:rPr>
              <a:t>Source: Independent Budget Office Fiscal History: Citywide State and Federal Categorical Aid</a:t>
            </a:r>
            <a:endParaRPr lang="en-US" sz="1400"/>
          </a:p>
          <a:p>
            <a:pPr algn="ctr"/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939650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CD8F0-6E60-BC3E-5D63-221CE5FEF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12C08-E762-43E4-4129-B256FD4FE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773" y="648360"/>
            <a:ext cx="7027493" cy="1245437"/>
          </a:xfrm>
        </p:spPr>
        <p:txBody>
          <a:bodyPr>
            <a:noAutofit/>
          </a:bodyPr>
          <a:lstStyle/>
          <a:p>
            <a:pPr algn="ctr"/>
            <a:r>
              <a:rPr lang="en-US" sz="4000" b="1">
                <a:latin typeface="Franklin Gothic Demi"/>
                <a:ea typeface="+mn-ea"/>
                <a:cs typeface="+mn-cs"/>
              </a:rPr>
              <a:t>NYC budget snapshot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569C2B-A47E-679E-7FF5-8C033DF25DE1}"/>
              </a:ext>
            </a:extLst>
          </p:cNvPr>
          <p:cNvSpPr txBox="1"/>
          <p:nvPr/>
        </p:nvSpPr>
        <p:spPr>
          <a:xfrm>
            <a:off x="1476921" y="2665007"/>
            <a:ext cx="9441450" cy="24468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Franklin Gothic Book"/>
              </a:rPr>
              <a:t>FY26 Expense Budget balanced at</a:t>
            </a:r>
            <a:r>
              <a:rPr lang="en-US" sz="3200">
                <a:solidFill>
                  <a:srgbClr val="FFC000"/>
                </a:solidFill>
                <a:latin typeface="Franklin Gothic Book"/>
              </a:rPr>
              <a:t> </a:t>
            </a:r>
            <a:r>
              <a:rPr lang="en-US" sz="3200">
                <a:solidFill>
                  <a:srgbClr val="FFC000"/>
                </a:solidFill>
                <a:latin typeface="Franklin Gothic Book"/>
                <a:ea typeface="+mn-lt"/>
                <a:cs typeface="+mn-lt"/>
              </a:rPr>
              <a:t>$122.30B</a:t>
            </a:r>
            <a:endParaRPr lang="en-US">
              <a:solidFill>
                <a:srgbClr val="FFC000"/>
              </a:solidFill>
              <a:latin typeface="Franklin Gothic Book"/>
              <a:ea typeface="+mn-lt"/>
              <a:cs typeface="+mn-lt"/>
            </a:endParaRPr>
          </a:p>
          <a:p>
            <a:endParaRPr lang="en-US" sz="3200">
              <a:solidFill>
                <a:schemeClr val="bg1"/>
              </a:solidFill>
              <a:latin typeface="Franklin Gothic Book"/>
            </a:endParaRPr>
          </a:p>
          <a:p>
            <a:pPr>
              <a:spcAft>
                <a:spcPts val="3000"/>
              </a:spcAft>
            </a:pPr>
            <a:r>
              <a:rPr lang="en-US" sz="3200">
                <a:solidFill>
                  <a:schemeClr val="bg1"/>
                </a:solidFill>
                <a:latin typeface="Franklin Gothic Book"/>
                <a:ea typeface="+mn-lt"/>
                <a:cs typeface="+mn-lt"/>
              </a:rPr>
              <a:t>Prelim FY27 Expense Budget balanced at </a:t>
            </a:r>
            <a:r>
              <a:rPr lang="en-US" sz="3200">
                <a:solidFill>
                  <a:srgbClr val="FFC000"/>
                </a:solidFill>
                <a:latin typeface="Franklin Gothic Book"/>
                <a:ea typeface="+mn-lt"/>
                <a:cs typeface="+mn-lt"/>
              </a:rPr>
              <a:t>$127.00B</a:t>
            </a:r>
          </a:p>
          <a:p>
            <a:pPr>
              <a:spcAft>
                <a:spcPts val="3000"/>
              </a:spcAft>
            </a:pPr>
            <a:r>
              <a:rPr lang="en-US" sz="3200">
                <a:solidFill>
                  <a:schemeClr val="bg1"/>
                </a:solidFill>
                <a:latin typeface="Franklin Gothic Book"/>
                <a:ea typeface="+mn-lt"/>
                <a:cs typeface="+mn-lt"/>
              </a:rPr>
              <a:t>FY26-30 Capital Plan totaling </a:t>
            </a:r>
            <a:r>
              <a:rPr lang="en-US" sz="3200">
                <a:solidFill>
                  <a:srgbClr val="FFC000"/>
                </a:solidFill>
                <a:latin typeface="Franklin Gothic Book"/>
                <a:ea typeface="+mn-lt"/>
                <a:cs typeface="+mn-lt"/>
              </a:rPr>
              <a:t>$113.00B</a:t>
            </a:r>
            <a:endParaRPr lang="en-US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08674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151A5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EA42B7-95C8-56AC-39F9-36F7D5252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BA379E-B6C8-8C57-0311-BEA8B01F6544}"/>
              </a:ext>
            </a:extLst>
          </p:cNvPr>
          <p:cNvSpPr txBox="1"/>
          <p:nvPr/>
        </p:nvSpPr>
        <p:spPr>
          <a:xfrm>
            <a:off x="634479" y="2250708"/>
            <a:ext cx="6457094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0" b="1">
                <a:solidFill>
                  <a:schemeClr val="bg1"/>
                </a:solidFill>
                <a:latin typeface="Franklin Gothic Demi"/>
                <a:ea typeface="+mn-lt"/>
                <a:cs typeface="+mn-lt"/>
              </a:rPr>
              <a:t>History of NYC's Budget Process</a:t>
            </a:r>
            <a:endParaRPr lang="en-US" sz="6000" b="1">
              <a:solidFill>
                <a:schemeClr val="bg1"/>
              </a:solidFill>
              <a:latin typeface="Franklin Gothic Demi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29B04C7-F016-57C5-F315-16E5EDCBA1A4}"/>
              </a:ext>
            </a:extLst>
          </p:cNvPr>
          <p:cNvSpPr>
            <a:spLocks noGrp="1"/>
          </p:cNvSpPr>
          <p:nvPr/>
        </p:nvSpPr>
        <p:spPr>
          <a:xfrm>
            <a:off x="8596859" y="6408045"/>
            <a:ext cx="1597286" cy="44995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chemeClr val="bg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55F7EF8-E05D-4409-9028-D6BCF04A2AEE}" type="slidenum">
              <a:rPr lang="en-US" smtClean="0"/>
              <a:pPr/>
              <a:t>9</a:t>
            </a:fld>
            <a:endParaRPr lang="en-US"/>
          </a:p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153887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01DAC80D034842B1B669E6F847A660" ma:contentTypeVersion="12" ma:contentTypeDescription="Create a new document." ma:contentTypeScope="" ma:versionID="64e640ebd8911906d4a08a96307fc8e3">
  <xsd:schema xmlns:xsd="http://www.w3.org/2001/XMLSchema" xmlns:xs="http://www.w3.org/2001/XMLSchema" xmlns:p="http://schemas.microsoft.com/office/2006/metadata/properties" xmlns:ns2="4644c642-d33f-4e10-ac2b-15e0e3d0cee5" xmlns:ns3="fa7d2532-ed77-41de-bd91-a97c5b1b5cef" targetNamespace="http://schemas.microsoft.com/office/2006/metadata/properties" ma:root="true" ma:fieldsID="3c926a00e62b904dea2fe66f45808678" ns2:_="" ns3:_="">
    <xsd:import namespace="4644c642-d33f-4e10-ac2b-15e0e3d0cee5"/>
    <xsd:import namespace="fa7d2532-ed77-41de-bd91-a97c5b1b5ce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44c642-d33f-4e10-ac2b-15e0e3d0cee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0bbc5fb4-3945-4654-9bed-b2cb45f18c4b}" ma:internalName="TaxCatchAll" ma:showField="CatchAllData" ma:web="4644c642-d33f-4e10-ac2b-15e0e3d0ce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7d2532-ed77-41de-bd91-a97c5b1b5c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dc3cbb9-4a1a-4588-a09e-fa70ea7f4f7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7d2532-ed77-41de-bd91-a97c5b1b5cef">
      <Terms xmlns="http://schemas.microsoft.com/office/infopath/2007/PartnerControls"/>
    </lcf76f155ced4ddcb4097134ff3c332f>
    <TaxCatchAll xmlns="4644c642-d33f-4e10-ac2b-15e0e3d0cee5" xsi:nil="true"/>
    <_dlc_DocId xmlns="4644c642-d33f-4e10-ac2b-15e0e3d0cee5">WJXCZ7QEZJJR-1817394347-36963</_dlc_DocId>
    <_dlc_DocIdUrl xmlns="4644c642-d33f-4e10-ac2b-15e0e3d0cee5">
      <Url>https://nycmomb.sharepoint.com/sites/grp_Communications/_layouts/15/DocIdRedir.aspx?ID=WJXCZ7QEZJJR-1817394347-36963</Url>
      <Description>WJXCZ7QEZJJR-1817394347-36963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581350-04E0-421F-A2A5-3F4AF0BC21CA}">
  <ds:schemaRefs>
    <ds:schemaRef ds:uri="4644c642-d33f-4e10-ac2b-15e0e3d0cee5"/>
    <ds:schemaRef ds:uri="fa7d2532-ed77-41de-bd91-a97c5b1b5c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0987C58-73D6-45FC-925C-05887516038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B82EE0F-45A4-4ADE-B3AC-AECE5282D8DD}">
  <ds:schemaRefs>
    <ds:schemaRef ds:uri="4644c642-d33f-4e10-ac2b-15e0e3d0cee5"/>
    <ds:schemaRef ds:uri="fa7d2532-ed77-41de-bd91-a97c5b1b5ce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EDDAB72B-0028-4F90-B2E5-E810306FA3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24</Slides>
  <Notes>13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PowerPoint Presentation</vt:lpstr>
      <vt:lpstr>The budget serves two complementary purposes</vt:lpstr>
      <vt:lpstr>The budget is made up of units of appropriation and budget codes</vt:lpstr>
      <vt:lpstr>NYC has an Operating Budget and a Capital Budget</vt:lpstr>
      <vt:lpstr>NYC releases four expense plans each year</vt:lpstr>
      <vt:lpstr>NYC's budget includes significant state and federal funds</vt:lpstr>
      <vt:lpstr>NYC budget snapshot</vt:lpstr>
      <vt:lpstr>PowerPoint Presentation</vt:lpstr>
      <vt:lpstr>The fiscal crisis of the 1970s </vt:lpstr>
      <vt:lpstr> Aftermath of the fiscal crisis: GAAP and the creation of OMB</vt:lpstr>
      <vt:lpstr>PowerPoint Presentation</vt:lpstr>
      <vt:lpstr>The Administration is committed to returning the City to firm financial footing while advancing the Affordability Agenda </vt:lpstr>
      <vt:lpstr>Adams Left the Highest Budget Gaps in 12 Years</vt:lpstr>
      <vt:lpstr>FY27 Prelim Budget includes $7.54 Billion to Fill Cliffs Across Six Major Unbudgeted Needs</vt:lpstr>
      <vt:lpstr>PowerPoint Presentation</vt:lpstr>
      <vt:lpstr>February 2026 Financial Plan City Funds - ($ in Millions)</vt:lpstr>
      <vt:lpstr>Five Year Financial Plan Revenue And Expenditures All Funds - ($ in Millions)</vt:lpstr>
      <vt:lpstr>96% of the New Spending in this  Plan Covered Unfunded Needs </vt:lpstr>
      <vt:lpstr>The City will generate recurring savings through targeted expense reductions</vt:lpstr>
      <vt:lpstr>The Case for Taxing the Rich</vt:lpstr>
      <vt:lpstr>The Case for Ending the Drain</vt:lpstr>
      <vt:lpstr>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Abarentos, Gertrude</dc:creator>
  <cp:revision>14</cp:revision>
  <cp:lastPrinted>2026-02-12T17:40:22Z</cp:lastPrinted>
  <dcterms:created xsi:type="dcterms:W3CDTF">2026-02-04T16:33:15Z</dcterms:created>
  <dcterms:modified xsi:type="dcterms:W3CDTF">2026-03-05T05:17:23Z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5254ce4d-db79-48df-9698-51e535c174d1</vt:lpwstr>
  </property>
  <property fmtid="{D5CDD505-2E9C-101B-9397-08002B2CF9AE}" pid="3" name="ContentTypeId">
    <vt:lpwstr>0x0101007A01DAC80D034842B1B669E6F847A660</vt:lpwstr>
  </property>
  <property fmtid="{D5CDD505-2E9C-101B-9397-08002B2CF9AE}" pid="4" name="MSIP_Label_df57cbc1-fa76-4f4e-a9ae-7ff80d234248_Enabled">
    <vt:lpwstr>true</vt:lpwstr>
  </property>
  <property fmtid="{D5CDD505-2E9C-101B-9397-08002B2CF9AE}" pid="5" name="MSIP_Label_df57cbc1-fa76-4f4e-a9ae-7ff80d234248_SetDate">
    <vt:lpwstr>2026-02-04T16:33:22Z</vt:lpwstr>
  </property>
  <property fmtid="{D5CDD505-2E9C-101B-9397-08002B2CF9AE}" pid="6" name="MSIP_Label_df57cbc1-fa76-4f4e-a9ae-7ff80d234248_Method">
    <vt:lpwstr>Standard</vt:lpwstr>
  </property>
  <property fmtid="{D5CDD505-2E9C-101B-9397-08002B2CF9AE}" pid="7" name="MSIP_Label_df57cbc1-fa76-4f4e-a9ae-7ff80d234248_Name">
    <vt:lpwstr>Sensitive-All</vt:lpwstr>
  </property>
  <property fmtid="{D5CDD505-2E9C-101B-9397-08002B2CF9AE}" pid="8" name="MSIP_Label_df57cbc1-fa76-4f4e-a9ae-7ff80d234248_SiteId">
    <vt:lpwstr>69fa79ee-e93a-4ddf-b8d1-fbf15f49f820</vt:lpwstr>
  </property>
  <property fmtid="{D5CDD505-2E9C-101B-9397-08002B2CF9AE}" pid="9" name="MSIP_Label_df57cbc1-fa76-4f4e-a9ae-7ff80d234248_ActionId">
    <vt:lpwstr>a89b8cd6-d947-4328-a2e7-e6f491404f76</vt:lpwstr>
  </property>
  <property fmtid="{D5CDD505-2E9C-101B-9397-08002B2CF9AE}" pid="10" name="MSIP_Label_df57cbc1-fa76-4f4e-a9ae-7ff80d234248_ContentBits">
    <vt:lpwstr>0</vt:lpwstr>
  </property>
  <property fmtid="{D5CDD505-2E9C-101B-9397-08002B2CF9AE}" pid="11" name="MSIP_Label_df57cbc1-fa76-4f4e-a9ae-7ff80d234248_Tag">
    <vt:lpwstr>10, 3, 0, 2</vt:lpwstr>
  </property>
  <property fmtid="{D5CDD505-2E9C-101B-9397-08002B2CF9AE}" pid="12" name="MediaServiceImageTags">
    <vt:lpwstr/>
  </property>
</Properties>
</file>