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6" r:id="rId8"/>
    <p:sldId id="264" r:id="rId9"/>
    <p:sldId id="267" r:id="rId10"/>
    <p:sldId id="268" r:id="rId11"/>
    <p:sldId id="269" r:id="rId12"/>
    <p:sldId id="270" r:id="rId13"/>
    <p:sldId id="271" r:id="rId14"/>
    <p:sldId id="272" r:id="rId15"/>
    <p:sldId id="273" r:id="rId16"/>
    <p:sldId id="27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36A149A-6DFC-4232-A3A2-B246995EE01F}" type="datetimeFigureOut">
              <a:rPr lang="en-US" smtClean="0"/>
              <a:pPr/>
              <a:t>9/25/2019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6A149A-6DFC-4232-A3A2-B246995EE01F}" type="datetimeFigureOut">
              <a:rPr lang="en-US" smtClean="0"/>
              <a:pPr/>
              <a:t>9/25/2019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6A149A-6DFC-4232-A3A2-B246995EE01F}" type="datetimeFigureOut">
              <a:rPr lang="en-US" smtClean="0"/>
              <a:pPr/>
              <a:t>9/25/2019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6A149A-6DFC-4232-A3A2-B246995EE01F}" type="datetimeFigureOut">
              <a:rPr lang="en-US" smtClean="0"/>
              <a:pPr/>
              <a:t>9/25/2019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6A149A-6DFC-4232-A3A2-B246995EE01F}" type="datetimeFigureOut">
              <a:rPr lang="en-US" smtClean="0"/>
              <a:pPr/>
              <a:t>9/25/2019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6A149A-6DFC-4232-A3A2-B246995EE01F}" type="datetimeFigureOut">
              <a:rPr lang="en-US" smtClean="0"/>
              <a:pPr/>
              <a:t>9/25/2019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6A149A-6DFC-4232-A3A2-B246995EE01F}" type="datetimeFigureOut">
              <a:rPr lang="en-US" smtClean="0"/>
              <a:pPr/>
              <a:t>9/25/2019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6A149A-6DFC-4232-A3A2-B246995EE01F}" type="datetimeFigureOut">
              <a:rPr lang="en-US" smtClean="0"/>
              <a:pPr/>
              <a:t>9/25/2019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6A149A-6DFC-4232-A3A2-B246995EE01F}" type="datetimeFigureOut">
              <a:rPr lang="en-US" smtClean="0"/>
              <a:pPr/>
              <a:t>9/25/2019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6A149A-6DFC-4232-A3A2-B246995EE01F}" type="datetimeFigureOut">
              <a:rPr lang="en-US" smtClean="0"/>
              <a:pPr/>
              <a:t>9/25/2019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6A149A-6DFC-4232-A3A2-B246995EE01F}" type="datetimeFigureOut">
              <a:rPr lang="en-US" smtClean="0"/>
              <a:pPr/>
              <a:t>9/25/2019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6A149A-6DFC-4232-A3A2-B246995EE01F}" type="datetimeFigureOut">
              <a:rPr lang="en-US" smtClean="0"/>
              <a:pPr/>
              <a:t>9/25/2019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28AAC6-04DE-4022-8FA6-D17203D4F19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772400" cy="536575"/>
          </a:xfrm>
        </p:spPr>
        <p:txBody>
          <a:bodyPr>
            <a:normAutofit fontScale="90000"/>
          </a:bodyPr>
          <a:lstStyle/>
          <a:p>
            <a:r>
              <a:rPr lang="en-US" sz="3200" b="1" dirty="0" smtClean="0"/>
              <a:t>Criminal Law Lecture</a:t>
            </a:r>
            <a:endParaRPr lang="en-US" sz="3200" dirty="0"/>
          </a:p>
        </p:txBody>
      </p:sp>
      <p:sp>
        <p:nvSpPr>
          <p:cNvPr id="3" name="Subtitle 2"/>
          <p:cNvSpPr>
            <a:spLocks noGrp="1"/>
          </p:cNvSpPr>
          <p:nvPr>
            <p:ph type="subTitle" idx="1"/>
          </p:nvPr>
        </p:nvSpPr>
        <p:spPr>
          <a:xfrm>
            <a:off x="0" y="609600"/>
            <a:ext cx="9144000" cy="6248400"/>
          </a:xfrm>
        </p:spPr>
        <p:txBody>
          <a:bodyPr>
            <a:normAutofit fontScale="77500" lnSpcReduction="20000"/>
          </a:bodyPr>
          <a:lstStyle/>
          <a:p>
            <a:pPr algn="just"/>
            <a:r>
              <a:rPr lang="en-US" b="1" dirty="0" smtClean="0">
                <a:solidFill>
                  <a:schemeClr val="tx1"/>
                </a:solidFill>
              </a:rPr>
              <a:t>Key things to remember</a:t>
            </a:r>
          </a:p>
          <a:p>
            <a:pPr lvl="1" algn="just"/>
            <a:r>
              <a:rPr lang="en-US" b="1" dirty="0" smtClean="0">
                <a:solidFill>
                  <a:schemeClr val="tx1"/>
                </a:solidFill>
              </a:rPr>
              <a:t>- Do the facts support a crime</a:t>
            </a:r>
            <a:endParaRPr lang="en-US" dirty="0" smtClean="0">
              <a:solidFill>
                <a:schemeClr val="tx1"/>
              </a:solidFill>
            </a:endParaRPr>
          </a:p>
          <a:p>
            <a:pPr marL="971550" lvl="1" indent="-514350" algn="just"/>
            <a:r>
              <a:rPr lang="en-US" b="1" dirty="0" smtClean="0">
                <a:solidFill>
                  <a:schemeClr val="tx1"/>
                </a:solidFill>
              </a:rPr>
              <a:t>- Is there any applicable defenses</a:t>
            </a:r>
            <a:endParaRPr lang="en-US" dirty="0" smtClean="0">
              <a:solidFill>
                <a:schemeClr val="tx1"/>
              </a:solidFill>
            </a:endParaRPr>
          </a:p>
          <a:p>
            <a:pPr lvl="1" algn="just"/>
            <a:r>
              <a:rPr lang="en-US" b="1" dirty="0" smtClean="0">
                <a:solidFill>
                  <a:schemeClr val="tx1"/>
                </a:solidFill>
              </a:rPr>
              <a:t>- Can liability be imputed to another</a:t>
            </a:r>
            <a:endParaRPr lang="en-US" dirty="0" smtClean="0">
              <a:solidFill>
                <a:schemeClr val="tx1"/>
              </a:solidFill>
            </a:endParaRPr>
          </a:p>
          <a:p>
            <a:pPr algn="just"/>
            <a:r>
              <a:rPr lang="en-US" b="1" dirty="0" smtClean="0">
                <a:solidFill>
                  <a:schemeClr val="tx1"/>
                </a:solidFill>
              </a:rPr>
              <a:t> </a:t>
            </a:r>
            <a:endParaRPr lang="en-US" dirty="0" smtClean="0">
              <a:solidFill>
                <a:schemeClr val="tx1"/>
              </a:solidFill>
            </a:endParaRPr>
          </a:p>
          <a:p>
            <a:pPr algn="just"/>
            <a:r>
              <a:rPr lang="en-US" b="1" dirty="0" smtClean="0">
                <a:solidFill>
                  <a:schemeClr val="tx1"/>
                </a:solidFill>
              </a:rPr>
              <a:t>Inchoate crimes (very testable)</a:t>
            </a:r>
          </a:p>
          <a:p>
            <a:pPr algn="just"/>
            <a:endParaRPr lang="en-US" dirty="0" smtClean="0">
              <a:solidFill>
                <a:schemeClr val="tx1"/>
              </a:solidFill>
            </a:endParaRPr>
          </a:p>
          <a:p>
            <a:pPr algn="just"/>
            <a:r>
              <a:rPr lang="en-US" dirty="0" smtClean="0">
                <a:solidFill>
                  <a:schemeClr val="tx1"/>
                </a:solidFill>
              </a:rPr>
              <a:t>Solicitation: Solicitation is the specific intent to entice another to commit an unlawful act</a:t>
            </a:r>
          </a:p>
          <a:p>
            <a:pPr algn="just"/>
            <a:endParaRPr lang="en-US" dirty="0" smtClean="0">
              <a:solidFill>
                <a:schemeClr val="tx1"/>
              </a:solidFill>
            </a:endParaRPr>
          </a:p>
          <a:p>
            <a:pPr algn="just"/>
            <a:r>
              <a:rPr lang="en-US" dirty="0" smtClean="0">
                <a:solidFill>
                  <a:schemeClr val="tx1"/>
                </a:solidFill>
              </a:rPr>
              <a:t>Withdrawal:  Majority rule – No defense </a:t>
            </a:r>
          </a:p>
          <a:p>
            <a:pPr algn="just"/>
            <a:endParaRPr lang="en-US" dirty="0" smtClean="0">
              <a:solidFill>
                <a:schemeClr val="tx1"/>
              </a:solidFill>
            </a:endParaRPr>
          </a:p>
          <a:p>
            <a:pPr algn="just"/>
            <a:r>
              <a:rPr lang="en-US" dirty="0" smtClean="0">
                <a:solidFill>
                  <a:schemeClr val="tx1"/>
                </a:solidFill>
              </a:rPr>
              <a:t>MPC: Valid if withdrawal is completely and voluntary abandonment of the crime</a:t>
            </a:r>
          </a:p>
          <a:p>
            <a:pPr algn="just"/>
            <a:endParaRPr lang="en-US" dirty="0" smtClean="0">
              <a:solidFill>
                <a:schemeClr val="tx1"/>
              </a:solidFill>
            </a:endParaRPr>
          </a:p>
          <a:p>
            <a:pPr algn="just"/>
            <a:r>
              <a:rPr lang="en-US" dirty="0" smtClean="0">
                <a:solidFill>
                  <a:schemeClr val="tx1"/>
                </a:solidFill>
              </a:rPr>
              <a:t>Merger: Solicitation merges into the underlying crime</a:t>
            </a: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a:bodyPr>
          <a:lstStyle/>
          <a:p>
            <a:pPr algn="just"/>
            <a:endParaRPr lang="en-US" sz="2000" dirty="0" smtClean="0">
              <a:solidFill>
                <a:schemeClr val="tx1"/>
              </a:solidFill>
            </a:endParaRPr>
          </a:p>
          <a:p>
            <a:pPr algn="just"/>
            <a:r>
              <a:rPr lang="en-US" sz="2000" dirty="0" smtClean="0">
                <a:solidFill>
                  <a:schemeClr val="tx1"/>
                </a:solidFill>
              </a:rPr>
              <a:t>Insanity</a:t>
            </a:r>
          </a:p>
          <a:p>
            <a:pPr lvl="1" algn="just"/>
            <a:endParaRPr lang="en-US" sz="1600" dirty="0" smtClean="0">
              <a:solidFill>
                <a:schemeClr val="tx1"/>
              </a:solidFill>
            </a:endParaRPr>
          </a:p>
          <a:p>
            <a:pPr lvl="1" algn="just"/>
            <a:r>
              <a:rPr lang="en-US" sz="1600" dirty="0" smtClean="0">
                <a:solidFill>
                  <a:schemeClr val="tx1"/>
                </a:solidFill>
              </a:rPr>
              <a:t>Irresistible impulse: Due to mental defect defendant did not have the ability to control his conduct.  Mental defeat over comes free will</a:t>
            </a:r>
          </a:p>
          <a:p>
            <a:pPr lvl="1" algn="just"/>
            <a:endParaRPr lang="en-US" sz="1600" dirty="0" smtClean="0">
              <a:solidFill>
                <a:schemeClr val="tx1"/>
              </a:solidFill>
            </a:endParaRPr>
          </a:p>
          <a:p>
            <a:pPr lvl="1" algn="just"/>
            <a:r>
              <a:rPr lang="en-US" sz="1600" dirty="0" smtClean="0">
                <a:solidFill>
                  <a:schemeClr val="tx1"/>
                </a:solidFill>
              </a:rPr>
              <a:t>Durham: Due to the mental defect the act by Defendant was the product of his mental illness</a:t>
            </a:r>
          </a:p>
          <a:p>
            <a:pPr lvl="1" algn="just"/>
            <a:endParaRPr lang="en-US" sz="1600" dirty="0" smtClean="0">
              <a:solidFill>
                <a:schemeClr val="tx1"/>
              </a:solidFill>
            </a:endParaRPr>
          </a:p>
          <a:p>
            <a:pPr lvl="1" algn="just"/>
            <a:r>
              <a:rPr lang="en-US" sz="1600" dirty="0" smtClean="0">
                <a:solidFill>
                  <a:schemeClr val="tx1"/>
                </a:solidFill>
              </a:rPr>
              <a:t>Model penal code: Due to mental defects Defendant lacked the substantial capacity to conform his acts to the law </a:t>
            </a:r>
          </a:p>
          <a:p>
            <a:pPr lvl="1" algn="just"/>
            <a:endParaRPr lang="en-US" sz="1600" dirty="0" smtClean="0">
              <a:solidFill>
                <a:schemeClr val="tx1"/>
              </a:solidFill>
            </a:endParaRPr>
          </a:p>
          <a:p>
            <a:pPr lvl="1" algn="just"/>
            <a:r>
              <a:rPr lang="en-US" sz="1600" dirty="0" err="1" smtClean="0">
                <a:solidFill>
                  <a:schemeClr val="tx1"/>
                </a:solidFill>
              </a:rPr>
              <a:t>M’Naghten</a:t>
            </a:r>
            <a:r>
              <a:rPr lang="en-US" sz="1600" dirty="0" smtClean="0">
                <a:solidFill>
                  <a:schemeClr val="tx1"/>
                </a:solidFill>
              </a:rPr>
              <a:t>: Due to mental defect defendant did not know what he was doing was wrong. Defendant did not know the nature and quality of his acts and did not know the act was wrong</a:t>
            </a:r>
            <a:endParaRPr lang="en-US" sz="1600"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a:bodyPr>
          <a:lstStyle/>
          <a:p>
            <a:pPr algn="just"/>
            <a:endParaRPr lang="en-US" sz="2000" dirty="0" smtClean="0">
              <a:solidFill>
                <a:schemeClr val="tx1"/>
              </a:solidFill>
            </a:endParaRPr>
          </a:p>
          <a:p>
            <a:pPr algn="just"/>
            <a:r>
              <a:rPr lang="en-US" sz="2000" dirty="0" smtClean="0">
                <a:solidFill>
                  <a:schemeClr val="tx1"/>
                </a:solidFill>
              </a:rPr>
              <a:t>Justification - Voluntary manslaughter</a:t>
            </a:r>
          </a:p>
          <a:p>
            <a:pPr lvl="1" algn="just"/>
            <a:endParaRPr lang="en-US" sz="1800" dirty="0" smtClean="0">
              <a:solidFill>
                <a:schemeClr val="tx1"/>
              </a:solidFill>
            </a:endParaRPr>
          </a:p>
          <a:p>
            <a:pPr lvl="1" algn="just"/>
            <a:r>
              <a:rPr lang="en-US" sz="1800" dirty="0" smtClean="0">
                <a:solidFill>
                  <a:schemeClr val="tx1"/>
                </a:solidFill>
              </a:rPr>
              <a:t>Adequate provocation with an insufficient time to cool and a loss of mental equilibrium </a:t>
            </a:r>
          </a:p>
          <a:p>
            <a:pPr lvl="1" algn="just"/>
            <a:endParaRPr lang="en-US" sz="1800" dirty="0" smtClean="0">
              <a:solidFill>
                <a:schemeClr val="tx1"/>
              </a:solidFill>
            </a:endParaRPr>
          </a:p>
          <a:p>
            <a:pPr lvl="1" algn="just"/>
            <a:r>
              <a:rPr lang="en-US" sz="1800" dirty="0" smtClean="0">
                <a:solidFill>
                  <a:schemeClr val="tx1"/>
                </a:solidFill>
              </a:rPr>
              <a:t>Or imperfect defense</a:t>
            </a:r>
          </a:p>
          <a:p>
            <a:pPr lvl="1" algn="just"/>
            <a:endParaRPr lang="en-US" sz="1800" dirty="0" smtClean="0">
              <a:solidFill>
                <a:schemeClr val="tx1"/>
              </a:solidFill>
            </a:endParaRPr>
          </a:p>
          <a:p>
            <a:pPr algn="just"/>
            <a:r>
              <a:rPr lang="en-US" sz="2000" dirty="0" smtClean="0">
                <a:solidFill>
                  <a:schemeClr val="tx1"/>
                </a:solidFill>
              </a:rPr>
              <a:t>Involuntary manslaughter</a:t>
            </a:r>
          </a:p>
          <a:p>
            <a:pPr lvl="1" algn="just"/>
            <a:endParaRPr lang="en-US" sz="1800" dirty="0" smtClean="0">
              <a:solidFill>
                <a:schemeClr val="tx1"/>
              </a:solidFill>
            </a:endParaRPr>
          </a:p>
          <a:p>
            <a:pPr lvl="1" algn="just"/>
            <a:r>
              <a:rPr lang="en-US" sz="1800" dirty="0" smtClean="0">
                <a:solidFill>
                  <a:schemeClr val="tx1"/>
                </a:solidFill>
              </a:rPr>
              <a:t>The unintentional killing without malice - Criminal negligence</a:t>
            </a:r>
          </a:p>
          <a:p>
            <a:pPr lvl="1" algn="just"/>
            <a:endParaRPr lang="en-US" sz="1800" dirty="0" smtClean="0">
              <a:solidFill>
                <a:schemeClr val="tx1"/>
              </a:solidFill>
            </a:endParaRPr>
          </a:p>
          <a:p>
            <a:pPr lvl="1" algn="just"/>
            <a:r>
              <a:rPr lang="en-US" sz="1800" dirty="0" smtClean="0">
                <a:solidFill>
                  <a:schemeClr val="tx1"/>
                </a:solidFill>
              </a:rPr>
              <a:t>Misdemeanor manslaughter rule</a:t>
            </a:r>
            <a:endParaRPr lang="en-US" sz="3200"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a:bodyPr>
          <a:lstStyle/>
          <a:p>
            <a:pPr algn="just"/>
            <a:endParaRPr lang="en-US" sz="2000" b="1" dirty="0" smtClean="0">
              <a:solidFill>
                <a:schemeClr val="tx1"/>
              </a:solidFill>
            </a:endParaRPr>
          </a:p>
          <a:p>
            <a:pPr algn="just"/>
            <a:r>
              <a:rPr lang="en-US" sz="2000" b="1" dirty="0" smtClean="0">
                <a:solidFill>
                  <a:schemeClr val="tx1"/>
                </a:solidFill>
              </a:rPr>
              <a:t>Theft crimes (very testable)</a:t>
            </a:r>
            <a:endParaRPr lang="en-US" sz="2000" dirty="0" smtClean="0">
              <a:solidFill>
                <a:schemeClr val="tx1"/>
              </a:solidFill>
            </a:endParaRPr>
          </a:p>
          <a:p>
            <a:pPr lvl="1" algn="just"/>
            <a:endParaRPr lang="en-US" sz="1800" dirty="0" smtClean="0">
              <a:solidFill>
                <a:schemeClr val="tx1"/>
              </a:solidFill>
            </a:endParaRPr>
          </a:p>
          <a:p>
            <a:pPr lvl="1" algn="just"/>
            <a:r>
              <a:rPr lang="en-US" sz="1800" dirty="0" smtClean="0">
                <a:solidFill>
                  <a:schemeClr val="tx1"/>
                </a:solidFill>
              </a:rPr>
              <a:t>PITT - Possession, interest, title, time</a:t>
            </a:r>
          </a:p>
          <a:p>
            <a:pPr lvl="1" algn="just"/>
            <a:endParaRPr lang="en-US" sz="1800" dirty="0" smtClean="0">
              <a:solidFill>
                <a:schemeClr val="tx1"/>
              </a:solidFill>
            </a:endParaRPr>
          </a:p>
          <a:p>
            <a:pPr lvl="1" algn="just"/>
            <a:r>
              <a:rPr lang="en-US" sz="1800" dirty="0" smtClean="0">
                <a:solidFill>
                  <a:schemeClr val="tx1"/>
                </a:solidFill>
              </a:rPr>
              <a:t>Larceny</a:t>
            </a:r>
          </a:p>
          <a:p>
            <a:pPr lvl="1" algn="just"/>
            <a:endParaRPr lang="en-US" sz="1800" dirty="0" smtClean="0">
              <a:solidFill>
                <a:schemeClr val="tx1"/>
              </a:solidFill>
            </a:endParaRPr>
          </a:p>
          <a:p>
            <a:pPr lvl="1" algn="just"/>
            <a:r>
              <a:rPr lang="en-US" sz="1800" dirty="0" smtClean="0">
                <a:solidFill>
                  <a:schemeClr val="tx1"/>
                </a:solidFill>
              </a:rPr>
              <a:t>The </a:t>
            </a:r>
            <a:r>
              <a:rPr lang="en-US" sz="1800" dirty="0" err="1" smtClean="0">
                <a:solidFill>
                  <a:schemeClr val="tx1"/>
                </a:solidFill>
              </a:rPr>
              <a:t>trespassory</a:t>
            </a:r>
            <a:r>
              <a:rPr lang="en-US" sz="1800" dirty="0" smtClean="0">
                <a:solidFill>
                  <a:schemeClr val="tx1"/>
                </a:solidFill>
              </a:rPr>
              <a:t> taking and carrying away the personal property of another with the specific intent to permanently deprive</a:t>
            </a:r>
          </a:p>
          <a:p>
            <a:pPr lvl="1" algn="just"/>
            <a:endParaRPr lang="en-US" sz="1800" dirty="0" smtClean="0">
              <a:solidFill>
                <a:schemeClr val="tx1"/>
              </a:solidFill>
            </a:endParaRPr>
          </a:p>
          <a:p>
            <a:pPr lvl="1" algn="just"/>
            <a:r>
              <a:rPr lang="en-US" sz="1800" dirty="0" smtClean="0">
                <a:solidFill>
                  <a:schemeClr val="tx1"/>
                </a:solidFill>
              </a:rPr>
              <a:t>Larceny by trick</a:t>
            </a:r>
          </a:p>
          <a:p>
            <a:pPr lvl="2" algn="just"/>
            <a:endParaRPr lang="en-US" sz="1600" dirty="0" smtClean="0">
              <a:solidFill>
                <a:schemeClr val="tx1"/>
              </a:solidFill>
            </a:endParaRPr>
          </a:p>
          <a:p>
            <a:pPr lvl="2" algn="just"/>
            <a:r>
              <a:rPr lang="en-US" sz="1600" dirty="0" smtClean="0">
                <a:solidFill>
                  <a:schemeClr val="tx1"/>
                </a:solidFill>
              </a:rPr>
              <a:t>A taking of the personal property of another which is obtained by fraud with the intent to permanently deprive</a:t>
            </a:r>
          </a:p>
          <a:p>
            <a:pPr lvl="1" algn="just"/>
            <a:endParaRPr lang="en-US" sz="1800" dirty="0" smtClean="0">
              <a:solidFill>
                <a:schemeClr val="tx1"/>
              </a:solidFill>
            </a:endParaRPr>
          </a:p>
          <a:p>
            <a:pPr lvl="1" algn="just"/>
            <a:r>
              <a:rPr lang="en-US" sz="1800" dirty="0" smtClean="0">
                <a:solidFill>
                  <a:schemeClr val="tx1"/>
                </a:solidFill>
              </a:rPr>
              <a:t>False pretenses</a:t>
            </a:r>
          </a:p>
          <a:p>
            <a:pPr lvl="2" algn="just"/>
            <a:endParaRPr lang="en-US" sz="1600" dirty="0" smtClean="0">
              <a:solidFill>
                <a:schemeClr val="tx1"/>
              </a:solidFill>
            </a:endParaRPr>
          </a:p>
          <a:p>
            <a:pPr lvl="2" algn="just"/>
            <a:r>
              <a:rPr lang="en-US" sz="1600" dirty="0" smtClean="0">
                <a:solidFill>
                  <a:schemeClr val="tx1"/>
                </a:solidFill>
              </a:rPr>
              <a:t>The obtaining of property of another by a false representation of a past or existing fact</a:t>
            </a:r>
            <a:r>
              <a:rPr lang="en-US" sz="1400" dirty="0" smtClean="0">
                <a:solidFill>
                  <a:schemeClr val="tx1"/>
                </a:solidFill>
              </a:rPr>
              <a:t> </a:t>
            </a:r>
            <a:endParaRPr lang="en-US" sz="1200"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a:bodyPr>
          <a:lstStyle/>
          <a:p>
            <a:pPr algn="just"/>
            <a:endParaRPr lang="en-US" sz="2000" dirty="0" smtClean="0">
              <a:solidFill>
                <a:schemeClr val="tx1"/>
              </a:solidFill>
            </a:endParaRPr>
          </a:p>
          <a:p>
            <a:pPr algn="just"/>
            <a:r>
              <a:rPr lang="en-US" sz="2000" dirty="0" smtClean="0">
                <a:solidFill>
                  <a:schemeClr val="tx1"/>
                </a:solidFill>
              </a:rPr>
              <a:t>Embezzlement</a:t>
            </a:r>
          </a:p>
          <a:p>
            <a:pPr lvl="1" algn="just"/>
            <a:endParaRPr lang="en-US" sz="1800" dirty="0" smtClean="0">
              <a:solidFill>
                <a:schemeClr val="tx1"/>
              </a:solidFill>
            </a:endParaRPr>
          </a:p>
          <a:p>
            <a:pPr lvl="1" algn="just"/>
            <a:r>
              <a:rPr lang="en-US" sz="1800" dirty="0" smtClean="0">
                <a:solidFill>
                  <a:schemeClr val="tx1"/>
                </a:solidFill>
              </a:rPr>
              <a:t>The misappropriation of the personal property of another by one who was rightfully entrusted with the property</a:t>
            </a:r>
          </a:p>
          <a:p>
            <a:pPr lvl="1" algn="just"/>
            <a:endParaRPr lang="en-US" sz="1800" dirty="0" smtClean="0">
              <a:solidFill>
                <a:schemeClr val="tx1"/>
              </a:solidFill>
            </a:endParaRPr>
          </a:p>
          <a:p>
            <a:pPr lvl="1" algn="just"/>
            <a:r>
              <a:rPr lang="en-US" sz="1800" dirty="0" smtClean="0">
                <a:solidFill>
                  <a:schemeClr val="tx1"/>
                </a:solidFill>
              </a:rPr>
              <a:t>*Be aware of the transferred intent doctrine</a:t>
            </a:r>
            <a:endParaRPr lang="en-US" sz="1600" dirty="0" smtClean="0">
              <a:solidFill>
                <a:schemeClr val="tx1"/>
              </a:solidFill>
            </a:endParaRPr>
          </a:p>
          <a:p>
            <a:pPr algn="just"/>
            <a:endParaRPr lang="en-US" sz="2000" dirty="0" smtClean="0">
              <a:solidFill>
                <a:schemeClr val="tx1"/>
              </a:solidFill>
            </a:endParaRPr>
          </a:p>
          <a:p>
            <a:pPr algn="just"/>
            <a:r>
              <a:rPr lang="en-US" sz="2000" dirty="0" smtClean="0">
                <a:solidFill>
                  <a:schemeClr val="tx1"/>
                </a:solidFill>
              </a:rPr>
              <a:t>Robbery</a:t>
            </a:r>
          </a:p>
          <a:p>
            <a:pPr lvl="1" algn="just"/>
            <a:endParaRPr lang="en-US" sz="1800" dirty="0" smtClean="0">
              <a:solidFill>
                <a:schemeClr val="tx1"/>
              </a:solidFill>
            </a:endParaRPr>
          </a:p>
          <a:p>
            <a:pPr lvl="1" algn="just"/>
            <a:r>
              <a:rPr lang="en-US" sz="1800" dirty="0" smtClean="0">
                <a:solidFill>
                  <a:schemeClr val="tx1"/>
                </a:solidFill>
              </a:rPr>
              <a:t>The </a:t>
            </a:r>
            <a:r>
              <a:rPr lang="en-US" sz="1800" dirty="0" err="1" smtClean="0">
                <a:solidFill>
                  <a:schemeClr val="tx1"/>
                </a:solidFill>
              </a:rPr>
              <a:t>trespassory</a:t>
            </a:r>
            <a:r>
              <a:rPr lang="en-US" sz="1800" dirty="0" smtClean="0">
                <a:solidFill>
                  <a:schemeClr val="tx1"/>
                </a:solidFill>
              </a:rPr>
              <a:t> talking and carrying away the personal property of another by force fear or intimidation with the specific intent to permanently deprive</a:t>
            </a:r>
            <a:endParaRPr lang="en-US" sz="1600" dirty="0" smtClean="0">
              <a:solidFill>
                <a:schemeClr val="tx1"/>
              </a:solidFill>
            </a:endParaRPr>
          </a:p>
          <a:p>
            <a:pPr algn="just"/>
            <a:endParaRPr lang="en-US" sz="2000" dirty="0" smtClean="0">
              <a:solidFill>
                <a:schemeClr val="tx1"/>
              </a:solidFill>
            </a:endParaRPr>
          </a:p>
          <a:p>
            <a:pPr algn="just"/>
            <a:r>
              <a:rPr lang="en-US" sz="2000" dirty="0" smtClean="0">
                <a:solidFill>
                  <a:schemeClr val="tx1"/>
                </a:solidFill>
              </a:rPr>
              <a:t>Receiving of stolen property</a:t>
            </a:r>
          </a:p>
          <a:p>
            <a:pPr lvl="1" algn="just"/>
            <a:endParaRPr lang="en-US" sz="1800" dirty="0" smtClean="0">
              <a:solidFill>
                <a:schemeClr val="tx1"/>
              </a:solidFill>
            </a:endParaRPr>
          </a:p>
          <a:p>
            <a:pPr lvl="1" algn="just"/>
            <a:r>
              <a:rPr lang="en-US" sz="1800" dirty="0" smtClean="0">
                <a:solidFill>
                  <a:schemeClr val="tx1"/>
                </a:solidFill>
              </a:rPr>
              <a:t>A party receives stolen property with the knowledge that the property is stolen</a:t>
            </a:r>
            <a:endParaRPr lang="en-US" sz="1600"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a:bodyPr>
          <a:lstStyle/>
          <a:p>
            <a:pPr algn="just"/>
            <a:r>
              <a:rPr lang="en-US" sz="2000" b="1" dirty="0" smtClean="0">
                <a:solidFill>
                  <a:schemeClr val="tx1"/>
                </a:solidFill>
              </a:rPr>
              <a:t>Burglary/Arson</a:t>
            </a:r>
            <a:endParaRPr lang="en-US" sz="2000" dirty="0" smtClean="0">
              <a:solidFill>
                <a:schemeClr val="tx1"/>
              </a:solidFill>
            </a:endParaRPr>
          </a:p>
          <a:p>
            <a:pPr lvl="1" algn="just"/>
            <a:endParaRPr lang="en-US" sz="1800" dirty="0" smtClean="0">
              <a:solidFill>
                <a:schemeClr val="tx1"/>
              </a:solidFill>
            </a:endParaRPr>
          </a:p>
          <a:p>
            <a:pPr lvl="1" algn="just"/>
            <a:r>
              <a:rPr lang="en-US" sz="1800" dirty="0" smtClean="0">
                <a:solidFill>
                  <a:schemeClr val="tx1"/>
                </a:solidFill>
              </a:rPr>
              <a:t>Burglary- Common Law</a:t>
            </a:r>
          </a:p>
          <a:p>
            <a:pPr lvl="2" algn="just"/>
            <a:endParaRPr lang="en-US" sz="1600" dirty="0" smtClean="0">
              <a:solidFill>
                <a:schemeClr val="tx1"/>
              </a:solidFill>
            </a:endParaRPr>
          </a:p>
          <a:p>
            <a:pPr lvl="2" algn="just"/>
            <a:r>
              <a:rPr lang="en-US" sz="1600" dirty="0" smtClean="0">
                <a:solidFill>
                  <a:schemeClr val="tx1"/>
                </a:solidFill>
              </a:rPr>
              <a:t>The night time breaking and entering into the dwelling house of another with the specific intent to commit a felony therein.</a:t>
            </a:r>
          </a:p>
          <a:p>
            <a:pPr lvl="3" algn="just"/>
            <a:endParaRPr lang="en-US" sz="1400" dirty="0" smtClean="0">
              <a:solidFill>
                <a:schemeClr val="tx1"/>
              </a:solidFill>
            </a:endParaRPr>
          </a:p>
          <a:p>
            <a:pPr lvl="3" algn="just"/>
            <a:r>
              <a:rPr lang="en-US" sz="1400" dirty="0" smtClean="0">
                <a:solidFill>
                  <a:schemeClr val="tx1"/>
                </a:solidFill>
              </a:rPr>
              <a:t>Could have a constructive breaking – entry through a chimney</a:t>
            </a:r>
          </a:p>
          <a:p>
            <a:pPr lvl="3" algn="just"/>
            <a:r>
              <a:rPr lang="en-US" sz="1400" dirty="0" smtClean="0">
                <a:solidFill>
                  <a:schemeClr val="tx1"/>
                </a:solidFill>
              </a:rPr>
              <a:t>Must have the intent at the time of entry</a:t>
            </a:r>
            <a:endParaRPr lang="en-US" sz="1050" dirty="0" smtClean="0">
              <a:solidFill>
                <a:schemeClr val="tx1"/>
              </a:solidFill>
            </a:endParaRPr>
          </a:p>
          <a:p>
            <a:pPr lvl="1" algn="just"/>
            <a:endParaRPr lang="en-US" sz="1800" dirty="0" smtClean="0">
              <a:solidFill>
                <a:schemeClr val="tx1"/>
              </a:solidFill>
            </a:endParaRPr>
          </a:p>
          <a:p>
            <a:pPr lvl="1" algn="just"/>
            <a:r>
              <a:rPr lang="en-US" sz="1800" dirty="0" smtClean="0">
                <a:solidFill>
                  <a:schemeClr val="tx1"/>
                </a:solidFill>
              </a:rPr>
              <a:t>Modern Law</a:t>
            </a:r>
          </a:p>
          <a:p>
            <a:pPr lvl="2" algn="just"/>
            <a:endParaRPr lang="en-US" sz="1600" dirty="0" smtClean="0">
              <a:solidFill>
                <a:schemeClr val="tx1"/>
              </a:solidFill>
            </a:endParaRPr>
          </a:p>
          <a:p>
            <a:pPr lvl="2" algn="just"/>
            <a:r>
              <a:rPr lang="en-US" sz="1600" dirty="0" smtClean="0">
                <a:solidFill>
                  <a:schemeClr val="tx1"/>
                </a:solidFill>
              </a:rPr>
              <a:t>The </a:t>
            </a:r>
            <a:r>
              <a:rPr lang="en-US" sz="1600" dirty="0" err="1" smtClean="0">
                <a:solidFill>
                  <a:schemeClr val="tx1"/>
                </a:solidFill>
              </a:rPr>
              <a:t>trespassory</a:t>
            </a:r>
            <a:r>
              <a:rPr lang="en-US" sz="1600" dirty="0" smtClean="0">
                <a:solidFill>
                  <a:schemeClr val="tx1"/>
                </a:solidFill>
              </a:rPr>
              <a:t> entry into a structure to commit any crime.</a:t>
            </a:r>
          </a:p>
          <a:p>
            <a:pPr lvl="3" algn="just"/>
            <a:endParaRPr lang="en-US" sz="1400" dirty="0" smtClean="0">
              <a:solidFill>
                <a:schemeClr val="tx1"/>
              </a:solidFill>
            </a:endParaRPr>
          </a:p>
          <a:p>
            <a:pPr lvl="3" algn="just"/>
            <a:r>
              <a:rPr lang="en-US" sz="1400" dirty="0" smtClean="0">
                <a:solidFill>
                  <a:schemeClr val="tx1"/>
                </a:solidFill>
              </a:rPr>
              <a:t>Stores open to the public – some jurisdictions find enter with intent to steal -Vitiate the owner’s consent </a:t>
            </a:r>
            <a:endParaRPr lang="en-US" sz="1000" dirty="0" smtClean="0">
              <a:solidFill>
                <a:schemeClr val="tx1"/>
              </a:solidFill>
            </a:endParaRPr>
          </a:p>
          <a:p>
            <a:pPr lvl="1" algn="just"/>
            <a:endParaRPr lang="en-US" sz="1800" dirty="0" smtClean="0">
              <a:solidFill>
                <a:schemeClr val="tx1"/>
              </a:solidFill>
            </a:endParaRPr>
          </a:p>
          <a:p>
            <a:pPr lvl="1" algn="just"/>
            <a:r>
              <a:rPr lang="en-US" sz="1800" dirty="0" smtClean="0">
                <a:solidFill>
                  <a:schemeClr val="tx1"/>
                </a:solidFill>
              </a:rPr>
              <a:t>Arson:  The malicious burning of a dwelling house of another</a:t>
            </a:r>
          </a:p>
          <a:p>
            <a:pPr lvl="2" algn="just"/>
            <a:endParaRPr lang="en-US" sz="1600" dirty="0" smtClean="0">
              <a:solidFill>
                <a:schemeClr val="tx1"/>
              </a:solidFill>
            </a:endParaRPr>
          </a:p>
          <a:p>
            <a:pPr lvl="2" algn="just"/>
            <a:r>
              <a:rPr lang="en-US" sz="1600" dirty="0" smtClean="0">
                <a:solidFill>
                  <a:schemeClr val="tx1"/>
                </a:solidFill>
              </a:rPr>
              <a:t>Charring is burning</a:t>
            </a:r>
          </a:p>
          <a:p>
            <a:pPr lvl="2" algn="just"/>
            <a:endParaRPr lang="en-US" sz="1600" dirty="0" smtClean="0">
              <a:solidFill>
                <a:schemeClr val="tx1"/>
              </a:solidFill>
            </a:endParaRPr>
          </a:p>
          <a:p>
            <a:pPr lvl="2" algn="just"/>
            <a:r>
              <a:rPr lang="en-US" sz="1600" dirty="0" smtClean="0">
                <a:solidFill>
                  <a:schemeClr val="tx1"/>
                </a:solidFill>
              </a:rPr>
              <a:t>ML The burning of a structure</a:t>
            </a:r>
            <a:endParaRPr lang="en-US" sz="800"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a:bodyPr>
          <a:lstStyle/>
          <a:p>
            <a:pPr algn="just"/>
            <a:r>
              <a:rPr lang="en-US" sz="2000" b="1" dirty="0" smtClean="0">
                <a:solidFill>
                  <a:schemeClr val="tx1"/>
                </a:solidFill>
              </a:rPr>
              <a:t>Other crimes</a:t>
            </a:r>
            <a:endParaRPr lang="en-US" sz="2000" dirty="0" smtClean="0">
              <a:solidFill>
                <a:schemeClr val="tx1"/>
              </a:solidFill>
            </a:endParaRPr>
          </a:p>
          <a:p>
            <a:pPr lvl="1" algn="just"/>
            <a:endParaRPr lang="en-US" sz="1800" dirty="0" smtClean="0">
              <a:solidFill>
                <a:schemeClr val="tx1"/>
              </a:solidFill>
            </a:endParaRPr>
          </a:p>
          <a:p>
            <a:pPr lvl="1" algn="just"/>
            <a:r>
              <a:rPr lang="en-US" sz="1800" dirty="0" smtClean="0">
                <a:solidFill>
                  <a:schemeClr val="tx1"/>
                </a:solidFill>
              </a:rPr>
              <a:t>Kidnapping - Unlawful transportation of another</a:t>
            </a:r>
          </a:p>
          <a:p>
            <a:pPr lvl="1" algn="just"/>
            <a:endParaRPr lang="en-US" sz="1800" dirty="0" smtClean="0">
              <a:solidFill>
                <a:schemeClr val="tx1"/>
              </a:solidFill>
            </a:endParaRPr>
          </a:p>
          <a:p>
            <a:pPr lvl="1" algn="just"/>
            <a:r>
              <a:rPr lang="en-US" sz="1800" dirty="0" smtClean="0">
                <a:solidFill>
                  <a:schemeClr val="tx1"/>
                </a:solidFill>
              </a:rPr>
              <a:t>False imprisonment – the intentional unlawful confinement of another</a:t>
            </a:r>
          </a:p>
          <a:p>
            <a:pPr lvl="1" algn="just"/>
            <a:endParaRPr lang="en-US" sz="1800" dirty="0" smtClean="0">
              <a:solidFill>
                <a:schemeClr val="tx1"/>
              </a:solidFill>
            </a:endParaRPr>
          </a:p>
          <a:p>
            <a:pPr lvl="1" algn="just"/>
            <a:r>
              <a:rPr lang="en-US" sz="1800" dirty="0" smtClean="0">
                <a:solidFill>
                  <a:schemeClr val="tx1"/>
                </a:solidFill>
              </a:rPr>
              <a:t>Assault – An act to create imminent apprehension or intent to accomplish a another crime </a:t>
            </a:r>
          </a:p>
          <a:p>
            <a:pPr lvl="1" algn="just"/>
            <a:endParaRPr lang="en-US" sz="1800" dirty="0" smtClean="0">
              <a:solidFill>
                <a:schemeClr val="tx1"/>
              </a:solidFill>
            </a:endParaRPr>
          </a:p>
          <a:p>
            <a:pPr lvl="1" algn="just"/>
            <a:r>
              <a:rPr lang="en-US" sz="1800" dirty="0" smtClean="0">
                <a:solidFill>
                  <a:schemeClr val="tx1"/>
                </a:solidFill>
              </a:rPr>
              <a:t>Battery – the unlawful application of force to a person</a:t>
            </a:r>
          </a:p>
          <a:p>
            <a:pPr lvl="1" algn="just"/>
            <a:endParaRPr lang="en-US" sz="1800" dirty="0" smtClean="0">
              <a:solidFill>
                <a:schemeClr val="tx1"/>
              </a:solidFill>
            </a:endParaRPr>
          </a:p>
          <a:p>
            <a:pPr lvl="1" algn="just"/>
            <a:r>
              <a:rPr lang="en-US" sz="1800" dirty="0" smtClean="0">
                <a:solidFill>
                  <a:schemeClr val="tx1"/>
                </a:solidFill>
              </a:rPr>
              <a:t>Rape – the sexual intercourse with a woman without consent </a:t>
            </a:r>
          </a:p>
          <a:p>
            <a:pPr lvl="2" algn="just"/>
            <a:r>
              <a:rPr lang="en-US" sz="1600" dirty="0" smtClean="0">
                <a:solidFill>
                  <a:schemeClr val="tx1"/>
                </a:solidFill>
              </a:rPr>
              <a:t>Mistake about consent is a defense if objective</a:t>
            </a:r>
            <a:endParaRPr lang="en-US" sz="1400" dirty="0" smtClean="0">
              <a:solidFill>
                <a:schemeClr val="tx1"/>
              </a:solidFill>
            </a:endParaRPr>
          </a:p>
          <a:p>
            <a:pPr lvl="1" algn="just"/>
            <a:endParaRPr lang="en-US" sz="1800" dirty="0" smtClean="0">
              <a:solidFill>
                <a:schemeClr val="tx1"/>
              </a:solidFill>
            </a:endParaRPr>
          </a:p>
          <a:p>
            <a:pPr lvl="1" algn="just"/>
            <a:r>
              <a:rPr lang="en-US" sz="1800" dirty="0" smtClean="0">
                <a:solidFill>
                  <a:schemeClr val="tx1"/>
                </a:solidFill>
              </a:rPr>
              <a:t>Statutory rape - set by statute - strict liability</a:t>
            </a:r>
            <a:endParaRPr lang="en-US" sz="400" dirty="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a:bodyPr>
          <a:lstStyle/>
          <a:p>
            <a:pPr algn="just"/>
            <a:r>
              <a:rPr lang="en-US" sz="2000" b="1" dirty="0" smtClean="0">
                <a:solidFill>
                  <a:schemeClr val="tx1"/>
                </a:solidFill>
              </a:rPr>
              <a:t>Defenses</a:t>
            </a:r>
            <a:endParaRPr lang="en-US" sz="2000" dirty="0" smtClean="0">
              <a:solidFill>
                <a:schemeClr val="tx1"/>
              </a:solidFill>
            </a:endParaRPr>
          </a:p>
          <a:p>
            <a:pPr lvl="1" algn="just"/>
            <a:endParaRPr lang="en-US" sz="1800" dirty="0" smtClean="0">
              <a:solidFill>
                <a:schemeClr val="tx1"/>
              </a:solidFill>
            </a:endParaRPr>
          </a:p>
          <a:p>
            <a:pPr lvl="1" algn="just"/>
            <a:r>
              <a:rPr lang="en-US" sz="1800" dirty="0" smtClean="0">
                <a:solidFill>
                  <a:schemeClr val="tx1"/>
                </a:solidFill>
              </a:rPr>
              <a:t>Mistake of Fact- If the facts were as you believe them to be making the act not a crime, then it is a valid defense – Only a defense if the facts negate the intent</a:t>
            </a:r>
          </a:p>
          <a:p>
            <a:pPr lvl="1" algn="just"/>
            <a:endParaRPr lang="en-US" sz="1800" dirty="0" smtClean="0">
              <a:solidFill>
                <a:schemeClr val="tx1"/>
              </a:solidFill>
            </a:endParaRPr>
          </a:p>
          <a:p>
            <a:pPr lvl="1" algn="just"/>
            <a:r>
              <a:rPr lang="en-US" sz="1800" dirty="0" smtClean="0">
                <a:solidFill>
                  <a:schemeClr val="tx1"/>
                </a:solidFill>
              </a:rPr>
              <a:t>Mistake of Law – General rule no defense </a:t>
            </a:r>
          </a:p>
          <a:p>
            <a:pPr lvl="2" algn="just"/>
            <a:r>
              <a:rPr lang="en-US" sz="1600" dirty="0" smtClean="0">
                <a:solidFill>
                  <a:schemeClr val="tx1"/>
                </a:solidFill>
              </a:rPr>
              <a:t>Exception:  reasonable reliance</a:t>
            </a:r>
            <a:endParaRPr lang="en-US" sz="1400" dirty="0" smtClean="0">
              <a:solidFill>
                <a:schemeClr val="tx1"/>
              </a:solidFill>
            </a:endParaRPr>
          </a:p>
          <a:p>
            <a:pPr lvl="1" algn="just"/>
            <a:endParaRPr lang="en-US" sz="1800" dirty="0" smtClean="0">
              <a:solidFill>
                <a:schemeClr val="tx1"/>
              </a:solidFill>
            </a:endParaRPr>
          </a:p>
          <a:p>
            <a:pPr lvl="1" algn="just"/>
            <a:r>
              <a:rPr lang="en-US" sz="1800" dirty="0" smtClean="0">
                <a:solidFill>
                  <a:schemeClr val="tx1"/>
                </a:solidFill>
              </a:rPr>
              <a:t>Duress- The threat of imminent harm to an individual or close family member </a:t>
            </a:r>
          </a:p>
          <a:p>
            <a:pPr lvl="2" algn="just"/>
            <a:r>
              <a:rPr lang="en-US" sz="1600" dirty="0" smtClean="0">
                <a:solidFill>
                  <a:schemeClr val="tx1"/>
                </a:solidFill>
              </a:rPr>
              <a:t>(No defense to murder) </a:t>
            </a:r>
            <a:endParaRPr lang="en-US" sz="1400" dirty="0" smtClean="0">
              <a:solidFill>
                <a:schemeClr val="tx1"/>
              </a:solidFill>
            </a:endParaRPr>
          </a:p>
          <a:p>
            <a:pPr lvl="1" algn="just"/>
            <a:endParaRPr lang="en-US" sz="1800" dirty="0" smtClean="0">
              <a:solidFill>
                <a:schemeClr val="tx1"/>
              </a:solidFill>
            </a:endParaRPr>
          </a:p>
          <a:p>
            <a:pPr lvl="1" algn="just"/>
            <a:r>
              <a:rPr lang="en-US" sz="1800" dirty="0" smtClean="0">
                <a:solidFill>
                  <a:schemeClr val="tx1"/>
                </a:solidFill>
              </a:rPr>
              <a:t>Consent- The willingness of the act that is about to occur</a:t>
            </a:r>
          </a:p>
          <a:p>
            <a:pPr lvl="1" algn="just"/>
            <a:endParaRPr lang="en-US" sz="1800" dirty="0" smtClean="0">
              <a:solidFill>
                <a:schemeClr val="tx1"/>
              </a:solidFill>
            </a:endParaRPr>
          </a:p>
          <a:p>
            <a:pPr lvl="1" algn="just"/>
            <a:r>
              <a:rPr lang="en-US" sz="1800" dirty="0" smtClean="0">
                <a:solidFill>
                  <a:schemeClr val="tx1"/>
                </a:solidFill>
              </a:rPr>
              <a:t>Entrapment two views:</a:t>
            </a:r>
          </a:p>
          <a:p>
            <a:pPr lvl="2" algn="just"/>
            <a:r>
              <a:rPr lang="en-US" sz="1600" dirty="0" smtClean="0">
                <a:solidFill>
                  <a:schemeClr val="tx1"/>
                </a:solidFill>
              </a:rPr>
              <a:t>Predisposed – Subjective</a:t>
            </a:r>
          </a:p>
          <a:p>
            <a:pPr lvl="2" algn="just"/>
            <a:r>
              <a:rPr lang="en-US" sz="1600" dirty="0" smtClean="0">
                <a:solidFill>
                  <a:schemeClr val="tx1"/>
                </a:solidFill>
              </a:rPr>
              <a:t>Objective - Police activity</a:t>
            </a:r>
            <a:endParaRPr lang="en-US" sz="1400" dirty="0" smtClean="0">
              <a:solidFill>
                <a:schemeClr val="tx1"/>
              </a:solidFill>
            </a:endParaRPr>
          </a:p>
          <a:p>
            <a:pPr lvl="1" algn="just"/>
            <a:endParaRPr lang="en-US" sz="1800" dirty="0" smtClean="0">
              <a:solidFill>
                <a:schemeClr val="tx1"/>
              </a:solidFill>
            </a:endParaRPr>
          </a:p>
          <a:p>
            <a:pPr lvl="1" algn="just"/>
            <a:r>
              <a:rPr lang="en-US" sz="1800" dirty="0" smtClean="0">
                <a:solidFill>
                  <a:schemeClr val="tx1"/>
                </a:solidFill>
              </a:rPr>
              <a:t>Diminished capacity: Mental impairment showing lacked the </a:t>
            </a:r>
            <a:r>
              <a:rPr lang="en-US" sz="1800" dirty="0" err="1" smtClean="0">
                <a:solidFill>
                  <a:schemeClr val="tx1"/>
                </a:solidFill>
              </a:rPr>
              <a:t>mens</a:t>
            </a:r>
            <a:r>
              <a:rPr lang="en-US" sz="1800" dirty="0" smtClean="0">
                <a:solidFill>
                  <a:schemeClr val="tx1"/>
                </a:solidFill>
              </a:rPr>
              <a:t> </a:t>
            </a:r>
            <a:r>
              <a:rPr lang="en-US" sz="1800" dirty="0" err="1" smtClean="0">
                <a:solidFill>
                  <a:schemeClr val="tx1"/>
                </a:solidFill>
              </a:rPr>
              <a:t>rea</a:t>
            </a:r>
            <a:r>
              <a:rPr lang="en-US" sz="1800" dirty="0" smtClean="0">
                <a:solidFill>
                  <a:schemeClr val="tx1"/>
                </a:solidFill>
              </a:rPr>
              <a:t> to commit the crime</a:t>
            </a:r>
            <a:endParaRPr lang="en-US" sz="160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fontScale="70000" lnSpcReduction="20000"/>
          </a:bodyPr>
          <a:lstStyle/>
          <a:p>
            <a:pPr algn="just"/>
            <a:r>
              <a:rPr lang="en-US" dirty="0" smtClean="0">
                <a:solidFill>
                  <a:schemeClr val="tx1"/>
                </a:solidFill>
              </a:rPr>
              <a:t>Attempt:  An attempted crime is the specific intent to commit a crime with the taking of a substantial step towards perpetration of a crime by one who has the apparent ability to commit the crime. </a:t>
            </a:r>
          </a:p>
          <a:p>
            <a:pPr lvl="1" algn="just"/>
            <a:endParaRPr lang="en-US" dirty="0" smtClean="0">
              <a:solidFill>
                <a:schemeClr val="tx1"/>
              </a:solidFill>
            </a:endParaRPr>
          </a:p>
          <a:p>
            <a:pPr lvl="1" algn="just"/>
            <a:r>
              <a:rPr lang="en-US" dirty="0" smtClean="0">
                <a:solidFill>
                  <a:schemeClr val="tx1"/>
                </a:solidFill>
              </a:rPr>
              <a:t>Legal v factual impossibility</a:t>
            </a:r>
          </a:p>
          <a:p>
            <a:pPr lvl="1" algn="just"/>
            <a:endParaRPr lang="en-US" dirty="0" smtClean="0">
              <a:solidFill>
                <a:schemeClr val="tx1"/>
              </a:solidFill>
            </a:endParaRPr>
          </a:p>
          <a:p>
            <a:pPr lvl="2" algn="just"/>
            <a:r>
              <a:rPr lang="en-US" dirty="0" smtClean="0">
                <a:solidFill>
                  <a:schemeClr val="tx1"/>
                </a:solidFill>
              </a:rPr>
              <a:t>Factual impossibility: No defense - Defendant intends to commit a crime but facts unknown makes the commission of the crime impossible</a:t>
            </a:r>
          </a:p>
          <a:p>
            <a:pPr lvl="2" algn="just"/>
            <a:r>
              <a:rPr lang="en-US" dirty="0" smtClean="0">
                <a:solidFill>
                  <a:schemeClr val="tx1"/>
                </a:solidFill>
              </a:rPr>
              <a:t>Reach into a man’s jacket pocket to take his wallet and find it is not there.</a:t>
            </a:r>
          </a:p>
          <a:p>
            <a:pPr lvl="2" algn="just"/>
            <a:r>
              <a:rPr lang="en-US" dirty="0" smtClean="0">
                <a:solidFill>
                  <a:schemeClr val="tx1"/>
                </a:solidFill>
              </a:rPr>
              <a:t>Legal impossibility: Defense - Defendant believes act is illegal but legally it’s not a crime </a:t>
            </a:r>
          </a:p>
          <a:p>
            <a:pPr lvl="2" algn="just"/>
            <a:r>
              <a:rPr lang="en-US" dirty="0" smtClean="0">
                <a:solidFill>
                  <a:schemeClr val="tx1"/>
                </a:solidFill>
              </a:rPr>
              <a:t>Go deer hunting in Texas that you believe has a law against hunting deer.  However, Texas has no such law.	</a:t>
            </a:r>
          </a:p>
          <a:p>
            <a:pPr lvl="1" algn="just"/>
            <a:endParaRPr lang="en-US" dirty="0" smtClean="0">
              <a:solidFill>
                <a:schemeClr val="tx1"/>
              </a:solidFill>
            </a:endParaRPr>
          </a:p>
          <a:p>
            <a:pPr lvl="1" algn="just"/>
            <a:r>
              <a:rPr lang="en-US" dirty="0" smtClean="0">
                <a:solidFill>
                  <a:schemeClr val="tx1"/>
                </a:solidFill>
              </a:rPr>
              <a:t>Withdrawal:</a:t>
            </a:r>
          </a:p>
          <a:p>
            <a:pPr lvl="1" algn="just"/>
            <a:endParaRPr lang="en-US" dirty="0" smtClean="0">
              <a:solidFill>
                <a:schemeClr val="tx1"/>
              </a:solidFill>
            </a:endParaRPr>
          </a:p>
          <a:p>
            <a:pPr lvl="2" algn="just"/>
            <a:r>
              <a:rPr lang="en-US" dirty="0" smtClean="0">
                <a:solidFill>
                  <a:schemeClr val="tx1"/>
                </a:solidFill>
              </a:rPr>
              <a:t>Not valid if the zone of perpetration is entered into</a:t>
            </a:r>
          </a:p>
          <a:p>
            <a:pPr lvl="2" algn="just"/>
            <a:r>
              <a:rPr lang="en-US" dirty="0" smtClean="0">
                <a:solidFill>
                  <a:schemeClr val="tx1"/>
                </a:solidFill>
              </a:rPr>
              <a:t>MPC: Valid if withdrawal is voluntary and the crime is successfully abandoned</a:t>
            </a:r>
          </a:p>
          <a:p>
            <a:pPr lvl="1" algn="just"/>
            <a:endParaRPr lang="en-US" dirty="0" smtClean="0">
              <a:solidFill>
                <a:schemeClr val="tx1"/>
              </a:solidFill>
            </a:endParaRPr>
          </a:p>
          <a:p>
            <a:pPr lvl="1" algn="just"/>
            <a:r>
              <a:rPr lang="en-US" dirty="0" smtClean="0">
                <a:solidFill>
                  <a:schemeClr val="tx1"/>
                </a:solidFill>
              </a:rPr>
              <a:t>Merger: Attempt merges into the underlying crime</a:t>
            </a:r>
          </a:p>
          <a:p>
            <a:pPr lvl="1" algn="just"/>
            <a:r>
              <a:rPr lang="en-US" dirty="0" smtClean="0">
                <a:solidFill>
                  <a:schemeClr val="tx1"/>
                </a:solidFill>
              </a:rPr>
              <a:t> </a:t>
            </a:r>
          </a:p>
          <a:p>
            <a:pPr lvl="1" algn="just"/>
            <a:r>
              <a:rPr lang="en-US" dirty="0" smtClean="0">
                <a:solidFill>
                  <a:schemeClr val="tx1"/>
                </a:solidFill>
              </a:rPr>
              <a:t>Remember when discussing attempt you only go through the elements of attempt and not the underlying crime</a:t>
            </a:r>
            <a:endParaRPr lang="en-US"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a:bodyPr>
          <a:lstStyle/>
          <a:p>
            <a:pPr algn="just"/>
            <a:r>
              <a:rPr lang="en-US" sz="1800" dirty="0" smtClean="0">
                <a:solidFill>
                  <a:schemeClr val="tx1"/>
                </a:solidFill>
              </a:rPr>
              <a:t>Conspiracy:  An agreement between two or more persons to commit an unlawful act.</a:t>
            </a:r>
          </a:p>
          <a:p>
            <a:pPr lvl="1" algn="just"/>
            <a:endParaRPr lang="en-US" sz="1400" dirty="0" smtClean="0">
              <a:solidFill>
                <a:schemeClr val="tx1"/>
              </a:solidFill>
            </a:endParaRPr>
          </a:p>
          <a:p>
            <a:pPr lvl="2" algn="just"/>
            <a:r>
              <a:rPr lang="en-US" sz="1600" dirty="0" smtClean="0">
                <a:solidFill>
                  <a:schemeClr val="tx1"/>
                </a:solidFill>
              </a:rPr>
              <a:t>Agreement- Unilateral – Liability will be imposed if the defendant agrees to commit the act.</a:t>
            </a:r>
          </a:p>
          <a:p>
            <a:pPr lvl="3" algn="just"/>
            <a:r>
              <a:rPr lang="en-US" sz="1400" dirty="0" smtClean="0">
                <a:solidFill>
                  <a:schemeClr val="tx1"/>
                </a:solidFill>
              </a:rPr>
              <a:t>Agreement:  Agreement by conduct</a:t>
            </a:r>
          </a:p>
          <a:p>
            <a:pPr lvl="3" algn="just"/>
            <a:r>
              <a:rPr lang="en-US" sz="1400" dirty="0" smtClean="0">
                <a:solidFill>
                  <a:schemeClr val="tx1"/>
                </a:solidFill>
              </a:rPr>
              <a:t>Tacit agreement</a:t>
            </a:r>
          </a:p>
          <a:p>
            <a:pPr lvl="3" algn="just"/>
            <a:r>
              <a:rPr lang="en-US" sz="1400" dirty="0" smtClean="0">
                <a:solidFill>
                  <a:schemeClr val="tx1"/>
                </a:solidFill>
              </a:rPr>
              <a:t>Unilateral agreement: For unilateral agreement need to show only Defendant thinks there is an agreement.  Example Policeman and Defendant feigned agreement, but unilateral</a:t>
            </a:r>
          </a:p>
          <a:p>
            <a:pPr lvl="2" algn="just"/>
            <a:r>
              <a:rPr lang="en-US" sz="1600" dirty="0" smtClean="0">
                <a:solidFill>
                  <a:schemeClr val="tx1"/>
                </a:solidFill>
              </a:rPr>
              <a:t>Withdrawal- Majority rule - Effectively communicated to all co-conspirators</a:t>
            </a:r>
          </a:p>
          <a:p>
            <a:pPr lvl="2" algn="just"/>
            <a:r>
              <a:rPr lang="en-US" sz="1600" dirty="0" smtClean="0">
                <a:solidFill>
                  <a:schemeClr val="tx1"/>
                </a:solidFill>
              </a:rPr>
              <a:t>Model penal code – Thwart the crime and manifesting a complete and voluntary renunciation of the criminal purpose.</a:t>
            </a:r>
            <a:endParaRPr lang="en-US" sz="1050" dirty="0" smtClean="0">
              <a:solidFill>
                <a:schemeClr val="tx1"/>
              </a:solidFill>
            </a:endParaRPr>
          </a:p>
          <a:p>
            <a:pPr lvl="1" algn="just"/>
            <a:endParaRPr lang="en-US" sz="1800" dirty="0" smtClean="0">
              <a:solidFill>
                <a:schemeClr val="tx1"/>
              </a:solidFill>
            </a:endParaRPr>
          </a:p>
          <a:p>
            <a:pPr lvl="1" algn="just"/>
            <a:r>
              <a:rPr lang="en-US" sz="1800" dirty="0" smtClean="0">
                <a:solidFill>
                  <a:schemeClr val="tx1"/>
                </a:solidFill>
              </a:rPr>
              <a:t>*Remember withdrawal only releases you from crimes in furtherance and not for the conspiracy itself.</a:t>
            </a:r>
          </a:p>
          <a:p>
            <a:pPr lvl="1" algn="just"/>
            <a:endParaRPr lang="en-US" sz="1800" dirty="0" smtClean="0">
              <a:solidFill>
                <a:schemeClr val="tx1"/>
              </a:solidFill>
            </a:endParaRPr>
          </a:p>
          <a:p>
            <a:pPr lvl="2" algn="just"/>
            <a:r>
              <a:rPr lang="en-US" sz="1600" dirty="0" smtClean="0">
                <a:solidFill>
                  <a:schemeClr val="tx1"/>
                </a:solidFill>
              </a:rPr>
              <a:t>*Very testable -   Pinkerton’s rule:  Each member of the conspiracy will be liable for all crimes committed in furtherance of, or which are the natural and probable consequence of the unlawful act.</a:t>
            </a:r>
          </a:p>
          <a:p>
            <a:pPr lvl="2" algn="just"/>
            <a:r>
              <a:rPr lang="en-US" sz="1600" dirty="0" smtClean="0">
                <a:solidFill>
                  <a:schemeClr val="tx1"/>
                </a:solidFill>
              </a:rPr>
              <a:t>Wharton’s rule: It takes two – Where persons agree to commit an unlawful act but the act requires two to perform </a:t>
            </a:r>
          </a:p>
          <a:p>
            <a:pPr lvl="2" algn="just"/>
            <a:r>
              <a:rPr lang="en-US" sz="1600" dirty="0" smtClean="0">
                <a:solidFill>
                  <a:schemeClr val="tx1"/>
                </a:solidFill>
              </a:rPr>
              <a:t>Example:  Dueling, bigamy, adultery </a:t>
            </a:r>
            <a:endParaRPr lang="en-US" sz="1400" dirty="0" smtClean="0">
              <a:solidFill>
                <a:schemeClr val="tx1"/>
              </a:solidFill>
            </a:endParaRPr>
          </a:p>
          <a:p>
            <a:pPr lvl="2" algn="just"/>
            <a:endParaRPr lang="en-US" sz="1050" dirty="0" smtClean="0">
              <a:solidFill>
                <a:schemeClr val="tx1"/>
              </a:solidFill>
            </a:endParaRPr>
          </a:p>
          <a:p>
            <a:pPr lvl="1" algn="just"/>
            <a:r>
              <a:rPr lang="en-US" sz="1800" dirty="0" smtClean="0">
                <a:solidFill>
                  <a:schemeClr val="tx1"/>
                </a:solidFill>
              </a:rPr>
              <a:t>Merger:  Does not apply to conspiracy</a:t>
            </a:r>
            <a:endParaRPr lang="en-US" sz="400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a:bodyPr>
          <a:lstStyle/>
          <a:p>
            <a:pPr algn="just"/>
            <a:endParaRPr lang="en-US" sz="2000" b="1" dirty="0" smtClean="0">
              <a:solidFill>
                <a:schemeClr val="tx1"/>
              </a:solidFill>
            </a:endParaRPr>
          </a:p>
          <a:p>
            <a:pPr algn="just"/>
            <a:r>
              <a:rPr lang="en-US" sz="2000" b="1" dirty="0" smtClean="0">
                <a:solidFill>
                  <a:schemeClr val="tx1"/>
                </a:solidFill>
              </a:rPr>
              <a:t>Third party liability</a:t>
            </a:r>
            <a:endParaRPr lang="en-US" sz="2000" dirty="0" smtClean="0">
              <a:solidFill>
                <a:schemeClr val="tx1"/>
              </a:solidFill>
            </a:endParaRPr>
          </a:p>
          <a:p>
            <a:pPr lvl="1" algn="just"/>
            <a:endParaRPr lang="en-US" sz="1800" dirty="0" smtClean="0">
              <a:solidFill>
                <a:schemeClr val="tx1"/>
              </a:solidFill>
            </a:endParaRPr>
          </a:p>
          <a:p>
            <a:pPr lvl="1" algn="just"/>
            <a:r>
              <a:rPr lang="en-US" sz="1800" dirty="0" smtClean="0">
                <a:solidFill>
                  <a:schemeClr val="tx1"/>
                </a:solidFill>
              </a:rPr>
              <a:t>Vicarious Liability: One may be criminally liable based on the relationship (employer/</a:t>
            </a:r>
            <a:r>
              <a:rPr lang="en-US" sz="1800" dirty="0" err="1" smtClean="0">
                <a:solidFill>
                  <a:schemeClr val="tx1"/>
                </a:solidFill>
              </a:rPr>
              <a:t>ee</a:t>
            </a:r>
            <a:r>
              <a:rPr lang="en-US" sz="1800" dirty="0" smtClean="0">
                <a:solidFill>
                  <a:schemeClr val="tx1"/>
                </a:solidFill>
              </a:rPr>
              <a:t>)</a:t>
            </a:r>
          </a:p>
          <a:p>
            <a:pPr lvl="1" algn="just"/>
            <a:endParaRPr lang="en-US" sz="1800" dirty="0" smtClean="0">
              <a:solidFill>
                <a:schemeClr val="tx1"/>
              </a:solidFill>
            </a:endParaRPr>
          </a:p>
          <a:p>
            <a:pPr lvl="1" algn="just"/>
            <a:r>
              <a:rPr lang="en-US" sz="1800" dirty="0" smtClean="0">
                <a:solidFill>
                  <a:schemeClr val="tx1"/>
                </a:solidFill>
              </a:rPr>
              <a:t>Accomplice Liability: One who aids and abets in the perpetration of an unlawful act (affirmative participation)</a:t>
            </a:r>
          </a:p>
          <a:p>
            <a:pPr lvl="2" algn="just"/>
            <a:endParaRPr lang="en-US" sz="1800" b="1" dirty="0" smtClean="0">
              <a:solidFill>
                <a:schemeClr val="tx1"/>
              </a:solidFill>
            </a:endParaRPr>
          </a:p>
          <a:p>
            <a:pPr lvl="2" algn="just"/>
            <a:r>
              <a:rPr lang="en-US" sz="1800" b="1" dirty="0" smtClean="0">
                <a:solidFill>
                  <a:schemeClr val="tx1"/>
                </a:solidFill>
              </a:rPr>
              <a:t>Common law</a:t>
            </a:r>
            <a:endParaRPr lang="en-US" sz="1800" dirty="0" smtClean="0">
              <a:solidFill>
                <a:schemeClr val="tx1"/>
              </a:solidFill>
            </a:endParaRPr>
          </a:p>
          <a:p>
            <a:pPr lvl="3" algn="just"/>
            <a:endParaRPr lang="en-US" sz="1600" dirty="0" smtClean="0">
              <a:solidFill>
                <a:schemeClr val="tx1"/>
              </a:solidFill>
            </a:endParaRPr>
          </a:p>
          <a:p>
            <a:pPr lvl="3" algn="just"/>
            <a:r>
              <a:rPr lang="en-US" sz="1600" dirty="0" smtClean="0">
                <a:solidFill>
                  <a:schemeClr val="tx1"/>
                </a:solidFill>
              </a:rPr>
              <a:t>Accessory before the fact</a:t>
            </a:r>
          </a:p>
          <a:p>
            <a:pPr lvl="3" algn="just"/>
            <a:r>
              <a:rPr lang="en-US" sz="1600" dirty="0" smtClean="0">
                <a:solidFill>
                  <a:schemeClr val="tx1"/>
                </a:solidFill>
              </a:rPr>
              <a:t>Principal in the first degree</a:t>
            </a:r>
          </a:p>
          <a:p>
            <a:pPr lvl="3" algn="just"/>
            <a:r>
              <a:rPr lang="en-US" sz="1600" dirty="0" smtClean="0">
                <a:solidFill>
                  <a:schemeClr val="tx1"/>
                </a:solidFill>
              </a:rPr>
              <a:t>Principle in the second degree</a:t>
            </a:r>
          </a:p>
          <a:p>
            <a:pPr lvl="3" algn="just"/>
            <a:r>
              <a:rPr lang="en-US" sz="1600" dirty="0" smtClean="0">
                <a:solidFill>
                  <a:schemeClr val="tx1"/>
                </a:solidFill>
              </a:rPr>
              <a:t>Accessory after the fact</a:t>
            </a:r>
          </a:p>
          <a:p>
            <a:pPr lvl="2" algn="just"/>
            <a:endParaRPr lang="en-US" sz="1800" dirty="0" smtClean="0">
              <a:solidFill>
                <a:schemeClr val="tx1"/>
              </a:solidFill>
            </a:endParaRPr>
          </a:p>
          <a:p>
            <a:pPr lvl="2" algn="just"/>
            <a:r>
              <a:rPr lang="en-US" sz="1800" dirty="0" smtClean="0">
                <a:solidFill>
                  <a:schemeClr val="tx1"/>
                </a:solidFill>
              </a:rPr>
              <a:t>Foreseeable:  The accomplice will be liable for other acts that were foreseeable based upon their actions</a:t>
            </a:r>
            <a:endParaRPr lang="en-US" sz="180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a:bodyPr>
          <a:lstStyle/>
          <a:p>
            <a:pPr algn="just"/>
            <a:endParaRPr lang="en-US" sz="2000" b="1" dirty="0" smtClean="0">
              <a:solidFill>
                <a:schemeClr val="tx1"/>
              </a:solidFill>
            </a:endParaRPr>
          </a:p>
          <a:p>
            <a:pPr algn="just"/>
            <a:r>
              <a:rPr lang="en-US" sz="2000" b="1" dirty="0" smtClean="0">
                <a:solidFill>
                  <a:schemeClr val="tx1"/>
                </a:solidFill>
              </a:rPr>
              <a:t>Murder</a:t>
            </a:r>
            <a:endParaRPr lang="en-US" sz="2000" dirty="0" smtClean="0">
              <a:solidFill>
                <a:schemeClr val="tx1"/>
              </a:solidFill>
            </a:endParaRPr>
          </a:p>
          <a:p>
            <a:pPr algn="just"/>
            <a:endParaRPr lang="en-US" sz="2000" dirty="0" smtClean="0">
              <a:solidFill>
                <a:schemeClr val="tx1"/>
              </a:solidFill>
            </a:endParaRPr>
          </a:p>
          <a:p>
            <a:pPr algn="just"/>
            <a:r>
              <a:rPr lang="en-US" sz="2000" dirty="0" smtClean="0">
                <a:solidFill>
                  <a:schemeClr val="tx1"/>
                </a:solidFill>
              </a:rPr>
              <a:t>Murder is the killing of a human being with malice aforethought</a:t>
            </a:r>
          </a:p>
          <a:p>
            <a:pPr lvl="1" algn="just"/>
            <a:endParaRPr lang="en-US" sz="1800" dirty="0" smtClean="0">
              <a:solidFill>
                <a:schemeClr val="tx1"/>
              </a:solidFill>
            </a:endParaRPr>
          </a:p>
          <a:p>
            <a:pPr lvl="1" algn="just"/>
            <a:r>
              <a:rPr lang="en-US" sz="1800" dirty="0" smtClean="0">
                <a:solidFill>
                  <a:schemeClr val="tx1"/>
                </a:solidFill>
              </a:rPr>
              <a:t>Intent to kill</a:t>
            </a:r>
          </a:p>
          <a:p>
            <a:pPr lvl="1" algn="just"/>
            <a:endParaRPr lang="en-US" sz="1800" dirty="0" smtClean="0">
              <a:solidFill>
                <a:schemeClr val="tx1"/>
              </a:solidFill>
            </a:endParaRPr>
          </a:p>
          <a:p>
            <a:pPr lvl="1" algn="just"/>
            <a:r>
              <a:rPr lang="en-US" sz="1800" dirty="0" smtClean="0">
                <a:solidFill>
                  <a:schemeClr val="tx1"/>
                </a:solidFill>
              </a:rPr>
              <a:t>Intent to cause great bodily injury</a:t>
            </a:r>
          </a:p>
          <a:p>
            <a:pPr lvl="1" algn="just"/>
            <a:endParaRPr lang="en-US" sz="1800" dirty="0" smtClean="0">
              <a:solidFill>
                <a:schemeClr val="tx1"/>
              </a:solidFill>
            </a:endParaRPr>
          </a:p>
          <a:p>
            <a:pPr lvl="1" algn="just"/>
            <a:r>
              <a:rPr lang="en-US" sz="1800" dirty="0" smtClean="0">
                <a:solidFill>
                  <a:schemeClr val="tx1"/>
                </a:solidFill>
              </a:rPr>
              <a:t>Wanton and reckless conduct</a:t>
            </a:r>
          </a:p>
          <a:p>
            <a:pPr lvl="1" algn="just"/>
            <a:endParaRPr lang="en-US" sz="1800" dirty="0" smtClean="0">
              <a:solidFill>
                <a:schemeClr val="tx1"/>
              </a:solidFill>
            </a:endParaRPr>
          </a:p>
          <a:p>
            <a:pPr lvl="1" algn="just"/>
            <a:r>
              <a:rPr lang="en-US" sz="1800" dirty="0" smtClean="0">
                <a:solidFill>
                  <a:schemeClr val="tx1"/>
                </a:solidFill>
              </a:rPr>
              <a:t>Felony murder rule </a:t>
            </a:r>
          </a:p>
          <a:p>
            <a:pPr lvl="2" algn="just"/>
            <a:endParaRPr lang="en-US" sz="1600" dirty="0" smtClean="0">
              <a:solidFill>
                <a:schemeClr val="tx1"/>
              </a:solidFill>
            </a:endParaRPr>
          </a:p>
          <a:p>
            <a:pPr lvl="2" algn="just"/>
            <a:r>
              <a:rPr lang="en-US" sz="1600" dirty="0" smtClean="0">
                <a:solidFill>
                  <a:schemeClr val="tx1"/>
                </a:solidFill>
              </a:rPr>
              <a:t>Death results in the perpetration of an inherently dangerous felony </a:t>
            </a:r>
            <a:endParaRPr lang="en-US" sz="1050" dirty="0" smtClean="0">
              <a:solidFill>
                <a:schemeClr val="tx1"/>
              </a:solidFill>
            </a:endParaRPr>
          </a:p>
          <a:p>
            <a:pPr lvl="3" algn="just"/>
            <a:endParaRPr lang="en-US" sz="1600" dirty="0" smtClean="0">
              <a:solidFill>
                <a:schemeClr val="tx1"/>
              </a:solidFill>
            </a:endParaRPr>
          </a:p>
          <a:p>
            <a:pPr lvl="3" algn="just"/>
            <a:r>
              <a:rPr lang="en-US" sz="1600" dirty="0" smtClean="0">
                <a:solidFill>
                  <a:schemeClr val="tx1"/>
                </a:solidFill>
              </a:rPr>
              <a:t>(Burglary, arson, rape, kidnapping, robbery, mayhem)</a:t>
            </a:r>
            <a:endParaRPr lang="en-US" sz="1600"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a:bodyPr>
          <a:lstStyle/>
          <a:p>
            <a:pPr algn="just"/>
            <a:endParaRPr lang="en-US" sz="2000" dirty="0" smtClean="0">
              <a:solidFill>
                <a:schemeClr val="tx1"/>
              </a:solidFill>
            </a:endParaRPr>
          </a:p>
          <a:p>
            <a:pPr algn="just"/>
            <a:r>
              <a:rPr lang="en-US" sz="2000" dirty="0" smtClean="0">
                <a:solidFill>
                  <a:schemeClr val="tx1"/>
                </a:solidFill>
              </a:rPr>
              <a:t>Causation- Actual and Proximate cause</a:t>
            </a:r>
          </a:p>
          <a:p>
            <a:pPr lvl="1" algn="just"/>
            <a:endParaRPr lang="en-US" sz="1800" dirty="0" smtClean="0">
              <a:solidFill>
                <a:schemeClr val="tx1"/>
              </a:solidFill>
            </a:endParaRPr>
          </a:p>
          <a:p>
            <a:pPr lvl="1" algn="just"/>
            <a:r>
              <a:rPr lang="en-US" sz="1800" dirty="0" smtClean="0">
                <a:solidFill>
                  <a:schemeClr val="tx1"/>
                </a:solidFill>
              </a:rPr>
              <a:t>First degree Murder - The killing with specific intent with premeditation and deliberation </a:t>
            </a:r>
          </a:p>
          <a:p>
            <a:pPr lvl="1" algn="just"/>
            <a:endParaRPr lang="en-US" sz="1800" dirty="0" smtClean="0">
              <a:solidFill>
                <a:schemeClr val="tx1"/>
              </a:solidFill>
            </a:endParaRPr>
          </a:p>
          <a:p>
            <a:pPr lvl="1" algn="just"/>
            <a:r>
              <a:rPr lang="en-US" sz="1800" dirty="0" smtClean="0">
                <a:solidFill>
                  <a:schemeClr val="tx1"/>
                </a:solidFill>
              </a:rPr>
              <a:t>Or poison bomb ambush and torture </a:t>
            </a:r>
          </a:p>
          <a:p>
            <a:pPr lvl="1" algn="just"/>
            <a:endParaRPr lang="en-US" sz="1800" dirty="0" smtClean="0">
              <a:solidFill>
                <a:schemeClr val="tx1"/>
              </a:solidFill>
            </a:endParaRPr>
          </a:p>
          <a:p>
            <a:pPr lvl="1" algn="just"/>
            <a:r>
              <a:rPr lang="en-US" sz="1800" dirty="0" smtClean="0">
                <a:solidFill>
                  <a:schemeClr val="tx1"/>
                </a:solidFill>
              </a:rPr>
              <a:t>Or felony murder rule</a:t>
            </a:r>
          </a:p>
          <a:p>
            <a:pPr lvl="2" algn="just"/>
            <a:endParaRPr lang="en-US" sz="1600" dirty="0" smtClean="0">
              <a:solidFill>
                <a:schemeClr val="tx1"/>
              </a:solidFill>
            </a:endParaRPr>
          </a:p>
          <a:p>
            <a:pPr lvl="2" algn="just"/>
            <a:r>
              <a:rPr lang="en-US" sz="1600" dirty="0" smtClean="0">
                <a:solidFill>
                  <a:schemeClr val="tx1"/>
                </a:solidFill>
              </a:rPr>
              <a:t>*Also have redline view:  This arises when the victim’s death was not caused directly by the Defendants or one of the co-felons but by someone else. </a:t>
            </a:r>
            <a:endParaRPr lang="en-US" sz="1100" dirty="0" smtClean="0">
              <a:solidFill>
                <a:schemeClr val="tx1"/>
              </a:solidFill>
            </a:endParaRPr>
          </a:p>
          <a:p>
            <a:pPr lvl="3" algn="just"/>
            <a:endParaRPr lang="en-US" sz="1400" dirty="0" smtClean="0">
              <a:solidFill>
                <a:schemeClr val="tx1"/>
              </a:solidFill>
            </a:endParaRPr>
          </a:p>
          <a:p>
            <a:pPr lvl="3" algn="just"/>
            <a:r>
              <a:rPr lang="en-US" sz="1400" dirty="0" smtClean="0">
                <a:solidFill>
                  <a:schemeClr val="tx1"/>
                </a:solidFill>
              </a:rPr>
              <a:t>Common Law guilty   </a:t>
            </a:r>
          </a:p>
          <a:p>
            <a:pPr lvl="3" algn="just"/>
            <a:endParaRPr lang="en-US" sz="1400" dirty="0" smtClean="0">
              <a:solidFill>
                <a:schemeClr val="tx1"/>
              </a:solidFill>
            </a:endParaRPr>
          </a:p>
          <a:p>
            <a:pPr lvl="3" algn="just"/>
            <a:r>
              <a:rPr lang="en-US" sz="1400" dirty="0" smtClean="0">
                <a:solidFill>
                  <a:schemeClr val="tx1"/>
                </a:solidFill>
              </a:rPr>
              <a:t>Modern law only if done by own hand – not guilty</a:t>
            </a:r>
            <a:endParaRPr lang="en-US" sz="800" dirty="0" smtClean="0">
              <a:solidFill>
                <a:schemeClr val="tx1"/>
              </a:solidFill>
            </a:endParaRPr>
          </a:p>
          <a:p>
            <a:pPr lvl="1" algn="just"/>
            <a:endParaRPr lang="en-US" sz="1800" dirty="0" smtClean="0">
              <a:solidFill>
                <a:schemeClr val="tx1"/>
              </a:solidFill>
            </a:endParaRPr>
          </a:p>
          <a:p>
            <a:pPr lvl="1" algn="just"/>
            <a:r>
              <a:rPr lang="en-US" sz="1800" dirty="0" smtClean="0">
                <a:solidFill>
                  <a:schemeClr val="tx1"/>
                </a:solidFill>
              </a:rPr>
              <a:t>Second Degree Murder – The killing done with a depraved heart</a:t>
            </a:r>
            <a:endParaRPr lang="en-US" sz="1000"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a:bodyPr>
          <a:lstStyle/>
          <a:p>
            <a:pPr algn="just"/>
            <a:r>
              <a:rPr lang="en-US" sz="2000" dirty="0" smtClean="0">
                <a:solidFill>
                  <a:schemeClr val="tx1"/>
                </a:solidFill>
              </a:rPr>
              <a:t>Defenses:</a:t>
            </a:r>
          </a:p>
          <a:p>
            <a:pPr lvl="1" algn="just"/>
            <a:endParaRPr lang="en-US" sz="1800" dirty="0" smtClean="0">
              <a:solidFill>
                <a:schemeClr val="tx1"/>
              </a:solidFill>
            </a:endParaRPr>
          </a:p>
          <a:p>
            <a:pPr lvl="1" algn="just"/>
            <a:r>
              <a:rPr lang="en-US" sz="1800" dirty="0" smtClean="0">
                <a:solidFill>
                  <a:schemeClr val="tx1"/>
                </a:solidFill>
              </a:rPr>
              <a:t>Self defense – One may sue reasonable force to protect one’s self, which may rise to deadly force if reasonable belief life is being threatened – Remember the threat must be imminent</a:t>
            </a:r>
          </a:p>
          <a:p>
            <a:pPr lvl="2" algn="just"/>
            <a:endParaRPr lang="en-US" sz="1600" dirty="0" smtClean="0">
              <a:solidFill>
                <a:schemeClr val="tx1"/>
              </a:solidFill>
            </a:endParaRPr>
          </a:p>
          <a:p>
            <a:pPr lvl="2" algn="just"/>
            <a:r>
              <a:rPr lang="en-US" sz="1600" dirty="0" smtClean="0">
                <a:solidFill>
                  <a:schemeClr val="tx1"/>
                </a:solidFill>
              </a:rPr>
              <a:t>Common law and MPC - duty to retreat</a:t>
            </a:r>
          </a:p>
          <a:p>
            <a:pPr lvl="2" algn="just"/>
            <a:endParaRPr lang="en-US" sz="1600" dirty="0" smtClean="0">
              <a:solidFill>
                <a:schemeClr val="tx1"/>
              </a:solidFill>
            </a:endParaRPr>
          </a:p>
          <a:p>
            <a:pPr lvl="2" algn="just"/>
            <a:r>
              <a:rPr lang="en-US" sz="1600" dirty="0" smtClean="0">
                <a:solidFill>
                  <a:schemeClr val="tx1"/>
                </a:solidFill>
              </a:rPr>
              <a:t>Minority - no duty to retreat</a:t>
            </a:r>
            <a:endParaRPr lang="en-US" sz="1100" dirty="0" smtClean="0">
              <a:solidFill>
                <a:schemeClr val="tx1"/>
              </a:solidFill>
            </a:endParaRPr>
          </a:p>
          <a:p>
            <a:pPr lvl="1" algn="just"/>
            <a:endParaRPr lang="en-US" sz="1800" dirty="0" smtClean="0">
              <a:solidFill>
                <a:schemeClr val="tx1"/>
              </a:solidFill>
            </a:endParaRPr>
          </a:p>
          <a:p>
            <a:pPr lvl="1" algn="just"/>
            <a:r>
              <a:rPr lang="en-US" sz="1800" dirty="0" smtClean="0">
                <a:solidFill>
                  <a:schemeClr val="tx1"/>
                </a:solidFill>
              </a:rPr>
              <a:t>The aggressor must retreat if threat was non-deadly unless you are threatened with deadly force</a:t>
            </a:r>
          </a:p>
          <a:p>
            <a:pPr lvl="1" algn="just"/>
            <a:endParaRPr lang="en-US" sz="1800" dirty="0" smtClean="0">
              <a:solidFill>
                <a:schemeClr val="tx1"/>
              </a:solidFill>
            </a:endParaRPr>
          </a:p>
          <a:p>
            <a:pPr lvl="1" algn="just"/>
            <a:r>
              <a:rPr lang="en-US" sz="1800" dirty="0" smtClean="0">
                <a:solidFill>
                  <a:schemeClr val="tx1"/>
                </a:solidFill>
              </a:rPr>
              <a:t>Defense of others – One may use reasonable force to protect a 3</a:t>
            </a:r>
            <a:r>
              <a:rPr lang="en-US" sz="1800" baseline="30000" dirty="0" smtClean="0">
                <a:solidFill>
                  <a:schemeClr val="tx1"/>
                </a:solidFill>
              </a:rPr>
              <a:t>rd</a:t>
            </a:r>
            <a:r>
              <a:rPr lang="en-US" sz="1800" dirty="0" smtClean="0">
                <a:solidFill>
                  <a:schemeClr val="tx1"/>
                </a:solidFill>
              </a:rPr>
              <a:t> party</a:t>
            </a:r>
          </a:p>
          <a:p>
            <a:pPr lvl="2" algn="just"/>
            <a:endParaRPr lang="en-US" sz="1400" dirty="0" smtClean="0">
              <a:solidFill>
                <a:schemeClr val="tx1"/>
              </a:solidFill>
            </a:endParaRPr>
          </a:p>
          <a:p>
            <a:pPr lvl="2" algn="just"/>
            <a:r>
              <a:rPr lang="en-US" sz="1400" dirty="0" smtClean="0">
                <a:solidFill>
                  <a:schemeClr val="tx1"/>
                </a:solidFill>
              </a:rPr>
              <a:t> Majority rule step in shoes</a:t>
            </a:r>
          </a:p>
          <a:p>
            <a:pPr lvl="2" algn="just"/>
            <a:endParaRPr lang="en-US" sz="1400" dirty="0" smtClean="0">
              <a:solidFill>
                <a:schemeClr val="tx1"/>
              </a:solidFill>
            </a:endParaRPr>
          </a:p>
          <a:p>
            <a:pPr lvl="2" algn="just"/>
            <a:r>
              <a:rPr lang="en-US" sz="1400" dirty="0" smtClean="0">
                <a:solidFill>
                  <a:schemeClr val="tx1"/>
                </a:solidFill>
              </a:rPr>
              <a:t>Modernly grounds for reasonable mistake</a:t>
            </a:r>
            <a:endParaRPr lang="en-US" sz="600"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a:bodyPr>
          <a:lstStyle/>
          <a:p>
            <a:pPr algn="just"/>
            <a:endParaRPr lang="en-US" sz="2000" dirty="0" smtClean="0">
              <a:solidFill>
                <a:schemeClr val="tx1"/>
              </a:solidFill>
            </a:endParaRPr>
          </a:p>
          <a:p>
            <a:pPr algn="just"/>
            <a:r>
              <a:rPr lang="en-US" sz="2000" dirty="0" smtClean="0">
                <a:solidFill>
                  <a:schemeClr val="tx1"/>
                </a:solidFill>
              </a:rPr>
              <a:t>Crime prevention- One may use non-deadly force to prevent a crime.  </a:t>
            </a:r>
          </a:p>
          <a:p>
            <a:pPr lvl="1" algn="just"/>
            <a:endParaRPr lang="en-US" sz="1600" dirty="0" smtClean="0">
              <a:solidFill>
                <a:schemeClr val="tx1"/>
              </a:solidFill>
            </a:endParaRPr>
          </a:p>
          <a:p>
            <a:pPr lvl="1" algn="just"/>
            <a:r>
              <a:rPr lang="en-US" sz="1600" dirty="0" smtClean="0">
                <a:solidFill>
                  <a:schemeClr val="tx1"/>
                </a:solidFill>
              </a:rPr>
              <a:t>Modern view can use deadly force where there is a threat of death or series bodily harm</a:t>
            </a:r>
          </a:p>
          <a:p>
            <a:pPr algn="just"/>
            <a:endParaRPr lang="en-US" sz="2000" dirty="0" smtClean="0">
              <a:solidFill>
                <a:schemeClr val="tx1"/>
              </a:solidFill>
            </a:endParaRPr>
          </a:p>
          <a:p>
            <a:pPr algn="just"/>
            <a:r>
              <a:rPr lang="en-US" sz="2000" dirty="0" smtClean="0">
                <a:solidFill>
                  <a:schemeClr val="tx1"/>
                </a:solidFill>
              </a:rPr>
              <a:t>Defense of property- One may use non-deadly force to protect property.  However, if within home and imminent threat of bodily harm, deadly force may be used and no duty to retreat.</a:t>
            </a:r>
            <a:endParaRPr lang="en-US" sz="2800"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a:bodyPr>
          <a:lstStyle/>
          <a:p>
            <a:pPr algn="just"/>
            <a:endParaRPr lang="en-US" sz="2000" dirty="0" smtClean="0">
              <a:solidFill>
                <a:schemeClr val="tx1"/>
              </a:solidFill>
            </a:endParaRPr>
          </a:p>
          <a:p>
            <a:pPr algn="just"/>
            <a:r>
              <a:rPr lang="en-US" sz="2000" dirty="0" smtClean="0">
                <a:solidFill>
                  <a:schemeClr val="tx1"/>
                </a:solidFill>
              </a:rPr>
              <a:t>Excuses:</a:t>
            </a:r>
          </a:p>
          <a:p>
            <a:pPr lvl="1" algn="just"/>
            <a:endParaRPr lang="en-US" sz="1800" dirty="0" smtClean="0">
              <a:solidFill>
                <a:schemeClr val="tx1"/>
              </a:solidFill>
            </a:endParaRPr>
          </a:p>
          <a:p>
            <a:pPr lvl="1" algn="just"/>
            <a:r>
              <a:rPr lang="en-US" sz="1800" dirty="0" smtClean="0">
                <a:solidFill>
                  <a:schemeClr val="tx1"/>
                </a:solidFill>
              </a:rPr>
              <a:t>Intoxication</a:t>
            </a:r>
          </a:p>
          <a:p>
            <a:pPr lvl="2" algn="just"/>
            <a:endParaRPr lang="en-US" sz="1600" dirty="0" smtClean="0">
              <a:solidFill>
                <a:schemeClr val="tx1"/>
              </a:solidFill>
            </a:endParaRPr>
          </a:p>
          <a:p>
            <a:pPr lvl="2" algn="just"/>
            <a:r>
              <a:rPr lang="en-US" sz="1600" dirty="0" smtClean="0">
                <a:solidFill>
                  <a:schemeClr val="tx1"/>
                </a:solidFill>
              </a:rPr>
              <a:t>Voluntary –Negates specific intent</a:t>
            </a:r>
          </a:p>
          <a:p>
            <a:pPr lvl="2" algn="just"/>
            <a:endParaRPr lang="en-US" sz="1600" dirty="0" smtClean="0">
              <a:solidFill>
                <a:schemeClr val="tx1"/>
              </a:solidFill>
            </a:endParaRPr>
          </a:p>
          <a:p>
            <a:pPr lvl="2" algn="just"/>
            <a:r>
              <a:rPr lang="en-US" sz="1600" dirty="0" smtClean="0">
                <a:solidFill>
                  <a:schemeClr val="tx1"/>
                </a:solidFill>
              </a:rPr>
              <a:t>Involuntary- Negates the intent to commit a crime is based on the intoxication</a:t>
            </a:r>
          </a:p>
          <a:p>
            <a:pPr lvl="2" algn="just"/>
            <a:endParaRPr lang="en-US" sz="1400" dirty="0" smtClean="0">
              <a:solidFill>
                <a:schemeClr val="tx1"/>
              </a:solidFill>
            </a:endParaRPr>
          </a:p>
          <a:p>
            <a:pPr lvl="1" algn="just"/>
            <a:r>
              <a:rPr lang="en-US" sz="1800" dirty="0" smtClean="0">
                <a:solidFill>
                  <a:schemeClr val="tx1"/>
                </a:solidFill>
              </a:rPr>
              <a:t>Infancy: 0-6 Conclusive presumption</a:t>
            </a:r>
          </a:p>
          <a:p>
            <a:pPr lvl="2" algn="just"/>
            <a:endParaRPr lang="en-US" sz="1600" dirty="0" smtClean="0">
              <a:solidFill>
                <a:schemeClr val="tx1"/>
              </a:solidFill>
            </a:endParaRPr>
          </a:p>
          <a:p>
            <a:pPr lvl="2" algn="just"/>
            <a:r>
              <a:rPr lang="en-US" sz="1600" dirty="0" smtClean="0">
                <a:solidFill>
                  <a:schemeClr val="tx1"/>
                </a:solidFill>
              </a:rPr>
              <a:t>7-14 rebuttable presumption</a:t>
            </a:r>
          </a:p>
          <a:p>
            <a:pPr lvl="2" algn="just"/>
            <a:endParaRPr lang="en-US" sz="1600" dirty="0" smtClean="0">
              <a:solidFill>
                <a:schemeClr val="tx1"/>
              </a:solidFill>
            </a:endParaRPr>
          </a:p>
          <a:p>
            <a:pPr lvl="2" algn="just"/>
            <a:r>
              <a:rPr lang="en-US" sz="1600" dirty="0" smtClean="0">
                <a:solidFill>
                  <a:schemeClr val="tx1"/>
                </a:solidFill>
              </a:rPr>
              <a:t>14+ Have the ability to commit the crime</a:t>
            </a:r>
            <a:endParaRPr lang="en-US" sz="1400" dirty="0">
              <a:solidFill>
                <a:schemeClr val="tx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BBA5B682D8D2A488032CE65F40CB299" ma:contentTypeVersion="15" ma:contentTypeDescription="Create a new document." ma:contentTypeScope="" ma:versionID="6ebb63a368e009841abea39647ef61d0">
  <xsd:schema xmlns:xsd="http://www.w3.org/2001/XMLSchema" xmlns:xs="http://www.w3.org/2001/XMLSchema" xmlns:p="http://schemas.microsoft.com/office/2006/metadata/properties" xmlns:ns2="257ed786-28ad-4702-af7c-a8b789ccf4c8" xmlns:ns3="186557c2-86c7-4c5c-96ab-510a0194d37d" xmlns:ns4="f67f25bd-da33-4b65-8962-41c17ffe74ad" targetNamespace="http://schemas.microsoft.com/office/2006/metadata/properties" ma:root="true" ma:fieldsID="f2cddb6fb3bd571d5d2b30b7b83d9b32" ns2:_="" ns3:_="" ns4:_="">
    <xsd:import namespace="257ed786-28ad-4702-af7c-a8b789ccf4c8"/>
    <xsd:import namespace="186557c2-86c7-4c5c-96ab-510a0194d37d"/>
    <xsd:import namespace="f67f25bd-da33-4b65-8962-41c17ffe74a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4:SharedWithUsers" minOccurs="0"/>
                <xsd:element ref="ns4:SharedWithDetails"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7ed786-28ad-4702-af7c-a8b789ccf4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09d8078-0772-40e1-9b81-7d042ed09bc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20" nillable="true" ma:displayName="Location" ma:descrip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86557c2-86c7-4c5c-96ab-510a0194d37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0781051-078a-49cf-9da2-ecb5c02c9d5b}" ma:internalName="TaxCatchAll" ma:showField="CatchAllData" ma:web="186557c2-86c7-4c5c-96ab-510a0194d37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67f25bd-da33-4b65-8962-41c17ffe74ad"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A492F77-4EA9-436E-B82C-4EB823DA1D50}"/>
</file>

<file path=customXml/itemProps2.xml><?xml version="1.0" encoding="utf-8"?>
<ds:datastoreItem xmlns:ds="http://schemas.openxmlformats.org/officeDocument/2006/customXml" ds:itemID="{B631BBC8-20D4-4498-A783-5AB430E4A73E}"/>
</file>

<file path=docProps/app.xml><?xml version="1.0" encoding="utf-8"?>
<Properties xmlns="http://schemas.openxmlformats.org/officeDocument/2006/extended-properties" xmlns:vt="http://schemas.openxmlformats.org/officeDocument/2006/docPropsVTypes">
  <TotalTime>86</TotalTime>
  <Words>1269</Words>
  <Application>Microsoft Office PowerPoint</Application>
  <PresentationFormat>On-screen Show (4:3)</PresentationFormat>
  <Paragraphs>233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Criminal Law Lecture</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charles</dc:creator>
  <cp:lastModifiedBy>jolly</cp:lastModifiedBy>
  <cp:revision>20</cp:revision>
  <dcterms:created xsi:type="dcterms:W3CDTF">2019-08-15T17:12:56Z</dcterms:created>
  <dcterms:modified xsi:type="dcterms:W3CDTF">2019-09-25T20:05:32Z</dcterms:modified>
</cp:coreProperties>
</file>