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4"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6A149A-6DFC-4232-A3A2-B246995EE01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6A149A-6DFC-4232-A3A2-B246995EE01F}"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6A149A-6DFC-4232-A3A2-B246995EE01F}"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6A149A-6DFC-4232-A3A2-B246995EE01F}"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6A149A-6DFC-4232-A3A2-B246995EE01F}"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A149A-6DFC-4232-A3A2-B246995EE01F}"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6A149A-6DFC-4232-A3A2-B246995EE01F}"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6A149A-6DFC-4232-A3A2-B246995EE01F}"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6A149A-6DFC-4232-A3A2-B246995EE01F}" type="datetimeFigureOut">
              <a:rPr lang="en-US" smtClean="0"/>
              <a:pPr/>
              <a:t>5/26/2020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8AAC6-04DE-4022-8FA6-D17203D4F1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536575"/>
          </a:xfrm>
        </p:spPr>
        <p:txBody>
          <a:bodyPr>
            <a:normAutofit fontScale="90000"/>
          </a:bodyPr>
          <a:lstStyle/>
          <a:p>
            <a:r>
              <a:rPr lang="en-US" sz="3200" b="1" dirty="0" smtClean="0"/>
              <a:t>Contracts</a:t>
            </a:r>
            <a:endParaRPr lang="en-US" sz="3200" dirty="0"/>
          </a:p>
        </p:txBody>
      </p:sp>
      <p:sp>
        <p:nvSpPr>
          <p:cNvPr id="3" name="Subtitle 2"/>
          <p:cNvSpPr>
            <a:spLocks noGrp="1"/>
          </p:cNvSpPr>
          <p:nvPr>
            <p:ph type="subTitle" idx="1"/>
          </p:nvPr>
        </p:nvSpPr>
        <p:spPr>
          <a:xfrm>
            <a:off x="0" y="609600"/>
            <a:ext cx="9144000" cy="6248400"/>
          </a:xfrm>
        </p:spPr>
        <p:txBody>
          <a:bodyPr>
            <a:normAutofit/>
          </a:bodyPr>
          <a:lstStyle/>
          <a:p>
            <a:pPr algn="just"/>
            <a:r>
              <a:rPr lang="en-US" sz="2000" b="1" dirty="0" smtClean="0">
                <a:solidFill>
                  <a:schemeClr val="tx1"/>
                </a:solidFill>
              </a:rPr>
              <a:t>Contract checklist you must take in order</a:t>
            </a:r>
            <a:endParaRPr lang="en-US" sz="2000" dirty="0" smtClean="0">
              <a:solidFill>
                <a:schemeClr val="tx1"/>
              </a:solidFill>
            </a:endParaRPr>
          </a:p>
          <a:p>
            <a:pPr algn="just"/>
            <a:r>
              <a:rPr lang="en-US" sz="2000" b="1" dirty="0" smtClean="0">
                <a:solidFill>
                  <a:schemeClr val="tx1"/>
                </a:solidFill>
              </a:rPr>
              <a:t>When you see a contract question you need to ask yourself </a:t>
            </a:r>
            <a:endParaRPr lang="en-US" sz="2000" dirty="0" smtClean="0">
              <a:solidFill>
                <a:schemeClr val="tx1"/>
              </a:solidFill>
            </a:endParaRPr>
          </a:p>
          <a:p>
            <a:pPr marL="914400" lvl="1" indent="-457200" algn="just">
              <a:buFont typeface="+mj-lt"/>
              <a:buAutoNum type="arabicPeriod"/>
            </a:pPr>
            <a:r>
              <a:rPr lang="en-US" sz="1800" b="1" dirty="0" smtClean="0">
                <a:solidFill>
                  <a:schemeClr val="tx1"/>
                </a:solidFill>
              </a:rPr>
              <a:t>Was a contract made between the parties</a:t>
            </a:r>
            <a:endParaRPr lang="en-US" sz="1800" dirty="0" smtClean="0">
              <a:solidFill>
                <a:schemeClr val="tx1"/>
              </a:solidFill>
            </a:endParaRPr>
          </a:p>
          <a:p>
            <a:pPr marL="914400" lvl="1" indent="-457200" algn="just">
              <a:buFont typeface="+mj-lt"/>
              <a:buAutoNum type="arabicPeriod"/>
            </a:pPr>
            <a:r>
              <a:rPr lang="en-US" sz="1800" b="1" dirty="0" smtClean="0">
                <a:solidFill>
                  <a:schemeClr val="tx1"/>
                </a:solidFill>
              </a:rPr>
              <a:t>Is there any reason the contract should not be enforced (defenses)</a:t>
            </a:r>
            <a:endParaRPr lang="en-US" sz="1800" dirty="0" smtClean="0">
              <a:solidFill>
                <a:schemeClr val="tx1"/>
              </a:solidFill>
            </a:endParaRPr>
          </a:p>
          <a:p>
            <a:pPr marL="914400" lvl="1" indent="-457200" algn="just">
              <a:buFont typeface="+mj-lt"/>
              <a:buAutoNum type="arabicPeriod"/>
            </a:pPr>
            <a:r>
              <a:rPr lang="en-US" sz="1800" b="1" dirty="0" smtClean="0">
                <a:solidFill>
                  <a:schemeClr val="tx1"/>
                </a:solidFill>
              </a:rPr>
              <a:t>Are there any conditions under the contract</a:t>
            </a:r>
            <a:endParaRPr lang="en-US" sz="1800" dirty="0" smtClean="0">
              <a:solidFill>
                <a:schemeClr val="tx1"/>
              </a:solidFill>
            </a:endParaRPr>
          </a:p>
          <a:p>
            <a:pPr marL="914400" lvl="1" indent="-457200" algn="just">
              <a:buFont typeface="+mj-lt"/>
              <a:buAutoNum type="arabicPeriod"/>
            </a:pPr>
            <a:r>
              <a:rPr lang="en-US" sz="1800" b="1" dirty="0" smtClean="0">
                <a:solidFill>
                  <a:schemeClr val="tx1"/>
                </a:solidFill>
              </a:rPr>
              <a:t>Who is bringing the action – 3</a:t>
            </a:r>
            <a:r>
              <a:rPr lang="en-US" sz="1800" b="1" baseline="30000" dirty="0" smtClean="0">
                <a:solidFill>
                  <a:schemeClr val="tx1"/>
                </a:solidFill>
              </a:rPr>
              <a:t>rd</a:t>
            </a:r>
            <a:r>
              <a:rPr lang="en-US" sz="1800" b="1" dirty="0" smtClean="0">
                <a:solidFill>
                  <a:schemeClr val="tx1"/>
                </a:solidFill>
              </a:rPr>
              <a:t> party?</a:t>
            </a:r>
            <a:endParaRPr lang="en-US" sz="1800" dirty="0" smtClean="0">
              <a:solidFill>
                <a:schemeClr val="tx1"/>
              </a:solidFill>
            </a:endParaRPr>
          </a:p>
          <a:p>
            <a:pPr marL="914400" lvl="1" indent="-457200" algn="just">
              <a:buFont typeface="+mj-lt"/>
              <a:buAutoNum type="arabicPeriod"/>
            </a:pPr>
            <a:r>
              <a:rPr lang="en-US" sz="1800" b="1" dirty="0" smtClean="0">
                <a:solidFill>
                  <a:schemeClr val="tx1"/>
                </a:solidFill>
              </a:rPr>
              <a:t>If there has been a breach of contract what is the available remedies</a:t>
            </a:r>
            <a:endParaRPr lang="en-US" sz="1800" dirty="0" smtClean="0">
              <a:solidFill>
                <a:schemeClr val="tx1"/>
              </a:solidFill>
            </a:endParaRPr>
          </a:p>
          <a:p>
            <a:pPr algn="just"/>
            <a:r>
              <a:rPr lang="en-US" sz="2000" b="1" dirty="0" smtClean="0">
                <a:solidFill>
                  <a:schemeClr val="tx1"/>
                </a:solidFill>
              </a:rPr>
              <a:t> </a:t>
            </a:r>
            <a:endParaRPr lang="en-US" sz="2000" dirty="0" smtClean="0">
              <a:solidFill>
                <a:schemeClr val="tx1"/>
              </a:solidFill>
            </a:endParaRPr>
          </a:p>
          <a:p>
            <a:pPr algn="just"/>
            <a:r>
              <a:rPr lang="en-US" sz="2000" b="1" dirty="0" err="1" smtClean="0">
                <a:solidFill>
                  <a:schemeClr val="tx1"/>
                </a:solidFill>
              </a:rPr>
              <a:t>I.Formation</a:t>
            </a:r>
            <a:r>
              <a:rPr lang="en-US" sz="2000" b="1" dirty="0" smtClean="0">
                <a:solidFill>
                  <a:schemeClr val="tx1"/>
                </a:solidFill>
              </a:rPr>
              <a:t> of contract</a:t>
            </a:r>
            <a:endParaRPr lang="en-US" sz="2000" dirty="0" smtClean="0">
              <a:solidFill>
                <a:schemeClr val="tx1"/>
              </a:solidFill>
            </a:endParaRPr>
          </a:p>
          <a:p>
            <a:pPr lvl="1" algn="just"/>
            <a:r>
              <a:rPr lang="en-US" sz="1800" dirty="0" smtClean="0">
                <a:solidFill>
                  <a:schemeClr val="tx1"/>
                </a:solidFill>
              </a:rPr>
              <a:t>UCC: deals with a transaction in goods </a:t>
            </a:r>
          </a:p>
          <a:p>
            <a:pPr lvl="1" algn="just"/>
            <a:r>
              <a:rPr lang="en-US" sz="1800" dirty="0" smtClean="0">
                <a:solidFill>
                  <a:schemeClr val="tx1"/>
                </a:solidFill>
              </a:rPr>
              <a:t>Goods vs. services:	Predominant factor</a:t>
            </a:r>
          </a:p>
          <a:p>
            <a:pPr lvl="1" algn="just"/>
            <a:r>
              <a:rPr lang="en-US" sz="1800" dirty="0" smtClean="0">
                <a:solidFill>
                  <a:schemeClr val="tx1"/>
                </a:solidFill>
              </a:rPr>
              <a:t>			Gravamen test</a:t>
            </a:r>
          </a:p>
          <a:p>
            <a:pPr lvl="1" algn="just"/>
            <a:r>
              <a:rPr lang="en-US" sz="1800" dirty="0" smtClean="0">
                <a:solidFill>
                  <a:schemeClr val="tx1"/>
                </a:solidFill>
              </a:rPr>
              <a:t> </a:t>
            </a:r>
          </a:p>
          <a:p>
            <a:pPr lvl="1" algn="just"/>
            <a:r>
              <a:rPr lang="en-US" sz="1800" b="1" dirty="0" smtClean="0">
                <a:solidFill>
                  <a:schemeClr val="tx1"/>
                </a:solidFill>
              </a:rPr>
              <a:t>Example:  Pauline went to purchase fencing at a store and also asked how much it would cost to install. Total price was $500.  The fence was $350 plus $150 to install.  What was the Predominant factor under the contract?</a:t>
            </a:r>
            <a:endParaRPr lang="en-US" sz="1600" dirty="0" smtClean="0">
              <a:solidFill>
                <a:schemeClr val="tx1"/>
              </a:solidFill>
            </a:endParaRPr>
          </a:p>
          <a:p>
            <a:pPr algn="just"/>
            <a:r>
              <a:rPr lang="en-US" sz="2000" b="1" dirty="0" smtClean="0">
                <a:solidFill>
                  <a:schemeClr val="tx1"/>
                </a:solidFill>
              </a:rPr>
              <a:t> </a:t>
            </a:r>
            <a:endParaRPr lang="en-US" sz="2000" dirty="0" smtClean="0">
              <a:solidFill>
                <a:schemeClr val="tx1"/>
              </a:solidFill>
            </a:endParaRPr>
          </a:p>
          <a:p>
            <a:pPr algn="just"/>
            <a:r>
              <a:rPr lang="en-US" sz="2000" b="1" dirty="0" smtClean="0">
                <a:solidFill>
                  <a:schemeClr val="tx1"/>
                </a:solidFill>
              </a:rPr>
              <a:t>*How do you write if UCC applies?</a:t>
            </a:r>
            <a:endParaRPr lang="en-US" sz="20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b="1" dirty="0" smtClean="0">
              <a:solidFill>
                <a:schemeClr val="tx1"/>
              </a:solidFill>
            </a:endParaRPr>
          </a:p>
          <a:p>
            <a:pPr algn="just"/>
            <a:r>
              <a:rPr lang="en-US" sz="2000" b="1" dirty="0" smtClean="0">
                <a:solidFill>
                  <a:schemeClr val="tx1"/>
                </a:solidFill>
              </a:rPr>
              <a:t>Excuse from performance</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Impossibility (objectively)</a:t>
            </a:r>
          </a:p>
          <a:p>
            <a:pPr lvl="1" algn="just"/>
            <a:r>
              <a:rPr lang="en-US" sz="1800" dirty="0" smtClean="0">
                <a:solidFill>
                  <a:schemeClr val="tx1"/>
                </a:solidFill>
              </a:rPr>
              <a:t>Substantial Performance (90% performed)</a:t>
            </a:r>
          </a:p>
          <a:p>
            <a:pPr lvl="1" algn="just"/>
            <a:r>
              <a:rPr lang="en-US" sz="1800" dirty="0" smtClean="0">
                <a:solidFill>
                  <a:schemeClr val="tx1"/>
                </a:solidFill>
              </a:rPr>
              <a:t>Wrongful Prevention -  Hinder performance</a:t>
            </a:r>
          </a:p>
          <a:p>
            <a:pPr lvl="1" algn="just"/>
            <a:r>
              <a:rPr lang="en-US" sz="1800" dirty="0" err="1" smtClean="0">
                <a:solidFill>
                  <a:schemeClr val="tx1"/>
                </a:solidFill>
              </a:rPr>
              <a:t>Impractablitity</a:t>
            </a:r>
            <a:endParaRPr lang="en-US" sz="1800" dirty="0" smtClean="0">
              <a:solidFill>
                <a:schemeClr val="tx1"/>
              </a:solidFill>
            </a:endParaRPr>
          </a:p>
          <a:p>
            <a:pPr lvl="1" algn="just"/>
            <a:r>
              <a:rPr lang="en-US" sz="1800" dirty="0" smtClean="0">
                <a:solidFill>
                  <a:schemeClr val="tx1"/>
                </a:solidFill>
              </a:rPr>
              <a:t>Modification</a:t>
            </a:r>
          </a:p>
          <a:p>
            <a:pPr lvl="1" algn="just"/>
            <a:r>
              <a:rPr lang="en-US" sz="1800" dirty="0" smtClean="0">
                <a:solidFill>
                  <a:schemeClr val="tx1"/>
                </a:solidFill>
              </a:rPr>
              <a:t>Frustration of purpose - Purpose must be known and unforeseeable event</a:t>
            </a:r>
          </a:p>
          <a:p>
            <a:pPr lvl="1" algn="just"/>
            <a:r>
              <a:rPr lang="en-US" sz="1800" dirty="0" smtClean="0">
                <a:solidFill>
                  <a:schemeClr val="tx1"/>
                </a:solidFill>
              </a:rPr>
              <a:t>Occurrence of a condition subsequent</a:t>
            </a:r>
          </a:p>
          <a:p>
            <a:pPr lvl="1" algn="just"/>
            <a:r>
              <a:rPr lang="en-US" sz="1800" dirty="0" smtClean="0">
                <a:solidFill>
                  <a:schemeClr val="tx1"/>
                </a:solidFill>
              </a:rPr>
              <a:t>Rescission</a:t>
            </a:r>
          </a:p>
          <a:p>
            <a:pPr lvl="1" algn="just"/>
            <a:r>
              <a:rPr lang="en-US" sz="1800" dirty="0" smtClean="0">
                <a:solidFill>
                  <a:schemeClr val="tx1"/>
                </a:solidFill>
              </a:rPr>
              <a:t>Divisibility</a:t>
            </a:r>
          </a:p>
          <a:p>
            <a:pPr lvl="1" algn="just"/>
            <a:r>
              <a:rPr lang="en-US" sz="1800" dirty="0" smtClean="0">
                <a:solidFill>
                  <a:schemeClr val="tx1"/>
                </a:solidFill>
              </a:rPr>
              <a:t>*Anticipatory Repudiation</a:t>
            </a:r>
          </a:p>
          <a:p>
            <a:pPr lvl="1" algn="just"/>
            <a:r>
              <a:rPr lang="en-US" sz="1800" dirty="0" smtClean="0">
                <a:solidFill>
                  <a:schemeClr val="tx1"/>
                </a:solidFill>
              </a:rPr>
              <a:t>*Voluntary Disablement</a:t>
            </a:r>
          </a:p>
          <a:p>
            <a:pPr lvl="1" algn="just"/>
            <a:r>
              <a:rPr lang="en-US" sz="1800" dirty="0" err="1" smtClean="0">
                <a:solidFill>
                  <a:schemeClr val="tx1"/>
                </a:solidFill>
              </a:rPr>
              <a:t>Estopple</a:t>
            </a:r>
            <a:endParaRPr lang="en-US" sz="1800" dirty="0" smtClean="0">
              <a:solidFill>
                <a:schemeClr val="tx1"/>
              </a:solidFill>
            </a:endParaRPr>
          </a:p>
          <a:p>
            <a:pPr lvl="1" algn="just"/>
            <a:r>
              <a:rPr lang="en-US" sz="1800" dirty="0" smtClean="0">
                <a:solidFill>
                  <a:schemeClr val="tx1"/>
                </a:solidFill>
              </a:rPr>
              <a:t>Waiver</a:t>
            </a:r>
            <a:endParaRPr lang="en-US" sz="18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err="1" smtClean="0">
                <a:solidFill>
                  <a:schemeClr val="tx1"/>
                </a:solidFill>
              </a:rPr>
              <a:t>V.Breach</a:t>
            </a:r>
            <a:r>
              <a:rPr lang="en-US" sz="2000" b="1" dirty="0" smtClean="0">
                <a:solidFill>
                  <a:schemeClr val="tx1"/>
                </a:solidFill>
              </a:rPr>
              <a:t> </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Present breach</a:t>
            </a:r>
          </a:p>
          <a:p>
            <a:pPr lvl="1" algn="just"/>
            <a:r>
              <a:rPr lang="en-US" sz="1800" dirty="0" smtClean="0">
                <a:solidFill>
                  <a:schemeClr val="tx1"/>
                </a:solidFill>
              </a:rPr>
              <a:t>Anticipatory -- Contract must be in </a:t>
            </a:r>
            <a:r>
              <a:rPr lang="en-US" sz="1800" dirty="0" err="1" smtClean="0">
                <a:solidFill>
                  <a:schemeClr val="tx1"/>
                </a:solidFill>
              </a:rPr>
              <a:t>executory</a:t>
            </a:r>
            <a:r>
              <a:rPr lang="en-US" sz="1800" dirty="0" smtClean="0">
                <a:solidFill>
                  <a:schemeClr val="tx1"/>
                </a:solidFill>
              </a:rPr>
              <a:t> stages</a:t>
            </a:r>
            <a:endParaRPr lang="en-US" sz="1600" dirty="0" smtClean="0">
              <a:solidFill>
                <a:schemeClr val="tx1"/>
              </a:solidFill>
            </a:endParaRPr>
          </a:p>
          <a:p>
            <a:pPr algn="just"/>
            <a:r>
              <a:rPr lang="en-US" sz="2000" dirty="0" smtClean="0">
                <a:solidFill>
                  <a:schemeClr val="tx1"/>
                </a:solidFill>
              </a:rPr>
              <a:t> </a:t>
            </a:r>
          </a:p>
          <a:p>
            <a:pPr algn="just"/>
            <a:r>
              <a:rPr lang="en-US" sz="2000" b="1" dirty="0" err="1" smtClean="0">
                <a:solidFill>
                  <a:schemeClr val="tx1"/>
                </a:solidFill>
              </a:rPr>
              <a:t>VI.Remedies</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General damages; expectation under the terms of the contract</a:t>
            </a:r>
          </a:p>
          <a:p>
            <a:pPr lvl="1" algn="just"/>
            <a:r>
              <a:rPr lang="en-US" sz="1800" dirty="0" smtClean="0">
                <a:solidFill>
                  <a:schemeClr val="tx1"/>
                </a:solidFill>
              </a:rPr>
              <a:t>Special Damages: Hadley v </a:t>
            </a:r>
            <a:r>
              <a:rPr lang="en-US" sz="1800" dirty="0" err="1" smtClean="0">
                <a:solidFill>
                  <a:schemeClr val="tx1"/>
                </a:solidFill>
              </a:rPr>
              <a:t>Baxendale</a:t>
            </a:r>
            <a:r>
              <a:rPr lang="en-US" sz="1800" dirty="0" smtClean="0">
                <a:solidFill>
                  <a:schemeClr val="tx1"/>
                </a:solidFill>
              </a:rPr>
              <a:t> - foreseeable at the formation stage of the contract</a:t>
            </a:r>
          </a:p>
          <a:p>
            <a:pPr lvl="1" algn="just"/>
            <a:r>
              <a:rPr lang="en-US" sz="1800" dirty="0" smtClean="0">
                <a:solidFill>
                  <a:schemeClr val="tx1"/>
                </a:solidFill>
              </a:rPr>
              <a:t>Rescission</a:t>
            </a:r>
          </a:p>
          <a:p>
            <a:pPr lvl="1" algn="just"/>
            <a:r>
              <a:rPr lang="en-US" sz="1800" dirty="0" smtClean="0">
                <a:solidFill>
                  <a:schemeClr val="tx1"/>
                </a:solidFill>
              </a:rPr>
              <a:t>Reformation</a:t>
            </a:r>
          </a:p>
          <a:p>
            <a:pPr lvl="1" algn="just"/>
            <a:r>
              <a:rPr lang="en-US" sz="1800" dirty="0" smtClean="0">
                <a:solidFill>
                  <a:schemeClr val="tx1"/>
                </a:solidFill>
              </a:rPr>
              <a:t>Restitution</a:t>
            </a:r>
          </a:p>
          <a:p>
            <a:pPr lvl="1" algn="just"/>
            <a:endParaRPr lang="en-US" sz="1800" dirty="0" smtClean="0">
              <a:solidFill>
                <a:schemeClr val="tx1"/>
              </a:solidFill>
            </a:endParaRPr>
          </a:p>
          <a:p>
            <a:pPr lvl="1" algn="just"/>
            <a:r>
              <a:rPr lang="en-US" sz="1800" dirty="0" smtClean="0">
                <a:solidFill>
                  <a:schemeClr val="tx1"/>
                </a:solidFill>
              </a:rPr>
              <a:t>Specific performance: This is an equitable remedy where the court can order the breaching party to perform.  Need to show that the legal remedy is inadequate</a:t>
            </a:r>
            <a:endParaRPr lang="en-US" sz="18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smtClean="0">
                <a:solidFill>
                  <a:schemeClr val="tx1"/>
                </a:solidFill>
              </a:rPr>
              <a:t>Merchants </a:t>
            </a:r>
            <a:endParaRPr lang="en-US" sz="2000" dirty="0" smtClean="0">
              <a:solidFill>
                <a:schemeClr val="tx1"/>
              </a:solidFill>
            </a:endParaRPr>
          </a:p>
          <a:p>
            <a:pPr lvl="1" algn="just"/>
            <a:r>
              <a:rPr lang="en-US" sz="1800" dirty="0" smtClean="0">
                <a:solidFill>
                  <a:schemeClr val="tx1"/>
                </a:solidFill>
              </a:rPr>
              <a:t>Can be a school or a business college</a:t>
            </a:r>
            <a:endParaRPr lang="en-US" sz="1600" dirty="0" smtClean="0">
              <a:solidFill>
                <a:schemeClr val="tx1"/>
              </a:solidFill>
            </a:endParaRPr>
          </a:p>
          <a:p>
            <a:pPr algn="just"/>
            <a:r>
              <a:rPr lang="en-US" sz="2000" b="1" dirty="0" smtClean="0">
                <a:solidFill>
                  <a:schemeClr val="tx1"/>
                </a:solidFill>
              </a:rPr>
              <a:t>Preliminary Negotiation: invitation to deal   G/R advertisements </a:t>
            </a:r>
            <a:endParaRPr lang="en-US" sz="2000" dirty="0" smtClean="0">
              <a:solidFill>
                <a:schemeClr val="tx1"/>
              </a:solidFill>
            </a:endParaRPr>
          </a:p>
          <a:p>
            <a:pPr algn="just"/>
            <a:r>
              <a:rPr lang="en-US" sz="2000" b="1" dirty="0" smtClean="0">
                <a:solidFill>
                  <a:schemeClr val="tx1"/>
                </a:solidFill>
              </a:rPr>
              <a:t>Offer </a:t>
            </a:r>
            <a:endParaRPr lang="en-US" sz="2000" dirty="0" smtClean="0">
              <a:solidFill>
                <a:schemeClr val="tx1"/>
              </a:solidFill>
            </a:endParaRPr>
          </a:p>
          <a:p>
            <a:pPr lvl="1" algn="just"/>
            <a:r>
              <a:rPr lang="en-US" sz="1800" dirty="0" smtClean="0">
                <a:solidFill>
                  <a:schemeClr val="tx1"/>
                </a:solidFill>
              </a:rPr>
              <a:t>Definite terms - *QTIPS</a:t>
            </a:r>
            <a:endParaRPr lang="en-US" sz="1600" dirty="0" smtClean="0">
              <a:solidFill>
                <a:schemeClr val="tx1"/>
              </a:solidFill>
            </a:endParaRPr>
          </a:p>
          <a:p>
            <a:pPr algn="just"/>
            <a:r>
              <a:rPr lang="en-US" sz="2000" b="1" dirty="0" smtClean="0">
                <a:solidFill>
                  <a:schemeClr val="tx1"/>
                </a:solidFill>
              </a:rPr>
              <a:t>Example:  </a:t>
            </a:r>
          </a:p>
          <a:p>
            <a:pPr algn="just"/>
            <a:r>
              <a:rPr lang="en-US" sz="2000" b="1" dirty="0" smtClean="0">
                <a:solidFill>
                  <a:schemeClr val="tx1"/>
                </a:solidFill>
              </a:rPr>
              <a:t>Buyer asked Seller is he was interested in selling his home</a:t>
            </a:r>
            <a:r>
              <a:rPr lang="en-US" sz="2000" dirty="0" smtClean="0">
                <a:solidFill>
                  <a:schemeClr val="tx1"/>
                </a:solidFill>
              </a:rPr>
              <a:t>?  Offer? Or</a:t>
            </a:r>
            <a:r>
              <a:rPr lang="en-US" sz="2000" b="1" dirty="0" smtClean="0">
                <a:solidFill>
                  <a:schemeClr val="tx1"/>
                </a:solidFill>
              </a:rPr>
              <a:t> inquiry</a:t>
            </a:r>
            <a:endParaRPr lang="en-US" sz="2000" dirty="0" smtClean="0">
              <a:solidFill>
                <a:schemeClr val="tx1"/>
              </a:solidFill>
            </a:endParaRPr>
          </a:p>
          <a:p>
            <a:pPr algn="just"/>
            <a:r>
              <a:rPr lang="en-US" sz="2000" dirty="0" smtClean="0">
                <a:solidFill>
                  <a:schemeClr val="tx1"/>
                </a:solidFill>
              </a:rPr>
              <a:t> </a:t>
            </a:r>
          </a:p>
          <a:p>
            <a:pPr algn="just"/>
            <a:r>
              <a:rPr lang="en-US" sz="2000" b="1" dirty="0" smtClean="0">
                <a:solidFill>
                  <a:schemeClr val="tx1"/>
                </a:solidFill>
              </a:rPr>
              <a:t>Termination of offer</a:t>
            </a:r>
            <a:endParaRPr lang="en-US" sz="2000" dirty="0" smtClean="0">
              <a:solidFill>
                <a:schemeClr val="tx1"/>
              </a:solidFill>
            </a:endParaRPr>
          </a:p>
          <a:p>
            <a:pPr lvl="1" algn="just"/>
            <a:r>
              <a:rPr lang="en-US" sz="1800" dirty="0" smtClean="0">
                <a:solidFill>
                  <a:schemeClr val="tx1"/>
                </a:solidFill>
              </a:rPr>
              <a:t>Counter offer</a:t>
            </a:r>
          </a:p>
          <a:p>
            <a:pPr lvl="1" algn="just"/>
            <a:r>
              <a:rPr lang="en-US" sz="1800" dirty="0" smtClean="0">
                <a:solidFill>
                  <a:schemeClr val="tx1"/>
                </a:solidFill>
              </a:rPr>
              <a:t>Lapse of time reasonable period of time</a:t>
            </a:r>
          </a:p>
          <a:p>
            <a:pPr lvl="1" algn="just"/>
            <a:r>
              <a:rPr lang="en-US" sz="1800" dirty="0" smtClean="0">
                <a:solidFill>
                  <a:schemeClr val="tx1"/>
                </a:solidFill>
              </a:rPr>
              <a:t>Rejection  </a:t>
            </a:r>
            <a:r>
              <a:rPr lang="en-US" sz="1800" dirty="0" err="1" smtClean="0">
                <a:solidFill>
                  <a:schemeClr val="tx1"/>
                </a:solidFill>
              </a:rPr>
              <a:t>offeree</a:t>
            </a:r>
            <a:r>
              <a:rPr lang="en-US" sz="1800" dirty="0" smtClean="0">
                <a:solidFill>
                  <a:schemeClr val="tx1"/>
                </a:solidFill>
              </a:rPr>
              <a:t> reject vs. mere inquiry</a:t>
            </a:r>
          </a:p>
          <a:p>
            <a:pPr lvl="1" algn="just"/>
            <a:r>
              <a:rPr lang="en-US" sz="1800" dirty="0" smtClean="0">
                <a:solidFill>
                  <a:schemeClr val="tx1"/>
                </a:solidFill>
              </a:rPr>
              <a:t>Revocation</a:t>
            </a:r>
          </a:p>
          <a:p>
            <a:pPr lvl="2" algn="just"/>
            <a:r>
              <a:rPr lang="en-US" sz="1600" dirty="0" smtClean="0">
                <a:solidFill>
                  <a:schemeClr val="tx1"/>
                </a:solidFill>
              </a:rPr>
              <a:t>Direct:  </a:t>
            </a:r>
            <a:r>
              <a:rPr lang="en-US" sz="1600" dirty="0" err="1" smtClean="0">
                <a:solidFill>
                  <a:schemeClr val="tx1"/>
                </a:solidFill>
              </a:rPr>
              <a:t>Offeror</a:t>
            </a:r>
            <a:r>
              <a:rPr lang="en-US" sz="1600" dirty="0" smtClean="0">
                <a:solidFill>
                  <a:schemeClr val="tx1"/>
                </a:solidFill>
              </a:rPr>
              <a:t> prior to timely acceptance</a:t>
            </a:r>
          </a:p>
          <a:p>
            <a:pPr lvl="2" algn="just"/>
            <a:r>
              <a:rPr lang="en-US" sz="1600" dirty="0" smtClean="0">
                <a:solidFill>
                  <a:schemeClr val="tx1"/>
                </a:solidFill>
              </a:rPr>
              <a:t>Indirect: knowledge by </a:t>
            </a:r>
            <a:r>
              <a:rPr lang="en-US" sz="1600" dirty="0" err="1" smtClean="0">
                <a:solidFill>
                  <a:schemeClr val="tx1"/>
                </a:solidFill>
              </a:rPr>
              <a:t>offeree</a:t>
            </a:r>
            <a:r>
              <a:rPr lang="en-US" sz="1600" dirty="0" smtClean="0">
                <a:solidFill>
                  <a:schemeClr val="tx1"/>
                </a:solidFill>
              </a:rPr>
              <a:t> </a:t>
            </a:r>
            <a:r>
              <a:rPr lang="en-US" sz="1600" dirty="0" err="1" smtClean="0">
                <a:solidFill>
                  <a:schemeClr val="tx1"/>
                </a:solidFill>
              </a:rPr>
              <a:t>offeror</a:t>
            </a:r>
            <a:r>
              <a:rPr lang="en-US" sz="1600" dirty="0" smtClean="0">
                <a:solidFill>
                  <a:schemeClr val="tx1"/>
                </a:solidFill>
              </a:rPr>
              <a:t> can no longer perform learned by a reliable source</a:t>
            </a:r>
            <a:endParaRPr lang="en-US" sz="1400" dirty="0" smtClean="0">
              <a:solidFill>
                <a:schemeClr val="tx1"/>
              </a:solidFill>
            </a:endParaRPr>
          </a:p>
          <a:p>
            <a:pPr lvl="1" algn="just"/>
            <a:r>
              <a:rPr lang="en-US" sz="1800" dirty="0" smtClean="0">
                <a:solidFill>
                  <a:schemeClr val="tx1"/>
                </a:solidFill>
              </a:rPr>
              <a:t>Death of destruction:  Either the party dies or the subject matter is destroyed prior to acceptance</a:t>
            </a:r>
            <a:endParaRPr lang="en-US" sz="16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Autofit/>
          </a:bodyPr>
          <a:lstStyle/>
          <a:p>
            <a:pPr algn="just"/>
            <a:r>
              <a:rPr lang="en-US" sz="2000" b="1" dirty="0" smtClean="0">
                <a:solidFill>
                  <a:schemeClr val="tx1"/>
                </a:solidFill>
              </a:rPr>
              <a:t>Acceptance</a:t>
            </a:r>
            <a:endParaRPr lang="en-US" sz="2000" dirty="0" smtClean="0">
              <a:solidFill>
                <a:schemeClr val="tx1"/>
              </a:solidFill>
            </a:endParaRPr>
          </a:p>
          <a:p>
            <a:pPr lvl="1" algn="just"/>
            <a:r>
              <a:rPr lang="en-US" sz="1800" b="1" dirty="0" smtClean="0">
                <a:solidFill>
                  <a:schemeClr val="tx1"/>
                </a:solidFill>
              </a:rPr>
              <a:t>Common Law: unequivocal assent</a:t>
            </a:r>
            <a:endParaRPr lang="en-US" sz="1800" dirty="0" smtClean="0">
              <a:solidFill>
                <a:schemeClr val="tx1"/>
              </a:solidFill>
            </a:endParaRPr>
          </a:p>
          <a:p>
            <a:pPr lvl="1" algn="just"/>
            <a:r>
              <a:rPr lang="en-US" sz="1800" dirty="0" smtClean="0">
                <a:solidFill>
                  <a:schemeClr val="tx1"/>
                </a:solidFill>
              </a:rPr>
              <a:t>Method of acceptance: </a:t>
            </a:r>
            <a:r>
              <a:rPr lang="en-US" sz="1800" dirty="0" err="1" smtClean="0">
                <a:solidFill>
                  <a:schemeClr val="tx1"/>
                </a:solidFill>
              </a:rPr>
              <a:t>Offeror</a:t>
            </a:r>
            <a:r>
              <a:rPr lang="en-US" sz="1800" dirty="0" smtClean="0">
                <a:solidFill>
                  <a:schemeClr val="tx1"/>
                </a:solidFill>
              </a:rPr>
              <a:t> is the master of his offer can dictate how acceptance of offer should take place</a:t>
            </a:r>
          </a:p>
          <a:p>
            <a:pPr lvl="1" algn="just"/>
            <a:r>
              <a:rPr lang="en-US" sz="1800" dirty="0" smtClean="0">
                <a:solidFill>
                  <a:schemeClr val="tx1"/>
                </a:solidFill>
              </a:rPr>
              <a:t>Grumbling acceptance/ or inquiry</a:t>
            </a:r>
          </a:p>
          <a:p>
            <a:pPr lvl="1" algn="just"/>
            <a:r>
              <a:rPr lang="en-US" sz="1800" b="1" dirty="0" smtClean="0">
                <a:solidFill>
                  <a:schemeClr val="tx1"/>
                </a:solidFill>
              </a:rPr>
              <a:t>Example:   </a:t>
            </a:r>
            <a:r>
              <a:rPr lang="en-US" sz="1800" dirty="0" smtClean="0">
                <a:solidFill>
                  <a:schemeClr val="tx1"/>
                </a:solidFill>
              </a:rPr>
              <a:t> Mary offers to sale her car to Peter for $5,500. Peter calls Mary and says I accept your offer.  I do hope that you will detail the car before you deliver it to me.</a:t>
            </a:r>
          </a:p>
          <a:p>
            <a:pPr lvl="1" algn="just"/>
            <a:r>
              <a:rPr lang="en-US" sz="1800" dirty="0" smtClean="0">
                <a:solidFill>
                  <a:schemeClr val="tx1"/>
                </a:solidFill>
              </a:rPr>
              <a:t>Is there a valid acceptance? </a:t>
            </a:r>
          </a:p>
          <a:p>
            <a:pPr lvl="1" algn="just"/>
            <a:r>
              <a:rPr lang="en-US" sz="1800" dirty="0" smtClean="0">
                <a:solidFill>
                  <a:schemeClr val="tx1"/>
                </a:solidFill>
              </a:rPr>
              <a:t>Mail box rule:  Effective upon dispatch</a:t>
            </a:r>
          </a:p>
          <a:p>
            <a:pPr lvl="1" algn="just"/>
            <a:r>
              <a:rPr lang="en-US" sz="1800" b="1" dirty="0" smtClean="0">
                <a:solidFill>
                  <a:schemeClr val="tx1"/>
                </a:solidFill>
              </a:rPr>
              <a:t>Play with you on the acceptance sent first then a rejection and the rejection received first etc</a:t>
            </a:r>
            <a:r>
              <a:rPr lang="en-US" sz="1800" dirty="0" smtClean="0">
                <a:solidFill>
                  <a:schemeClr val="tx1"/>
                </a:solidFill>
              </a:rPr>
              <a:t>.  Refer to handout</a:t>
            </a:r>
          </a:p>
          <a:p>
            <a:pPr lvl="1" algn="just"/>
            <a:r>
              <a:rPr lang="en-US" sz="1800" dirty="0" smtClean="0">
                <a:solidFill>
                  <a:schemeClr val="tx1"/>
                </a:solidFill>
              </a:rPr>
              <a:t> </a:t>
            </a:r>
          </a:p>
          <a:p>
            <a:pPr lvl="1" algn="just"/>
            <a:r>
              <a:rPr lang="en-US" sz="1800" b="1" dirty="0" smtClean="0">
                <a:solidFill>
                  <a:schemeClr val="tx1"/>
                </a:solidFill>
              </a:rPr>
              <a:t>*Does not apply to options or firm offers</a:t>
            </a:r>
            <a:endParaRPr lang="en-US" sz="1800" dirty="0" smtClean="0">
              <a:solidFill>
                <a:schemeClr val="tx1"/>
              </a:solidFill>
            </a:endParaRPr>
          </a:p>
          <a:p>
            <a:pPr lvl="1" algn="just"/>
            <a:r>
              <a:rPr lang="en-US" sz="1800" b="1" dirty="0" smtClean="0">
                <a:solidFill>
                  <a:schemeClr val="tx1"/>
                </a:solidFill>
              </a:rPr>
              <a:t>UCC Acceptance</a:t>
            </a:r>
            <a:endParaRPr lang="en-US" sz="1800" dirty="0" smtClean="0">
              <a:solidFill>
                <a:schemeClr val="tx1"/>
              </a:solidFill>
            </a:endParaRPr>
          </a:p>
          <a:p>
            <a:pPr lvl="1" algn="just"/>
            <a:r>
              <a:rPr lang="en-US" sz="1800" dirty="0" smtClean="0">
                <a:solidFill>
                  <a:schemeClr val="tx1"/>
                </a:solidFill>
              </a:rPr>
              <a:t>Any reasonable manner</a:t>
            </a:r>
          </a:p>
          <a:p>
            <a:pPr lvl="1" algn="just"/>
            <a:r>
              <a:rPr lang="en-US" sz="1800" dirty="0" smtClean="0">
                <a:solidFill>
                  <a:schemeClr val="tx1"/>
                </a:solidFill>
              </a:rPr>
              <a:t>2-207 Battle of the forms</a:t>
            </a:r>
          </a:p>
          <a:p>
            <a:pPr lvl="2" algn="just"/>
            <a:r>
              <a:rPr lang="en-US" sz="1400" dirty="0" smtClean="0">
                <a:solidFill>
                  <a:schemeClr val="tx1"/>
                </a:solidFill>
              </a:rPr>
              <a:t>Additional terms: 	Materially alters contract</a:t>
            </a:r>
          </a:p>
          <a:p>
            <a:pPr lvl="2" algn="just"/>
            <a:r>
              <a:rPr lang="en-US" sz="1400" dirty="0" smtClean="0">
                <a:solidFill>
                  <a:schemeClr val="tx1"/>
                </a:solidFill>
              </a:rPr>
              <a:t>		Object to w/</a:t>
            </a:r>
            <a:r>
              <a:rPr lang="en-US" sz="1400" dirty="0" err="1" smtClean="0">
                <a:solidFill>
                  <a:schemeClr val="tx1"/>
                </a:solidFill>
              </a:rPr>
              <a:t>i</a:t>
            </a:r>
            <a:r>
              <a:rPr lang="en-US" sz="1400" dirty="0" smtClean="0">
                <a:solidFill>
                  <a:schemeClr val="tx1"/>
                </a:solidFill>
              </a:rPr>
              <a:t> 10 days</a:t>
            </a:r>
          </a:p>
          <a:p>
            <a:pPr lvl="2" algn="just"/>
            <a:r>
              <a:rPr lang="en-US" sz="1400" dirty="0" smtClean="0">
                <a:solidFill>
                  <a:schemeClr val="tx1"/>
                </a:solidFill>
              </a:rPr>
              <a:t>		Acceptance expressly conditional </a:t>
            </a:r>
          </a:p>
          <a:p>
            <a:pPr lvl="2" algn="just"/>
            <a:r>
              <a:rPr lang="en-US" sz="1400" dirty="0" smtClean="0">
                <a:solidFill>
                  <a:schemeClr val="tx1"/>
                </a:solidFill>
              </a:rPr>
              <a:t>Different terms: 	Drop out</a:t>
            </a:r>
          </a:p>
          <a:p>
            <a:pPr lvl="2" algn="just"/>
            <a:r>
              <a:rPr lang="en-US" sz="1400" dirty="0" smtClean="0">
                <a:solidFill>
                  <a:schemeClr val="tx1"/>
                </a:solidFill>
              </a:rPr>
              <a:t>		Knock out</a:t>
            </a:r>
          </a:p>
          <a:p>
            <a:pPr lvl="2" algn="just"/>
            <a:r>
              <a:rPr lang="en-US" sz="1400" dirty="0" smtClean="0">
                <a:solidFill>
                  <a:schemeClr val="tx1"/>
                </a:solidFill>
              </a:rPr>
              <a:t>		Material alteration</a:t>
            </a:r>
            <a:endParaRPr lang="en-US" sz="1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dirty="0" smtClean="0">
              <a:solidFill>
                <a:schemeClr val="tx1"/>
              </a:solidFill>
            </a:endParaRPr>
          </a:p>
          <a:p>
            <a:pPr algn="just"/>
            <a:r>
              <a:rPr lang="en-US" sz="2000" dirty="0" smtClean="0">
                <a:solidFill>
                  <a:schemeClr val="tx1"/>
                </a:solidFill>
              </a:rPr>
              <a:t>Consideration</a:t>
            </a:r>
          </a:p>
          <a:p>
            <a:pPr lvl="1" algn="just"/>
            <a:endParaRPr lang="en-US" sz="1800" dirty="0" smtClean="0">
              <a:solidFill>
                <a:schemeClr val="tx1"/>
              </a:solidFill>
            </a:endParaRPr>
          </a:p>
          <a:p>
            <a:pPr lvl="1" algn="just"/>
            <a:r>
              <a:rPr lang="en-US" sz="1800" dirty="0" smtClean="0">
                <a:solidFill>
                  <a:schemeClr val="tx1"/>
                </a:solidFill>
              </a:rPr>
              <a:t>Requirements vs. output contracts ---- illusory--- good faith</a:t>
            </a:r>
          </a:p>
          <a:p>
            <a:pPr lvl="1" algn="just"/>
            <a:endParaRPr lang="en-US" sz="1800" dirty="0" smtClean="0">
              <a:solidFill>
                <a:schemeClr val="tx1"/>
              </a:solidFill>
            </a:endParaRPr>
          </a:p>
          <a:p>
            <a:pPr lvl="1" algn="just"/>
            <a:r>
              <a:rPr lang="en-US" sz="1800" dirty="0" smtClean="0">
                <a:solidFill>
                  <a:schemeClr val="tx1"/>
                </a:solidFill>
              </a:rPr>
              <a:t>*Beware of the pre-existing duty rule</a:t>
            </a:r>
          </a:p>
          <a:p>
            <a:pPr lvl="1" algn="just"/>
            <a:endParaRPr lang="en-US" sz="1800" dirty="0" smtClean="0">
              <a:solidFill>
                <a:schemeClr val="tx1"/>
              </a:solidFill>
            </a:endParaRPr>
          </a:p>
          <a:p>
            <a:pPr lvl="1" algn="just"/>
            <a:r>
              <a:rPr lang="en-US" sz="1800" dirty="0" smtClean="0">
                <a:solidFill>
                  <a:schemeClr val="tx1"/>
                </a:solidFill>
              </a:rPr>
              <a:t>If consideration fails look for a substitute:</a:t>
            </a:r>
          </a:p>
          <a:p>
            <a:pPr lvl="2" algn="just"/>
            <a:endParaRPr lang="en-US" sz="1600" dirty="0" smtClean="0">
              <a:solidFill>
                <a:schemeClr val="tx1"/>
              </a:solidFill>
            </a:endParaRPr>
          </a:p>
          <a:p>
            <a:pPr lvl="2" algn="just"/>
            <a:r>
              <a:rPr lang="en-US" sz="1600" dirty="0" smtClean="0">
                <a:solidFill>
                  <a:schemeClr val="tx1"/>
                </a:solidFill>
              </a:rPr>
              <a:t>Promissory </a:t>
            </a:r>
            <a:r>
              <a:rPr lang="en-US" sz="1600" dirty="0" err="1" smtClean="0">
                <a:solidFill>
                  <a:schemeClr val="tx1"/>
                </a:solidFill>
              </a:rPr>
              <a:t>estopple</a:t>
            </a:r>
            <a:endParaRPr lang="en-US" sz="1600" dirty="0" smtClean="0">
              <a:solidFill>
                <a:schemeClr val="tx1"/>
              </a:solidFill>
            </a:endParaRPr>
          </a:p>
          <a:p>
            <a:pPr lvl="2" algn="just"/>
            <a:endParaRPr lang="en-US" sz="1600" dirty="0" smtClean="0">
              <a:solidFill>
                <a:schemeClr val="tx1"/>
              </a:solidFill>
            </a:endParaRPr>
          </a:p>
          <a:p>
            <a:pPr lvl="2" algn="just"/>
            <a:r>
              <a:rPr lang="en-US" sz="1600" dirty="0" smtClean="0">
                <a:solidFill>
                  <a:schemeClr val="tx1"/>
                </a:solidFill>
              </a:rPr>
              <a:t>Detrimental reliance</a:t>
            </a:r>
            <a:endParaRPr lang="en-US" sz="1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Autofit/>
          </a:bodyPr>
          <a:lstStyle/>
          <a:p>
            <a:pPr algn="just"/>
            <a:r>
              <a:rPr lang="en-US" sz="1800" b="1" dirty="0" smtClean="0">
                <a:solidFill>
                  <a:schemeClr val="tx1"/>
                </a:solidFill>
              </a:rPr>
              <a:t>Has there been a valid contract formed:</a:t>
            </a:r>
            <a:endParaRPr lang="en-US" sz="1800" dirty="0" smtClean="0">
              <a:solidFill>
                <a:schemeClr val="tx1"/>
              </a:solidFill>
            </a:endParaRPr>
          </a:p>
          <a:p>
            <a:pPr algn="just"/>
            <a:r>
              <a:rPr lang="en-US" sz="1800" b="1" dirty="0" smtClean="0">
                <a:solidFill>
                  <a:schemeClr val="tx1"/>
                </a:solidFill>
              </a:rPr>
              <a:t>If you see in the fact pattern that the facts state a valid written contract, formation is not at issue – offer, acceptance, consideration.    However, defenses to formation could be at issue.</a:t>
            </a:r>
            <a:endParaRPr lang="en-US" sz="1800" dirty="0" smtClean="0">
              <a:solidFill>
                <a:schemeClr val="tx1"/>
              </a:solidFill>
            </a:endParaRPr>
          </a:p>
          <a:p>
            <a:pPr algn="just"/>
            <a:r>
              <a:rPr lang="en-US" sz="1800" b="1" dirty="0" smtClean="0">
                <a:solidFill>
                  <a:schemeClr val="tx1"/>
                </a:solidFill>
              </a:rPr>
              <a:t>If the facts tell you a signed writing was entered into between the parties or a written contract was signed, you need to still address formation issues.  The facts will dictate</a:t>
            </a:r>
            <a:endParaRPr lang="en-US" sz="1800" dirty="0" smtClean="0">
              <a:solidFill>
                <a:schemeClr val="tx1"/>
              </a:solidFill>
            </a:endParaRPr>
          </a:p>
          <a:p>
            <a:pPr algn="just"/>
            <a:r>
              <a:rPr lang="en-US" sz="1800" b="1" dirty="0" smtClean="0">
                <a:solidFill>
                  <a:schemeClr val="tx1"/>
                </a:solidFill>
              </a:rPr>
              <a:t> </a:t>
            </a:r>
            <a:endParaRPr lang="en-US" sz="1800" dirty="0" smtClean="0">
              <a:solidFill>
                <a:schemeClr val="tx1"/>
              </a:solidFill>
            </a:endParaRPr>
          </a:p>
          <a:p>
            <a:pPr algn="just"/>
            <a:r>
              <a:rPr lang="en-US" sz="1800" b="1" dirty="0" smtClean="0">
                <a:solidFill>
                  <a:schemeClr val="tx1"/>
                </a:solidFill>
              </a:rPr>
              <a:t>Defenses to formation</a:t>
            </a:r>
            <a:endParaRPr lang="en-US" sz="1800" dirty="0" smtClean="0">
              <a:solidFill>
                <a:schemeClr val="tx1"/>
              </a:solidFill>
            </a:endParaRPr>
          </a:p>
          <a:p>
            <a:pPr algn="just"/>
            <a:r>
              <a:rPr lang="en-US" sz="1800" dirty="0" smtClean="0">
                <a:solidFill>
                  <a:schemeClr val="tx1"/>
                </a:solidFill>
              </a:rPr>
              <a:t>Statute of Frauds:  The Statute of Frauds applies to oral or incomplete writings.  Those contracts that fall within the Statute of Frauds are:</a:t>
            </a:r>
            <a:endParaRPr lang="en-US" sz="2000" dirty="0" smtClean="0">
              <a:solidFill>
                <a:schemeClr val="tx1"/>
              </a:solidFill>
            </a:endParaRPr>
          </a:p>
          <a:p>
            <a:pPr lvl="1" algn="just"/>
            <a:r>
              <a:rPr lang="en-US" sz="1800" dirty="0" smtClean="0">
                <a:solidFill>
                  <a:schemeClr val="tx1"/>
                </a:solidFill>
              </a:rPr>
              <a:t>Marriage</a:t>
            </a:r>
          </a:p>
          <a:p>
            <a:pPr lvl="1" algn="just"/>
            <a:r>
              <a:rPr lang="en-US" sz="1800" smtClean="0">
                <a:solidFill>
                  <a:schemeClr val="tx1"/>
                </a:solidFill>
              </a:rPr>
              <a:t>Realty</a:t>
            </a:r>
            <a:endParaRPr lang="en-US" sz="1800" dirty="0" smtClean="0">
              <a:solidFill>
                <a:schemeClr val="tx1"/>
              </a:solidFill>
            </a:endParaRPr>
          </a:p>
          <a:p>
            <a:pPr lvl="1" algn="just"/>
            <a:r>
              <a:rPr lang="en-US" sz="1800" dirty="0" smtClean="0">
                <a:solidFill>
                  <a:schemeClr val="tx1"/>
                </a:solidFill>
              </a:rPr>
              <a:t>Debt of another</a:t>
            </a:r>
          </a:p>
          <a:p>
            <a:pPr lvl="1" algn="just"/>
            <a:r>
              <a:rPr lang="en-US" sz="1800" dirty="0" smtClean="0">
                <a:solidFill>
                  <a:schemeClr val="tx1"/>
                </a:solidFill>
              </a:rPr>
              <a:t>Over one year</a:t>
            </a:r>
          </a:p>
          <a:p>
            <a:pPr lvl="1" algn="just"/>
            <a:r>
              <a:rPr lang="en-US" sz="1800" dirty="0" smtClean="0">
                <a:solidFill>
                  <a:schemeClr val="tx1"/>
                </a:solidFill>
              </a:rPr>
              <a:t>Contract for the sale of goods over $500</a:t>
            </a:r>
          </a:p>
          <a:p>
            <a:pPr algn="just"/>
            <a:r>
              <a:rPr lang="en-US" sz="1800" dirty="0" smtClean="0">
                <a:solidFill>
                  <a:schemeClr val="tx1"/>
                </a:solidFill>
              </a:rPr>
              <a:t>**Once you find that the statute is triggered you then need to look for an exception to get out.</a:t>
            </a:r>
          </a:p>
          <a:p>
            <a:pPr lvl="1" algn="just"/>
            <a:r>
              <a:rPr lang="en-US" sz="1600" dirty="0" smtClean="0">
                <a:solidFill>
                  <a:schemeClr val="tx1"/>
                </a:solidFill>
              </a:rPr>
              <a:t>*Sufficient Memorandum</a:t>
            </a:r>
          </a:p>
          <a:p>
            <a:pPr lvl="1" algn="just"/>
            <a:r>
              <a:rPr lang="en-US" sz="1600" dirty="0" smtClean="0">
                <a:solidFill>
                  <a:schemeClr val="tx1"/>
                </a:solidFill>
              </a:rPr>
              <a:t>Full/ part performance</a:t>
            </a:r>
          </a:p>
          <a:p>
            <a:pPr lvl="1" algn="just"/>
            <a:r>
              <a:rPr lang="en-US" sz="1600" dirty="0" smtClean="0">
                <a:solidFill>
                  <a:schemeClr val="tx1"/>
                </a:solidFill>
              </a:rPr>
              <a:t>Main purpose doctrine</a:t>
            </a:r>
          </a:p>
          <a:p>
            <a:pPr lvl="1" algn="just"/>
            <a:r>
              <a:rPr lang="en-US" sz="1600" dirty="0" smtClean="0">
                <a:solidFill>
                  <a:schemeClr val="tx1"/>
                </a:solidFill>
              </a:rPr>
              <a:t>Full performance</a:t>
            </a:r>
          </a:p>
          <a:p>
            <a:pPr lvl="1" algn="just"/>
            <a:r>
              <a:rPr lang="en-US" sz="1600" dirty="0" smtClean="0">
                <a:solidFill>
                  <a:schemeClr val="tx1"/>
                </a:solidFill>
              </a:rPr>
              <a:t>Full or part delivery or payment</a:t>
            </a:r>
          </a:p>
          <a:p>
            <a:pPr lvl="1" algn="just"/>
            <a:r>
              <a:rPr lang="en-US" sz="1600" dirty="0" smtClean="0">
                <a:solidFill>
                  <a:schemeClr val="tx1"/>
                </a:solidFill>
              </a:rPr>
              <a:t>*</a:t>
            </a:r>
            <a:r>
              <a:rPr lang="en-US" sz="1600" dirty="0" err="1" smtClean="0">
                <a:solidFill>
                  <a:schemeClr val="tx1"/>
                </a:solidFill>
              </a:rPr>
              <a:t>Estopple</a:t>
            </a:r>
            <a:endParaRPr lang="en-US" sz="16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dirty="0" smtClean="0">
                <a:solidFill>
                  <a:schemeClr val="tx1"/>
                </a:solidFill>
              </a:rPr>
              <a:t>Mistake</a:t>
            </a:r>
          </a:p>
          <a:p>
            <a:pPr lvl="1" algn="just"/>
            <a:r>
              <a:rPr lang="en-US" sz="1800" dirty="0" smtClean="0">
                <a:solidFill>
                  <a:schemeClr val="tx1"/>
                </a:solidFill>
              </a:rPr>
              <a:t>Mutual mistake: Both parties under the mistaken belief in regard to a basic assumption of fact.  K is voidable by the affected party</a:t>
            </a:r>
          </a:p>
          <a:p>
            <a:pPr lvl="1" algn="just"/>
            <a:r>
              <a:rPr lang="en-US" sz="1800" dirty="0" smtClean="0">
                <a:solidFill>
                  <a:schemeClr val="tx1"/>
                </a:solidFill>
              </a:rPr>
              <a:t>Unilateral Mistake: When one party is under a mistaken belief general rule contract, if unjust contract voidable if the party knew of the mistake or should have known.</a:t>
            </a:r>
            <a:endParaRPr lang="en-US" sz="1600" dirty="0" smtClean="0">
              <a:solidFill>
                <a:schemeClr val="tx1"/>
              </a:solidFill>
            </a:endParaRPr>
          </a:p>
          <a:p>
            <a:pPr algn="just"/>
            <a:r>
              <a:rPr lang="en-US" sz="2000" dirty="0" smtClean="0">
                <a:solidFill>
                  <a:schemeClr val="tx1"/>
                </a:solidFill>
              </a:rPr>
              <a:t>Ambiguity: multiple interpretations</a:t>
            </a:r>
          </a:p>
          <a:p>
            <a:pPr algn="just"/>
            <a:r>
              <a:rPr lang="en-US" sz="2000" dirty="0" smtClean="0">
                <a:solidFill>
                  <a:schemeClr val="tx1"/>
                </a:solidFill>
              </a:rPr>
              <a:t>Fraud: Need reliance</a:t>
            </a:r>
          </a:p>
          <a:p>
            <a:pPr algn="just"/>
            <a:r>
              <a:rPr lang="en-US" sz="2000" dirty="0" smtClean="0">
                <a:solidFill>
                  <a:schemeClr val="tx1"/>
                </a:solidFill>
              </a:rPr>
              <a:t>Parole Evidence</a:t>
            </a:r>
          </a:p>
          <a:p>
            <a:pPr lvl="1" algn="just"/>
            <a:r>
              <a:rPr lang="en-US" sz="1800" dirty="0" smtClean="0">
                <a:solidFill>
                  <a:schemeClr val="tx1"/>
                </a:solidFill>
              </a:rPr>
              <a:t>Any oral or written evidence made prior to or contemporaneous can’t come in to change or alter the existing contract. (Applies to written contracts)</a:t>
            </a:r>
          </a:p>
          <a:p>
            <a:pPr lvl="1" algn="just"/>
            <a:r>
              <a:rPr lang="en-US" sz="1800" dirty="0" smtClean="0">
                <a:solidFill>
                  <a:schemeClr val="tx1"/>
                </a:solidFill>
              </a:rPr>
              <a:t>Exceptions:</a:t>
            </a:r>
          </a:p>
          <a:p>
            <a:pPr lvl="1" algn="just"/>
            <a:r>
              <a:rPr lang="en-US" sz="1800" dirty="0" smtClean="0">
                <a:solidFill>
                  <a:schemeClr val="tx1"/>
                </a:solidFill>
              </a:rPr>
              <a:t>Main exceptions Fraud, Mistake, Ambiguity</a:t>
            </a:r>
            <a:endParaRPr lang="en-US" sz="1600" dirty="0" smtClean="0">
              <a:solidFill>
                <a:schemeClr val="tx1"/>
              </a:solidFill>
            </a:endParaRPr>
          </a:p>
          <a:p>
            <a:pPr algn="just"/>
            <a:r>
              <a:rPr lang="en-US" sz="2000" dirty="0" smtClean="0">
                <a:solidFill>
                  <a:schemeClr val="tx1"/>
                </a:solidFill>
              </a:rPr>
              <a:t> </a:t>
            </a:r>
          </a:p>
          <a:p>
            <a:pPr algn="just"/>
            <a:r>
              <a:rPr lang="en-US" sz="2000" dirty="0" smtClean="0">
                <a:solidFill>
                  <a:schemeClr val="tx1"/>
                </a:solidFill>
              </a:rPr>
              <a:t>Illegality</a:t>
            </a:r>
          </a:p>
          <a:p>
            <a:pPr algn="just"/>
            <a:r>
              <a:rPr lang="en-US" sz="2000" dirty="0" smtClean="0">
                <a:solidFill>
                  <a:schemeClr val="tx1"/>
                </a:solidFill>
              </a:rPr>
              <a:t>Capacity Minors – K is voidable  unless for necessaries minor will be liable under restitution</a:t>
            </a:r>
          </a:p>
          <a:p>
            <a:pPr algn="just"/>
            <a:r>
              <a:rPr lang="en-US" sz="2000" dirty="0" smtClean="0">
                <a:solidFill>
                  <a:schemeClr val="tx1"/>
                </a:solidFill>
              </a:rPr>
              <a:t>Can affirm the contract after reach the age of majority</a:t>
            </a:r>
            <a:endParaRPr lang="en-US" sz="16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endParaRPr lang="en-US" sz="2000" b="1" dirty="0" smtClean="0">
              <a:solidFill>
                <a:schemeClr val="tx1"/>
              </a:solidFill>
            </a:endParaRPr>
          </a:p>
          <a:p>
            <a:pPr algn="just"/>
            <a:r>
              <a:rPr lang="en-US" sz="2000" b="1" dirty="0" smtClean="0">
                <a:solidFill>
                  <a:schemeClr val="tx1"/>
                </a:solidFill>
              </a:rPr>
              <a:t>II. Third party beneficiary</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*Having found a contract between A&amp; B does it raise right in C as a third party beneficiary?</a:t>
            </a:r>
          </a:p>
          <a:p>
            <a:pPr lvl="1" algn="just"/>
            <a:r>
              <a:rPr lang="en-US" sz="1800" dirty="0" smtClean="0">
                <a:solidFill>
                  <a:schemeClr val="tx1"/>
                </a:solidFill>
              </a:rPr>
              <a:t> </a:t>
            </a:r>
          </a:p>
          <a:p>
            <a:pPr lvl="1" algn="just"/>
            <a:r>
              <a:rPr lang="en-US" sz="1800" dirty="0" err="1" smtClean="0">
                <a:solidFill>
                  <a:schemeClr val="tx1"/>
                </a:solidFill>
              </a:rPr>
              <a:t>Privity</a:t>
            </a:r>
            <a:endParaRPr lang="en-US" sz="18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Intent to benefit</a:t>
            </a:r>
          </a:p>
          <a:p>
            <a:pPr lvl="1" algn="just"/>
            <a:endParaRPr lang="en-US" sz="1800" dirty="0" smtClean="0">
              <a:solidFill>
                <a:schemeClr val="tx1"/>
              </a:solidFill>
            </a:endParaRPr>
          </a:p>
          <a:p>
            <a:pPr lvl="1" algn="just"/>
            <a:r>
              <a:rPr lang="en-US" sz="1800" dirty="0" smtClean="0">
                <a:solidFill>
                  <a:schemeClr val="tx1"/>
                </a:solidFill>
              </a:rPr>
              <a:t>Classify</a:t>
            </a:r>
          </a:p>
          <a:p>
            <a:pPr lvl="1" algn="just"/>
            <a:endParaRPr lang="en-US" sz="1800" dirty="0" smtClean="0">
              <a:solidFill>
                <a:schemeClr val="tx1"/>
              </a:solidFill>
            </a:endParaRPr>
          </a:p>
          <a:p>
            <a:pPr lvl="1" algn="just"/>
            <a:r>
              <a:rPr lang="en-US" sz="1800" dirty="0" smtClean="0">
                <a:solidFill>
                  <a:schemeClr val="tx1"/>
                </a:solidFill>
              </a:rPr>
              <a:t>Vesting  </a:t>
            </a:r>
          </a:p>
          <a:p>
            <a:pPr lvl="2" algn="just"/>
            <a:endParaRPr lang="en-US" sz="1600" dirty="0" smtClean="0">
              <a:solidFill>
                <a:schemeClr val="tx1"/>
              </a:solidFill>
            </a:endParaRPr>
          </a:p>
          <a:p>
            <a:pPr lvl="2" algn="just"/>
            <a:r>
              <a:rPr lang="en-US" sz="1600" dirty="0" smtClean="0">
                <a:solidFill>
                  <a:schemeClr val="tx1"/>
                </a:solidFill>
              </a:rPr>
              <a:t>Notice and assent	</a:t>
            </a:r>
          </a:p>
          <a:p>
            <a:pPr lvl="2" algn="just"/>
            <a:r>
              <a:rPr lang="en-US" sz="1600" dirty="0" smtClean="0">
                <a:solidFill>
                  <a:schemeClr val="tx1"/>
                </a:solidFill>
              </a:rPr>
              <a:t>Reliance</a:t>
            </a:r>
          </a:p>
          <a:p>
            <a:pPr lvl="2" algn="just"/>
            <a:r>
              <a:rPr lang="en-US" sz="1600" dirty="0" smtClean="0">
                <a:solidFill>
                  <a:schemeClr val="tx1"/>
                </a:solidFill>
              </a:rPr>
              <a:t>Bring of a lawsuit</a:t>
            </a:r>
            <a:endParaRPr lang="en-US" sz="14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Step in shoes</a:t>
            </a:r>
            <a:endParaRPr lang="en-US" sz="16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err="1" smtClean="0">
                <a:solidFill>
                  <a:schemeClr val="tx1"/>
                </a:solidFill>
              </a:rPr>
              <a:t>III.Assignment</a:t>
            </a:r>
            <a:r>
              <a:rPr lang="en-US" sz="2000" b="1" dirty="0" smtClean="0">
                <a:solidFill>
                  <a:schemeClr val="tx1"/>
                </a:solidFill>
              </a:rPr>
              <a:t> /Delegation</a:t>
            </a:r>
            <a:endParaRPr lang="en-US" sz="2000" dirty="0" smtClean="0">
              <a:solidFill>
                <a:schemeClr val="tx1"/>
              </a:solidFill>
            </a:endParaRPr>
          </a:p>
          <a:p>
            <a:pPr lvl="1" algn="just"/>
            <a:r>
              <a:rPr lang="en-US" sz="1800" dirty="0" smtClean="0">
                <a:solidFill>
                  <a:schemeClr val="tx1"/>
                </a:solidFill>
              </a:rPr>
              <a:t>Assignment</a:t>
            </a:r>
          </a:p>
          <a:p>
            <a:pPr lvl="2" algn="just"/>
            <a:r>
              <a:rPr lang="en-US" sz="1600" dirty="0" smtClean="0">
                <a:solidFill>
                  <a:schemeClr val="tx1"/>
                </a:solidFill>
              </a:rPr>
              <a:t>Is the right assignable</a:t>
            </a:r>
          </a:p>
          <a:p>
            <a:pPr lvl="3" algn="just"/>
            <a:r>
              <a:rPr lang="en-US" sz="1400" dirty="0" smtClean="0">
                <a:solidFill>
                  <a:schemeClr val="tx1"/>
                </a:solidFill>
              </a:rPr>
              <a:t>Prohibited by contract doesn’t mean the right can’t be assigned?</a:t>
            </a:r>
          </a:p>
          <a:p>
            <a:pPr lvl="3" algn="just"/>
            <a:r>
              <a:rPr lang="en-US" sz="1400" b="1" dirty="0" smtClean="0">
                <a:solidFill>
                  <a:schemeClr val="tx1"/>
                </a:solidFill>
              </a:rPr>
              <a:t>If language in the contract states you can’t assign the wording destroys the right to assign but not the power of assignment.  The court will find you in breach, but uphold the assignment.  However if there is specific language used  Shall be void, the right under the contract not be assignable.</a:t>
            </a:r>
            <a:endParaRPr lang="en-US" sz="1200" dirty="0" smtClean="0">
              <a:solidFill>
                <a:schemeClr val="tx1"/>
              </a:solidFill>
            </a:endParaRPr>
          </a:p>
          <a:p>
            <a:pPr lvl="2" algn="just"/>
            <a:r>
              <a:rPr lang="en-US" sz="1600" dirty="0" smtClean="0">
                <a:solidFill>
                  <a:schemeClr val="tx1"/>
                </a:solidFill>
              </a:rPr>
              <a:t>Present right</a:t>
            </a:r>
          </a:p>
          <a:p>
            <a:pPr lvl="2" algn="just"/>
            <a:r>
              <a:rPr lang="en-US" sz="1600" dirty="0" smtClean="0">
                <a:solidFill>
                  <a:schemeClr val="tx1"/>
                </a:solidFill>
              </a:rPr>
              <a:t>Valid assignment</a:t>
            </a:r>
          </a:p>
          <a:p>
            <a:pPr lvl="2" algn="just"/>
            <a:r>
              <a:rPr lang="en-US" sz="1600" dirty="0" smtClean="0">
                <a:solidFill>
                  <a:schemeClr val="tx1"/>
                </a:solidFill>
              </a:rPr>
              <a:t>Effect of assignment</a:t>
            </a:r>
            <a:endParaRPr lang="en-US" sz="1200" dirty="0" smtClean="0">
              <a:solidFill>
                <a:schemeClr val="tx1"/>
              </a:solidFill>
            </a:endParaRPr>
          </a:p>
          <a:p>
            <a:pPr lvl="1" algn="just"/>
            <a:endParaRPr lang="en-US" sz="1800" b="1" dirty="0" smtClean="0">
              <a:solidFill>
                <a:schemeClr val="tx1"/>
              </a:solidFill>
            </a:endParaRPr>
          </a:p>
          <a:p>
            <a:pPr lvl="1" algn="just"/>
            <a:r>
              <a:rPr lang="en-US" sz="1800" b="1" dirty="0" smtClean="0">
                <a:solidFill>
                  <a:schemeClr val="tx1"/>
                </a:solidFill>
              </a:rPr>
              <a:t>*Assignment deals with a transfer of a right/benefit under the contract</a:t>
            </a:r>
            <a:endParaRPr lang="en-US" sz="18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Delegation</a:t>
            </a:r>
          </a:p>
          <a:p>
            <a:pPr lvl="2" algn="just"/>
            <a:r>
              <a:rPr lang="en-US" sz="1600" dirty="0" smtClean="0">
                <a:solidFill>
                  <a:schemeClr val="tx1"/>
                </a:solidFill>
              </a:rPr>
              <a:t>Define</a:t>
            </a:r>
          </a:p>
          <a:p>
            <a:pPr lvl="2" algn="just"/>
            <a:r>
              <a:rPr lang="en-US" sz="1600" dirty="0" smtClean="0">
                <a:solidFill>
                  <a:schemeClr val="tx1"/>
                </a:solidFill>
              </a:rPr>
              <a:t>Is the duty delegable</a:t>
            </a:r>
          </a:p>
          <a:p>
            <a:pPr lvl="2" algn="just"/>
            <a:r>
              <a:rPr lang="en-US" sz="1600" dirty="0" smtClean="0">
                <a:solidFill>
                  <a:schemeClr val="tx1"/>
                </a:solidFill>
              </a:rPr>
              <a:t>Was the duty assumed</a:t>
            </a:r>
          </a:p>
          <a:p>
            <a:pPr lvl="2" algn="just"/>
            <a:r>
              <a:rPr lang="en-US" sz="1600" dirty="0" smtClean="0">
                <a:solidFill>
                  <a:schemeClr val="tx1"/>
                </a:solidFill>
              </a:rPr>
              <a:t>Evidence of a </a:t>
            </a:r>
            <a:r>
              <a:rPr lang="en-US" sz="1600" dirty="0" err="1" smtClean="0">
                <a:solidFill>
                  <a:schemeClr val="tx1"/>
                </a:solidFill>
              </a:rPr>
              <a:t>Novation</a:t>
            </a:r>
            <a:endParaRPr lang="en-US" sz="1600" dirty="0" smtClean="0">
              <a:solidFill>
                <a:schemeClr val="tx1"/>
              </a:solidFill>
            </a:endParaRPr>
          </a:p>
          <a:p>
            <a:pPr lvl="2" algn="just"/>
            <a:r>
              <a:rPr lang="en-US" sz="1600" dirty="0" smtClean="0">
                <a:solidFill>
                  <a:schemeClr val="tx1"/>
                </a:solidFill>
              </a:rPr>
              <a:t>Effect of delegation</a:t>
            </a:r>
          </a:p>
          <a:p>
            <a:pPr lvl="1" algn="just"/>
            <a:endParaRPr lang="en-US" sz="1800" b="1" dirty="0" smtClean="0">
              <a:solidFill>
                <a:schemeClr val="tx1"/>
              </a:solidFill>
            </a:endParaRPr>
          </a:p>
          <a:p>
            <a:pPr lvl="1" algn="just"/>
            <a:r>
              <a:rPr lang="en-US" sz="1800" b="1" dirty="0" smtClean="0">
                <a:solidFill>
                  <a:schemeClr val="tx1"/>
                </a:solidFill>
              </a:rPr>
              <a:t>*Delegation deals with an obligation, under the contract.</a:t>
            </a:r>
            <a:endParaRPr lang="en-US" sz="16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a:bodyPr>
          <a:lstStyle/>
          <a:p>
            <a:pPr algn="just"/>
            <a:r>
              <a:rPr lang="en-US" sz="2000" b="1" dirty="0" err="1" smtClean="0">
                <a:solidFill>
                  <a:schemeClr val="tx1"/>
                </a:solidFill>
              </a:rPr>
              <a:t>IV.Conditions</a:t>
            </a:r>
            <a:endParaRPr lang="en-US" sz="2000" dirty="0" smtClean="0">
              <a:solidFill>
                <a:schemeClr val="tx1"/>
              </a:solidFill>
            </a:endParaRPr>
          </a:p>
          <a:p>
            <a:pPr lvl="1" algn="just"/>
            <a:endParaRPr lang="en-US" sz="1800" dirty="0" smtClean="0">
              <a:solidFill>
                <a:schemeClr val="tx1"/>
              </a:solidFill>
            </a:endParaRPr>
          </a:p>
          <a:p>
            <a:pPr lvl="1" algn="just"/>
            <a:r>
              <a:rPr lang="en-US" sz="1800" dirty="0" smtClean="0">
                <a:solidFill>
                  <a:schemeClr val="tx1"/>
                </a:solidFill>
              </a:rPr>
              <a:t>First step is to Type of condition</a:t>
            </a:r>
          </a:p>
          <a:p>
            <a:pPr lvl="1" algn="just"/>
            <a:endParaRPr lang="en-US" sz="1800" dirty="0" smtClean="0">
              <a:solidFill>
                <a:schemeClr val="tx1"/>
              </a:solidFill>
            </a:endParaRPr>
          </a:p>
          <a:p>
            <a:pPr lvl="2" algn="just"/>
            <a:r>
              <a:rPr lang="en-US" sz="1600" dirty="0" smtClean="0">
                <a:solidFill>
                  <a:schemeClr val="tx1"/>
                </a:solidFill>
              </a:rPr>
              <a:t>Express explicitly stated in the contract – Harsh</a:t>
            </a:r>
          </a:p>
          <a:p>
            <a:pPr lvl="2" algn="just"/>
            <a:endParaRPr lang="en-US" sz="1600" dirty="0" smtClean="0">
              <a:solidFill>
                <a:schemeClr val="tx1"/>
              </a:solidFill>
            </a:endParaRPr>
          </a:p>
          <a:p>
            <a:pPr lvl="2" algn="just"/>
            <a:r>
              <a:rPr lang="en-US" sz="1600" dirty="0" smtClean="0">
                <a:solidFill>
                  <a:schemeClr val="tx1"/>
                </a:solidFill>
              </a:rPr>
              <a:t>Implied</a:t>
            </a:r>
          </a:p>
          <a:p>
            <a:pPr lvl="2" algn="just"/>
            <a:endParaRPr lang="en-US" sz="1600" dirty="0" smtClean="0">
              <a:solidFill>
                <a:schemeClr val="tx1"/>
              </a:solidFill>
            </a:endParaRPr>
          </a:p>
          <a:p>
            <a:pPr lvl="3" algn="just"/>
            <a:r>
              <a:rPr lang="en-US" sz="1400" dirty="0" smtClean="0">
                <a:solidFill>
                  <a:schemeClr val="tx1"/>
                </a:solidFill>
              </a:rPr>
              <a:t>Implied in law</a:t>
            </a:r>
          </a:p>
          <a:p>
            <a:pPr lvl="3" algn="just"/>
            <a:endParaRPr lang="en-US" sz="1400" dirty="0" smtClean="0">
              <a:solidFill>
                <a:schemeClr val="tx1"/>
              </a:solidFill>
            </a:endParaRPr>
          </a:p>
          <a:p>
            <a:pPr lvl="3" algn="just"/>
            <a:r>
              <a:rPr lang="en-US" sz="1400" dirty="0" smtClean="0">
                <a:solidFill>
                  <a:schemeClr val="tx1"/>
                </a:solidFill>
              </a:rPr>
              <a:t>	Constructive condition </a:t>
            </a:r>
          </a:p>
          <a:p>
            <a:pPr lvl="3" algn="just"/>
            <a:r>
              <a:rPr lang="en-US" sz="1400" dirty="0" smtClean="0">
                <a:solidFill>
                  <a:schemeClr val="tx1"/>
                </a:solidFill>
              </a:rPr>
              <a:t>	</a:t>
            </a:r>
          </a:p>
          <a:p>
            <a:pPr lvl="3" algn="just"/>
            <a:r>
              <a:rPr lang="en-US" sz="1400" dirty="0" smtClean="0">
                <a:solidFill>
                  <a:schemeClr val="tx1"/>
                </a:solidFill>
              </a:rPr>
              <a:t>		Precedent</a:t>
            </a:r>
          </a:p>
          <a:p>
            <a:pPr lvl="3" algn="just"/>
            <a:r>
              <a:rPr lang="en-US" sz="1400" dirty="0" smtClean="0">
                <a:solidFill>
                  <a:schemeClr val="tx1"/>
                </a:solidFill>
              </a:rPr>
              <a:t>		Subsequent	</a:t>
            </a:r>
          </a:p>
          <a:p>
            <a:pPr lvl="3" algn="just"/>
            <a:r>
              <a:rPr lang="en-US" sz="1400" dirty="0" smtClean="0">
                <a:solidFill>
                  <a:schemeClr val="tx1"/>
                </a:solidFill>
              </a:rPr>
              <a:t>		Concurrent</a:t>
            </a:r>
          </a:p>
          <a:p>
            <a:pPr lvl="3" algn="just"/>
            <a:endParaRPr lang="en-US" sz="1400" dirty="0" smtClean="0">
              <a:solidFill>
                <a:schemeClr val="tx1"/>
              </a:solidFill>
            </a:endParaRPr>
          </a:p>
          <a:p>
            <a:pPr lvl="3" algn="just"/>
            <a:r>
              <a:rPr lang="en-US" sz="1400" dirty="0" smtClean="0">
                <a:solidFill>
                  <a:schemeClr val="tx1"/>
                </a:solidFill>
              </a:rPr>
              <a:t>Implied in fact</a:t>
            </a:r>
          </a:p>
          <a:p>
            <a:pPr lvl="3" algn="just"/>
            <a:endParaRPr lang="en-US" sz="1400" dirty="0" smtClean="0">
              <a:solidFill>
                <a:schemeClr val="tx1"/>
              </a:solidFill>
            </a:endParaRPr>
          </a:p>
          <a:p>
            <a:pPr lvl="3" algn="just"/>
            <a:r>
              <a:rPr lang="en-US" sz="1400" dirty="0" smtClean="0">
                <a:solidFill>
                  <a:schemeClr val="tx1"/>
                </a:solidFill>
              </a:rPr>
              <a:t>	Workman like manner</a:t>
            </a:r>
          </a:p>
          <a:p>
            <a:pPr lvl="3" algn="just"/>
            <a:r>
              <a:rPr lang="en-US" sz="1400" dirty="0" smtClean="0">
                <a:solidFill>
                  <a:schemeClr val="tx1"/>
                </a:solidFill>
              </a:rPr>
              <a:t>	Good faith</a:t>
            </a:r>
          </a:p>
          <a:p>
            <a:pPr lvl="3" algn="just"/>
            <a:r>
              <a:rPr lang="en-US" sz="1400" dirty="0" smtClean="0">
                <a:solidFill>
                  <a:schemeClr val="tx1"/>
                </a:solidFill>
              </a:rPr>
              <a:t>	Cooperation</a:t>
            </a:r>
            <a:endParaRPr lang="en-US" sz="800"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BA5B682D8D2A488032CE65F40CB299" ma:contentTypeVersion="15" ma:contentTypeDescription="Create a new document." ma:contentTypeScope="" ma:versionID="6ebb63a368e009841abea39647ef61d0">
  <xsd:schema xmlns:xsd="http://www.w3.org/2001/XMLSchema" xmlns:xs="http://www.w3.org/2001/XMLSchema" xmlns:p="http://schemas.microsoft.com/office/2006/metadata/properties" xmlns:ns2="257ed786-28ad-4702-af7c-a8b789ccf4c8" xmlns:ns3="186557c2-86c7-4c5c-96ab-510a0194d37d" xmlns:ns4="f67f25bd-da33-4b65-8962-41c17ffe74ad" targetNamespace="http://schemas.microsoft.com/office/2006/metadata/properties" ma:root="true" ma:fieldsID="f2cddb6fb3bd571d5d2b30b7b83d9b32" ns2:_="" ns3:_="" ns4:_="">
    <xsd:import namespace="257ed786-28ad-4702-af7c-a8b789ccf4c8"/>
    <xsd:import namespace="186557c2-86c7-4c5c-96ab-510a0194d37d"/>
    <xsd:import namespace="f67f25bd-da33-4b65-8962-41c17ffe74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7ed786-28ad-4702-af7c-a8b789ccf4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09d8078-0772-40e1-9b81-7d042ed09bc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6557c2-86c7-4c5c-96ab-510a0194d37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0781051-078a-49cf-9da2-ecb5c02c9d5b}" ma:internalName="TaxCatchAll" ma:showField="CatchAllData" ma:web="186557c2-86c7-4c5c-96ab-510a0194d37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67f25bd-da33-4b65-8962-41c17ffe74a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2DC9B3-4C6D-4A59-A861-71697CB9C985}"/>
</file>

<file path=customXml/itemProps2.xml><?xml version="1.0" encoding="utf-8"?>
<ds:datastoreItem xmlns:ds="http://schemas.openxmlformats.org/officeDocument/2006/customXml" ds:itemID="{A4963E4A-928B-4A7D-A4BA-9285CC266510}"/>
</file>

<file path=docProps/app.xml><?xml version="1.0" encoding="utf-8"?>
<Properties xmlns="http://schemas.openxmlformats.org/officeDocument/2006/extended-properties" xmlns:vt="http://schemas.openxmlformats.org/officeDocument/2006/docPropsVTypes">
  <TotalTime>130</TotalTime>
  <Words>652</Words>
  <Application>Microsoft Office PowerPoint</Application>
  <PresentationFormat>On-screen Show (4:3)</PresentationFormat>
  <Paragraphs>183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Contracts</vt:lpstr>
      <vt:lpstr>Slide 2</vt:lpstr>
      <vt:lpstr>Slide 3</vt:lpstr>
      <vt:lpstr>Slide 4</vt:lpstr>
      <vt:lpstr>Slide 5</vt:lpstr>
      <vt:lpstr>Slide 6</vt:lpstr>
      <vt:lpstr>Slide 7</vt:lpstr>
      <vt:lpstr>Slide 8</vt:lpstr>
      <vt:lpstr>Slide 9</vt:lpstr>
      <vt:lpstr>Slide 10</vt:lpstr>
      <vt:lpstr>Slide 11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charles</dc:creator>
  <cp:lastModifiedBy>jolly</cp:lastModifiedBy>
  <cp:revision>25</cp:revision>
  <dcterms:created xsi:type="dcterms:W3CDTF">2019-08-15T17:12:56Z</dcterms:created>
  <dcterms:modified xsi:type="dcterms:W3CDTF">2020-05-27T02:00:40Z</dcterms:modified>
</cp:coreProperties>
</file>