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3"/>
  </p:sldMasterIdLst>
  <p:sldIdLst>
    <p:sldId id="256" r:id="rId4"/>
    <p:sldId id="265" r:id="rId5"/>
    <p:sldId id="361" r:id="rId6"/>
    <p:sldId id="267" r:id="rId7"/>
    <p:sldId id="335" r:id="rId8"/>
    <p:sldId id="362" r:id="rId9"/>
    <p:sldId id="363" r:id="rId10"/>
    <p:sldId id="337" r:id="rId11"/>
    <p:sldId id="338" r:id="rId12"/>
    <p:sldId id="339" r:id="rId13"/>
    <p:sldId id="340" r:id="rId14"/>
    <p:sldId id="341" r:id="rId15"/>
    <p:sldId id="342" r:id="rId16"/>
    <p:sldId id="343" r:id="rId17"/>
    <p:sldId id="344" r:id="rId18"/>
    <p:sldId id="364" r:id="rId19"/>
    <p:sldId id="346" r:id="rId20"/>
    <p:sldId id="347" r:id="rId21"/>
    <p:sldId id="348" r:id="rId22"/>
    <p:sldId id="349" r:id="rId23"/>
    <p:sldId id="350" r:id="rId24"/>
    <p:sldId id="351" r:id="rId25"/>
    <p:sldId id="352" r:id="rId26"/>
    <p:sldId id="353" r:id="rId27"/>
    <p:sldId id="354" r:id="rId28"/>
    <p:sldId id="355" r:id="rId29"/>
    <p:sldId id="356" r:id="rId30"/>
    <p:sldId id="357" r:id="rId31"/>
    <p:sldId id="358" r:id="rId32"/>
    <p:sldId id="359" r:id="rId33"/>
    <p:sldId id="360"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8" d="100"/>
          <a:sy n="108" d="100"/>
        </p:scale>
        <p:origin x="1704" y="10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slide" Target="slides/slide23.xml"/><Relationship Id="rId21" Type="http://schemas.openxmlformats.org/officeDocument/2006/relationships/slide" Target="slides/slide18.xml"/><Relationship Id="rId34" Type="http://schemas.openxmlformats.org/officeDocument/2006/relationships/slide" Target="slides/slide31.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33" Type="http://schemas.openxmlformats.org/officeDocument/2006/relationships/slide" Target="slides/slide30.xml"/><Relationship Id="rId38"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slide" Target="slides/slide26.xml"/><Relationship Id="rId1" Type="http://schemas.openxmlformats.org/officeDocument/2006/relationships/customXml" Target="../customXml/item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32" Type="http://schemas.openxmlformats.org/officeDocument/2006/relationships/slide" Target="slides/slide29.xml"/><Relationship Id="rId37" Type="http://schemas.openxmlformats.org/officeDocument/2006/relationships/theme" Target="theme/theme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slide" Target="slides/slide25.xml"/><Relationship Id="rId36" Type="http://schemas.openxmlformats.org/officeDocument/2006/relationships/viewProps" Target="viewProps.xml"/><Relationship Id="rId10" Type="http://schemas.openxmlformats.org/officeDocument/2006/relationships/slide" Target="slides/slide7.xml"/><Relationship Id="rId19" Type="http://schemas.openxmlformats.org/officeDocument/2006/relationships/slide" Target="slides/slide16.xml"/><Relationship Id="rId31" Type="http://schemas.openxmlformats.org/officeDocument/2006/relationships/slide" Target="slides/slide28.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slide" Target="slides/slide24.xml"/><Relationship Id="rId30" Type="http://schemas.openxmlformats.org/officeDocument/2006/relationships/slide" Target="slides/slide27.xml"/><Relationship Id="rId35" Type="http://schemas.openxmlformats.org/officeDocument/2006/relationships/presProps" Target="presProps.xml"/><Relationship Id="rId8" Type="http://schemas.openxmlformats.org/officeDocument/2006/relationships/slide" Target="slides/slide5.xml"/><Relationship Id="rId3"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36A149A-6DFC-4232-A3A2-B246995EE01F}"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A149A-6DFC-4232-A3A2-B246995EE01F}"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A149A-6DFC-4232-A3A2-B246995EE01F}"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36A149A-6DFC-4232-A3A2-B246995EE01F}"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36A149A-6DFC-4232-A3A2-B246995EE01F}" type="datetimeFigureOut">
              <a:rPr lang="en-US" smtClean="0"/>
              <a:pPr/>
              <a:t>4/2/2024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36A149A-6DFC-4232-A3A2-B246995EE01F}"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36A149A-6DFC-4232-A3A2-B246995EE01F}" type="datetimeFigureOut">
              <a:rPr lang="en-US" smtClean="0"/>
              <a:pPr/>
              <a:t>4/2/2024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36A149A-6DFC-4232-A3A2-B246995EE01F}" type="datetimeFigureOut">
              <a:rPr lang="en-US" smtClean="0"/>
              <a:pPr/>
              <a:t>4/2/2024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6A149A-6DFC-4232-A3A2-B246995EE01F}" type="datetimeFigureOut">
              <a:rPr lang="en-US" smtClean="0"/>
              <a:pPr/>
              <a:t>4/2/2024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36A149A-6DFC-4232-A3A2-B246995EE01F}" type="datetimeFigureOut">
              <a:rPr lang="en-US" smtClean="0"/>
              <a:pPr/>
              <a:t>4/2/2024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C28AAC6-04DE-4022-8FA6-D17203D4F193}"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6A149A-6DFC-4232-A3A2-B246995EE01F}" type="datetimeFigureOut">
              <a:rPr lang="en-US" smtClean="0"/>
              <a:pPr/>
              <a:t>4/2/2024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C28AAC6-04DE-4022-8FA6-D17203D4F193}"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0"/>
            <a:ext cx="7772400" cy="533400"/>
          </a:xfrm>
        </p:spPr>
        <p:txBody>
          <a:bodyPr>
            <a:normAutofit/>
          </a:bodyPr>
          <a:lstStyle/>
          <a:p>
            <a:r>
              <a:rPr lang="en-US" sz="2400" b="1" dirty="0"/>
              <a:t>How to take MBE questions online</a:t>
            </a:r>
            <a:endParaRPr lang="en-US" sz="2400" dirty="0"/>
          </a:p>
        </p:txBody>
      </p:sp>
      <p:sp>
        <p:nvSpPr>
          <p:cNvPr id="3" name="Subtitle 2"/>
          <p:cNvSpPr>
            <a:spLocks noGrp="1"/>
          </p:cNvSpPr>
          <p:nvPr>
            <p:ph type="subTitle" idx="1"/>
          </p:nvPr>
        </p:nvSpPr>
        <p:spPr>
          <a:xfrm>
            <a:off x="0" y="457200"/>
            <a:ext cx="9144000" cy="6400800"/>
          </a:xfrm>
        </p:spPr>
        <p:txBody>
          <a:bodyPr>
            <a:noAutofit/>
          </a:bodyPr>
          <a:lstStyle/>
          <a:p>
            <a:pPr algn="just"/>
            <a:r>
              <a:rPr lang="en-US" sz="1500" dirty="0">
                <a:solidFill>
                  <a:schemeClr val="tx1"/>
                </a:solidFill>
              </a:rPr>
              <a:t>The future is going towards testing being conducted in an online format.   Taking exams online is different than having the questions in paper format for you to read and markup.  </a:t>
            </a:r>
          </a:p>
          <a:p>
            <a:pPr algn="just"/>
            <a:r>
              <a:rPr lang="en-US" sz="1500" dirty="0">
                <a:solidFill>
                  <a:schemeClr val="tx1"/>
                </a:solidFill>
              </a:rPr>
              <a:t>On exam day, you will log in and provide a password that has been assigned to you in order for the examination to start.   The multiple choice questions are given in 50 questions in one session and allowed 90 minutes, and then the second 50 questions in session two for 90 minutes after a 20 minute break. </a:t>
            </a:r>
          </a:p>
          <a:p>
            <a:pPr algn="just"/>
            <a:endParaRPr lang="en-US" sz="1500" dirty="0">
              <a:solidFill>
                <a:schemeClr val="tx1"/>
              </a:solidFill>
            </a:endParaRPr>
          </a:p>
          <a:p>
            <a:pPr algn="just"/>
            <a:r>
              <a:rPr lang="en-US" sz="1500" dirty="0">
                <a:solidFill>
                  <a:schemeClr val="tx1"/>
                </a:solidFill>
              </a:rPr>
              <a:t>Once you are logged in, you will read the stem of the question and read the question while highlighting the fact pattern and key words.  With an online examination administered by the bar examiners, you will not be provided a hard copy of the questions. As for the examination administered by the bar examiners, you can highlight key facts as you are viewing the question on the computer.  However, you can’t physically mark up the questions since you will not be provided with a hardcopy</a:t>
            </a:r>
          </a:p>
          <a:p>
            <a:pPr algn="just"/>
            <a:endParaRPr lang="en-US" sz="1500" dirty="0">
              <a:solidFill>
                <a:schemeClr val="tx1"/>
              </a:solidFill>
            </a:endParaRPr>
          </a:p>
          <a:p>
            <a:pPr algn="just"/>
            <a:r>
              <a:rPr lang="en-US" sz="1500" dirty="0">
                <a:solidFill>
                  <a:schemeClr val="tx1"/>
                </a:solidFill>
              </a:rPr>
              <a:t>As stated previously, you will view the questions on your computer screen.  You will be able to highlight words and/or phrases on the question.  </a:t>
            </a:r>
          </a:p>
          <a:p>
            <a:pPr algn="just"/>
            <a:endParaRPr lang="en-US" sz="1500" dirty="0">
              <a:solidFill>
                <a:schemeClr val="tx1"/>
              </a:solidFill>
            </a:endParaRPr>
          </a:p>
          <a:p>
            <a:pPr algn="just"/>
            <a:r>
              <a:rPr lang="en-US" sz="1500" dirty="0">
                <a:solidFill>
                  <a:schemeClr val="tx1"/>
                </a:solidFill>
              </a:rPr>
              <a:t>A multiple choice question (MBE) is comprised of three parts; the root (fact pattern), stem (call of the question) and the options (answer choices).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18EF64C-2D1F-08E3-9637-37571A7143C4}"/>
              </a:ext>
            </a:extLst>
          </p:cNvPr>
          <p:cNvSpPr txBox="1"/>
          <p:nvPr/>
        </p:nvSpPr>
        <p:spPr>
          <a:xfrm>
            <a:off x="0" y="-76200"/>
            <a:ext cx="9144000" cy="8586966"/>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2.   Thompson's Dry Goods Store published the following advertisement in the Silver City Morning News on Monday, March 12, 2008: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"8 Brand New STETSON COWBOY HATS Beaver Felt, selling for $72.50 ... out they go .. , Sat. March 17, Each ... $5.00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1 Navajo Turquoise Necklace ... worth $125.00, now selling for $40.00 ...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"FIRST COME, FIRST SERVED"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On the following Saturday, Roy was the first person to arrive at the store and demanded the necklace. The store clerk refused to sell it to him because it was a "house rule" that the sale was intended for women only.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If Roy brings suit against Thompson's Dry Goods for its refusal to sell him the necklace, Roy will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	 lose, since the advertisement was only intended as an invitation to make an offer.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lose, since Roy did not notify the Store in writing that he intended to accept the offer.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(C) 	win, because the advertisement should be construed as a binding offer.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(D) 	win, even if Roy was not the first customer to appear at the store to purchase the necklace.</a:t>
            </a: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86690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B99753F-527E-51B3-64C3-E3EF682C9371}"/>
              </a:ext>
            </a:extLst>
          </p:cNvPr>
          <p:cNvSpPr txBox="1"/>
          <p:nvPr/>
        </p:nvSpPr>
        <p:spPr>
          <a:xfrm>
            <a:off x="76200" y="228600"/>
            <a:ext cx="9144000" cy="4524315"/>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2. C is the correct answer.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As a general rule, advertisements, circular letters, price lists, and price tags are construed as proposals inviting offers. However, if the advertisement is definite in its terms, leaves nothing to negotiate, seems objectively reasonable, and is unlikely to be </a:t>
            </a:r>
            <a:r>
              <a:rPr lang="en-US" sz="1800" dirty="0" err="1">
                <a:effectLst/>
                <a:latin typeface="Times New Roman" panose="02020603050405020304" pitchFamily="18" charset="0"/>
                <a:ea typeface="Times New Roman" panose="02020603050405020304" pitchFamily="18" charset="0"/>
              </a:rPr>
              <a:t>overaccepted</a:t>
            </a:r>
            <a:r>
              <a:rPr lang="en-US" sz="1800" dirty="0">
                <a:effectLst/>
                <a:latin typeface="Times New Roman" panose="02020603050405020304" pitchFamily="18" charset="0"/>
                <a:ea typeface="Times New Roman" panose="02020603050405020304" pitchFamily="18" charset="0"/>
              </a:rPr>
              <a:t>, a court may find the advertisement is an enforce­able offer. The advertisement appears to meet these requirements.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512363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FA88E1-C7EE-A805-9253-42D38B049AB0}"/>
              </a:ext>
            </a:extLst>
          </p:cNvPr>
          <p:cNvSpPr txBox="1"/>
          <p:nvPr/>
        </p:nvSpPr>
        <p:spPr>
          <a:xfrm>
            <a:off x="-76200" y="-1"/>
            <a:ext cx="9220200" cy="5539978"/>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3. Egan, a 17 year old minor, contracted with Baker to purchase Baker's used computer for $400. The computer was purchased for Egan's personal use. The agreement provided that Egan would pay $200 down on delivery and $200 thirty days later. Egan took delivery and paid the $200 down payment. Twenty days later, the computer was damaged seriously as a result of Egan's negligence. Five days after the damage occurred and one day after Egan reached the age of majority, Egan attempted to disaffirm the contract with Baker. Egan will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(A) 	Be able to disaffirm despite the fact that Egan was not a minor at the time of disaffirmation.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Be able to disaffirm only if Egan does so in writing.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(C) 	Not be able to disaffirm because Egan had failed to pay the balance of the purchase price.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(D)	 Not be able to disaffirm because the computer was damaged as a result of Egan's negligence.</a:t>
            </a: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3504369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55E6E30F-816E-22CD-2E34-2A2BFFB0DD13}"/>
              </a:ext>
            </a:extLst>
          </p:cNvPr>
          <p:cNvSpPr txBox="1"/>
          <p:nvPr/>
        </p:nvSpPr>
        <p:spPr>
          <a:xfrm>
            <a:off x="0" y="0"/>
            <a:ext cx="9220200" cy="6186309"/>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3. A is the correct answer.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Disaffirmance can only be effective within a reasonable time period after reaching the age of majority.  B is incorrect because there is not a requirement that the disaffirmation be written.  C is incorrect because disaffirmance does not require payment.  D is not the best answer because while Baker may be able to sue Egan for damages resulting from the negligence, this does not limit Egan's ability to disaffirm contracts entered into before the age of majority.</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solidFill>
                  <a:srgbClr val="000000"/>
                </a:solidFill>
                <a:effectLst/>
                <a:latin typeface="Times New Roman" panose="02020603050405020304" pitchFamily="18" charset="0"/>
                <a:ea typeface="Times New Roman" panose="02020603050405020304" pitchFamily="18" charset="0"/>
              </a:rPr>
              <a:t> </a:t>
            </a: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5360171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C4B3E9F-E062-8D6F-B0D3-5F3F783F6E57}"/>
              </a:ext>
            </a:extLst>
          </p:cNvPr>
          <p:cNvSpPr txBox="1"/>
          <p:nvPr/>
        </p:nvSpPr>
        <p:spPr>
          <a:xfrm>
            <a:off x="0" y="0"/>
            <a:ext cx="9144000" cy="8771632"/>
          </a:xfrm>
          <a:prstGeom prst="rect">
            <a:avLst/>
          </a:prstGeom>
          <a:noFill/>
        </p:spPr>
        <p:txBody>
          <a:bodyPr wrap="square">
            <a:spAutoFit/>
          </a:bodyPr>
          <a:lstStyle/>
          <a:p>
            <a:pPr marL="241935" marR="0" indent="-241935"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4. Barney owned a hardware store in New York. Wishing to move to a warmer climate, he entered into a written contract to buy Sampson’s hardware store in Florida. The contract stated that Barney would buy Sampson’s store for $125,000 “provided Barney finds a purchaser who will buy his present business for $100,000 cash.” Sampson rents the building in which his store is located, under a lease with one more year to run.</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Assume Sampson repudiated the contract soon after signing it and before Barney had made any effort to find a buyer for his present business.  Barney sued Sampson for breach of contract and Sampson defended on the ground that his promise to sell was unsupported by consideration.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Will this defense succeed?</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(A) 	Yes, because Barney’s promise to buy was subject to a condition within Barney’s complete control and was therefore illusory.</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Yes, because Barney’s promise to buy was still executory.</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(C) 	No, because the court will interpret the condition of Barney’s promise as requiring Barney to make a good faith effort to find a buyer for his present business.</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(D) 	No, because Barney’s promise to sell his present business was consideration for</a:t>
            </a:r>
          </a:p>
          <a:p>
            <a:pPr marL="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Sampson’s promise to sell his business to Barney.</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133860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CD2137D-9088-E6D7-DD24-3BCDE114E3F5}"/>
              </a:ext>
            </a:extLst>
          </p:cNvPr>
          <p:cNvSpPr txBox="1"/>
          <p:nvPr/>
        </p:nvSpPr>
        <p:spPr>
          <a:xfrm>
            <a:off x="0" y="0"/>
            <a:ext cx="9144000" cy="5909310"/>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4. C is the correct answer.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In every contract the parties must act in good faith.  The agreement was Barney would buy Sampson’s store for $125,000 “provided Barney finds a purchaser who will buy his present business for $100,000 cash.  Barney must act in good faith and try to find a buyer for the store.  Thus, the defense that the promise was not supported by consideration will fail as the promise is an implied in fact condition that Barney must act in good faith based on the agreement.</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6560373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9813367-22F1-48BF-3127-8D107D1D64A8}"/>
              </a:ext>
            </a:extLst>
          </p:cNvPr>
          <p:cNvSpPr txBox="1"/>
          <p:nvPr/>
        </p:nvSpPr>
        <p:spPr>
          <a:xfrm>
            <a:off x="33290" y="76200"/>
            <a:ext cx="9110709" cy="6932924"/>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5. On June 1, Owner orally offered to pay Andy $1,000 if Andy would repair the roof at Owner's beach cottage. Andy requested time to think it over. Owner told Andy that he would give Andy a couple of days to think about it, but that he had to know Andy's decision no later than June 3.  On June 3, Owner, impatient at waiting to hear  from Andy, offered Brenda $1,000 if Brenda would promise to repair the roof at the cottage. Brenda stated that she would take her equipment to the cottage tomorrow and, if the job looked worth it, she would start right in. Brenda also stated that if it appeared not to be worth it, she would contact Owner and give an estimate of her price. Owner consented to such an arrangement.</a:t>
            </a:r>
            <a:r>
              <a:rPr lang="en-US" sz="1200" dirty="0">
                <a:latin typeface="Times New Roman" panose="02020603050405020304" pitchFamily="18" charset="0"/>
                <a:ea typeface="Times New Roman" panose="02020603050405020304" pitchFamily="18" charset="0"/>
              </a:rPr>
              <a:t>  </a:t>
            </a:r>
            <a:r>
              <a:rPr lang="en-US" sz="1800" dirty="0">
                <a:effectLst/>
                <a:latin typeface="Times New Roman" panose="02020603050405020304" pitchFamily="18" charset="0"/>
                <a:ea typeface="Times New Roman" panose="02020603050405020304" pitchFamily="18" charset="0"/>
              </a:rPr>
              <a:t>When Brenda arrived at the cottage on June 4, she saw Andy working on the roof. Andy truthfully explained to her that he decided to accept the job, and that he had begun working on the project on the afternoon of June 3, and that he had dispatched a letter to Owner at about 9:30 p.m. the previous night stating he would undertake the work.  If Owner's offer to Andy is considered an offer looking towards an unilateral contract, which of the following is true?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(A) 	Andy had to notify Owner of his acceptance before he started work on the roof, or else his acceptance was ineffective.</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buAutoNum type="alphaUcParenBoth" startAt="2"/>
            </a:pPr>
            <a:r>
              <a:rPr lang="en-US" sz="1800" dirty="0">
                <a:effectLst/>
                <a:latin typeface="Times New Roman" panose="02020603050405020304" pitchFamily="18" charset="0"/>
                <a:ea typeface="Times New Roman" panose="02020603050405020304" pitchFamily="18" charset="0"/>
              </a:rPr>
              <a:t>Andy's dispatch of the letter on June 3, properly addressed to Owner, was a valid acceptance of Owner's offer.</a:t>
            </a:r>
          </a:p>
          <a:p>
            <a:pPr marL="457200" marR="0" indent="-457200">
              <a:spcBef>
                <a:spcPts val="0"/>
              </a:spcBef>
              <a:spcAft>
                <a:spcPts val="0"/>
              </a:spcAft>
              <a:buAutoNum type="alphaUcParenBoth" startAt="2"/>
            </a:pPr>
            <a:endParaRPr lang="en-US" sz="1800" dirty="0">
              <a:effectLst/>
              <a:latin typeface="Times New Roman" panose="02020603050405020304" pitchFamily="18" charset="0"/>
              <a:ea typeface="Times New Roman" panose="02020603050405020304" pitchFamily="18" charset="0"/>
            </a:endParaRP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(C) 	Andy may cease, without breach, if he has started to perform; but Owner must hold his offer open for a reasonable period of time.</a:t>
            </a:r>
          </a:p>
          <a:p>
            <a:pPr marL="457200" marR="0" indent="-457200">
              <a:lnSpc>
                <a:spcPct val="200000"/>
              </a:lnSpc>
              <a:spcBef>
                <a:spcPts val="0"/>
              </a:spcBef>
              <a:spcAft>
                <a:spcPts val="600"/>
              </a:spcAft>
            </a:pPr>
            <a:r>
              <a:rPr lang="en-US" sz="1800" dirty="0">
                <a:effectLst/>
                <a:latin typeface="Times New Roman" panose="02020603050405020304" pitchFamily="18" charset="0"/>
                <a:ea typeface="Times New Roman" panose="02020603050405020304" pitchFamily="18" charset="0"/>
              </a:rPr>
              <a:t>(D) 	Andy may not withdraw without breach once he has started to perform because by starting to work on the roof. Andy has made an implied promise to finish the work.</a:t>
            </a:r>
          </a:p>
        </p:txBody>
      </p:sp>
    </p:spTree>
    <p:extLst>
      <p:ext uri="{BB962C8B-B14F-4D97-AF65-F5344CB8AC3E}">
        <p14:creationId xmlns:p14="http://schemas.microsoft.com/office/powerpoint/2010/main" val="14409126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9F9F727-959B-36FE-E31C-F2AA4F5BD86E}"/>
              </a:ext>
            </a:extLst>
          </p:cNvPr>
          <p:cNvSpPr txBox="1"/>
          <p:nvPr/>
        </p:nvSpPr>
        <p:spPr>
          <a:xfrm>
            <a:off x="0" y="0"/>
            <a:ext cx="9144000" cy="7571303"/>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5. C is the correct answer.</a:t>
            </a:r>
            <a:r>
              <a:rPr lang="en-US" sz="1800" dirty="0">
                <a:effectLst/>
                <a:latin typeface="Times New Roman" panose="02020603050405020304" pitchFamily="18" charset="0"/>
                <a:ea typeface="Times New Roman" panose="02020603050405020304" pitchFamily="18" charset="0"/>
              </a:rPr>
              <a:t> Under §45 of the Restatement 2d, beginning performance in response to an offer to enter into a unilateral contract creates a unilateral option contract exercisable by the offeree. Hence, as soon as Andy started repairing the roof, the offer became temporarily irrevocable and Owner had to allow Andy a reasonable time to finish performance. A is not correct, for while Andy has an obligation to notify Owner within a reasonable time after beginning performance, he has no obligation to make such notice before beginning performance. B is not correct, for a promissory offer in response to an offer for a unilateral contract is not a valid acceptance. D is not correct under Restatement 2d §45, although it is a minority position. That is, under §45, the option contract is unilateral only, and beginning performance does riot obligate him or her to finish.</a:t>
            </a:r>
          </a:p>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89713051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071655F-D4D3-CEFB-DE83-6E6B238C1EBE}"/>
              </a:ext>
            </a:extLst>
          </p:cNvPr>
          <p:cNvSpPr txBox="1"/>
          <p:nvPr/>
        </p:nvSpPr>
        <p:spPr>
          <a:xfrm>
            <a:off x="0" y="152400"/>
            <a:ext cx="9144000" cy="7940635"/>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6. Bob thought Sam’s home was beautiful, and he often told Sam if he ever wanted to sell it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he (Bob) would like to buy it. On June 10 Sam decided to sell his house to Bob. 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drafted a real estate contract to sell the house to Bob, signed it and mailed it to Bob. The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document had all necessary terms. Bob received the contract on June 12. 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immediately signed it and mailed it back to Sam. Later that day, Bob had second thoughts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and decided to cancel the agreement. He called Sam June 13 and told him to ignore the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signed contract because he had changed his mind. Sam received the signed contract the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next day, June 14. Does Sam have an enforceable contract for the sale of his home under the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broadly adopted view in the United States?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342900" marR="0" indent="-342900">
              <a:spcBef>
                <a:spcPts val="0"/>
              </a:spcBef>
              <a:spcAft>
                <a:spcPts val="0"/>
              </a:spcAft>
              <a:buAutoNum type="alphaUcParenBoth"/>
            </a:pPr>
            <a:r>
              <a:rPr lang="en-US" sz="1800" dirty="0">
                <a:effectLst/>
                <a:latin typeface="Times New Roman" panose="02020603050405020304" pitchFamily="18" charset="0"/>
                <a:ea typeface="Calibri" panose="020F0502020204030204" pitchFamily="34" charset="0"/>
              </a:rPr>
              <a:t>Yes, because Bob told Sam he was withdrawing his acceptance by telephone instead of by mail.</a:t>
            </a:r>
          </a:p>
          <a:p>
            <a:pPr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(B) Yes, because Bob’s act of mailing the signed document was an effective acceptance of Sam’s offer.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(C) No, because Bob effectively retracted his acceptance before Sam received it.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 No, because the U.S. Postal Service was an agent for Bob, not for Sam, and under U.S. Postal Regulations Bob might have retrieved the document after mailing it back to Sam on June 12.</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70643462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1AADFF6-8CC8-634F-A4F1-E9654DEB6152}"/>
              </a:ext>
            </a:extLst>
          </p:cNvPr>
          <p:cNvSpPr txBox="1"/>
          <p:nvPr/>
        </p:nvSpPr>
        <p:spPr>
          <a:xfrm>
            <a:off x="0" y="0"/>
            <a:ext cx="9144000" cy="6555641"/>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Times New Roman" panose="02020603050405020304" pitchFamily="18" charset="0"/>
              </a:rPr>
              <a:t>6.</a:t>
            </a:r>
            <a:r>
              <a:rPr lang="en-US" sz="1800" b="1" dirty="0">
                <a:effectLst/>
                <a:latin typeface="TimesNewRoman"/>
                <a:ea typeface="Calibri" panose="020F0502020204030204" pitchFamily="34" charset="0"/>
                <a:cs typeface="TimesNewRoman"/>
              </a:rPr>
              <a:t> B is the correct answer.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If an offer does not require acceptance by any particular means, an acceptance sent by the same method the offer was sent, or by a faster method, is effective (binding) upon dispatch.  Sam’s offer did not require Bob to respond in any particular way and Bob sent his acceptance the same way Sam sent the offer, so Bob’s acceptance was effective as soon as he mailed it. Therefore (B) correct. Once an acceptance is effective both parties are bound and there are no “take backs” no matter how they are communicated, whether the offeree can get into the Post Office, or even if offerees try to retract acceptances before offerors know of them. Therefore (A), (C) and (D) are all wrong.</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1043547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rmAutofit fontScale="92500" lnSpcReduction="20000"/>
          </a:bodyPr>
          <a:lstStyle/>
          <a:p>
            <a:pPr algn="just"/>
            <a:r>
              <a:rPr lang="en-US" sz="1400" b="1" dirty="0">
                <a:solidFill>
                  <a:schemeClr val="tx1"/>
                </a:solidFill>
              </a:rPr>
              <a:t>When reading an MBE question, you need to read the facts carefully.  The examiners know that we do not read in detail and that is how they test.  Look to the operative language.  The fact pattern often turns on the details in the facts.  You need to determine what is relevant and irrelevant in the facts.</a:t>
            </a:r>
            <a:endParaRPr lang="en-US" sz="1400" dirty="0">
              <a:solidFill>
                <a:schemeClr val="tx1"/>
              </a:solidFill>
            </a:endParaRPr>
          </a:p>
          <a:p>
            <a:pPr algn="just"/>
            <a:endParaRPr lang="en-US" sz="1400" dirty="0">
              <a:solidFill>
                <a:schemeClr val="tx1"/>
              </a:solidFill>
            </a:endParaRPr>
          </a:p>
          <a:p>
            <a:pPr algn="just"/>
            <a:r>
              <a:rPr lang="en-US" sz="1400" dirty="0">
                <a:solidFill>
                  <a:schemeClr val="tx1"/>
                </a:solidFill>
              </a:rPr>
              <a:t>When taking  MBE questions make sure you apply the rules/elements of the concept that is being tested.</a:t>
            </a:r>
          </a:p>
          <a:p>
            <a:pPr algn="just"/>
            <a:endParaRPr lang="en-US" sz="1400" b="1" dirty="0">
              <a:solidFill>
                <a:schemeClr val="tx1"/>
              </a:solidFill>
            </a:endParaRPr>
          </a:p>
          <a:p>
            <a:pPr algn="just"/>
            <a:r>
              <a:rPr lang="en-US" sz="1400" b="1" dirty="0">
                <a:solidFill>
                  <a:schemeClr val="tx1"/>
                </a:solidFill>
              </a:rPr>
              <a:t>How to read an MBE</a:t>
            </a:r>
            <a:endParaRPr lang="en-US" sz="1400" dirty="0">
              <a:solidFill>
                <a:schemeClr val="tx1"/>
              </a:solidFill>
            </a:endParaRPr>
          </a:p>
          <a:p>
            <a:pPr algn="just"/>
            <a:r>
              <a:rPr lang="en-US" sz="1400" dirty="0">
                <a:solidFill>
                  <a:schemeClr val="tx1"/>
                </a:solidFill>
              </a:rPr>
              <a:t>When taking a MBE question always start with the stem of the question (call) as this can narrow down the specific issue that is being tested.  Once you have read the call of the question, read the fact pattern carefully.  Highlight the fact pattern based on what you see from the facts.</a:t>
            </a:r>
          </a:p>
          <a:p>
            <a:pPr algn="just"/>
            <a:r>
              <a:rPr lang="en-US" sz="1400" dirty="0">
                <a:solidFill>
                  <a:schemeClr val="tx1"/>
                </a:solidFill>
              </a:rPr>
              <a:t> </a:t>
            </a:r>
          </a:p>
          <a:p>
            <a:pPr algn="just"/>
            <a:r>
              <a:rPr lang="en-US" sz="1400" dirty="0">
                <a:solidFill>
                  <a:schemeClr val="tx1"/>
                </a:solidFill>
              </a:rPr>
              <a:t>Always make sure you are answering the call of the question.</a:t>
            </a:r>
          </a:p>
          <a:p>
            <a:pPr algn="just"/>
            <a:endParaRPr lang="en-US" sz="1400" b="1" dirty="0">
              <a:solidFill>
                <a:schemeClr val="tx1"/>
              </a:solidFill>
            </a:endParaRPr>
          </a:p>
          <a:p>
            <a:pPr algn="just"/>
            <a:r>
              <a:rPr lang="en-US" sz="1400" b="1" dirty="0">
                <a:solidFill>
                  <a:schemeClr val="tx1"/>
                </a:solidFill>
              </a:rPr>
              <a:t>General rules concerning the MBE</a:t>
            </a:r>
            <a:endParaRPr lang="en-US" sz="1400" dirty="0">
              <a:solidFill>
                <a:schemeClr val="tx1"/>
              </a:solidFill>
            </a:endParaRPr>
          </a:p>
          <a:p>
            <a:pPr algn="just"/>
            <a:endParaRPr lang="en-US" sz="1400" b="1" dirty="0">
              <a:solidFill>
                <a:schemeClr val="tx1"/>
              </a:solidFill>
            </a:endParaRPr>
          </a:p>
          <a:p>
            <a:pPr algn="just"/>
            <a:r>
              <a:rPr lang="en-US" sz="1400" b="1" dirty="0">
                <a:solidFill>
                  <a:schemeClr val="tx1"/>
                </a:solidFill>
              </a:rPr>
              <a:t>Do not assume facts.  </a:t>
            </a:r>
            <a:endParaRPr lang="en-US" sz="1400" dirty="0">
              <a:solidFill>
                <a:schemeClr val="tx1"/>
              </a:solidFill>
            </a:endParaRPr>
          </a:p>
          <a:p>
            <a:pPr algn="just"/>
            <a:endParaRPr lang="en-US" sz="1400" dirty="0">
              <a:solidFill>
                <a:schemeClr val="tx1"/>
              </a:solidFill>
            </a:endParaRPr>
          </a:p>
          <a:p>
            <a:pPr algn="just"/>
            <a:r>
              <a:rPr lang="en-US" sz="1400" dirty="0">
                <a:solidFill>
                  <a:schemeClr val="tx1"/>
                </a:solidFill>
              </a:rPr>
              <a:t>Don’t make the problem harder than what it is.  Keep it simple.  If there are multiple ways to interpret a question, one making the problem straight forward and the other making it complex, choose the straight forward interpretation.</a:t>
            </a:r>
          </a:p>
          <a:p>
            <a:pPr algn="just"/>
            <a:endParaRPr lang="en-US" sz="1400" dirty="0">
              <a:solidFill>
                <a:schemeClr val="tx1"/>
              </a:solidFill>
            </a:endParaRPr>
          </a:p>
          <a:p>
            <a:pPr algn="just"/>
            <a:r>
              <a:rPr lang="en-US" sz="1400" dirty="0">
                <a:solidFill>
                  <a:schemeClr val="tx1"/>
                </a:solidFill>
              </a:rPr>
              <a:t>Look for triggering facts while reading the exam.  If you see a statute on the exam, break the statute apart by the elements.  Read the statute carefully.    Most students would not apply the given statute in the fact pattern and the examiners know this.</a:t>
            </a:r>
          </a:p>
          <a:p>
            <a:pPr algn="just"/>
            <a:endParaRPr lang="en-US" sz="1400" dirty="0">
              <a:solidFill>
                <a:schemeClr val="tx1"/>
              </a:solidFill>
            </a:endParaRPr>
          </a:p>
          <a:p>
            <a:pPr algn="just"/>
            <a:r>
              <a:rPr lang="en-US" sz="1400" dirty="0">
                <a:solidFill>
                  <a:schemeClr val="tx1"/>
                </a:solidFill>
              </a:rPr>
              <a:t>If a question is specific, look to the call.  You may need to re-write the call of the question.</a:t>
            </a:r>
          </a:p>
          <a:p>
            <a:pPr algn="just"/>
            <a:endParaRPr lang="en-US" sz="1400" dirty="0">
              <a:solidFill>
                <a:schemeClr val="tx1"/>
              </a:solidFill>
            </a:endParaRPr>
          </a:p>
          <a:p>
            <a:pPr algn="just"/>
            <a:r>
              <a:rPr lang="en-US" sz="1400" b="1" dirty="0">
                <a:solidFill>
                  <a:schemeClr val="tx1"/>
                </a:solidFill>
              </a:rPr>
              <a:t>Example</a:t>
            </a:r>
            <a:r>
              <a:rPr lang="en-US" sz="1400" dirty="0">
                <a:solidFill>
                  <a:schemeClr val="tx1"/>
                </a:solidFill>
              </a:rPr>
              <a:t>:  Which is the best defense  – rewrite to - Based on the facts what will support Defendant not being guilty.</a:t>
            </a:r>
          </a:p>
          <a:p>
            <a:pPr algn="just"/>
            <a:r>
              <a:rPr lang="en-US" sz="1400" b="1" dirty="0">
                <a:solidFill>
                  <a:schemeClr val="tx1"/>
                </a:solidFill>
              </a:rPr>
              <a:t> </a:t>
            </a:r>
            <a:endParaRPr lang="en-US" sz="1400" dirty="0">
              <a:solidFill>
                <a:schemeClr val="tx1"/>
              </a:solidFill>
            </a:endParaRPr>
          </a:p>
          <a:p>
            <a:pPr algn="just"/>
            <a:r>
              <a:rPr lang="en-US" sz="1400" b="1" dirty="0">
                <a:solidFill>
                  <a:schemeClr val="tx1"/>
                </a:solidFill>
              </a:rPr>
              <a:t>Example</a:t>
            </a:r>
            <a:r>
              <a:rPr lang="en-US" sz="1400" dirty="0">
                <a:solidFill>
                  <a:schemeClr val="tx1"/>
                </a:solidFill>
              </a:rPr>
              <a:t>:  Which claim will succeed - rewrite to - Which is the only claim that will succeed based on the facts.</a:t>
            </a:r>
          </a:p>
          <a:p>
            <a:pPr algn="just"/>
            <a:r>
              <a:rPr lang="en-US" sz="1400" dirty="0">
                <a:solidFill>
                  <a:schemeClr val="tx1"/>
                </a:solidFill>
              </a:rPr>
              <a:t> </a:t>
            </a:r>
          </a:p>
          <a:p>
            <a:pPr algn="just"/>
            <a:r>
              <a:rPr lang="en-US" sz="1400" b="1" dirty="0">
                <a:solidFill>
                  <a:schemeClr val="tx1"/>
                </a:solidFill>
              </a:rPr>
              <a:t>Because or Since as a modifier:</a:t>
            </a:r>
            <a:endParaRPr lang="en-US" sz="1400" dirty="0">
              <a:solidFill>
                <a:schemeClr val="tx1"/>
              </a:solidFill>
            </a:endParaRPr>
          </a:p>
          <a:p>
            <a:pPr algn="just"/>
            <a:r>
              <a:rPr lang="en-US" sz="1400" dirty="0">
                <a:solidFill>
                  <a:schemeClr val="tx1"/>
                </a:solidFill>
              </a:rPr>
              <a:t>If you see an MBE question with the answer options stating “because or since,” these terms are conclusions.  Therefore, everything after the because or since will be true. </a:t>
            </a:r>
          </a:p>
          <a:p>
            <a:pPr algn="just"/>
            <a:endParaRPr lang="en-US" sz="1400" dirty="0">
              <a:solidFill>
                <a:schemeClr val="tx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1F182584-C414-AF6D-7C2A-BC6C1749E871}"/>
              </a:ext>
            </a:extLst>
          </p:cNvPr>
          <p:cNvSpPr txBox="1"/>
          <p:nvPr/>
        </p:nvSpPr>
        <p:spPr>
          <a:xfrm>
            <a:off x="0" y="-76200"/>
            <a:ext cx="9144000" cy="7294305"/>
          </a:xfrm>
          <a:prstGeom prst="rect">
            <a:avLst/>
          </a:prstGeom>
          <a:noFill/>
        </p:spPr>
        <p:txBody>
          <a:bodyPr wrap="square">
            <a:spAutoFit/>
          </a:bodyPr>
          <a:lstStyle/>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7. Calhoun worked in Rhett Butler’s saw mill. One day a log broke loose and was about to</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crush Mr. Butler. Calhoun jumped in the way and saved Mr. Butler’s life. Calhoun was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badly injured as a result and could never work again. Mr. Butler announced to everyone that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he owed Calhoun for saving his life so he would continue to pay him even though 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was too injured to work. Rhett paid Calhoun for several years. Then he died and his widow,</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Scarlet O’Hara, inherited his estate. Scarlet stopped paying Calhoun. Will Calhoun succeed in a breach of</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contract action against Scarlet?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lphaUcParenBoth"/>
              <a:tabLst>
                <a:tab pos="0" algn="l"/>
              </a:tabLst>
            </a:pPr>
            <a:r>
              <a:rPr lang="en-US" sz="1800" dirty="0">
                <a:effectLst/>
                <a:latin typeface="Times New Roman" panose="02020603050405020304" pitchFamily="18" charset="0"/>
                <a:ea typeface="Calibri" panose="020F0502020204030204" pitchFamily="34" charset="0"/>
              </a:rPr>
              <a:t>No, because moral obligation is insufficient consideration to support a contract.</a:t>
            </a:r>
            <a:endParaRPr lang="en-US" sz="1800" dirty="0">
              <a:effectLst/>
              <a:latin typeface="Times New Roman" panose="02020603050405020304" pitchFamily="18" charset="0"/>
              <a:ea typeface="Times New Roman" panose="02020603050405020304" pitchFamily="18" charset="0"/>
            </a:endParaRPr>
          </a:p>
          <a:p>
            <a:pPr marL="0" marR="0" indent="57150">
              <a:spcBef>
                <a:spcPts val="0"/>
              </a:spcBef>
              <a:spcAft>
                <a:spcPts val="0"/>
              </a:spcAft>
              <a:tabLst>
                <a:tab pos="0" algn="l"/>
              </a:tabLs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R="0" lvl="0">
              <a:spcBef>
                <a:spcPts val="0"/>
              </a:spcBef>
              <a:spcAft>
                <a:spcPts val="0"/>
              </a:spcAft>
            </a:pPr>
            <a:r>
              <a:rPr lang="en-US" sz="1800" dirty="0">
                <a:effectLst/>
                <a:latin typeface="Times New Roman" panose="02020603050405020304" pitchFamily="18" charset="0"/>
                <a:ea typeface="Calibri" panose="020F0502020204030204" pitchFamily="34" charset="0"/>
              </a:rPr>
              <a:t>(B) No, because the prior services of Calhoun were not given in exchange for being paid in        the future.</a:t>
            </a:r>
            <a:endParaRPr lang="en-US" sz="1800" dirty="0">
              <a:effectLst/>
              <a:latin typeface="Times New Roman" panose="02020603050405020304" pitchFamily="18" charset="0"/>
              <a:ea typeface="Times New Roman" panose="02020603050405020304" pitchFamily="18" charset="0"/>
            </a:endParaRPr>
          </a:p>
          <a:p>
            <a:pPr marL="457200" marR="0" indent="57150">
              <a:spcBef>
                <a:spcPts val="0"/>
              </a:spcBef>
              <a:spcAft>
                <a:spcPts val="0"/>
              </a:spcAft>
              <a:tabLst>
                <a:tab pos="0" algn="l"/>
              </a:tabLs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R="0" lvl="0">
              <a:spcBef>
                <a:spcPts val="0"/>
              </a:spcBef>
              <a:spcAft>
                <a:spcPts val="0"/>
              </a:spcAft>
              <a:tabLst>
                <a:tab pos="0" algn="l"/>
              </a:tabLst>
            </a:pPr>
            <a:r>
              <a:rPr lang="en-US" dirty="0">
                <a:latin typeface="Times New Roman" panose="02020603050405020304" pitchFamily="18" charset="0"/>
                <a:ea typeface="Calibri" panose="020F0502020204030204" pitchFamily="34" charset="0"/>
              </a:rPr>
              <a:t>(C) </a:t>
            </a:r>
            <a:r>
              <a:rPr lang="en-US" sz="1800" dirty="0">
                <a:effectLst/>
                <a:latin typeface="Times New Roman" panose="02020603050405020304" pitchFamily="18" charset="0"/>
                <a:ea typeface="Calibri" panose="020F0502020204030204" pitchFamily="34" charset="0"/>
              </a:rPr>
              <a:t>Yes, if moral obligation is considered to be legal consideration.</a:t>
            </a:r>
            <a:endParaRPr lang="en-US" sz="1800" dirty="0">
              <a:effectLst/>
              <a:latin typeface="Times New Roman" panose="02020603050405020304" pitchFamily="18" charset="0"/>
              <a:ea typeface="Times New Roman" panose="02020603050405020304" pitchFamily="18" charset="0"/>
            </a:endParaRPr>
          </a:p>
          <a:p>
            <a:pPr marL="0" marR="0" indent="57150">
              <a:spcBef>
                <a:spcPts val="0"/>
              </a:spcBef>
              <a:spcAft>
                <a:spcPts val="0"/>
              </a:spcAft>
              <a:tabLst>
                <a:tab pos="0" algn="l"/>
              </a:tabLs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(D) Yes, if Calhoun relied on Rhett’s promise</a:t>
            </a: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3593766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57C7934-7F23-A954-B5D4-2358A09E5444}"/>
              </a:ext>
            </a:extLst>
          </p:cNvPr>
          <p:cNvSpPr txBox="1"/>
          <p:nvPr/>
        </p:nvSpPr>
        <p:spPr>
          <a:xfrm>
            <a:off x="0" y="0"/>
            <a:ext cx="9144000" cy="7017306"/>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7. C is correct.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The purpose of this question is to teach you to read each possible answer very carefully. (A) is the best statement of the law because “moral obligation” is NOT VALID CONSIDERATION to support enforcement of a contract in the vast majority of jurisdictions. Consequently, if you read answer (A) you may leap to the conclusion it is the best answer and ignore the other possibilities. But in a very small number of old, fact-bound cases Courts have reached the opposite result. That makes (C) the best answer, because if moral obligation is considered to be legal consideration in this particular jurisdiction, Calhoun would win. (B) is wrong because Butler never said he was paying Calhoun for his “prior services”. Rather he was paying Calhoun out of a sense of moral obligation for saving his life. (D) is wrong because contracts are created in law by offer and acceptance, not “detrimental reliance”. Rather, detrimental reliance is an argument that if no enforceable contract existed, the court might enforce Butler’s promise in equity. But that is not the CALL of the question.</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94887468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B584059C-38A9-EEC0-65BC-97A1C49175E7}"/>
              </a:ext>
            </a:extLst>
          </p:cNvPr>
          <p:cNvSpPr txBox="1"/>
          <p:nvPr/>
        </p:nvSpPr>
        <p:spPr>
          <a:xfrm>
            <a:off x="0" y="0"/>
            <a:ext cx="9144000" cy="8863965"/>
          </a:xfrm>
          <a:prstGeom prst="rect">
            <a:avLst/>
          </a:prstGeom>
          <a:noFill/>
        </p:spPr>
        <p:txBody>
          <a:bodyPr wrap="square">
            <a:spAutoFit/>
          </a:bodyPr>
          <a:lstStyle/>
          <a:p>
            <a:pPr marL="0" marR="0">
              <a:spcBef>
                <a:spcPts val="0"/>
              </a:spcBef>
              <a:spcAft>
                <a:spcPts val="0"/>
              </a:spcAft>
            </a:pPr>
            <a:r>
              <a:rPr lang="en-US" sz="1800" dirty="0">
                <a:effectLst/>
                <a:latin typeface="TimesNewRoman"/>
                <a:ea typeface="Calibri" panose="020F0502020204030204" pitchFamily="34" charset="0"/>
                <a:cs typeface="TimesNewRoman"/>
              </a:rPr>
              <a:t>8. Thomas entered into a written lease agreement to lease his house to Francois beginning September 1. The lease agreement said, “It is of the essence that Thomas’s house be completely painted by September 1.” Thomas then entered into a contract to have Paul completely paint his house.</a:t>
            </a:r>
            <a:r>
              <a:rPr lang="en-US" dirty="0">
                <a:latin typeface="Times New Roman" panose="02020603050405020304" pitchFamily="18" charset="0"/>
                <a:ea typeface="Calibri" panose="020F0502020204030204" pitchFamily="34" charset="0"/>
              </a:rPr>
              <a:t> </a:t>
            </a:r>
            <a:r>
              <a:rPr lang="en-US" sz="1800" dirty="0">
                <a:effectLst/>
                <a:latin typeface="TimesNewRoman"/>
                <a:ea typeface="Calibri" panose="020F0502020204030204" pitchFamily="34" charset="0"/>
                <a:cs typeface="TimesNewRoman"/>
              </a:rPr>
              <a:t>The painting contract said: “It is essential that painting of the house be completed no later than</a:t>
            </a:r>
            <a:r>
              <a:rPr lang="en-US" dirty="0">
                <a:latin typeface="Times New Roman" panose="02020603050405020304" pitchFamily="18" charset="0"/>
                <a:ea typeface="Calibri" panose="020F0502020204030204" pitchFamily="34" charset="0"/>
              </a:rPr>
              <a:t> </a:t>
            </a:r>
            <a:r>
              <a:rPr lang="en-US" sz="1800" dirty="0">
                <a:effectLst/>
                <a:latin typeface="TimesNewRoman"/>
                <a:ea typeface="Calibri" panose="020F0502020204030204" pitchFamily="34" charset="0"/>
                <a:cs typeface="TimesNewRoman"/>
              </a:rPr>
              <a:t>September 1, but Paul is not bound hereunder if he has been unable to obtain Kelly-Moore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“Sunset Yellow” paint by August 28.” Paul did not begin to look for the necessary paint until</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August 25, when he learned that, due to manufacturing shortages, the paint could not be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obtained until September 20. Paul told Thomas this on August 26, and suggested amending the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agreement to provide for a painting completion date of October 1. Thomas at once advised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Francois by telephone of this development, and further advised that it was then impossible to find another painting company that could have the house ready by September 1. Francois there-upon cancelled the lease and immediately made other, more expensive, housing arrangements. Thomas then wrote Paul on September 3 that his services would not be needed or accepted, and that he was expressly reserving all legal rights and remedies against Paul for breach of contract. If Francois sues Paul for breach of the Thomas-Paul agreement, which of the following facts, if proven, would most damage his standing to assert a claim?</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(A) Francois was not named in the Thomas- Paul agreement.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(B) Francois cancelled his contract with Thomas on August 26.</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(C) The “completely painted” condition in the Thomas-Francois lease was both a condition and a covenant.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(D) When Paul was retained by Thomas he was not aware of the Thomas-Francois  lease.</a:t>
            </a:r>
            <a:endParaRPr lang="en-US" sz="1800" dirty="0">
              <a:effectLst/>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effectLst/>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effectLst/>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effectLst/>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latin typeface="Times New Roman" panose="02020603050405020304" pitchFamily="18" charset="0"/>
              <a:ea typeface="Times New Roman" panose="02020603050405020304" pitchFamily="18" charset="0"/>
            </a:endParaRPr>
          </a:p>
          <a:p>
            <a:pPr marL="228600" marR="0" indent="-285750" algn="just">
              <a:spcBef>
                <a:spcPts val="0"/>
              </a:spcBef>
              <a:spcAft>
                <a:spcPts val="0"/>
              </a:spcAft>
              <a:tabLst>
                <a:tab pos="228600" algn="l"/>
              </a:tabLs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09062310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20C2485-2D66-9AC5-0F8D-2886B1395F40}"/>
              </a:ext>
            </a:extLst>
          </p:cNvPr>
          <p:cNvSpPr txBox="1"/>
          <p:nvPr/>
        </p:nvSpPr>
        <p:spPr>
          <a:xfrm>
            <a:off x="-76200" y="0"/>
            <a:ext cx="9220200" cy="7109639"/>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8. B is correct.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Francois could only sue Paul on a claim he was an intended third-party beneficiary of the Thomas-Paul (T-P) contract that Paul breached. For Francois to have “standing” he must prove the T-P contract was intended to benefit him, that Paul was aware the contract was intended to benefit “a third-party” when the T-P contract was created, and that Paul’s breach of the T-P contract caused him (Francois) damages by preventing him from enjoying the benefits of his agreement with Thomas (the F-T lease).  A is wrong because Francois does not have to prove his “name” was actually mentioned on the T-P contract. D is wrong because Francois does not have to prove Paul knew he and Thomas had entered into a lease agreement at the time the T-P contract formed. Francois just has to prove Paul knew the T-P contract was intended to benefit “a </a:t>
            </a:r>
            <a:r>
              <a:rPr lang="en-US" sz="1800" dirty="0" err="1">
                <a:effectLst/>
                <a:latin typeface="Times New Roman" panose="02020603050405020304" pitchFamily="18" charset="0"/>
                <a:ea typeface="Calibri" panose="020F0502020204030204" pitchFamily="34" charset="0"/>
              </a:rPr>
              <a:t>thirdparty</a:t>
            </a:r>
            <a:r>
              <a:rPr lang="en-US" sz="1800" dirty="0">
                <a:effectLst/>
                <a:latin typeface="Times New Roman" panose="02020603050405020304" pitchFamily="18" charset="0"/>
                <a:ea typeface="Calibri" panose="020F0502020204030204" pitchFamily="34" charset="0"/>
              </a:rPr>
              <a:t>”, and that he (Francois) is in fact that party. C is a true statement but a wrong answer because the terms of the lease (between Thomas and Francois) do not affect Francois standing under the painting contract (between Thomas and Paul). B is the only correct answer because Francois did not simply “object” that Thomas was in breach of the F-T lease. Rather he “cancelled” the lease and thereby abandoned all rights under it, including his standing to sue Paul.</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42499569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FAEF099-5DA6-4018-D5C2-B42EA8E62753}"/>
              </a:ext>
            </a:extLst>
          </p:cNvPr>
          <p:cNvSpPr txBox="1"/>
          <p:nvPr/>
        </p:nvSpPr>
        <p:spPr>
          <a:xfrm>
            <a:off x="0" y="-76200"/>
            <a:ext cx="9220200" cy="7017306"/>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9. On June 1 Farmer entered into a written sales agreement to sell Miller 100 tons of grain for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$300 a ton. When the contract was executed, Miller asked Farmer if he would give a cash</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discount. Farmer agreed that if Miller paid cash at the time of delivery, he would give a 2%</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discount. When Farmer delivered the wheat on September 1, he demanded $300 a ton and refused to give the discount he had promised. Miller sues Farmer. Should Miller be allowed to testify about the discount Farmer promised?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(A) No, because the June 1 written contract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was a fully integrated agreement.</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(B) Not if the written contract appears to be a</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fully integrated agreement on its face.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(C) Yes, because Miller detrimentally relied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on Farmer’s oral promise.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 Yes, because the UCC controls.</a:t>
            </a:r>
            <a:endParaRPr lang="en-US" sz="18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effectLst/>
              <a:latin typeface="Times New Roman" panose="02020603050405020304" pitchFamily="18" charset="0"/>
              <a:ea typeface="Times New Roman" panose="02020603050405020304" pitchFamily="18" charset="0"/>
            </a:endParaRPr>
          </a:p>
          <a:p>
            <a:pPr marL="342900" marR="0" lvl="0" indent="-342900" algn="just">
              <a:spcBef>
                <a:spcPts val="0"/>
              </a:spcBef>
              <a:spcAft>
                <a:spcPts val="0"/>
              </a:spcAft>
              <a:buFont typeface="+mj-lt"/>
              <a:buAutoNum type="alphaUcParenBoth"/>
            </a:pPr>
            <a:endParaRPr lang="en-US" sz="1200" dirty="0">
              <a:latin typeface="Times New Roman" panose="02020603050405020304" pitchFamily="18" charset="0"/>
              <a:ea typeface="Times New Roman" panose="02020603050405020304" pitchFamily="18" charset="0"/>
            </a:endParaRPr>
          </a:p>
          <a:p>
            <a:pPr marR="0" lvl="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indent="-5715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409892424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9CEDAC-8DF4-7690-7460-E4447EE20265}"/>
              </a:ext>
            </a:extLst>
          </p:cNvPr>
          <p:cNvSpPr txBox="1"/>
          <p:nvPr/>
        </p:nvSpPr>
        <p:spPr>
          <a:xfrm>
            <a:off x="0" y="1"/>
            <a:ext cx="9144000" cy="6463308"/>
          </a:xfrm>
          <a:prstGeom prst="rect">
            <a:avLst/>
          </a:prstGeom>
          <a:noFill/>
        </p:spPr>
        <p:txBody>
          <a:bodyPr wrap="square">
            <a:spAutoFit/>
          </a:bodyPr>
          <a:lstStyle/>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9. B is correct.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1"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The UCC effectively adopts the common law </a:t>
            </a:r>
            <a:r>
              <a:rPr lang="en-US" sz="1800" dirty="0" err="1">
                <a:effectLst/>
                <a:latin typeface="Times New Roman" panose="02020603050405020304" pitchFamily="18" charset="0"/>
                <a:ea typeface="Calibri" panose="020F0502020204030204" pitchFamily="34" charset="0"/>
              </a:rPr>
              <a:t>parol</a:t>
            </a:r>
            <a:r>
              <a:rPr lang="en-US" sz="1800" dirty="0">
                <a:effectLst/>
                <a:latin typeface="Times New Roman" panose="02020603050405020304" pitchFamily="18" charset="0"/>
                <a:ea typeface="Calibri" panose="020F0502020204030204" pitchFamily="34" charset="0"/>
              </a:rPr>
              <a:t> evidence rule at UCC 2-202. Under that rule evidence of prior or contemporaneous oral agreements is not allowed to contradict the terms of a written contract that appears to have been intended by the parties to be a final and fully integrated expression of their agreement. B is correct because  the June 1 contract appears to be a fully integrated agreement Miller would not be allowed to testify about the contemporaneous oral agreement he had with Farmer.  A is wrong because there is no given evidence that the June 1 contract appeared to be “fully integrated”.. C is wrong because all evidence of Miller’s detrimental reliance would be inadmissible if the June 1 agreement is fully integrated. D is wrong because the UCC adopts the common law rule.</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52721600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EABA83C-6DC7-6AB9-9542-96DEA2734A3A}"/>
              </a:ext>
            </a:extLst>
          </p:cNvPr>
          <p:cNvSpPr txBox="1"/>
          <p:nvPr/>
        </p:nvSpPr>
        <p:spPr>
          <a:xfrm>
            <a:off x="-76200" y="0"/>
            <a:ext cx="9296400" cy="6647974"/>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10.  Tom told Dick that Harry’s Art Gallery was offering an oil painting called “Three Sisters” by</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Goldberg for $3,000 which was worth far more because Goldberg had recently died in very</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scandalous circumstances in a convent. Dick sent Harry a telegram saying, “I WILL BUY THREE SISTERS BY GOLDBERG FOR $3,000. PAYMENT ENCLOSED. SHIP IMMEDIATELY TO MY ADDRESS - Harry.”  Dick did not realize Harry was also offering a</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series of three water color prints by Goldberg featuring nuns in various states of undress for</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$1,000 each. Harry, acting in good faith, packed up a three-print set of the Goldberg prints and</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sent them to Dick. Then he sold the oil painting to another customer. In response to an action by</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Dick Harry denies they had an enforceable contract. Did Dick’s telegram satisfy the Statute of</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Frauds?</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(A) No, because Dick should have been more explicit in his telegram.</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(B) Yes, because Dick’s telegram to Harry was in writing.</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(C) Yes, because Harry made a mistake and should have realized he was wrong.</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(D) No, because Harry did not sign the telegr</a:t>
            </a:r>
            <a:r>
              <a:rPr lang="en-US" sz="1800" dirty="0">
                <a:effectLst/>
                <a:latin typeface="TimesNewRoman"/>
                <a:ea typeface="Calibri" panose="020F0502020204030204" pitchFamily="34" charset="0"/>
                <a:cs typeface="TimesNewRoman"/>
              </a:rPr>
              <a:t>am.</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 </a:t>
            </a: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NewRoman"/>
                <a:ea typeface="Calibri" panose="020F0502020204030204" pitchFamily="34" charset="0"/>
                <a:cs typeface="TimesNewRoman"/>
              </a:rPr>
              <a:t> </a:t>
            </a:r>
            <a:endParaRPr lang="en-US" sz="1800" dirty="0">
              <a:effectLst/>
              <a:latin typeface="Times New Roman" panose="02020603050405020304" pitchFamily="18" charset="0"/>
              <a:ea typeface="Times New Roman" panose="02020603050405020304" pitchFamily="18" charset="0"/>
            </a:endParaRPr>
          </a:p>
          <a:p>
            <a:pPr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285750" marR="0" indent="-285750" algn="just">
              <a:spcBef>
                <a:spcPts val="0"/>
              </a:spcBef>
              <a:spcAft>
                <a:spcPts val="0"/>
              </a:spcAft>
              <a:buAutoNum type="alphaUcParenBoth" startAt="4"/>
            </a:pPr>
            <a:endParaRPr lang="en-US" sz="1200" dirty="0">
              <a:effectLst/>
              <a:latin typeface="Times New Roman" panose="02020603050405020304" pitchFamily="18" charset="0"/>
              <a:ea typeface="Times New Roman" panose="02020603050405020304" pitchFamily="18" charset="0"/>
            </a:endParaRPr>
          </a:p>
          <a:p>
            <a:pPr marL="285750" marR="0" indent="-285750" algn="just">
              <a:spcBef>
                <a:spcPts val="0"/>
              </a:spcBef>
              <a:spcAft>
                <a:spcPts val="0"/>
              </a:spcAft>
              <a:buAutoNum type="alphaUcParenBoth" startAt="4"/>
            </a:pPr>
            <a:endParaRPr lang="en-US" sz="1200" dirty="0">
              <a:latin typeface="Times New Roman" panose="02020603050405020304" pitchFamily="18" charset="0"/>
              <a:ea typeface="Times New Roman" panose="02020603050405020304" pitchFamily="18" charset="0"/>
            </a:endParaRPr>
          </a:p>
          <a:p>
            <a:pPr marL="285750" marR="0" indent="-285750" algn="just">
              <a:spcBef>
                <a:spcPts val="0"/>
              </a:spcBef>
              <a:spcAft>
                <a:spcPts val="0"/>
              </a:spcAft>
              <a:buAutoNum type="alphaUcParenBoth" startAt="4"/>
            </a:pPr>
            <a:endParaRPr lang="en-US" sz="1200" dirty="0">
              <a:effectLst/>
              <a:latin typeface="Times New Roman" panose="02020603050405020304" pitchFamily="18" charset="0"/>
              <a:ea typeface="Times New Roman" panose="02020603050405020304" pitchFamily="18" charset="0"/>
            </a:endParaRPr>
          </a:p>
          <a:p>
            <a:pPr marL="285750" marR="0" indent="-285750" algn="just">
              <a:spcBef>
                <a:spcPts val="0"/>
              </a:spcBef>
              <a:spcAft>
                <a:spcPts val="0"/>
              </a:spcAft>
              <a:buAutoNum type="alphaUcParenBoth" startAt="4"/>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2052039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F0D52642-FD57-2442-788C-7EDA6C98321A}"/>
              </a:ext>
            </a:extLst>
          </p:cNvPr>
          <p:cNvSpPr txBox="1"/>
          <p:nvPr/>
        </p:nvSpPr>
        <p:spPr>
          <a:xfrm>
            <a:off x="-22194" y="-218153"/>
            <a:ext cx="9166194" cy="5909310"/>
          </a:xfrm>
          <a:prstGeom prst="rect">
            <a:avLst/>
          </a:prstGeom>
          <a:noFill/>
        </p:spPr>
        <p:txBody>
          <a:bodyPr wrap="square">
            <a:spAutoFit/>
          </a:bodyPr>
          <a:lstStyle/>
          <a:p>
            <a:pPr marL="0" marR="0" algn="just">
              <a:spcBef>
                <a:spcPts val="0"/>
              </a:spcBef>
              <a:spcAft>
                <a:spcPts val="0"/>
              </a:spcAft>
            </a:pPr>
            <a:r>
              <a:rPr lang="en-US" sz="1800" b="1"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NewRoman"/>
                <a:ea typeface="Calibri" panose="020F0502020204030204" pitchFamily="34" charset="0"/>
                <a:cs typeface="TimesNewRoman"/>
              </a:rPr>
              <a:t>10. </a:t>
            </a:r>
            <a:r>
              <a:rPr lang="en-US" sz="1800" dirty="0">
                <a:effectLst/>
                <a:latin typeface="Times New Roman" panose="02020603050405020304" pitchFamily="18" charset="0"/>
                <a:ea typeface="Calibri" panose="020F0502020204030204" pitchFamily="34" charset="0"/>
              </a:rPr>
              <a:t>C is the correct answer</a:t>
            </a:r>
            <a:r>
              <a:rPr lang="en-US" sz="1800" b="1" dirty="0">
                <a:effectLst/>
                <a:latin typeface="Times New Roman" panose="02020603050405020304" pitchFamily="18" charset="0"/>
                <a:ea typeface="Calibri" panose="020F0502020204030204" pitchFamily="34" charset="0"/>
              </a:rPr>
              <a:t>. </a:t>
            </a:r>
          </a:p>
          <a:p>
            <a:pPr marL="0" marR="0">
              <a:spcBef>
                <a:spcPts val="0"/>
              </a:spcBef>
              <a:spcAft>
                <a:spcPts val="0"/>
              </a:spcAft>
            </a:pPr>
            <a:endParaRPr lang="en-US" b="1" dirty="0">
              <a:latin typeface="Times New Roman" panose="02020603050405020304" pitchFamily="18" charset="0"/>
              <a:ea typeface="Calibri" panose="020F0502020204030204" pitchFamily="34" charset="0"/>
            </a:endParaRPr>
          </a:p>
          <a:p>
            <a:pPr marL="0" marR="0">
              <a:spcBef>
                <a:spcPts val="0"/>
              </a:spcBef>
              <a:spcAft>
                <a:spcPts val="0"/>
              </a:spcAft>
            </a:pPr>
            <a:r>
              <a:rPr lang="en-US" sz="1800" dirty="0">
                <a:effectLst/>
                <a:latin typeface="Times New Roman" panose="02020603050405020304" pitchFamily="18" charset="0"/>
                <a:ea typeface="Calibri" panose="020F0502020204030204" pitchFamily="34" charset="0"/>
              </a:rPr>
              <a:t>This is a deliberately garbled question to teach you how to deal with these situations when they confront you. If your professor tells you that the Statute of Frauds requires contracts for the sale of goods over $500 to be in writing, or that the mnemonic for the Statute of Frauds is “MY LEGS” with “G” or “S” standing for “sales of goods”, you</a:t>
            </a:r>
            <a:endParaRPr lang="en-US" sz="1800" dirty="0">
              <a:effectLst/>
              <a:latin typeface="Times New Roman" panose="02020603050405020304" pitchFamily="18" charset="0"/>
              <a:ea typeface="Times New Roman" panose="02020603050405020304" pitchFamily="18" charset="0"/>
            </a:endParaRPr>
          </a:p>
          <a:p>
            <a:r>
              <a:rPr lang="en-US" sz="1800" dirty="0">
                <a:effectLst/>
                <a:latin typeface="Times New Roman" panose="02020603050405020304" pitchFamily="18" charset="0"/>
                <a:ea typeface="Calibri" panose="020F0502020204030204" pitchFamily="34" charset="0"/>
              </a:rPr>
              <a:t>are dealing with a person who does not really understand contract law. Contracts for the sale of goods have been governed by UCC 2-201 and not by the “Statute of Frauds” under the broadly adopted law in the United States since the last century (Louisiana apparently has not adopted UCC Article 2, but it does not follow English common law either.). People who say “Statute of Frauds” to mean “the need for a writing” merely cause confusion. So when the CALL of the question asks if the telegram satisfies “the Statute of Frauds” you have to ask yourself, “Do they mean UCC 2-201?” Consider the question writer might be saying “Statute of Frauds” to mean “need for a writing”. </a:t>
            </a: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99019835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5291B1C-ABC3-5C14-D1C2-8CC6A010CC5B}"/>
              </a:ext>
            </a:extLst>
          </p:cNvPr>
          <p:cNvSpPr txBox="1"/>
          <p:nvPr/>
        </p:nvSpPr>
        <p:spPr>
          <a:xfrm>
            <a:off x="-76200" y="-1"/>
            <a:ext cx="9220200" cy="7017306"/>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11. Connie Computer decided to purchase a $1,000 laptop computer to use during law school. When she went into Computer Retailer Inc., the salesperson also sold her a 5-year service agreement for $500 for a total price of $1,500. Nine months later, the laptop stopped working and Computer Retailer refused to perform on their service agreement. If Connie sues Computer Retailer, the trial court will likely find for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 Connie, under the common law because the predominate purpose for which the parties contracted was the sale of goods.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Connie, under the UCC only if the predominate reason for entering into the contract was for the goods portion of the contract.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(C) Connie, under the UCC unless the predominate purpose of the agreement was for the service agreement portion of the contract.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342900" marR="0" lvl="0" indent="-342900">
              <a:spcBef>
                <a:spcPts val="0"/>
              </a:spcBef>
              <a:spcAft>
                <a:spcPts val="0"/>
              </a:spcAft>
              <a:buFont typeface="+mj-lt"/>
              <a:buAutoNum type="alphaUcParenBoth" startAt="4"/>
              <a:tabLst>
                <a:tab pos="57150" algn="l"/>
              </a:tabLst>
            </a:pPr>
            <a:r>
              <a:rPr lang="en-US" sz="1800" dirty="0">
                <a:effectLst/>
                <a:latin typeface="Times New Roman" panose="02020603050405020304" pitchFamily="18" charset="0"/>
                <a:ea typeface="Times New Roman" panose="02020603050405020304" pitchFamily="18" charset="0"/>
              </a:rPr>
              <a:t>Computer Retailer, if the court determines that the predominate purpose of the agreement is determined by intent and not the relative dollars assigned to the computer and the service agreement.</a:t>
            </a:r>
          </a:p>
          <a:p>
            <a:pPr marL="0" marR="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251911818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AB0B22E-DC4D-71A2-E4E6-220FE6AE003C}"/>
              </a:ext>
            </a:extLst>
          </p:cNvPr>
          <p:cNvSpPr txBox="1"/>
          <p:nvPr/>
        </p:nvSpPr>
        <p:spPr>
          <a:xfrm>
            <a:off x="0" y="0"/>
            <a:ext cx="9144000" cy="7017306"/>
          </a:xfrm>
          <a:prstGeom prst="rect">
            <a:avLst/>
          </a:prstGeom>
          <a:noFill/>
        </p:spPr>
        <p:txBody>
          <a:bodyPr wrap="square">
            <a:spAutoFit/>
          </a:bodyPr>
          <a:lstStyle/>
          <a:p>
            <a:pPr marL="228600" marR="0" indent="-114300">
              <a:spcBef>
                <a:spcPts val="0"/>
              </a:spcBef>
              <a:spcAft>
                <a:spcPts val="0"/>
              </a:spcAft>
            </a:pPr>
            <a:r>
              <a:rPr lang="en-US" sz="1800" b="1" u="none" strike="noStrike" dirty="0">
                <a:effectLst/>
                <a:latin typeface="Times New Roman" panose="02020603050405020304" pitchFamily="18" charset="0"/>
                <a:ea typeface="Times New Roman" panose="02020603050405020304" pitchFamily="18" charset="0"/>
              </a:rPr>
              <a:t>11. B is correct.  </a:t>
            </a:r>
            <a:endParaRPr lang="en-US" sz="1800" b="1" u="sng" dirty="0">
              <a:effectLst/>
              <a:latin typeface="Times New Roman" panose="02020603050405020304" pitchFamily="18" charset="0"/>
              <a:ea typeface="Times New Roman" panose="02020603050405020304" pitchFamily="18" charset="0"/>
            </a:endParaRPr>
          </a:p>
          <a:p>
            <a:pPr marL="228600" marR="0">
              <a:spcBef>
                <a:spcPts val="0"/>
              </a:spcBef>
              <a:spcAft>
                <a:spcPts val="0"/>
              </a:spcAft>
            </a:pPr>
            <a:r>
              <a:rPr lang="en-US" sz="1800" b="0" u="none" strike="noStrike" dirty="0">
                <a:effectLst/>
                <a:latin typeface="Times New Roman" panose="02020603050405020304" pitchFamily="18" charset="0"/>
                <a:ea typeface="Times New Roman" panose="02020603050405020304" pitchFamily="18" charset="0"/>
              </a:rPr>
              <a:t> </a:t>
            </a:r>
            <a:endParaRPr lang="en-US" sz="1800" b="1" u="sng" dirty="0">
              <a:effectLst/>
              <a:latin typeface="Times New Roman" panose="02020603050405020304" pitchFamily="18" charset="0"/>
              <a:ea typeface="Times New Roman" panose="02020603050405020304" pitchFamily="18" charset="0"/>
            </a:endParaRPr>
          </a:p>
          <a:p>
            <a:pPr marL="228600" marR="0">
              <a:spcBef>
                <a:spcPts val="0"/>
              </a:spcBef>
              <a:spcAft>
                <a:spcPts val="0"/>
              </a:spcAft>
            </a:pPr>
            <a:r>
              <a:rPr lang="en-US" sz="1800" b="0" u="none" strike="noStrike" dirty="0">
                <a:effectLst/>
                <a:latin typeface="Times New Roman" panose="02020603050405020304" pitchFamily="18" charset="0"/>
                <a:ea typeface="Times New Roman" panose="02020603050405020304" pitchFamily="18" charset="0"/>
              </a:rPr>
              <a:t>This is the correct alternative because the "only if” limiting modifier is possible under these facts and it creates a more compelling factual argument to support the legal conclusion than the other alternatives. (A) is incorrect because the conditional modifiers "because" or "since" make the following legal reasoning a requirement which must be met for the alternative to be correct; here the reasoning is not required and is incorrect since the predominate dollar purpose is for the personal service contract ($1,500 v $1,000). (C) is not the best answer because the rationale supporting the conditional modifier "unless" means the rationale must be necessary; here the judge could apply the Dee to a common law contract by analogy. (D) is not the best answer; the "if' modifier makes the most compelling argument, but the conclusion 0Computer Retailer prevailing - does not follow from the argument.</a:t>
            </a:r>
            <a:endParaRPr lang="en-US" sz="1800" b="1"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dirty="0">
              <a:solidFill>
                <a:srgbClr val="000000"/>
              </a:solidFill>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solidFill>
                <a:srgbClr val="000000"/>
              </a:solidFill>
              <a:effectLst/>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5861220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0D0B0BC5-1379-3334-14ED-C157604CC3FD}"/>
              </a:ext>
            </a:extLst>
          </p:cNvPr>
          <p:cNvSpPr txBox="1"/>
          <p:nvPr/>
        </p:nvSpPr>
        <p:spPr>
          <a:xfrm>
            <a:off x="8138" y="16276"/>
            <a:ext cx="9135862" cy="7177991"/>
          </a:xfrm>
          <a:prstGeom prst="rect">
            <a:avLst/>
          </a:prstGeom>
          <a:noFill/>
        </p:spPr>
        <p:txBody>
          <a:bodyPr wrap="square">
            <a:spAutoFit/>
          </a:bodyPr>
          <a:lstStyle/>
          <a:p>
            <a:r>
              <a:rPr lang="en-US" sz="1800" b="1" dirty="0">
                <a:solidFill>
                  <a:schemeClr val="tx1"/>
                </a:solidFill>
              </a:rPr>
              <a:t>Example# 1</a:t>
            </a:r>
            <a:endParaRPr lang="en-US" sz="1800" dirty="0">
              <a:solidFill>
                <a:schemeClr val="tx1"/>
              </a:solidFill>
            </a:endParaRPr>
          </a:p>
          <a:p>
            <a:pPr marL="0" marR="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Debbie Dwelling wanted to sell her home and decided to run an advertisement in the local newspaper. Her neighbor, Nancy </a:t>
            </a:r>
            <a:r>
              <a:rPr lang="en-US" sz="1800" dirty="0" err="1">
                <a:effectLst/>
                <a:latin typeface="Times New Roman" panose="02020603050405020304" pitchFamily="18" charset="0"/>
                <a:ea typeface="Times New Roman" panose="02020603050405020304" pitchFamily="18" charset="0"/>
              </a:rPr>
              <a:t>Nextdoor</a:t>
            </a:r>
            <a:r>
              <a:rPr lang="en-US" sz="1800" dirty="0">
                <a:effectLst/>
                <a:latin typeface="Times New Roman" panose="02020603050405020304" pitchFamily="18" charset="0"/>
                <a:ea typeface="Times New Roman" panose="02020603050405020304" pitchFamily="18" charset="0"/>
              </a:rPr>
              <a:t>, had always wanted to buy Debbie's home. Nancy, without being aware of the pending advertisement signed and posted a letter offering to pay Debbie $100,000 for the house. The next day Debbie wrote Nancy stating that she had the house for sale for $100,000. Was a valid contract formed between Debbie and Nancy?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 No, because the statute of frauds requires that both parties to a property transaction must sign the same writing.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No, because there were two crossing offers and no acceptance; thus there was no mutual assent.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(C) Yes, because Nancy's letter constituted acceptance of the offer contained within the newspaper advertisement.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(D) Yes, because Debbie's letter constituted acceptance of the offer contained within Nancy's letter.</a:t>
            </a:r>
          </a:p>
          <a:p>
            <a:pPr marL="0" marR="0">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r>
              <a:rPr lang="en-US" sz="1800" dirty="0">
                <a:solidFill>
                  <a:schemeClr val="tx1"/>
                </a:solidFill>
              </a:rPr>
              <a:t>Looking at all the answer choices, can you   illuminate two without even reading the answer choice?  Yes.   Answers C and D since they have a modifier because.  Remember, if an answer choice uses because or since you can illuminate 2 answer choices right off the bat. </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3227694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8B1FDD29-0F7A-AFA0-EA07-108C13ABBF4E}"/>
              </a:ext>
            </a:extLst>
          </p:cNvPr>
          <p:cNvSpPr txBox="1"/>
          <p:nvPr/>
        </p:nvSpPr>
        <p:spPr>
          <a:xfrm>
            <a:off x="0" y="-152400"/>
            <a:ext cx="9144000" cy="8125301"/>
          </a:xfrm>
          <a:prstGeom prst="rect">
            <a:avLst/>
          </a:prstGeom>
          <a:noFill/>
        </p:spPr>
        <p:txBody>
          <a:bodyPr wrap="square">
            <a:spAutoFit/>
          </a:bodyPr>
          <a:lstStyle/>
          <a:p>
            <a:pPr marL="0" marR="0">
              <a:spcBef>
                <a:spcPts val="0"/>
              </a:spcBef>
              <a:spcAft>
                <a:spcPts val="0"/>
              </a:spcAft>
            </a:pPr>
            <a:endParaRPr lang="en-US" sz="1800" dirty="0">
              <a:effectLst/>
              <a:latin typeface="TimesNewRoman"/>
              <a:ea typeface="Times New Roman" panose="02020603050405020304" pitchFamily="18" charset="0"/>
              <a:cs typeface="TimesNewRoman"/>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12.  In Miami there was a rash of armed robberies conducted by a gang. The robberies resulted in injuries to bank guards and large monetary losses. A syndicate of private commercial banks hired an expert ex-FBI investigator named Frank Forensic to apprehend the criminals. Frank was paid $1,000 per week.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Two months later, the robberies were becoming more frequent and beginning to adversely affect tourism. The city government began to be pressured and placed a series of prominent newspaper advertisements offering a $50,000 reward for information leading to the arrest and conviction of the gang. One month later, Frank's effort finally paid off and he identified the gang leader. He then reported the information to the police where he learned of the reward. Frank's reporting led to arrests and convictions of many of the gang, but the city refused to pay him the $50,000 reward.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If Frank sues the city and the City wins the lawsuit, the best reason would likely be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(A) Frank was under a pre-existing duty to perform and thus there was no consideration to support the promise.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Frank was compensated by the bankers and it would be inequitable and against public policy to allow him to be compensated twice for the same performance.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(C) Frank failed to communicate his acceptance to the </a:t>
            </a:r>
            <a:r>
              <a:rPr lang="en-US" sz="1800" dirty="0" err="1">
                <a:effectLst/>
                <a:latin typeface="Times New Roman" panose="02020603050405020304" pitchFamily="18" charset="0"/>
                <a:ea typeface="Times New Roman" panose="02020603050405020304" pitchFamily="18" charset="0"/>
              </a:rPr>
              <a:t>offerror</a:t>
            </a:r>
            <a:r>
              <a:rPr lang="en-US" sz="1800" dirty="0">
                <a:effectLst/>
                <a:latin typeface="Times New Roman" panose="02020603050405020304" pitchFamily="18" charset="0"/>
                <a:ea typeface="Times New Roman" panose="02020603050405020304" pitchFamily="18" charset="0"/>
              </a:rPr>
              <a:t> before performance.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342900" marR="0" lvl="0" indent="-342900">
              <a:spcBef>
                <a:spcPts val="0"/>
              </a:spcBef>
              <a:spcAft>
                <a:spcPts val="0"/>
              </a:spcAft>
              <a:buFont typeface="+mj-lt"/>
              <a:buAutoNum type="alphaUcParenBoth" startAt="4"/>
            </a:pPr>
            <a:r>
              <a:rPr lang="en-US" sz="1800" dirty="0">
                <a:effectLst/>
                <a:latin typeface="Times New Roman" panose="02020603050405020304" pitchFamily="18" charset="0"/>
                <a:ea typeface="Times New Roman" panose="02020603050405020304" pitchFamily="18" charset="0"/>
              </a:rPr>
              <a:t>Frank did not know of the reward at the time of his performance.</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228600" marR="0" indent="-285750" algn="just">
              <a:spcBef>
                <a:spcPts val="0"/>
              </a:spcBef>
              <a:spcAft>
                <a:spcPts val="0"/>
              </a:spcAft>
              <a:tabLst>
                <a:tab pos="228600" algn="l"/>
              </a:tabLs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r>
              <a:rPr lang="en-US" sz="1800" dirty="0">
                <a:effectLst/>
                <a:latin typeface="Times New Roman" panose="02020603050405020304" pitchFamily="18" charset="0"/>
                <a:ea typeface="Times New Roman" panose="02020603050405020304" pitchFamily="18" charset="0"/>
              </a:rPr>
              <a:t> </a:t>
            </a:r>
          </a:p>
        </p:txBody>
      </p:sp>
    </p:spTree>
    <p:extLst>
      <p:ext uri="{BB962C8B-B14F-4D97-AF65-F5344CB8AC3E}">
        <p14:creationId xmlns:p14="http://schemas.microsoft.com/office/powerpoint/2010/main" val="198315022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37D31D23-E96E-D544-AFBC-6362479669E5}"/>
              </a:ext>
            </a:extLst>
          </p:cNvPr>
          <p:cNvSpPr txBox="1"/>
          <p:nvPr/>
        </p:nvSpPr>
        <p:spPr>
          <a:xfrm>
            <a:off x="0" y="0"/>
            <a:ext cx="9220200" cy="5909310"/>
          </a:xfrm>
          <a:prstGeom prst="rect">
            <a:avLst/>
          </a:prstGeom>
          <a:noFill/>
        </p:spPr>
        <p:txBody>
          <a:bodyPr wrap="square">
            <a:spAutoFit/>
          </a:bodyPr>
          <a:lstStyle/>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r>
              <a:rPr lang="en-US" sz="1800" b="1" u="none" strike="noStrike" dirty="0">
                <a:effectLst/>
                <a:latin typeface="Times New Roman" panose="02020603050405020304" pitchFamily="18" charset="0"/>
                <a:ea typeface="Times New Roman" panose="02020603050405020304" pitchFamily="18" charset="0"/>
              </a:rPr>
              <a:t>12. D is correct.</a:t>
            </a:r>
            <a:r>
              <a:rPr lang="en-US" sz="1800" b="0" u="none" strike="noStrike" dirty="0">
                <a:effectLst/>
                <a:latin typeface="Times New Roman" panose="02020603050405020304" pitchFamily="18" charset="0"/>
                <a:ea typeface="Times New Roman" panose="02020603050405020304" pitchFamily="18" charset="0"/>
              </a:rPr>
              <a:t>  </a:t>
            </a:r>
            <a:endParaRPr lang="en-US" sz="1800" b="1"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0" u="none" strike="noStrike" dirty="0">
                <a:effectLst/>
                <a:latin typeface="Times New Roman" panose="02020603050405020304" pitchFamily="18" charset="0"/>
                <a:ea typeface="Times New Roman" panose="02020603050405020304" pitchFamily="18" charset="0"/>
              </a:rPr>
              <a:t> </a:t>
            </a:r>
            <a:endParaRPr lang="en-US" sz="1800" b="1"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0" u="none" strike="noStrike" dirty="0">
                <a:effectLst/>
                <a:latin typeface="Times New Roman" panose="02020603050405020304" pitchFamily="18" charset="0"/>
                <a:ea typeface="Times New Roman" panose="02020603050405020304" pitchFamily="18" charset="0"/>
              </a:rPr>
              <a:t>Performance without knowledge of the (unilateral) contract offer is not acceptance. The facts state that Frank only learned of the reward offer after he had performed the requested act. (A) is not the best answer because performance of a unilateral contract may provide the necessary consideration. (B) is not the best answer because the bar exam questions usually focus on legal remedies rather than equitable remedies. (C) is not the best answer because a reward offeree is not required to notify the off error that performance is beginning. (Note that notification might be necessary under the UCC but this is a common law personal service contract).</a:t>
            </a:r>
            <a:endParaRPr lang="en-US" sz="1800" b="1"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a:effectLst/>
                <a:latin typeface="Times New Roman" panose="02020603050405020304" pitchFamily="18" charset="0"/>
                <a:ea typeface="Calibri" panose="020F0502020204030204" pitchFamily="34" charset="0"/>
              </a:rPr>
              <a:t> </a:t>
            </a:r>
            <a:endParaRPr lang="en-US" sz="180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dirty="0">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a:p>
            <a:pPr marL="0" marR="0" indent="-285750" algn="just">
              <a:spcBef>
                <a:spcPts val="0"/>
              </a:spcBef>
              <a:spcAft>
                <a:spcPts val="0"/>
              </a:spcAft>
              <a:tabLst>
                <a:tab pos="228600" algn="l"/>
              </a:tabLst>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6902198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152400"/>
            <a:ext cx="9144000" cy="6705600"/>
          </a:xfrm>
        </p:spPr>
        <p:txBody>
          <a:bodyPr>
            <a:noAutofit/>
          </a:bodyPr>
          <a:lstStyle/>
          <a:p>
            <a:pPr algn="just"/>
            <a:r>
              <a:rPr lang="en-US" sz="1600" dirty="0">
                <a:solidFill>
                  <a:schemeClr val="tx1"/>
                </a:solidFill>
              </a:rPr>
              <a:t>Thus, that leaves answer choices A and B.  </a:t>
            </a:r>
          </a:p>
          <a:p>
            <a:pPr algn="just"/>
            <a:endParaRPr lang="en-US" sz="1600" dirty="0">
              <a:solidFill>
                <a:schemeClr val="tx1"/>
              </a:solidFill>
            </a:endParaRPr>
          </a:p>
          <a:p>
            <a:pPr algn="just"/>
            <a:r>
              <a:rPr lang="en-US" sz="1600" dirty="0">
                <a:solidFill>
                  <a:schemeClr val="tx1"/>
                </a:solidFill>
              </a:rPr>
              <a:t>However, let’s look at all the answer choices:</a:t>
            </a:r>
          </a:p>
          <a:p>
            <a:pPr lvl="0" algn="just"/>
            <a:endParaRPr lang="en-US" sz="1600" dirty="0">
              <a:solidFill>
                <a:schemeClr val="tx1"/>
              </a:solidFill>
            </a:endParaRPr>
          </a:p>
          <a:p>
            <a:pPr algn="just"/>
            <a:r>
              <a:rPr lang="en-US" sz="1600" dirty="0">
                <a:solidFill>
                  <a:schemeClr val="tx1"/>
                </a:solidFill>
              </a:rPr>
              <a:t>Answer A states – No because the statue of frauds requires that both parties to a property transaction must sign the same writing.</a:t>
            </a:r>
            <a:endParaRPr lang="en-US" sz="1400" kern="100" dirty="0">
              <a:effectLst/>
              <a:latin typeface="Aptos" panose="020B0004020202020204" pitchFamily="34" charset="0"/>
              <a:ea typeface="Aptos" panose="020B0004020202020204" pitchFamily="34" charset="0"/>
              <a:cs typeface="Times New Roman" panose="02020603050405020304" pitchFamily="18" charset="0"/>
            </a:endParaRPr>
          </a:p>
          <a:p>
            <a:pPr algn="just"/>
            <a:r>
              <a:rPr lang="en-US" sz="1600" dirty="0">
                <a:solidFill>
                  <a:schemeClr val="tx1"/>
                </a:solidFill>
              </a:rPr>
              <a:t> </a:t>
            </a:r>
          </a:p>
          <a:p>
            <a:pPr lvl="0" algn="just"/>
            <a:r>
              <a:rPr lang="en-US" sz="1600" dirty="0">
                <a:solidFill>
                  <a:schemeClr val="tx1"/>
                </a:solidFill>
              </a:rPr>
              <a:t>Answer B states  -</a:t>
            </a:r>
            <a:r>
              <a:rPr lang="en-US" sz="1600" kern="0" dirty="0">
                <a:effectLst/>
                <a:latin typeface="Times New Roman" panose="02020603050405020304" pitchFamily="18" charset="0"/>
                <a:ea typeface="Aptos" panose="020B0004020202020204" pitchFamily="34" charset="0"/>
                <a:cs typeface="Times New Roman" panose="02020603050405020304" pitchFamily="18" charset="0"/>
              </a:rPr>
              <a:t> </a:t>
            </a:r>
            <a:r>
              <a:rPr lang="en-US" sz="1600" dirty="0">
                <a:solidFill>
                  <a:schemeClr val="tx1"/>
                </a:solidFill>
              </a:rPr>
              <a:t> No, because there  were two crossing offers and no acceptance; thus there was no mutual assent.  </a:t>
            </a:r>
            <a:r>
              <a:rPr lang="en-US" sz="1600" dirty="0">
                <a:effectLst/>
                <a:latin typeface="Times New Roman" panose="02020603050405020304" pitchFamily="18" charset="0"/>
                <a:ea typeface="Times New Roman" panose="02020603050405020304" pitchFamily="18" charset="0"/>
              </a:rPr>
              <a:t> </a:t>
            </a:r>
            <a:endParaRPr lang="en-US" sz="1600" dirty="0">
              <a:latin typeface="Times New Roman" panose="02020603050405020304" pitchFamily="18" charset="0"/>
              <a:ea typeface="Times New Roman" panose="02020603050405020304" pitchFamily="18" charset="0"/>
            </a:endParaRPr>
          </a:p>
          <a:p>
            <a:pPr algn="just"/>
            <a:endParaRPr lang="en-US" sz="1600" dirty="0">
              <a:solidFill>
                <a:schemeClr val="tx1"/>
              </a:solidFill>
            </a:endParaRPr>
          </a:p>
          <a:p>
            <a:pPr algn="just"/>
            <a:r>
              <a:rPr lang="en-US" sz="1600" dirty="0">
                <a:solidFill>
                  <a:schemeClr val="tx1"/>
                </a:solidFill>
              </a:rPr>
              <a:t>Answer C – Yes, because Nancy’s letter constituted acceptance of the offer contained within the newspaper advertisement.</a:t>
            </a:r>
          </a:p>
          <a:p>
            <a:pPr algn="just"/>
            <a:endParaRPr lang="en-US" sz="1600" dirty="0">
              <a:solidFill>
                <a:schemeClr val="tx1"/>
              </a:solidFill>
            </a:endParaRPr>
          </a:p>
          <a:p>
            <a:pPr algn="just"/>
            <a:r>
              <a:rPr lang="en-US" sz="1600" dirty="0">
                <a:solidFill>
                  <a:schemeClr val="tx1"/>
                </a:solidFill>
              </a:rPr>
              <a:t>D is Yes, because Debbie’s letter constituted acceptance of the offer contained within Nancy’s letter.</a:t>
            </a:r>
            <a:r>
              <a:rPr lang="en-US" sz="1600" dirty="0">
                <a:effectLst/>
                <a:latin typeface="Times New Roman" panose="02020603050405020304" pitchFamily="18" charset="0"/>
                <a:ea typeface="Times New Roman" panose="02020603050405020304" pitchFamily="18" charset="0"/>
              </a:rPr>
              <a:t> </a:t>
            </a:r>
            <a:endParaRPr lang="en-US" sz="1600" dirty="0">
              <a:solidFill>
                <a:schemeClr val="tx1"/>
              </a:solidFill>
            </a:endParaRPr>
          </a:p>
          <a:p>
            <a:pPr algn="just"/>
            <a:r>
              <a:rPr lang="en-US" sz="1600" dirty="0">
                <a:solidFill>
                  <a:schemeClr val="tx1"/>
                </a:solidFill>
              </a:rPr>
              <a:t>Remember you are to choose the </a:t>
            </a:r>
            <a:r>
              <a:rPr lang="en-US" sz="1600" b="1" dirty="0">
                <a:solidFill>
                  <a:schemeClr val="tx1"/>
                </a:solidFill>
              </a:rPr>
              <a:t>best answer</a:t>
            </a:r>
            <a:r>
              <a:rPr lang="en-US" sz="1600" dirty="0">
                <a:solidFill>
                  <a:schemeClr val="tx1"/>
                </a:solidFill>
              </a:rPr>
              <a:t>.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921A1F1D-C734-62B1-6F98-954918476D4C}"/>
              </a:ext>
            </a:extLst>
          </p:cNvPr>
          <p:cNvSpPr txBox="1"/>
          <p:nvPr/>
        </p:nvSpPr>
        <p:spPr>
          <a:xfrm>
            <a:off x="-76200" y="0"/>
            <a:ext cx="9372600" cy="6598858"/>
          </a:xfrm>
          <a:prstGeom prst="rect">
            <a:avLst/>
          </a:prstGeom>
          <a:noFill/>
        </p:spPr>
        <p:txBody>
          <a:bodyPr wrap="square">
            <a:spAutoFit/>
          </a:bodyPr>
          <a:lstStyle/>
          <a:p>
            <a:r>
              <a:rPr lang="en-US" sz="1800" b="1" dirty="0">
                <a:solidFill>
                  <a:schemeClr val="tx1"/>
                </a:solidFill>
              </a:rPr>
              <a:t>Example # 2 </a:t>
            </a:r>
          </a:p>
          <a:p>
            <a:pPr algn="l"/>
            <a:endParaRPr lang="en-US" sz="1800" b="0" i="0" u="none" strike="noStrike" baseline="0" dirty="0">
              <a:latin typeface="TimesNewRoman"/>
            </a:endParaRPr>
          </a:p>
          <a:p>
            <a:pPr algn="l"/>
            <a:r>
              <a:rPr lang="en-US" sz="1800" b="0" i="0" u="none" strike="noStrike" baseline="0" dirty="0">
                <a:latin typeface="TimesNewRoman"/>
              </a:rPr>
              <a:t>Dan created a bobby trap triggered by a trip wire as a prank. When someone stepped on the trip</a:t>
            </a:r>
          </a:p>
          <a:p>
            <a:pPr algn="l"/>
            <a:r>
              <a:rPr lang="en-US" sz="1800" b="0" i="0" u="none" strike="noStrike" baseline="0" dirty="0">
                <a:latin typeface="TimesNewRoman"/>
              </a:rPr>
              <a:t>wire the device would produce an extremely loud noise. The noise was not loud enough to harm an average person and Dan did not intend to harm anyone. The device went off when Paul stepped</a:t>
            </a:r>
          </a:p>
          <a:p>
            <a:pPr algn="l"/>
            <a:r>
              <a:rPr lang="en-US" sz="1800" b="0" i="0" u="none" strike="noStrike" baseline="0" dirty="0">
                <a:latin typeface="TimesNewRoman"/>
              </a:rPr>
              <a:t>on the wire. The noise it created caused Paul permanent hearing loss because his ears were</a:t>
            </a:r>
          </a:p>
          <a:p>
            <a:pPr algn="l"/>
            <a:r>
              <a:rPr lang="en-US" sz="1800" b="0" i="0" u="none" strike="noStrike" baseline="0" dirty="0">
                <a:latin typeface="TimesNewRoman"/>
              </a:rPr>
              <a:t>unusually susceptible to injury by loud noises. Is Dan liable to Paul for assault?</a:t>
            </a:r>
          </a:p>
          <a:p>
            <a:pPr algn="l"/>
            <a:endParaRPr lang="en-US" dirty="0">
              <a:latin typeface="TimesNewRoman"/>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A) No, because Dan could not foresee the device could cause serious injury.</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(B) No unless, Dan intended to startle people.</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(C) Yes, because the noise was loud enough to harm an average person.</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 </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marL="0" marR="0">
              <a:lnSpc>
                <a:spcPct val="107000"/>
              </a:lnSpc>
              <a:spcBef>
                <a:spcPts val="0"/>
              </a:spcBef>
              <a:spcAft>
                <a:spcPts val="0"/>
              </a:spcAft>
            </a:pPr>
            <a:r>
              <a:rPr lang="en-US" sz="1800" kern="0" dirty="0">
                <a:effectLst/>
                <a:latin typeface="TimesNewRoman"/>
                <a:ea typeface="Aptos" panose="020B0004020202020204" pitchFamily="34" charset="0"/>
                <a:cs typeface="TimesNewRoman"/>
              </a:rPr>
              <a:t>(D) Yes, unless Dan did not intend to cause Paul serious harm.</a:t>
            </a:r>
            <a:endParaRPr lang="en-US" sz="1800" kern="100" dirty="0">
              <a:effectLst/>
              <a:latin typeface="Aptos" panose="020B0004020202020204" pitchFamily="34" charset="0"/>
              <a:ea typeface="Aptos" panose="020B0004020202020204" pitchFamily="34" charset="0"/>
              <a:cs typeface="Times New Roman" panose="02020603050405020304" pitchFamily="18" charset="0"/>
            </a:endParaRPr>
          </a:p>
          <a:p>
            <a:pPr algn="l"/>
            <a:endParaRPr lang="en-US" sz="1800" b="0" i="0" u="none" strike="noStrike" baseline="0" dirty="0">
              <a:latin typeface="TimesNewRoman"/>
            </a:endParaRPr>
          </a:p>
          <a:p>
            <a:pPr algn="l"/>
            <a:endParaRPr lang="en-US" dirty="0">
              <a:latin typeface="TimesNewRoman"/>
            </a:endParaRPr>
          </a:p>
          <a:p>
            <a:endParaRPr lang="en-US" b="1" dirty="0"/>
          </a:p>
          <a:p>
            <a:endParaRPr lang="en-US" sz="1800" b="1" dirty="0">
              <a:solidFill>
                <a:schemeClr val="tx1"/>
              </a:solidFill>
            </a:endParaRPr>
          </a:p>
          <a:p>
            <a:endParaRPr lang="en-US" b="1" dirty="0"/>
          </a:p>
          <a:p>
            <a:endParaRPr lang="en-US" sz="1800" b="1" dirty="0">
              <a:solidFill>
                <a:schemeClr val="tx1"/>
              </a:solidFill>
            </a:endParaRPr>
          </a:p>
          <a:p>
            <a:endParaRPr lang="en-US" sz="1800" dirty="0">
              <a:solidFill>
                <a:schemeClr val="tx1"/>
              </a:solidFill>
            </a:endParaRPr>
          </a:p>
          <a:p>
            <a:pPr algn="l"/>
            <a:endParaRPr lang="en-US" dirty="0"/>
          </a:p>
        </p:txBody>
      </p:sp>
    </p:spTree>
    <p:extLst>
      <p:ext uri="{BB962C8B-B14F-4D97-AF65-F5344CB8AC3E}">
        <p14:creationId xmlns:p14="http://schemas.microsoft.com/office/powerpoint/2010/main" val="210088028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608BF384-62F8-8235-0DA3-6E70D6F05A81}"/>
              </a:ext>
            </a:extLst>
          </p:cNvPr>
          <p:cNvSpPr txBox="1"/>
          <p:nvPr/>
        </p:nvSpPr>
        <p:spPr>
          <a:xfrm>
            <a:off x="0" y="-2"/>
            <a:ext cx="9144000" cy="6463308"/>
          </a:xfrm>
          <a:prstGeom prst="rect">
            <a:avLst/>
          </a:prstGeom>
          <a:noFill/>
        </p:spPr>
        <p:txBody>
          <a:bodyPr wrap="square">
            <a:spAutoFit/>
          </a:bodyPr>
          <a:lstStyle/>
          <a:p>
            <a:r>
              <a:rPr lang="en-US" sz="1800" b="1" dirty="0">
                <a:solidFill>
                  <a:schemeClr val="tx1"/>
                </a:solidFill>
              </a:rPr>
              <a:t>Example # 2 </a:t>
            </a:r>
          </a:p>
          <a:p>
            <a:pPr marL="0" marR="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On March 22, by a written memorandum signed by both parties,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agreed to sell and </a:t>
            </a:r>
            <a:r>
              <a:rPr lang="en-US" sz="1800" dirty="0" err="1">
                <a:effectLst/>
                <a:latin typeface="Times New Roman" panose="02020603050405020304" pitchFamily="18" charset="0"/>
                <a:ea typeface="Times New Roman" panose="02020603050405020304" pitchFamily="18" charset="0"/>
              </a:rPr>
              <a:t>Pantel</a:t>
            </a:r>
            <a:r>
              <a:rPr lang="en-US" sz="1800" dirty="0">
                <a:effectLst/>
                <a:latin typeface="Times New Roman" panose="02020603050405020304" pitchFamily="18" charset="0"/>
                <a:ea typeface="Times New Roman" panose="02020603050405020304" pitchFamily="18" charset="0"/>
              </a:rPr>
              <a:t> agreed to buy a described parcel of realty. The contract called for closing of title on May 30 and fixed all other terms, but did not indicate the price to be paid. On May 30, </a:t>
            </a:r>
            <a:r>
              <a:rPr lang="en-US" sz="1800" dirty="0" err="1">
                <a:effectLst/>
                <a:latin typeface="Times New Roman" panose="02020603050405020304" pitchFamily="18" charset="0"/>
                <a:ea typeface="Times New Roman" panose="02020603050405020304" pitchFamily="18" charset="0"/>
              </a:rPr>
              <a:t>Pantel</a:t>
            </a:r>
            <a:r>
              <a:rPr lang="en-US" sz="1800" dirty="0">
                <a:effectLst/>
                <a:latin typeface="Times New Roman" panose="02020603050405020304" pitchFamily="18" charset="0"/>
                <a:ea typeface="Times New Roman" panose="02020603050405020304" pitchFamily="18" charset="0"/>
              </a:rPr>
              <a:t> tendered $60,000 cash, but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refused to convey the realty.  </a:t>
            </a:r>
            <a:r>
              <a:rPr lang="en-US" sz="1800" dirty="0" err="1">
                <a:effectLst/>
                <a:latin typeface="Times New Roman" panose="02020603050405020304" pitchFamily="18" charset="0"/>
                <a:ea typeface="Times New Roman" panose="02020603050405020304" pitchFamily="18" charset="0"/>
              </a:rPr>
              <a:t>Pantel</a:t>
            </a:r>
            <a:r>
              <a:rPr lang="en-US" sz="1800" dirty="0">
                <a:effectLst/>
                <a:latin typeface="Times New Roman" panose="02020603050405020304" pitchFamily="18" charset="0"/>
                <a:ea typeface="Times New Roman" panose="02020603050405020304" pitchFamily="18" charset="0"/>
              </a:rPr>
              <a:t> subsequently instituted an action against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for specific performance of the contract and offered evidence that $60,000 was the fair market value of the realty both on March 22 and on May 30.  In defense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asserted that the memorandum failed to satisfy the requirements of the Statute of Frauds.  </a:t>
            </a:r>
            <a:r>
              <a:rPr lang="en-US" sz="1800" dirty="0" err="1">
                <a:effectLst/>
                <a:latin typeface="Times New Roman" panose="02020603050405020304" pitchFamily="18" charset="0"/>
                <a:ea typeface="Times New Roman" panose="02020603050405020304" pitchFamily="18" charset="0"/>
              </a:rPr>
              <a:t>Pantel’s</a:t>
            </a:r>
            <a:r>
              <a:rPr lang="en-US" sz="1800" dirty="0">
                <a:effectLst/>
                <a:latin typeface="Times New Roman" panose="02020603050405020304" pitchFamily="18" charset="0"/>
                <a:ea typeface="Times New Roman" panose="02020603050405020304" pitchFamily="18" charset="0"/>
              </a:rPr>
              <a:t> suite against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should</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342900" marR="0" lvl="0" indent="-342900">
              <a:spcBef>
                <a:spcPts val="0"/>
              </a:spcBef>
              <a:spcAft>
                <a:spcPts val="0"/>
              </a:spcAft>
              <a:buFont typeface="+mj-lt"/>
              <a:buAutoNum type="alphaUcPeriod"/>
            </a:pPr>
            <a:r>
              <a:rPr lang="en-US" sz="1800" dirty="0">
                <a:effectLst/>
                <a:latin typeface="Times New Roman" panose="02020603050405020304" pitchFamily="18" charset="0"/>
                <a:ea typeface="Times New Roman" panose="02020603050405020304" pitchFamily="18" charset="0"/>
              </a:rPr>
              <a:t>succeed, if </a:t>
            </a:r>
            <a:r>
              <a:rPr lang="en-US" sz="1800" dirty="0" err="1">
                <a:effectLst/>
                <a:latin typeface="Times New Roman" panose="02020603050405020304" pitchFamily="18" charset="0"/>
                <a:ea typeface="Times New Roman" panose="02020603050405020304" pitchFamily="18" charset="0"/>
              </a:rPr>
              <a:t>Pantel</a:t>
            </a:r>
            <a:r>
              <a:rPr lang="en-US" sz="1800" dirty="0">
                <a:effectLst/>
                <a:latin typeface="Times New Roman" panose="02020603050405020304" pitchFamily="18" charset="0"/>
                <a:ea typeface="Times New Roman" panose="02020603050405020304" pitchFamily="18" charset="0"/>
              </a:rPr>
              <a:t> and </a:t>
            </a:r>
            <a:r>
              <a:rPr lang="en-US" sz="1800" dirty="0" err="1">
                <a:effectLst/>
                <a:latin typeface="Times New Roman" panose="02020603050405020304" pitchFamily="18" charset="0"/>
                <a:ea typeface="Times New Roman" panose="02020603050405020304" pitchFamily="18" charset="0"/>
              </a:rPr>
              <a:t>Varsey</a:t>
            </a:r>
            <a:r>
              <a:rPr lang="en-US" sz="1800" dirty="0">
                <a:effectLst/>
                <a:latin typeface="Times New Roman" panose="02020603050405020304" pitchFamily="18" charset="0"/>
                <a:ea typeface="Times New Roman" panose="02020603050405020304" pitchFamily="18" charset="0"/>
              </a:rPr>
              <a:t> are both in the business of buying and selling real estate.</a:t>
            </a:r>
          </a:p>
          <a:p>
            <a:pPr marL="342900" marR="0" lvl="0" indent="-342900">
              <a:spcBef>
                <a:spcPts val="0"/>
              </a:spcBef>
              <a:spcAft>
                <a:spcPts val="0"/>
              </a:spcAft>
              <a:buFont typeface="+mj-lt"/>
              <a:buAutoNum type="alphaUcPeriod"/>
            </a:pP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lphaUcPeriod"/>
            </a:pPr>
            <a:r>
              <a:rPr lang="en-US" sz="1800" dirty="0">
                <a:effectLst/>
                <a:latin typeface="Times New Roman" panose="02020603050405020304" pitchFamily="18" charset="0"/>
                <a:ea typeface="Times New Roman" panose="02020603050405020304" pitchFamily="18" charset="0"/>
              </a:rPr>
              <a:t>succeed, because under the Uniform Commercial Code a contract which is silent as to price is presumed to call for payment of fair market value.</a:t>
            </a:r>
          </a:p>
          <a:p>
            <a:pPr marL="342900" marR="0" lvl="0" indent="-342900">
              <a:spcBef>
                <a:spcPts val="0"/>
              </a:spcBef>
              <a:spcAft>
                <a:spcPts val="0"/>
              </a:spcAft>
              <a:buFont typeface="+mj-lt"/>
              <a:buAutoNum type="alphaUcPeriod"/>
            </a:pP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lphaUcPeriod"/>
            </a:pPr>
            <a:r>
              <a:rPr lang="en-US" sz="1800" dirty="0">
                <a:effectLst/>
                <a:latin typeface="Times New Roman" panose="02020603050405020304" pitchFamily="18" charset="0"/>
                <a:ea typeface="Times New Roman" panose="02020603050405020304" pitchFamily="18" charset="0"/>
              </a:rPr>
              <a:t>fail, because the written contract did not fix the price to be paid.</a:t>
            </a:r>
          </a:p>
          <a:p>
            <a:pPr marR="0" lvl="0">
              <a:spcBef>
                <a:spcPts val="0"/>
              </a:spcBef>
              <a:spcAft>
                <a:spcPts val="0"/>
              </a:spcAft>
            </a:pPr>
            <a:endParaRPr lang="en-US" sz="1800" dirty="0">
              <a:effectLst/>
              <a:latin typeface="Times New Roman" panose="02020603050405020304" pitchFamily="18" charset="0"/>
              <a:ea typeface="Times New Roman" panose="02020603050405020304" pitchFamily="18" charset="0"/>
            </a:endParaRPr>
          </a:p>
          <a:p>
            <a:pPr marL="342900" marR="0" lvl="0" indent="-342900">
              <a:spcBef>
                <a:spcPts val="0"/>
              </a:spcBef>
              <a:spcAft>
                <a:spcPts val="0"/>
              </a:spcAft>
              <a:buFont typeface="+mj-lt"/>
              <a:buAutoNum type="alphaUcPeriod"/>
            </a:pPr>
            <a:r>
              <a:rPr lang="en-US" sz="1800" dirty="0">
                <a:effectLst/>
                <a:latin typeface="Times New Roman" panose="02020603050405020304" pitchFamily="18" charset="0"/>
                <a:ea typeface="Times New Roman" panose="02020603050405020304" pitchFamily="18" charset="0"/>
              </a:rPr>
              <a:t>fail, unless the evidence establishes that the parties orally agreed that the price to be paid was the fair market value of the realty.</a:t>
            </a:r>
          </a:p>
          <a:p>
            <a:pPr marL="342900" marR="0" lvl="0" indent="-342900">
              <a:spcBef>
                <a:spcPts val="0"/>
              </a:spcBef>
              <a:spcAft>
                <a:spcPts val="0"/>
              </a:spcAft>
              <a:buFont typeface="+mj-lt"/>
              <a:buAutoNum type="alphaUcPeriod"/>
            </a:pPr>
            <a:endParaRPr lang="en-US" dirty="0">
              <a:latin typeface="Times New Roman" panose="02020603050405020304" pitchFamily="18" charset="0"/>
              <a:ea typeface="Times New Roman" panose="02020603050405020304" pitchFamily="18" charset="0"/>
            </a:endParaRPr>
          </a:p>
          <a:p>
            <a:r>
              <a:rPr lang="en-US" sz="1800" b="1" dirty="0">
                <a:solidFill>
                  <a:schemeClr val="tx1"/>
                </a:solidFill>
              </a:rPr>
              <a:t>Which two answers can you eliminate?</a:t>
            </a:r>
          </a:p>
          <a:p>
            <a:pPr marL="342900" marR="0" lvl="0" indent="-342900">
              <a:spcBef>
                <a:spcPts val="0"/>
              </a:spcBef>
              <a:spcAft>
                <a:spcPts val="0"/>
              </a:spcAft>
              <a:buFont typeface="+mj-lt"/>
              <a:buAutoNum type="alphaUcPeriod"/>
            </a:pPr>
            <a:endParaRPr lang="en-US" sz="18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263417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C130F074-2470-6306-5423-21FBE4234E4D}"/>
              </a:ext>
            </a:extLst>
          </p:cNvPr>
          <p:cNvSpPr txBox="1"/>
          <p:nvPr/>
        </p:nvSpPr>
        <p:spPr>
          <a:xfrm>
            <a:off x="0" y="0"/>
            <a:ext cx="9144000" cy="6939977"/>
          </a:xfrm>
          <a:prstGeom prst="rect">
            <a:avLst/>
          </a:prstGeom>
          <a:noFill/>
        </p:spPr>
        <p:txBody>
          <a:bodyPr wrap="square">
            <a:spAutoFit/>
          </a:bodyPr>
          <a:lstStyle/>
          <a:p>
            <a:pPr marL="789305" marR="6350" indent="-786130" algn="just">
              <a:lnSpc>
                <a:spcPts val="1345"/>
              </a:lnSpc>
              <a:spcBef>
                <a:spcPts val="1345"/>
              </a:spcBef>
              <a:spcAft>
                <a:spcPts val="0"/>
              </a:spcAft>
            </a:pPr>
            <a:endParaRPr lang="en-US" sz="1800" spc="-30" dirty="0">
              <a:solidFill>
                <a:srgbClr val="000000"/>
              </a:solidFill>
              <a:effectLst/>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r>
              <a:rPr lang="en-US" spc="-30" dirty="0">
                <a:solidFill>
                  <a:srgbClr val="000000"/>
                </a:solidFill>
                <a:latin typeface="Times New Roman" panose="02020603050405020304" pitchFamily="18" charset="0"/>
                <a:ea typeface="Times New Roman" panose="02020603050405020304" pitchFamily="18" charset="0"/>
              </a:rPr>
              <a:t>Eliminate option A and B </a:t>
            </a: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r>
              <a:rPr lang="en-US" spc="-30" dirty="0">
                <a:solidFill>
                  <a:srgbClr val="000000"/>
                </a:solidFill>
                <a:latin typeface="Times New Roman" panose="02020603050405020304" pitchFamily="18" charset="0"/>
                <a:ea typeface="Times New Roman" panose="02020603050405020304" pitchFamily="18" charset="0"/>
              </a:rPr>
              <a:t>Why </a:t>
            </a:r>
          </a:p>
          <a:p>
            <a:pPr marL="789305" marR="6350" indent="-786130" algn="just">
              <a:lnSpc>
                <a:spcPts val="1345"/>
              </a:lnSpc>
              <a:spcBef>
                <a:spcPts val="1345"/>
              </a:spcBef>
              <a:spcAft>
                <a:spcPts val="0"/>
              </a:spcAft>
            </a:pPr>
            <a:r>
              <a:rPr lang="en-US" spc="-20" dirty="0">
                <a:solidFill>
                  <a:srgbClr val="000000"/>
                </a:solidFill>
                <a:latin typeface="Times New Roman" panose="02020603050405020304" pitchFamily="18" charset="0"/>
                <a:ea typeface="Times New Roman" panose="02020603050405020304" pitchFamily="18" charset="0"/>
              </a:rPr>
              <a:t>Although UCC §2-305(1) makes special provision for contracts between merchants, </a:t>
            </a:r>
            <a:r>
              <a:rPr lang="en-US" spc="-40" dirty="0">
                <a:solidFill>
                  <a:srgbClr val="000000"/>
                </a:solidFill>
                <a:latin typeface="Times New Roman" panose="02020603050405020304" pitchFamily="18" charset="0"/>
                <a:ea typeface="Times New Roman" panose="02020603050405020304" pitchFamily="18" charset="0"/>
              </a:rPr>
              <a:t>providing that a</a:t>
            </a:r>
          </a:p>
          <a:p>
            <a:pPr marL="789305" marR="6350" indent="-786130" algn="just">
              <a:lnSpc>
                <a:spcPts val="1345"/>
              </a:lnSpc>
              <a:spcBef>
                <a:spcPts val="1345"/>
              </a:spcBef>
              <a:spcAft>
                <a:spcPts val="0"/>
              </a:spcAft>
            </a:pPr>
            <a:r>
              <a:rPr lang="en-US" spc="-40" dirty="0">
                <a:solidFill>
                  <a:srgbClr val="000000"/>
                </a:solidFill>
                <a:latin typeface="Times New Roman" panose="02020603050405020304" pitchFamily="18" charset="0"/>
                <a:ea typeface="Times New Roman" panose="02020603050405020304" pitchFamily="18" charset="0"/>
              </a:rPr>
              <a:t>contract silent as to price is presumed to be for a reasonable price, these </a:t>
            </a:r>
            <a:r>
              <a:rPr lang="en-US" spc="-15" dirty="0">
                <a:solidFill>
                  <a:srgbClr val="000000"/>
                </a:solidFill>
                <a:latin typeface="Times New Roman" panose="02020603050405020304" pitchFamily="18" charset="0"/>
                <a:ea typeface="Times New Roman" panose="02020603050405020304" pitchFamily="18" charset="0"/>
              </a:rPr>
              <a:t>provisions apply only to the</a:t>
            </a:r>
          </a:p>
          <a:p>
            <a:pPr marL="789305" marR="6350" indent="-786130" algn="just">
              <a:lnSpc>
                <a:spcPts val="1345"/>
              </a:lnSpc>
              <a:spcBef>
                <a:spcPts val="1345"/>
              </a:spcBef>
              <a:spcAft>
                <a:spcPts val="0"/>
              </a:spcAft>
            </a:pPr>
            <a:r>
              <a:rPr lang="en-US" spc="-15" dirty="0">
                <a:solidFill>
                  <a:srgbClr val="000000"/>
                </a:solidFill>
                <a:latin typeface="Times New Roman" panose="02020603050405020304" pitchFamily="18" charset="0"/>
                <a:ea typeface="Times New Roman" panose="02020603050405020304" pitchFamily="18" charset="0"/>
              </a:rPr>
              <a:t>sale of goods and not to the sale of realty. A and B are, </a:t>
            </a:r>
            <a:r>
              <a:rPr lang="en-US" spc="-30" dirty="0">
                <a:solidFill>
                  <a:srgbClr val="000000"/>
                </a:solidFill>
                <a:latin typeface="Times New Roman" panose="02020603050405020304" pitchFamily="18" charset="0"/>
                <a:ea typeface="Times New Roman" panose="02020603050405020304" pitchFamily="18" charset="0"/>
              </a:rPr>
              <a:t>therefore, incorrect</a:t>
            </a: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r>
              <a:rPr lang="en-US" spc="-30" dirty="0">
                <a:solidFill>
                  <a:srgbClr val="000000"/>
                </a:solidFill>
                <a:latin typeface="Times New Roman" panose="02020603050405020304" pitchFamily="18" charset="0"/>
                <a:ea typeface="Times New Roman" panose="02020603050405020304" pitchFamily="18" charset="0"/>
              </a:rPr>
              <a:t>D incorrect Since this contract does not satisfy the requirements of the Statute </a:t>
            </a:r>
            <a:r>
              <a:rPr lang="en-US" spc="-35" dirty="0">
                <a:solidFill>
                  <a:srgbClr val="000000"/>
                </a:solidFill>
                <a:latin typeface="Times New Roman" panose="02020603050405020304" pitchFamily="18" charset="0"/>
                <a:ea typeface="Times New Roman" panose="02020603050405020304" pitchFamily="18" charset="0"/>
              </a:rPr>
              <a:t>of Frauds, it is</a:t>
            </a:r>
          </a:p>
          <a:p>
            <a:pPr marL="789305" marR="6350" indent="-786130" algn="just">
              <a:lnSpc>
                <a:spcPts val="1345"/>
              </a:lnSpc>
              <a:spcBef>
                <a:spcPts val="1345"/>
              </a:spcBef>
              <a:spcAft>
                <a:spcPts val="0"/>
              </a:spcAft>
            </a:pPr>
            <a:r>
              <a:rPr lang="en-US" spc="-35" dirty="0">
                <a:solidFill>
                  <a:srgbClr val="000000"/>
                </a:solidFill>
                <a:latin typeface="Times New Roman" panose="02020603050405020304" pitchFamily="18" charset="0"/>
                <a:ea typeface="Times New Roman" panose="02020603050405020304" pitchFamily="18" charset="0"/>
              </a:rPr>
              <a:t>unenforceable over objection, even though oral evidence might establish the intentions of the parties</a:t>
            </a:r>
          </a:p>
          <a:p>
            <a:pPr marL="789305" marR="6350" indent="-786130" algn="just">
              <a:lnSpc>
                <a:spcPts val="1345"/>
              </a:lnSpc>
              <a:spcBef>
                <a:spcPts val="1345"/>
              </a:spcBef>
              <a:spcAft>
                <a:spcPts val="0"/>
              </a:spcAft>
            </a:pPr>
            <a:r>
              <a:rPr lang="en-US" spc="-35" dirty="0">
                <a:solidFill>
                  <a:srgbClr val="000000"/>
                </a:solidFill>
                <a:latin typeface="Times New Roman" panose="02020603050405020304" pitchFamily="18" charset="0"/>
                <a:ea typeface="Times New Roman" panose="02020603050405020304" pitchFamily="18" charset="0"/>
              </a:rPr>
              <a:t>with respect to missing terms. D is, therefore, incorrect.</a:t>
            </a: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r>
              <a:rPr lang="en-US" sz="1800" spc="-30" dirty="0">
                <a:solidFill>
                  <a:srgbClr val="000000"/>
                </a:solidFill>
                <a:effectLst/>
                <a:latin typeface="Times New Roman" panose="02020603050405020304" pitchFamily="18" charset="0"/>
                <a:ea typeface="Times New Roman" panose="02020603050405020304" pitchFamily="18" charset="0"/>
              </a:rPr>
              <a:t>C  is correct because Under the Statute of Frauds, a contract for the sale of any interest in real estate</a:t>
            </a:r>
          </a:p>
          <a:p>
            <a:pPr marL="789305" marR="6350" indent="-786130" algn="just">
              <a:lnSpc>
                <a:spcPts val="1345"/>
              </a:lnSpc>
              <a:spcBef>
                <a:spcPts val="1345"/>
              </a:spcBef>
              <a:spcAft>
                <a:spcPts val="0"/>
              </a:spcAft>
            </a:pPr>
            <a:r>
              <a:rPr lang="en-US" sz="1800" spc="-30" dirty="0">
                <a:solidFill>
                  <a:srgbClr val="000000"/>
                </a:solidFill>
                <a:effectLst/>
                <a:latin typeface="Times New Roman" panose="02020603050405020304" pitchFamily="18" charset="0"/>
                <a:ea typeface="Times New Roman" panose="02020603050405020304" pitchFamily="18" charset="0"/>
              </a:rPr>
              <a:t>must be in writing,  and the writing must contain all the essential terms. </a:t>
            </a: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z="1800" spc="-30" dirty="0">
              <a:solidFill>
                <a:srgbClr val="000000"/>
              </a:solidFill>
              <a:effectLst/>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pc="-30" dirty="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z="1800" spc="-30" dirty="0">
              <a:solidFill>
                <a:srgbClr val="000000"/>
              </a:solidFill>
              <a:effectLst/>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pc="-30">
              <a:solidFill>
                <a:srgbClr val="000000"/>
              </a:solidFill>
              <a:latin typeface="Times New Roman" panose="02020603050405020304" pitchFamily="18" charset="0"/>
              <a:ea typeface="Times New Roman" panose="02020603050405020304" pitchFamily="18" charset="0"/>
            </a:endParaRPr>
          </a:p>
          <a:p>
            <a:pPr marL="789305" marR="6350" indent="-786130" algn="just">
              <a:lnSpc>
                <a:spcPts val="1345"/>
              </a:lnSpc>
              <a:spcBef>
                <a:spcPts val="1345"/>
              </a:spcBef>
              <a:spcAft>
                <a:spcPts val="0"/>
              </a:spcAft>
            </a:pPr>
            <a:endParaRPr lang="en-US" sz="1800" spc="-20" dirty="0">
              <a:solidFill>
                <a:srgbClr val="00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1414263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D69D9D7D-058E-0246-F1EE-B61CBDF06459}"/>
              </a:ext>
            </a:extLst>
          </p:cNvPr>
          <p:cNvSpPr txBox="1"/>
          <p:nvPr/>
        </p:nvSpPr>
        <p:spPr>
          <a:xfrm>
            <a:off x="-76200" y="0"/>
            <a:ext cx="9296400" cy="7294305"/>
          </a:xfrm>
          <a:prstGeom prst="rect">
            <a:avLst/>
          </a:prstGeom>
          <a:noFill/>
        </p:spPr>
        <p:txBody>
          <a:bodyPr wrap="square">
            <a:spAutoFit/>
          </a:bodyPr>
          <a:lstStyle/>
          <a:p>
            <a:pPr marL="0" marR="0" algn="ctr">
              <a:spcBef>
                <a:spcPts val="0"/>
              </a:spcBef>
              <a:spcAft>
                <a:spcPts val="0"/>
              </a:spcAft>
            </a:pPr>
            <a:r>
              <a:rPr lang="en-US" sz="1800" b="1" dirty="0">
                <a:effectLst/>
                <a:latin typeface="Times New Roman" panose="02020603050405020304" pitchFamily="18" charset="0"/>
                <a:ea typeface="Times New Roman" panose="02020603050405020304" pitchFamily="18" charset="0"/>
              </a:rPr>
              <a:t>Contracts Review Questions</a:t>
            </a: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1. Debbie Dwelling wanted to sell her home and decided to run an advertisement in the local newspaper. Her neighbor, Nancy </a:t>
            </a:r>
            <a:r>
              <a:rPr lang="en-US" sz="1800" dirty="0" err="1">
                <a:effectLst/>
                <a:latin typeface="Times New Roman" panose="02020603050405020304" pitchFamily="18" charset="0"/>
                <a:ea typeface="Times New Roman" panose="02020603050405020304" pitchFamily="18" charset="0"/>
              </a:rPr>
              <a:t>Nextdoor</a:t>
            </a:r>
            <a:r>
              <a:rPr lang="en-US" sz="1800" dirty="0">
                <a:effectLst/>
                <a:latin typeface="Times New Roman" panose="02020603050405020304" pitchFamily="18" charset="0"/>
                <a:ea typeface="Times New Roman" panose="02020603050405020304" pitchFamily="18" charset="0"/>
              </a:rPr>
              <a:t>, had always wanted to buy Debbie's home. Nancy, without being aware of the pending advertisement signed and posted a letter offering to pay Debbie $100,000 for the house. The next day Debbie wrote Nancy stating that she had the house for sale for $100,000. Was a valid contract formed between Debbie and Nancy?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(A)	 No, because the statute of frauds requires that both parties to a property transaction must sign the same writing.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(B) No, because there was no mutual assent.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(C) 	Yes, because Nancy's letter constituted acceptance of the offer contained within the newspaper advertisement. </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457200" marR="0" indent="-457200">
              <a:spcBef>
                <a:spcPts val="0"/>
              </a:spcBef>
              <a:spcAft>
                <a:spcPts val="0"/>
              </a:spcAft>
            </a:pPr>
            <a:r>
              <a:rPr lang="en-US" sz="1800" dirty="0">
                <a:effectLst/>
                <a:latin typeface="Times New Roman" panose="02020603050405020304" pitchFamily="18" charset="0"/>
                <a:ea typeface="Times New Roman" panose="02020603050405020304" pitchFamily="18" charset="0"/>
              </a:rPr>
              <a:t>(D) 	Yes, because Debbie's letter constituted acceptance of the offer contained within Nancy's letter.</a:t>
            </a:r>
          </a:p>
          <a:p>
            <a:pPr marL="0" marR="0">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r>
              <a:rPr lang="en-US" sz="1800" dirty="0">
                <a:effectLst/>
                <a:latin typeface="Times New Roman" panose="02020603050405020304" pitchFamily="18" charset="0"/>
                <a:ea typeface="Times New Roman" panose="02020603050405020304" pitchFamily="18" charset="0"/>
              </a:rPr>
              <a:t> </a:t>
            </a: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15258128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E4F573F6-66C3-58AC-2853-E6774CC76EDA}"/>
              </a:ext>
            </a:extLst>
          </p:cNvPr>
          <p:cNvSpPr txBox="1"/>
          <p:nvPr/>
        </p:nvSpPr>
        <p:spPr>
          <a:xfrm>
            <a:off x="0" y="0"/>
            <a:ext cx="9144000" cy="4431983"/>
          </a:xfrm>
          <a:prstGeom prst="rect">
            <a:avLst/>
          </a:prstGeom>
          <a:noFill/>
        </p:spPr>
        <p:txBody>
          <a:bodyPr wrap="square">
            <a:spAutoFit/>
          </a:bodyPr>
          <a:lstStyle/>
          <a:p>
            <a:pPr marL="0" marR="0">
              <a:spcBef>
                <a:spcPts val="0"/>
              </a:spcBef>
              <a:spcAft>
                <a:spcPts val="0"/>
              </a:spcAft>
            </a:pPr>
            <a:r>
              <a:rPr lang="en-US" sz="1800" b="1" u="none" strike="noStrike" dirty="0">
                <a:effectLst/>
                <a:latin typeface="Times New Roman" panose="02020603050405020304" pitchFamily="18" charset="0"/>
                <a:ea typeface="Times New Roman" panose="02020603050405020304" pitchFamily="18" charset="0"/>
              </a:rPr>
              <a:t>1. B is the correct answer.   </a:t>
            </a:r>
            <a:endParaRPr lang="en-US" sz="1800" b="1" u="sng" dirty="0">
              <a:effectLst/>
              <a:latin typeface="Times New Roman" panose="02020603050405020304" pitchFamily="18" charset="0"/>
              <a:ea typeface="Times New Roman" panose="02020603050405020304" pitchFamily="18" charset="0"/>
            </a:endParaRPr>
          </a:p>
          <a:p>
            <a:pPr marL="0" marR="0">
              <a:spcBef>
                <a:spcPts val="0"/>
              </a:spcBef>
              <a:spcAft>
                <a:spcPts val="0"/>
              </a:spcAft>
            </a:pPr>
            <a:r>
              <a:rPr lang="en-US" sz="1800" b="0" u="none" strike="noStrike" dirty="0">
                <a:effectLst/>
                <a:latin typeface="Times New Roman" panose="02020603050405020304" pitchFamily="18" charset="0"/>
                <a:ea typeface="Times New Roman" panose="02020603050405020304" pitchFamily="18" charset="0"/>
              </a:rPr>
              <a:t> </a:t>
            </a:r>
            <a:endParaRPr lang="en-US" sz="1800" b="1" u="sng" dirty="0">
              <a:effectLst/>
              <a:latin typeface="Times New Roman" panose="02020603050405020304" pitchFamily="18" charset="0"/>
              <a:ea typeface="Times New Roman" panose="02020603050405020304" pitchFamily="18" charset="0"/>
            </a:endParaRPr>
          </a:p>
          <a:p>
            <a:r>
              <a:rPr lang="en-US" sz="1800" b="1" dirty="0">
                <a:effectLst/>
                <a:latin typeface="Times New Roman" panose="02020603050405020304" pitchFamily="18" charset="0"/>
                <a:ea typeface="Times New Roman" panose="02020603050405020304" pitchFamily="18" charset="0"/>
              </a:rPr>
              <a:t>Acceptances must be made with knowledge of the offer. Here the facts state neither party was aware of the other parties' offer. This is classic example of crossing offers without an acceptance; does not create a contract.   A is incorrect because usually only the seller must sign a land contract.   C is incorrect because newspaper advertisements are not offers.   D is incorrect because Debbie did not know of Nancy's offer when she posted her communication</a:t>
            </a:r>
            <a:r>
              <a:rPr lang="en-US" sz="1800" dirty="0">
                <a:effectLst/>
                <a:latin typeface="Times New Roman" panose="02020603050405020304" pitchFamily="18" charset="0"/>
                <a:ea typeface="Times New Roman" panose="02020603050405020304" pitchFamily="18" charset="0"/>
              </a:rPr>
              <a:t>.</a:t>
            </a:r>
          </a:p>
          <a:p>
            <a:pPr marL="0" marR="0" algn="just">
              <a:spcBef>
                <a:spcPts val="0"/>
              </a:spcBef>
              <a:spcAft>
                <a:spcPts val="0"/>
              </a:spcAft>
            </a:pPr>
            <a:endParaRPr lang="en-US"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a:p>
            <a:pPr marL="0" marR="0" algn="just">
              <a:spcBef>
                <a:spcPts val="0"/>
              </a:spcBef>
              <a:spcAft>
                <a:spcPts val="0"/>
              </a:spcAft>
            </a:pPr>
            <a:endParaRPr lang="en-US" sz="1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178480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BBA5B682D8D2A488032CE65F40CB299" ma:contentTypeVersion="15" ma:contentTypeDescription="Create a new document." ma:contentTypeScope="" ma:versionID="6ebb63a368e009841abea39647ef61d0">
  <xsd:schema xmlns:xsd="http://www.w3.org/2001/XMLSchema" xmlns:xs="http://www.w3.org/2001/XMLSchema" xmlns:p="http://schemas.microsoft.com/office/2006/metadata/properties" xmlns:ns2="257ed786-28ad-4702-af7c-a8b789ccf4c8" xmlns:ns3="186557c2-86c7-4c5c-96ab-510a0194d37d" xmlns:ns4="f67f25bd-da33-4b65-8962-41c17ffe74ad" targetNamespace="http://schemas.microsoft.com/office/2006/metadata/properties" ma:root="true" ma:fieldsID="f2cddb6fb3bd571d5d2b30b7b83d9b32" ns2:_="" ns3:_="" ns4:_="">
    <xsd:import namespace="257ed786-28ad-4702-af7c-a8b789ccf4c8"/>
    <xsd:import namespace="186557c2-86c7-4c5c-96ab-510a0194d37d"/>
    <xsd:import namespace="f67f25bd-da33-4b65-8962-41c17ffe74ad"/>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4:SharedWithUsers" minOccurs="0"/>
                <xsd:element ref="ns4:SharedWithDetails"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57ed786-28ad-4702-af7c-a8b789ccf4c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LengthInSeconds" ma:index="11" nillable="true" ma:displayName="MediaLengthInSeconds" ma:hidden="true" ma:internalName="MediaLengthInSeconds" ma:readOnly="true">
      <xsd:simpleType>
        <xsd:restriction base="dms:Unknown"/>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09d8078-0772-40e1-9b81-7d042ed09bc7"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Location" ma:index="20" nillable="true" ma:displayName="Location" ma:description="" ma:indexed="true" ma:internalName="MediaServiceLocation" ma:readOnly="true">
      <xsd:simpleType>
        <xsd:restriction base="dms:Text"/>
      </xsd:simpleType>
    </xsd:element>
    <xsd:element name="MediaServiceObjectDetectorVersions" ma:index="21"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86557c2-86c7-4c5c-96ab-510a0194d37d"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0781051-078a-49cf-9da2-ecb5c02c9d5b}" ma:internalName="TaxCatchAll" ma:showField="CatchAllData" ma:web="186557c2-86c7-4c5c-96ab-510a0194d37d">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f67f25bd-da33-4b65-8962-41c17ffe74ad"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551383BE-A377-400B-A888-3C812D5498D2}">
  <ds:schemaRefs>
    <ds:schemaRef ds:uri="http://schemas.microsoft.com/sharepoint/v3/contenttype/forms"/>
  </ds:schemaRefs>
</ds:datastoreItem>
</file>

<file path=customXml/itemProps2.xml><?xml version="1.0" encoding="utf-8"?>
<ds:datastoreItem xmlns:ds="http://schemas.openxmlformats.org/officeDocument/2006/customXml" ds:itemID="{2DB13466-2CB7-4E74-96A7-FAB4FC5EE96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57ed786-28ad-4702-af7c-a8b789ccf4c8"/>
    <ds:schemaRef ds:uri="186557c2-86c7-4c5c-96ab-510a0194d37d"/>
    <ds:schemaRef ds:uri="f67f25bd-da33-4b65-8962-41c17ffe74ad"/>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497</TotalTime>
  <Words>6202</Words>
  <Application>Microsoft Office PowerPoint</Application>
  <PresentationFormat>On-screen Show (4:3)</PresentationFormat>
  <Paragraphs>562</Paragraphs>
  <Slides>31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31</vt:i4>
      </vt:variant>
    </vt:vector>
  </HeadingPairs>
  <TitlesOfParts>
    <vt:vector size="37" baseType="lpstr">
      <vt:lpstr>Aptos</vt:lpstr>
      <vt:lpstr>Arial</vt:lpstr>
      <vt:lpstr>Calibri</vt:lpstr>
      <vt:lpstr>Times New Roman</vt:lpstr>
      <vt:lpstr>TimesNewRoman</vt:lpstr>
      <vt:lpstr>Office Theme</vt:lpstr>
      <vt:lpstr>How to take MBE questions online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charles</dc:creator>
  <cp:lastModifiedBy>Melody Jolly</cp:lastModifiedBy>
  <cp:revision>53</cp:revision>
  <dcterms:created xsi:type="dcterms:W3CDTF">2019-08-15T17:12:56Z</dcterms:created>
  <dcterms:modified xsi:type="dcterms:W3CDTF">2024-04-02T22:21:31Z</dcterms:modified>
</cp:coreProperties>
</file>