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5" r:id="rId1"/>
  </p:sldMasterIdLst>
  <p:notesMasterIdLst>
    <p:notesMasterId r:id="rId26"/>
  </p:notesMasterIdLst>
  <p:sldIdLst>
    <p:sldId id="256" r:id="rId2"/>
    <p:sldId id="257" r:id="rId3"/>
    <p:sldId id="272" r:id="rId4"/>
    <p:sldId id="259" r:id="rId5"/>
    <p:sldId id="260" r:id="rId6"/>
    <p:sldId id="261" r:id="rId7"/>
    <p:sldId id="265" r:id="rId8"/>
    <p:sldId id="266" r:id="rId9"/>
    <p:sldId id="281" r:id="rId10"/>
    <p:sldId id="269" r:id="rId11"/>
    <p:sldId id="267" r:id="rId12"/>
    <p:sldId id="268" r:id="rId13"/>
    <p:sldId id="279" r:id="rId14"/>
    <p:sldId id="270" r:id="rId15"/>
    <p:sldId id="271" r:id="rId16"/>
    <p:sldId id="282" r:id="rId17"/>
    <p:sldId id="283" r:id="rId18"/>
    <p:sldId id="284" r:id="rId19"/>
    <p:sldId id="285" r:id="rId20"/>
    <p:sldId id="262" r:id="rId21"/>
    <p:sldId id="287" r:id="rId22"/>
    <p:sldId id="278" r:id="rId23"/>
    <p:sldId id="280" r:id="rId24"/>
    <p:sldId id="264" r:id="rId2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FC799C3-A866-46D0-A841-55A71B7868A8}" v="5" dt="2025-09-18T23:24:55.55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330" autoAdjust="0"/>
    <p:restoredTop sz="94775" autoAdjust="0"/>
  </p:normalViewPr>
  <p:slideViewPr>
    <p:cSldViewPr>
      <p:cViewPr varScale="1">
        <p:scale>
          <a:sx n="97" d="100"/>
          <a:sy n="97" d="100"/>
        </p:scale>
        <p:origin x="7362" y="30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chelle Wade" userId="18ab4863-33b1-449f-ac2d-53d4a97e3ca5" providerId="ADAL" clId="{7EB94476-B94F-4288-A744-7B908B0880A8}"/>
    <pc:docChg chg="custSel modSld">
      <pc:chgData name="Michelle Wade" userId="18ab4863-33b1-449f-ac2d-53d4a97e3ca5" providerId="ADAL" clId="{7EB94476-B94F-4288-A744-7B908B0880A8}" dt="2025-09-18T23:32:19.931" v="39" actId="478"/>
      <pc:docMkLst>
        <pc:docMk/>
      </pc:docMkLst>
      <pc:sldChg chg="addSp delSp modSp mod delAnim">
        <pc:chgData name="Michelle Wade" userId="18ab4863-33b1-449f-ac2d-53d4a97e3ca5" providerId="ADAL" clId="{7EB94476-B94F-4288-A744-7B908B0880A8}" dt="2025-09-18T23:32:19.931" v="39" actId="478"/>
        <pc:sldMkLst>
          <pc:docMk/>
          <pc:sldMk cId="0" sldId="261"/>
        </pc:sldMkLst>
        <pc:spChg chg="add del mod">
          <ac:chgData name="Michelle Wade" userId="18ab4863-33b1-449f-ac2d-53d4a97e3ca5" providerId="ADAL" clId="{7EB94476-B94F-4288-A744-7B908B0880A8}" dt="2025-09-18T23:25:18.052" v="23"/>
          <ac:spMkLst>
            <pc:docMk/>
            <pc:sldMk cId="0" sldId="261"/>
            <ac:spMk id="2" creationId="{088BA285-E71A-2C11-47D8-5CA640734817}"/>
          </ac:spMkLst>
        </pc:spChg>
        <pc:spChg chg="mod">
          <ac:chgData name="Michelle Wade" userId="18ab4863-33b1-449f-ac2d-53d4a97e3ca5" providerId="ADAL" clId="{7EB94476-B94F-4288-A744-7B908B0880A8}" dt="2025-09-18T23:27:28.595" v="37" actId="1076"/>
          <ac:spMkLst>
            <pc:docMk/>
            <pc:sldMk cId="0" sldId="261"/>
            <ac:spMk id="10" creationId="{00000000-0000-0000-0000-000000000000}"/>
          </ac:spMkLst>
        </pc:spChg>
        <pc:picChg chg="add del">
          <ac:chgData name="Michelle Wade" userId="18ab4863-33b1-449f-ac2d-53d4a97e3ca5" providerId="ADAL" clId="{7EB94476-B94F-4288-A744-7B908B0880A8}" dt="2025-09-18T23:32:19.931" v="39" actId="478"/>
          <ac:picMkLst>
            <pc:docMk/>
            <pc:sldMk cId="0" sldId="261"/>
            <ac:picMk id="3" creationId="{BE1D2E6B-74D6-D76F-57B3-5662A23033AA}"/>
          </ac:picMkLst>
        </pc:picChg>
        <pc:picChg chg="add del mod">
          <ac:chgData name="Michelle Wade" userId="18ab4863-33b1-449f-ac2d-53d4a97e3ca5" providerId="ADAL" clId="{7EB94476-B94F-4288-A744-7B908B0880A8}" dt="2025-09-18T23:32:17.805" v="38" actId="478"/>
          <ac:picMkLst>
            <pc:docMk/>
            <pc:sldMk cId="0" sldId="261"/>
            <ac:picMk id="5" creationId="{6656869E-00AE-6ED3-93D2-00FB68429305}"/>
          </ac:picMkLst>
        </pc:picChg>
        <pc:picChg chg="del">
          <ac:chgData name="Michelle Wade" userId="18ab4863-33b1-449f-ac2d-53d4a97e3ca5" providerId="ADAL" clId="{7EB94476-B94F-4288-A744-7B908B0880A8}" dt="2025-09-18T23:20:51.620" v="2" actId="478"/>
          <ac:picMkLst>
            <pc:docMk/>
            <pc:sldMk cId="0" sldId="261"/>
            <ac:picMk id="7" creationId="{00000000-0000-0000-0000-000000000000}"/>
          </ac:picMkLst>
        </pc:picChg>
        <pc:picChg chg="del">
          <ac:chgData name="Michelle Wade" userId="18ab4863-33b1-449f-ac2d-53d4a97e3ca5" providerId="ADAL" clId="{7EB94476-B94F-4288-A744-7B908B0880A8}" dt="2025-09-18T23:20:49.380" v="1" actId="478"/>
          <ac:picMkLst>
            <pc:docMk/>
            <pc:sldMk cId="0" sldId="261"/>
            <ac:picMk id="8" creationId="{00000000-0000-0000-0000-000000000000}"/>
          </ac:picMkLst>
        </pc:picChg>
        <pc:picChg chg="mod">
          <ac:chgData name="Michelle Wade" userId="18ab4863-33b1-449f-ac2d-53d4a97e3ca5" providerId="ADAL" clId="{7EB94476-B94F-4288-A744-7B908B0880A8}" dt="2025-09-18T23:27:14.211" v="35" actId="1076"/>
          <ac:picMkLst>
            <pc:docMk/>
            <pc:sldMk cId="0" sldId="261"/>
            <ac:picMk id="9" creationId="{00000000-0000-0000-0000-000000000000}"/>
          </ac:picMkLst>
        </pc:picChg>
        <pc:picChg chg="add mod">
          <ac:chgData name="Michelle Wade" userId="18ab4863-33b1-449f-ac2d-53d4a97e3ca5" providerId="ADAL" clId="{7EB94476-B94F-4288-A744-7B908B0880A8}" dt="2025-09-18T23:27:21.544" v="36" actId="1076"/>
          <ac:picMkLst>
            <pc:docMk/>
            <pc:sldMk cId="0" sldId="261"/>
            <ac:picMk id="11" creationId="{503AEF10-792F-F76D-4833-5A53388F6C8D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sz="1200" smtClean="0"/>
            </a:lvl1pPr>
          </a:lstStyle>
          <a:p>
            <a:pPr>
              <a:defRPr/>
            </a:pPr>
            <a:fld id="{788BC27F-A5C0-4248-98E4-6C00779D0EB7}" type="datetimeFigureOut">
              <a:rPr lang="en-US"/>
              <a:pPr>
                <a:defRPr/>
              </a:pPr>
              <a:t>9/18/2025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0" hangingPunct="0">
              <a:defRPr sz="1200" smtClean="0"/>
            </a:lvl1pPr>
          </a:lstStyle>
          <a:p>
            <a:pPr>
              <a:defRPr/>
            </a:pPr>
            <a:fld id="{BBD73CEF-DF9E-4E10-A3B2-1E5C456DA6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2613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FB9E5FB-CE00-4246-9612-4093AAA8389E}" type="slidenum">
              <a:rPr lang="en-US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9210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A91B5FF-8263-48B4-974A-BFD80C55566C}" type="slidenum">
              <a:rPr lang="en-US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314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5A619A6-48A8-41D8-AC12-187950941ADF}" type="slidenum">
              <a:rPr lang="en-US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5758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349F6B0-59CB-479D-824E-DB0D015B1470}" type="slidenum">
              <a:rPr lang="en-US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5526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05A1BDE-AC8D-4214-BCC8-F6786C04F550}" type="slidenum">
              <a:rPr lang="en-US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9521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8D31D35-B02B-4D2A-B799-866DB36A4CC8}" type="slidenum">
              <a:rPr lang="en-US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956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B89A101-CE7B-4FFD-A34D-13D17E90EC3A}" type="slidenum">
              <a:rPr lang="en-US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95852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360243C-B8B9-48FA-8BC2-8A8D806ACA7E}" type="slidenum">
              <a:rPr lang="en-US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16389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226E23E-E78C-4C46-B383-51B6C2FCC277}" type="slidenum">
              <a:rPr lang="en-US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12381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4E7D942-7A09-4352-AF97-5E97B869B545}" type="slidenum">
              <a:rPr lang="en-US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81576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77CA3C2-CA68-4902-A461-AC024F55D1E5}" type="slidenum">
              <a:rPr lang="en-US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2850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8F53577-9A7E-4CA0-8C44-8D307E4A370D}" type="slidenum">
              <a:rPr lang="en-US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7100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F298C18-6F37-45F9-9324-22D03D56DBDB}" type="slidenum">
              <a:rPr lang="en-US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95134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F298C18-6F37-45F9-9324-22D03D56DBDB}" type="slidenum">
              <a:rPr lang="en-US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99405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EA78413-A879-409C-889B-D9AF18295A11}" type="slidenum">
              <a:rPr lang="en-US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89800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F38C415-32A7-4B0C-B323-EF84AF3041A9}" type="slidenum">
              <a:rPr lang="en-US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93857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FF11EA7-7211-4AF4-9FA0-D06A385EC0FE}" type="slidenum">
              <a:rPr lang="en-US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8955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A825691-0095-4215-BDDD-2BE4246ECE0E}" type="slidenum">
              <a:rPr lang="en-US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0538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9B54E29-28AE-46DB-A8E1-FD254BB91504}" type="slidenum">
              <a:rPr lang="en-US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0339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900A42F-03C5-4D8F-87C8-B31561E1BA53}" type="slidenum">
              <a:rPr lang="en-US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9261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49A5A61-65D6-45D4-A666-38CCF805573D}" type="slidenum">
              <a:rPr lang="en-US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3401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6769862-6CC8-437B-A9C3-B542A0E0D5D0}" type="slidenum">
              <a:rPr lang="en-US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7310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3141E45-BE1E-4803-BCE6-91BAE85B1624}" type="slidenum">
              <a:rPr lang="en-US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8934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605A846-3598-48AB-BC63-3928A5A83DA4}" type="slidenum">
              <a:rPr lang="en-US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4144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6"/>
          <p:cNvGrpSpPr>
            <a:grpSpLocks/>
          </p:cNvGrpSpPr>
          <p:nvPr/>
        </p:nvGrpSpPr>
        <p:grpSpPr bwMode="auto">
          <a:xfrm>
            <a:off x="0" y="3268663"/>
            <a:ext cx="9144000" cy="146050"/>
            <a:chOff x="0" y="3268345"/>
            <a:chExt cx="9144000" cy="146304"/>
          </a:xfrm>
        </p:grpSpPr>
        <p:sp>
          <p:nvSpPr>
            <p:cNvPr id="5" name="Rectangle 4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/>
            </a:p>
          </p:txBody>
        </p:sp>
        <p:sp>
          <p:nvSpPr>
            <p:cNvPr id="6" name="Rectangle 5"/>
            <p:cNvSpPr/>
            <p:nvPr userDrawn="1"/>
          </p:nvSpPr>
          <p:spPr>
            <a:xfrm>
              <a:off x="5181600" y="3268345"/>
              <a:ext cx="1096963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/>
            </a:p>
          </p:txBody>
        </p:sp>
        <p:sp>
          <p:nvSpPr>
            <p:cNvPr id="7" name="Rectangle 6"/>
            <p:cNvSpPr/>
            <p:nvPr userDrawn="1"/>
          </p:nvSpPr>
          <p:spPr>
            <a:xfrm>
              <a:off x="6278563" y="3268345"/>
              <a:ext cx="1096962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/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7375525" y="3268345"/>
              <a:ext cx="109855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752600"/>
            <a:ext cx="7924800" cy="1470025"/>
          </a:xfrm>
          <a:prstGeom prst="rect">
            <a:avLst/>
          </a:prstGeom>
        </p:spPr>
        <p:txBody>
          <a:bodyPr anchor="b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05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FBE845-F190-4EDA-A46C-81C37A32F0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/>
          <p:cNvGrpSpPr>
            <a:grpSpLocks/>
          </p:cNvGrpSpPr>
          <p:nvPr/>
        </p:nvGrpSpPr>
        <p:grpSpPr bwMode="auto">
          <a:xfrm flipH="1">
            <a:off x="0" y="1371600"/>
            <a:ext cx="9144000" cy="73025"/>
            <a:chOff x="0" y="3268345"/>
            <a:chExt cx="9144000" cy="146304"/>
          </a:xfrm>
        </p:grpSpPr>
        <p:sp>
          <p:nvSpPr>
            <p:cNvPr id="5" name="Rectangle 4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/>
            </a:p>
          </p:txBody>
        </p:sp>
        <p:sp>
          <p:nvSpPr>
            <p:cNvPr id="6" name="Rectangle 5"/>
            <p:cNvSpPr/>
            <p:nvPr userDrawn="1"/>
          </p:nvSpPr>
          <p:spPr>
            <a:xfrm>
              <a:off x="5181600" y="3268345"/>
              <a:ext cx="1096962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/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6278562" y="3268345"/>
              <a:ext cx="1096963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/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7375525" y="3268345"/>
              <a:ext cx="109855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/>
            </a:p>
          </p:txBody>
        </p:sp>
      </p:grp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B03E97-012E-4226-B945-98AFA4E7DB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8"/>
          <p:cNvGrpSpPr>
            <a:grpSpLocks/>
          </p:cNvGrpSpPr>
          <p:nvPr/>
        </p:nvGrpSpPr>
        <p:grpSpPr bwMode="auto">
          <a:xfrm rot="5400000" flipH="1">
            <a:off x="3332163" y="3384550"/>
            <a:ext cx="6867525" cy="73025"/>
            <a:chOff x="0" y="3268345"/>
            <a:chExt cx="9144000" cy="146304"/>
          </a:xfrm>
        </p:grpSpPr>
        <p:sp>
          <p:nvSpPr>
            <p:cNvPr id="5" name="Rectangle 4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/>
            </a:p>
          </p:txBody>
        </p:sp>
        <p:sp>
          <p:nvSpPr>
            <p:cNvPr id="6" name="Rectangle 5"/>
            <p:cNvSpPr/>
            <p:nvPr userDrawn="1"/>
          </p:nvSpPr>
          <p:spPr>
            <a:xfrm>
              <a:off x="5180755" y="3268344"/>
              <a:ext cx="109914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/>
            </a:p>
          </p:txBody>
        </p:sp>
        <p:sp>
          <p:nvSpPr>
            <p:cNvPr id="7" name="Rectangle 6"/>
            <p:cNvSpPr/>
            <p:nvPr userDrawn="1"/>
          </p:nvSpPr>
          <p:spPr>
            <a:xfrm>
              <a:off x="6279894" y="3268345"/>
              <a:ext cx="1097027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/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7376922" y="3268344"/>
              <a:ext cx="1097026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8"/>
            <a:ext cx="18288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1722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6838950" y="6356350"/>
            <a:ext cx="18684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2FC504-85B7-44D5-84CA-9141AD9DC1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0" y="1371600"/>
            <a:ext cx="9144000" cy="73025"/>
            <a:chOff x="0" y="3268345"/>
            <a:chExt cx="9144000" cy="146304"/>
          </a:xfrm>
        </p:grpSpPr>
        <p:sp>
          <p:nvSpPr>
            <p:cNvPr id="5" name="Rectangle 4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/>
            </a:p>
          </p:txBody>
        </p:sp>
        <p:sp>
          <p:nvSpPr>
            <p:cNvPr id="6" name="Rectangle 5"/>
            <p:cNvSpPr/>
            <p:nvPr userDrawn="1"/>
          </p:nvSpPr>
          <p:spPr>
            <a:xfrm>
              <a:off x="5181600" y="3268345"/>
              <a:ext cx="1096963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/>
            </a:p>
          </p:txBody>
        </p:sp>
        <p:sp>
          <p:nvSpPr>
            <p:cNvPr id="7" name="Rectangle 6"/>
            <p:cNvSpPr/>
            <p:nvPr userDrawn="1"/>
          </p:nvSpPr>
          <p:spPr>
            <a:xfrm>
              <a:off x="6278563" y="3268345"/>
              <a:ext cx="1096962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/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7375525" y="3268345"/>
              <a:ext cx="109855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/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99616"/>
            <a:ext cx="8229600" cy="462654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Title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A295BB-4D94-4381-B5FB-E796777D7D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2"/>
          <p:cNvGrpSpPr>
            <a:grpSpLocks/>
          </p:cNvGrpSpPr>
          <p:nvPr/>
        </p:nvGrpSpPr>
        <p:grpSpPr bwMode="auto">
          <a:xfrm flipH="1">
            <a:off x="0" y="4229100"/>
            <a:ext cx="9144000" cy="146050"/>
            <a:chOff x="0" y="3268345"/>
            <a:chExt cx="9144000" cy="146304"/>
          </a:xfrm>
        </p:grpSpPr>
        <p:sp>
          <p:nvSpPr>
            <p:cNvPr id="5" name="Rectangle 4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/>
            </a:p>
          </p:txBody>
        </p:sp>
        <p:sp>
          <p:nvSpPr>
            <p:cNvPr id="6" name="Rectangle 5"/>
            <p:cNvSpPr/>
            <p:nvPr userDrawn="1"/>
          </p:nvSpPr>
          <p:spPr>
            <a:xfrm>
              <a:off x="5181600" y="3268345"/>
              <a:ext cx="1096962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/>
            </a:p>
          </p:txBody>
        </p:sp>
        <p:sp>
          <p:nvSpPr>
            <p:cNvPr id="7" name="Rectangle 6"/>
            <p:cNvSpPr/>
            <p:nvPr userDrawn="1"/>
          </p:nvSpPr>
          <p:spPr>
            <a:xfrm>
              <a:off x="6278562" y="3268345"/>
              <a:ext cx="1096963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/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7375525" y="3268345"/>
              <a:ext cx="109855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7512" y="4406900"/>
            <a:ext cx="7827201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2667000"/>
            <a:ext cx="782720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6E5942-0928-4799-8087-AD0334CAA8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4"/>
          <p:cNvGrpSpPr>
            <a:grpSpLocks/>
          </p:cNvGrpSpPr>
          <p:nvPr/>
        </p:nvGrpSpPr>
        <p:grpSpPr bwMode="auto">
          <a:xfrm>
            <a:off x="0" y="1371600"/>
            <a:ext cx="9144000" cy="73025"/>
            <a:chOff x="0" y="3268345"/>
            <a:chExt cx="9144000" cy="146304"/>
          </a:xfrm>
        </p:grpSpPr>
        <p:sp>
          <p:nvSpPr>
            <p:cNvPr id="6" name="Rectangle 5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/>
            </a:p>
          </p:txBody>
        </p:sp>
        <p:sp>
          <p:nvSpPr>
            <p:cNvPr id="7" name="Rectangle 6"/>
            <p:cNvSpPr/>
            <p:nvPr userDrawn="1"/>
          </p:nvSpPr>
          <p:spPr>
            <a:xfrm>
              <a:off x="5181600" y="3268345"/>
              <a:ext cx="1096963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/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6278563" y="3268345"/>
              <a:ext cx="1096962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/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7375525" y="3268345"/>
              <a:ext cx="109855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/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2FFF82-487A-4E6B-A5FC-BF20317472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6"/>
          <p:cNvGrpSpPr>
            <a:grpSpLocks/>
          </p:cNvGrpSpPr>
          <p:nvPr/>
        </p:nvGrpSpPr>
        <p:grpSpPr bwMode="auto">
          <a:xfrm>
            <a:off x="0" y="1371600"/>
            <a:ext cx="9144000" cy="73025"/>
            <a:chOff x="0" y="3268345"/>
            <a:chExt cx="9144000" cy="146304"/>
          </a:xfrm>
        </p:grpSpPr>
        <p:sp>
          <p:nvSpPr>
            <p:cNvPr id="8" name="Rectangle 7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/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5181600" y="3268345"/>
              <a:ext cx="1096963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/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6278563" y="3268345"/>
              <a:ext cx="1096962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7375525" y="3268345"/>
              <a:ext cx="109855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/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971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0020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2971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EC7DD2-3D6B-4E0E-A8E5-80944B8AE5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2"/>
          <p:cNvGrpSpPr>
            <a:grpSpLocks/>
          </p:cNvGrpSpPr>
          <p:nvPr/>
        </p:nvGrpSpPr>
        <p:grpSpPr bwMode="auto">
          <a:xfrm flipH="1">
            <a:off x="0" y="1371600"/>
            <a:ext cx="9144000" cy="73025"/>
            <a:chOff x="0" y="3268345"/>
            <a:chExt cx="9144000" cy="146304"/>
          </a:xfrm>
        </p:grpSpPr>
        <p:sp>
          <p:nvSpPr>
            <p:cNvPr id="4" name="Rectangle 3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/>
            </a:p>
          </p:txBody>
        </p:sp>
        <p:sp>
          <p:nvSpPr>
            <p:cNvPr id="5" name="Rectangle 4"/>
            <p:cNvSpPr/>
            <p:nvPr userDrawn="1"/>
          </p:nvSpPr>
          <p:spPr>
            <a:xfrm>
              <a:off x="5181600" y="3268345"/>
              <a:ext cx="1096962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/>
            </a:p>
          </p:txBody>
        </p:sp>
        <p:sp>
          <p:nvSpPr>
            <p:cNvPr id="6" name="Rectangle 5"/>
            <p:cNvSpPr/>
            <p:nvPr userDrawn="1"/>
          </p:nvSpPr>
          <p:spPr>
            <a:xfrm>
              <a:off x="6278562" y="3268345"/>
              <a:ext cx="1096963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/>
            </a:p>
          </p:txBody>
        </p:sp>
        <p:sp>
          <p:nvSpPr>
            <p:cNvPr id="7" name="Rectangle 6"/>
            <p:cNvSpPr/>
            <p:nvPr userDrawn="1"/>
          </p:nvSpPr>
          <p:spPr>
            <a:xfrm>
              <a:off x="7375525" y="3268345"/>
              <a:ext cx="109855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/>
            </a:p>
          </p:txBody>
        </p:sp>
      </p:grp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595955-3E11-4588-A753-E0EC11E6C4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-9525" y="-19050"/>
            <a:ext cx="9144000" cy="147638"/>
            <a:chOff x="0" y="3268345"/>
            <a:chExt cx="9144000" cy="146304"/>
          </a:xfrm>
        </p:grpSpPr>
        <p:sp>
          <p:nvSpPr>
            <p:cNvPr id="3" name="Rectangle 2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/>
            </a:p>
          </p:txBody>
        </p:sp>
        <p:sp>
          <p:nvSpPr>
            <p:cNvPr id="4" name="Rectangle 3"/>
            <p:cNvSpPr/>
            <p:nvPr userDrawn="1"/>
          </p:nvSpPr>
          <p:spPr>
            <a:xfrm>
              <a:off x="5495925" y="3268345"/>
              <a:ext cx="1096963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/>
            </a:p>
          </p:txBody>
        </p:sp>
        <p:sp>
          <p:nvSpPr>
            <p:cNvPr id="5" name="Rectangle 4"/>
            <p:cNvSpPr/>
            <p:nvPr userDrawn="1"/>
          </p:nvSpPr>
          <p:spPr>
            <a:xfrm>
              <a:off x="6592888" y="3268345"/>
              <a:ext cx="1096962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/>
            </a:p>
          </p:txBody>
        </p:sp>
        <p:sp>
          <p:nvSpPr>
            <p:cNvPr id="6" name="Rectangle 5"/>
            <p:cNvSpPr/>
            <p:nvPr userDrawn="1"/>
          </p:nvSpPr>
          <p:spPr>
            <a:xfrm>
              <a:off x="7689850" y="3268345"/>
              <a:ext cx="1096963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/>
            </a:p>
          </p:txBody>
        </p:sp>
      </p:grpSp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654A81-6499-48FF-A2DC-5FAFED0364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3"/>
          <p:cNvGrpSpPr>
            <a:grpSpLocks/>
          </p:cNvGrpSpPr>
          <p:nvPr/>
        </p:nvGrpSpPr>
        <p:grpSpPr bwMode="auto">
          <a:xfrm flipH="1">
            <a:off x="0" y="1143000"/>
            <a:ext cx="9144000" cy="73025"/>
            <a:chOff x="0" y="3268345"/>
            <a:chExt cx="9144000" cy="146304"/>
          </a:xfrm>
        </p:grpSpPr>
        <p:sp>
          <p:nvSpPr>
            <p:cNvPr id="6" name="Rectangle 5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/>
            </a:p>
          </p:txBody>
        </p:sp>
        <p:sp>
          <p:nvSpPr>
            <p:cNvPr id="7" name="Rectangle 6"/>
            <p:cNvSpPr/>
            <p:nvPr userDrawn="1"/>
          </p:nvSpPr>
          <p:spPr>
            <a:xfrm>
              <a:off x="5181600" y="3268345"/>
              <a:ext cx="1096962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/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6278562" y="3268345"/>
              <a:ext cx="1096963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/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7375525" y="3268345"/>
              <a:ext cx="109855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793750"/>
          </a:xfrm>
          <a:prstGeom prst="rect">
            <a:avLst/>
          </a:prstGeo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371600"/>
            <a:ext cx="5111750" cy="4754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371600"/>
            <a:ext cx="3008313" cy="47545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7E20A1-13EB-4064-86CD-976BEC4E46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-9525" y="-19050"/>
            <a:ext cx="9144000" cy="147638"/>
            <a:chOff x="0" y="3268345"/>
            <a:chExt cx="9144000" cy="146304"/>
          </a:xfrm>
        </p:grpSpPr>
        <p:sp>
          <p:nvSpPr>
            <p:cNvPr id="6" name="Rectangle 5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/>
            </a:p>
          </p:txBody>
        </p:sp>
        <p:sp>
          <p:nvSpPr>
            <p:cNvPr id="7" name="Rectangle 6"/>
            <p:cNvSpPr/>
            <p:nvPr userDrawn="1"/>
          </p:nvSpPr>
          <p:spPr>
            <a:xfrm>
              <a:off x="5495925" y="3268345"/>
              <a:ext cx="1096963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/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6592888" y="3268345"/>
              <a:ext cx="1096962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/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7689850" y="3268345"/>
              <a:ext cx="1096963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/>
            </a:p>
          </p:txBody>
        </p:sp>
      </p:grpSp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1801368" y="685800"/>
            <a:ext cx="5495544" cy="3886200"/>
          </a:xfrm>
          <a:solidFill>
            <a:schemeClr val="accent1"/>
          </a:solidFill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contrasting" dir="t"/>
          </a:scene3d>
          <a:sp3d contourW="12700" prstMaterial="softEdge">
            <a:bevelT prst="cross"/>
            <a:contourClr>
              <a:srgbClr val="FFFFFF"/>
            </a:contourClr>
          </a:sp3d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9B60F7-A02F-43D6-82E3-DB0B7DBF3F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duotone>
              <a:schemeClr val="accent2">
                <a:shade val="45000"/>
                <a:satMod val="135000"/>
              </a:schemeClr>
              <a:prstClr val="white"/>
            </a:duotone>
            <a:lum bright="10000" contrast="-1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26" y="0"/>
            <a:ext cx="9144000" cy="6286520"/>
          </a:xfrm>
          <a:prstGeom prst="rect">
            <a:avLst/>
          </a:prstGeom>
          <a:gradFill flip="none" rotWithShape="1">
            <a:gsLst>
              <a:gs pos="1000">
                <a:schemeClr val="bg2">
                  <a:alpha val="0"/>
                </a:schemeClr>
              </a:gs>
              <a:gs pos="100000">
                <a:schemeClr val="bg1">
                  <a:alpha val="92000"/>
                </a:schemeClr>
              </a:gs>
            </a:gsLst>
            <a:lin ang="16200000" scaled="1"/>
            <a:tileRect/>
          </a:gradFill>
          <a:ln w="28575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ko-KR" altLang="en-US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73838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hangingPunct="0">
              <a:defRPr sz="1200">
                <a:solidFill>
                  <a:sysClr val="windowText" lastClr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hangingPunct="0">
              <a:defRPr sz="1200">
                <a:solidFill>
                  <a:sysClr val="windowText" lastClr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0375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defRPr sz="1200" smtClean="0">
                <a:solidFill>
                  <a:sysClr val="windowText" lastClr="000000"/>
                </a:solidFill>
              </a:defRPr>
            </a:lvl1pPr>
          </a:lstStyle>
          <a:p>
            <a:pPr>
              <a:defRPr/>
            </a:pPr>
            <a:fld id="{0CD14F6D-3478-49C5-89C9-6E35307D84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Title Placeholder 7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400" kern="1200">
          <a:solidFill>
            <a:srgbClr val="FFFFFF"/>
          </a:solidFill>
          <a:effectLst>
            <a:glow rad="101600">
              <a:schemeClr val="tx2"/>
            </a:glo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mbria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mbria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mbria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mbria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 2" pitchFamily="18" charset="2"/>
        <a:buChar char="¥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108BB4"/>
        </a:buClr>
        <a:buSzPct val="60000"/>
        <a:buFont typeface="Wingdings 2" pitchFamily="18" charset="2"/>
        <a:buChar char="¥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DA7328"/>
        </a:buClr>
        <a:buSzPct val="57000"/>
        <a:buFont typeface="Wingdings 2" pitchFamily="18" charset="2"/>
        <a:buChar char="¥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AE589F"/>
        </a:buClr>
        <a:buSzPct val="55000"/>
        <a:buFont typeface="Wingdings 2" pitchFamily="18" charset="2"/>
        <a:buChar char="¥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50000"/>
        <a:buFont typeface="Wingdings 2" pitchFamily="18" charset="2"/>
        <a:buChar char="¥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cha.org/get-involved/volunteering/hours/" TargetMode="External"/><Relationship Id="rId7" Type="http://schemas.openxmlformats.org/officeDocument/2006/relationships/hyperlink" Target="https://www.independentsector.org/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gif"/><Relationship Id="rId5" Type="http://schemas.openxmlformats.org/officeDocument/2006/relationships/image" Target="../media/image19.wmf"/><Relationship Id="rId4" Type="http://schemas.openxmlformats.org/officeDocument/2006/relationships/hyperlink" Target="mailto:volunteer@bcha.org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w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lum bright="5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581400"/>
            <a:ext cx="9144000" cy="167640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5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Back Country Horsemen </a:t>
            </a:r>
            <a:br>
              <a:rPr lang="en-US" sz="5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5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America</a:t>
            </a:r>
            <a:endParaRPr lang="en-US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315" name="Subtitle 2"/>
          <p:cNvSpPr>
            <a:spLocks noGrp="1"/>
          </p:cNvSpPr>
          <p:nvPr>
            <p:ph type="subTitle" idx="1"/>
          </p:nvPr>
        </p:nvSpPr>
        <p:spPr>
          <a:xfrm>
            <a:off x="0" y="5257800"/>
            <a:ext cx="9144000" cy="1219200"/>
          </a:xfrm>
        </p:spPr>
        <p:txBody>
          <a:bodyPr>
            <a:normAutofit lnSpcReduction="10000"/>
          </a:bodyPr>
          <a:lstStyle/>
          <a:p>
            <a:pPr>
              <a:buClrTx/>
              <a:buSzPct val="74000"/>
              <a:tabLst>
                <a:tab pos="90488" algn="l"/>
              </a:tabLst>
            </a:pPr>
            <a:r>
              <a:rPr lang="en-US" sz="4000" b="1" dirty="0">
                <a:latin typeface="Cambria" pitchFamily="18" charset="0"/>
                <a:cs typeface="Arial" charset="0"/>
              </a:rPr>
              <a:t>Volunteer Hours Reporting</a:t>
            </a:r>
            <a:br>
              <a:rPr lang="en-US" sz="4000" b="1" dirty="0">
                <a:latin typeface="Cambria" pitchFamily="18" charset="0"/>
                <a:cs typeface="Arial" charset="0"/>
              </a:rPr>
            </a:br>
            <a:r>
              <a:rPr lang="en-US" sz="4000" b="1" dirty="0">
                <a:latin typeface="Cambria" pitchFamily="18" charset="0"/>
                <a:cs typeface="Arial" charset="0"/>
              </a:rPr>
              <a:t>Guidelines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304800"/>
            <a:ext cx="5486400" cy="2717800"/>
          </a:xfrm>
          <a:prstGeom prst="rect">
            <a:avLst/>
          </a:prstGeom>
          <a:ln w="6350"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z="4800" b="1">
                <a:solidFill>
                  <a:schemeClr val="tx1"/>
                </a:solidFill>
                <a:effectLst/>
              </a:rPr>
              <a:t>Guidelines for Reporting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9600" y="1447800"/>
            <a:ext cx="7924800" cy="487056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 eaLnBrk="0" hangingPunct="0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800" b="1" dirty="0">
                <a:latin typeface="+mj-lt"/>
              </a:rPr>
              <a:t>Community Service</a:t>
            </a:r>
          </a:p>
          <a:p>
            <a:pPr marL="914400" lvl="1" indent="-457200" eaLnBrk="0" hangingPunct="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Ø"/>
              <a:defRPr/>
            </a:pPr>
            <a:r>
              <a:rPr lang="en-US" sz="2000" dirty="0">
                <a:latin typeface="+mn-lt"/>
              </a:rPr>
              <a:t>Education &amp; Light on the Land (LOL)</a:t>
            </a:r>
          </a:p>
          <a:p>
            <a:pPr marL="1371600" lvl="2" indent="-457200" eaLnBrk="0" hangingPunct="0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  <a:defRPr/>
            </a:pPr>
            <a:r>
              <a:rPr lang="en-US" sz="2000" dirty="0">
                <a:latin typeface="+mn-lt"/>
              </a:rPr>
              <a:t>Educational Clinics open to the public (e.g. Horsemanship and packing skills).</a:t>
            </a:r>
          </a:p>
          <a:p>
            <a:pPr marL="1371600" lvl="2" indent="-457200" eaLnBrk="0" hangingPunct="0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  <a:defRPr/>
            </a:pPr>
            <a:r>
              <a:rPr lang="en-US" sz="2000" dirty="0">
                <a:latin typeface="+mn-lt"/>
              </a:rPr>
              <a:t>Light on the Land (LOL) Education.</a:t>
            </a:r>
          </a:p>
          <a:p>
            <a:pPr marL="914400" lvl="1" indent="-457200" eaLnBrk="0" hangingPunct="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Ø"/>
              <a:defRPr/>
            </a:pPr>
            <a:r>
              <a:rPr lang="en-US" sz="2000" dirty="0">
                <a:latin typeface="+mn-lt"/>
              </a:rPr>
              <a:t>Public Meetings and BCH Public Representation.</a:t>
            </a:r>
          </a:p>
          <a:p>
            <a:pPr marL="1371600" lvl="2" indent="-457200" eaLnBrk="0" hangingPunct="0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  <a:defRPr/>
            </a:pPr>
            <a:r>
              <a:rPr lang="en-US" sz="2000" dirty="0">
                <a:latin typeface="+mn-lt"/>
              </a:rPr>
              <a:t>Time spent attending or presenting at public meeting relating to BCH Activities or issues.</a:t>
            </a:r>
          </a:p>
          <a:p>
            <a:pPr marL="1371600" lvl="2" indent="-457200" eaLnBrk="0" hangingPunct="0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  <a:defRPr/>
            </a:pPr>
            <a:r>
              <a:rPr lang="en-US" sz="2000" dirty="0">
                <a:latin typeface="+mn-lt"/>
              </a:rPr>
              <a:t>Time attending Forest planning, travel management or other agency meetings</a:t>
            </a:r>
          </a:p>
          <a:p>
            <a:pPr marL="914400" lvl="1" indent="-457200" eaLnBrk="0" hangingPunct="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Ø"/>
              <a:defRPr/>
            </a:pPr>
            <a:r>
              <a:rPr lang="en-US" sz="2000" dirty="0">
                <a:latin typeface="+mn-lt"/>
              </a:rPr>
              <a:t>Administrative service</a:t>
            </a:r>
          </a:p>
          <a:p>
            <a:pPr marL="1371600" lvl="2" indent="-457200" eaLnBrk="0" hangingPunct="0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  <a:defRPr/>
            </a:pPr>
            <a:r>
              <a:rPr lang="en-US" sz="2000" dirty="0">
                <a:latin typeface="+mn-lt"/>
              </a:rPr>
              <a:t>Time spent planning or coordinating projects with agencies or within the chapter or with government agencies.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z="4800" b="1">
                <a:solidFill>
                  <a:schemeClr val="tx1"/>
                </a:solidFill>
                <a:effectLst/>
              </a:rPr>
              <a:t>Guidelines for Reporting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9600" y="1447800"/>
            <a:ext cx="7924800" cy="47936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800" b="1" dirty="0">
                <a:latin typeface="+mj-lt"/>
              </a:rPr>
              <a:t>Education/LOL</a:t>
            </a:r>
          </a:p>
          <a:p>
            <a:pPr eaLnBrk="0" hangingPunct="0">
              <a:spcBef>
                <a:spcPts val="300"/>
              </a:spcBef>
              <a:spcAft>
                <a:spcPts val="300"/>
              </a:spcAft>
              <a:defRPr/>
            </a:pPr>
            <a:r>
              <a:rPr lang="en-US" sz="2000" dirty="0">
                <a:latin typeface="+mn-lt"/>
              </a:rPr>
              <a:t>Record Light on the Land (LOL) education projects under the agency “ </a:t>
            </a:r>
            <a:r>
              <a:rPr lang="en-US" sz="2000" b="1" dirty="0">
                <a:latin typeface="+mn-lt"/>
              </a:rPr>
              <a:t>L </a:t>
            </a:r>
            <a:r>
              <a:rPr lang="en-US" sz="2000" dirty="0">
                <a:latin typeface="+mn-lt"/>
              </a:rPr>
              <a:t>” and other Educational projects under the agency “ </a:t>
            </a:r>
            <a:r>
              <a:rPr lang="en-US" sz="2000" b="1" dirty="0">
                <a:latin typeface="+mn-lt"/>
              </a:rPr>
              <a:t>E </a:t>
            </a:r>
            <a:r>
              <a:rPr lang="en-US" sz="2000" dirty="0">
                <a:latin typeface="+mn-lt"/>
              </a:rPr>
              <a:t>”</a:t>
            </a:r>
          </a:p>
          <a:p>
            <a:pPr marL="914400" lvl="1" indent="-457200" eaLnBrk="0" hangingPunct="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Ø"/>
              <a:defRPr/>
            </a:pPr>
            <a:r>
              <a:rPr lang="en-US" sz="2000" dirty="0">
                <a:latin typeface="+mn-lt"/>
              </a:rPr>
              <a:t>Clinics, Seminars, Rendezvous – Planning Teaching and Hosting (working, judging and setup) public clinics. </a:t>
            </a:r>
          </a:p>
          <a:p>
            <a:pPr marL="914400" lvl="1" indent="-457200" eaLnBrk="0" hangingPunct="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Ø"/>
              <a:defRPr/>
            </a:pPr>
            <a:r>
              <a:rPr lang="en-US" sz="2000" dirty="0">
                <a:latin typeface="+mn-lt"/>
              </a:rPr>
              <a:t>Presenting or writing articles regarding LNT or other educational topics.</a:t>
            </a:r>
          </a:p>
          <a:p>
            <a:pPr marL="914400" lvl="1" indent="-457200" eaLnBrk="0" hangingPunct="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Ø"/>
              <a:defRPr/>
            </a:pPr>
            <a:r>
              <a:rPr lang="en-US" sz="2000" dirty="0">
                <a:latin typeface="+mn-lt"/>
              </a:rPr>
              <a:t>Education Booths – Public display or representation of the BCHA interaction with the public.</a:t>
            </a:r>
          </a:p>
          <a:p>
            <a:pPr marL="914400" lvl="1" indent="-457200" eaLnBrk="0" hangingPunct="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Ø"/>
              <a:defRPr/>
            </a:pPr>
            <a:r>
              <a:rPr lang="en-US" sz="2000" dirty="0">
                <a:latin typeface="+mn-lt"/>
              </a:rPr>
              <a:t>Chainsaw/Crosscut Saw certification training (including prerequisite First Aid, CPR, etc.) for both student and instructors</a:t>
            </a:r>
          </a:p>
          <a:p>
            <a:pPr marL="914400" lvl="1" indent="-457200" eaLnBrk="0" hangingPunct="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Ø"/>
              <a:defRPr/>
            </a:pPr>
            <a:r>
              <a:rPr lang="en-US" sz="2000" dirty="0">
                <a:latin typeface="+mn-lt"/>
              </a:rPr>
              <a:t>Hosting an informational clinic for your chapter </a:t>
            </a:r>
          </a:p>
          <a:p>
            <a:pPr marL="914400" lvl="1" indent="-457200" eaLnBrk="0" hangingPunct="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Ø"/>
              <a:defRPr/>
            </a:pPr>
            <a:r>
              <a:rPr lang="en-US" sz="2000" dirty="0">
                <a:latin typeface="+mn-lt"/>
              </a:rPr>
              <a:t>Speaking at another organization.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z="4800" b="1">
                <a:solidFill>
                  <a:schemeClr val="tx1"/>
                </a:solidFill>
                <a:effectLst/>
              </a:rPr>
              <a:t>Guidelines for Reporting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9600" y="1447800"/>
            <a:ext cx="7924800" cy="19466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 eaLnBrk="0" hangingPunct="0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800" b="1" dirty="0">
                <a:latin typeface="+mj-lt"/>
              </a:rPr>
              <a:t>What Doesn't Count:</a:t>
            </a:r>
          </a:p>
          <a:p>
            <a:pPr marL="914400" lvl="1" indent="-457200" eaLnBrk="0" hangingPunct="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Ø"/>
              <a:defRPr/>
            </a:pPr>
            <a:r>
              <a:rPr lang="en-US" sz="2000" dirty="0">
                <a:latin typeface="+mn-lt"/>
              </a:rPr>
              <a:t>Participation at a clinic as a student. Not to be confused with training required for saw certification etc. which does count.</a:t>
            </a:r>
          </a:p>
          <a:p>
            <a:pPr marL="914400" lvl="1" indent="-457200" eaLnBrk="0" hangingPunct="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Ø"/>
              <a:defRPr/>
            </a:pPr>
            <a:r>
              <a:rPr lang="en-US" sz="2000" dirty="0">
                <a:latin typeface="+mn-lt"/>
              </a:rPr>
              <a:t>Attendance without partaking in the efforts to help put on the event.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z="4800" b="1">
                <a:solidFill>
                  <a:schemeClr val="tx1"/>
                </a:solidFill>
                <a:effectLst/>
              </a:rPr>
              <a:t>Guidelines for Reporting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9600" y="1447800"/>
            <a:ext cx="7924800" cy="402417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 eaLnBrk="0" hangingPunct="0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800" b="1" dirty="0">
                <a:latin typeface="+mj-lt"/>
              </a:rPr>
              <a:t>Public Meetings and BCHA Representation</a:t>
            </a:r>
          </a:p>
          <a:p>
            <a:pPr marL="914400" lvl="1" indent="-457200" eaLnBrk="0" hangingPunct="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Ø"/>
              <a:defRPr/>
            </a:pPr>
            <a:r>
              <a:rPr lang="en-US" sz="2000" dirty="0">
                <a:latin typeface="+mn-lt"/>
              </a:rPr>
              <a:t>Active participation at public meetings including; USFS, BLM, DNR, National Parks, State, County and City.</a:t>
            </a:r>
          </a:p>
          <a:p>
            <a:pPr marL="914400" lvl="1" indent="-457200" eaLnBrk="0" hangingPunct="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Ø"/>
              <a:defRPr/>
            </a:pPr>
            <a:r>
              <a:rPr lang="en-US" sz="2000" dirty="0">
                <a:latin typeface="+mn-lt"/>
              </a:rPr>
              <a:t>Active participation at conferences, meetings, seminars, relating to BCH Purpose and Objectives.</a:t>
            </a:r>
          </a:p>
          <a:p>
            <a:pPr marL="914400" lvl="1" indent="-457200" eaLnBrk="0" hangingPunct="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Ø"/>
              <a:defRPr/>
            </a:pPr>
            <a:r>
              <a:rPr lang="en-US" sz="2000" dirty="0">
                <a:latin typeface="+mn-lt"/>
              </a:rPr>
              <a:t>Parades</a:t>
            </a:r>
          </a:p>
          <a:p>
            <a:pPr marL="914400" lvl="1" indent="-457200" eaLnBrk="0" hangingPunct="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Ø"/>
              <a:defRPr/>
            </a:pPr>
            <a:r>
              <a:rPr lang="en-US" sz="2000" dirty="0">
                <a:latin typeface="+mn-lt"/>
              </a:rPr>
              <a:t>Fund raisers that provide benefits to the public </a:t>
            </a:r>
            <a:br>
              <a:rPr lang="en-US" sz="2000" dirty="0">
                <a:latin typeface="+mn-lt"/>
              </a:rPr>
            </a:br>
            <a:r>
              <a:rPr lang="en-US" sz="2000" dirty="0">
                <a:latin typeface="+mn-lt"/>
              </a:rPr>
              <a:t>(e.g. Tack sale, poker ride etc.)</a:t>
            </a:r>
          </a:p>
          <a:p>
            <a:pPr marL="914400" lvl="1" indent="-457200" eaLnBrk="0" hangingPunct="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Ø"/>
              <a:defRPr/>
            </a:pPr>
            <a:r>
              <a:rPr lang="en-US" sz="2000" dirty="0">
                <a:latin typeface="+mn-lt"/>
              </a:rPr>
              <a:t>Time spent publicly representing the BCHA in a productive manner as part of a chapter or group effort (e.g. Volunteering at a homeless shelter, manning a booth at a public event, etc.)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z="4800" b="1">
                <a:solidFill>
                  <a:schemeClr val="tx1"/>
                </a:solidFill>
                <a:effectLst/>
              </a:rPr>
              <a:t>Guidelines for Reporting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9600" y="1447800"/>
            <a:ext cx="7924800" cy="46474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 eaLnBrk="0" hangingPunct="0">
              <a:spcBef>
                <a:spcPts val="300"/>
              </a:spcBef>
              <a:spcAft>
                <a:spcPts val="300"/>
              </a:spcAft>
              <a:defRPr/>
            </a:pPr>
            <a:r>
              <a:rPr lang="en-US" sz="2800" b="1" dirty="0">
                <a:latin typeface="+mj-lt"/>
              </a:rPr>
              <a:t>What Counts:</a:t>
            </a:r>
          </a:p>
          <a:p>
            <a:pPr marL="914400" lvl="1" indent="-457200" eaLnBrk="0" hangingPunct="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Ø"/>
              <a:defRPr/>
            </a:pPr>
            <a:r>
              <a:rPr lang="en-US" sz="2000" dirty="0"/>
              <a:t>Active participation in these activities; which includes: </a:t>
            </a:r>
          </a:p>
          <a:p>
            <a:pPr marL="1371600" lvl="2" indent="-457200" eaLnBrk="0" hangingPunct="0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  <a:defRPr/>
            </a:pPr>
            <a:r>
              <a:rPr lang="en-US" sz="2000" dirty="0"/>
              <a:t>At meeting, speaking, interacting, taking notes for an upcoming newsletter or meeting.</a:t>
            </a:r>
          </a:p>
          <a:p>
            <a:pPr marL="1371600" lvl="2" indent="-457200" eaLnBrk="0" hangingPunct="0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  <a:defRPr/>
            </a:pPr>
            <a:r>
              <a:rPr lang="en-US" sz="2000" dirty="0"/>
              <a:t>Time preparing for or planning an event.</a:t>
            </a:r>
          </a:p>
          <a:p>
            <a:pPr marL="1371600" lvl="2" indent="-457200" eaLnBrk="0" hangingPunct="0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  <a:defRPr/>
            </a:pPr>
            <a:r>
              <a:rPr lang="en-US" sz="2000" dirty="0"/>
              <a:t>Time spent preparing or manning a display booth representing BCHA, State or local chapter.</a:t>
            </a:r>
          </a:p>
          <a:p>
            <a:pPr marL="457200" indent="-457200" eaLnBrk="0" hangingPunct="0">
              <a:spcBef>
                <a:spcPts val="300"/>
              </a:spcBef>
              <a:spcAft>
                <a:spcPts val="300"/>
              </a:spcAft>
              <a:defRPr/>
            </a:pPr>
            <a:r>
              <a:rPr lang="en-US" sz="2800" b="1" dirty="0">
                <a:latin typeface="+mj-lt"/>
              </a:rPr>
              <a:t>What Doesn't Count:</a:t>
            </a:r>
            <a:endParaRPr lang="en-US" sz="2800" dirty="0">
              <a:latin typeface="+mn-lt"/>
            </a:endParaRPr>
          </a:p>
          <a:p>
            <a:pPr marL="914400" lvl="1" indent="-457200" eaLnBrk="0" hangingPunct="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Ø"/>
              <a:defRPr/>
            </a:pPr>
            <a:r>
              <a:rPr lang="en-US" sz="2000" dirty="0"/>
              <a:t>BCH chapter, state and national board meetings are not considered public meetings</a:t>
            </a:r>
          </a:p>
          <a:p>
            <a:pPr marL="914400" lvl="1" indent="-457200" eaLnBrk="0" hangingPunct="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Ø"/>
              <a:defRPr/>
            </a:pPr>
            <a:r>
              <a:rPr lang="en-US" sz="2000" dirty="0"/>
              <a:t>Parade prep time </a:t>
            </a:r>
          </a:p>
          <a:p>
            <a:pPr marL="914400" lvl="1" indent="-457200" eaLnBrk="0" hangingPunct="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Ø"/>
              <a:defRPr/>
            </a:pPr>
            <a:r>
              <a:rPr lang="en-US" sz="2000" dirty="0"/>
              <a:t>Raffles, bake sales, etc.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z="4800" b="1">
                <a:solidFill>
                  <a:schemeClr val="tx1"/>
                </a:solidFill>
                <a:effectLst/>
              </a:rPr>
              <a:t>Guidelines for Reporting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9600" y="1447800"/>
            <a:ext cx="7924800" cy="4146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 eaLnBrk="0" hangingPunct="0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800" b="1" dirty="0">
                <a:latin typeface="+mj-lt"/>
              </a:rPr>
              <a:t>Administrative Service that Count:</a:t>
            </a:r>
            <a:endParaRPr lang="en-US" sz="2800" dirty="0">
              <a:latin typeface="+mj-lt"/>
            </a:endParaRPr>
          </a:p>
          <a:p>
            <a:pPr marL="914400" lvl="1" indent="-457200" eaLnBrk="0" hangingPunct="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Ø"/>
              <a:defRPr/>
            </a:pPr>
            <a:r>
              <a:rPr lang="en-US" sz="2000" dirty="0">
                <a:latin typeface="+mn-lt"/>
              </a:rPr>
              <a:t>Planning clinics or workshops. </a:t>
            </a:r>
          </a:p>
          <a:p>
            <a:pPr marL="914400" lvl="1" indent="-457200" eaLnBrk="0" hangingPunct="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Ø"/>
              <a:defRPr/>
            </a:pPr>
            <a:r>
              <a:rPr lang="en-US" sz="2000" dirty="0">
                <a:latin typeface="+mn-lt"/>
              </a:rPr>
              <a:t>Planning events that are open to the public</a:t>
            </a:r>
          </a:p>
          <a:p>
            <a:pPr marL="914400" lvl="1" indent="-457200" eaLnBrk="0" hangingPunct="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Ø"/>
              <a:defRPr/>
            </a:pPr>
            <a:r>
              <a:rPr lang="en-US" sz="2000" dirty="0">
                <a:latin typeface="+mn-lt"/>
              </a:rPr>
              <a:t>Volunteer Hours Record Keeping</a:t>
            </a:r>
          </a:p>
          <a:p>
            <a:pPr marL="914400" lvl="1" indent="-457200" eaLnBrk="0" hangingPunct="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Ø"/>
              <a:defRPr/>
            </a:pPr>
            <a:r>
              <a:rPr lang="en-US" sz="2000" dirty="0">
                <a:latin typeface="+mn-lt"/>
              </a:rPr>
              <a:t>Newsletter Editor Hours </a:t>
            </a:r>
          </a:p>
          <a:p>
            <a:pPr marL="914400" lvl="1" indent="-457200" eaLnBrk="0" hangingPunct="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Ø"/>
              <a:defRPr/>
            </a:pPr>
            <a:r>
              <a:rPr lang="en-US" sz="2000" dirty="0">
                <a:latin typeface="+mn-lt"/>
              </a:rPr>
              <a:t>Research for articles, or writing of an article to be published in a newsletter</a:t>
            </a:r>
          </a:p>
          <a:p>
            <a:pPr marL="457200" indent="-457200" eaLnBrk="0" hangingPunct="0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800" b="1" dirty="0">
                <a:latin typeface="+mj-lt"/>
              </a:rPr>
              <a:t>What Doesn't Count:</a:t>
            </a:r>
          </a:p>
          <a:p>
            <a:pPr marL="914400" lvl="1" indent="-457200" eaLnBrk="0" hangingPunct="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Ø"/>
              <a:defRPr/>
            </a:pPr>
            <a:r>
              <a:rPr lang="en-US" sz="2000" dirty="0">
                <a:latin typeface="+mn-lt"/>
              </a:rPr>
              <a:t>BCH chapter meetings</a:t>
            </a:r>
          </a:p>
          <a:p>
            <a:pPr marL="914400" lvl="1" indent="-457200" eaLnBrk="0" hangingPunct="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Ø"/>
              <a:defRPr/>
            </a:pPr>
            <a:r>
              <a:rPr lang="en-US" sz="2000" dirty="0">
                <a:latin typeface="+mn-lt"/>
              </a:rPr>
              <a:t>State and national board meetings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z="4800" b="1">
                <a:solidFill>
                  <a:schemeClr val="tx1"/>
                </a:solidFill>
                <a:effectLst/>
              </a:rPr>
              <a:t>Guidelines for Reporting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9600" y="1447800"/>
            <a:ext cx="7924800" cy="50244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 eaLnBrk="0" hangingPunct="0">
              <a:spcBef>
                <a:spcPts val="300"/>
              </a:spcBef>
              <a:spcAft>
                <a:spcPts val="300"/>
              </a:spcAft>
              <a:defRPr/>
            </a:pPr>
            <a:r>
              <a:rPr lang="en-US" sz="2800" b="1" dirty="0">
                <a:latin typeface="+mj-lt"/>
              </a:rPr>
              <a:t>Travel Time &amp; Mileage</a:t>
            </a:r>
          </a:p>
          <a:p>
            <a:pPr marL="457200" indent="-457200" eaLnBrk="0" hangingPunct="0">
              <a:spcBef>
                <a:spcPts val="300"/>
              </a:spcBef>
              <a:spcAft>
                <a:spcPts val="300"/>
              </a:spcAft>
              <a:defRPr/>
            </a:pPr>
            <a:r>
              <a:rPr lang="en-US" sz="2000" b="1" i="1" dirty="0">
                <a:latin typeface="+mn-lt"/>
              </a:rPr>
              <a:t>Time </a:t>
            </a:r>
            <a:endParaRPr lang="en-US" sz="2000" i="1" dirty="0">
              <a:latin typeface="+mn-lt"/>
            </a:endParaRPr>
          </a:p>
          <a:p>
            <a:pPr marL="914400" lvl="1" indent="-457200" eaLnBrk="0" hangingPunct="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Ø"/>
              <a:defRPr/>
            </a:pPr>
            <a:r>
              <a:rPr lang="en-US" sz="2000" dirty="0">
                <a:latin typeface="+mn-lt"/>
              </a:rPr>
              <a:t>Actual hours spent by participants going to and from projects, educational events or public meetings </a:t>
            </a:r>
          </a:p>
          <a:p>
            <a:pPr marL="457200" indent="-457200" eaLnBrk="0" hangingPunct="0">
              <a:spcBef>
                <a:spcPts val="300"/>
              </a:spcBef>
              <a:spcAft>
                <a:spcPts val="300"/>
              </a:spcAft>
              <a:defRPr/>
            </a:pPr>
            <a:r>
              <a:rPr lang="en-US" sz="2000" b="1" i="1" dirty="0">
                <a:latin typeface="+mn-lt"/>
              </a:rPr>
              <a:t>Mileage</a:t>
            </a:r>
          </a:p>
          <a:p>
            <a:pPr marL="914400" lvl="1" indent="-457200" eaLnBrk="0" hangingPunct="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Ø"/>
              <a:defRPr/>
            </a:pPr>
            <a:r>
              <a:rPr lang="en-US" sz="2000" dirty="0">
                <a:latin typeface="+mn-lt"/>
              </a:rPr>
              <a:t>Personal Vehicle Miles</a:t>
            </a:r>
          </a:p>
          <a:p>
            <a:pPr marL="1371600" lvl="2" indent="-457200" eaLnBrk="0" hangingPunct="0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  <a:defRPr/>
            </a:pPr>
            <a:r>
              <a:rPr lang="en-US" sz="2000" dirty="0">
                <a:latin typeface="+mn-lt"/>
              </a:rPr>
              <a:t>Actual vehicle miles driven to and from projects, educational or public meetings and return – only driver can claim miles.</a:t>
            </a:r>
          </a:p>
          <a:p>
            <a:pPr marL="914400" lvl="1" indent="-457200" eaLnBrk="0" hangingPunct="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Ø"/>
              <a:defRPr/>
            </a:pPr>
            <a:r>
              <a:rPr lang="en-US" sz="2000" dirty="0">
                <a:latin typeface="+mn-lt"/>
              </a:rPr>
              <a:t>Stock Hauling Miles (equipment hauling also)</a:t>
            </a:r>
          </a:p>
          <a:p>
            <a:pPr marL="1371600" lvl="2" indent="-457200" eaLnBrk="0" hangingPunct="0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  <a:defRPr/>
            </a:pPr>
            <a:r>
              <a:rPr lang="en-US" sz="2000" dirty="0">
                <a:latin typeface="+mn-lt"/>
              </a:rPr>
              <a:t>Actual miles using a truck and/or trailer to haul animals AND/OR Heavy equipment etc. for projects </a:t>
            </a:r>
            <a:r>
              <a:rPr lang="en-US" sz="2000" dirty="0"/>
              <a:t>– only</a:t>
            </a:r>
            <a:r>
              <a:rPr lang="en-US" sz="2000" dirty="0">
                <a:latin typeface="+mn-lt"/>
              </a:rPr>
              <a:t> driver can claim miles. </a:t>
            </a:r>
          </a:p>
          <a:p>
            <a:pPr marL="914400" lvl="1" indent="-457200" eaLnBrk="0" hangingPunct="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Ø"/>
              <a:defRPr/>
            </a:pPr>
            <a:r>
              <a:rPr lang="en-US" sz="2000" dirty="0">
                <a:latin typeface="+mn-lt"/>
              </a:rPr>
              <a:t>Report either stock hauling or personal miles but not both.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z="4800" b="1">
                <a:solidFill>
                  <a:schemeClr val="tx1"/>
                </a:solidFill>
                <a:effectLst/>
              </a:rPr>
              <a:t>Guidelines for Reporting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9600" y="1447800"/>
            <a:ext cx="7924800" cy="437042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 eaLnBrk="0" hangingPunct="0">
              <a:spcBef>
                <a:spcPts val="300"/>
              </a:spcBef>
              <a:spcAft>
                <a:spcPts val="300"/>
              </a:spcAft>
              <a:defRPr/>
            </a:pPr>
            <a:r>
              <a:rPr lang="en-US" sz="2800" b="1" dirty="0">
                <a:latin typeface="+mj-lt"/>
              </a:rPr>
              <a:t>Equipment</a:t>
            </a:r>
          </a:p>
          <a:p>
            <a:pPr marL="457200" indent="-457200" eaLnBrk="0" hangingPunct="0">
              <a:spcBef>
                <a:spcPts val="300"/>
              </a:spcBef>
              <a:spcAft>
                <a:spcPts val="300"/>
              </a:spcAft>
              <a:defRPr/>
            </a:pPr>
            <a:r>
              <a:rPr lang="en-US" sz="2000" b="1" i="1" dirty="0">
                <a:latin typeface="+mn-lt"/>
              </a:rPr>
              <a:t>Power Equipment </a:t>
            </a:r>
            <a:endParaRPr lang="en-US" sz="2000" i="1" dirty="0">
              <a:latin typeface="+mn-lt"/>
            </a:endParaRPr>
          </a:p>
          <a:p>
            <a:pPr marL="914400" lvl="1" indent="-457200" eaLnBrk="0" hangingPunct="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Ø"/>
              <a:defRPr/>
            </a:pPr>
            <a:r>
              <a:rPr lang="en-US" sz="2000" dirty="0">
                <a:latin typeface="+mn-lt"/>
              </a:rPr>
              <a:t>Actual </a:t>
            </a:r>
            <a:r>
              <a:rPr lang="en-US" sz="2000" dirty="0"/>
              <a:t>hours of use of personally owned or rented power equipment on projects (e.g. Chainsaws, weed whackers, mixers, etc.)</a:t>
            </a:r>
            <a:endParaRPr lang="en-US" sz="2000" dirty="0">
              <a:latin typeface="+mn-lt"/>
            </a:endParaRPr>
          </a:p>
          <a:p>
            <a:pPr marL="457200" indent="-457200" eaLnBrk="0" hangingPunct="0">
              <a:spcBef>
                <a:spcPts val="300"/>
              </a:spcBef>
              <a:spcAft>
                <a:spcPts val="300"/>
              </a:spcAft>
              <a:defRPr/>
            </a:pPr>
            <a:r>
              <a:rPr lang="en-US" sz="2000" b="1" i="1" dirty="0">
                <a:latin typeface="+mn-lt"/>
              </a:rPr>
              <a:t>Heavy Equipment</a:t>
            </a:r>
          </a:p>
          <a:p>
            <a:pPr marL="914400" lvl="1" indent="-457200" eaLnBrk="0" hangingPunct="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Ø"/>
              <a:defRPr/>
            </a:pPr>
            <a:r>
              <a:rPr lang="en-US" sz="2000" dirty="0"/>
              <a:t>Actual hours using heavy equipment on projects. (e.g. Tractors, Post Drivers, Backhoes, etc.)</a:t>
            </a:r>
          </a:p>
          <a:p>
            <a:pPr marL="914400" lvl="1" indent="-457200" eaLnBrk="0" hangingPunct="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Ø"/>
              <a:defRPr/>
            </a:pPr>
            <a:r>
              <a:rPr lang="en-US" sz="2000" dirty="0">
                <a:latin typeface="+mn-lt"/>
              </a:rPr>
              <a:t>Prepping heavy equipment and loading it before you use it counts as skilled labor.</a:t>
            </a:r>
          </a:p>
          <a:p>
            <a:pPr lvl="1" eaLnBrk="0" hangingPunct="0">
              <a:spcBef>
                <a:spcPts val="300"/>
              </a:spcBef>
              <a:spcAft>
                <a:spcPts val="300"/>
              </a:spcAft>
              <a:defRPr/>
            </a:pPr>
            <a:r>
              <a:rPr lang="en-US" sz="2000" dirty="0">
                <a:latin typeface="+mn-lt"/>
              </a:rPr>
              <a:t>Hourly Rates are determined by BCHA in conjunction with the government agencies.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z="4800" b="1">
                <a:solidFill>
                  <a:schemeClr val="tx1"/>
                </a:solidFill>
                <a:effectLst/>
              </a:rPr>
              <a:t>Guidelines for Reporting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9600" y="1447800"/>
            <a:ext cx="7924800" cy="47936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 eaLnBrk="0" hangingPunct="0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800" b="1" dirty="0">
                <a:latin typeface="+mj-lt"/>
              </a:rPr>
              <a:t>Stock Use</a:t>
            </a:r>
          </a:p>
          <a:p>
            <a:pPr marL="457200" indent="-457200" eaLnBrk="0" hangingPunct="0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000" b="1" i="1" dirty="0">
                <a:latin typeface="+mn-lt"/>
              </a:rPr>
              <a:t>Stock Used </a:t>
            </a:r>
            <a:endParaRPr lang="en-US" sz="2000" i="1" dirty="0">
              <a:latin typeface="+mn-lt"/>
            </a:endParaRPr>
          </a:p>
          <a:p>
            <a:pPr marL="914400" lvl="1" indent="-457200" eaLnBrk="0" hangingPunct="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Ø"/>
              <a:defRPr/>
            </a:pPr>
            <a:r>
              <a:rPr lang="en-US" sz="2000" dirty="0">
                <a:latin typeface="+mn-lt"/>
              </a:rPr>
              <a:t>Number of saddle and pack stock used to complete a project. </a:t>
            </a:r>
          </a:p>
          <a:p>
            <a:pPr marL="457200" indent="-457200" eaLnBrk="0" hangingPunct="0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000" b="1" i="1" dirty="0">
                <a:latin typeface="+mn-lt"/>
              </a:rPr>
              <a:t>Stock Days</a:t>
            </a:r>
          </a:p>
          <a:p>
            <a:pPr marL="914400" lvl="1" indent="-457200" eaLnBrk="0" hangingPunct="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Ø"/>
              <a:defRPr/>
            </a:pPr>
            <a:r>
              <a:rPr lang="en-US" sz="2000" dirty="0">
                <a:latin typeface="+mn-lt"/>
              </a:rPr>
              <a:t>The number of saddle and pack stock used times the number of days used on the project. For Example:</a:t>
            </a:r>
          </a:p>
          <a:p>
            <a:pPr marL="1371600" lvl="2" indent="-457200" eaLnBrk="0" hangingPunct="0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  <a:defRPr/>
            </a:pPr>
            <a:r>
              <a:rPr lang="en-US" sz="2000" dirty="0">
                <a:latin typeface="+mn-lt"/>
              </a:rPr>
              <a:t>1 animal used for 1 day is reported as 1 stock days. </a:t>
            </a:r>
          </a:p>
          <a:p>
            <a:pPr marL="1371600" lvl="2" indent="-457200" eaLnBrk="0" hangingPunct="0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  <a:defRPr/>
            </a:pPr>
            <a:r>
              <a:rPr lang="en-US" sz="2000" dirty="0">
                <a:latin typeface="+mn-lt"/>
              </a:rPr>
              <a:t>2 animals used for 1 day is reported as 2 stock days. </a:t>
            </a:r>
          </a:p>
          <a:p>
            <a:pPr marL="1371600" lvl="2" indent="-457200" eaLnBrk="0" hangingPunct="0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  <a:defRPr/>
            </a:pPr>
            <a:r>
              <a:rPr lang="en-US" sz="2000" dirty="0">
                <a:latin typeface="+mn-lt"/>
              </a:rPr>
              <a:t>2 animals used for 3 days is reported as 6 stock days.</a:t>
            </a:r>
          </a:p>
          <a:p>
            <a:pPr marL="914400" lvl="1" indent="-457200" eaLnBrk="0" hangingPunct="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Ø"/>
              <a:defRPr/>
            </a:pPr>
            <a:r>
              <a:rPr lang="en-US" sz="2000" dirty="0">
                <a:latin typeface="+mn-lt"/>
              </a:rPr>
              <a:t>If an animal is used for part of a day, report as 1 stock day regardless how long it was actually used. </a:t>
            </a:r>
          </a:p>
          <a:p>
            <a:pPr marL="914400" lvl="1" indent="-457200" eaLnBrk="0" hangingPunct="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Ø"/>
              <a:defRPr/>
            </a:pPr>
            <a:r>
              <a:rPr lang="en-US" sz="2000" dirty="0">
                <a:latin typeface="+mn-lt"/>
              </a:rPr>
              <a:t>Stock days are what count for volunteer service.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z="4800" b="1">
                <a:solidFill>
                  <a:schemeClr val="tx1"/>
                </a:solidFill>
                <a:effectLst/>
              </a:rPr>
              <a:t>Guidelines for Reporting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9600" y="1447800"/>
            <a:ext cx="7924800" cy="471667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 eaLnBrk="0" hangingPunct="0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800" b="1" dirty="0">
                <a:latin typeface="+mj-lt"/>
              </a:rPr>
              <a:t>Donations</a:t>
            </a:r>
          </a:p>
          <a:p>
            <a:pPr marL="914400" lvl="1" indent="-457200" eaLnBrk="0" hangingPunct="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Ø"/>
              <a:defRPr/>
            </a:pPr>
            <a:r>
              <a:rPr lang="en-US" sz="2000" dirty="0">
                <a:latin typeface="+mn-lt"/>
              </a:rPr>
              <a:t>Donations of money or material from:</a:t>
            </a:r>
          </a:p>
          <a:p>
            <a:pPr marL="1371600" lvl="2" indent="-457200" eaLnBrk="0" hangingPunct="0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  <a:defRPr/>
            </a:pPr>
            <a:r>
              <a:rPr lang="en-US" sz="2000" dirty="0">
                <a:latin typeface="+mn-lt"/>
              </a:rPr>
              <a:t>Chapter treasury </a:t>
            </a:r>
          </a:p>
          <a:p>
            <a:pPr marL="1371600" lvl="2" indent="-457200" eaLnBrk="0" hangingPunct="0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  <a:defRPr/>
            </a:pPr>
            <a:r>
              <a:rPr lang="en-US" sz="2000" dirty="0">
                <a:latin typeface="+mn-lt"/>
              </a:rPr>
              <a:t>Personal or business accounts. </a:t>
            </a:r>
          </a:p>
          <a:p>
            <a:pPr marL="914400" lvl="1" indent="-457200" eaLnBrk="0" hangingPunct="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Ø"/>
              <a:defRPr/>
            </a:pPr>
            <a:r>
              <a:rPr lang="en-US" sz="2000" dirty="0">
                <a:latin typeface="+mn-lt"/>
              </a:rPr>
              <a:t>For Example:</a:t>
            </a:r>
          </a:p>
          <a:p>
            <a:pPr marL="1371600" lvl="2" indent="-457200" eaLnBrk="0" hangingPunct="0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  <a:defRPr/>
            </a:pPr>
            <a:r>
              <a:rPr lang="en-US" sz="2000" dirty="0">
                <a:latin typeface="+mn-lt"/>
              </a:rPr>
              <a:t>Nails </a:t>
            </a:r>
          </a:p>
          <a:p>
            <a:pPr marL="1371600" lvl="2" indent="-457200" eaLnBrk="0" hangingPunct="0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  <a:defRPr/>
            </a:pPr>
            <a:r>
              <a:rPr lang="en-US" sz="2000" dirty="0">
                <a:latin typeface="+mn-lt"/>
              </a:rPr>
              <a:t>Lumber</a:t>
            </a:r>
          </a:p>
          <a:p>
            <a:pPr marL="1371600" lvl="2" indent="-457200" eaLnBrk="0" hangingPunct="0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  <a:defRPr/>
            </a:pPr>
            <a:r>
              <a:rPr lang="en-US" sz="2000" dirty="0">
                <a:latin typeface="+mn-lt"/>
              </a:rPr>
              <a:t>Fuel for chainsaw or other equipment</a:t>
            </a:r>
          </a:p>
          <a:p>
            <a:pPr marL="1371600" lvl="2" indent="-457200" eaLnBrk="0" hangingPunct="0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  <a:defRPr/>
            </a:pPr>
            <a:r>
              <a:rPr lang="en-US" sz="2000" dirty="0">
                <a:latin typeface="+mn-lt"/>
              </a:rPr>
              <a:t>Gravel</a:t>
            </a:r>
          </a:p>
          <a:p>
            <a:pPr marL="1371600" lvl="2" indent="-457200" eaLnBrk="0" hangingPunct="0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  <a:defRPr/>
            </a:pPr>
            <a:r>
              <a:rPr lang="en-US" sz="2000" dirty="0">
                <a:latin typeface="+mn-lt"/>
              </a:rPr>
              <a:t>Other materiel purchased by members or the chapter</a:t>
            </a:r>
          </a:p>
          <a:p>
            <a:pPr lvl="1" eaLnBrk="0" hangingPunct="0">
              <a:spcBef>
                <a:spcPts val="300"/>
              </a:spcBef>
              <a:spcAft>
                <a:spcPts val="300"/>
              </a:spcAft>
              <a:defRPr/>
            </a:pPr>
            <a:r>
              <a:rPr lang="en-US" sz="2000" b="1" u="sng" dirty="0">
                <a:latin typeface="+mn-lt"/>
              </a:rPr>
              <a:t>REMEMBER</a:t>
            </a:r>
            <a:r>
              <a:rPr lang="en-US" sz="2000" dirty="0">
                <a:latin typeface="+mn-lt"/>
              </a:rPr>
              <a:t>: If there are questions concerning the eligibility of any volunteer effort contact the BCHA VHC for help and advice.</a:t>
            </a:r>
          </a:p>
        </p:txBody>
      </p:sp>
      <p:pic>
        <p:nvPicPr>
          <p:cNvPr id="31748" name="Picture 2" descr="C:\Documents and Settings\larry\My Documents\My Pictures\Microsoft Clip Organizer\MCj0078725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2438400"/>
            <a:ext cx="3335338" cy="2360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800" b="1" dirty="0">
                <a:solidFill>
                  <a:schemeClr val="tx1"/>
                </a:solidFill>
                <a:effectLst/>
              </a:rPr>
              <a:t>Overview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9600" y="1447800"/>
            <a:ext cx="7924800" cy="42545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 eaLnBrk="0" hangingPunct="0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800" b="1" dirty="0">
                <a:latin typeface="Cambria" pitchFamily="18" charset="0"/>
              </a:rPr>
              <a:t>Volunteer Hours are Important</a:t>
            </a:r>
          </a:p>
          <a:p>
            <a:pPr marL="457200" indent="-457200" eaLnBrk="0" hangingPunct="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Ø"/>
              <a:defRPr/>
            </a:pPr>
            <a:r>
              <a:rPr lang="en-US" sz="2000" dirty="0">
                <a:latin typeface="+mn-lt"/>
              </a:rPr>
              <a:t>Volunteerism is one of the most important activities Back Country Horsemen can use in our effort to perpetuate enjoyable common sense use of horses in the backcountry.</a:t>
            </a:r>
          </a:p>
          <a:p>
            <a:pPr marL="457200" indent="-457200" eaLnBrk="0" hangingPunct="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Ø"/>
              <a:defRPr/>
            </a:pPr>
            <a:r>
              <a:rPr lang="en-US" sz="2000" dirty="0">
                <a:solidFill>
                  <a:srgbClr val="000000"/>
                </a:solidFill>
                <a:latin typeface="Calibri"/>
              </a:rPr>
              <a:t>Volunteerism earns horsemen a seat at the table where decisions concerning access to public lands by pack and saddle stock users are made.</a:t>
            </a:r>
          </a:p>
          <a:p>
            <a:pPr marL="457200" indent="-457200" eaLnBrk="0" hangingPunct="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Ø"/>
              <a:defRPr/>
            </a:pPr>
            <a:r>
              <a:rPr lang="en-US" sz="2000" dirty="0">
                <a:solidFill>
                  <a:srgbClr val="000000"/>
                </a:solidFill>
                <a:latin typeface="Calibri"/>
              </a:rPr>
              <a:t>Individual volunteer efforts support the </a:t>
            </a:r>
            <a:br>
              <a:rPr lang="en-US" sz="2000" dirty="0">
                <a:solidFill>
                  <a:srgbClr val="000000"/>
                </a:solidFill>
                <a:latin typeface="Calibri"/>
              </a:rPr>
            </a:br>
            <a:r>
              <a:rPr lang="en-US" sz="2000" dirty="0">
                <a:solidFill>
                  <a:srgbClr val="000000"/>
                </a:solidFill>
                <a:latin typeface="Calibri"/>
              </a:rPr>
              <a:t>Back Country Horsemen of America </a:t>
            </a:r>
            <a:br>
              <a:rPr lang="en-US" sz="2000" dirty="0">
                <a:solidFill>
                  <a:srgbClr val="000000"/>
                </a:solidFill>
                <a:latin typeface="Calibri"/>
              </a:rPr>
            </a:br>
            <a:r>
              <a:rPr lang="en-US" sz="2000" dirty="0">
                <a:solidFill>
                  <a:srgbClr val="000000"/>
                </a:solidFill>
                <a:latin typeface="Calibri"/>
              </a:rPr>
              <a:t>mission statement.</a:t>
            </a:r>
          </a:p>
          <a:p>
            <a:pPr marL="457200" indent="-457200" eaLnBrk="0" hangingPunct="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Ø"/>
              <a:defRPr/>
            </a:pPr>
            <a:r>
              <a:rPr lang="en-US" sz="2000" dirty="0">
                <a:solidFill>
                  <a:srgbClr val="000000"/>
                </a:solidFill>
                <a:latin typeface="Calibri"/>
              </a:rPr>
              <a:t>Volunteer service by BCHA is </a:t>
            </a:r>
            <a:br>
              <a:rPr lang="en-US" sz="2000" dirty="0">
                <a:solidFill>
                  <a:srgbClr val="000000"/>
                </a:solidFill>
                <a:latin typeface="Calibri"/>
              </a:rPr>
            </a:br>
            <a:r>
              <a:rPr lang="en-US" sz="2000" dirty="0">
                <a:solidFill>
                  <a:srgbClr val="000000"/>
                </a:solidFill>
                <a:latin typeface="Calibri"/>
              </a:rPr>
              <a:t>consistently </a:t>
            </a:r>
            <a:r>
              <a:rPr lang="en-US" sz="2000" b="1" dirty="0">
                <a:solidFill>
                  <a:srgbClr val="000000"/>
                </a:solidFill>
                <a:latin typeface="Calibri"/>
              </a:rPr>
              <a:t>underreported</a:t>
            </a:r>
            <a:r>
              <a:rPr lang="en-US" sz="2000" dirty="0">
                <a:solidFill>
                  <a:srgbClr val="000000"/>
                </a:solidFill>
                <a:latin typeface="Calibri"/>
              </a:rPr>
              <a:t>.</a:t>
            </a:r>
            <a:endParaRPr lang="en-US" sz="2000" dirty="0">
              <a:latin typeface="+mn-lt"/>
            </a:endParaRPr>
          </a:p>
        </p:txBody>
      </p:sp>
      <p:pic>
        <p:nvPicPr>
          <p:cNvPr id="14340" name="Picture 3" descr="wwelcome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4419600"/>
            <a:ext cx="2886075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z="4800" b="1">
                <a:solidFill>
                  <a:schemeClr val="tx1"/>
                </a:solidFill>
                <a:effectLst/>
              </a:rPr>
              <a:t>Summary Worksheet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09600" y="1447800"/>
            <a:ext cx="7924800" cy="405495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000" dirty="0">
                <a:latin typeface="+mn-lt"/>
              </a:rPr>
              <a:t>The </a:t>
            </a:r>
            <a:r>
              <a:rPr lang="en-US" sz="2000" b="1" dirty="0">
                <a:latin typeface="+mn-lt"/>
              </a:rPr>
              <a:t>Summary Sheet </a:t>
            </a:r>
            <a:r>
              <a:rPr lang="en-US" sz="2000" dirty="0">
                <a:latin typeface="+mn-lt"/>
              </a:rPr>
              <a:t>is where the VHC summarizes the efforts made by the chapter members for a report to the State organization and BCHA. </a:t>
            </a:r>
          </a:p>
          <a:p>
            <a:pPr eaLnBrk="0" hangingPunct="0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000" dirty="0">
                <a:latin typeface="+mn-lt"/>
              </a:rPr>
              <a:t>Use the Summary Sheet to:</a:t>
            </a:r>
          </a:p>
          <a:p>
            <a:pPr lvl="2" indent="-457200" eaLnBrk="0" hangingPunct="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Ø"/>
              <a:defRPr/>
            </a:pPr>
            <a:r>
              <a:rPr lang="en-US" sz="2000" dirty="0">
                <a:latin typeface="+mn-lt"/>
              </a:rPr>
              <a:t>Summarize the effort of chapter members </a:t>
            </a:r>
          </a:p>
          <a:p>
            <a:pPr lvl="2" indent="-457200" eaLnBrk="0" hangingPunct="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Ø"/>
              <a:defRPr/>
            </a:pPr>
            <a:r>
              <a:rPr lang="en-US" sz="2000" dirty="0">
                <a:latin typeface="+mn-lt"/>
              </a:rPr>
              <a:t>Copy information from the totals row of the Project Sheets to a row on the Summary Sheet</a:t>
            </a:r>
          </a:p>
          <a:p>
            <a:pPr lvl="2" indent="-457200" eaLnBrk="0" hangingPunct="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Ø"/>
              <a:defRPr/>
            </a:pPr>
            <a:r>
              <a:rPr lang="en-US" sz="2000" dirty="0">
                <a:latin typeface="+mn-lt"/>
              </a:rPr>
              <a:t>Compile the annual report for the State</a:t>
            </a:r>
          </a:p>
          <a:p>
            <a:pPr lvl="2" indent="-457200" eaLnBrk="0" hangingPunct="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Ø"/>
              <a:defRPr/>
            </a:pPr>
            <a:r>
              <a:rPr lang="en-US" sz="2000" dirty="0">
                <a:latin typeface="+mn-lt"/>
              </a:rPr>
              <a:t>The State VHC uses these reports to compile a state report to Back Country Horsemen of America.</a:t>
            </a:r>
          </a:p>
          <a:p>
            <a:pPr lvl="2" indent="-457200" eaLnBrk="0" hangingPunct="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Ø"/>
              <a:defRPr/>
            </a:pPr>
            <a:r>
              <a:rPr lang="en-US" sz="2000" dirty="0">
                <a:latin typeface="+mn-lt"/>
              </a:rPr>
              <a:t>The State VHC submits their report to the </a:t>
            </a:r>
            <a:br>
              <a:rPr lang="en-US" sz="2000" dirty="0">
                <a:latin typeface="+mn-lt"/>
              </a:rPr>
            </a:br>
            <a:r>
              <a:rPr lang="en-US" sz="2000" dirty="0">
                <a:latin typeface="+mn-lt"/>
              </a:rPr>
              <a:t>BCHA Volunteer Hours Committee chairman.</a:t>
            </a:r>
          </a:p>
        </p:txBody>
      </p:sp>
      <p:pic>
        <p:nvPicPr>
          <p:cNvPr id="7" name="Picture 6" descr="PonyEx2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4724400"/>
            <a:ext cx="1809750" cy="167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z="4800" b="1">
                <a:solidFill>
                  <a:schemeClr val="tx1"/>
                </a:solidFill>
                <a:effectLst/>
              </a:rPr>
              <a:t>Summary Worksheet</a:t>
            </a:r>
          </a:p>
        </p:txBody>
      </p:sp>
      <p:pic>
        <p:nvPicPr>
          <p:cNvPr id="5" name="Picture 4" descr="Summar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4320" y="2406255"/>
            <a:ext cx="8534400" cy="3047048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1828800" y="4953000"/>
            <a:ext cx="7010400" cy="5334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Total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19400" y="1447800"/>
            <a:ext cx="6128576" cy="5164360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3124200" y="2362200"/>
            <a:ext cx="1524000" cy="41148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2052536" y="2503251"/>
            <a:ext cx="1050587" cy="2435158"/>
          </a:xfrm>
          <a:custGeom>
            <a:avLst/>
            <a:gdLst>
              <a:gd name="connsiteX0" fmla="*/ 0 w 1050587"/>
              <a:gd name="connsiteY0" fmla="*/ 2435158 h 2435158"/>
              <a:gd name="connsiteX1" fmla="*/ 505838 w 1050587"/>
              <a:gd name="connsiteY1" fmla="*/ 392349 h 2435158"/>
              <a:gd name="connsiteX2" fmla="*/ 1050587 w 1050587"/>
              <a:gd name="connsiteY2" fmla="*/ 81064 h 2435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50587" h="2435158">
                <a:moveTo>
                  <a:pt x="0" y="2435158"/>
                </a:moveTo>
                <a:cubicBezTo>
                  <a:pt x="165370" y="1609928"/>
                  <a:pt x="330740" y="784698"/>
                  <a:pt x="505838" y="392349"/>
                </a:cubicBezTo>
                <a:cubicBezTo>
                  <a:pt x="680936" y="0"/>
                  <a:pt x="865761" y="40532"/>
                  <a:pt x="1050587" y="81064"/>
                </a:cubicBezTo>
              </a:path>
            </a:pathLst>
          </a:cu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5257800" y="6400800"/>
            <a:ext cx="8382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4643252" y="2286000"/>
            <a:ext cx="1262742" cy="4106883"/>
          </a:xfrm>
          <a:custGeom>
            <a:avLst/>
            <a:gdLst>
              <a:gd name="connsiteX0" fmla="*/ 0 w 1262742"/>
              <a:gd name="connsiteY0" fmla="*/ 484909 h 4106883"/>
              <a:gd name="connsiteX1" fmla="*/ 1080654 w 1262742"/>
              <a:gd name="connsiteY1" fmla="*/ 603662 h 4106883"/>
              <a:gd name="connsiteX2" fmla="*/ 1092530 w 1262742"/>
              <a:gd name="connsiteY2" fmla="*/ 4106883 h 4106883"/>
              <a:gd name="connsiteX3" fmla="*/ 1092530 w 1262742"/>
              <a:gd name="connsiteY3" fmla="*/ 4106883 h 4106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62742" h="4106883">
                <a:moveTo>
                  <a:pt x="0" y="484909"/>
                </a:moveTo>
                <a:cubicBezTo>
                  <a:pt x="449283" y="242454"/>
                  <a:pt x="898566" y="0"/>
                  <a:pt x="1080654" y="603662"/>
                </a:cubicBezTo>
                <a:cubicBezTo>
                  <a:pt x="1262742" y="1207324"/>
                  <a:pt x="1092530" y="4106883"/>
                  <a:pt x="1092530" y="4106883"/>
                </a:cubicBezTo>
                <a:lnTo>
                  <a:pt x="1092530" y="4106883"/>
                </a:lnTo>
              </a:path>
            </a:pathLst>
          </a:cu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4" grpId="0" animBg="1"/>
      <p:bldP spid="15" grpId="0" animBg="1"/>
      <p:bldP spid="1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 bwMode="auto">
          <a:xfrm>
            <a:off x="304800" y="457200"/>
            <a:ext cx="8229600" cy="11430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z="4800" b="1" dirty="0">
                <a:solidFill>
                  <a:schemeClr val="tx1"/>
                </a:solidFill>
                <a:effectLst/>
              </a:rPr>
              <a:t>Flow of Information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19800" y="2209800"/>
            <a:ext cx="2819400" cy="216982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effectLst>
            <a:outerShdw blurRad="190500" dist="127000" dir="19200000" algn="b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eaLnBrk="0" hangingPunct="0">
              <a:spcBef>
                <a:spcPts val="300"/>
              </a:spcBef>
              <a:spcAft>
                <a:spcPts val="300"/>
              </a:spcAft>
              <a:defRPr/>
            </a:pPr>
            <a:r>
              <a:rPr lang="en-US" sz="2000" dirty="0">
                <a:latin typeface="+mn-lt"/>
              </a:rPr>
              <a:t>To make reporting effective, information must be:</a:t>
            </a:r>
          </a:p>
          <a:p>
            <a:pPr marL="457200" indent="-457200" eaLnBrk="0" hangingPunct="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Ø"/>
              <a:defRPr/>
            </a:pPr>
            <a:r>
              <a:rPr lang="en-US" sz="2000" dirty="0">
                <a:latin typeface="+mn-lt"/>
              </a:rPr>
              <a:t>Accurate as possible</a:t>
            </a:r>
          </a:p>
          <a:p>
            <a:pPr marL="457200" indent="-457200" eaLnBrk="0" hangingPunct="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Ø"/>
              <a:defRPr/>
            </a:pPr>
            <a:r>
              <a:rPr lang="en-US" sz="2000" dirty="0">
                <a:latin typeface="+mn-lt"/>
              </a:rPr>
              <a:t>Reliable</a:t>
            </a:r>
          </a:p>
          <a:p>
            <a:pPr marL="457200" indent="-457200" eaLnBrk="0" hangingPunct="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Ø"/>
              <a:defRPr/>
            </a:pPr>
            <a:r>
              <a:rPr lang="en-US" sz="2000" dirty="0">
                <a:latin typeface="+mn-lt"/>
              </a:rPr>
              <a:t>Consistent</a:t>
            </a:r>
            <a:endParaRPr lang="en-US" dirty="0"/>
          </a:p>
        </p:txBody>
      </p:sp>
      <p:pic>
        <p:nvPicPr>
          <p:cNvPr id="15361" name="Picture 1" descr="C:\Documents and Settings\larry\My Documents\My Pictures\Microsoft Clip Organizer\MCj0078624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11938" y="4114800"/>
            <a:ext cx="2532062" cy="237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448166" y="5702263"/>
            <a:ext cx="77907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692150" algn="l"/>
                <a:tab pos="1371600" algn="l"/>
              </a:tabLst>
            </a:pPr>
            <a:r>
              <a:rPr lang="en-US" b="1" dirty="0"/>
              <a:t>Chapter Report  to </a:t>
            </a:r>
            <a:r>
              <a:rPr lang="en-US" b="1" dirty="0">
                <a:sym typeface="Wingdings" panose="05000000000000000000" pitchFamily="2" charset="2"/>
              </a:rPr>
              <a:t> State VHC</a:t>
            </a:r>
            <a:br>
              <a:rPr lang="en-US" b="1" dirty="0">
                <a:sym typeface="Wingdings" panose="05000000000000000000" pitchFamily="2" charset="2"/>
              </a:rPr>
            </a:br>
            <a:r>
              <a:rPr lang="en-US" b="1" dirty="0">
                <a:sym typeface="Wingdings" panose="05000000000000000000" pitchFamily="2" charset="2"/>
              </a:rPr>
              <a:t>	State VHC compiles reports  sends to  BCHA VHC</a:t>
            </a:r>
            <a:br>
              <a:rPr lang="en-US" b="1" dirty="0">
                <a:sym typeface="Wingdings" panose="05000000000000000000" pitchFamily="2" charset="2"/>
              </a:rPr>
            </a:br>
            <a:r>
              <a:rPr lang="en-US" b="1" dirty="0">
                <a:sym typeface="Wingdings" panose="05000000000000000000" pitchFamily="2" charset="2"/>
              </a:rPr>
              <a:t>	</a:t>
            </a:r>
            <a:r>
              <a:rPr lang="en-US" b="1">
                <a:sym typeface="Wingdings" panose="05000000000000000000" pitchFamily="2" charset="2"/>
              </a:rPr>
              <a:t>	BCHA </a:t>
            </a:r>
            <a:r>
              <a:rPr lang="en-US" b="1" dirty="0">
                <a:sym typeface="Wingdings" panose="05000000000000000000" pitchFamily="2" charset="2"/>
              </a:rPr>
              <a:t>Volunteer Hours </a:t>
            </a:r>
            <a:r>
              <a:rPr lang="en-US" b="1">
                <a:sym typeface="Wingdings" panose="05000000000000000000" pitchFamily="2" charset="2"/>
              </a:rPr>
              <a:t>Committee  </a:t>
            </a:r>
            <a:r>
              <a:rPr lang="en-US" b="1" dirty="0">
                <a:sym typeface="Wingdings" panose="05000000000000000000" pitchFamily="2" charset="2"/>
              </a:rPr>
              <a:t>National Board </a:t>
            </a:r>
            <a:endParaRPr lang="en-US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793341"/>
            <a:ext cx="4962525" cy="363590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z="4800" b="1" dirty="0">
                <a:solidFill>
                  <a:schemeClr val="tx1"/>
                </a:solidFill>
                <a:effectLst/>
              </a:rPr>
              <a:t>Volunteer Hours Report</a:t>
            </a:r>
          </a:p>
        </p:txBody>
      </p:sp>
      <p:pic>
        <p:nvPicPr>
          <p:cNvPr id="8" name="Picture 7" descr="bchco_20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4191000" y="838200"/>
            <a:ext cx="3903345" cy="584644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096221"/>
            <a:ext cx="4429980" cy="5589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4910137" y="3962400"/>
            <a:ext cx="2962275" cy="2723210"/>
            <a:chOff x="6029325" y="4038600"/>
            <a:chExt cx="2962275" cy="2723210"/>
          </a:xfrm>
        </p:grpSpPr>
        <p:sp>
          <p:nvSpPr>
            <p:cNvPr id="7" name="Oval 6"/>
            <p:cNvSpPr/>
            <p:nvPr/>
          </p:nvSpPr>
          <p:spPr>
            <a:xfrm>
              <a:off x="6029325" y="6562725"/>
              <a:ext cx="1066800" cy="199085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/>
            </a:p>
          </p:txBody>
        </p:sp>
        <p:sp>
          <p:nvSpPr>
            <p:cNvPr id="9" name="Rounded Rectangular Callout 8"/>
            <p:cNvSpPr/>
            <p:nvPr/>
          </p:nvSpPr>
          <p:spPr>
            <a:xfrm>
              <a:off x="7010400" y="4038600"/>
              <a:ext cx="1981200" cy="1447800"/>
            </a:xfrm>
            <a:prstGeom prst="wedgeRoundRectCallout">
              <a:avLst>
                <a:gd name="adj1" fmla="val -63579"/>
                <a:gd name="adj2" fmla="val 123250"/>
                <a:gd name="adj3" fmla="val 16667"/>
              </a:avLst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r>
                <a:rPr lang="en-US" dirty="0">
                  <a:solidFill>
                    <a:schemeClr val="tx1"/>
                  </a:solidFill>
                </a:rPr>
                <a:t>2015</a:t>
              </a:r>
              <a:br>
                <a:rPr lang="en-US" dirty="0">
                  <a:solidFill>
                    <a:schemeClr val="tx1"/>
                  </a:solidFill>
                </a:rPr>
              </a:br>
              <a:r>
                <a:rPr lang="en-US" dirty="0">
                  <a:solidFill>
                    <a:schemeClr val="tx1"/>
                  </a:solidFill>
                </a:rPr>
                <a:t>BCHA Volunteer Contribution</a:t>
              </a:r>
              <a:br>
                <a:rPr lang="en-US" dirty="0">
                  <a:solidFill>
                    <a:schemeClr val="tx1"/>
                  </a:solidFill>
                </a:rPr>
              </a:br>
              <a:r>
                <a:rPr lang="en-US" b="1" dirty="0">
                  <a:solidFill>
                    <a:schemeClr val="tx1"/>
                  </a:solidFill>
                </a:rPr>
                <a:t>$11,238.376.31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z="4800" b="1">
                <a:solidFill>
                  <a:schemeClr val="tx1"/>
                </a:solidFill>
                <a:effectLst/>
              </a:rPr>
              <a:t>Questions?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3400" y="1752600"/>
            <a:ext cx="8305800" cy="261610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400" dirty="0">
                <a:latin typeface="+mn-lt"/>
              </a:rPr>
              <a:t>Where do I get the Back Country Horsemen of America Volunteer Hours Workbook and reporting Guidelines?</a:t>
            </a:r>
          </a:p>
          <a:p>
            <a:pPr marL="914400" lvl="1" indent="-457200" eaLnBrk="0" hangingPunct="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en-US" sz="2400" dirty="0">
                <a:latin typeface="+mn-lt"/>
              </a:rPr>
              <a:t>From Back Country Horsemen of America website: </a:t>
            </a:r>
            <a:br>
              <a:rPr lang="en-US" sz="2400" dirty="0">
                <a:latin typeface="+mn-lt"/>
              </a:rPr>
            </a:br>
            <a:r>
              <a:rPr lang="en-US" sz="2400" dirty="0">
                <a:latin typeface="+mn-lt"/>
                <a:hlinkClick r:id="rId3"/>
              </a:rPr>
              <a:t>http://www.bcha.org/get-involved/volunteering/hours/</a:t>
            </a:r>
            <a:endParaRPr lang="en-US" sz="2400" dirty="0">
              <a:latin typeface="+mn-lt"/>
            </a:endParaRPr>
          </a:p>
          <a:p>
            <a:pPr marL="914400" lvl="1" indent="-457200" eaLnBrk="0" hangingPunct="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en-US" sz="2400" dirty="0">
                <a:latin typeface="+mn-lt"/>
              </a:rPr>
              <a:t>For more information contact the BCHA Volunteer Hours Committee: </a:t>
            </a:r>
            <a:r>
              <a:rPr lang="en-US" sz="2400" dirty="0">
                <a:latin typeface="+mn-lt"/>
                <a:hlinkClick r:id="rId4"/>
              </a:rPr>
              <a:t>volunteer@bcha.org</a:t>
            </a:r>
            <a:r>
              <a:rPr lang="en-US" sz="2400" dirty="0">
                <a:latin typeface="+mn-lt"/>
              </a:rPr>
              <a:t> 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3276600" y="4495800"/>
            <a:ext cx="2371468" cy="1381125"/>
            <a:chOff x="838200" y="4800600"/>
            <a:chExt cx="2371468" cy="1381125"/>
          </a:xfrm>
        </p:grpSpPr>
        <p:pic>
          <p:nvPicPr>
            <p:cNvPr id="36869" name="Picture 2" descr="C:\Documents and Settings\larry\My Documents\My Pictures\Microsoft Clip Organizer\MCj00787800000[1].wmf"/>
            <p:cNvPicPr>
              <a:picLocks noChangeAspect="1" noChangeArrowheads="1"/>
            </p:cNvPicPr>
            <p:nvPr/>
          </p:nvPicPr>
          <p:blipFill>
            <a:blip r:embed="rId5" cstate="print"/>
            <a:srcRect r="67480"/>
            <a:stretch>
              <a:fillRect/>
            </a:stretch>
          </p:blipFill>
          <p:spPr bwMode="auto">
            <a:xfrm>
              <a:off x="838200" y="4800600"/>
              <a:ext cx="609600" cy="1381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6" descr="Animated_Flag.gif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371601" y="4800601"/>
              <a:ext cx="1838067" cy="1066800"/>
            </a:xfrm>
            <a:prstGeom prst="rect">
              <a:avLst/>
            </a:prstGeom>
          </p:spPr>
        </p:pic>
      </p:grpSp>
      <p:sp>
        <p:nvSpPr>
          <p:cNvPr id="9" name="TextBox 8"/>
          <p:cNvSpPr txBox="1"/>
          <p:nvPr/>
        </p:nvSpPr>
        <p:spPr>
          <a:xfrm>
            <a:off x="533400" y="5874603"/>
            <a:ext cx="8305800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914400" lvl="1" indent="-457200" eaLnBrk="0" hangingPunct="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en-US" sz="2400" dirty="0">
                <a:latin typeface="+mn-lt"/>
              </a:rPr>
              <a:t>The value of volunteer time is determined each year from: </a:t>
            </a:r>
            <a:r>
              <a:rPr lang="en-US" sz="2400" dirty="0">
                <a:latin typeface="+mn-lt"/>
                <a:hlinkClick r:id="rId7"/>
              </a:rPr>
              <a:t>https://www.independentsector.org/</a:t>
            </a:r>
            <a:r>
              <a:rPr lang="en-US" sz="2400" dirty="0">
                <a:latin typeface="+mn-lt"/>
              </a:rPr>
              <a:t> 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z="4800" b="1">
                <a:solidFill>
                  <a:schemeClr val="tx1"/>
                </a:solidFill>
                <a:effectLst/>
              </a:rPr>
              <a:t>Overview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9600" y="1447800"/>
            <a:ext cx="7924800" cy="44088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 eaLnBrk="0" hangingPunct="0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800" b="1" dirty="0">
                <a:latin typeface="Cambria" pitchFamily="18" charset="0"/>
              </a:rPr>
              <a:t>Volunteer Hours are Important</a:t>
            </a:r>
          </a:p>
          <a:p>
            <a:pPr marL="914400" lvl="1" indent="-457200" eaLnBrk="0" hangingPunct="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Ø"/>
              <a:defRPr/>
            </a:pPr>
            <a:r>
              <a:rPr lang="en-US" sz="2000" dirty="0">
                <a:latin typeface="+mn-lt"/>
              </a:rPr>
              <a:t>Volunteering helps keep trails open for all users.  </a:t>
            </a:r>
          </a:p>
          <a:p>
            <a:pPr marL="914400" lvl="1" indent="-457200" eaLnBrk="0" hangingPunct="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Ø"/>
              <a:defRPr/>
            </a:pPr>
            <a:r>
              <a:rPr lang="en-US" sz="2000" dirty="0">
                <a:latin typeface="+mn-lt"/>
              </a:rPr>
              <a:t>It puts BCHA and horsemen in a positive position when engaging with other user groups.</a:t>
            </a:r>
          </a:p>
          <a:p>
            <a:pPr marL="914400" lvl="1" indent="-457200" eaLnBrk="0" hangingPunct="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Ø"/>
              <a:defRPr/>
            </a:pPr>
            <a:r>
              <a:rPr lang="en-US" sz="2000" dirty="0">
                <a:latin typeface="+mn-lt"/>
              </a:rPr>
              <a:t>It shows BCHA and horsemen are a good neighbors within the community. </a:t>
            </a:r>
          </a:p>
          <a:p>
            <a:pPr marL="914400" lvl="1" indent="-457200" eaLnBrk="0" hangingPunct="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Ø"/>
              <a:defRPr/>
            </a:pPr>
            <a:r>
              <a:rPr lang="en-US" sz="2000" dirty="0">
                <a:latin typeface="+mn-lt"/>
              </a:rPr>
              <a:t>Volunteer hours are our clout.  Without them our organization wouldn’t be what it is now.  </a:t>
            </a:r>
          </a:p>
          <a:p>
            <a:pPr marL="914400" lvl="1" indent="-457200" eaLnBrk="0" hangingPunct="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Ø"/>
              <a:defRPr/>
            </a:pPr>
            <a:r>
              <a:rPr lang="en-US" sz="2000" dirty="0">
                <a:latin typeface="+mn-lt"/>
              </a:rPr>
              <a:t>Legislators and land managers know that our volunteer hours are an asset.</a:t>
            </a:r>
          </a:p>
          <a:p>
            <a:pPr marL="914400" lvl="1" indent="-457200" eaLnBrk="0" hangingPunct="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Ø"/>
              <a:defRPr/>
            </a:pPr>
            <a:r>
              <a:rPr lang="en-US" sz="2000" dirty="0">
                <a:latin typeface="+mn-lt"/>
              </a:rPr>
              <a:t>Volunteering gives credibility to Back Country Horsemen in discussions with land managers. 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z="4800" b="1">
                <a:solidFill>
                  <a:schemeClr val="tx1"/>
                </a:solidFill>
                <a:effectLst/>
              </a:rPr>
              <a:t>Reporting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9600" y="1447800"/>
            <a:ext cx="7924800" cy="513986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spcBef>
                <a:spcPts val="300"/>
              </a:spcBef>
              <a:spcAft>
                <a:spcPts val="300"/>
              </a:spcAft>
              <a:defRPr/>
            </a:pPr>
            <a:r>
              <a:rPr lang="en-US" sz="2800" b="1" dirty="0">
                <a:latin typeface="+mj-lt"/>
              </a:rPr>
              <a:t>Volunteer Hours Coordinator</a:t>
            </a:r>
          </a:p>
          <a:p>
            <a:pPr eaLnBrk="0" hangingPunct="0">
              <a:spcBef>
                <a:spcPts val="300"/>
              </a:spcBef>
              <a:spcAft>
                <a:spcPts val="300"/>
              </a:spcAft>
              <a:defRPr/>
            </a:pPr>
            <a:r>
              <a:rPr lang="en-US" sz="2000" dirty="0">
                <a:latin typeface="+mn-lt"/>
              </a:rPr>
              <a:t>Each BCHA state organization must have a </a:t>
            </a:r>
            <a:r>
              <a:rPr lang="en-US" sz="2000" b="1" dirty="0">
                <a:latin typeface="+mn-lt"/>
              </a:rPr>
              <a:t>Volunteer Hours Coordinator </a:t>
            </a:r>
            <a:r>
              <a:rPr lang="en-US" sz="2000" dirty="0">
                <a:latin typeface="+mn-lt"/>
              </a:rPr>
              <a:t>designated to facilitate the reporting of the efforts made in the state. </a:t>
            </a:r>
          </a:p>
          <a:p>
            <a:pPr eaLnBrk="0" hangingPunct="0">
              <a:spcBef>
                <a:spcPts val="300"/>
              </a:spcBef>
              <a:spcAft>
                <a:spcPts val="300"/>
              </a:spcAft>
              <a:defRPr/>
            </a:pPr>
            <a:r>
              <a:rPr lang="en-US" sz="2000" dirty="0">
                <a:latin typeface="+mn-lt"/>
              </a:rPr>
              <a:t>Every chapter within each state organizations should also have a </a:t>
            </a:r>
            <a:r>
              <a:rPr lang="en-US" sz="2000" b="1" dirty="0">
                <a:latin typeface="+mn-lt"/>
              </a:rPr>
              <a:t>Volunteer Hours Coordinator </a:t>
            </a:r>
            <a:r>
              <a:rPr lang="en-US" sz="2000" dirty="0">
                <a:latin typeface="+mn-lt"/>
              </a:rPr>
              <a:t>appointed to record the efforts the their members.</a:t>
            </a:r>
          </a:p>
          <a:p>
            <a:pPr eaLnBrk="0" hangingPunct="0">
              <a:spcBef>
                <a:spcPts val="300"/>
              </a:spcBef>
              <a:spcAft>
                <a:spcPts val="300"/>
              </a:spcAft>
              <a:defRPr/>
            </a:pPr>
            <a:r>
              <a:rPr lang="en-US" sz="2000" dirty="0">
                <a:latin typeface="+mn-lt"/>
              </a:rPr>
              <a:t>BCHA has provided an MS Excel spread-</a:t>
            </a:r>
            <a:br>
              <a:rPr lang="en-US" sz="2000" dirty="0">
                <a:latin typeface="+mn-lt"/>
              </a:rPr>
            </a:br>
            <a:r>
              <a:rPr lang="en-US" sz="2000" dirty="0">
                <a:latin typeface="+mn-lt"/>
              </a:rPr>
              <a:t>sheet to facilitate and standardize the </a:t>
            </a:r>
            <a:br>
              <a:rPr lang="en-US" sz="2000" dirty="0">
                <a:latin typeface="+mn-lt"/>
              </a:rPr>
            </a:br>
            <a:r>
              <a:rPr lang="en-US" sz="2000" dirty="0">
                <a:latin typeface="+mn-lt"/>
              </a:rPr>
              <a:t>volunteer hours reporting process. </a:t>
            </a:r>
          </a:p>
          <a:p>
            <a:pPr eaLnBrk="0" hangingPunct="0">
              <a:spcBef>
                <a:spcPts val="300"/>
              </a:spcBef>
              <a:spcAft>
                <a:spcPts val="300"/>
              </a:spcAft>
              <a:defRPr/>
            </a:pPr>
            <a:r>
              <a:rPr lang="en-US" sz="2000" dirty="0">
                <a:latin typeface="+mn-lt"/>
              </a:rPr>
              <a:t>It is important to record all the </a:t>
            </a:r>
            <a:br>
              <a:rPr lang="en-US" sz="2000" dirty="0">
                <a:latin typeface="+mn-lt"/>
              </a:rPr>
            </a:br>
            <a:r>
              <a:rPr lang="en-US" sz="2000" dirty="0">
                <a:latin typeface="+mn-lt"/>
              </a:rPr>
              <a:t>resources devoted to a project:</a:t>
            </a:r>
          </a:p>
          <a:p>
            <a:pPr marL="914400" lvl="1" indent="-457200" eaLnBrk="0" hangingPunct="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Ø"/>
              <a:defRPr/>
            </a:pPr>
            <a:r>
              <a:rPr lang="en-US" sz="2000" dirty="0">
                <a:latin typeface="+mn-lt"/>
              </a:rPr>
              <a:t>Volunteers time</a:t>
            </a:r>
          </a:p>
          <a:p>
            <a:pPr marL="914400" lvl="1" indent="-457200" eaLnBrk="0" hangingPunct="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Ø"/>
              <a:defRPr/>
            </a:pPr>
            <a:r>
              <a:rPr lang="en-US" sz="2000" dirty="0">
                <a:latin typeface="+mn-lt"/>
              </a:rPr>
              <a:t>Transportation costs </a:t>
            </a:r>
          </a:p>
          <a:p>
            <a:pPr marL="914400" lvl="1" indent="-457200" eaLnBrk="0" hangingPunct="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Ø"/>
              <a:defRPr/>
            </a:pPr>
            <a:r>
              <a:rPr lang="en-US" sz="2000" dirty="0">
                <a:latin typeface="+mn-lt"/>
              </a:rPr>
              <a:t>Livestock use</a:t>
            </a:r>
          </a:p>
          <a:p>
            <a:pPr marL="914400" lvl="1" indent="-457200" eaLnBrk="0" hangingPunct="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Ø"/>
              <a:defRPr/>
            </a:pPr>
            <a:r>
              <a:rPr lang="en-US" sz="2000" dirty="0">
                <a:latin typeface="+mn-lt"/>
              </a:rPr>
              <a:t>Other supplies and resources</a:t>
            </a:r>
          </a:p>
        </p:txBody>
      </p:sp>
      <p:pic>
        <p:nvPicPr>
          <p:cNvPr id="4" name="Picture 3" descr="CatsHerding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3505200"/>
            <a:ext cx="3732213" cy="262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572000" y="6172200"/>
            <a:ext cx="4038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/>
            <a:r>
              <a:rPr lang="en-US" sz="2400" b="1" dirty="0">
                <a:latin typeface="Viner Hand ITC" pitchFamily="66" charset="0"/>
              </a:rPr>
              <a:t>It’s a lot like herding cats!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z="4800" b="1">
                <a:solidFill>
                  <a:schemeClr val="tx1"/>
                </a:solidFill>
                <a:effectLst/>
              </a:rPr>
              <a:t>Project Worksheets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9600" y="1447800"/>
            <a:ext cx="7924800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0" hangingPunct="0">
              <a:spcBef>
                <a:spcPts val="300"/>
              </a:spcBef>
              <a:spcAft>
                <a:spcPts val="300"/>
              </a:spcAft>
              <a:defRPr/>
            </a:pPr>
            <a:r>
              <a:rPr lang="en-US" sz="2000" dirty="0">
                <a:latin typeface="+mn-lt"/>
              </a:rPr>
              <a:t>At the chapter, the </a:t>
            </a:r>
            <a:r>
              <a:rPr lang="en-US" sz="2000" b="1" dirty="0">
                <a:latin typeface="+mn-lt"/>
              </a:rPr>
              <a:t>Project Sheet </a:t>
            </a:r>
            <a:r>
              <a:rPr lang="en-US" sz="2000" dirty="0">
                <a:latin typeface="+mn-lt"/>
              </a:rPr>
              <a:t>is the most important element to the </a:t>
            </a:r>
            <a:r>
              <a:rPr lang="en-US" sz="2000" b="1" dirty="0">
                <a:latin typeface="+mn-lt"/>
              </a:rPr>
              <a:t>Volunteer Hours Coordinator (VHC)</a:t>
            </a:r>
            <a:r>
              <a:rPr lang="en-US" sz="2000" dirty="0">
                <a:latin typeface="+mn-lt"/>
              </a:rPr>
              <a:t>.</a:t>
            </a:r>
          </a:p>
          <a:p>
            <a:pPr eaLnBrk="0" hangingPunct="0">
              <a:spcBef>
                <a:spcPts val="300"/>
              </a:spcBef>
              <a:spcAft>
                <a:spcPts val="300"/>
              </a:spcAft>
              <a:defRPr/>
            </a:pPr>
            <a:r>
              <a:rPr lang="en-US" sz="2000" dirty="0">
                <a:latin typeface="+mn-lt"/>
              </a:rPr>
              <a:t>The Project Sheet is where the VHC records the efforts made by the chapter members. </a:t>
            </a:r>
          </a:p>
          <a:p>
            <a:pPr eaLnBrk="0" hangingPunct="0">
              <a:spcBef>
                <a:spcPts val="300"/>
              </a:spcBef>
              <a:spcAft>
                <a:spcPts val="300"/>
              </a:spcAft>
              <a:defRPr/>
            </a:pPr>
            <a:r>
              <a:rPr lang="en-US" sz="2000" dirty="0">
                <a:latin typeface="+mn-lt"/>
              </a:rPr>
              <a:t>Use the Project Sheet to:</a:t>
            </a:r>
          </a:p>
          <a:p>
            <a:pPr marL="914400" lvl="1" indent="-457200" eaLnBrk="0" hangingPunct="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Ø"/>
              <a:defRPr/>
            </a:pPr>
            <a:r>
              <a:rPr lang="en-US" sz="2000" dirty="0">
                <a:latin typeface="+mn-lt"/>
              </a:rPr>
              <a:t>Record the </a:t>
            </a:r>
            <a:r>
              <a:rPr lang="en-US" sz="2000" b="1" dirty="0">
                <a:latin typeface="+mn-lt"/>
              </a:rPr>
              <a:t>efforts of individual </a:t>
            </a:r>
            <a:r>
              <a:rPr lang="en-US" sz="2000" dirty="0">
                <a:latin typeface="+mn-lt"/>
              </a:rPr>
              <a:t>members.</a:t>
            </a:r>
          </a:p>
          <a:p>
            <a:pPr marL="914400" lvl="1" indent="-457200" eaLnBrk="0" hangingPunct="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Ø"/>
              <a:defRPr/>
            </a:pPr>
            <a:r>
              <a:rPr lang="en-US" sz="2000" dirty="0">
                <a:latin typeface="+mn-lt"/>
              </a:rPr>
              <a:t>Record the resources used on the project.</a:t>
            </a:r>
            <a:br>
              <a:rPr lang="en-US" sz="2000" dirty="0">
                <a:latin typeface="+mn-lt"/>
              </a:rPr>
            </a:br>
            <a:r>
              <a:rPr lang="en-US" sz="2000" dirty="0">
                <a:latin typeface="+mn-lt"/>
              </a:rPr>
              <a:t>(Transportation, Livestock &amp; Equipment)</a:t>
            </a:r>
          </a:p>
          <a:p>
            <a:pPr marL="914400" lvl="1" indent="-457200" eaLnBrk="0" hangingPunct="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Ø"/>
              <a:defRPr/>
            </a:pPr>
            <a:r>
              <a:rPr lang="en-US" sz="2000" dirty="0">
                <a:latin typeface="+mn-lt"/>
              </a:rPr>
              <a:t>Segregate projects by agency. </a:t>
            </a:r>
            <a:br>
              <a:rPr lang="en-US" sz="2000" dirty="0">
                <a:latin typeface="+mn-lt"/>
              </a:rPr>
            </a:br>
            <a:r>
              <a:rPr lang="en-US" sz="2000" dirty="0">
                <a:latin typeface="+mn-lt"/>
              </a:rPr>
              <a:t>(USFS, BLM, NPS, State etc.)</a:t>
            </a:r>
          </a:p>
          <a:p>
            <a:pPr marL="914400" lvl="1" indent="-457200" eaLnBrk="0" hangingPunct="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Ø"/>
              <a:defRPr/>
            </a:pPr>
            <a:r>
              <a:rPr lang="en-US" sz="2000" dirty="0">
                <a:latin typeface="+mn-lt"/>
              </a:rPr>
              <a:t>Create as many Project Sheets as required. </a:t>
            </a:r>
            <a:br>
              <a:rPr lang="en-US" sz="2000" dirty="0">
                <a:latin typeface="+mn-lt"/>
              </a:rPr>
            </a:br>
            <a:r>
              <a:rPr lang="en-US" sz="2000" dirty="0">
                <a:latin typeface="+mn-lt"/>
              </a:rPr>
              <a:t>(Name your project sheets)</a:t>
            </a:r>
          </a:p>
        </p:txBody>
      </p:sp>
      <p:pic>
        <p:nvPicPr>
          <p:cNvPr id="17412" name="Picture 3" descr="C:\Documents and Settings\larry\My Documents\My Pictures\Microsoft Clip Organizer\MCj0078711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15200" y="3048000"/>
            <a:ext cx="973138" cy="2360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609600" y="5678269"/>
            <a:ext cx="8229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spcBef>
                <a:spcPts val="300"/>
              </a:spcBef>
              <a:spcAft>
                <a:spcPts val="300"/>
              </a:spcAft>
              <a:defRPr/>
            </a:pPr>
            <a:r>
              <a:rPr lang="en-US" sz="2000" dirty="0">
                <a:latin typeface="+mn-lt"/>
              </a:rPr>
              <a:t>The Project Sheet is designed to allow the state or chapter the </a:t>
            </a:r>
            <a:r>
              <a:rPr lang="en-US" sz="2000" b="1" i="1" dirty="0">
                <a:latin typeface="+mn-lt"/>
              </a:rPr>
              <a:t>option</a:t>
            </a:r>
            <a:r>
              <a:rPr lang="en-US" sz="2000" dirty="0">
                <a:latin typeface="+mn-lt"/>
              </a:rPr>
              <a:t> to track the volunteer effort of individuals for awards or recognition.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z="4800" b="1">
                <a:solidFill>
                  <a:schemeClr val="tx1"/>
                </a:solidFill>
                <a:effectLst/>
              </a:rPr>
              <a:t>Project Worksheets (cont’d)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8394" y="1555958"/>
            <a:ext cx="8192075" cy="5002017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565097" y="5867400"/>
            <a:ext cx="8121703" cy="2286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03AEF10-792F-F76D-4833-5A53388F6C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394" y="6565349"/>
            <a:ext cx="8230749" cy="1619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z="4800" b="1">
                <a:solidFill>
                  <a:schemeClr val="tx1"/>
                </a:solidFill>
                <a:effectLst/>
              </a:rPr>
              <a:t>Guidelines for Reporting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3400" y="1447800"/>
            <a:ext cx="8013700" cy="27924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800" b="1" dirty="0">
                <a:latin typeface="Cambria" pitchFamily="18" charset="0"/>
              </a:rPr>
              <a:t>Trail Work</a:t>
            </a:r>
          </a:p>
          <a:p>
            <a:pPr eaLnBrk="0" hangingPunct="0">
              <a:spcBef>
                <a:spcPts val="300"/>
              </a:spcBef>
              <a:spcAft>
                <a:spcPts val="300"/>
              </a:spcAft>
              <a:defRPr/>
            </a:pPr>
            <a:r>
              <a:rPr lang="en-US" sz="2000" dirty="0">
                <a:latin typeface="+mn-lt"/>
              </a:rPr>
              <a:t>Record trail work hours under the agency for which you spent the time. Work can be skilled or basic. </a:t>
            </a:r>
          </a:p>
          <a:p>
            <a:pPr marL="457200" indent="-457200" eaLnBrk="0" hangingPunct="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Ø"/>
              <a:defRPr/>
            </a:pPr>
            <a:r>
              <a:rPr lang="en-US" sz="2000" dirty="0">
                <a:latin typeface="+mn-lt"/>
              </a:rPr>
              <a:t>Basic:</a:t>
            </a:r>
          </a:p>
          <a:p>
            <a:pPr marL="914400" lvl="1" indent="-457200" eaLnBrk="0" hangingPunct="0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  <a:defRPr/>
            </a:pPr>
            <a:r>
              <a:rPr lang="en-US" sz="2000" dirty="0">
                <a:latin typeface="+mn-lt"/>
              </a:rPr>
              <a:t>General Trail Maintenance (cut, lop, clear, drainage) </a:t>
            </a:r>
          </a:p>
          <a:p>
            <a:pPr marL="914400" lvl="1" indent="-457200" eaLnBrk="0" hangingPunct="0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  <a:defRPr/>
            </a:pPr>
            <a:r>
              <a:rPr lang="en-US" sz="2000" dirty="0">
                <a:latin typeface="+mn-lt"/>
              </a:rPr>
              <a:t>Prep work for skilled work</a:t>
            </a:r>
          </a:p>
          <a:p>
            <a:pPr marL="457200" indent="-457200" eaLnBrk="0" hangingPunct="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Ø"/>
              <a:defRPr/>
            </a:pPr>
            <a:r>
              <a:rPr lang="en-US" sz="2000" dirty="0">
                <a:latin typeface="+mn-lt"/>
              </a:rPr>
              <a:t>Skilled: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90600" y="4191000"/>
            <a:ext cx="8153400" cy="1592744"/>
          </a:xfrm>
          <a:prstGeom prst="rect">
            <a:avLst/>
          </a:prstGeom>
          <a:noFill/>
        </p:spPr>
        <p:txBody>
          <a:bodyPr numCol="2">
            <a:spAutoFit/>
          </a:bodyPr>
          <a:lstStyle/>
          <a:p>
            <a:pPr lvl="1" indent="-457200" eaLnBrk="0" hangingPunct="0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  <a:defRPr/>
            </a:pPr>
            <a:r>
              <a:rPr lang="en-US" sz="2000" dirty="0">
                <a:latin typeface="+mn-lt"/>
              </a:rPr>
              <a:t>Packing</a:t>
            </a:r>
          </a:p>
          <a:p>
            <a:pPr lvl="1" indent="-457200" eaLnBrk="0" hangingPunct="0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  <a:defRPr/>
            </a:pPr>
            <a:r>
              <a:rPr lang="en-US" sz="2000" dirty="0">
                <a:latin typeface="+mn-lt"/>
              </a:rPr>
              <a:t>Carpentry</a:t>
            </a:r>
          </a:p>
          <a:p>
            <a:pPr lvl="1" indent="-457200" eaLnBrk="0" hangingPunct="0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  <a:defRPr/>
            </a:pPr>
            <a:r>
              <a:rPr lang="en-US" sz="2000" dirty="0">
                <a:latin typeface="+mn-lt"/>
              </a:rPr>
              <a:t>Teamster</a:t>
            </a:r>
          </a:p>
          <a:p>
            <a:pPr lvl="1" indent="-457200" eaLnBrk="0" hangingPunct="0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  <a:defRPr/>
            </a:pPr>
            <a:r>
              <a:rPr lang="en-US" sz="2000" dirty="0">
                <a:latin typeface="+mn-lt"/>
              </a:rPr>
              <a:t>Search and Rescue</a:t>
            </a:r>
          </a:p>
          <a:p>
            <a:pPr lvl="1" indent="-457200" eaLnBrk="0" hangingPunct="0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  <a:defRPr/>
            </a:pPr>
            <a:r>
              <a:rPr lang="en-US" sz="2000" dirty="0">
                <a:latin typeface="+mn-lt"/>
              </a:rPr>
              <a:t>Trail survey</a:t>
            </a:r>
          </a:p>
          <a:p>
            <a:pPr lvl="1" indent="-457200" eaLnBrk="0" hangingPunct="0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  <a:defRPr/>
            </a:pPr>
            <a:r>
              <a:rPr lang="en-US" sz="2000" dirty="0">
                <a:latin typeface="+mn-lt"/>
              </a:rPr>
              <a:t>GPS mapping</a:t>
            </a:r>
          </a:p>
          <a:p>
            <a:pPr lvl="1" indent="-457200" eaLnBrk="0" hangingPunct="0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  <a:defRPr/>
            </a:pPr>
            <a:r>
              <a:rPr lang="en-US" sz="2000" dirty="0">
                <a:latin typeface="+mn-lt"/>
              </a:rPr>
              <a:t>Chainsaw operation </a:t>
            </a:r>
          </a:p>
          <a:p>
            <a:pPr lvl="1" indent="-457200" eaLnBrk="0" hangingPunct="0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  <a:defRPr/>
            </a:pPr>
            <a:r>
              <a:rPr lang="en-US" sz="2000" dirty="0">
                <a:latin typeface="+mn-lt"/>
              </a:rPr>
              <a:t>Organizing for major work parities</a:t>
            </a:r>
          </a:p>
        </p:txBody>
      </p:sp>
      <p:pic>
        <p:nvPicPr>
          <p:cNvPr id="19461" name="Picture 4" descr="C:\Documents and Settings\larry\Local Settings\Temporary Internet Files\Content.IE5\RG2J38FX\MC900078747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10538" y="2133600"/>
            <a:ext cx="757237" cy="308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533400" y="5715000"/>
            <a:ext cx="8001000" cy="784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 eaLnBrk="0" hangingPunct="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Ø"/>
              <a:defRPr/>
            </a:pPr>
            <a:r>
              <a:rPr lang="en-US" sz="2000" dirty="0">
                <a:latin typeface="+mn-lt"/>
              </a:rPr>
              <a:t>Recon:</a:t>
            </a:r>
          </a:p>
          <a:p>
            <a:pPr marL="914400" lvl="1" indent="-457200" eaLnBrk="0" hangingPunct="0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  <a:defRPr/>
            </a:pPr>
            <a:r>
              <a:rPr lang="en-US" sz="2000" dirty="0">
                <a:latin typeface="+mn-lt"/>
              </a:rPr>
              <a:t>Hours ridden in advance planning for a trail project.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z="4800" b="1">
                <a:solidFill>
                  <a:schemeClr val="tx1"/>
                </a:solidFill>
                <a:effectLst/>
              </a:rPr>
              <a:t>Guidelines for Reporting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9600" y="1441450"/>
            <a:ext cx="7924800" cy="45323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800" b="1" dirty="0">
                <a:latin typeface="+mj-lt"/>
              </a:rPr>
              <a:t>Trail Work that Counts</a:t>
            </a:r>
          </a:p>
          <a:p>
            <a:pPr marL="914400" lvl="1" indent="-457200" eaLnBrk="0" hangingPunct="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Ø"/>
              <a:defRPr/>
            </a:pPr>
            <a:r>
              <a:rPr lang="en-US" sz="2000" dirty="0">
                <a:latin typeface="+mn-lt"/>
              </a:rPr>
              <a:t>Trail clearing and Trailhead clean up, road clean up</a:t>
            </a:r>
          </a:p>
          <a:p>
            <a:pPr marL="914400" lvl="1" indent="-457200" eaLnBrk="0" hangingPunct="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Ø"/>
              <a:defRPr/>
            </a:pPr>
            <a:r>
              <a:rPr lang="en-US" sz="2000" dirty="0">
                <a:latin typeface="+mn-lt"/>
              </a:rPr>
              <a:t>Trail work on public land or open private lands</a:t>
            </a:r>
          </a:p>
          <a:p>
            <a:pPr marL="914400" lvl="1" indent="-457200" eaLnBrk="0" hangingPunct="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Ø"/>
              <a:defRPr/>
            </a:pPr>
            <a:r>
              <a:rPr lang="en-US" sz="2000" dirty="0">
                <a:latin typeface="+mn-lt"/>
              </a:rPr>
              <a:t>Onsite support or food prep for work parties</a:t>
            </a:r>
          </a:p>
          <a:p>
            <a:pPr marL="914400" lvl="1" indent="-457200" eaLnBrk="0" hangingPunct="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Ø"/>
              <a:defRPr/>
            </a:pPr>
            <a:r>
              <a:rPr lang="en-US" sz="2000" dirty="0">
                <a:latin typeface="+mn-lt"/>
              </a:rPr>
              <a:t>Campground host if agency requested/required</a:t>
            </a:r>
          </a:p>
          <a:p>
            <a:pPr marL="914400" lvl="1" indent="-457200" eaLnBrk="0" hangingPunct="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Ø"/>
              <a:defRPr/>
            </a:pPr>
            <a:r>
              <a:rPr lang="en-US" sz="2000" dirty="0">
                <a:latin typeface="+mn-lt"/>
              </a:rPr>
              <a:t>Planning and Prep work for future work parties</a:t>
            </a:r>
          </a:p>
          <a:p>
            <a:pPr marL="914400" lvl="1" indent="-457200" eaLnBrk="0" hangingPunct="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Ø"/>
              <a:defRPr/>
            </a:pPr>
            <a:r>
              <a:rPr lang="en-US" sz="2000" dirty="0">
                <a:latin typeface="+mn-lt"/>
              </a:rPr>
              <a:t>Report hours ridden for advance planning a trail project to determine the level of effort required as Recon Hours.</a:t>
            </a:r>
          </a:p>
          <a:p>
            <a:pPr marL="457200" indent="-457200" eaLnBrk="0" hangingPunct="0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800" b="1" dirty="0">
                <a:latin typeface="+mj-lt"/>
              </a:rPr>
              <a:t>What Doesn't Count:</a:t>
            </a:r>
          </a:p>
          <a:p>
            <a:pPr marL="914400" lvl="1" indent="-457200" eaLnBrk="0" hangingPunct="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Ø"/>
              <a:defRPr/>
            </a:pPr>
            <a:r>
              <a:rPr lang="en-US" sz="2000" dirty="0">
                <a:latin typeface="+mn-lt"/>
              </a:rPr>
              <a:t>Cleaning up after yourself on the trail or at the trailhead.</a:t>
            </a:r>
          </a:p>
          <a:p>
            <a:pPr marL="914400" lvl="1" indent="-457200" eaLnBrk="0" hangingPunct="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Ø"/>
              <a:defRPr/>
            </a:pPr>
            <a:r>
              <a:rPr lang="en-US" sz="2000" dirty="0">
                <a:latin typeface="+mn-lt"/>
              </a:rPr>
              <a:t>Trail work on private property not open to the public</a:t>
            </a:r>
          </a:p>
        </p:txBody>
      </p:sp>
      <p:pic>
        <p:nvPicPr>
          <p:cNvPr id="20484" name="Picture 2" descr="C:\Documents and Settings\larry\My Documents\My Pictures\Microsoft Clip Organizer\MCj0078714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2800" y="1524000"/>
            <a:ext cx="1262063" cy="237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3" descr="C:\Documents and Settings\larry\My Documents\My Pictures\Microsoft Clip Organizer\MCj00787030000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67600" y="4191000"/>
            <a:ext cx="1371600" cy="236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z="4800" b="1">
                <a:solidFill>
                  <a:schemeClr val="tx1"/>
                </a:solidFill>
                <a:effectLst/>
              </a:rPr>
              <a:t>Guidelines for Reporting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9600" y="1441450"/>
            <a:ext cx="7924800" cy="49936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eaLnBrk="0" hangingPunct="0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800" b="1" dirty="0">
                <a:latin typeface="+mj-lt"/>
              </a:rPr>
              <a:t>Report trail mileage cleared</a:t>
            </a:r>
            <a:endParaRPr lang="en-US" sz="2400" b="1" i="1" dirty="0">
              <a:latin typeface="+mn-lt"/>
            </a:endParaRPr>
          </a:p>
          <a:p>
            <a:pPr marL="914400" lvl="1" indent="-457200" eaLnBrk="0" hangingPunct="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Ø"/>
              <a:defRPr/>
            </a:pPr>
            <a:r>
              <a:rPr lang="en-US" sz="2000" dirty="0"/>
              <a:t>Report actual trail miles worked on. </a:t>
            </a:r>
          </a:p>
          <a:p>
            <a:pPr marL="914400" lvl="1" indent="-457200" eaLnBrk="0" hangingPunct="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Ø"/>
              <a:defRPr/>
            </a:pPr>
            <a:r>
              <a:rPr lang="en-US" sz="2000" dirty="0"/>
              <a:t>Distinguish between miles cleared in wilderness, non-wilderness and National Scenic Trails.</a:t>
            </a:r>
          </a:p>
          <a:p>
            <a:pPr marL="914400" lvl="1" indent="-457200" eaLnBrk="0" hangingPunct="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Ø"/>
              <a:defRPr/>
            </a:pPr>
            <a:r>
              <a:rPr lang="en-US" sz="2000" dirty="0"/>
              <a:t>Use either a GPS system or use a “best guess system” of the distances cleared. </a:t>
            </a:r>
          </a:p>
          <a:p>
            <a:pPr marL="914400" lvl="1" indent="-457200" eaLnBrk="0" hangingPunct="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Ø"/>
              <a:defRPr/>
            </a:pPr>
            <a:r>
              <a:rPr lang="en-US" sz="2000" dirty="0"/>
              <a:t>If a portion of a trail has been previously cleared, but needs to be worked again, that section should be counted each time it is worked.</a:t>
            </a:r>
            <a:endParaRPr lang="en-US" sz="2000" dirty="0">
              <a:latin typeface="+mn-lt"/>
            </a:endParaRPr>
          </a:p>
          <a:p>
            <a:pPr marL="457200" indent="-457200" eaLnBrk="0" hangingPunct="0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800" b="1" dirty="0">
                <a:latin typeface="+mj-lt"/>
              </a:rPr>
              <a:t>What Doesn't Count:</a:t>
            </a:r>
          </a:p>
          <a:p>
            <a:pPr marL="914400" lvl="1" indent="-457200" eaLnBrk="0" hangingPunct="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Ø"/>
              <a:defRPr/>
            </a:pPr>
            <a:r>
              <a:rPr lang="en-US" sz="2000" dirty="0"/>
              <a:t>Report the total mileage only once for the project; not for each member of the work party.</a:t>
            </a:r>
          </a:p>
          <a:p>
            <a:pPr marL="914400" lvl="1" indent="-457200" eaLnBrk="0" hangingPunct="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Ø"/>
              <a:defRPr/>
            </a:pPr>
            <a:endParaRPr lang="en-US" sz="2000" dirty="0">
              <a:latin typeface="+mn-lt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untain">
  <a:themeElements>
    <a:clrScheme name="Mountain">
      <a:dk1>
        <a:srgbClr val="000000"/>
      </a:dk1>
      <a:lt1>
        <a:srgbClr val="FFFFFF"/>
      </a:lt1>
      <a:dk2>
        <a:srgbClr val="0536B3"/>
      </a:dk2>
      <a:lt2>
        <a:srgbClr val="7CB7F8"/>
      </a:lt2>
      <a:accent1>
        <a:srgbClr val="3F9EE4"/>
      </a:accent1>
      <a:accent2>
        <a:srgbClr val="77B559"/>
      </a:accent2>
      <a:accent3>
        <a:srgbClr val="E4A81B"/>
      </a:accent3>
      <a:accent4>
        <a:srgbClr val="108BB4"/>
      </a:accent4>
      <a:accent5>
        <a:srgbClr val="DA7328"/>
      </a:accent5>
      <a:accent6>
        <a:srgbClr val="AE589F"/>
      </a:accent6>
      <a:hlink>
        <a:srgbClr val="460245"/>
      </a:hlink>
      <a:folHlink>
        <a:srgbClr val="AC17D6"/>
      </a:folHlink>
    </a:clrScheme>
    <a:fontScheme name="bchco 1">
      <a:majorFont>
        <a:latin typeface="Cambria"/>
        <a:ea typeface=""/>
        <a:cs typeface=""/>
      </a:majorFont>
      <a:minorFont>
        <a:latin typeface="Calibri"/>
        <a:ea typeface=""/>
        <a:cs typeface=""/>
      </a:minorFont>
    </a:fontScheme>
    <a:fmtScheme name="Mountain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0000"/>
              </a:schemeClr>
            </a:gs>
            <a:gs pos="50000">
              <a:schemeClr val="phClr">
                <a:tint val="25000"/>
                <a:shade val="100000"/>
                <a:hueMod val="100000"/>
                <a:satMod val="100000"/>
              </a:schemeClr>
            </a:gs>
            <a:gs pos="100000">
              <a:schemeClr val="phClr">
                <a:tint val="100000"/>
                <a:shade val="100000"/>
                <a:hueMod val="100000"/>
                <a:satMod val="10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40000"/>
                <a:shade val="100000"/>
                <a:hueMod val="100000"/>
                <a:satMod val="100000"/>
              </a:schemeClr>
            </a:gs>
            <a:gs pos="30000">
              <a:schemeClr val="phClr">
                <a:tint val="100000"/>
                <a:shade val="100000"/>
                <a:hueMod val="100000"/>
                <a:satMod val="100000"/>
              </a:schemeClr>
            </a:gs>
            <a:gs pos="68000">
              <a:schemeClr val="phClr">
                <a:tint val="100000"/>
                <a:shade val="100000"/>
                <a:hueMod val="100000"/>
                <a:satMod val="100000"/>
              </a:schemeClr>
            </a:gs>
            <a:gs pos="100000">
              <a:schemeClr val="phClr">
                <a:tint val="40000"/>
                <a:shade val="100000"/>
                <a:hueMod val="100000"/>
                <a:sat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br" rotWithShape="0">
              <a:srgbClr val="000000">
                <a:alpha val="0"/>
              </a:srgbClr>
            </a:outerShdw>
          </a:effectLst>
        </a:effectStyle>
        <a:effectStyle>
          <a:effectLst>
            <a:outerShdw blurRad="38100" dist="25400" dir="5400000" algn="ctr" rotWithShape="0">
              <a:srgbClr val="EBE9ED">
                <a:alpha val="0"/>
              </a:srgbClr>
            </a:outerShdw>
          </a:effectLst>
          <a:scene3d>
            <a:camera prst="orthographicFront">
              <a:rot lat="0" lon="0" rev="0"/>
            </a:camera>
            <a:lightRig rig="glow" dir="b"/>
          </a:scene3d>
          <a:sp3d contourW="6350" prstMaterial="softEdge">
            <a:bevelT w="25400" h="25400"/>
            <a:contourClr>
              <a:schemeClr val="phClr">
                <a:tint val="9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reflection blurRad="12700" stA="40000" endPos="40000" dist="25400" dir="5400000" sy="-100000" rotWithShape="0"/>
          </a:effectLst>
          <a:scene3d>
            <a:camera prst="perspectiveFront"/>
            <a:lightRig rig="glow" dir="b"/>
          </a:scene3d>
          <a:sp3d contourW="6350" prstMaterial="softEdge">
            <a:bevelT w="50800" h="25400"/>
            <a:contourClr>
              <a:schemeClr val="phClr">
                <a:tint val="100000"/>
                <a:shade val="80000"/>
                <a:hueMod val="100000"/>
                <a:satMod val="1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95000"/>
                <a:satMod val="100000"/>
              </a:schemeClr>
            </a:gs>
            <a:gs pos="100000">
              <a:schemeClr val="phClr">
                <a:tint val="10000"/>
                <a:satMod val="300000"/>
              </a:schemeClr>
            </a:gs>
          </a:gsLst>
          <a:lin ang="13000000" scaled="0"/>
        </a:gradFill>
        <a:blipFill>
          <a:blip xmlns:r="http://schemas.openxmlformats.org/officeDocument/2006/relationships" r:embed="rId1">
            <a:duotone>
              <a:schemeClr val="phClr">
                <a:shade val="75000"/>
              </a:schemeClr>
              <a:schemeClr val="phClr">
                <a:tint val="55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Mountain</Template>
  <TotalTime>24979</TotalTime>
  <Words>1773</Words>
  <Application>Microsoft Office PowerPoint</Application>
  <PresentationFormat>On-screen Show (4:3)</PresentationFormat>
  <Paragraphs>210</Paragraphs>
  <Slides>24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Calibri</vt:lpstr>
      <vt:lpstr>Cambria</vt:lpstr>
      <vt:lpstr>Viner Hand ITC</vt:lpstr>
      <vt:lpstr>Wingdings</vt:lpstr>
      <vt:lpstr>Wingdings 2</vt:lpstr>
      <vt:lpstr>Mountain</vt:lpstr>
      <vt:lpstr>Back Country Horsemen  of America</vt:lpstr>
      <vt:lpstr>Overview</vt:lpstr>
      <vt:lpstr>Overview</vt:lpstr>
      <vt:lpstr>Reporting</vt:lpstr>
      <vt:lpstr>Project Worksheets</vt:lpstr>
      <vt:lpstr>Project Worksheets (cont’d)</vt:lpstr>
      <vt:lpstr>Guidelines for Reporting</vt:lpstr>
      <vt:lpstr>Guidelines for Reporting</vt:lpstr>
      <vt:lpstr>Guidelines for Reporting</vt:lpstr>
      <vt:lpstr>Guidelines for Reporting</vt:lpstr>
      <vt:lpstr>Guidelines for Reporting</vt:lpstr>
      <vt:lpstr>Guidelines for Reporting</vt:lpstr>
      <vt:lpstr>Guidelines for Reporting</vt:lpstr>
      <vt:lpstr>Guidelines for Reporting</vt:lpstr>
      <vt:lpstr>Guidelines for Reporting</vt:lpstr>
      <vt:lpstr>Guidelines for Reporting</vt:lpstr>
      <vt:lpstr>Guidelines for Reporting</vt:lpstr>
      <vt:lpstr>Guidelines for Reporting</vt:lpstr>
      <vt:lpstr>Guidelines for Reporting</vt:lpstr>
      <vt:lpstr>Summary Worksheet</vt:lpstr>
      <vt:lpstr>Summary Worksheet</vt:lpstr>
      <vt:lpstr>Flow of Information</vt:lpstr>
      <vt:lpstr>Volunteer Hours Report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1234</dc:title>
  <dc:creator>Larry Zauberis</dc:creator>
  <cp:lastModifiedBy>Michelle Wade</cp:lastModifiedBy>
  <cp:revision>162</cp:revision>
  <cp:lastPrinted>1601-01-01T00:00:00Z</cp:lastPrinted>
  <dcterms:created xsi:type="dcterms:W3CDTF">2011-06-26T18:16:01Z</dcterms:created>
  <dcterms:modified xsi:type="dcterms:W3CDTF">2025-09-18T23:32:20Z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TC102037911033</vt:lpwstr>
  </property>
</Properties>
</file>