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3"/>
  </p:notesMasterIdLst>
  <p:handoutMasterIdLst>
    <p:handoutMasterId r:id="rId24"/>
  </p:handoutMasterIdLst>
  <p:sldIdLst>
    <p:sldId id="257" r:id="rId6"/>
    <p:sldId id="333" r:id="rId7"/>
    <p:sldId id="332" r:id="rId8"/>
    <p:sldId id="331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3" r:id="rId18"/>
    <p:sldId id="342" r:id="rId19"/>
    <p:sldId id="345" r:id="rId20"/>
    <p:sldId id="344" r:id="rId21"/>
    <p:sldId id="31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03675"/>
    <a:srgbClr val="A39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7" autoAdjust="0"/>
    <p:restoredTop sz="78941" autoAdjust="0"/>
  </p:normalViewPr>
  <p:slideViewPr>
    <p:cSldViewPr>
      <p:cViewPr varScale="1">
        <p:scale>
          <a:sx n="84" d="100"/>
          <a:sy n="84" d="100"/>
        </p:scale>
        <p:origin x="19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ADF32BB5-D4FE-4753-AED2-0335112071C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2968441C-8ED2-44CE-A67A-7150E96C67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68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7E51A2-2619-40FF-ACAF-0852B406EFF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B3CBC7-94C6-4C38-B466-1B62BA1FD3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3CBC7-94C6-4C38-B466-1B62BA1FD3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3CBC7-94C6-4C38-B466-1B62BA1FD3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3CBC7-94C6-4C38-B466-1B62BA1FD3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5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0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507BB-F9BF-4DEC-B4C0-E4B8B7307BE3}" type="datetimeFigureOut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AAB34F-F8FB-499E-9DB4-0D25F13373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6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0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9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26D200-1176-4110-B14A-F66310A1A5B1}" type="datetimeFigureOut">
              <a:rPr lang="en-US" smtClean="0">
                <a:solidFill>
                  <a:prstClr val="black"/>
                </a:solidFill>
              </a:rPr>
              <a:pPr/>
              <a:t>11/6/2024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79F91-0A21-4352-9244-4BA3B42D11E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1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6454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3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6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A39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4193" y="621866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Supporting and empowering</a:t>
            </a:r>
            <a:r>
              <a:rPr lang="en-US" baseline="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people with developmental disabilities</a:t>
            </a:r>
          </a:p>
          <a:p>
            <a:pPr algn="ctr"/>
            <a:r>
              <a:rPr lang="en-US" baseline="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to live, learn, work and play in the community</a:t>
            </a:r>
            <a:endParaRPr lang="en-US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7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dodd.ohio.gov/health-and-welfare/health-and-welfare-alerts/Burn_preven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odge.david@cuyahogabdd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cuyahogabdd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odd.ohio.gov/health-and-welfare/health-and-welfare-alerts/health-and-welfare-aler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odd.ohio.gov/health-and-welfare/health-and-welfare-alerts/Winter_Weath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dd.ohio.gov/health-and-welfare/health-and-welfare-alerts/alert-summer-safety-202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dodd.ohio.gov/health-and-welfare/health-and-welfare-alerts/Alert-recognizing-responding-to-medical-emergenci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610600" cy="1222375"/>
          </a:xfrm>
        </p:spPr>
        <p:txBody>
          <a:bodyPr/>
          <a:lstStyle/>
          <a:p>
            <a:r>
              <a:rPr lang="en-US" b="1" dirty="0"/>
              <a:t>Utilizing Health &amp; Welfare Alerts in </a:t>
            </a:r>
            <a:br>
              <a:rPr lang="en-US" b="1" dirty="0"/>
            </a:br>
            <a:r>
              <a:rPr lang="en-US" b="1" dirty="0"/>
              <a:t>Prevention of UI’s &amp; MUI’s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91000"/>
            <a:ext cx="8534400" cy="685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David Nodge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Provider Series Training </a:t>
            </a:r>
          </a:p>
          <a:p>
            <a:r>
              <a:rPr lang="en-US" sz="2000" dirty="0">
                <a:solidFill>
                  <a:schemeClr val="tx1"/>
                </a:solidFill>
              </a:rPr>
              <a:t>11/7/2024</a:t>
            </a:r>
          </a:p>
        </p:txBody>
      </p:sp>
    </p:spTree>
    <p:extLst>
      <p:ext uri="{BB962C8B-B14F-4D97-AF65-F5344CB8AC3E}">
        <p14:creationId xmlns:p14="http://schemas.microsoft.com/office/powerpoint/2010/main" val="8234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8498-4B90-A90B-E5E9-B025CDA3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 sz="2800" b="1" dirty="0"/>
              <a:t>Recognizing and Responding to Medical Emergencies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DF6E-96AC-B399-22F8-A539B8E05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46098"/>
            <a:ext cx="8193717" cy="4602163"/>
          </a:xfrm>
        </p:spPr>
        <p:txBody>
          <a:bodyPr/>
          <a:lstStyle/>
          <a:p>
            <a:r>
              <a:rPr lang="en-US" dirty="0"/>
              <a:t>Waiting for first responders</a:t>
            </a:r>
          </a:p>
          <a:p>
            <a:pPr lvl="1"/>
            <a:r>
              <a:rPr lang="en-US" dirty="0"/>
              <a:t>Listen to instructions from dispatcher</a:t>
            </a:r>
          </a:p>
          <a:p>
            <a:pPr lvl="1"/>
            <a:r>
              <a:rPr lang="en-US" dirty="0"/>
              <a:t>Don’t hang up – Follow Dispatcher’s instructions </a:t>
            </a:r>
          </a:p>
          <a:p>
            <a:pPr lvl="1"/>
            <a:r>
              <a:rPr lang="en-US" dirty="0"/>
              <a:t>Continue performing First Aid/CPR</a:t>
            </a:r>
          </a:p>
          <a:p>
            <a:pPr lvl="1"/>
            <a:r>
              <a:rPr lang="en-US" dirty="0"/>
              <a:t>Remain calm on scene when first responders arrive</a:t>
            </a:r>
          </a:p>
          <a:p>
            <a:pPr lvl="2"/>
            <a:r>
              <a:rPr lang="en-US" dirty="0"/>
              <a:t>Continue to be a resource </a:t>
            </a:r>
          </a:p>
          <a:p>
            <a:pPr lvl="2"/>
            <a:r>
              <a:rPr lang="en-US" dirty="0"/>
              <a:t>Ask which hospital</a:t>
            </a:r>
          </a:p>
          <a:p>
            <a:pPr lvl="2"/>
            <a:r>
              <a:rPr lang="en-US" dirty="0"/>
              <a:t>Who will support individual in ED</a:t>
            </a:r>
          </a:p>
        </p:txBody>
      </p:sp>
      <p:pic>
        <p:nvPicPr>
          <p:cNvPr id="5" name="Picture 4" descr="Closeup of a telephone on top of a table">
            <a:extLst>
              <a:ext uri="{FF2B5EF4-FFF2-40B4-BE49-F238E27FC236}">
                <a16:creationId xmlns:a16="http://schemas.microsoft.com/office/drawing/2014/main" id="{1AB2B0B6-766C-6418-FC22-4024BA63E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16" y="4139315"/>
            <a:ext cx="2859717" cy="19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E2CD-61D9-E0AF-44FB-CD8FFF97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/>
          <a:lstStyle/>
          <a:p>
            <a:r>
              <a:rPr lang="en-US" b="1" dirty="0"/>
              <a:t>Burn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8D9FD-745F-5286-1FD5-27CE591A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hlinkClick r:id="rId2"/>
              </a:rPr>
              <a:t>https://dodd.ohio.gov/health-and-welfare/health-and-welfare-alerts/Burn_prevention</a:t>
            </a:r>
            <a:endParaRPr lang="en-US" sz="1600" dirty="0"/>
          </a:p>
          <a:p>
            <a:r>
              <a:rPr lang="en-US" sz="1600" dirty="0"/>
              <a:t>Identifying Risk</a:t>
            </a:r>
          </a:p>
          <a:p>
            <a:pPr lvl="1"/>
            <a:r>
              <a:rPr lang="en-US" sz="1600" dirty="0"/>
              <a:t>Spills and Scalds</a:t>
            </a:r>
          </a:p>
          <a:p>
            <a:pPr lvl="2"/>
            <a:r>
              <a:rPr lang="en-US" sz="1600" dirty="0"/>
              <a:t>Drinking/Carrying Hot liquids</a:t>
            </a:r>
          </a:p>
          <a:p>
            <a:pPr lvl="1"/>
            <a:r>
              <a:rPr lang="en-US" sz="1600" dirty="0"/>
              <a:t>Sensory Impairments</a:t>
            </a:r>
          </a:p>
          <a:p>
            <a:pPr lvl="2"/>
            <a:r>
              <a:rPr lang="en-US" sz="1600" dirty="0"/>
              <a:t>Reduced sensation – High pain tolerances – Slow reaction</a:t>
            </a:r>
          </a:p>
          <a:p>
            <a:pPr lvl="1"/>
            <a:r>
              <a:rPr lang="en-US" sz="1600" dirty="0"/>
              <a:t>Cognitive Challenges</a:t>
            </a:r>
          </a:p>
          <a:p>
            <a:pPr lvl="2"/>
            <a:r>
              <a:rPr lang="en-US" sz="1600" dirty="0"/>
              <a:t>Inability to identify or react to dangers</a:t>
            </a:r>
          </a:p>
          <a:p>
            <a:pPr lvl="1"/>
            <a:r>
              <a:rPr lang="en-US" sz="1600" dirty="0"/>
              <a:t>Causes of burns</a:t>
            </a:r>
          </a:p>
          <a:p>
            <a:pPr lvl="2"/>
            <a:r>
              <a:rPr lang="en-US" sz="1600" dirty="0"/>
              <a:t>Fire</a:t>
            </a:r>
          </a:p>
          <a:p>
            <a:pPr lvl="2"/>
            <a:r>
              <a:rPr lang="en-US" sz="1600" dirty="0"/>
              <a:t>Hot Liquid</a:t>
            </a:r>
          </a:p>
          <a:p>
            <a:pPr lvl="2"/>
            <a:r>
              <a:rPr lang="en-US" sz="1600" dirty="0"/>
              <a:t>Steam</a:t>
            </a:r>
          </a:p>
          <a:p>
            <a:pPr lvl="3"/>
            <a:r>
              <a:rPr lang="en-US" sz="1600" dirty="0"/>
              <a:t>Unintended Causes </a:t>
            </a:r>
          </a:p>
          <a:p>
            <a:pPr lvl="4"/>
            <a:r>
              <a:rPr lang="en-US" sz="1600" dirty="0"/>
              <a:t>Electric Heating pad/blanket</a:t>
            </a:r>
          </a:p>
          <a:p>
            <a:pPr lvl="4"/>
            <a:r>
              <a:rPr lang="en-US" sz="1600" dirty="0"/>
              <a:t>Tub/Shower</a:t>
            </a:r>
          </a:p>
          <a:p>
            <a:pPr lvl="4"/>
            <a:r>
              <a:rPr lang="en-US" sz="1600" dirty="0"/>
              <a:t>Cooking accidents </a:t>
            </a:r>
          </a:p>
          <a:p>
            <a:pPr lvl="4"/>
            <a:r>
              <a:rPr lang="en-US" sz="1600" dirty="0"/>
              <a:t>Chemicals/Cleaners </a:t>
            </a:r>
          </a:p>
          <a:p>
            <a:pPr lvl="4"/>
            <a:r>
              <a:rPr lang="en-US" sz="1600" dirty="0"/>
              <a:t>Sun exposure</a:t>
            </a:r>
          </a:p>
          <a:p>
            <a:pPr lvl="1"/>
            <a:r>
              <a:rPr lang="en-US" sz="2400" dirty="0"/>
              <a:t>Have risks been identified and communicated?</a:t>
            </a:r>
          </a:p>
        </p:txBody>
      </p:sp>
      <p:pic>
        <p:nvPicPr>
          <p:cNvPr id="5" name="Picture 4" descr="Firefighters in uniform">
            <a:extLst>
              <a:ext uri="{FF2B5EF4-FFF2-40B4-BE49-F238E27FC236}">
                <a16:creationId xmlns:a16="http://schemas.microsoft.com/office/drawing/2014/main" id="{AE98739B-01F6-7085-13D7-84A03A0BC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3352800"/>
            <a:ext cx="33909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8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EAB5D-302D-6E31-C534-F8715E55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/>
          <a:lstStyle/>
          <a:p>
            <a:r>
              <a:rPr lang="en-US" b="1" dirty="0"/>
              <a:t>Burn Prevention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610DE-A11B-26A4-7442-935F2D7D6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135563"/>
          </a:xfrm>
        </p:spPr>
        <p:txBody>
          <a:bodyPr/>
          <a:lstStyle/>
          <a:p>
            <a:r>
              <a:rPr lang="en-US" dirty="0"/>
              <a:t>Signs of burns</a:t>
            </a:r>
          </a:p>
          <a:p>
            <a:pPr lvl="1"/>
            <a:r>
              <a:rPr lang="en-US" sz="2200" dirty="0"/>
              <a:t>Blisters/Pain/Swelling/Reddening/White/Charred skin/Peeling</a:t>
            </a:r>
          </a:p>
          <a:p>
            <a:r>
              <a:rPr lang="en-US" sz="2600" dirty="0"/>
              <a:t>First Degree</a:t>
            </a:r>
          </a:p>
          <a:p>
            <a:pPr lvl="1"/>
            <a:r>
              <a:rPr lang="en-US" sz="2200" dirty="0"/>
              <a:t>Affects top layer of skin - Epidermis</a:t>
            </a:r>
          </a:p>
          <a:p>
            <a:pPr lvl="1"/>
            <a:r>
              <a:rPr lang="en-US" sz="2200" dirty="0"/>
              <a:t>Reddening – usually no blistering</a:t>
            </a:r>
          </a:p>
          <a:p>
            <a:r>
              <a:rPr lang="en-US" sz="2600" dirty="0"/>
              <a:t>Second Degree</a:t>
            </a:r>
          </a:p>
          <a:p>
            <a:pPr lvl="1"/>
            <a:r>
              <a:rPr lang="en-US" sz="2200" dirty="0"/>
              <a:t>Affects 2</a:t>
            </a:r>
            <a:r>
              <a:rPr lang="en-US" sz="2200" baseline="30000" dirty="0"/>
              <a:t>nd</a:t>
            </a:r>
            <a:r>
              <a:rPr lang="en-US" sz="2200" dirty="0"/>
              <a:t> layer of skin Epidermis/Dermis</a:t>
            </a:r>
          </a:p>
          <a:p>
            <a:pPr lvl="1"/>
            <a:r>
              <a:rPr lang="en-US" sz="2200" dirty="0"/>
              <a:t>Pain/Redness/Swelling/Blistering</a:t>
            </a:r>
            <a:endParaRPr lang="en-US" sz="1800" dirty="0"/>
          </a:p>
          <a:p>
            <a:r>
              <a:rPr lang="en-US" sz="2600" dirty="0"/>
              <a:t>Third Degree</a:t>
            </a:r>
          </a:p>
          <a:p>
            <a:pPr lvl="1"/>
            <a:r>
              <a:rPr lang="en-US" sz="2200" dirty="0"/>
              <a:t>Affects All 3 layers of skin – Epidermis/Dermis/Fat</a:t>
            </a:r>
          </a:p>
          <a:p>
            <a:pPr lvl="1"/>
            <a:r>
              <a:rPr lang="en-US" sz="2200" dirty="0"/>
              <a:t>Appears black/white/red leathery appearance </a:t>
            </a:r>
          </a:p>
        </p:txBody>
      </p:sp>
    </p:spTree>
    <p:extLst>
      <p:ext uri="{BB962C8B-B14F-4D97-AF65-F5344CB8AC3E}">
        <p14:creationId xmlns:p14="http://schemas.microsoft.com/office/powerpoint/2010/main" val="388690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7523-86B1-4346-CEFD-2CA4B198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639762"/>
          </a:xfrm>
        </p:spPr>
        <p:txBody>
          <a:bodyPr/>
          <a:lstStyle/>
          <a:p>
            <a:r>
              <a:rPr lang="en-US" b="1" dirty="0"/>
              <a:t>Burn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00FE-38C7-7424-F24D-23F02697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5257800"/>
          </a:xfrm>
        </p:spPr>
        <p:txBody>
          <a:bodyPr/>
          <a:lstStyle/>
          <a:p>
            <a:r>
              <a:rPr lang="en-US" sz="2200" dirty="0"/>
              <a:t>Avoid Distractions</a:t>
            </a:r>
          </a:p>
          <a:p>
            <a:r>
              <a:rPr lang="en-US" sz="2200" dirty="0"/>
              <a:t>Address identified risks in OISP</a:t>
            </a:r>
          </a:p>
          <a:p>
            <a:pPr lvl="1"/>
            <a:r>
              <a:rPr lang="en-US" sz="2200" dirty="0"/>
              <a:t>Smokers</a:t>
            </a:r>
          </a:p>
          <a:p>
            <a:r>
              <a:rPr lang="en-US" sz="2200" dirty="0"/>
              <a:t>Policies</a:t>
            </a:r>
          </a:p>
          <a:p>
            <a:pPr lvl="1"/>
            <a:r>
              <a:rPr lang="en-US" sz="2200" dirty="0"/>
              <a:t>Safety awareness</a:t>
            </a:r>
          </a:p>
          <a:p>
            <a:pPr lvl="1"/>
            <a:r>
              <a:rPr lang="en-US" sz="2200" dirty="0"/>
              <a:t>Cooking</a:t>
            </a:r>
          </a:p>
          <a:p>
            <a:pPr lvl="2"/>
            <a:r>
              <a:rPr lang="en-US" sz="2200" dirty="0"/>
              <a:t>Not leaving stove unattended </a:t>
            </a:r>
          </a:p>
          <a:p>
            <a:pPr lvl="2"/>
            <a:r>
              <a:rPr lang="en-US" sz="2200" dirty="0"/>
              <a:t>Microwave use</a:t>
            </a:r>
          </a:p>
          <a:p>
            <a:pPr lvl="2"/>
            <a:r>
              <a:rPr lang="en-US" sz="2200" dirty="0"/>
              <a:t>Serving food</a:t>
            </a:r>
          </a:p>
          <a:p>
            <a:pPr lvl="1"/>
            <a:r>
              <a:rPr lang="en-US" sz="2200" dirty="0"/>
              <a:t>Bathing/Shower</a:t>
            </a:r>
          </a:p>
          <a:p>
            <a:pPr lvl="2"/>
            <a:r>
              <a:rPr lang="en-US" sz="2200" dirty="0"/>
              <a:t>Check Water temp prior to putting someone in a tub</a:t>
            </a:r>
          </a:p>
          <a:p>
            <a:pPr lvl="1"/>
            <a:r>
              <a:rPr lang="en-US" sz="2200" dirty="0"/>
              <a:t>Anti scald valves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Spa setting of candles">
            <a:extLst>
              <a:ext uri="{FF2B5EF4-FFF2-40B4-BE49-F238E27FC236}">
                <a16:creationId xmlns:a16="http://schemas.microsoft.com/office/drawing/2014/main" id="{EE0E8302-7BBC-9FB7-D913-399B7692A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1818043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4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92A1-5B23-AC6E-5A20-2BDF8754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/>
          <a:lstStyle/>
          <a:p>
            <a:r>
              <a:rPr lang="en-US" b="1" dirty="0"/>
              <a:t>Putting  Health and Welfare Alerts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8861A-9488-B3C3-668B-E099D596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486400"/>
          </a:xfrm>
        </p:spPr>
        <p:txBody>
          <a:bodyPr/>
          <a:lstStyle/>
          <a:p>
            <a:r>
              <a:rPr lang="en-US" sz="2000" dirty="0"/>
              <a:t>Transitions	</a:t>
            </a:r>
          </a:p>
          <a:p>
            <a:pPr lvl="1"/>
            <a:r>
              <a:rPr lang="en-US" sz="2000" dirty="0"/>
              <a:t>Identifying risk</a:t>
            </a:r>
          </a:p>
          <a:p>
            <a:pPr lvl="1"/>
            <a:r>
              <a:rPr lang="en-US" sz="2000" dirty="0"/>
              <a:t>Addressing risk</a:t>
            </a:r>
          </a:p>
          <a:p>
            <a:pPr lvl="2"/>
            <a:r>
              <a:rPr lang="en-US" sz="1600" dirty="0"/>
              <a:t>Planning</a:t>
            </a:r>
          </a:p>
          <a:p>
            <a:r>
              <a:rPr lang="en-US" sz="2000" dirty="0"/>
              <a:t>Unusual Incidents</a:t>
            </a:r>
          </a:p>
          <a:p>
            <a:pPr lvl="1"/>
            <a:r>
              <a:rPr lang="en-US" sz="2000" dirty="0"/>
              <a:t>Prevention Plans</a:t>
            </a:r>
          </a:p>
          <a:p>
            <a:r>
              <a:rPr lang="en-US" sz="2000" dirty="0"/>
              <a:t>Major Unusual Incidents</a:t>
            </a:r>
          </a:p>
          <a:p>
            <a:pPr lvl="1"/>
            <a:r>
              <a:rPr lang="en-US" sz="2000" dirty="0"/>
              <a:t>Prevention Plans</a:t>
            </a:r>
          </a:p>
          <a:p>
            <a:r>
              <a:rPr lang="en-US" sz="2000" dirty="0"/>
              <a:t>Developing Policy Procedure</a:t>
            </a:r>
          </a:p>
          <a:p>
            <a:r>
              <a:rPr lang="en-US" sz="2000" dirty="0"/>
              <a:t>Creating conversation/discussion/</a:t>
            </a:r>
          </a:p>
          <a:p>
            <a:pPr lvl="1"/>
            <a:r>
              <a:rPr lang="en-US" sz="2000" dirty="0"/>
              <a:t>Individuals served</a:t>
            </a:r>
          </a:p>
          <a:p>
            <a:pPr lvl="1"/>
            <a:r>
              <a:rPr lang="en-US" sz="2000" dirty="0"/>
              <a:t>DSP’s</a:t>
            </a:r>
          </a:p>
          <a:p>
            <a:r>
              <a:rPr lang="en-US" sz="2000" dirty="0"/>
              <a:t>DSP Trainings </a:t>
            </a:r>
          </a:p>
          <a:p>
            <a:r>
              <a:rPr lang="en-US" sz="2000" b="1" i="1" dirty="0"/>
              <a:t>Don’t Assume </a:t>
            </a:r>
          </a:p>
          <a:p>
            <a:r>
              <a:rPr lang="en-US" sz="2000" dirty="0"/>
              <a:t>Post and make accessible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Close-up of using a drill with protective gloves">
            <a:extLst>
              <a:ext uri="{FF2B5EF4-FFF2-40B4-BE49-F238E27FC236}">
                <a16:creationId xmlns:a16="http://schemas.microsoft.com/office/drawing/2014/main" id="{F0A7E01C-D2F6-BD8F-CF60-2FE179993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35" y="1905000"/>
            <a:ext cx="3772875" cy="25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1EA9-1608-AF98-1D80-46895486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dirty="0"/>
              <a:t>All Health And Welfare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58767-D210-037A-CECF-7101BF9FE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715000"/>
          </a:xfrm>
        </p:spPr>
        <p:txBody>
          <a:bodyPr numCol="2"/>
          <a:lstStyle/>
          <a:p>
            <a:r>
              <a:rPr lang="en-US" dirty="0"/>
              <a:t>Dehydration</a:t>
            </a:r>
          </a:p>
          <a:p>
            <a:r>
              <a:rPr lang="en-US" dirty="0"/>
              <a:t>Choking Prevention</a:t>
            </a:r>
          </a:p>
          <a:p>
            <a:r>
              <a:rPr lang="en-US" dirty="0"/>
              <a:t>Constipation &amp; Bowel Obstruction</a:t>
            </a:r>
          </a:p>
          <a:p>
            <a:r>
              <a:rPr lang="en-US" dirty="0"/>
              <a:t>Human Trafficking</a:t>
            </a:r>
          </a:p>
          <a:p>
            <a:r>
              <a:rPr lang="en-US" dirty="0"/>
              <a:t>Fall Prevention</a:t>
            </a:r>
          </a:p>
          <a:p>
            <a:r>
              <a:rPr lang="en-US" dirty="0"/>
              <a:t>Suicide Awareness &amp; Prevention</a:t>
            </a:r>
          </a:p>
          <a:p>
            <a:r>
              <a:rPr lang="en-US" dirty="0"/>
              <a:t>Shunt Care</a:t>
            </a:r>
          </a:p>
          <a:p>
            <a:endParaRPr lang="en-US" dirty="0"/>
          </a:p>
          <a:p>
            <a:r>
              <a:rPr lang="en-US" dirty="0"/>
              <a:t>Prevention Abuse Awareness</a:t>
            </a:r>
          </a:p>
          <a:p>
            <a:r>
              <a:rPr lang="en-US" dirty="0"/>
              <a:t>COVID 19 Prevention</a:t>
            </a:r>
          </a:p>
          <a:p>
            <a:r>
              <a:rPr lang="en-US" dirty="0"/>
              <a:t>Drowning Prevention</a:t>
            </a:r>
          </a:p>
          <a:p>
            <a:r>
              <a:rPr lang="en-US" dirty="0"/>
              <a:t>Exploitation Prevention</a:t>
            </a:r>
          </a:p>
          <a:p>
            <a:r>
              <a:rPr lang="en-US" dirty="0"/>
              <a:t>Preventative Care</a:t>
            </a:r>
          </a:p>
          <a:p>
            <a:r>
              <a:rPr lang="en-US" dirty="0"/>
              <a:t>Pneumonia &amp; Flu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4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A52E-4EB3-CADB-412C-EBE52BE6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</a:t>
            </a:r>
          </a:p>
        </p:txBody>
      </p:sp>
      <p:pic>
        <p:nvPicPr>
          <p:cNvPr id="5" name="Content Placeholder 4" descr="Puzzle in brain">
            <a:extLst>
              <a:ext uri="{FF2B5EF4-FFF2-40B4-BE49-F238E27FC236}">
                <a16:creationId xmlns:a16="http://schemas.microsoft.com/office/drawing/2014/main" id="{8996FFB7-4D1E-22ED-0A37-A68F7399F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733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73310"/>
            <a:ext cx="8229600" cy="7159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534400" cy="1660381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n-US" sz="4000" dirty="0"/>
              <a:t>David Nodge</a:t>
            </a:r>
          </a:p>
          <a:p>
            <a:pPr marL="457200" lvl="1" indent="0" algn="ctr">
              <a:buNone/>
            </a:pPr>
            <a:r>
              <a:rPr lang="en-US" sz="4000" dirty="0"/>
              <a:t>MUI Community Liaison</a:t>
            </a:r>
          </a:p>
          <a:p>
            <a:pPr marL="457200" lvl="1" indent="0" algn="ctr">
              <a:buNone/>
            </a:pPr>
            <a:r>
              <a:rPr lang="en-US" sz="4000" dirty="0">
                <a:hlinkClick r:id="rId3"/>
              </a:rPr>
              <a:t>Nodge.david@cuyahogabdd.org</a:t>
            </a:r>
            <a:endParaRPr lang="en-US" sz="4000" dirty="0"/>
          </a:p>
          <a:p>
            <a:pPr marL="457200" lvl="1" indent="0" algn="ctr">
              <a:buNone/>
            </a:pPr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5441B-A9E6-4A7B-BB17-A227754E4FBD}"/>
              </a:ext>
            </a:extLst>
          </p:cNvPr>
          <p:cNvSpPr txBox="1"/>
          <p:nvPr/>
        </p:nvSpPr>
        <p:spPr>
          <a:xfrm flipH="1">
            <a:off x="2271306" y="5052536"/>
            <a:ext cx="5210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buNone/>
            </a:pPr>
            <a:r>
              <a:rPr lang="en-US" sz="2400" b="1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www.cuyahogabdd.org</a:t>
            </a:r>
            <a:endParaRPr lang="en-US" sz="2400" b="1" i="1" dirty="0"/>
          </a:p>
          <a:p>
            <a:pPr marL="457200" lvl="1" indent="0" algn="ctr">
              <a:buNone/>
            </a:pPr>
            <a:endParaRPr lang="en-US" b="1" i="1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13CC408-9267-4067-92A2-51F6290E7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09" y="4098781"/>
            <a:ext cx="5210982" cy="10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500F-1BD5-3A5B-7E8C-2AAD954F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CB537-DEF1-6359-9F76-7974E3424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001000" cy="5791200"/>
          </a:xfrm>
        </p:spPr>
        <p:txBody>
          <a:bodyPr/>
          <a:lstStyle/>
          <a:p>
            <a:r>
              <a:rPr lang="en-US" sz="3000" dirty="0"/>
              <a:t>Learn what Health and Welfare Alerts are  </a:t>
            </a:r>
          </a:p>
          <a:p>
            <a:r>
              <a:rPr lang="en-US" sz="3000" dirty="0"/>
              <a:t>Learn how to receive Health and Welfare Alerts</a:t>
            </a:r>
          </a:p>
          <a:p>
            <a:r>
              <a:rPr lang="en-US" sz="3000" dirty="0"/>
              <a:t>Review of 2024 Health and Welfare Alerts</a:t>
            </a:r>
          </a:p>
          <a:p>
            <a:r>
              <a:rPr lang="en-US" sz="3000" dirty="0"/>
              <a:t>Learn how to apply Health and Welfare Alerts to aid in ensuring health and welfare in delivery of services and supports</a:t>
            </a:r>
          </a:p>
          <a:p>
            <a:endParaRPr lang="en-US" dirty="0"/>
          </a:p>
        </p:txBody>
      </p:sp>
      <p:pic>
        <p:nvPicPr>
          <p:cNvPr id="5" name="Picture 4" descr="A calculus formula">
            <a:extLst>
              <a:ext uri="{FF2B5EF4-FFF2-40B4-BE49-F238E27FC236}">
                <a16:creationId xmlns:a16="http://schemas.microsoft.com/office/drawing/2014/main" id="{D04F2F2E-64E7-825D-45D8-F6308C563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54" y="4038600"/>
            <a:ext cx="3396092" cy="22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5552D-08C1-9D6A-6AD2-2FAE914F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0"/>
          </a:xfrm>
        </p:spPr>
        <p:txBody>
          <a:bodyPr/>
          <a:lstStyle/>
          <a:p>
            <a:r>
              <a:rPr lang="en-US" b="1" dirty="0"/>
              <a:t>What are Health and Welfare Alerts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93B4-8357-5832-6737-46C0B114F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449762"/>
          </a:xfrm>
        </p:spPr>
        <p:txBody>
          <a:bodyPr/>
          <a:lstStyle/>
          <a:p>
            <a:r>
              <a:rPr lang="en-US" dirty="0"/>
              <a:t>Health and Welfare Alerts </a:t>
            </a:r>
          </a:p>
          <a:p>
            <a:pPr lvl="1"/>
            <a:r>
              <a:rPr lang="en-US" dirty="0"/>
              <a:t>Created from MUI trends and patterns </a:t>
            </a:r>
          </a:p>
          <a:p>
            <a:pPr lvl="2"/>
            <a:r>
              <a:rPr lang="en-US" dirty="0"/>
              <a:t>Multiple MUI’s from a specific category or situation</a:t>
            </a:r>
          </a:p>
          <a:p>
            <a:pPr lvl="2"/>
            <a:r>
              <a:rPr lang="en-US" dirty="0"/>
              <a:t>Resulting in a critical incident</a:t>
            </a:r>
          </a:p>
          <a:p>
            <a:pPr lvl="3"/>
            <a:r>
              <a:rPr lang="en-US" dirty="0"/>
              <a:t>MUI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Purpose to alert ALL DD employees of trends and patterns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Fire engine in front of the station">
            <a:extLst>
              <a:ext uri="{FF2B5EF4-FFF2-40B4-BE49-F238E27FC236}">
                <a16:creationId xmlns:a16="http://schemas.microsoft.com/office/drawing/2014/main" id="{F92E48DE-FFA9-C390-24E7-FE2E7A5A1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0"/>
            <a:ext cx="2057400" cy="13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3610-4931-3206-4437-8D62E056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DODD Health &amp; Welfare Alerts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EC54D-2914-40AA-4E31-25236731A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001000" cy="5562600"/>
          </a:xfrm>
        </p:spPr>
        <p:txBody>
          <a:bodyPr/>
          <a:lstStyle/>
          <a:p>
            <a:r>
              <a:rPr lang="en-US" sz="2200" dirty="0"/>
              <a:t>OAC 5123-17-02  MUI RULE</a:t>
            </a:r>
          </a:p>
          <a:p>
            <a:pPr lvl="1"/>
            <a:r>
              <a:rPr lang="en-US" sz="2200" dirty="0"/>
              <a:t>Requires All DD employees to review Health and Welfare Alerts annually </a:t>
            </a:r>
          </a:p>
          <a:p>
            <a:pPr lvl="1"/>
            <a:endParaRPr lang="en-US" dirty="0">
              <a:hlinkClick r:id="rId2"/>
            </a:endParaRPr>
          </a:p>
          <a:p>
            <a:pPr lvl="1"/>
            <a:endParaRPr lang="en-US" dirty="0">
              <a:hlinkClick r:id="rId2"/>
            </a:endParaRPr>
          </a:p>
          <a:p>
            <a:pPr lvl="1"/>
            <a:endParaRPr lang="en-US" dirty="0">
              <a:hlinkClick r:id="rId2"/>
            </a:endParaRPr>
          </a:p>
          <a:p>
            <a:pPr lvl="1" algn="ctr"/>
            <a:endParaRPr lang="en-US" sz="2200" dirty="0">
              <a:hlinkClick r:id="rId2"/>
            </a:endParaRPr>
          </a:p>
          <a:p>
            <a:pPr marL="457200" lvl="1" indent="0">
              <a:buNone/>
            </a:pPr>
            <a:endParaRPr lang="en-US" sz="2200" dirty="0">
              <a:hlinkClick r:id="rId2"/>
            </a:endParaRPr>
          </a:p>
          <a:p>
            <a:pPr marL="457200" lvl="1" indent="0">
              <a:buNone/>
            </a:pPr>
            <a:r>
              <a:rPr lang="en-US" sz="1400" dirty="0">
                <a:hlinkClick r:id="rId2"/>
              </a:rPr>
              <a:t>https://dodd.ohio.gov/health-and-welfare/health-and-welfare-alerts/health-and-welfare-alerts</a:t>
            </a:r>
            <a:endParaRPr lang="en-US" sz="1400" dirty="0"/>
          </a:p>
          <a:p>
            <a:pPr lvl="2"/>
            <a:r>
              <a:rPr lang="en-US" sz="2200" dirty="0"/>
              <a:t>You can also subscribe to receive these alerts </a:t>
            </a:r>
          </a:p>
          <a:p>
            <a:pPr lvl="2"/>
            <a:r>
              <a:rPr lang="en-US" sz="2200" dirty="0"/>
              <a:t>Review previous alerts</a:t>
            </a:r>
          </a:p>
          <a:p>
            <a:pPr lvl="1"/>
            <a:r>
              <a:rPr lang="en-US" sz="2200" dirty="0"/>
              <a:t>Apply what you have learned to individuals served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 descr="Cartoon checklist and pencil">
            <a:extLst>
              <a:ext uri="{FF2B5EF4-FFF2-40B4-BE49-F238E27FC236}">
                <a16:creationId xmlns:a16="http://schemas.microsoft.com/office/drawing/2014/main" id="{39D4A968-A80A-E2F3-B726-E9F0A5BE9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84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1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67337-8C86-2A93-A89E-89DAAAB8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2024 Health And Welfare Alerts</a:t>
            </a:r>
            <a:br>
              <a:rPr lang="en-US" sz="2800" b="1" dirty="0"/>
            </a:br>
            <a:r>
              <a:rPr lang="en-US" sz="2800" b="1" dirty="0"/>
              <a:t>Winter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CDA4-AE73-7467-4FC6-8998FCDA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001000" cy="5791200"/>
          </a:xfrm>
        </p:spPr>
        <p:txBody>
          <a:bodyPr numCol="1"/>
          <a:lstStyle/>
          <a:p>
            <a:endParaRPr lang="en-US" sz="1600" dirty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pPr marL="0" indent="0">
              <a:buNone/>
            </a:pPr>
            <a:endParaRPr lang="en-US" sz="1600" dirty="0">
              <a:hlinkClick r:id="rId2"/>
            </a:endParaRPr>
          </a:p>
          <a:p>
            <a:r>
              <a:rPr lang="en-US" sz="1600" dirty="0">
                <a:hlinkClick r:id="rId2"/>
              </a:rPr>
              <a:t>https://dodd.ohio.gov/health-and-welfare/health-and-welfare-alerts/Winter_Weather</a:t>
            </a:r>
            <a:endParaRPr lang="en-US" sz="1600" dirty="0"/>
          </a:p>
          <a:p>
            <a:pPr marL="0" indent="0" algn="ctr">
              <a:buNone/>
            </a:pPr>
            <a:r>
              <a:rPr lang="en-US" dirty="0"/>
              <a:t>Hazards of Winter Weather  </a:t>
            </a:r>
          </a:p>
          <a:p>
            <a:r>
              <a:rPr lang="en-US" sz="2000" dirty="0"/>
              <a:t>Slip and fall 	             Steps/Sidewalks/Streets/Vehicle Running Boards</a:t>
            </a:r>
          </a:p>
          <a:p>
            <a:r>
              <a:rPr lang="en-US" sz="2000" dirty="0"/>
              <a:t>Exposure	             Ensuring individuals are properly dressed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Mechanical	             Carbon monoxide Detectors/Furnace/Vehicle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Emergency Plan          Power outage/Staffing Coverage/Program Closure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Policies/Procedures   Not planning in a crisis/Space Heaters - Safety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Medical Conditions    Diabetes/Seizure/Unsteady Gait/Poor Circulation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Emergency Contacts  Who are your emergency contacts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	             How has this been communicated?          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dirty="0"/>
              <a:t>		</a:t>
            </a:r>
          </a:p>
        </p:txBody>
      </p:sp>
      <p:pic>
        <p:nvPicPr>
          <p:cNvPr id="5" name="Picture 4" descr="Tire tread in snow">
            <a:extLst>
              <a:ext uri="{FF2B5EF4-FFF2-40B4-BE49-F238E27FC236}">
                <a16:creationId xmlns:a16="http://schemas.microsoft.com/office/drawing/2014/main" id="{3E336D1F-280A-B280-50AF-31943FEFB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36246"/>
            <a:ext cx="2500792" cy="16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DE0A-BC0C-E512-334A-C40BC630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Summer Safety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97EA7A-96F7-A375-D5D3-8AE0097D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11722"/>
            <a:ext cx="8229600" cy="497007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hlinkClick r:id="rId2"/>
              </a:rPr>
              <a:t>https://dodd.ohio.gov/health-and-welfare/health-and-welfare-alerts/alert-summer-safety-2024</a:t>
            </a:r>
            <a:endParaRPr lang="en-US" sz="1600" dirty="0"/>
          </a:p>
          <a:p>
            <a:pPr marL="0" indent="0" algn="ctr">
              <a:buNone/>
            </a:pPr>
            <a:r>
              <a:rPr lang="en-US" sz="2000" b="1" dirty="0"/>
              <a:t>Addressing Summer Safety issues</a:t>
            </a:r>
          </a:p>
          <a:p>
            <a:pPr lvl="1"/>
            <a:r>
              <a:rPr lang="en-US" sz="2000" b="1" dirty="0"/>
              <a:t>Change in routines/activities/staffing patterns</a:t>
            </a:r>
          </a:p>
          <a:p>
            <a:r>
              <a:rPr lang="en-US" sz="2200" dirty="0"/>
              <a:t>Sunburn 		Medication/Activities/Clothing</a:t>
            </a:r>
          </a:p>
          <a:p>
            <a:r>
              <a:rPr lang="en-US" sz="2200" dirty="0"/>
              <a:t>Hot car deaths	Leaving individuals in a car unattended</a:t>
            </a:r>
          </a:p>
          <a:p>
            <a:r>
              <a:rPr lang="en-US" sz="2200" dirty="0"/>
              <a:t>Water Safety		Individuals drawn to water/elopement</a:t>
            </a:r>
          </a:p>
          <a:p>
            <a:r>
              <a:rPr lang="en-US" sz="2200" dirty="0"/>
              <a:t>Medications		Are there any adverse effects</a:t>
            </a:r>
          </a:p>
          <a:p>
            <a:pPr lvl="6"/>
            <a:r>
              <a:rPr lang="en-US" sz="1600" dirty="0"/>
              <a:t>Increase Sensitivity to Sun/Heat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Activities		Supervision/Exit Plan/Transportation</a:t>
            </a:r>
          </a:p>
          <a:p>
            <a:pPr lvl="6">
              <a:spcBef>
                <a:spcPts val="0"/>
              </a:spcBef>
            </a:pPr>
            <a:r>
              <a:rPr lang="en-US" sz="1600" dirty="0"/>
              <a:t>Contingency plans/Weather/Staffing/Cancellation/Epi Pen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Dehydration		Increase fluids – Frequency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Heat Related Illness  Train/Recognize/Prevent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Food Safety		Lunches/Storage/Spoilage </a:t>
            </a:r>
          </a:p>
          <a:p>
            <a:pPr>
              <a:spcBef>
                <a:spcPts val="0"/>
              </a:spcBef>
            </a:pPr>
            <a:endParaRPr lang="en-US" sz="2200" dirty="0"/>
          </a:p>
          <a:p>
            <a:pPr lvl="6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Content Placeholder 4" descr="Honeybee about to the take-off from a flower">
            <a:extLst>
              <a:ext uri="{FF2B5EF4-FFF2-40B4-BE49-F238E27FC236}">
                <a16:creationId xmlns:a16="http://schemas.microsoft.com/office/drawing/2014/main" id="{F9894F96-1F38-18B9-9BDE-A12F0D34B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94146"/>
            <a:ext cx="1981200" cy="13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9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1EFE-CC75-A667-0380-B0318605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b="1" dirty="0"/>
              <a:t>Recognizing and Responding to Medical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BAB7-4B87-239E-515C-25116A9B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8001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https://dodd.ohio.gov/health-and-welfare/health-and-welfare-alerts/Alert-recognizing-responding-to-medical-emergencies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1400" dirty="0"/>
              <a:t>What is a Medical Emergency</a:t>
            </a:r>
          </a:p>
          <a:p>
            <a:pPr marL="0" indent="0">
              <a:buNone/>
            </a:pPr>
            <a:r>
              <a:rPr lang="en-US" sz="1400" dirty="0"/>
              <a:t>Changes in status from and individual’s baseline</a:t>
            </a:r>
          </a:p>
          <a:p>
            <a:pPr lvl="1"/>
            <a:r>
              <a:rPr lang="en-US" sz="1400" dirty="0"/>
              <a:t>Behaviors/Habits/Physical Conditions</a:t>
            </a:r>
          </a:p>
          <a:p>
            <a:pPr lvl="2"/>
            <a:r>
              <a:rPr lang="en-US" sz="1400" dirty="0"/>
              <a:t>What is “normal” for the individual</a:t>
            </a:r>
          </a:p>
          <a:p>
            <a:pPr lvl="3"/>
            <a:r>
              <a:rPr lang="en-US" sz="1400" dirty="0"/>
              <a:t>Eating</a:t>
            </a:r>
          </a:p>
          <a:p>
            <a:pPr lvl="3"/>
            <a:r>
              <a:rPr lang="en-US" sz="1400" dirty="0"/>
              <a:t>Drinking</a:t>
            </a:r>
          </a:p>
          <a:p>
            <a:pPr lvl="3"/>
            <a:r>
              <a:rPr lang="en-US" sz="1400" dirty="0"/>
              <a:t>Social Interactions</a:t>
            </a:r>
          </a:p>
          <a:p>
            <a:pPr lvl="3"/>
            <a:r>
              <a:rPr lang="en-US" sz="1400" dirty="0"/>
              <a:t>Bowel/Bladder Functions</a:t>
            </a:r>
          </a:p>
          <a:p>
            <a:pPr lvl="3"/>
            <a:r>
              <a:rPr lang="en-US" sz="1400" dirty="0"/>
              <a:t>Activity levels</a:t>
            </a:r>
          </a:p>
          <a:p>
            <a:pPr lvl="3"/>
            <a:r>
              <a:rPr lang="en-US" sz="1400" dirty="0"/>
              <a:t>Sleeping patterns</a:t>
            </a:r>
          </a:p>
          <a:p>
            <a:pPr lvl="1"/>
            <a:r>
              <a:rPr lang="en-US" sz="1400" dirty="0"/>
              <a:t>Where are these changes recorded?</a:t>
            </a:r>
          </a:p>
          <a:p>
            <a:pPr lvl="1"/>
            <a:r>
              <a:rPr lang="en-US" sz="1400" dirty="0"/>
              <a:t>Who is reviewing this information</a:t>
            </a:r>
          </a:p>
          <a:p>
            <a:pPr lvl="1"/>
            <a:r>
              <a:rPr lang="en-US" sz="1400" dirty="0"/>
              <a:t>What is being recorded</a:t>
            </a:r>
          </a:p>
          <a:p>
            <a:pPr lvl="2"/>
            <a:r>
              <a:rPr lang="en-US" sz="1400" dirty="0"/>
              <a:t>When did changes begin?</a:t>
            </a:r>
          </a:p>
          <a:p>
            <a:pPr lvl="2"/>
            <a:r>
              <a:rPr lang="en-US" sz="1400" dirty="0"/>
              <a:t>How long have the changes persisted? – Hours/Days/Weeks</a:t>
            </a:r>
          </a:p>
          <a:p>
            <a:pPr lvl="2"/>
            <a:r>
              <a:rPr lang="en-US" sz="1400" dirty="0"/>
              <a:t>How did the individual respond? Lethargic/Eating Patterns/Sleeping Patterns</a:t>
            </a:r>
          </a:p>
          <a:p>
            <a:pPr lvl="2"/>
            <a:r>
              <a:rPr lang="en-US" sz="1400" dirty="0"/>
              <a:t>Has severity of changed over time? Temperature/Communication of pain</a:t>
            </a:r>
          </a:p>
          <a:p>
            <a:pPr lvl="1"/>
            <a:r>
              <a:rPr lang="en-US" sz="1400" dirty="0"/>
              <a:t>Who is contacted in the event of </a:t>
            </a:r>
          </a:p>
          <a:p>
            <a:pPr lvl="2"/>
            <a:r>
              <a:rPr lang="en-US" sz="1400" dirty="0"/>
              <a:t>Onset of symptoms</a:t>
            </a:r>
          </a:p>
          <a:p>
            <a:pPr lvl="2"/>
            <a:r>
              <a:rPr lang="en-US" sz="1400" dirty="0"/>
              <a:t>Requirement of emergency services – Who is being called </a:t>
            </a:r>
            <a:r>
              <a:rPr lang="en-US" sz="1400" b="1" dirty="0"/>
              <a:t>AFTER</a:t>
            </a:r>
            <a:r>
              <a:rPr lang="en-US" sz="1400" dirty="0"/>
              <a:t> 911</a:t>
            </a:r>
          </a:p>
          <a:p>
            <a:pPr marL="914400" lvl="2" indent="0">
              <a:buNone/>
            </a:pPr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</p:txBody>
      </p:sp>
      <p:pic>
        <p:nvPicPr>
          <p:cNvPr id="5" name="Picture 4" descr="EMT worker">
            <a:extLst>
              <a:ext uri="{FF2B5EF4-FFF2-40B4-BE49-F238E27FC236}">
                <a16:creationId xmlns:a16="http://schemas.microsoft.com/office/drawing/2014/main" id="{809DB34A-C5B4-974D-440B-48D82F96E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3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EBFA-CEC8-6597-9AF8-8927F767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/>
          <a:lstStyle/>
          <a:p>
            <a:r>
              <a:rPr lang="en-US" sz="2800" b="1" dirty="0"/>
              <a:t>Recognizing and Responding to Medical Emergencies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A9B09-EDBC-A887-B2C9-FE947B0A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001000" cy="5791200"/>
          </a:xfrm>
        </p:spPr>
        <p:txBody>
          <a:bodyPr/>
          <a:lstStyle/>
          <a:p>
            <a:r>
              <a:rPr lang="en-US" dirty="0"/>
              <a:t>Useful Information for 911 Dispatcher</a:t>
            </a:r>
          </a:p>
          <a:p>
            <a:pPr lvl="1"/>
            <a:r>
              <a:rPr lang="en-US" sz="2000" dirty="0"/>
              <a:t>Blood Pressure</a:t>
            </a:r>
          </a:p>
          <a:p>
            <a:pPr lvl="2"/>
            <a:r>
              <a:rPr lang="en-US" sz="2000" dirty="0"/>
              <a:t>If ability to do so</a:t>
            </a:r>
          </a:p>
          <a:p>
            <a:pPr lvl="1"/>
            <a:r>
              <a:rPr lang="en-US" sz="2000" dirty="0"/>
              <a:t>Breathing</a:t>
            </a:r>
          </a:p>
          <a:p>
            <a:pPr lvl="2"/>
            <a:r>
              <a:rPr lang="en-US" sz="2000" dirty="0"/>
              <a:t>Slow/Rapid/Shallow/None - CPR</a:t>
            </a:r>
          </a:p>
          <a:p>
            <a:pPr lvl="2"/>
            <a:r>
              <a:rPr lang="en-US" sz="2000" dirty="0"/>
              <a:t>Choking – First Aid Administered</a:t>
            </a:r>
          </a:p>
          <a:p>
            <a:pPr lvl="1"/>
            <a:r>
              <a:rPr lang="en-US" sz="2000" dirty="0"/>
              <a:t>Consciousness -Changes</a:t>
            </a:r>
          </a:p>
          <a:p>
            <a:pPr lvl="2"/>
            <a:r>
              <a:rPr lang="en-US" sz="2000" dirty="0"/>
              <a:t>Unresponsive/Loss of Consciousness – Call 911</a:t>
            </a:r>
          </a:p>
          <a:p>
            <a:pPr lvl="1"/>
            <a:r>
              <a:rPr lang="en-US" sz="2000" dirty="0"/>
              <a:t>Chest Pain</a:t>
            </a:r>
          </a:p>
          <a:p>
            <a:pPr lvl="2"/>
            <a:r>
              <a:rPr lang="en-US" sz="2000" dirty="0"/>
              <a:t>Get vital signs if possible Pulse/BP – Call 911</a:t>
            </a:r>
          </a:p>
          <a:p>
            <a:pPr lvl="1"/>
            <a:r>
              <a:rPr lang="en-US" sz="2000" dirty="0"/>
              <a:t>Falls</a:t>
            </a:r>
          </a:p>
          <a:p>
            <a:pPr lvl="2"/>
            <a:r>
              <a:rPr lang="en-US" sz="2000" dirty="0"/>
              <a:t>Head injury/Loss of Consciousness/Unable to get up/Severe Pain</a:t>
            </a:r>
          </a:p>
          <a:p>
            <a:pPr marL="914400" lvl="2" indent="0">
              <a:buNone/>
            </a:pPr>
            <a:r>
              <a:rPr lang="en-US" sz="2000" dirty="0"/>
              <a:t>    Fracture/Dislocation/Uncontrolled bleeding</a:t>
            </a:r>
          </a:p>
          <a:p>
            <a:pPr lvl="1"/>
            <a:r>
              <a:rPr lang="en-US" sz="2000" dirty="0"/>
              <a:t>Heart Rate </a:t>
            </a:r>
          </a:p>
          <a:p>
            <a:pPr lvl="2"/>
            <a:r>
              <a:rPr lang="en-US" sz="2000" dirty="0"/>
              <a:t>Pulse/Rapid/Irregular Heart Rate  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4" descr="Blood pressure cuff">
            <a:extLst>
              <a:ext uri="{FF2B5EF4-FFF2-40B4-BE49-F238E27FC236}">
                <a16:creationId xmlns:a16="http://schemas.microsoft.com/office/drawing/2014/main" id="{DD68EE76-E666-BEFD-DB4D-7679A355B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447800"/>
            <a:ext cx="1981200" cy="12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5EE7-9D04-BEE1-8157-D96071CC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457199"/>
          </a:xfrm>
        </p:spPr>
        <p:txBody>
          <a:bodyPr/>
          <a:lstStyle/>
          <a:p>
            <a:r>
              <a:rPr lang="en-US" sz="2800" b="1" dirty="0"/>
              <a:t>Recognizing and Responding to Medical Emergencies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4A120-31F0-C4D6-CFE2-41CA2528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5562600"/>
          </a:xfrm>
        </p:spPr>
        <p:txBody>
          <a:bodyPr/>
          <a:lstStyle/>
          <a:p>
            <a:r>
              <a:rPr lang="en-US" dirty="0"/>
              <a:t>Calling 911</a:t>
            </a:r>
          </a:p>
          <a:p>
            <a:pPr lvl="1"/>
            <a:r>
              <a:rPr lang="en-US" dirty="0"/>
              <a:t>Stay CALM</a:t>
            </a:r>
          </a:p>
          <a:p>
            <a:pPr lvl="2"/>
            <a:r>
              <a:rPr lang="en-US" dirty="0"/>
              <a:t>Location – Address</a:t>
            </a:r>
          </a:p>
          <a:p>
            <a:pPr lvl="3"/>
            <a:r>
              <a:rPr lang="en-US" sz="1800" dirty="0"/>
              <a:t>In the Community – Look for Address/Landmarks/Street Names/Highway Mile Marker</a:t>
            </a:r>
          </a:p>
          <a:p>
            <a:pPr lvl="2"/>
            <a:r>
              <a:rPr lang="en-US" dirty="0"/>
              <a:t>Name/Age of individual</a:t>
            </a:r>
          </a:p>
          <a:p>
            <a:pPr lvl="2"/>
            <a:r>
              <a:rPr lang="en-US" dirty="0"/>
              <a:t> Your Phone number</a:t>
            </a:r>
          </a:p>
          <a:p>
            <a:pPr lvl="2"/>
            <a:r>
              <a:rPr lang="en-US" dirty="0"/>
              <a:t>Nature of emergency </a:t>
            </a:r>
          </a:p>
          <a:p>
            <a:pPr lvl="2"/>
            <a:r>
              <a:rPr lang="en-US" dirty="0"/>
              <a:t>Details</a:t>
            </a:r>
          </a:p>
          <a:p>
            <a:pPr lvl="3"/>
            <a:r>
              <a:rPr lang="en-US" dirty="0"/>
              <a:t>Individual is in a wheelchair</a:t>
            </a:r>
          </a:p>
          <a:p>
            <a:pPr lvl="3"/>
            <a:r>
              <a:rPr lang="en-US" dirty="0"/>
              <a:t>Combative</a:t>
            </a:r>
          </a:p>
          <a:p>
            <a:pPr lvl="3"/>
            <a:r>
              <a:rPr lang="en-US" dirty="0"/>
              <a:t>Non-Verbal </a:t>
            </a:r>
          </a:p>
          <a:p>
            <a:pPr lvl="3"/>
            <a:r>
              <a:rPr lang="en-US" dirty="0"/>
              <a:t>Length of Seizure</a:t>
            </a:r>
          </a:p>
          <a:p>
            <a:pPr lvl="2"/>
            <a:endParaRPr lang="en-US" dirty="0"/>
          </a:p>
        </p:txBody>
      </p:sp>
      <p:pic>
        <p:nvPicPr>
          <p:cNvPr id="6" name="Picture 5" descr="Panic buying during pandemic">
            <a:extLst>
              <a:ext uri="{FF2B5EF4-FFF2-40B4-BE49-F238E27FC236}">
                <a16:creationId xmlns:a16="http://schemas.microsoft.com/office/drawing/2014/main" id="{73DBBB78-E77E-F031-FCB6-8718FE365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55" y="1122802"/>
            <a:ext cx="2362200" cy="1576941"/>
          </a:xfrm>
          <a:prstGeom prst="rect">
            <a:avLst/>
          </a:prstGeom>
        </p:spPr>
      </p:pic>
      <p:pic>
        <p:nvPicPr>
          <p:cNvPr id="8" name="Picture 7" descr="Colosseum in Rome">
            <a:extLst>
              <a:ext uri="{FF2B5EF4-FFF2-40B4-BE49-F238E27FC236}">
                <a16:creationId xmlns:a16="http://schemas.microsoft.com/office/drawing/2014/main" id="{BE387EE2-F36A-F28D-1E55-967CB7CD7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59100"/>
            <a:ext cx="2895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03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40324CCADD994097357D20FACC7195" ma:contentTypeVersion="18" ma:contentTypeDescription="Create a new document." ma:contentTypeScope="" ma:versionID="2aa9d1d39a7813fa96b763ee6df46c68">
  <xsd:schema xmlns:xsd="http://www.w3.org/2001/XMLSchema" xmlns:xs="http://www.w3.org/2001/XMLSchema" xmlns:p="http://schemas.microsoft.com/office/2006/metadata/properties" xmlns:ns2="9db0a149-90cd-47a0-bf87-b99b3dc14759" xmlns:ns3="43d630e6-5a82-481a-bc81-9f2a92462107" targetNamespace="http://schemas.microsoft.com/office/2006/metadata/properties" ma:root="true" ma:fieldsID="332797028ed392172eb0f2d1f4b9567c" ns2:_="" ns3:_="">
    <xsd:import namespace="9db0a149-90cd-47a0-bf87-b99b3dc14759"/>
    <xsd:import namespace="43d630e6-5a82-481a-bc81-9f2a92462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0a149-90cd-47a0-bf87-b99b3dc14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3de7843-f268-4ae7-ad7d-b08d2cd2c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630e6-5a82-481a-bc81-9f2a924621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b9250b-f126-4d98-ae8c-ee75432accc8}" ma:internalName="TaxCatchAll" ma:showField="CatchAllData" ma:web="43d630e6-5a82-481a-bc81-9f2a924621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b0a149-90cd-47a0-bf87-b99b3dc14759">
      <Terms xmlns="http://schemas.microsoft.com/office/infopath/2007/PartnerControls"/>
    </lcf76f155ced4ddcb4097134ff3c332f>
    <TaxCatchAll xmlns="43d630e6-5a82-481a-bc81-9f2a92462107" xsi:nil="true"/>
  </documentManagement>
</p:properties>
</file>

<file path=customXml/itemProps1.xml><?xml version="1.0" encoding="utf-8"?>
<ds:datastoreItem xmlns:ds="http://schemas.openxmlformats.org/officeDocument/2006/customXml" ds:itemID="{07C583BA-CBFC-4E9E-A8F8-DE03257B88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80DE28-C3F6-4942-98B7-04E79B986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0a149-90cd-47a0-bf87-b99b3dc14759"/>
    <ds:schemaRef ds:uri="43d630e6-5a82-481a-bc81-9f2a92462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ADFBD4-8296-44B6-A2A3-C91C157EE8A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43d630e6-5a82-481a-bc81-9f2a92462107"/>
    <ds:schemaRef ds:uri="http://purl.org/dc/terms/"/>
    <ds:schemaRef ds:uri="http://schemas.microsoft.com/office/2006/metadata/properties"/>
    <ds:schemaRef ds:uri="9db0a149-90cd-47a0-bf87-b99b3dc147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4278</TotalTime>
  <Words>1000</Words>
  <Application>Microsoft Office PowerPoint</Application>
  <PresentationFormat>On-screen Show (4:3)</PresentationFormat>
  <Paragraphs>219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Medium Cond</vt:lpstr>
      <vt:lpstr>1_Office Theme</vt:lpstr>
      <vt:lpstr>Office Theme</vt:lpstr>
      <vt:lpstr>Utilizing Health &amp; Welfare Alerts in  Prevention of UI’s &amp; MUI’s</vt:lpstr>
      <vt:lpstr>Objectives</vt:lpstr>
      <vt:lpstr>What are Health and Welfare Alerts </vt:lpstr>
      <vt:lpstr>DODD Health &amp; Welfare Alerts</vt:lpstr>
      <vt:lpstr>2024 Health And Welfare Alerts Winter Safety</vt:lpstr>
      <vt:lpstr>Summer Safety  </vt:lpstr>
      <vt:lpstr>Recognizing and Responding to Medical Emergencies</vt:lpstr>
      <vt:lpstr>Recognizing and Responding to Medical Emergencies</vt:lpstr>
      <vt:lpstr>Recognizing and Responding to Medical Emergencies</vt:lpstr>
      <vt:lpstr>Recognizing and Responding to Medical Emergencies</vt:lpstr>
      <vt:lpstr>Burn Prevention </vt:lpstr>
      <vt:lpstr>Burn Prevention </vt:lpstr>
      <vt:lpstr>Burn Prevention</vt:lpstr>
      <vt:lpstr>Putting  Health and Welfare Alerts to Work</vt:lpstr>
      <vt:lpstr>All Health And Welfare Alerts</vt:lpstr>
      <vt:lpstr>Questions</vt:lpstr>
      <vt:lpstr>Thank you!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Barni, Marie</dc:creator>
  <cp:lastModifiedBy>Nodge, David</cp:lastModifiedBy>
  <cp:revision>140</cp:revision>
  <cp:lastPrinted>2024-11-07T14:03:56Z</cp:lastPrinted>
  <dcterms:created xsi:type="dcterms:W3CDTF">2020-01-27T16:02:02Z</dcterms:created>
  <dcterms:modified xsi:type="dcterms:W3CDTF">2024-11-07T14:41:22Z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0x0101006640324CCADD994097357D20FACC7195</vt:lpwstr>
  </property>
</Properties>
</file>