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35"/>
  </p:notesMasterIdLst>
  <p:handoutMasterIdLst>
    <p:handoutMasterId r:id="rId36"/>
  </p:handoutMasterIdLst>
  <p:sldIdLst>
    <p:sldId id="264" r:id="rId6"/>
    <p:sldId id="283" r:id="rId7"/>
    <p:sldId id="259" r:id="rId8"/>
    <p:sldId id="284" r:id="rId9"/>
    <p:sldId id="265" r:id="rId10"/>
    <p:sldId id="266" r:id="rId11"/>
    <p:sldId id="271" r:id="rId12"/>
    <p:sldId id="270" r:id="rId13"/>
    <p:sldId id="285" r:id="rId14"/>
    <p:sldId id="291" r:id="rId15"/>
    <p:sldId id="292" r:id="rId16"/>
    <p:sldId id="258" r:id="rId17"/>
    <p:sldId id="286" r:id="rId18"/>
    <p:sldId id="256" r:id="rId19"/>
    <p:sldId id="261" r:id="rId20"/>
    <p:sldId id="287" r:id="rId21"/>
    <p:sldId id="288" r:id="rId22"/>
    <p:sldId id="277" r:id="rId23"/>
    <p:sldId id="289" r:id="rId24"/>
    <p:sldId id="268" r:id="rId25"/>
    <p:sldId id="296" r:id="rId26"/>
    <p:sldId id="297" r:id="rId27"/>
    <p:sldId id="298" r:id="rId28"/>
    <p:sldId id="269" r:id="rId29"/>
    <p:sldId id="275" r:id="rId30"/>
    <p:sldId id="276" r:id="rId31"/>
    <p:sldId id="267" r:id="rId32"/>
    <p:sldId id="290" r:id="rId33"/>
    <p:sldId id="295"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3675"/>
    <a:srgbClr val="A390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01" autoAdjust="0"/>
  </p:normalViewPr>
  <p:slideViewPr>
    <p:cSldViewPr>
      <p:cViewPr varScale="1">
        <p:scale>
          <a:sx n="60" d="100"/>
          <a:sy n="60" d="100"/>
        </p:scale>
        <p:origin x="2098" y="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9AAD98-43A7-41E7-BF52-9BCE502D2FFE}" type="doc">
      <dgm:prSet loTypeId="urn:microsoft.com/office/officeart/2005/8/layout/hProcess9" loCatId="process" qsTypeId="urn:microsoft.com/office/officeart/2005/8/quickstyle/simple1" qsCatId="simple" csTypeId="urn:microsoft.com/office/officeart/2005/8/colors/accent1_2" csCatId="accent1" phldr="1"/>
      <dgm:spPr/>
    </dgm:pt>
    <dgm:pt modelId="{270AD341-DFBC-4E1B-87D9-B0FFB1968AB7}">
      <dgm:prSet phldrT="[Text]"/>
      <dgm:spPr/>
      <dgm:t>
        <a:bodyPr/>
        <a:lstStyle/>
        <a:p>
          <a:r>
            <a:rPr lang="en-US" dirty="0"/>
            <a:t>Must Occur Within 90 days of the POC approval</a:t>
          </a:r>
        </a:p>
      </dgm:t>
    </dgm:pt>
    <dgm:pt modelId="{C850A995-744D-4AC1-AA30-810788EA80F9}" type="parTrans" cxnId="{01B49735-FAE3-4598-9A29-EE746649A24F}">
      <dgm:prSet/>
      <dgm:spPr/>
      <dgm:t>
        <a:bodyPr/>
        <a:lstStyle/>
        <a:p>
          <a:endParaRPr lang="en-US"/>
        </a:p>
      </dgm:t>
    </dgm:pt>
    <dgm:pt modelId="{042E2E81-A48B-4A29-AFA2-C8FD1352548B}" type="sibTrans" cxnId="{01B49735-FAE3-4598-9A29-EE746649A24F}">
      <dgm:prSet/>
      <dgm:spPr/>
      <dgm:t>
        <a:bodyPr/>
        <a:lstStyle/>
        <a:p>
          <a:endParaRPr lang="en-US"/>
        </a:p>
      </dgm:t>
    </dgm:pt>
    <dgm:pt modelId="{F4B01E83-98DD-4FA4-85BA-CBE700C51E4C}">
      <dgm:prSet phldrT="[Text]"/>
      <dgm:spPr/>
      <dgm:t>
        <a:bodyPr/>
        <a:lstStyle/>
        <a:p>
          <a:r>
            <a:rPr lang="en-US" dirty="0"/>
            <a:t>May Occur Onsite or You May Be Asked to Submit Documents </a:t>
          </a:r>
        </a:p>
      </dgm:t>
    </dgm:pt>
    <dgm:pt modelId="{3650F10D-C101-4482-8A44-F97F859E1A01}" type="parTrans" cxnId="{77493876-7D04-4097-8903-1838643D3873}">
      <dgm:prSet/>
      <dgm:spPr/>
      <dgm:t>
        <a:bodyPr/>
        <a:lstStyle/>
        <a:p>
          <a:endParaRPr lang="en-US"/>
        </a:p>
      </dgm:t>
    </dgm:pt>
    <dgm:pt modelId="{E5B62B74-FC75-4CA7-9704-4C8D049BAAF0}" type="sibTrans" cxnId="{77493876-7D04-4097-8903-1838643D3873}">
      <dgm:prSet/>
      <dgm:spPr/>
      <dgm:t>
        <a:bodyPr/>
        <a:lstStyle/>
        <a:p>
          <a:endParaRPr lang="en-US"/>
        </a:p>
      </dgm:t>
    </dgm:pt>
    <dgm:pt modelId="{CFF6F769-12A7-44AF-BF6A-FBF6C88D9F88}">
      <dgm:prSet phldrT="[Text]"/>
      <dgm:spPr/>
      <dgm:t>
        <a:bodyPr/>
        <a:lstStyle/>
        <a:p>
          <a:r>
            <a:rPr lang="en-US" dirty="0"/>
            <a:t>It Might Take More Than One Try</a:t>
          </a:r>
        </a:p>
      </dgm:t>
    </dgm:pt>
    <dgm:pt modelId="{615B3FCA-FB8D-46CD-8868-51E8C8EB7860}" type="parTrans" cxnId="{06907F8F-E8DE-450A-9C8D-0478EBA9BFEA}">
      <dgm:prSet/>
      <dgm:spPr/>
      <dgm:t>
        <a:bodyPr/>
        <a:lstStyle/>
        <a:p>
          <a:endParaRPr lang="en-US"/>
        </a:p>
      </dgm:t>
    </dgm:pt>
    <dgm:pt modelId="{6A5DB607-B198-4626-AC24-84F78708ED67}" type="sibTrans" cxnId="{06907F8F-E8DE-450A-9C8D-0478EBA9BFEA}">
      <dgm:prSet/>
      <dgm:spPr/>
      <dgm:t>
        <a:bodyPr/>
        <a:lstStyle/>
        <a:p>
          <a:endParaRPr lang="en-US"/>
        </a:p>
      </dgm:t>
    </dgm:pt>
    <dgm:pt modelId="{F753D1BF-B514-46D5-A92C-2D554B948D07}" type="pres">
      <dgm:prSet presAssocID="{BB9AAD98-43A7-41E7-BF52-9BCE502D2FFE}" presName="CompostProcess" presStyleCnt="0">
        <dgm:presLayoutVars>
          <dgm:dir/>
          <dgm:resizeHandles val="exact"/>
        </dgm:presLayoutVars>
      </dgm:prSet>
      <dgm:spPr/>
    </dgm:pt>
    <dgm:pt modelId="{31BEC6E4-06D2-48C1-9929-4BBD8BA8FE43}" type="pres">
      <dgm:prSet presAssocID="{BB9AAD98-43A7-41E7-BF52-9BCE502D2FFE}" presName="arrow" presStyleLbl="bgShp" presStyleIdx="0" presStyleCnt="1"/>
      <dgm:spPr/>
    </dgm:pt>
    <dgm:pt modelId="{2A3E3B60-41A3-49E5-8DE3-F62999A90BCB}" type="pres">
      <dgm:prSet presAssocID="{BB9AAD98-43A7-41E7-BF52-9BCE502D2FFE}" presName="linearProcess" presStyleCnt="0"/>
      <dgm:spPr/>
    </dgm:pt>
    <dgm:pt modelId="{CE081C44-7884-4A48-BCAE-7C45EBAF8011}" type="pres">
      <dgm:prSet presAssocID="{270AD341-DFBC-4E1B-87D9-B0FFB1968AB7}" presName="textNode" presStyleLbl="node1" presStyleIdx="0" presStyleCnt="3">
        <dgm:presLayoutVars>
          <dgm:bulletEnabled val="1"/>
        </dgm:presLayoutVars>
      </dgm:prSet>
      <dgm:spPr/>
    </dgm:pt>
    <dgm:pt modelId="{3A54AF29-1C53-44D9-B122-AA2EA2EE421C}" type="pres">
      <dgm:prSet presAssocID="{042E2E81-A48B-4A29-AFA2-C8FD1352548B}" presName="sibTrans" presStyleCnt="0"/>
      <dgm:spPr/>
    </dgm:pt>
    <dgm:pt modelId="{171A3B18-5CEC-4851-8358-ECFD3C72DE19}" type="pres">
      <dgm:prSet presAssocID="{F4B01E83-98DD-4FA4-85BA-CBE700C51E4C}" presName="textNode" presStyleLbl="node1" presStyleIdx="1" presStyleCnt="3">
        <dgm:presLayoutVars>
          <dgm:bulletEnabled val="1"/>
        </dgm:presLayoutVars>
      </dgm:prSet>
      <dgm:spPr/>
    </dgm:pt>
    <dgm:pt modelId="{E4C2D9A7-9A99-4880-A61A-02F7398C47E4}" type="pres">
      <dgm:prSet presAssocID="{E5B62B74-FC75-4CA7-9704-4C8D049BAAF0}" presName="sibTrans" presStyleCnt="0"/>
      <dgm:spPr/>
    </dgm:pt>
    <dgm:pt modelId="{20849016-B12A-4C7F-AB34-727B12A5E0F7}" type="pres">
      <dgm:prSet presAssocID="{CFF6F769-12A7-44AF-BF6A-FBF6C88D9F88}" presName="textNode" presStyleLbl="node1" presStyleIdx="2" presStyleCnt="3">
        <dgm:presLayoutVars>
          <dgm:bulletEnabled val="1"/>
        </dgm:presLayoutVars>
      </dgm:prSet>
      <dgm:spPr/>
    </dgm:pt>
  </dgm:ptLst>
  <dgm:cxnLst>
    <dgm:cxn modelId="{29967016-8C18-43D9-ADA3-B90A1B52ACF6}" type="presOf" srcId="{CFF6F769-12A7-44AF-BF6A-FBF6C88D9F88}" destId="{20849016-B12A-4C7F-AB34-727B12A5E0F7}" srcOrd="0" destOrd="0" presId="urn:microsoft.com/office/officeart/2005/8/layout/hProcess9"/>
    <dgm:cxn modelId="{08F8652C-F86F-4D34-96D5-1B63B2A430F3}" type="presOf" srcId="{BB9AAD98-43A7-41E7-BF52-9BCE502D2FFE}" destId="{F753D1BF-B514-46D5-A92C-2D554B948D07}" srcOrd="0" destOrd="0" presId="urn:microsoft.com/office/officeart/2005/8/layout/hProcess9"/>
    <dgm:cxn modelId="{BAB4C633-8B8B-416F-A77B-8011A40B3F66}" type="presOf" srcId="{F4B01E83-98DD-4FA4-85BA-CBE700C51E4C}" destId="{171A3B18-5CEC-4851-8358-ECFD3C72DE19}" srcOrd="0" destOrd="0" presId="urn:microsoft.com/office/officeart/2005/8/layout/hProcess9"/>
    <dgm:cxn modelId="{01B49735-FAE3-4598-9A29-EE746649A24F}" srcId="{BB9AAD98-43A7-41E7-BF52-9BCE502D2FFE}" destId="{270AD341-DFBC-4E1B-87D9-B0FFB1968AB7}" srcOrd="0" destOrd="0" parTransId="{C850A995-744D-4AC1-AA30-810788EA80F9}" sibTransId="{042E2E81-A48B-4A29-AFA2-C8FD1352548B}"/>
    <dgm:cxn modelId="{FB63575D-4C36-4E2D-AB73-1E7F8382614A}" type="presOf" srcId="{270AD341-DFBC-4E1B-87D9-B0FFB1968AB7}" destId="{CE081C44-7884-4A48-BCAE-7C45EBAF8011}" srcOrd="0" destOrd="0" presId="urn:microsoft.com/office/officeart/2005/8/layout/hProcess9"/>
    <dgm:cxn modelId="{77493876-7D04-4097-8903-1838643D3873}" srcId="{BB9AAD98-43A7-41E7-BF52-9BCE502D2FFE}" destId="{F4B01E83-98DD-4FA4-85BA-CBE700C51E4C}" srcOrd="1" destOrd="0" parTransId="{3650F10D-C101-4482-8A44-F97F859E1A01}" sibTransId="{E5B62B74-FC75-4CA7-9704-4C8D049BAAF0}"/>
    <dgm:cxn modelId="{06907F8F-E8DE-450A-9C8D-0478EBA9BFEA}" srcId="{BB9AAD98-43A7-41E7-BF52-9BCE502D2FFE}" destId="{CFF6F769-12A7-44AF-BF6A-FBF6C88D9F88}" srcOrd="2" destOrd="0" parTransId="{615B3FCA-FB8D-46CD-8868-51E8C8EB7860}" sibTransId="{6A5DB607-B198-4626-AC24-84F78708ED67}"/>
    <dgm:cxn modelId="{12FF4B6C-AC36-41DD-A184-21E3DF4E48FF}" type="presParOf" srcId="{F753D1BF-B514-46D5-A92C-2D554B948D07}" destId="{31BEC6E4-06D2-48C1-9929-4BBD8BA8FE43}" srcOrd="0" destOrd="0" presId="urn:microsoft.com/office/officeart/2005/8/layout/hProcess9"/>
    <dgm:cxn modelId="{BFD62ACC-DD7E-4531-A094-733C499BB8B6}" type="presParOf" srcId="{F753D1BF-B514-46D5-A92C-2D554B948D07}" destId="{2A3E3B60-41A3-49E5-8DE3-F62999A90BCB}" srcOrd="1" destOrd="0" presId="urn:microsoft.com/office/officeart/2005/8/layout/hProcess9"/>
    <dgm:cxn modelId="{C66C006E-9953-4C67-81FE-80D28C090ECD}" type="presParOf" srcId="{2A3E3B60-41A3-49E5-8DE3-F62999A90BCB}" destId="{CE081C44-7884-4A48-BCAE-7C45EBAF8011}" srcOrd="0" destOrd="0" presId="urn:microsoft.com/office/officeart/2005/8/layout/hProcess9"/>
    <dgm:cxn modelId="{84DCA162-421A-4CB2-A1F5-4CBF581BAC80}" type="presParOf" srcId="{2A3E3B60-41A3-49E5-8DE3-F62999A90BCB}" destId="{3A54AF29-1C53-44D9-B122-AA2EA2EE421C}" srcOrd="1" destOrd="0" presId="urn:microsoft.com/office/officeart/2005/8/layout/hProcess9"/>
    <dgm:cxn modelId="{A7224336-63CF-4F60-978F-1271B9291A0E}" type="presParOf" srcId="{2A3E3B60-41A3-49E5-8DE3-F62999A90BCB}" destId="{171A3B18-5CEC-4851-8358-ECFD3C72DE19}" srcOrd="2" destOrd="0" presId="urn:microsoft.com/office/officeart/2005/8/layout/hProcess9"/>
    <dgm:cxn modelId="{F5E63AE7-6E29-45CD-8667-185B82E44D44}" type="presParOf" srcId="{2A3E3B60-41A3-49E5-8DE3-F62999A90BCB}" destId="{E4C2D9A7-9A99-4880-A61A-02F7398C47E4}" srcOrd="3" destOrd="0" presId="urn:microsoft.com/office/officeart/2005/8/layout/hProcess9"/>
    <dgm:cxn modelId="{4E106C72-B8D2-48AB-9C57-0A037036C80C}" type="presParOf" srcId="{2A3E3B60-41A3-49E5-8DE3-F62999A90BCB}" destId="{20849016-B12A-4C7F-AB34-727B12A5E0F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9F8E6C7-75C6-495C-89EB-94B1F8B826EE}" type="doc">
      <dgm:prSet loTypeId="urn:microsoft.com/office/officeart/2016/7/layout/LinearBlockProcessNumbered" loCatId="process" qsTypeId="urn:microsoft.com/office/officeart/2005/8/quickstyle/simple1" qsCatId="simple" csTypeId="urn:microsoft.com/office/officeart/2005/8/colors/colorful2" csCatId="colorful" phldr="1"/>
      <dgm:spPr/>
      <dgm:t>
        <a:bodyPr/>
        <a:lstStyle/>
        <a:p>
          <a:endParaRPr lang="en-US"/>
        </a:p>
      </dgm:t>
    </dgm:pt>
    <dgm:pt modelId="{17A66E1C-8225-45F5-8FF2-ECF91AA430BC}">
      <dgm:prSet/>
      <dgm:spPr>
        <a:solidFill>
          <a:schemeClr val="accent5">
            <a:lumMod val="60000"/>
            <a:lumOff val="40000"/>
          </a:schemeClr>
        </a:solidFill>
      </dgm:spPr>
      <dgm:t>
        <a:bodyPr/>
        <a:lstStyle/>
        <a:p>
          <a:pPr algn="ctr"/>
          <a:r>
            <a:rPr lang="en-US" dirty="0"/>
            <a:t>BE AWARE THAT COMPLIANCE REVIEW ( CITATIONS AND PROVIDER’S RESPONSE) IS PUBLIC DOCUMENT</a:t>
          </a:r>
        </a:p>
      </dgm:t>
    </dgm:pt>
    <dgm:pt modelId="{65491885-9F86-4EB0-860A-AB8348A183A8}" type="parTrans" cxnId="{C87751C6-645B-4E9E-AC4B-20673C0CC049}">
      <dgm:prSet/>
      <dgm:spPr/>
      <dgm:t>
        <a:bodyPr/>
        <a:lstStyle/>
        <a:p>
          <a:endParaRPr lang="en-US"/>
        </a:p>
      </dgm:t>
    </dgm:pt>
    <dgm:pt modelId="{10B1D5BA-70B4-496E-83AC-DA59E1897066}" type="sibTrans" cxnId="{C87751C6-645B-4E9E-AC4B-20673C0CC049}">
      <dgm:prSet phldrT="1"/>
      <dgm:spPr/>
      <dgm:t>
        <a:bodyPr/>
        <a:lstStyle/>
        <a:p>
          <a:endParaRPr lang="en-US"/>
        </a:p>
      </dgm:t>
    </dgm:pt>
    <dgm:pt modelId="{F0A5C30B-B6EB-47C8-9EBC-84167E3EEE13}">
      <dgm:prSet/>
      <dgm:spPr>
        <a:solidFill>
          <a:schemeClr val="accent5">
            <a:lumMod val="60000"/>
            <a:lumOff val="40000"/>
          </a:schemeClr>
        </a:solidFill>
      </dgm:spPr>
      <dgm:t>
        <a:bodyPr/>
        <a:lstStyle/>
        <a:p>
          <a:pPr algn="ctr"/>
          <a:r>
            <a:rPr lang="en-US" dirty="0"/>
            <a:t>BEFORE SUBMITTING RESPONSE CHECK YOUR GRAMMAR AND TYPOS </a:t>
          </a:r>
        </a:p>
      </dgm:t>
    </dgm:pt>
    <dgm:pt modelId="{CEA46A12-3552-468B-A559-2AAEF8FB51ED}" type="parTrans" cxnId="{75BEABFF-5215-47B5-A0C3-172088FC483E}">
      <dgm:prSet/>
      <dgm:spPr/>
      <dgm:t>
        <a:bodyPr/>
        <a:lstStyle/>
        <a:p>
          <a:endParaRPr lang="en-US"/>
        </a:p>
      </dgm:t>
    </dgm:pt>
    <dgm:pt modelId="{A53707D1-9E41-436A-9784-FB4B0CF3924B}" type="sibTrans" cxnId="{75BEABFF-5215-47B5-A0C3-172088FC483E}">
      <dgm:prSet phldrT="2"/>
      <dgm:spPr/>
      <dgm:t>
        <a:bodyPr/>
        <a:lstStyle/>
        <a:p>
          <a:endParaRPr lang="en-US"/>
        </a:p>
      </dgm:t>
    </dgm:pt>
    <dgm:pt modelId="{8A11FF07-2377-4F03-9004-FA0D7E50F195}">
      <dgm:prSet/>
      <dgm:spPr>
        <a:solidFill>
          <a:schemeClr val="accent5">
            <a:lumMod val="60000"/>
            <a:lumOff val="40000"/>
          </a:schemeClr>
        </a:solidFill>
      </dgm:spPr>
      <dgm:t>
        <a:bodyPr/>
        <a:lstStyle/>
        <a:p>
          <a:pPr algn="ctr"/>
          <a:r>
            <a:rPr lang="en-US" dirty="0"/>
            <a:t>DO NOT INCLUDE UNNECESSARY INFORMATION ( ABOVE AND BEYOND) </a:t>
          </a:r>
        </a:p>
      </dgm:t>
    </dgm:pt>
    <dgm:pt modelId="{DB1B8348-50C3-42CC-BB06-2043BB3895F1}" type="parTrans" cxnId="{FAFF5A5D-B121-45C6-A9D3-D306745086FC}">
      <dgm:prSet/>
      <dgm:spPr/>
      <dgm:t>
        <a:bodyPr/>
        <a:lstStyle/>
        <a:p>
          <a:endParaRPr lang="en-US"/>
        </a:p>
      </dgm:t>
    </dgm:pt>
    <dgm:pt modelId="{9BC4312A-F795-4ADC-9622-F5865968BB41}" type="sibTrans" cxnId="{FAFF5A5D-B121-45C6-A9D3-D306745086FC}">
      <dgm:prSet phldrT="3"/>
      <dgm:spPr/>
      <dgm:t>
        <a:bodyPr/>
        <a:lstStyle/>
        <a:p>
          <a:endParaRPr lang="en-US"/>
        </a:p>
      </dgm:t>
    </dgm:pt>
    <dgm:pt modelId="{D137ACE7-2A86-4764-9377-048096835079}" type="pres">
      <dgm:prSet presAssocID="{59F8E6C7-75C6-495C-89EB-94B1F8B826EE}" presName="Name0" presStyleCnt="0">
        <dgm:presLayoutVars>
          <dgm:animLvl val="lvl"/>
          <dgm:resizeHandles val="exact"/>
        </dgm:presLayoutVars>
      </dgm:prSet>
      <dgm:spPr/>
    </dgm:pt>
    <dgm:pt modelId="{63E26E5D-2B7A-4426-9D66-F3ECE75AA165}" type="pres">
      <dgm:prSet presAssocID="{17A66E1C-8225-45F5-8FF2-ECF91AA430BC}" presName="compositeNode" presStyleCnt="0">
        <dgm:presLayoutVars>
          <dgm:bulletEnabled val="1"/>
        </dgm:presLayoutVars>
      </dgm:prSet>
      <dgm:spPr/>
    </dgm:pt>
    <dgm:pt modelId="{FC38DB48-0E15-49B0-A7C1-61A93014F930}" type="pres">
      <dgm:prSet presAssocID="{17A66E1C-8225-45F5-8FF2-ECF91AA430BC}" presName="bgRect" presStyleLbl="alignNode1" presStyleIdx="0" presStyleCnt="3"/>
      <dgm:spPr/>
    </dgm:pt>
    <dgm:pt modelId="{BAB5080D-414D-49F7-97D7-D488B104773E}" type="pres">
      <dgm:prSet presAssocID="{10B1D5BA-70B4-496E-83AC-DA59E1897066}" presName="sibTransNodeRect" presStyleLbl="alignNode1" presStyleIdx="0" presStyleCnt="3">
        <dgm:presLayoutVars>
          <dgm:chMax val="0"/>
          <dgm:bulletEnabled val="1"/>
        </dgm:presLayoutVars>
      </dgm:prSet>
      <dgm:spPr/>
    </dgm:pt>
    <dgm:pt modelId="{769B2731-825C-43AA-B265-A597B1B8365B}" type="pres">
      <dgm:prSet presAssocID="{17A66E1C-8225-45F5-8FF2-ECF91AA430BC}" presName="nodeRect" presStyleLbl="alignNode1" presStyleIdx="0" presStyleCnt="3">
        <dgm:presLayoutVars>
          <dgm:bulletEnabled val="1"/>
        </dgm:presLayoutVars>
      </dgm:prSet>
      <dgm:spPr/>
    </dgm:pt>
    <dgm:pt modelId="{4009252E-6A21-4639-A5AA-BEEE084EE5A0}" type="pres">
      <dgm:prSet presAssocID="{10B1D5BA-70B4-496E-83AC-DA59E1897066}" presName="sibTrans" presStyleCnt="0"/>
      <dgm:spPr/>
    </dgm:pt>
    <dgm:pt modelId="{BE089395-4B85-4CBA-9B3B-D0B10B7409BD}" type="pres">
      <dgm:prSet presAssocID="{F0A5C30B-B6EB-47C8-9EBC-84167E3EEE13}" presName="compositeNode" presStyleCnt="0">
        <dgm:presLayoutVars>
          <dgm:bulletEnabled val="1"/>
        </dgm:presLayoutVars>
      </dgm:prSet>
      <dgm:spPr/>
    </dgm:pt>
    <dgm:pt modelId="{474C885E-6EAF-4F43-B0F2-464060B7F522}" type="pres">
      <dgm:prSet presAssocID="{F0A5C30B-B6EB-47C8-9EBC-84167E3EEE13}" presName="bgRect" presStyleLbl="alignNode1" presStyleIdx="1" presStyleCnt="3" custLinFactNeighborX="-1808"/>
      <dgm:spPr/>
    </dgm:pt>
    <dgm:pt modelId="{EEC48CAB-3CDA-4B24-9485-EAD2A1F7E75F}" type="pres">
      <dgm:prSet presAssocID="{A53707D1-9E41-436A-9784-FB4B0CF3924B}" presName="sibTransNodeRect" presStyleLbl="alignNode1" presStyleIdx="1" presStyleCnt="3">
        <dgm:presLayoutVars>
          <dgm:chMax val="0"/>
          <dgm:bulletEnabled val="1"/>
        </dgm:presLayoutVars>
      </dgm:prSet>
      <dgm:spPr/>
    </dgm:pt>
    <dgm:pt modelId="{8C200F40-14D9-4E4F-8F2B-519633F62FC1}" type="pres">
      <dgm:prSet presAssocID="{F0A5C30B-B6EB-47C8-9EBC-84167E3EEE13}" presName="nodeRect" presStyleLbl="alignNode1" presStyleIdx="1" presStyleCnt="3">
        <dgm:presLayoutVars>
          <dgm:bulletEnabled val="1"/>
        </dgm:presLayoutVars>
      </dgm:prSet>
      <dgm:spPr/>
    </dgm:pt>
    <dgm:pt modelId="{9DA0E2E1-0503-4A0F-BE7E-0AFAC7D731CC}" type="pres">
      <dgm:prSet presAssocID="{A53707D1-9E41-436A-9784-FB4B0CF3924B}" presName="sibTrans" presStyleCnt="0"/>
      <dgm:spPr/>
    </dgm:pt>
    <dgm:pt modelId="{1914C07D-6372-4202-9C2B-4CF90CEAA53F}" type="pres">
      <dgm:prSet presAssocID="{8A11FF07-2377-4F03-9004-FA0D7E50F195}" presName="compositeNode" presStyleCnt="0">
        <dgm:presLayoutVars>
          <dgm:bulletEnabled val="1"/>
        </dgm:presLayoutVars>
      </dgm:prSet>
      <dgm:spPr/>
    </dgm:pt>
    <dgm:pt modelId="{7F2611EA-EB18-4DE0-9943-AB6306D78DEC}" type="pres">
      <dgm:prSet presAssocID="{8A11FF07-2377-4F03-9004-FA0D7E50F195}" presName="bgRect" presStyleLbl="alignNode1" presStyleIdx="2" presStyleCnt="3"/>
      <dgm:spPr/>
    </dgm:pt>
    <dgm:pt modelId="{82A913E8-2DF6-41A4-AA89-BE94CCB3A6A1}" type="pres">
      <dgm:prSet presAssocID="{9BC4312A-F795-4ADC-9622-F5865968BB41}" presName="sibTransNodeRect" presStyleLbl="alignNode1" presStyleIdx="2" presStyleCnt="3">
        <dgm:presLayoutVars>
          <dgm:chMax val="0"/>
          <dgm:bulletEnabled val="1"/>
        </dgm:presLayoutVars>
      </dgm:prSet>
      <dgm:spPr/>
    </dgm:pt>
    <dgm:pt modelId="{5031C24D-2385-49C7-A83D-931A692D581F}" type="pres">
      <dgm:prSet presAssocID="{8A11FF07-2377-4F03-9004-FA0D7E50F195}" presName="nodeRect" presStyleLbl="alignNode1" presStyleIdx="2" presStyleCnt="3">
        <dgm:presLayoutVars>
          <dgm:bulletEnabled val="1"/>
        </dgm:presLayoutVars>
      </dgm:prSet>
      <dgm:spPr/>
    </dgm:pt>
  </dgm:ptLst>
  <dgm:cxnLst>
    <dgm:cxn modelId="{89973923-59E2-4CDA-BEA5-CF02466433C0}" type="presOf" srcId="{F0A5C30B-B6EB-47C8-9EBC-84167E3EEE13}" destId="{474C885E-6EAF-4F43-B0F2-464060B7F522}" srcOrd="0" destOrd="0" presId="urn:microsoft.com/office/officeart/2016/7/layout/LinearBlockProcessNumbered"/>
    <dgm:cxn modelId="{5D659B29-76C2-4B93-A0A3-0D3087F80486}" type="presOf" srcId="{10B1D5BA-70B4-496E-83AC-DA59E1897066}" destId="{BAB5080D-414D-49F7-97D7-D488B104773E}" srcOrd="0" destOrd="0" presId="urn:microsoft.com/office/officeart/2016/7/layout/LinearBlockProcessNumbered"/>
    <dgm:cxn modelId="{EDE1332B-C460-4FE8-973C-D4616B7D5997}" type="presOf" srcId="{A53707D1-9E41-436A-9784-FB4B0CF3924B}" destId="{EEC48CAB-3CDA-4B24-9485-EAD2A1F7E75F}" srcOrd="0" destOrd="0" presId="urn:microsoft.com/office/officeart/2016/7/layout/LinearBlockProcessNumbered"/>
    <dgm:cxn modelId="{300A503F-5F56-44C8-B23C-C0C739E1C2D3}" type="presOf" srcId="{8A11FF07-2377-4F03-9004-FA0D7E50F195}" destId="{7F2611EA-EB18-4DE0-9943-AB6306D78DEC}" srcOrd="0" destOrd="0" presId="urn:microsoft.com/office/officeart/2016/7/layout/LinearBlockProcessNumbered"/>
    <dgm:cxn modelId="{FAFF5A5D-B121-45C6-A9D3-D306745086FC}" srcId="{59F8E6C7-75C6-495C-89EB-94B1F8B826EE}" destId="{8A11FF07-2377-4F03-9004-FA0D7E50F195}" srcOrd="2" destOrd="0" parTransId="{DB1B8348-50C3-42CC-BB06-2043BB3895F1}" sibTransId="{9BC4312A-F795-4ADC-9622-F5865968BB41}"/>
    <dgm:cxn modelId="{5546C653-3A4C-47DD-8931-6271D774C3AC}" type="presOf" srcId="{8A11FF07-2377-4F03-9004-FA0D7E50F195}" destId="{5031C24D-2385-49C7-A83D-931A692D581F}" srcOrd="1" destOrd="0" presId="urn:microsoft.com/office/officeart/2016/7/layout/LinearBlockProcessNumbered"/>
    <dgm:cxn modelId="{87B0C196-1FFB-4345-AFEF-AC71994F5FB4}" type="presOf" srcId="{17A66E1C-8225-45F5-8FF2-ECF91AA430BC}" destId="{FC38DB48-0E15-49B0-A7C1-61A93014F930}" srcOrd="0" destOrd="0" presId="urn:microsoft.com/office/officeart/2016/7/layout/LinearBlockProcessNumbered"/>
    <dgm:cxn modelId="{715E669C-1353-4622-BD4C-6AC04B38738C}" type="presOf" srcId="{59F8E6C7-75C6-495C-89EB-94B1F8B826EE}" destId="{D137ACE7-2A86-4764-9377-048096835079}" srcOrd="0" destOrd="0" presId="urn:microsoft.com/office/officeart/2016/7/layout/LinearBlockProcessNumbered"/>
    <dgm:cxn modelId="{C87751C6-645B-4E9E-AC4B-20673C0CC049}" srcId="{59F8E6C7-75C6-495C-89EB-94B1F8B826EE}" destId="{17A66E1C-8225-45F5-8FF2-ECF91AA430BC}" srcOrd="0" destOrd="0" parTransId="{65491885-9F86-4EB0-860A-AB8348A183A8}" sibTransId="{10B1D5BA-70B4-496E-83AC-DA59E1897066}"/>
    <dgm:cxn modelId="{D38088CE-2EAD-4ACA-9FF2-9284B87F2C6E}" type="presOf" srcId="{17A66E1C-8225-45F5-8FF2-ECF91AA430BC}" destId="{769B2731-825C-43AA-B265-A597B1B8365B}" srcOrd="1" destOrd="0" presId="urn:microsoft.com/office/officeart/2016/7/layout/LinearBlockProcessNumbered"/>
    <dgm:cxn modelId="{9B613FD3-0FB5-4FAB-9747-F04B0C957DDE}" type="presOf" srcId="{F0A5C30B-B6EB-47C8-9EBC-84167E3EEE13}" destId="{8C200F40-14D9-4E4F-8F2B-519633F62FC1}" srcOrd="1" destOrd="0" presId="urn:microsoft.com/office/officeart/2016/7/layout/LinearBlockProcessNumbered"/>
    <dgm:cxn modelId="{FFA628EA-9C04-459E-AB43-6DE1D03FE85A}" type="presOf" srcId="{9BC4312A-F795-4ADC-9622-F5865968BB41}" destId="{82A913E8-2DF6-41A4-AA89-BE94CCB3A6A1}" srcOrd="0" destOrd="0" presId="urn:microsoft.com/office/officeart/2016/7/layout/LinearBlockProcessNumbered"/>
    <dgm:cxn modelId="{75BEABFF-5215-47B5-A0C3-172088FC483E}" srcId="{59F8E6C7-75C6-495C-89EB-94B1F8B826EE}" destId="{F0A5C30B-B6EB-47C8-9EBC-84167E3EEE13}" srcOrd="1" destOrd="0" parTransId="{CEA46A12-3552-468B-A559-2AAEF8FB51ED}" sibTransId="{A53707D1-9E41-436A-9784-FB4B0CF3924B}"/>
    <dgm:cxn modelId="{4D799FEF-A19E-47D3-BC74-C12C1FA14226}" type="presParOf" srcId="{D137ACE7-2A86-4764-9377-048096835079}" destId="{63E26E5D-2B7A-4426-9D66-F3ECE75AA165}" srcOrd="0" destOrd="0" presId="urn:microsoft.com/office/officeart/2016/7/layout/LinearBlockProcessNumbered"/>
    <dgm:cxn modelId="{9D60265F-C226-4028-8489-A5578C3B8B91}" type="presParOf" srcId="{63E26E5D-2B7A-4426-9D66-F3ECE75AA165}" destId="{FC38DB48-0E15-49B0-A7C1-61A93014F930}" srcOrd="0" destOrd="0" presId="urn:microsoft.com/office/officeart/2016/7/layout/LinearBlockProcessNumbered"/>
    <dgm:cxn modelId="{034C171C-6A41-4F62-BCF5-4A403FFD4062}" type="presParOf" srcId="{63E26E5D-2B7A-4426-9D66-F3ECE75AA165}" destId="{BAB5080D-414D-49F7-97D7-D488B104773E}" srcOrd="1" destOrd="0" presId="urn:microsoft.com/office/officeart/2016/7/layout/LinearBlockProcessNumbered"/>
    <dgm:cxn modelId="{0A036CDC-EB23-4D71-8460-0A1CD1D6DB7C}" type="presParOf" srcId="{63E26E5D-2B7A-4426-9D66-F3ECE75AA165}" destId="{769B2731-825C-43AA-B265-A597B1B8365B}" srcOrd="2" destOrd="0" presId="urn:microsoft.com/office/officeart/2016/7/layout/LinearBlockProcessNumbered"/>
    <dgm:cxn modelId="{921D5C43-84F4-4358-AF8D-8B9D0A85067E}" type="presParOf" srcId="{D137ACE7-2A86-4764-9377-048096835079}" destId="{4009252E-6A21-4639-A5AA-BEEE084EE5A0}" srcOrd="1" destOrd="0" presId="urn:microsoft.com/office/officeart/2016/7/layout/LinearBlockProcessNumbered"/>
    <dgm:cxn modelId="{540364F4-CFE4-438D-B215-B4B5210BAFD4}" type="presParOf" srcId="{D137ACE7-2A86-4764-9377-048096835079}" destId="{BE089395-4B85-4CBA-9B3B-D0B10B7409BD}" srcOrd="2" destOrd="0" presId="urn:microsoft.com/office/officeart/2016/7/layout/LinearBlockProcessNumbered"/>
    <dgm:cxn modelId="{7FE6A06A-3B9C-4927-9963-79E7ABFAA7AF}" type="presParOf" srcId="{BE089395-4B85-4CBA-9B3B-D0B10B7409BD}" destId="{474C885E-6EAF-4F43-B0F2-464060B7F522}" srcOrd="0" destOrd="0" presId="urn:microsoft.com/office/officeart/2016/7/layout/LinearBlockProcessNumbered"/>
    <dgm:cxn modelId="{263FA2A5-95C4-4EDD-898A-F86D0BA83EFE}" type="presParOf" srcId="{BE089395-4B85-4CBA-9B3B-D0B10B7409BD}" destId="{EEC48CAB-3CDA-4B24-9485-EAD2A1F7E75F}" srcOrd="1" destOrd="0" presId="urn:microsoft.com/office/officeart/2016/7/layout/LinearBlockProcessNumbered"/>
    <dgm:cxn modelId="{E68DE816-8417-4888-90E4-A5D66539E6FC}" type="presParOf" srcId="{BE089395-4B85-4CBA-9B3B-D0B10B7409BD}" destId="{8C200F40-14D9-4E4F-8F2B-519633F62FC1}" srcOrd="2" destOrd="0" presId="urn:microsoft.com/office/officeart/2016/7/layout/LinearBlockProcessNumbered"/>
    <dgm:cxn modelId="{4409C90F-092F-448C-B802-E7362FE01F3D}" type="presParOf" srcId="{D137ACE7-2A86-4764-9377-048096835079}" destId="{9DA0E2E1-0503-4A0F-BE7E-0AFAC7D731CC}" srcOrd="3" destOrd="0" presId="urn:microsoft.com/office/officeart/2016/7/layout/LinearBlockProcessNumbered"/>
    <dgm:cxn modelId="{C7DCB096-95AF-4739-8A53-FB170FE9D46C}" type="presParOf" srcId="{D137ACE7-2A86-4764-9377-048096835079}" destId="{1914C07D-6372-4202-9C2B-4CF90CEAA53F}" srcOrd="4" destOrd="0" presId="urn:microsoft.com/office/officeart/2016/7/layout/LinearBlockProcessNumbered"/>
    <dgm:cxn modelId="{452505B2-61DA-4A1E-9275-0F37A9948DD5}" type="presParOf" srcId="{1914C07D-6372-4202-9C2B-4CF90CEAA53F}" destId="{7F2611EA-EB18-4DE0-9943-AB6306D78DEC}" srcOrd="0" destOrd="0" presId="urn:microsoft.com/office/officeart/2016/7/layout/LinearBlockProcessNumbered"/>
    <dgm:cxn modelId="{E6680F21-5A86-40D8-BE39-33C8A52108A9}" type="presParOf" srcId="{1914C07D-6372-4202-9C2B-4CF90CEAA53F}" destId="{82A913E8-2DF6-41A4-AA89-BE94CCB3A6A1}" srcOrd="1" destOrd="0" presId="urn:microsoft.com/office/officeart/2016/7/layout/LinearBlockProcessNumbered"/>
    <dgm:cxn modelId="{3679F09A-81B9-49A7-A9A2-7FB60ACB32A3}" type="presParOf" srcId="{1914C07D-6372-4202-9C2B-4CF90CEAA53F}" destId="{5031C24D-2385-49C7-A83D-931A692D581F}"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BEC6E4-06D2-48C1-9929-4BBD8BA8FE43}">
      <dsp:nvSpPr>
        <dsp:cNvPr id="0" name=""/>
        <dsp:cNvSpPr/>
      </dsp:nvSpPr>
      <dsp:spPr>
        <a:xfrm>
          <a:off x="588644" y="0"/>
          <a:ext cx="6671310" cy="39624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081C44-7884-4A48-BCAE-7C45EBAF8011}">
      <dsp:nvSpPr>
        <dsp:cNvPr id="0" name=""/>
        <dsp:cNvSpPr/>
      </dsp:nvSpPr>
      <dsp:spPr>
        <a:xfrm>
          <a:off x="265963" y="1188719"/>
          <a:ext cx="2354580"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Must Occur Within 90 days of the POC approval</a:t>
          </a:r>
        </a:p>
      </dsp:txBody>
      <dsp:txXfrm>
        <a:off x="343334" y="1266090"/>
        <a:ext cx="2199838" cy="1430218"/>
      </dsp:txXfrm>
    </dsp:sp>
    <dsp:sp modelId="{171A3B18-5CEC-4851-8358-ECFD3C72DE19}">
      <dsp:nvSpPr>
        <dsp:cNvPr id="0" name=""/>
        <dsp:cNvSpPr/>
      </dsp:nvSpPr>
      <dsp:spPr>
        <a:xfrm>
          <a:off x="2747010" y="1188719"/>
          <a:ext cx="2354580"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May Occur Onsite or You May Be Asked to Submit Documents </a:t>
          </a:r>
        </a:p>
      </dsp:txBody>
      <dsp:txXfrm>
        <a:off x="2824381" y="1266090"/>
        <a:ext cx="2199838" cy="1430218"/>
      </dsp:txXfrm>
    </dsp:sp>
    <dsp:sp modelId="{20849016-B12A-4C7F-AB34-727B12A5E0F7}">
      <dsp:nvSpPr>
        <dsp:cNvPr id="0" name=""/>
        <dsp:cNvSpPr/>
      </dsp:nvSpPr>
      <dsp:spPr>
        <a:xfrm>
          <a:off x="5228056" y="1188719"/>
          <a:ext cx="2354580" cy="15849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It Might Take More Than One Try</a:t>
          </a:r>
        </a:p>
      </dsp:txBody>
      <dsp:txXfrm>
        <a:off x="5305427" y="1266090"/>
        <a:ext cx="2199838" cy="14302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38DB48-0E15-49B0-A7C1-61A93014F930}">
      <dsp:nvSpPr>
        <dsp:cNvPr id="0" name=""/>
        <dsp:cNvSpPr/>
      </dsp:nvSpPr>
      <dsp:spPr>
        <a:xfrm>
          <a:off x="616" y="0"/>
          <a:ext cx="2495401" cy="2961656"/>
        </a:xfrm>
        <a:prstGeom prst="rect">
          <a:avLst/>
        </a:prstGeom>
        <a:solidFill>
          <a:schemeClr val="accent5">
            <a:lumMod val="60000"/>
            <a:lumOff val="4000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490" tIns="0" rIns="246490" bIns="330200" numCol="1" spcCol="1270" anchor="t" anchorCtr="0">
          <a:noAutofit/>
        </a:bodyPr>
        <a:lstStyle/>
        <a:p>
          <a:pPr marL="0" lvl="0" indent="0" algn="ctr" defTabSz="755650">
            <a:lnSpc>
              <a:spcPct val="90000"/>
            </a:lnSpc>
            <a:spcBef>
              <a:spcPct val="0"/>
            </a:spcBef>
            <a:spcAft>
              <a:spcPct val="35000"/>
            </a:spcAft>
            <a:buNone/>
          </a:pPr>
          <a:r>
            <a:rPr lang="en-US" sz="1700" kern="1200" dirty="0"/>
            <a:t>BE AWARE THAT COMPLIANCE REVIEW ( CITATIONS AND PROVIDER’S RESPONSE) IS PUBLIC DOCUMENT</a:t>
          </a:r>
        </a:p>
      </dsp:txBody>
      <dsp:txXfrm>
        <a:off x="616" y="1184662"/>
        <a:ext cx="2495401" cy="1776994"/>
      </dsp:txXfrm>
    </dsp:sp>
    <dsp:sp modelId="{BAB5080D-414D-49F7-97D7-D488B104773E}">
      <dsp:nvSpPr>
        <dsp:cNvPr id="0" name=""/>
        <dsp:cNvSpPr/>
      </dsp:nvSpPr>
      <dsp:spPr>
        <a:xfrm>
          <a:off x="616" y="0"/>
          <a:ext cx="2495401" cy="118466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6490" tIns="165100" rIns="246490" bIns="165100" numCol="1" spcCol="1270" anchor="ctr" anchorCtr="0">
          <a:noAutofit/>
        </a:bodyPr>
        <a:lstStyle/>
        <a:p>
          <a:pPr marL="0" lvl="0" indent="0" algn="l" defTabSz="2711450">
            <a:lnSpc>
              <a:spcPct val="90000"/>
            </a:lnSpc>
            <a:spcBef>
              <a:spcPct val="0"/>
            </a:spcBef>
            <a:spcAft>
              <a:spcPct val="35000"/>
            </a:spcAft>
            <a:buNone/>
          </a:pPr>
          <a:endParaRPr lang="en-US" sz="6100" kern="1200"/>
        </a:p>
      </dsp:txBody>
      <dsp:txXfrm>
        <a:off x="616" y="0"/>
        <a:ext cx="2495401" cy="1184662"/>
      </dsp:txXfrm>
    </dsp:sp>
    <dsp:sp modelId="{474C885E-6EAF-4F43-B0F2-464060B7F522}">
      <dsp:nvSpPr>
        <dsp:cNvPr id="0" name=""/>
        <dsp:cNvSpPr/>
      </dsp:nvSpPr>
      <dsp:spPr>
        <a:xfrm>
          <a:off x="2650532" y="0"/>
          <a:ext cx="2495401" cy="2961656"/>
        </a:xfrm>
        <a:prstGeom prst="rect">
          <a:avLst/>
        </a:prstGeom>
        <a:solidFill>
          <a:schemeClr val="accent5">
            <a:lumMod val="60000"/>
            <a:lumOff val="4000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490" tIns="0" rIns="246490" bIns="330200" numCol="1" spcCol="1270" anchor="t" anchorCtr="0">
          <a:noAutofit/>
        </a:bodyPr>
        <a:lstStyle/>
        <a:p>
          <a:pPr marL="0" lvl="0" indent="0" algn="ctr" defTabSz="755650">
            <a:lnSpc>
              <a:spcPct val="90000"/>
            </a:lnSpc>
            <a:spcBef>
              <a:spcPct val="0"/>
            </a:spcBef>
            <a:spcAft>
              <a:spcPct val="35000"/>
            </a:spcAft>
            <a:buNone/>
          </a:pPr>
          <a:r>
            <a:rPr lang="en-US" sz="1700" kern="1200" dirty="0"/>
            <a:t>BEFORE SUBMITTING RESPONSE CHECK YOUR GRAMMAR AND TYPOS </a:t>
          </a:r>
        </a:p>
      </dsp:txBody>
      <dsp:txXfrm>
        <a:off x="2650532" y="1184662"/>
        <a:ext cx="2495401" cy="1776994"/>
      </dsp:txXfrm>
    </dsp:sp>
    <dsp:sp modelId="{EEC48CAB-3CDA-4B24-9485-EAD2A1F7E75F}">
      <dsp:nvSpPr>
        <dsp:cNvPr id="0" name=""/>
        <dsp:cNvSpPr/>
      </dsp:nvSpPr>
      <dsp:spPr>
        <a:xfrm>
          <a:off x="2695649" y="0"/>
          <a:ext cx="2495401" cy="118466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6490" tIns="165100" rIns="246490" bIns="165100" numCol="1" spcCol="1270" anchor="ctr" anchorCtr="0">
          <a:noAutofit/>
        </a:bodyPr>
        <a:lstStyle/>
        <a:p>
          <a:pPr marL="0" lvl="0" indent="0" algn="l" defTabSz="2711450">
            <a:lnSpc>
              <a:spcPct val="90000"/>
            </a:lnSpc>
            <a:spcBef>
              <a:spcPct val="0"/>
            </a:spcBef>
            <a:spcAft>
              <a:spcPct val="35000"/>
            </a:spcAft>
            <a:buNone/>
          </a:pPr>
          <a:endParaRPr lang="en-US" sz="6100" kern="1200"/>
        </a:p>
      </dsp:txBody>
      <dsp:txXfrm>
        <a:off x="2695649" y="0"/>
        <a:ext cx="2495401" cy="1184662"/>
      </dsp:txXfrm>
    </dsp:sp>
    <dsp:sp modelId="{7F2611EA-EB18-4DE0-9943-AB6306D78DEC}">
      <dsp:nvSpPr>
        <dsp:cNvPr id="0" name=""/>
        <dsp:cNvSpPr/>
      </dsp:nvSpPr>
      <dsp:spPr>
        <a:xfrm>
          <a:off x="5390682" y="0"/>
          <a:ext cx="2495401" cy="2961656"/>
        </a:xfrm>
        <a:prstGeom prst="rect">
          <a:avLst/>
        </a:prstGeom>
        <a:solidFill>
          <a:schemeClr val="accent5">
            <a:lumMod val="60000"/>
            <a:lumOff val="4000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6490" tIns="0" rIns="246490" bIns="330200" numCol="1" spcCol="1270" anchor="t" anchorCtr="0">
          <a:noAutofit/>
        </a:bodyPr>
        <a:lstStyle/>
        <a:p>
          <a:pPr marL="0" lvl="0" indent="0" algn="ctr" defTabSz="755650">
            <a:lnSpc>
              <a:spcPct val="90000"/>
            </a:lnSpc>
            <a:spcBef>
              <a:spcPct val="0"/>
            </a:spcBef>
            <a:spcAft>
              <a:spcPct val="35000"/>
            </a:spcAft>
            <a:buNone/>
          </a:pPr>
          <a:r>
            <a:rPr lang="en-US" sz="1700" kern="1200" dirty="0"/>
            <a:t>DO NOT INCLUDE UNNECESSARY INFORMATION ( ABOVE AND BEYOND) </a:t>
          </a:r>
        </a:p>
      </dsp:txBody>
      <dsp:txXfrm>
        <a:off x="5390682" y="1184662"/>
        <a:ext cx="2495401" cy="1776994"/>
      </dsp:txXfrm>
    </dsp:sp>
    <dsp:sp modelId="{82A913E8-2DF6-41A4-AA89-BE94CCB3A6A1}">
      <dsp:nvSpPr>
        <dsp:cNvPr id="0" name=""/>
        <dsp:cNvSpPr/>
      </dsp:nvSpPr>
      <dsp:spPr>
        <a:xfrm>
          <a:off x="5390682" y="0"/>
          <a:ext cx="2495401" cy="118466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246490" tIns="165100" rIns="246490" bIns="165100" numCol="1" spcCol="1270" anchor="ctr" anchorCtr="0">
          <a:noAutofit/>
        </a:bodyPr>
        <a:lstStyle/>
        <a:p>
          <a:pPr marL="0" lvl="0" indent="0" algn="l" defTabSz="2711450">
            <a:lnSpc>
              <a:spcPct val="90000"/>
            </a:lnSpc>
            <a:spcBef>
              <a:spcPct val="0"/>
            </a:spcBef>
            <a:spcAft>
              <a:spcPct val="35000"/>
            </a:spcAft>
            <a:buNone/>
          </a:pPr>
          <a:endParaRPr lang="en-US" sz="6100" kern="1200"/>
        </a:p>
      </dsp:txBody>
      <dsp:txXfrm>
        <a:off x="5390682" y="0"/>
        <a:ext cx="2495401" cy="118466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1">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5" tIns="45718" rIns="91435" bIns="45718"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35" tIns="45718" rIns="91435" bIns="45718" rtlCol="0"/>
          <a:lstStyle>
            <a:lvl1pPr algn="r">
              <a:defRPr sz="1200"/>
            </a:lvl1pPr>
          </a:lstStyle>
          <a:p>
            <a:fld id="{ADF32BB5-D4FE-4753-AED2-0335112071C3}" type="datetimeFigureOut">
              <a:rPr lang="en-US" smtClean="0"/>
              <a:t>1/28/2025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35" tIns="45718" rIns="91435" bIns="45718"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35" tIns="45718" rIns="91435" bIns="45718" rtlCol="0" anchor="b"/>
          <a:lstStyle>
            <a:lvl1pPr algn="r">
              <a:defRPr sz="1200"/>
            </a:lvl1pPr>
          </a:lstStyle>
          <a:p>
            <a:fld id="{2968441C-8ED2-44CE-A67A-7150E96C677A}" type="slidenum">
              <a:rPr lang="en-US" smtClean="0"/>
              <a:t>‹#›</a:t>
            </a:fld>
            <a:endParaRPr lang="en-US"/>
          </a:p>
        </p:txBody>
      </p:sp>
    </p:spTree>
    <p:extLst>
      <p:ext uri="{BB962C8B-B14F-4D97-AF65-F5344CB8AC3E}">
        <p14:creationId xmlns:p14="http://schemas.microsoft.com/office/powerpoint/2010/main" val="4178068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37B640-3ACC-43E8-9ABB-9C10A071FA63}" type="datetimeFigureOut">
              <a:rPr lang="en-US" smtClean="0"/>
              <a:t>1/28/2025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682FE8-6970-4C87-BE30-9668CF66D53E}" type="slidenum">
              <a:rPr lang="en-US" smtClean="0"/>
              <a:t>‹#›</a:t>
            </a:fld>
            <a:endParaRPr lang="en-US"/>
          </a:p>
        </p:txBody>
      </p:sp>
    </p:spTree>
    <p:extLst>
      <p:ext uri="{BB962C8B-B14F-4D97-AF65-F5344CB8AC3E}">
        <p14:creationId xmlns:p14="http://schemas.microsoft.com/office/powerpoint/2010/main" val="14061944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8E03F7B-9321-4CA5-BB69-0EDF9CB25AAE}" type="slidenum">
              <a:rPr lang="en-US" smtClean="0"/>
              <a:t>4</a:t>
            </a:fld>
            <a:endParaRPr lang="en-US"/>
          </a:p>
        </p:txBody>
      </p:sp>
    </p:spTree>
    <p:extLst>
      <p:ext uri="{BB962C8B-B14F-4D97-AF65-F5344CB8AC3E}">
        <p14:creationId xmlns:p14="http://schemas.microsoft.com/office/powerpoint/2010/main" val="5900314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Providers are required to submit a written appeal or a written POC. When citations are issued to the provider, typically the next step is for the provider to submit a plan of correction identifying how and when they will correct the issue and how they will prevent it from happening in future. </a:t>
            </a:r>
          </a:p>
          <a:p>
            <a:endParaRPr lang="en-US" dirty="0"/>
          </a:p>
          <a:p>
            <a:r>
              <a:rPr lang="en-US" dirty="0"/>
              <a:t>The provider will be notified via email with POCV due date and requirements. A review resulting in sixteen or more citations will be reviewed by Office of Compliance managers to determine if other action is needed. 	</a:t>
            </a:r>
          </a:p>
          <a:p>
            <a:endParaRPr lang="en-US" dirty="0"/>
          </a:p>
        </p:txBody>
      </p:sp>
      <p:sp>
        <p:nvSpPr>
          <p:cNvPr id="4" name="Slide Number Placeholder 3"/>
          <p:cNvSpPr>
            <a:spLocks noGrp="1"/>
          </p:cNvSpPr>
          <p:nvPr>
            <p:ph type="sldNum" sz="quarter" idx="5"/>
          </p:nvPr>
        </p:nvSpPr>
        <p:spPr/>
        <p:txBody>
          <a:bodyPr/>
          <a:lstStyle/>
          <a:p>
            <a:fld id="{59682FE8-6970-4C87-BE30-9668CF66D53E}" type="slidenum">
              <a:rPr lang="en-US" smtClean="0"/>
              <a:t>16</a:t>
            </a:fld>
            <a:endParaRPr lang="en-US"/>
          </a:p>
        </p:txBody>
      </p:sp>
    </p:spTree>
    <p:extLst>
      <p:ext uri="{BB962C8B-B14F-4D97-AF65-F5344CB8AC3E}">
        <p14:creationId xmlns:p14="http://schemas.microsoft.com/office/powerpoint/2010/main" val="26574957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Gray in RDS</a:t>
            </a:r>
          </a:p>
          <a:p>
            <a:r>
              <a:rPr lang="en-US" dirty="0"/>
              <a:t>. If this happens, the reviewer can see your response but cannot advance ( to reject or approve) to next step. </a:t>
            </a:r>
          </a:p>
          <a:p>
            <a:endParaRPr lang="en-US" dirty="0"/>
          </a:p>
          <a:p>
            <a:r>
              <a:rPr lang="en-US" dirty="0"/>
              <a:t>Late POC:</a:t>
            </a:r>
          </a:p>
          <a:p>
            <a:r>
              <a:rPr lang="en-US" dirty="0"/>
              <a:t>Monitor your email box to be aware of due dates. . If no POC submitted 7 days after final notification ( POC due dates exhausted) group manager will be alerted. </a:t>
            </a:r>
          </a:p>
          <a:p>
            <a:endParaRPr lang="en-US" dirty="0"/>
          </a:p>
        </p:txBody>
      </p:sp>
      <p:sp>
        <p:nvSpPr>
          <p:cNvPr id="4" name="Slide Number Placeholder 3"/>
          <p:cNvSpPr>
            <a:spLocks noGrp="1"/>
          </p:cNvSpPr>
          <p:nvPr>
            <p:ph type="sldNum" sz="quarter" idx="5"/>
          </p:nvPr>
        </p:nvSpPr>
        <p:spPr/>
        <p:txBody>
          <a:bodyPr/>
          <a:lstStyle/>
          <a:p>
            <a:fld id="{59682FE8-6970-4C87-BE30-9668CF66D53E}" type="slidenum">
              <a:rPr lang="en-US" smtClean="0"/>
              <a:t>17</a:t>
            </a:fld>
            <a:endParaRPr lang="en-US"/>
          </a:p>
        </p:txBody>
      </p:sp>
    </p:spTree>
    <p:extLst>
      <p:ext uri="{BB962C8B-B14F-4D97-AF65-F5344CB8AC3E}">
        <p14:creationId xmlns:p14="http://schemas.microsoft.com/office/powerpoint/2010/main" val="3509135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9682FE8-6970-4C87-BE30-9668CF66D53E}" type="slidenum">
              <a:rPr lang="en-US" smtClean="0"/>
              <a:t>23</a:t>
            </a:fld>
            <a:endParaRPr lang="en-US"/>
          </a:p>
        </p:txBody>
      </p:sp>
    </p:spTree>
    <p:extLst>
      <p:ext uri="{BB962C8B-B14F-4D97-AF65-F5344CB8AC3E}">
        <p14:creationId xmlns:p14="http://schemas.microsoft.com/office/powerpoint/2010/main" val="41275858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1073766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761112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2413316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9426383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503070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0202377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1290945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3783647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3201618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49944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05329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255335778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433176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7328553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D26D200-1176-4110-B14A-F66310A1A5B1}" type="datetimeFigureOut">
              <a:rPr lang="en-US" smtClean="0">
                <a:solidFill>
                  <a:prstClr val="black"/>
                </a:solidFill>
              </a:rPr>
              <a:pPr/>
              <a:t>1/28/2025</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6079F91-0A21-4352-9244-4BA3B42D11EC}"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691701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100270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28816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193113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12360719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4289892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127922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D7507BB-F9BF-4DEC-B4C0-E4B8B7307BE3}" type="datetimeFigureOut">
              <a:rPr lang="en-US" smtClean="0"/>
              <a:t>1/28/2025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5AAB34F-F8FB-499E-9DB4-0D25F13373FA}" type="slidenum">
              <a:rPr lang="en-US" smtClean="0"/>
              <a:t>‹#›</a:t>
            </a:fld>
            <a:endParaRPr lang="en-US"/>
          </a:p>
        </p:txBody>
      </p:sp>
    </p:spTree>
    <p:extLst>
      <p:ext uri="{BB962C8B-B14F-4D97-AF65-F5344CB8AC3E}">
        <p14:creationId xmlns:p14="http://schemas.microsoft.com/office/powerpoint/2010/main" val="761393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0" y="0"/>
            <a:ext cx="9144000" cy="1662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userDrawn="1"/>
        </p:nvSpPr>
        <p:spPr>
          <a:xfrm>
            <a:off x="0" y="6172200"/>
            <a:ext cx="9144000" cy="685800"/>
          </a:xfrm>
          <a:prstGeom prst="rect">
            <a:avLst/>
          </a:prstGeom>
          <a:solidFill>
            <a:srgbClr val="A390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userDrawn="1"/>
        </p:nvSpPr>
        <p:spPr>
          <a:xfrm>
            <a:off x="234193" y="6218660"/>
            <a:ext cx="8686800" cy="646331"/>
          </a:xfrm>
          <a:prstGeom prst="rect">
            <a:avLst/>
          </a:prstGeom>
          <a:noFill/>
        </p:spPr>
        <p:txBody>
          <a:bodyPr wrap="square" rtlCol="0">
            <a:spAutoFit/>
          </a:bodyPr>
          <a:lstStyle/>
          <a:p>
            <a:pPr algn="ctr"/>
            <a:r>
              <a:rPr lang="en-US" dirty="0">
                <a:solidFill>
                  <a:schemeClr val="bg1"/>
                </a:solidFill>
                <a:latin typeface="Franklin Gothic Medium Cond" panose="020B0606030402020204" pitchFamily="34" charset="0"/>
              </a:rPr>
              <a:t>Supporting and empowering</a:t>
            </a:r>
            <a:r>
              <a:rPr lang="en-US" baseline="0" dirty="0">
                <a:solidFill>
                  <a:schemeClr val="bg1"/>
                </a:solidFill>
                <a:latin typeface="Franklin Gothic Medium Cond" panose="020B0606030402020204" pitchFamily="34" charset="0"/>
              </a:rPr>
              <a:t> people with developmental disabilities</a:t>
            </a:r>
          </a:p>
          <a:p>
            <a:pPr algn="ctr"/>
            <a:r>
              <a:rPr lang="en-US" baseline="0" dirty="0">
                <a:solidFill>
                  <a:schemeClr val="bg1"/>
                </a:solidFill>
                <a:latin typeface="Franklin Gothic Medium Cond" panose="020B0606030402020204" pitchFamily="34" charset="0"/>
              </a:rPr>
              <a:t>to live, learn, work and play in the community</a:t>
            </a:r>
            <a:endParaRPr lang="en-US" dirty="0">
              <a:solidFill>
                <a:schemeClr val="bg1"/>
              </a:solidFill>
              <a:latin typeface="Franklin Gothic Medium Cond" panose="020B0606030402020204" pitchFamily="34" charset="0"/>
            </a:endParaRPr>
          </a:p>
        </p:txBody>
      </p:sp>
    </p:spTree>
    <p:extLst>
      <p:ext uri="{BB962C8B-B14F-4D97-AF65-F5344CB8AC3E}">
        <p14:creationId xmlns:p14="http://schemas.microsoft.com/office/powerpoint/2010/main" val="1938479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7" name="Picture 3"/>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1" y="1"/>
            <a:ext cx="64545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0734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8.xml.rels><?xml version="1.0" encoding="UTF-8" standalone="yes"?>
<Relationships xmlns="http://schemas.openxmlformats.org/package/2006/relationships"><Relationship Id="rId3" Type="http://schemas.openxmlformats.org/officeDocument/2006/relationships/hyperlink" Target="https://dodd.ohio.gov/compliance/Office+of+Compliance/Provider-Resources" TargetMode="External"/><Relationship Id="rId2" Type="http://schemas.openxmlformats.org/officeDocument/2006/relationships/hyperlink" Target="https://dodd.ohio.gov/forms-and-rules/rules-in-effect/5123-2-04" TargetMode="External"/><Relationship Id="rId1" Type="http://schemas.openxmlformats.org/officeDocument/2006/relationships/slideLayout" Target="../slideLayouts/slideLayout12.xml"/><Relationship Id="rId4" Type="http://schemas.openxmlformats.org/officeDocument/2006/relationships/hyperlink" Target="https://dodd.ohio.gov/forms-and-rules/rules-in-effect/administrative-rules-list"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hyperlink" Target="https://doddportal.dodd.ohio.gov/Pages/default.aspx" TargetMode="Externa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mailto:antonleena.boykins@dodd.ohio.gov" TargetMode="External"/><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hyperlink" Target="https://portal.prodapps.dodd.ohio.gov/" TargetMode="External"/><Relationship Id="rId4" Type="http://schemas.openxmlformats.org/officeDocument/2006/relationships/hyperlink" Target="http://dodd.ohio.gov/"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819400"/>
            <a:ext cx="7772400" cy="917575"/>
          </a:xfrm>
        </p:spPr>
        <p:txBody>
          <a:bodyPr lIns="91440" tIns="45720" rIns="91440" bIns="45720" anchor="t"/>
          <a:lstStyle/>
          <a:p>
            <a:r>
              <a:rPr lang="en-US" sz="2800" b="1" i="0" dirty="0">
                <a:solidFill>
                  <a:srgbClr val="131619"/>
                </a:solidFill>
                <a:effectLst/>
                <a:highlight>
                  <a:srgbClr val="FFFFFF"/>
                </a:highlight>
                <a:latin typeface="Helvetica Neue"/>
              </a:rPr>
              <a:t>How to Write a Plan of Correction (POC), and What To Expect During a Plan of Correction Verification (POC-V)</a:t>
            </a:r>
            <a:endParaRPr lang="en-US" sz="2800" b="1" dirty="0">
              <a:ea typeface="Calibri"/>
              <a:cs typeface="Calibri"/>
            </a:endParaRPr>
          </a:p>
        </p:txBody>
      </p:sp>
      <p:sp>
        <p:nvSpPr>
          <p:cNvPr id="3" name="Subtitle 2"/>
          <p:cNvSpPr>
            <a:spLocks noGrp="1"/>
          </p:cNvSpPr>
          <p:nvPr>
            <p:ph type="subTitle" idx="1"/>
          </p:nvPr>
        </p:nvSpPr>
        <p:spPr>
          <a:xfrm>
            <a:off x="1143000" y="4343400"/>
            <a:ext cx="6781800" cy="533400"/>
          </a:xfrm>
        </p:spPr>
        <p:txBody>
          <a:bodyPr lIns="91440" tIns="45720" rIns="91440" bIns="45720" anchor="t"/>
          <a:lstStyle/>
          <a:p>
            <a:pPr marL="285750" indent="-285750" algn="ctr">
              <a:buFont typeface="Arial" panose="020B0604020202020204" pitchFamily="34" charset="0"/>
              <a:buChar char="•"/>
            </a:pPr>
            <a:r>
              <a:rPr lang="en-US" sz="1800" dirty="0">
                <a:solidFill>
                  <a:schemeClr val="tx1"/>
                </a:solidFill>
              </a:rPr>
              <a:t>Ljiljana Bobinac-Provider Compliance Coordinator</a:t>
            </a:r>
          </a:p>
          <a:p>
            <a:pPr marL="285750" indent="-285750" algn="ctr">
              <a:buFont typeface="Arial" panose="020B0604020202020204" pitchFamily="34" charset="0"/>
              <a:buChar char="•"/>
            </a:pPr>
            <a:r>
              <a:rPr lang="en-US" sz="1800" dirty="0">
                <a:solidFill>
                  <a:schemeClr val="tx1"/>
                </a:solidFill>
              </a:rPr>
              <a:t>Jasmine Perry-Provider Compliance Coordinator</a:t>
            </a:r>
          </a:p>
          <a:p>
            <a:pPr marL="285750" indent="-285750" algn="ctr">
              <a:buFont typeface="Arial" panose="020B0604020202020204" pitchFamily="34" charset="0"/>
              <a:buChar char="•"/>
            </a:pPr>
            <a:r>
              <a:rPr lang="en-US" sz="1800" dirty="0">
                <a:solidFill>
                  <a:schemeClr val="tx1"/>
                </a:solidFill>
              </a:rPr>
              <a:t>Laura Snyder-Provider Compliance Coordinator</a:t>
            </a:r>
          </a:p>
          <a:p>
            <a:pPr algn="ctr"/>
            <a:r>
              <a:rPr lang="en-US" sz="1800" dirty="0">
                <a:solidFill>
                  <a:schemeClr val="tx1"/>
                </a:solidFill>
              </a:rPr>
              <a:t>February 6, 2025 </a:t>
            </a:r>
          </a:p>
          <a:p>
            <a:endParaRPr lang="en-US" dirty="0">
              <a:solidFill>
                <a:schemeClr val="tx1"/>
              </a:solidFill>
              <a:ea typeface="Calibri"/>
              <a:cs typeface="Calibri"/>
            </a:endParaRPr>
          </a:p>
        </p:txBody>
      </p:sp>
    </p:spTree>
    <p:extLst>
      <p:ext uri="{BB962C8B-B14F-4D97-AF65-F5344CB8AC3E}">
        <p14:creationId xmlns:p14="http://schemas.microsoft.com/office/powerpoint/2010/main" val="1224381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608BF-2E86-64BF-0D86-FB463B2A6851}"/>
              </a:ext>
            </a:extLst>
          </p:cNvPr>
          <p:cNvSpPr>
            <a:spLocks noGrp="1"/>
          </p:cNvSpPr>
          <p:nvPr>
            <p:ph type="title"/>
          </p:nvPr>
        </p:nvSpPr>
        <p:spPr/>
        <p:txBody>
          <a:bodyPr/>
          <a:lstStyle/>
          <a:p>
            <a:r>
              <a:rPr lang="en-US" sz="3200" dirty="0"/>
              <a:t>Plan Of Correction Verification</a:t>
            </a:r>
          </a:p>
        </p:txBody>
      </p:sp>
      <p:graphicFrame>
        <p:nvGraphicFramePr>
          <p:cNvPr id="8" name="Diagram 7">
            <a:extLst>
              <a:ext uri="{FF2B5EF4-FFF2-40B4-BE49-F238E27FC236}">
                <a16:creationId xmlns:a16="http://schemas.microsoft.com/office/drawing/2014/main" id="{6871D263-62A2-CC03-ECFC-9E0B884C827D}"/>
              </a:ext>
            </a:extLst>
          </p:cNvPr>
          <p:cNvGraphicFramePr/>
          <p:nvPr/>
        </p:nvGraphicFramePr>
        <p:xfrm>
          <a:off x="990600" y="1524000"/>
          <a:ext cx="7848600" cy="3962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4878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184F1-70F3-49AC-2FC8-C2BF58B92E00}"/>
              </a:ext>
            </a:extLst>
          </p:cNvPr>
          <p:cNvSpPr>
            <a:spLocks noGrp="1"/>
          </p:cNvSpPr>
          <p:nvPr>
            <p:ph type="title"/>
          </p:nvPr>
        </p:nvSpPr>
        <p:spPr>
          <a:xfrm>
            <a:off x="330741" y="304800"/>
            <a:ext cx="8813259" cy="926715"/>
          </a:xfrm>
        </p:spPr>
        <p:txBody>
          <a:bodyPr>
            <a:normAutofit fontScale="90000"/>
          </a:bodyPr>
          <a:lstStyle/>
          <a:p>
            <a:pPr algn="ctr"/>
            <a:r>
              <a:rPr lang="en-US" sz="3600" b="0" i="0" dirty="0">
                <a:effectLst/>
              </a:rPr>
              <a:t>Plan of Correction Verification (POC-V)</a:t>
            </a:r>
            <a:br>
              <a:rPr lang="en-US" b="0" i="0" dirty="0">
                <a:effectLst/>
                <a:highlight>
                  <a:srgbClr val="FFFFFF"/>
                </a:highlight>
                <a:latin typeface="Source Sans Pro" panose="020B0503030403020204" pitchFamily="34" charset="0"/>
              </a:rPr>
            </a:br>
            <a:endParaRPr lang="en-US" dirty="0"/>
          </a:p>
        </p:txBody>
      </p:sp>
      <p:sp>
        <p:nvSpPr>
          <p:cNvPr id="3" name="Content Placeholder 2">
            <a:extLst>
              <a:ext uri="{FF2B5EF4-FFF2-40B4-BE49-F238E27FC236}">
                <a16:creationId xmlns:a16="http://schemas.microsoft.com/office/drawing/2014/main" id="{01640473-0BA7-C91D-40A4-8CDBFEB87B7B}"/>
              </a:ext>
            </a:extLst>
          </p:cNvPr>
          <p:cNvSpPr>
            <a:spLocks noGrp="1"/>
          </p:cNvSpPr>
          <p:nvPr>
            <p:ph idx="1"/>
          </p:nvPr>
        </p:nvSpPr>
        <p:spPr>
          <a:xfrm>
            <a:off x="838200" y="1981200"/>
            <a:ext cx="8077200" cy="3881969"/>
          </a:xfrm>
        </p:spPr>
        <p:txBody>
          <a:bodyPr/>
          <a:lstStyle/>
          <a:p>
            <a:r>
              <a:rPr lang="en-US" sz="2400" dirty="0">
                <a:highlight>
                  <a:srgbClr val="FFFFFF"/>
                </a:highlight>
              </a:rPr>
              <a:t>A Plan of Correction Verification (POC-V) is the last step of the review process.</a:t>
            </a:r>
          </a:p>
          <a:p>
            <a:r>
              <a:rPr lang="en-US" sz="2400" dirty="0">
                <a:highlight>
                  <a:srgbClr val="FFFFFF"/>
                </a:highlight>
              </a:rPr>
              <a:t>Occurs within 90 days of POC approval.  </a:t>
            </a:r>
          </a:p>
          <a:p>
            <a:r>
              <a:rPr lang="en-US" sz="2400" dirty="0">
                <a:highlight>
                  <a:srgbClr val="FFFFFF"/>
                </a:highlight>
              </a:rPr>
              <a:t>The reviewer will need to see evidence that the provider has implemented their POC.</a:t>
            </a:r>
          </a:p>
          <a:p>
            <a:pPr marL="0" indent="0">
              <a:buNone/>
            </a:pPr>
            <a:endParaRPr lang="en-US" dirty="0"/>
          </a:p>
        </p:txBody>
      </p:sp>
    </p:spTree>
    <p:extLst>
      <p:ext uri="{BB962C8B-B14F-4D97-AF65-F5344CB8AC3E}">
        <p14:creationId xmlns:p14="http://schemas.microsoft.com/office/powerpoint/2010/main" val="2076101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2F807-EFC1-CF91-68D0-4C9FC8F30E9F}"/>
              </a:ext>
            </a:extLst>
          </p:cNvPr>
          <p:cNvSpPr>
            <a:spLocks noGrp="1"/>
          </p:cNvSpPr>
          <p:nvPr>
            <p:ph type="title"/>
          </p:nvPr>
        </p:nvSpPr>
        <p:spPr>
          <a:xfrm>
            <a:off x="664029" y="-217764"/>
            <a:ext cx="8229600" cy="879941"/>
          </a:xfrm>
        </p:spPr>
        <p:txBody>
          <a:bodyPr>
            <a:normAutofit/>
          </a:bodyPr>
          <a:lstStyle/>
          <a:p>
            <a:pPr algn="ctr"/>
            <a:r>
              <a:rPr lang="en-US" sz="3200" b="0" dirty="0"/>
              <a:t>POC-V Document Request </a:t>
            </a:r>
          </a:p>
        </p:txBody>
      </p:sp>
      <p:sp>
        <p:nvSpPr>
          <p:cNvPr id="4" name="Text Placeholder 3">
            <a:extLst>
              <a:ext uri="{FF2B5EF4-FFF2-40B4-BE49-F238E27FC236}">
                <a16:creationId xmlns:a16="http://schemas.microsoft.com/office/drawing/2014/main" id="{7EEA2A0A-8246-D674-8016-856385B9A77E}"/>
              </a:ext>
            </a:extLst>
          </p:cNvPr>
          <p:cNvSpPr>
            <a:spLocks noGrp="1"/>
          </p:cNvSpPr>
          <p:nvPr>
            <p:ph type="body" sz="half" idx="2"/>
          </p:nvPr>
        </p:nvSpPr>
        <p:spPr>
          <a:xfrm>
            <a:off x="685800" y="1371600"/>
            <a:ext cx="2971799" cy="4935572"/>
          </a:xfrm>
        </p:spPr>
        <p:txBody>
          <a:bodyPr/>
          <a:lstStyle/>
          <a:p>
            <a:pPr marL="214313" indent="-214313">
              <a:buFont typeface="Arial" panose="020B0604020202020204" pitchFamily="34" charset="0"/>
              <a:buChar char="•"/>
            </a:pPr>
            <a:r>
              <a:rPr lang="en-US" sz="2200" dirty="0"/>
              <a:t>After your POC is approved, you will receive a document request via email from the reviewer.</a:t>
            </a:r>
          </a:p>
          <a:p>
            <a:pPr marL="214313" indent="-214313">
              <a:buFont typeface="Arial" panose="020B0604020202020204" pitchFamily="34" charset="0"/>
              <a:buChar char="•"/>
            </a:pPr>
            <a:r>
              <a:rPr lang="en-US" sz="2200" dirty="0"/>
              <a:t>The documentation required for your POC-V will be listed. </a:t>
            </a:r>
          </a:p>
          <a:p>
            <a:pPr marL="214313" indent="-214313">
              <a:buFont typeface="Arial" panose="020B0604020202020204" pitchFamily="34" charset="0"/>
              <a:buChar char="•"/>
            </a:pPr>
            <a:r>
              <a:rPr lang="en-US" sz="2200" dirty="0"/>
              <a:t>There will be a due date for submitting the  documentation to your reviewer. </a:t>
            </a:r>
          </a:p>
        </p:txBody>
      </p:sp>
      <p:pic>
        <p:nvPicPr>
          <p:cNvPr id="7" name="Picture Placeholder 6">
            <a:extLst>
              <a:ext uri="{FF2B5EF4-FFF2-40B4-BE49-F238E27FC236}">
                <a16:creationId xmlns:a16="http://schemas.microsoft.com/office/drawing/2014/main" id="{A515E999-9FC4-996A-0B27-9EEEE63CBA69}"/>
              </a:ext>
            </a:extLst>
          </p:cNvPr>
          <p:cNvPicPr>
            <a:picLocks noGrp="1" noChangeAspect="1"/>
          </p:cNvPicPr>
          <p:nvPr>
            <p:ph type="pic" idx="1"/>
          </p:nvPr>
        </p:nvPicPr>
        <p:blipFill>
          <a:blip r:embed="rId2"/>
          <a:srcRect l="718" r="718"/>
          <a:stretch/>
        </p:blipFill>
        <p:spPr>
          <a:xfrm>
            <a:off x="3581398" y="1371600"/>
            <a:ext cx="5334001" cy="4935572"/>
          </a:xfrm>
        </p:spPr>
      </p:pic>
    </p:spTree>
    <p:extLst>
      <p:ext uri="{BB962C8B-B14F-4D97-AF65-F5344CB8AC3E}">
        <p14:creationId xmlns:p14="http://schemas.microsoft.com/office/powerpoint/2010/main" val="2486885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47FCB-18A8-BF4A-063A-2B52638B4DD9}"/>
              </a:ext>
            </a:extLst>
          </p:cNvPr>
          <p:cNvSpPr>
            <a:spLocks noGrp="1"/>
          </p:cNvSpPr>
          <p:nvPr>
            <p:ph type="title"/>
          </p:nvPr>
        </p:nvSpPr>
        <p:spPr>
          <a:xfrm>
            <a:off x="152400" y="204168"/>
            <a:ext cx="9144000" cy="627434"/>
          </a:xfrm>
        </p:spPr>
        <p:txBody>
          <a:bodyPr>
            <a:noAutofit/>
          </a:bodyPr>
          <a:lstStyle/>
          <a:p>
            <a:r>
              <a:rPr lang="en-US" sz="3200" dirty="0"/>
              <a:t>POC-Verification         Not Accepted</a:t>
            </a:r>
          </a:p>
        </p:txBody>
      </p:sp>
      <p:sp>
        <p:nvSpPr>
          <p:cNvPr id="3" name="Content Placeholder 2">
            <a:extLst>
              <a:ext uri="{FF2B5EF4-FFF2-40B4-BE49-F238E27FC236}">
                <a16:creationId xmlns:a16="http://schemas.microsoft.com/office/drawing/2014/main" id="{BCE53678-FB8F-4BD5-2049-05B858193B73}"/>
              </a:ext>
            </a:extLst>
          </p:cNvPr>
          <p:cNvSpPr>
            <a:spLocks noGrp="1"/>
          </p:cNvSpPr>
          <p:nvPr>
            <p:ph sz="half" idx="1"/>
          </p:nvPr>
        </p:nvSpPr>
        <p:spPr>
          <a:xfrm>
            <a:off x="838200" y="1295400"/>
            <a:ext cx="2971800" cy="5029200"/>
          </a:xfrm>
        </p:spPr>
        <p:txBody>
          <a:bodyPr>
            <a:noAutofit/>
          </a:bodyPr>
          <a:lstStyle/>
          <a:p>
            <a:r>
              <a:rPr lang="en-US" sz="2200" dirty="0"/>
              <a:t>After you submit the documentation required for the POC-V, you will receive a notification regarding the status. </a:t>
            </a:r>
          </a:p>
          <a:p>
            <a:r>
              <a:rPr lang="en-US" sz="2200" dirty="0"/>
              <a:t>If the POC-V is not accepted, you will be notified of the outstanding citations and provided with a new submission date. </a:t>
            </a:r>
          </a:p>
        </p:txBody>
      </p:sp>
      <p:pic>
        <p:nvPicPr>
          <p:cNvPr id="16" name="Content Placeholder 15">
            <a:extLst>
              <a:ext uri="{FF2B5EF4-FFF2-40B4-BE49-F238E27FC236}">
                <a16:creationId xmlns:a16="http://schemas.microsoft.com/office/drawing/2014/main" id="{F7EFBE5A-BE18-1EF0-9E44-6270205B48EF}"/>
              </a:ext>
            </a:extLst>
          </p:cNvPr>
          <p:cNvPicPr>
            <a:picLocks noGrp="1" noChangeAspect="1"/>
          </p:cNvPicPr>
          <p:nvPr>
            <p:ph sz="half" idx="2"/>
          </p:nvPr>
        </p:nvPicPr>
        <p:blipFill>
          <a:blip r:embed="rId2"/>
          <a:stretch>
            <a:fillRect/>
          </a:stretch>
        </p:blipFill>
        <p:spPr>
          <a:xfrm>
            <a:off x="3810000" y="1338942"/>
            <a:ext cx="5265011" cy="4833257"/>
          </a:xfrm>
        </p:spPr>
      </p:pic>
      <p:pic>
        <p:nvPicPr>
          <p:cNvPr id="18" name="Picture 17">
            <a:extLst>
              <a:ext uri="{FF2B5EF4-FFF2-40B4-BE49-F238E27FC236}">
                <a16:creationId xmlns:a16="http://schemas.microsoft.com/office/drawing/2014/main" id="{82351D9F-F4A1-336E-FBDA-A4C3BE792787}"/>
              </a:ext>
            </a:extLst>
          </p:cNvPr>
          <p:cNvPicPr>
            <a:picLocks noChangeAspect="1"/>
          </p:cNvPicPr>
          <p:nvPr/>
        </p:nvPicPr>
        <p:blipFill>
          <a:blip r:embed="rId3"/>
          <a:stretch>
            <a:fillRect/>
          </a:stretch>
        </p:blipFill>
        <p:spPr>
          <a:xfrm>
            <a:off x="4572000" y="140421"/>
            <a:ext cx="685800" cy="673444"/>
          </a:xfrm>
          <a:prstGeom prst="rect">
            <a:avLst/>
          </a:prstGeom>
        </p:spPr>
      </p:pic>
    </p:spTree>
    <p:extLst>
      <p:ext uri="{BB962C8B-B14F-4D97-AF65-F5344CB8AC3E}">
        <p14:creationId xmlns:p14="http://schemas.microsoft.com/office/powerpoint/2010/main" val="570745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301D86-1181-9983-7263-847D36325189}"/>
              </a:ext>
            </a:extLst>
          </p:cNvPr>
          <p:cNvSpPr>
            <a:spLocks noGrp="1"/>
          </p:cNvSpPr>
          <p:nvPr>
            <p:ph type="title"/>
          </p:nvPr>
        </p:nvSpPr>
        <p:spPr>
          <a:xfrm>
            <a:off x="533400" y="267511"/>
            <a:ext cx="7886700" cy="590956"/>
          </a:xfrm>
        </p:spPr>
        <p:txBody>
          <a:bodyPr/>
          <a:lstStyle/>
          <a:p>
            <a:r>
              <a:rPr lang="en-US" sz="3200" dirty="0"/>
              <a:t>POC-Verification      </a:t>
            </a:r>
            <a:r>
              <a:rPr lang="en-US" sz="3200" dirty="0">
                <a:solidFill>
                  <a:srgbClr val="00B050"/>
                </a:solidFill>
              </a:rPr>
              <a:t>Accepted</a:t>
            </a:r>
          </a:p>
        </p:txBody>
      </p:sp>
      <p:pic>
        <p:nvPicPr>
          <p:cNvPr id="7" name="Content Placeholder 6">
            <a:extLst>
              <a:ext uri="{FF2B5EF4-FFF2-40B4-BE49-F238E27FC236}">
                <a16:creationId xmlns:a16="http://schemas.microsoft.com/office/drawing/2014/main" id="{F0DCE6A0-F39C-309B-6C04-E4DB78884641}"/>
              </a:ext>
            </a:extLst>
          </p:cNvPr>
          <p:cNvPicPr>
            <a:picLocks noGrp="1" noChangeAspect="1"/>
          </p:cNvPicPr>
          <p:nvPr>
            <p:ph sz="half" idx="1"/>
          </p:nvPr>
        </p:nvPicPr>
        <p:blipFill rotWithShape="1">
          <a:blip r:embed="rId2"/>
          <a:srcRect r="3292"/>
          <a:stretch/>
        </p:blipFill>
        <p:spPr>
          <a:xfrm>
            <a:off x="838201" y="947334"/>
            <a:ext cx="7896134" cy="4767666"/>
          </a:xfrm>
        </p:spPr>
      </p:pic>
      <p:sp>
        <p:nvSpPr>
          <p:cNvPr id="11" name="Content Placeholder 10">
            <a:extLst>
              <a:ext uri="{FF2B5EF4-FFF2-40B4-BE49-F238E27FC236}">
                <a16:creationId xmlns:a16="http://schemas.microsoft.com/office/drawing/2014/main" id="{B0D310A1-81DB-A3A0-EA55-F4EE8EC7B83C}"/>
              </a:ext>
            </a:extLst>
          </p:cNvPr>
          <p:cNvSpPr>
            <a:spLocks noGrp="1"/>
          </p:cNvSpPr>
          <p:nvPr>
            <p:ph sz="half" idx="2"/>
          </p:nvPr>
        </p:nvSpPr>
        <p:spPr>
          <a:xfrm>
            <a:off x="838200" y="6136415"/>
            <a:ext cx="8229600" cy="1981200"/>
          </a:xfrm>
        </p:spPr>
        <p:txBody>
          <a:bodyPr>
            <a:normAutofit/>
          </a:bodyPr>
          <a:lstStyle/>
          <a:p>
            <a:r>
              <a:rPr lang="en-US" sz="2000" dirty="0"/>
              <a:t>If the POC-V is  accepted, you will be notified that the review is complete.</a:t>
            </a:r>
          </a:p>
          <a:p>
            <a:pPr marL="0" indent="0">
              <a:buNone/>
            </a:pPr>
            <a:r>
              <a:rPr lang="en-US" dirty="0"/>
              <a:t> </a:t>
            </a:r>
          </a:p>
          <a:p>
            <a:pPr marL="0" indent="0">
              <a:buNone/>
            </a:pPr>
            <a:r>
              <a:rPr lang="en-US" dirty="0"/>
              <a:t>  </a:t>
            </a:r>
          </a:p>
        </p:txBody>
      </p:sp>
      <p:pic>
        <p:nvPicPr>
          <p:cNvPr id="3" name="Picture 2">
            <a:extLst>
              <a:ext uri="{FF2B5EF4-FFF2-40B4-BE49-F238E27FC236}">
                <a16:creationId xmlns:a16="http://schemas.microsoft.com/office/drawing/2014/main" id="{E310867F-0611-04ED-A418-FCB3A9FEA8C8}"/>
              </a:ext>
            </a:extLst>
          </p:cNvPr>
          <p:cNvPicPr>
            <a:picLocks noChangeAspect="1"/>
          </p:cNvPicPr>
          <p:nvPr/>
        </p:nvPicPr>
        <p:blipFill>
          <a:blip r:embed="rId3"/>
          <a:stretch>
            <a:fillRect/>
          </a:stretch>
        </p:blipFill>
        <p:spPr>
          <a:xfrm>
            <a:off x="4819686" y="356378"/>
            <a:ext cx="438114" cy="413222"/>
          </a:xfrm>
          <a:prstGeom prst="rect">
            <a:avLst/>
          </a:prstGeom>
        </p:spPr>
      </p:pic>
    </p:spTree>
    <p:extLst>
      <p:ext uri="{BB962C8B-B14F-4D97-AF65-F5344CB8AC3E}">
        <p14:creationId xmlns:p14="http://schemas.microsoft.com/office/powerpoint/2010/main" val="3113571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4619E76-2AF5-4D30-EED8-232C98171A3C}"/>
              </a:ext>
            </a:extLst>
          </p:cNvPr>
          <p:cNvSpPr>
            <a:spLocks noGrp="1"/>
          </p:cNvSpPr>
          <p:nvPr>
            <p:ph type="title"/>
          </p:nvPr>
        </p:nvSpPr>
        <p:spPr>
          <a:xfrm>
            <a:off x="1066799" y="257764"/>
            <a:ext cx="7436193" cy="937667"/>
          </a:xfrm>
        </p:spPr>
        <p:txBody>
          <a:bodyPr>
            <a:normAutofit/>
          </a:bodyPr>
          <a:lstStyle/>
          <a:p>
            <a:r>
              <a:rPr lang="en-US" dirty="0"/>
              <a:t>      </a:t>
            </a:r>
            <a:r>
              <a:rPr lang="en-US" sz="3200" dirty="0"/>
              <a:t>Your POC-V Is </a:t>
            </a:r>
            <a:r>
              <a:rPr lang="en-US" sz="3200" dirty="0">
                <a:solidFill>
                  <a:srgbClr val="C00000"/>
                </a:solidFill>
              </a:rPr>
              <a:t>Past Due…</a:t>
            </a:r>
          </a:p>
        </p:txBody>
      </p:sp>
      <p:pic>
        <p:nvPicPr>
          <p:cNvPr id="14" name="Content Placeholder 13">
            <a:extLst>
              <a:ext uri="{FF2B5EF4-FFF2-40B4-BE49-F238E27FC236}">
                <a16:creationId xmlns:a16="http://schemas.microsoft.com/office/drawing/2014/main" id="{2BAF542B-1C47-7426-3750-AC16EA17A4D5}"/>
              </a:ext>
            </a:extLst>
          </p:cNvPr>
          <p:cNvPicPr>
            <a:picLocks noGrp="1" noChangeAspect="1"/>
          </p:cNvPicPr>
          <p:nvPr>
            <p:ph sz="half" idx="1"/>
          </p:nvPr>
        </p:nvPicPr>
        <p:blipFill>
          <a:blip r:embed="rId2"/>
          <a:stretch>
            <a:fillRect/>
          </a:stretch>
        </p:blipFill>
        <p:spPr>
          <a:xfrm>
            <a:off x="1245197" y="1242467"/>
            <a:ext cx="7221259" cy="4766447"/>
          </a:xfrm>
        </p:spPr>
      </p:pic>
      <p:sp>
        <p:nvSpPr>
          <p:cNvPr id="2" name="Content Placeholder 1">
            <a:extLst>
              <a:ext uri="{FF2B5EF4-FFF2-40B4-BE49-F238E27FC236}">
                <a16:creationId xmlns:a16="http://schemas.microsoft.com/office/drawing/2014/main" id="{D9C51C9C-2996-4D9C-BD9A-6B04619555A9}"/>
              </a:ext>
            </a:extLst>
          </p:cNvPr>
          <p:cNvSpPr>
            <a:spLocks noGrp="1"/>
          </p:cNvSpPr>
          <p:nvPr>
            <p:ph sz="half" idx="2"/>
          </p:nvPr>
        </p:nvSpPr>
        <p:spPr>
          <a:xfrm>
            <a:off x="677544" y="5829300"/>
            <a:ext cx="8610600" cy="1447800"/>
          </a:xfrm>
        </p:spPr>
        <p:txBody>
          <a:bodyPr/>
          <a:lstStyle/>
          <a:p>
            <a:r>
              <a:rPr lang="en-US" sz="2200" dirty="0"/>
              <a:t>If you do not submit the documentation required for your POC-V by the required due date, it will start a non-responsive process.</a:t>
            </a:r>
          </a:p>
          <a:p>
            <a:endParaRPr lang="en-US" dirty="0"/>
          </a:p>
        </p:txBody>
      </p:sp>
      <p:pic>
        <p:nvPicPr>
          <p:cNvPr id="16" name="Picture 15">
            <a:extLst>
              <a:ext uri="{FF2B5EF4-FFF2-40B4-BE49-F238E27FC236}">
                <a16:creationId xmlns:a16="http://schemas.microsoft.com/office/drawing/2014/main" id="{D2287C6D-AAB2-8A86-EDAF-E35C5C215E3D}"/>
              </a:ext>
            </a:extLst>
          </p:cNvPr>
          <p:cNvPicPr>
            <a:picLocks noChangeAspect="1"/>
          </p:cNvPicPr>
          <p:nvPr/>
        </p:nvPicPr>
        <p:blipFill>
          <a:blip r:embed="rId3"/>
          <a:stretch>
            <a:fillRect/>
          </a:stretch>
        </p:blipFill>
        <p:spPr>
          <a:xfrm>
            <a:off x="2362200" y="304800"/>
            <a:ext cx="776735" cy="685800"/>
          </a:xfrm>
          <a:prstGeom prst="rect">
            <a:avLst/>
          </a:prstGeom>
        </p:spPr>
      </p:pic>
    </p:spTree>
    <p:extLst>
      <p:ext uri="{BB962C8B-B14F-4D97-AF65-F5344CB8AC3E}">
        <p14:creationId xmlns:p14="http://schemas.microsoft.com/office/powerpoint/2010/main" val="4166279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4801E4-EA89-0535-E7C3-8BC263BB16B3}"/>
              </a:ext>
            </a:extLst>
          </p:cNvPr>
          <p:cNvSpPr>
            <a:spLocks noGrp="1"/>
          </p:cNvSpPr>
          <p:nvPr>
            <p:ph type="title"/>
          </p:nvPr>
        </p:nvSpPr>
        <p:spPr>
          <a:xfrm>
            <a:off x="457200" y="152400"/>
            <a:ext cx="8229600" cy="1143000"/>
          </a:xfrm>
        </p:spPr>
        <p:txBody>
          <a:bodyPr/>
          <a:lstStyle/>
          <a:p>
            <a:r>
              <a:rPr lang="en-US" sz="3200" dirty="0"/>
              <a:t>Frequently Asked Questions </a:t>
            </a:r>
          </a:p>
        </p:txBody>
      </p:sp>
      <p:sp>
        <p:nvSpPr>
          <p:cNvPr id="3" name="Content Placeholder 2">
            <a:extLst>
              <a:ext uri="{FF2B5EF4-FFF2-40B4-BE49-F238E27FC236}">
                <a16:creationId xmlns:a16="http://schemas.microsoft.com/office/drawing/2014/main" id="{B874D6C1-8FC8-AF94-90DE-A1F0FE3C0ACA}"/>
              </a:ext>
            </a:extLst>
          </p:cNvPr>
          <p:cNvSpPr>
            <a:spLocks noGrp="1"/>
          </p:cNvSpPr>
          <p:nvPr>
            <p:ph idx="1"/>
          </p:nvPr>
        </p:nvSpPr>
        <p:spPr>
          <a:xfrm>
            <a:off x="685800" y="1143000"/>
            <a:ext cx="8229600" cy="5715000"/>
          </a:xfrm>
        </p:spPr>
        <p:txBody>
          <a:bodyPr>
            <a:normAutofit/>
          </a:bodyPr>
          <a:lstStyle/>
          <a:p>
            <a:r>
              <a:rPr lang="en-US" sz="2200" b="1" dirty="0">
                <a:solidFill>
                  <a:srgbClr val="000000"/>
                </a:solidFill>
              </a:rPr>
              <a:t>What happens if I get citations from my compliance review? </a:t>
            </a:r>
          </a:p>
          <a:p>
            <a:pPr marL="400050" lvl="1" indent="0">
              <a:buNone/>
            </a:pPr>
            <a:r>
              <a:rPr lang="en-US" sz="2200" dirty="0">
                <a:solidFill>
                  <a:srgbClr val="000000"/>
                </a:solidFill>
              </a:rPr>
              <a:t>You will need to write a plan of correction (POC) that identifies how and when the issue will be corrected and how to prevent it from happening in the future.</a:t>
            </a:r>
          </a:p>
          <a:p>
            <a:r>
              <a:rPr lang="en-US" sz="2200" b="1" dirty="0">
                <a:solidFill>
                  <a:srgbClr val="000000"/>
                </a:solidFill>
              </a:rPr>
              <a:t>What next, after submitting POC?</a:t>
            </a:r>
          </a:p>
          <a:p>
            <a:pPr marL="400050" lvl="1" indent="0">
              <a:buNone/>
            </a:pPr>
            <a:r>
              <a:rPr lang="en-US" sz="2200" dirty="0">
                <a:solidFill>
                  <a:srgbClr val="000000"/>
                </a:solidFill>
              </a:rPr>
              <a:t>Once a POC is approved the reviewer will return to ensure the plan of correction has been implemented ( documentation sent via email or meet in person). </a:t>
            </a:r>
          </a:p>
          <a:p>
            <a:r>
              <a:rPr lang="en-US" sz="2200" b="1" dirty="0">
                <a:solidFill>
                  <a:srgbClr val="000000"/>
                </a:solidFill>
              </a:rPr>
              <a:t>Are compliance reviews in person now? 	</a:t>
            </a:r>
          </a:p>
          <a:p>
            <a:pPr marL="400050" lvl="1" indent="0">
              <a:buNone/>
            </a:pPr>
            <a:r>
              <a:rPr lang="en-US" sz="2200" dirty="0">
                <a:solidFill>
                  <a:srgbClr val="000000"/>
                </a:solidFill>
              </a:rPr>
              <a:t>Yes. 	</a:t>
            </a:r>
          </a:p>
          <a:p>
            <a:r>
              <a:rPr lang="en-US" sz="2200" b="1" dirty="0">
                <a:solidFill>
                  <a:srgbClr val="000000"/>
                </a:solidFill>
              </a:rPr>
              <a:t>I received citation for not having 8 </a:t>
            </a:r>
            <a:r>
              <a:rPr lang="en-US" sz="2200" b="1" dirty="0" err="1">
                <a:solidFill>
                  <a:srgbClr val="000000"/>
                </a:solidFill>
              </a:rPr>
              <a:t>hrs</a:t>
            </a:r>
            <a:r>
              <a:rPr lang="en-US" sz="2200" b="1" dirty="0">
                <a:solidFill>
                  <a:srgbClr val="000000"/>
                </a:solidFill>
              </a:rPr>
              <a:t> of annual training and I completed it before due date for POC? What should I do?</a:t>
            </a:r>
          </a:p>
          <a:p>
            <a:pPr marL="400050" lvl="1" indent="0">
              <a:buNone/>
            </a:pPr>
            <a:r>
              <a:rPr lang="en-US" sz="2200" dirty="0">
                <a:solidFill>
                  <a:srgbClr val="000000"/>
                </a:solidFill>
              </a:rPr>
              <a:t>Complete POC and upload training certificate with your POC response, and it will serve as your POC and POCV at the same time. </a:t>
            </a:r>
          </a:p>
          <a:p>
            <a:endParaRPr lang="en-US" sz="1350" dirty="0">
              <a:solidFill>
                <a:srgbClr val="000000"/>
              </a:solidFill>
              <a:latin typeface="Segoe UI" panose="020B0502040204020203" pitchFamily="34" charset="0"/>
            </a:endParaRPr>
          </a:p>
          <a:p>
            <a:endParaRPr lang="en-US" sz="1350" dirty="0">
              <a:solidFill>
                <a:srgbClr val="000000"/>
              </a:solidFill>
              <a:latin typeface="Segoe UI" panose="020B0502040204020203" pitchFamily="34" charset="0"/>
            </a:endParaRPr>
          </a:p>
          <a:p>
            <a:endParaRPr lang="en-US" sz="1350" dirty="0">
              <a:solidFill>
                <a:srgbClr val="000000"/>
              </a:solidFill>
              <a:latin typeface="Segoe UI" panose="020B0502040204020203" pitchFamily="34" charset="0"/>
            </a:endParaRPr>
          </a:p>
          <a:p>
            <a:endParaRPr lang="en-US" dirty="0"/>
          </a:p>
        </p:txBody>
      </p:sp>
    </p:spTree>
    <p:extLst>
      <p:ext uri="{BB962C8B-B14F-4D97-AF65-F5344CB8AC3E}">
        <p14:creationId xmlns:p14="http://schemas.microsoft.com/office/powerpoint/2010/main" val="348357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D17E5-DE69-27F1-857D-652967B72DCB}"/>
              </a:ext>
            </a:extLst>
          </p:cNvPr>
          <p:cNvSpPr>
            <a:spLocks noGrp="1"/>
          </p:cNvSpPr>
          <p:nvPr>
            <p:ph type="title"/>
          </p:nvPr>
        </p:nvSpPr>
        <p:spPr>
          <a:xfrm>
            <a:off x="457200" y="76200"/>
            <a:ext cx="8229600" cy="1143000"/>
          </a:xfrm>
        </p:spPr>
        <p:txBody>
          <a:bodyPr/>
          <a:lstStyle/>
          <a:p>
            <a:r>
              <a:rPr lang="en-US" sz="3200" dirty="0"/>
              <a:t>Frequently Asked Questions</a:t>
            </a:r>
          </a:p>
        </p:txBody>
      </p:sp>
      <p:sp>
        <p:nvSpPr>
          <p:cNvPr id="3" name="Content Placeholder 2">
            <a:extLst>
              <a:ext uri="{FF2B5EF4-FFF2-40B4-BE49-F238E27FC236}">
                <a16:creationId xmlns:a16="http://schemas.microsoft.com/office/drawing/2014/main" id="{06863AFB-3F83-0BAC-C91D-7655E4434F4D}"/>
              </a:ext>
            </a:extLst>
          </p:cNvPr>
          <p:cNvSpPr>
            <a:spLocks noGrp="1"/>
          </p:cNvSpPr>
          <p:nvPr>
            <p:ph idx="1"/>
          </p:nvPr>
        </p:nvSpPr>
        <p:spPr>
          <a:xfrm>
            <a:off x="762000" y="648502"/>
            <a:ext cx="8229600" cy="6477000"/>
          </a:xfrm>
        </p:spPr>
        <p:txBody>
          <a:bodyPr>
            <a:normAutofit/>
          </a:bodyPr>
          <a:lstStyle/>
          <a:p>
            <a:r>
              <a:rPr lang="en-US" sz="1800" b="1" dirty="0"/>
              <a:t>I entered my POC however everything looks gray to me? Did I do something wrong? </a:t>
            </a:r>
          </a:p>
          <a:p>
            <a:pPr marL="400050" lvl="1" indent="0">
              <a:buNone/>
            </a:pPr>
            <a:r>
              <a:rPr lang="en-US" sz="1800" dirty="0"/>
              <a:t>You probably just saved your POC and forgot to hit “submit” button. Review your response and if you have all required elements, click submit. </a:t>
            </a:r>
          </a:p>
          <a:p>
            <a:r>
              <a:rPr lang="en-US" sz="1800" b="1" dirty="0"/>
              <a:t>What if I am late with my POC? </a:t>
            </a:r>
          </a:p>
          <a:p>
            <a:pPr marL="400050" lvl="1" indent="0">
              <a:buNone/>
            </a:pPr>
            <a:r>
              <a:rPr lang="en-US" sz="1800" dirty="0"/>
              <a:t>If you are late, notification will be sent to you via email, and phone call. All attempts will be documented, and 777 process started. </a:t>
            </a:r>
          </a:p>
          <a:p>
            <a:pPr marL="400050" lvl="1" indent="0">
              <a:buNone/>
            </a:pPr>
            <a:endParaRPr lang="en-US" sz="1800" b="1" dirty="0"/>
          </a:p>
          <a:p>
            <a:pPr marL="400050" lvl="1" indent="0">
              <a:buNone/>
            </a:pPr>
            <a:r>
              <a:rPr lang="en-US" sz="1800" b="1" dirty="0"/>
              <a:t>If I have questions during any phase of the review ( POC, POCV) am I allowed to contact the reviewer?</a:t>
            </a:r>
          </a:p>
          <a:p>
            <a:pPr marL="400050" lvl="1" indent="0">
              <a:buNone/>
            </a:pPr>
            <a:r>
              <a:rPr lang="en-US" sz="1800" dirty="0"/>
              <a:t>Yes. </a:t>
            </a:r>
          </a:p>
          <a:p>
            <a:r>
              <a:rPr lang="en-US" sz="1800" b="1" dirty="0"/>
              <a:t>Immediate citation requires immediate POC. What does it mean?</a:t>
            </a:r>
          </a:p>
          <a:p>
            <a:pPr marL="400050" lvl="1" indent="0">
              <a:buNone/>
            </a:pPr>
            <a:r>
              <a:rPr lang="en-US" sz="1800" dirty="0"/>
              <a:t>POC must be done immediately, before exit conference is completed. Examples;  DSP med. certification expired, and DSP is still administering medication or DSP is administering medication but there is no record of High school diploma or GED. Or, provider did not evidence data base checks for employee. Or, FA/CPR is expired. Or, medication not stored properly…)</a:t>
            </a:r>
          </a:p>
          <a:p>
            <a:pPr marL="0" indent="0">
              <a:buNone/>
            </a:pPr>
            <a:endParaRPr lang="en-US" sz="1600" dirty="0"/>
          </a:p>
          <a:p>
            <a:endParaRPr lang="en-US" dirty="0"/>
          </a:p>
        </p:txBody>
      </p:sp>
    </p:spTree>
    <p:extLst>
      <p:ext uri="{BB962C8B-B14F-4D97-AF65-F5344CB8AC3E}">
        <p14:creationId xmlns:p14="http://schemas.microsoft.com/office/powerpoint/2010/main" val="12503524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5869E-EE94-67EB-12A4-4B3003D265CA}"/>
              </a:ext>
            </a:extLst>
          </p:cNvPr>
          <p:cNvSpPr>
            <a:spLocks noGrp="1"/>
          </p:cNvSpPr>
          <p:nvPr>
            <p:ph type="title"/>
          </p:nvPr>
        </p:nvSpPr>
        <p:spPr>
          <a:xfrm>
            <a:off x="609600" y="263752"/>
            <a:ext cx="8229600" cy="1143000"/>
          </a:xfrm>
        </p:spPr>
        <p:txBody>
          <a:bodyPr/>
          <a:lstStyle/>
          <a:p>
            <a:r>
              <a:rPr lang="en-US" sz="3200" dirty="0"/>
              <a:t>Immediate Citation Requires Immediate Plan of Correction </a:t>
            </a:r>
          </a:p>
        </p:txBody>
      </p:sp>
      <p:sp>
        <p:nvSpPr>
          <p:cNvPr id="15" name="Content Placeholder 14">
            <a:extLst>
              <a:ext uri="{FF2B5EF4-FFF2-40B4-BE49-F238E27FC236}">
                <a16:creationId xmlns:a16="http://schemas.microsoft.com/office/drawing/2014/main" id="{BC9DDBA0-58C3-659D-E37D-D31367EDD1C4}"/>
              </a:ext>
            </a:extLst>
          </p:cNvPr>
          <p:cNvSpPr>
            <a:spLocks noGrp="1"/>
          </p:cNvSpPr>
          <p:nvPr>
            <p:ph idx="1"/>
          </p:nvPr>
        </p:nvSpPr>
        <p:spPr>
          <a:xfrm>
            <a:off x="685800" y="1580090"/>
            <a:ext cx="3115232" cy="1979205"/>
          </a:xfrm>
        </p:spPr>
        <p:txBody>
          <a:bodyPr/>
          <a:lstStyle/>
          <a:p>
            <a:r>
              <a:rPr lang="en-US" sz="2200" dirty="0"/>
              <a:t>Immediate citation must be addressed immediately, and POC  must be completed and accepted immediately. The provider will still need to complete POC in “my  portal” after receiving  citation notification from  Office of Compliance. </a:t>
            </a:r>
          </a:p>
          <a:p>
            <a:pPr marL="0" indent="0">
              <a:buNone/>
            </a:pPr>
            <a:endParaRPr lang="en-US" sz="1200" dirty="0"/>
          </a:p>
          <a:p>
            <a:pPr marL="0" indent="0">
              <a:buNone/>
            </a:pPr>
            <a:endParaRPr lang="en-US" dirty="0"/>
          </a:p>
        </p:txBody>
      </p:sp>
      <p:pic>
        <p:nvPicPr>
          <p:cNvPr id="16" name="Content Placeholder 12">
            <a:extLst>
              <a:ext uri="{FF2B5EF4-FFF2-40B4-BE49-F238E27FC236}">
                <a16:creationId xmlns:a16="http://schemas.microsoft.com/office/drawing/2014/main" id="{822F26B9-D6EF-D643-8426-822C3AB9B579}"/>
              </a:ext>
            </a:extLst>
          </p:cNvPr>
          <p:cNvPicPr>
            <a:picLocks noChangeAspect="1"/>
          </p:cNvPicPr>
          <p:nvPr/>
        </p:nvPicPr>
        <p:blipFill>
          <a:blip r:embed="rId2"/>
          <a:stretch>
            <a:fillRect/>
          </a:stretch>
        </p:blipFill>
        <p:spPr>
          <a:xfrm>
            <a:off x="4191000" y="1569204"/>
            <a:ext cx="4724400" cy="5025044"/>
          </a:xfrm>
          <a:prstGeom prst="rect">
            <a:avLst/>
          </a:prstGeom>
        </p:spPr>
      </p:pic>
    </p:spTree>
    <p:extLst>
      <p:ext uri="{BB962C8B-B14F-4D97-AF65-F5344CB8AC3E}">
        <p14:creationId xmlns:p14="http://schemas.microsoft.com/office/powerpoint/2010/main" val="13303803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3BF1B-B5D7-EE59-1A01-A5C0D2CB2425}"/>
              </a:ext>
            </a:extLst>
          </p:cNvPr>
          <p:cNvSpPr>
            <a:spLocks noGrp="1"/>
          </p:cNvSpPr>
          <p:nvPr>
            <p:ph type="title"/>
          </p:nvPr>
        </p:nvSpPr>
        <p:spPr/>
        <p:txBody>
          <a:bodyPr/>
          <a:lstStyle/>
          <a:p>
            <a:r>
              <a:rPr lang="en-US" sz="3200" dirty="0"/>
              <a:t>Frequently Asked Questions</a:t>
            </a:r>
          </a:p>
        </p:txBody>
      </p:sp>
      <p:sp>
        <p:nvSpPr>
          <p:cNvPr id="3" name="Content Placeholder 2">
            <a:extLst>
              <a:ext uri="{FF2B5EF4-FFF2-40B4-BE49-F238E27FC236}">
                <a16:creationId xmlns:a16="http://schemas.microsoft.com/office/drawing/2014/main" id="{350B3B20-3745-17CA-A1E9-ABF548381C3C}"/>
              </a:ext>
            </a:extLst>
          </p:cNvPr>
          <p:cNvSpPr>
            <a:spLocks noGrp="1"/>
          </p:cNvSpPr>
          <p:nvPr>
            <p:ph idx="1"/>
          </p:nvPr>
        </p:nvSpPr>
        <p:spPr>
          <a:xfrm>
            <a:off x="685800" y="1143000"/>
            <a:ext cx="8229600" cy="5943600"/>
          </a:xfrm>
        </p:spPr>
        <p:txBody>
          <a:bodyPr>
            <a:normAutofit/>
          </a:bodyPr>
          <a:lstStyle/>
          <a:p>
            <a:r>
              <a:rPr lang="en-US" sz="2000" b="1" dirty="0"/>
              <a:t>I received email that my POC is accepted? Am I done? </a:t>
            </a:r>
          </a:p>
          <a:p>
            <a:pPr marL="400050" lvl="1" indent="0">
              <a:buNone/>
            </a:pPr>
            <a:r>
              <a:rPr lang="en-US" sz="2000" dirty="0"/>
              <a:t>No, you will receive new email from the reviewer with due date for POCV and requirements. </a:t>
            </a:r>
          </a:p>
          <a:p>
            <a:r>
              <a:rPr lang="en-US" sz="2000" b="1" dirty="0"/>
              <a:t>So, what is POC vs POCV? </a:t>
            </a:r>
          </a:p>
          <a:p>
            <a:pPr marL="400050" lvl="1" indent="0">
              <a:buNone/>
            </a:pPr>
            <a:r>
              <a:rPr lang="en-US" sz="2000" dirty="0"/>
              <a:t>POC is your response to a citation, plan to fix the problem  ( when, what and how you will prevent it from happening in future) and POCV is a verification that you implemented your POC/problem has been fixed.</a:t>
            </a:r>
          </a:p>
          <a:p>
            <a:r>
              <a:rPr lang="en-US" sz="2000" b="1" dirty="0"/>
              <a:t>What if I want to appeal some of my citations and for some to complete POC? </a:t>
            </a:r>
          </a:p>
          <a:p>
            <a:pPr marL="400050" lvl="1" indent="0">
              <a:buNone/>
            </a:pPr>
            <a:r>
              <a:rPr lang="en-US" sz="2000" dirty="0"/>
              <a:t>You can do it. In that case, the reviewer must respond within 10 days to both ( appeal and POCs), including the manager’s response if the appeal is escalated.</a:t>
            </a:r>
          </a:p>
          <a:p>
            <a:r>
              <a:rPr lang="en-US" sz="2000" b="1" dirty="0"/>
              <a:t>How do I know why my POC is not accepted? </a:t>
            </a:r>
          </a:p>
          <a:p>
            <a:pPr marL="400050" lvl="1" indent="0">
              <a:buNone/>
            </a:pPr>
            <a:r>
              <a:rPr lang="en-US" sz="2000" dirty="0"/>
              <a:t>The reviewer will enter a reason why POC was not accepted.</a:t>
            </a:r>
          </a:p>
          <a:p>
            <a:pPr marL="0" indent="0">
              <a:buNone/>
            </a:pPr>
            <a:endParaRPr lang="en-US" sz="1800" b="1" dirty="0"/>
          </a:p>
          <a:p>
            <a:endParaRPr lang="en-US" b="1" dirty="0"/>
          </a:p>
          <a:p>
            <a:endParaRPr lang="en-US" dirty="0"/>
          </a:p>
          <a:p>
            <a:pPr marL="0" indent="0">
              <a:buNone/>
            </a:pPr>
            <a:endParaRPr lang="en-US" dirty="0"/>
          </a:p>
        </p:txBody>
      </p:sp>
    </p:spTree>
    <p:extLst>
      <p:ext uri="{BB962C8B-B14F-4D97-AF65-F5344CB8AC3E}">
        <p14:creationId xmlns:p14="http://schemas.microsoft.com/office/powerpoint/2010/main" val="36702043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569C7-2F26-2350-7B13-649E7CB956AC}"/>
              </a:ext>
            </a:extLst>
          </p:cNvPr>
          <p:cNvSpPr>
            <a:spLocks noGrp="1"/>
          </p:cNvSpPr>
          <p:nvPr>
            <p:ph type="title"/>
          </p:nvPr>
        </p:nvSpPr>
        <p:spPr/>
        <p:txBody>
          <a:bodyPr/>
          <a:lstStyle/>
          <a:p>
            <a:r>
              <a:rPr lang="en-US" sz="3200" dirty="0"/>
              <a:t>What To Expect After The Review </a:t>
            </a:r>
            <a:br>
              <a:rPr lang="en-US" sz="3200" dirty="0"/>
            </a:br>
            <a:r>
              <a:rPr lang="en-US" sz="3200" dirty="0"/>
              <a:t>The Plan Of Correction (POC)</a:t>
            </a:r>
          </a:p>
        </p:txBody>
      </p:sp>
      <p:sp>
        <p:nvSpPr>
          <p:cNvPr id="3" name="Content Placeholder 2">
            <a:extLst>
              <a:ext uri="{FF2B5EF4-FFF2-40B4-BE49-F238E27FC236}">
                <a16:creationId xmlns:a16="http://schemas.microsoft.com/office/drawing/2014/main" id="{E8D73C45-DD67-404C-BAEA-3D2D6B853004}"/>
              </a:ext>
            </a:extLst>
          </p:cNvPr>
          <p:cNvSpPr>
            <a:spLocks noGrp="1"/>
          </p:cNvSpPr>
          <p:nvPr>
            <p:ph idx="1"/>
          </p:nvPr>
        </p:nvSpPr>
        <p:spPr>
          <a:xfrm>
            <a:off x="762000" y="1977757"/>
            <a:ext cx="8229600" cy="4880243"/>
          </a:xfrm>
        </p:spPr>
        <p:txBody>
          <a:bodyPr/>
          <a:lstStyle/>
          <a:p>
            <a:r>
              <a:rPr lang="en-US" sz="2200" dirty="0"/>
              <a:t>At the time of the exit conference, the reviewer has 10 calendars day to complete the report. </a:t>
            </a:r>
          </a:p>
          <a:p>
            <a:pPr lvl="1"/>
            <a:r>
              <a:rPr lang="en-US" sz="2200" dirty="0"/>
              <a:t>If citations were issued, you will receive a “</a:t>
            </a:r>
            <a:r>
              <a:rPr lang="en-US" sz="2200" b="0" i="1" dirty="0">
                <a:solidFill>
                  <a:srgbClr val="000000"/>
                </a:solidFill>
                <a:effectLst/>
                <a:highlight>
                  <a:srgbClr val="FFFFFF"/>
                </a:highlight>
              </a:rPr>
              <a:t>Citation Notification - DO NOT REPLY</a:t>
            </a:r>
            <a:r>
              <a:rPr lang="en-US" sz="2200" b="0" i="0" dirty="0">
                <a:solidFill>
                  <a:srgbClr val="000000"/>
                </a:solidFill>
                <a:effectLst/>
                <a:highlight>
                  <a:srgbClr val="FFFFFF"/>
                </a:highlight>
              </a:rPr>
              <a:t>” email </a:t>
            </a:r>
            <a:endParaRPr lang="en-US" sz="2200" dirty="0"/>
          </a:p>
          <a:p>
            <a:pPr lvl="1"/>
            <a:r>
              <a:rPr lang="en-US" sz="2200" dirty="0"/>
              <a:t>If no citations are issue, you will receive a </a:t>
            </a:r>
            <a:r>
              <a:rPr lang="en-US" sz="2200" i="1" dirty="0"/>
              <a:t>“Compliance review- No citations letter” </a:t>
            </a:r>
            <a:r>
              <a:rPr lang="en-US" sz="2200" dirty="0"/>
              <a:t>email </a:t>
            </a:r>
          </a:p>
          <a:p>
            <a:r>
              <a:rPr lang="en-US" sz="2200" dirty="0"/>
              <a:t>The provider must submit a plan of correction or appeal for each citation within 14 calendar days of the citation email. </a:t>
            </a:r>
          </a:p>
          <a:p>
            <a:r>
              <a:rPr lang="en-US" sz="2200" dirty="0"/>
              <a:t>Contact the reviewer if you are unable to see the citations in the portal. </a:t>
            </a:r>
          </a:p>
        </p:txBody>
      </p:sp>
    </p:spTree>
    <p:extLst>
      <p:ext uri="{BB962C8B-B14F-4D97-AF65-F5344CB8AC3E}">
        <p14:creationId xmlns:p14="http://schemas.microsoft.com/office/powerpoint/2010/main" val="3053247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7A4FF1-EEAC-10DB-26A5-BCBEA18C0A7F}"/>
              </a:ext>
            </a:extLst>
          </p:cNvPr>
          <p:cNvSpPr>
            <a:spLocks noGrp="1"/>
          </p:cNvSpPr>
          <p:nvPr>
            <p:ph type="title"/>
          </p:nvPr>
        </p:nvSpPr>
        <p:spPr/>
        <p:txBody>
          <a:bodyPr/>
          <a:lstStyle/>
          <a:p>
            <a:r>
              <a:rPr lang="en-US" sz="3200" dirty="0"/>
              <a:t>Frequently Asked Questions</a:t>
            </a:r>
          </a:p>
        </p:txBody>
      </p:sp>
      <p:sp>
        <p:nvSpPr>
          <p:cNvPr id="3" name="Content Placeholder 2">
            <a:extLst>
              <a:ext uri="{FF2B5EF4-FFF2-40B4-BE49-F238E27FC236}">
                <a16:creationId xmlns:a16="http://schemas.microsoft.com/office/drawing/2014/main" id="{BE744073-6BAF-BE44-DC02-CC7C2397DF54}"/>
              </a:ext>
            </a:extLst>
          </p:cNvPr>
          <p:cNvSpPr>
            <a:spLocks noGrp="1"/>
          </p:cNvSpPr>
          <p:nvPr>
            <p:ph idx="1"/>
          </p:nvPr>
        </p:nvSpPr>
        <p:spPr>
          <a:xfrm>
            <a:off x="762000" y="1166018"/>
            <a:ext cx="8229600" cy="4525963"/>
          </a:xfrm>
        </p:spPr>
        <p:txBody>
          <a:bodyPr>
            <a:normAutofit/>
          </a:bodyPr>
          <a:lstStyle/>
          <a:p>
            <a:r>
              <a:rPr lang="en-US" sz="2000" b="1" dirty="0"/>
              <a:t>What happens after my POC is disapproved? </a:t>
            </a:r>
          </a:p>
          <a:p>
            <a:pPr marL="400050" lvl="1" indent="0">
              <a:buNone/>
            </a:pPr>
            <a:r>
              <a:rPr lang="en-US" sz="2000" dirty="0"/>
              <a:t>Process restarts again. You have 14 days to submit new POC, and reviewer 20 days to respond. </a:t>
            </a:r>
          </a:p>
          <a:p>
            <a:r>
              <a:rPr lang="en-US" sz="2000" b="1" dirty="0"/>
              <a:t>How many times I can submit POC?</a:t>
            </a:r>
          </a:p>
          <a:p>
            <a:pPr marL="400050" lvl="1" indent="0">
              <a:buNone/>
            </a:pPr>
            <a:r>
              <a:rPr lang="en-US" sz="2000" dirty="0"/>
              <a:t>If not successful after three attempts, it will escalate to a Group Manager. </a:t>
            </a:r>
          </a:p>
          <a:p>
            <a:r>
              <a:rPr lang="en-US" sz="2000" b="1" dirty="0"/>
              <a:t>If I completed POC for immediate citation, do I still need to complete POC in My Portal?</a:t>
            </a:r>
          </a:p>
          <a:p>
            <a:pPr marL="400050" lvl="1" indent="0">
              <a:buNone/>
            </a:pPr>
            <a:r>
              <a:rPr lang="en-US" sz="2000" dirty="0"/>
              <a:t>Yes, you do.  </a:t>
            </a:r>
          </a:p>
          <a:p>
            <a:r>
              <a:rPr lang="en-US" sz="2000" b="1" dirty="0"/>
              <a:t>When POCV needs to be scheduled and completed? </a:t>
            </a:r>
          </a:p>
          <a:p>
            <a:pPr marL="400050" lvl="1" indent="0">
              <a:buNone/>
            </a:pPr>
            <a:r>
              <a:rPr lang="en-US" sz="2000" dirty="0"/>
              <a:t>Within 90 days of POC approval. It can be onsite vs desk verification. It might take more than one try.</a:t>
            </a:r>
          </a:p>
          <a:p>
            <a:pPr marL="0" indent="0">
              <a:buNone/>
            </a:pPr>
            <a:endParaRPr lang="en-US" dirty="0"/>
          </a:p>
        </p:txBody>
      </p:sp>
    </p:spTree>
    <p:extLst>
      <p:ext uri="{BB962C8B-B14F-4D97-AF65-F5344CB8AC3E}">
        <p14:creationId xmlns:p14="http://schemas.microsoft.com/office/powerpoint/2010/main" val="26056118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C5D8A-94FF-FC9A-27FE-D5BE28F83F72}"/>
              </a:ext>
            </a:extLst>
          </p:cNvPr>
          <p:cNvSpPr>
            <a:spLocks noGrp="1"/>
          </p:cNvSpPr>
          <p:nvPr>
            <p:ph type="title"/>
          </p:nvPr>
        </p:nvSpPr>
        <p:spPr/>
        <p:txBody>
          <a:bodyPr/>
          <a:lstStyle/>
          <a:p>
            <a:r>
              <a:rPr lang="en-US" sz="3200" dirty="0"/>
              <a:t>Which POC Is Acceptable #1</a:t>
            </a:r>
          </a:p>
        </p:txBody>
      </p:sp>
      <p:sp>
        <p:nvSpPr>
          <p:cNvPr id="3" name="Content Placeholder 2">
            <a:extLst>
              <a:ext uri="{FF2B5EF4-FFF2-40B4-BE49-F238E27FC236}">
                <a16:creationId xmlns:a16="http://schemas.microsoft.com/office/drawing/2014/main" id="{B621971C-9751-E6ED-2B1D-054810548AF5}"/>
              </a:ext>
            </a:extLst>
          </p:cNvPr>
          <p:cNvSpPr>
            <a:spLocks noGrp="1"/>
          </p:cNvSpPr>
          <p:nvPr>
            <p:ph idx="1"/>
          </p:nvPr>
        </p:nvSpPr>
        <p:spPr>
          <a:xfrm>
            <a:off x="838200" y="1166018"/>
            <a:ext cx="7848600" cy="4525963"/>
          </a:xfrm>
        </p:spPr>
        <p:txBody>
          <a:bodyPr/>
          <a:lstStyle/>
          <a:p>
            <a:pPr marL="0" indent="0">
              <a:buNone/>
            </a:pPr>
            <a:r>
              <a:rPr lang="en-US" sz="1800" dirty="0"/>
              <a:t>Is there evidence that the provider reviewed all unusual incidents as necessary but no less than monthly to ensure appropriate preventative measure have been implemented and trends and patterns identified and addressed? 5123-17-02</a:t>
            </a:r>
          </a:p>
          <a:p>
            <a:endParaRPr lang="en-US" sz="1800" dirty="0"/>
          </a:p>
          <a:p>
            <a:r>
              <a:rPr lang="en-US" sz="1800" b="1" dirty="0"/>
              <a:t>CITATION:</a:t>
            </a:r>
            <a:r>
              <a:rPr lang="en-US" sz="1800" dirty="0"/>
              <a:t> At the time of the review, there is no evidence that the provider maintain a UI log for ID1 that contains the required elements, per rule.</a:t>
            </a:r>
          </a:p>
          <a:p>
            <a:endParaRPr lang="en-US" sz="1800" dirty="0"/>
          </a:p>
          <a:p>
            <a:pPr marL="0" indent="0">
              <a:buNone/>
            </a:pPr>
            <a:r>
              <a:rPr lang="en-US" sz="1800" b="1" dirty="0"/>
              <a:t>POC</a:t>
            </a:r>
          </a:p>
          <a:p>
            <a:pPr marL="400050" lvl="1" indent="0">
              <a:buNone/>
            </a:pPr>
            <a:r>
              <a:rPr lang="en-US" sz="1800" dirty="0">
                <a:highlight>
                  <a:srgbClr val="FF00FF"/>
                </a:highlight>
              </a:rPr>
              <a:t>A)  </a:t>
            </a:r>
            <a:r>
              <a:rPr lang="en-US" sz="1800" dirty="0"/>
              <a:t>Review and complete monthly UI logs starting this December, even if no incidents occurred, sign and date it. My plan includes to create a folder per month with the blank monthly Unusual incident forms to complete each month moving forward. </a:t>
            </a:r>
            <a:r>
              <a:rPr lang="en-US" sz="1800" dirty="0">
                <a:solidFill>
                  <a:srgbClr val="FF0000"/>
                </a:solidFill>
              </a:rPr>
              <a:t>Answer cut off. </a:t>
            </a:r>
            <a:r>
              <a:rPr lang="en-US" sz="1800" dirty="0"/>
              <a:t>I will document in my calendar with a task to keep myself accountable for completing this form each month.</a:t>
            </a:r>
          </a:p>
          <a:p>
            <a:endParaRPr lang="en-US" sz="1800" dirty="0"/>
          </a:p>
          <a:p>
            <a:pPr marL="400050" lvl="1" indent="0">
              <a:buNone/>
            </a:pPr>
            <a:r>
              <a:rPr lang="en-US" sz="1800" dirty="0">
                <a:highlight>
                  <a:srgbClr val="FF00FF"/>
                </a:highlight>
              </a:rPr>
              <a:t>B) </a:t>
            </a:r>
            <a:r>
              <a:rPr lang="en-US" sz="1800" dirty="0"/>
              <a:t>Complete monthly UI logs, even if no incident happened. In the future, I will not forget to do it. </a:t>
            </a:r>
          </a:p>
        </p:txBody>
      </p:sp>
    </p:spTree>
    <p:extLst>
      <p:ext uri="{BB962C8B-B14F-4D97-AF65-F5344CB8AC3E}">
        <p14:creationId xmlns:p14="http://schemas.microsoft.com/office/powerpoint/2010/main" val="1053734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201E8-EC4C-3341-6404-7B32C791626A}"/>
              </a:ext>
            </a:extLst>
          </p:cNvPr>
          <p:cNvSpPr>
            <a:spLocks noGrp="1"/>
          </p:cNvSpPr>
          <p:nvPr>
            <p:ph type="title"/>
          </p:nvPr>
        </p:nvSpPr>
        <p:spPr/>
        <p:txBody>
          <a:bodyPr/>
          <a:lstStyle/>
          <a:p>
            <a:r>
              <a:rPr lang="en-US" sz="3200" dirty="0"/>
              <a:t>Which POC Is Acceptable #2 </a:t>
            </a:r>
          </a:p>
        </p:txBody>
      </p:sp>
      <p:sp>
        <p:nvSpPr>
          <p:cNvPr id="3" name="Content Placeholder 2">
            <a:extLst>
              <a:ext uri="{FF2B5EF4-FFF2-40B4-BE49-F238E27FC236}">
                <a16:creationId xmlns:a16="http://schemas.microsoft.com/office/drawing/2014/main" id="{72F209AC-B9C7-8561-F3DA-2FB033C5664B}"/>
              </a:ext>
            </a:extLst>
          </p:cNvPr>
          <p:cNvSpPr>
            <a:spLocks noGrp="1"/>
          </p:cNvSpPr>
          <p:nvPr>
            <p:ph idx="1"/>
          </p:nvPr>
        </p:nvSpPr>
        <p:spPr>
          <a:xfrm>
            <a:off x="838200" y="990600"/>
            <a:ext cx="7848600" cy="4525963"/>
          </a:xfrm>
        </p:spPr>
        <p:txBody>
          <a:bodyPr/>
          <a:lstStyle/>
          <a:p>
            <a:pPr marL="0" indent="0">
              <a:buNone/>
            </a:pPr>
            <a:r>
              <a:rPr lang="en-US" sz="1800" dirty="0"/>
              <a:t>Beginning in 2022, did the provider annually complete: Two hours of training provided by the Department or by an entity using department-provided curriculum, Six hours of training on topics selected by the provider that are relevant to services provided and people served in the areas of components of quality care, positive behavior support, or health and safety?5123-2-09</a:t>
            </a:r>
          </a:p>
          <a:p>
            <a:endParaRPr lang="en-US" sz="1800" dirty="0"/>
          </a:p>
          <a:p>
            <a:r>
              <a:rPr lang="en-US" sz="1800" b="1" dirty="0"/>
              <a:t>CITATION: </a:t>
            </a:r>
            <a:r>
              <a:rPr lang="en-US" sz="1800" dirty="0"/>
              <a:t>At the time of the review, the provider did not evidence that the provider completed annual training for independent provider for 2023, as required by the rule.</a:t>
            </a:r>
          </a:p>
          <a:p>
            <a:endParaRPr lang="en-US" sz="1800" dirty="0"/>
          </a:p>
          <a:p>
            <a:pPr marL="0" indent="0">
              <a:buNone/>
            </a:pPr>
            <a:r>
              <a:rPr lang="en-US" sz="1800" b="1" dirty="0"/>
              <a:t>POC</a:t>
            </a:r>
          </a:p>
          <a:p>
            <a:pPr marL="400050" lvl="1" indent="0">
              <a:buNone/>
            </a:pPr>
            <a:r>
              <a:rPr lang="en-US" sz="1800" dirty="0">
                <a:highlight>
                  <a:srgbClr val="FF00FF"/>
                </a:highlight>
              </a:rPr>
              <a:t>A) </a:t>
            </a:r>
            <a:r>
              <a:rPr lang="en-US" sz="1800" dirty="0"/>
              <a:t>I will complete the Annual Training requirements online through the DODD My Learning . I will schedule and complete the appropriate training by December 31, 2024. To prevent future citation, I will set reminders and schedule online training </a:t>
            </a:r>
            <a:r>
              <a:rPr lang="en-US" sz="1800" dirty="0">
                <a:solidFill>
                  <a:srgbClr val="FF0000"/>
                </a:solidFill>
              </a:rPr>
              <a:t>answer cut off </a:t>
            </a:r>
            <a:r>
              <a:rPr lang="en-US" sz="1800" dirty="0"/>
              <a:t>accordingly to ensure that the annual  training will not be missed in the moving forward.</a:t>
            </a:r>
          </a:p>
          <a:p>
            <a:pPr marL="400050" lvl="1" indent="0">
              <a:buNone/>
            </a:pPr>
            <a:r>
              <a:rPr lang="en-US" sz="1800" dirty="0">
                <a:highlight>
                  <a:srgbClr val="FF00FF"/>
                </a:highlight>
              </a:rPr>
              <a:t>B) </a:t>
            </a:r>
            <a:r>
              <a:rPr lang="en-US" sz="1800" dirty="0"/>
              <a:t>I will complete my annual training as soon as possible. I will send you my certificate. I will do it every year. </a:t>
            </a:r>
          </a:p>
        </p:txBody>
      </p:sp>
    </p:spTree>
    <p:extLst>
      <p:ext uri="{BB962C8B-B14F-4D97-AF65-F5344CB8AC3E}">
        <p14:creationId xmlns:p14="http://schemas.microsoft.com/office/powerpoint/2010/main" val="15796495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05554-92C2-8726-3E8C-EDB3C4538E4D}"/>
              </a:ext>
            </a:extLst>
          </p:cNvPr>
          <p:cNvSpPr>
            <a:spLocks noGrp="1"/>
          </p:cNvSpPr>
          <p:nvPr>
            <p:ph type="title"/>
          </p:nvPr>
        </p:nvSpPr>
        <p:spPr/>
        <p:txBody>
          <a:bodyPr/>
          <a:lstStyle/>
          <a:p>
            <a:r>
              <a:rPr lang="en-US" sz="3200" dirty="0"/>
              <a:t>Which POC Is Acceptable #3</a:t>
            </a:r>
          </a:p>
        </p:txBody>
      </p:sp>
      <p:sp>
        <p:nvSpPr>
          <p:cNvPr id="3" name="Content Placeholder 2">
            <a:extLst>
              <a:ext uri="{FF2B5EF4-FFF2-40B4-BE49-F238E27FC236}">
                <a16:creationId xmlns:a16="http://schemas.microsoft.com/office/drawing/2014/main" id="{BB8B23A8-09A7-5911-6728-1808D7B0047F}"/>
              </a:ext>
            </a:extLst>
          </p:cNvPr>
          <p:cNvSpPr>
            <a:spLocks noGrp="1"/>
          </p:cNvSpPr>
          <p:nvPr>
            <p:ph idx="1"/>
          </p:nvPr>
        </p:nvSpPr>
        <p:spPr>
          <a:xfrm>
            <a:off x="827314" y="1143000"/>
            <a:ext cx="7848600" cy="4983162"/>
          </a:xfrm>
        </p:spPr>
        <p:txBody>
          <a:bodyPr/>
          <a:lstStyle/>
          <a:p>
            <a:pPr marL="0" indent="0">
              <a:buNone/>
            </a:pPr>
            <a:r>
              <a:rPr lang="en-US" sz="1800" dirty="0"/>
              <a:t>Is there evidence that the provider conducted an in-depth review and analysis of MUI trends and patterns during the preceding calendar year, compiled an annual report containing required elements, and submitted it to the County Board for all programs in the county by the deadline?5123-17-02</a:t>
            </a:r>
          </a:p>
          <a:p>
            <a:endParaRPr lang="en-US" sz="1800" dirty="0"/>
          </a:p>
          <a:p>
            <a:r>
              <a:rPr lang="en-US" sz="1800" b="1" dirty="0"/>
              <a:t>CITATION:</a:t>
            </a:r>
            <a:r>
              <a:rPr lang="en-US" sz="1800" dirty="0"/>
              <a:t> At the time of the review, there is no evidence that the provider completed and submitted annual MUI analysis and sent it to County Board by the deadline, for 2023</a:t>
            </a:r>
          </a:p>
          <a:p>
            <a:pPr marL="0" indent="0">
              <a:buNone/>
            </a:pPr>
            <a:endParaRPr lang="en-US" sz="1800" b="1" dirty="0"/>
          </a:p>
          <a:p>
            <a:pPr marL="0" indent="0">
              <a:buNone/>
            </a:pPr>
            <a:r>
              <a:rPr lang="en-US" sz="1800" b="1" dirty="0"/>
              <a:t>POC</a:t>
            </a:r>
          </a:p>
          <a:p>
            <a:pPr marL="400050" lvl="1" indent="0">
              <a:buNone/>
            </a:pPr>
            <a:r>
              <a:rPr lang="en-US" sz="1800" dirty="0">
                <a:highlight>
                  <a:srgbClr val="FF00FF"/>
                </a:highlight>
              </a:rPr>
              <a:t>A) </a:t>
            </a:r>
            <a:r>
              <a:rPr lang="en-US" sz="1800" dirty="0"/>
              <a:t>I was not aware that I need to complete this form, because there were no any MUI in last year. But I will do it as of now, complete the form and send it to County Board. I hope this is acceptable. </a:t>
            </a:r>
          </a:p>
          <a:p>
            <a:pPr lvl="1"/>
            <a:endParaRPr lang="en-US" sz="1800" b="1" dirty="0"/>
          </a:p>
          <a:p>
            <a:pPr marL="400050" lvl="1" indent="0">
              <a:buNone/>
            </a:pPr>
            <a:r>
              <a:rPr lang="en-US" sz="1800" dirty="0">
                <a:highlight>
                  <a:srgbClr val="FF00FF"/>
                </a:highlight>
              </a:rPr>
              <a:t>B)</a:t>
            </a:r>
            <a:r>
              <a:rPr lang="en-US" sz="1800" dirty="0"/>
              <a:t> I will complete the MUI report yearly and send it to County Board. I will keep email confirmation to ensure that I have sent this to the proper department. I will complete the required Annual Review by January 31 and send it to the County Board no </a:t>
            </a:r>
            <a:r>
              <a:rPr lang="en-US" sz="1800" dirty="0">
                <a:solidFill>
                  <a:srgbClr val="FF0000"/>
                </a:solidFill>
              </a:rPr>
              <a:t>answer </a:t>
            </a:r>
            <a:r>
              <a:rPr lang="en-US" sz="1800">
                <a:solidFill>
                  <a:srgbClr val="FF0000"/>
                </a:solidFill>
              </a:rPr>
              <a:t>cut off </a:t>
            </a:r>
            <a:r>
              <a:rPr lang="en-US" sz="1800"/>
              <a:t>later </a:t>
            </a:r>
            <a:r>
              <a:rPr lang="en-US" sz="1800" dirty="0"/>
              <a:t>than February 28, for the preceding year. </a:t>
            </a:r>
          </a:p>
          <a:p>
            <a:endParaRPr lang="en-US" sz="1800" dirty="0"/>
          </a:p>
        </p:txBody>
      </p:sp>
    </p:spTree>
    <p:extLst>
      <p:ext uri="{BB962C8B-B14F-4D97-AF65-F5344CB8AC3E}">
        <p14:creationId xmlns:p14="http://schemas.microsoft.com/office/powerpoint/2010/main" val="5889950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F1CB6-579D-0E10-1C89-6A6140EA5C3D}"/>
              </a:ext>
            </a:extLst>
          </p:cNvPr>
          <p:cNvSpPr>
            <a:spLocks noGrp="1"/>
          </p:cNvSpPr>
          <p:nvPr>
            <p:ph type="title"/>
          </p:nvPr>
        </p:nvSpPr>
        <p:spPr/>
        <p:txBody>
          <a:bodyPr/>
          <a:lstStyle/>
          <a:p>
            <a:r>
              <a:rPr lang="en-US" sz="3200" dirty="0"/>
              <a:t>Which POC Is Acceptable #4</a:t>
            </a:r>
          </a:p>
        </p:txBody>
      </p:sp>
      <p:sp>
        <p:nvSpPr>
          <p:cNvPr id="3" name="Content Placeholder 2">
            <a:extLst>
              <a:ext uri="{FF2B5EF4-FFF2-40B4-BE49-F238E27FC236}">
                <a16:creationId xmlns:a16="http://schemas.microsoft.com/office/drawing/2014/main" id="{92D88C2F-89E5-BE32-CAC7-4CB7BC45F019}"/>
              </a:ext>
            </a:extLst>
          </p:cNvPr>
          <p:cNvSpPr>
            <a:spLocks noGrp="1"/>
          </p:cNvSpPr>
          <p:nvPr>
            <p:ph idx="1"/>
          </p:nvPr>
        </p:nvSpPr>
        <p:spPr>
          <a:xfrm>
            <a:off x="800100" y="990600"/>
            <a:ext cx="7886700" cy="3263504"/>
          </a:xfrm>
        </p:spPr>
        <p:txBody>
          <a:bodyPr>
            <a:noAutofit/>
          </a:bodyPr>
          <a:lstStyle/>
          <a:p>
            <a:pPr marL="0" indent="0">
              <a:buNone/>
            </a:pPr>
            <a:r>
              <a:rPr lang="en-US" sz="1800" dirty="0"/>
              <a:t>If the provider is responsible for providing Non-Medical Transportation in a modified vehicle or a vehicle equipped to transport five or more passengers, were the required vehicle inspections completed:</a:t>
            </a:r>
          </a:p>
          <a:p>
            <a:pPr marL="685800" lvl="1"/>
            <a:r>
              <a:rPr lang="en-US" sz="1800" dirty="0"/>
              <a:t>Daily inspection prior to transporting each day, and</a:t>
            </a:r>
          </a:p>
          <a:p>
            <a:pPr marL="685800" lvl="1"/>
            <a:r>
              <a:rPr lang="en-US" sz="1800" dirty="0"/>
              <a:t>Annual vehicle inspection by Ohio State Highway Patrol safety inspection unit or by a certified mechanic to determine vehicle is in good working condition? 5123-9-18</a:t>
            </a:r>
          </a:p>
          <a:p>
            <a:pPr marL="0" indent="0">
              <a:buNone/>
            </a:pPr>
            <a:endParaRPr lang="en-US" sz="1800" dirty="0"/>
          </a:p>
          <a:p>
            <a:r>
              <a:rPr lang="en-US" sz="1800" b="1" dirty="0"/>
              <a:t>CITATION</a:t>
            </a:r>
            <a:r>
              <a:rPr lang="en-US" sz="1800" dirty="0"/>
              <a:t> The provider was unable to evidence an annual vehicle inspection for year 2021 or thereafter for their Non-Medical Transportation vehicles with Ohio license plate #’s: “HAPPY PLACE xxx” and “HEY </a:t>
            </a:r>
            <a:r>
              <a:rPr lang="en-US" sz="1800" dirty="0" err="1"/>
              <a:t>HEY</a:t>
            </a:r>
            <a:r>
              <a:rPr lang="en-US" sz="1800" dirty="0"/>
              <a:t>”</a:t>
            </a:r>
          </a:p>
          <a:p>
            <a:pPr marL="0" indent="0">
              <a:buNone/>
            </a:pPr>
            <a:r>
              <a:rPr lang="en-US" sz="1800" b="1" dirty="0"/>
              <a:t>POC </a:t>
            </a:r>
          </a:p>
          <a:p>
            <a:pPr marL="400050" lvl="1" indent="0">
              <a:buNone/>
            </a:pPr>
            <a:r>
              <a:rPr lang="en-US" sz="1800" dirty="0">
                <a:highlight>
                  <a:srgbClr val="FF00FF"/>
                </a:highlight>
              </a:rPr>
              <a:t>A) </a:t>
            </a:r>
            <a:r>
              <a:rPr lang="en-US" sz="1800" dirty="0"/>
              <a:t>Annual vehicle inspections will be completed for all NMT vehicles by 7/1/22. The Maintenance Director will be trained to ensure that annual inspections are completed going forward. </a:t>
            </a:r>
          </a:p>
          <a:p>
            <a:pPr marL="400050" lvl="1" indent="0">
              <a:buNone/>
            </a:pPr>
            <a:endParaRPr lang="en-US" sz="1800" dirty="0"/>
          </a:p>
          <a:p>
            <a:pPr marL="400050" lvl="1" indent="0">
              <a:buNone/>
            </a:pPr>
            <a:r>
              <a:rPr lang="en-US" sz="1800" dirty="0">
                <a:highlight>
                  <a:srgbClr val="FF00FF"/>
                </a:highlight>
              </a:rPr>
              <a:t>B) </a:t>
            </a:r>
            <a:r>
              <a:rPr lang="en-US" sz="1800" dirty="0"/>
              <a:t>Vehicle inspections will be done asap, and we will keep documentation as verification that it has been done. </a:t>
            </a:r>
          </a:p>
        </p:txBody>
      </p:sp>
    </p:spTree>
    <p:extLst>
      <p:ext uri="{BB962C8B-B14F-4D97-AF65-F5344CB8AC3E}">
        <p14:creationId xmlns:p14="http://schemas.microsoft.com/office/powerpoint/2010/main" val="26808379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15F39-FF93-3E5E-9B8C-33B426323BC4}"/>
              </a:ext>
            </a:extLst>
          </p:cNvPr>
          <p:cNvSpPr>
            <a:spLocks noGrp="1"/>
          </p:cNvSpPr>
          <p:nvPr>
            <p:ph type="title"/>
          </p:nvPr>
        </p:nvSpPr>
        <p:spPr/>
        <p:txBody>
          <a:bodyPr/>
          <a:lstStyle/>
          <a:p>
            <a:r>
              <a:rPr lang="en-US" sz="3200" dirty="0"/>
              <a:t>Which POC Is Acceptable #5 </a:t>
            </a:r>
          </a:p>
        </p:txBody>
      </p:sp>
      <p:sp>
        <p:nvSpPr>
          <p:cNvPr id="3" name="Content Placeholder 2">
            <a:extLst>
              <a:ext uri="{FF2B5EF4-FFF2-40B4-BE49-F238E27FC236}">
                <a16:creationId xmlns:a16="http://schemas.microsoft.com/office/drawing/2014/main" id="{9B31F408-C1FF-2802-C3AE-22935D7B733F}"/>
              </a:ext>
            </a:extLst>
          </p:cNvPr>
          <p:cNvSpPr>
            <a:spLocks noGrp="1"/>
          </p:cNvSpPr>
          <p:nvPr>
            <p:ph idx="1"/>
          </p:nvPr>
        </p:nvSpPr>
        <p:spPr>
          <a:xfrm>
            <a:off x="914400" y="1438276"/>
            <a:ext cx="7886700" cy="4373562"/>
          </a:xfrm>
        </p:spPr>
        <p:txBody>
          <a:bodyPr>
            <a:normAutofit/>
          </a:bodyPr>
          <a:lstStyle/>
          <a:p>
            <a:pPr marL="0" indent="0">
              <a:buNone/>
            </a:pPr>
            <a:r>
              <a:rPr lang="en-US" sz="1800" dirty="0">
                <a:cs typeface="Arial" panose="020B0604020202020204" pitchFamily="34" charset="0"/>
              </a:rPr>
              <a:t>If the provider is responsible for providing any type of transportation, do vehicles used to transport individuals appear safe?5123-2-09</a:t>
            </a:r>
          </a:p>
          <a:p>
            <a:pPr marL="0" indent="0">
              <a:buNone/>
            </a:pPr>
            <a:endParaRPr lang="en-US" sz="1800" dirty="0">
              <a:cs typeface="Arial" panose="020B0604020202020204" pitchFamily="34" charset="0"/>
            </a:endParaRPr>
          </a:p>
          <a:p>
            <a:r>
              <a:rPr lang="en-US" sz="1800" b="1" dirty="0">
                <a:cs typeface="Arial" panose="020B0604020202020204" pitchFamily="34" charset="0"/>
              </a:rPr>
              <a:t>CITATION: </a:t>
            </a:r>
            <a:r>
              <a:rPr lang="en-US" sz="1800" dirty="0">
                <a:cs typeface="Arial" panose="020B0604020202020204" pitchFamily="34" charset="0"/>
              </a:rPr>
              <a:t>At the time of the review, the vehicle provider is using to transport individuals ID1 and ID2 ( Kia Sedona 2018, SDK2121) has a cracked windshield ( horizontal from one to another side). </a:t>
            </a:r>
          </a:p>
          <a:p>
            <a:pPr marL="0" indent="0">
              <a:buNone/>
            </a:pPr>
            <a:endParaRPr lang="en-US" sz="1800" dirty="0">
              <a:cs typeface="Arial" panose="020B0604020202020204" pitchFamily="34" charset="0"/>
            </a:endParaRPr>
          </a:p>
          <a:p>
            <a:pPr marL="0" indent="0">
              <a:buNone/>
            </a:pPr>
            <a:r>
              <a:rPr lang="en-US" sz="1800" b="1" dirty="0">
                <a:cs typeface="Arial" panose="020B0604020202020204" pitchFamily="34" charset="0"/>
              </a:rPr>
              <a:t>POC</a:t>
            </a:r>
          </a:p>
          <a:p>
            <a:pPr marL="400050" lvl="1" indent="0">
              <a:buNone/>
            </a:pPr>
            <a:r>
              <a:rPr lang="en-US" sz="1800" dirty="0">
                <a:highlight>
                  <a:srgbClr val="FF00FF"/>
                </a:highlight>
                <a:cs typeface="Arial" panose="020B0604020202020204" pitchFamily="34" charset="0"/>
              </a:rPr>
              <a:t>A) </a:t>
            </a:r>
            <a:r>
              <a:rPr lang="en-US" sz="1800" dirty="0">
                <a:cs typeface="Arial" panose="020B0604020202020204" pitchFamily="34" charset="0"/>
              </a:rPr>
              <a:t>Window estimates have been taken. Crack in windshield will be fixed by June 1, 2024.</a:t>
            </a:r>
          </a:p>
          <a:p>
            <a:pPr marL="400050" lvl="1" indent="0">
              <a:buNone/>
            </a:pPr>
            <a:endParaRPr lang="en-US" sz="1800" dirty="0">
              <a:cs typeface="Arial" panose="020B0604020202020204" pitchFamily="34" charset="0"/>
            </a:endParaRPr>
          </a:p>
          <a:p>
            <a:pPr marL="400050" lvl="1" indent="0">
              <a:buNone/>
            </a:pPr>
            <a:r>
              <a:rPr lang="en-US" sz="1800" dirty="0">
                <a:highlight>
                  <a:srgbClr val="FF00FF"/>
                </a:highlight>
                <a:cs typeface="Arial" panose="020B0604020202020204" pitchFamily="34" charset="0"/>
              </a:rPr>
              <a:t>B) </a:t>
            </a:r>
            <a:r>
              <a:rPr lang="en-US" sz="1800" dirty="0">
                <a:cs typeface="Arial" panose="020B0604020202020204" pitchFamily="34" charset="0"/>
              </a:rPr>
              <a:t>Windshield will be replaced by June 1, 2024 and moving forward I will ensure that as soon as I notice any damage on my car, I will take it to mechanic to get it fixed. </a:t>
            </a:r>
          </a:p>
          <a:p>
            <a:pPr marL="0" indent="0">
              <a:buNone/>
            </a:pPr>
            <a:endParaRPr lang="en-US" dirty="0"/>
          </a:p>
        </p:txBody>
      </p:sp>
    </p:spTree>
    <p:extLst>
      <p:ext uri="{BB962C8B-B14F-4D97-AF65-F5344CB8AC3E}">
        <p14:creationId xmlns:p14="http://schemas.microsoft.com/office/powerpoint/2010/main" val="2972242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227EF-B8E3-20BD-D340-9A568E7A37A0}"/>
              </a:ext>
            </a:extLst>
          </p:cNvPr>
          <p:cNvSpPr>
            <a:spLocks noGrp="1"/>
          </p:cNvSpPr>
          <p:nvPr>
            <p:ph type="title"/>
          </p:nvPr>
        </p:nvSpPr>
        <p:spPr/>
        <p:txBody>
          <a:bodyPr/>
          <a:lstStyle/>
          <a:p>
            <a:r>
              <a:rPr lang="en-US" sz="3200" dirty="0"/>
              <a:t>Which POC Is Acceptable #6 </a:t>
            </a:r>
          </a:p>
        </p:txBody>
      </p:sp>
      <p:sp>
        <p:nvSpPr>
          <p:cNvPr id="3" name="Content Placeholder 2">
            <a:extLst>
              <a:ext uri="{FF2B5EF4-FFF2-40B4-BE49-F238E27FC236}">
                <a16:creationId xmlns:a16="http://schemas.microsoft.com/office/drawing/2014/main" id="{AB2E213A-2449-C142-2A08-2DCBE3D1ED82}"/>
              </a:ext>
            </a:extLst>
          </p:cNvPr>
          <p:cNvSpPr>
            <a:spLocks noGrp="1"/>
          </p:cNvSpPr>
          <p:nvPr>
            <p:ph idx="1"/>
          </p:nvPr>
        </p:nvSpPr>
        <p:spPr>
          <a:xfrm>
            <a:off x="762000" y="1219200"/>
            <a:ext cx="8229600" cy="4906962"/>
          </a:xfrm>
        </p:spPr>
        <p:txBody>
          <a:bodyPr>
            <a:normAutofit fontScale="62500" lnSpcReduction="20000"/>
          </a:bodyPr>
          <a:lstStyle/>
          <a:p>
            <a:pPr marL="0" indent="0">
              <a:buNone/>
            </a:pPr>
            <a:r>
              <a:rPr lang="en-US" sz="2900" dirty="0"/>
              <a:t>After being selected by an individual but prior to providing services, did the provider meet with a county board representative to discuss:</a:t>
            </a:r>
          </a:p>
          <a:p>
            <a:pPr lvl="1"/>
            <a:r>
              <a:rPr lang="en-US" sz="2900" dirty="0"/>
              <a:t>Provider’s responsibilities</a:t>
            </a:r>
          </a:p>
          <a:p>
            <a:pPr lvl="1"/>
            <a:r>
              <a:rPr lang="en-US" sz="2900" dirty="0"/>
              <a:t>Individual service plan, including what’s important to and for the individual </a:t>
            </a:r>
          </a:p>
          <a:p>
            <a:pPr lvl="1"/>
            <a:r>
              <a:rPr lang="en-US" sz="2900" dirty="0"/>
              <a:t>Service documentation</a:t>
            </a:r>
          </a:p>
          <a:p>
            <a:pPr lvl="1"/>
            <a:r>
              <a:rPr lang="en-US" sz="2900" dirty="0"/>
              <a:t>Billing for services </a:t>
            </a:r>
          </a:p>
          <a:p>
            <a:pPr lvl="1"/>
            <a:r>
              <a:rPr lang="en-US" sz="2900" dirty="0"/>
              <a:t>5123-2-09</a:t>
            </a:r>
          </a:p>
          <a:p>
            <a:pPr marL="457200" lvl="1" indent="0">
              <a:buNone/>
            </a:pPr>
            <a:endParaRPr lang="en-US" sz="2900" dirty="0"/>
          </a:p>
          <a:p>
            <a:r>
              <a:rPr lang="en-US" sz="2900" b="1" dirty="0"/>
              <a:t>CITATION: </a:t>
            </a:r>
            <a:r>
              <a:rPr lang="en-US" sz="2900" dirty="0"/>
              <a:t>At the time of the review, it was concluded that the provider did not provide written 30 days notification to the individual or CB/Support Administrator, before ending services for ID1, as required by the Rule.</a:t>
            </a:r>
          </a:p>
          <a:p>
            <a:pPr marL="0" indent="0">
              <a:buNone/>
            </a:pPr>
            <a:endParaRPr lang="en-US" sz="2900" dirty="0"/>
          </a:p>
          <a:p>
            <a:pPr marL="0" indent="0">
              <a:buNone/>
            </a:pPr>
            <a:r>
              <a:rPr lang="en-US" sz="2900" b="1" dirty="0"/>
              <a:t>POC </a:t>
            </a:r>
          </a:p>
          <a:p>
            <a:pPr marL="400050" lvl="1" indent="0">
              <a:buNone/>
            </a:pPr>
            <a:r>
              <a:rPr lang="en-US" sz="2900" dirty="0">
                <a:highlight>
                  <a:srgbClr val="FF00FF"/>
                </a:highlight>
              </a:rPr>
              <a:t>A)</a:t>
            </a:r>
            <a:r>
              <a:rPr lang="en-US" sz="2900" dirty="0"/>
              <a:t>Moving forward, I will provide written notification to the individual and all team members, as soon as decided that I will end services.</a:t>
            </a:r>
          </a:p>
          <a:p>
            <a:pPr marL="400050" lvl="1" indent="0">
              <a:buNone/>
            </a:pPr>
            <a:endParaRPr lang="en-US" sz="2900" dirty="0"/>
          </a:p>
          <a:p>
            <a:pPr marL="400050" lvl="1" indent="0">
              <a:buNone/>
            </a:pPr>
            <a:r>
              <a:rPr lang="en-US" sz="2900" dirty="0">
                <a:highlight>
                  <a:srgbClr val="FF00FF"/>
                </a:highlight>
              </a:rPr>
              <a:t>B) </a:t>
            </a:r>
            <a:r>
              <a:rPr lang="en-US" sz="2900" dirty="0"/>
              <a:t>Moving forward, I will provide 30 days written notification to the individual and team members no later than 30 days prior ending services.</a:t>
            </a:r>
          </a:p>
          <a:p>
            <a:pPr marL="385763" indent="-385763">
              <a:buAutoNum type="alphaUcParenR"/>
            </a:pPr>
            <a:endParaRPr lang="en-US" dirty="0"/>
          </a:p>
          <a:p>
            <a:pPr marL="385763" indent="-385763">
              <a:buAutoNum type="alphaUcParenR"/>
            </a:pPr>
            <a:endParaRPr lang="en-US"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14971612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AD8EB-BF44-F0B9-C9CD-775578012AAD}"/>
              </a:ext>
            </a:extLst>
          </p:cNvPr>
          <p:cNvSpPr>
            <a:spLocks noGrp="1"/>
          </p:cNvSpPr>
          <p:nvPr>
            <p:ph type="title"/>
          </p:nvPr>
        </p:nvSpPr>
        <p:spPr>
          <a:xfrm>
            <a:off x="838200" y="387571"/>
            <a:ext cx="7886700" cy="994172"/>
          </a:xfrm>
        </p:spPr>
        <p:txBody>
          <a:bodyPr>
            <a:normAutofit/>
          </a:bodyPr>
          <a:lstStyle/>
          <a:p>
            <a:r>
              <a:rPr lang="en-US" dirty="0"/>
              <a:t>TIPS</a:t>
            </a:r>
          </a:p>
        </p:txBody>
      </p:sp>
      <p:graphicFrame>
        <p:nvGraphicFramePr>
          <p:cNvPr id="5" name="Content Placeholder 2">
            <a:extLst>
              <a:ext uri="{FF2B5EF4-FFF2-40B4-BE49-F238E27FC236}">
                <a16:creationId xmlns:a16="http://schemas.microsoft.com/office/drawing/2014/main" id="{26A15CC3-7E6B-3933-8DE5-9363269AB2AD}"/>
              </a:ext>
            </a:extLst>
          </p:cNvPr>
          <p:cNvGraphicFramePr>
            <a:graphicFrameLocks noGrp="1"/>
          </p:cNvGraphicFramePr>
          <p:nvPr>
            <p:ph idx="1"/>
          </p:nvPr>
        </p:nvGraphicFramePr>
        <p:xfrm>
          <a:off x="952500" y="2209800"/>
          <a:ext cx="7886700" cy="29616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7" name="Straight Connector 6">
            <a:extLst>
              <a:ext uri="{FF2B5EF4-FFF2-40B4-BE49-F238E27FC236}">
                <a16:creationId xmlns:a16="http://schemas.microsoft.com/office/drawing/2014/main" id="{AFB9EED9-99A2-1F93-DAE4-F88AD4289170}"/>
              </a:ext>
            </a:extLst>
          </p:cNvPr>
          <p:cNvCxnSpPr/>
          <p:nvPr/>
        </p:nvCxnSpPr>
        <p:spPr>
          <a:xfrm>
            <a:off x="1066800" y="1381743"/>
            <a:ext cx="7658100" cy="0"/>
          </a:xfrm>
          <a:prstGeom prst="line">
            <a:avLst/>
          </a:prstGeom>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647295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BA7266-B30A-5EF5-679B-5A3D707156D7}"/>
              </a:ext>
            </a:extLst>
          </p:cNvPr>
          <p:cNvSpPr>
            <a:spLocks noGrp="1"/>
          </p:cNvSpPr>
          <p:nvPr>
            <p:ph type="ctrTitle"/>
          </p:nvPr>
        </p:nvSpPr>
        <p:spPr>
          <a:xfrm>
            <a:off x="914400" y="436923"/>
            <a:ext cx="7890387" cy="722670"/>
          </a:xfrm>
        </p:spPr>
        <p:txBody>
          <a:bodyPr>
            <a:noAutofit/>
          </a:bodyPr>
          <a:lstStyle/>
          <a:p>
            <a:r>
              <a:rPr lang="en-US" sz="3200" dirty="0"/>
              <a:t>RESOURCES</a:t>
            </a:r>
          </a:p>
        </p:txBody>
      </p:sp>
      <p:sp>
        <p:nvSpPr>
          <p:cNvPr id="6" name="Subtitle 5">
            <a:extLst>
              <a:ext uri="{FF2B5EF4-FFF2-40B4-BE49-F238E27FC236}">
                <a16:creationId xmlns:a16="http://schemas.microsoft.com/office/drawing/2014/main" id="{64659D32-6245-1FC1-842A-05B9E2DD58CC}"/>
              </a:ext>
            </a:extLst>
          </p:cNvPr>
          <p:cNvSpPr>
            <a:spLocks noGrp="1"/>
          </p:cNvSpPr>
          <p:nvPr>
            <p:ph type="subTitle" idx="1"/>
          </p:nvPr>
        </p:nvSpPr>
        <p:spPr>
          <a:xfrm>
            <a:off x="1142999" y="1508229"/>
            <a:ext cx="7467601" cy="4177478"/>
          </a:xfrm>
        </p:spPr>
        <p:txBody>
          <a:bodyPr/>
          <a:lstStyle/>
          <a:p>
            <a:pPr marL="742950" indent="-285750" algn="l">
              <a:spcBef>
                <a:spcPts val="0"/>
              </a:spcBef>
              <a:buFont typeface="Arial" panose="020B0604020202020204" pitchFamily="34" charset="0"/>
              <a:buChar char="•"/>
            </a:pPr>
            <a:r>
              <a:rPr lang="en-US" sz="2400" dirty="0">
                <a:solidFill>
                  <a:schemeClr val="tx1"/>
                </a:solidFill>
                <a:effectLst/>
                <a:latin typeface="Aptos" panose="020B0004020202020204" pitchFamily="34" charset="0"/>
                <a:ea typeface="Aptos" panose="020B0004020202020204" pitchFamily="34" charset="0"/>
                <a:cs typeface="Aptos" panose="020B0004020202020204" pitchFamily="34" charset="0"/>
              </a:rPr>
              <a:t>Compliance reviews of certified providers</a:t>
            </a:r>
          </a:p>
          <a:p>
            <a:pPr marL="1257300" lvl="1" indent="-342900" algn="l">
              <a:spcBef>
                <a:spcPts val="0"/>
              </a:spcBef>
              <a:buFont typeface="Wingdings" panose="05000000000000000000" pitchFamily="2" charset="2"/>
              <a:buChar char="Ø"/>
            </a:pPr>
            <a:r>
              <a:rPr lang="en-US" sz="2400" dirty="0">
                <a:solidFill>
                  <a:schemeClr val="tx1"/>
                </a:solidFill>
                <a:effectLst/>
                <a:latin typeface="Aptos" panose="020B0004020202020204" pitchFamily="34" charset="0"/>
                <a:ea typeface="Aptos" panose="020B0004020202020204" pitchFamily="34" charset="0"/>
                <a:cs typeface="Aptos" panose="020B0004020202020204" pitchFamily="34" charset="0"/>
              </a:rPr>
              <a:t> </a:t>
            </a:r>
            <a:r>
              <a:rPr lang="en-US" sz="24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2"/>
              </a:rPr>
              <a:t>https://dodd.ohio.gov/forms-and-rules/rules-in-effect/5123-2-04</a:t>
            </a:r>
            <a:endParaRPr lang="en-US" sz="2400" dirty="0">
              <a:solidFill>
                <a:schemeClr val="tx1"/>
              </a:solidFill>
              <a:effectLst/>
              <a:latin typeface="Aptos" panose="020B0004020202020204" pitchFamily="34" charset="0"/>
              <a:ea typeface="Aptos" panose="020B0004020202020204" pitchFamily="34" charset="0"/>
              <a:cs typeface="Aptos" panose="020B0004020202020204" pitchFamily="34" charset="0"/>
            </a:endParaRPr>
          </a:p>
          <a:p>
            <a:pPr marL="742950" indent="-285750" algn="l">
              <a:spcBef>
                <a:spcPts val="0"/>
              </a:spcBef>
              <a:buFont typeface="Arial" panose="020B0604020202020204" pitchFamily="34" charset="0"/>
              <a:buChar char="•"/>
            </a:pPr>
            <a:r>
              <a:rPr lang="en-US" sz="2400" dirty="0">
                <a:solidFill>
                  <a:schemeClr val="tx1"/>
                </a:solidFill>
                <a:effectLst/>
                <a:latin typeface="Aptos" panose="020B0004020202020204" pitchFamily="34" charset="0"/>
                <a:ea typeface="Aptos" panose="020B0004020202020204" pitchFamily="34" charset="0"/>
                <a:cs typeface="Aptos" panose="020B0004020202020204" pitchFamily="34" charset="0"/>
              </a:rPr>
              <a:t>Provider Resources</a:t>
            </a:r>
          </a:p>
          <a:p>
            <a:pPr marL="1200150" lvl="1" indent="-285750" algn="l">
              <a:spcBef>
                <a:spcPts val="0"/>
              </a:spcBef>
              <a:buFont typeface="Wingdings" panose="05000000000000000000" pitchFamily="2" charset="2"/>
              <a:buChar char="Ø"/>
            </a:pPr>
            <a:r>
              <a:rPr lang="en-US" sz="24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3"/>
              </a:rPr>
              <a:t>https://dodd.ohio.gov/compliance/Office+of+Compliance/Provider-Resources</a:t>
            </a:r>
            <a:r>
              <a:rPr lang="en-US" sz="2400" dirty="0">
                <a:effectLst/>
                <a:latin typeface="Aptos" panose="020B0004020202020204" pitchFamily="34" charset="0"/>
                <a:ea typeface="Aptos" panose="020B0004020202020204" pitchFamily="34" charset="0"/>
                <a:cs typeface="Aptos" panose="020B0004020202020204" pitchFamily="34" charset="0"/>
              </a:rPr>
              <a:t> </a:t>
            </a:r>
          </a:p>
          <a:p>
            <a:pPr marL="742950" marR="0" indent="-285750" algn="l">
              <a:spcBef>
                <a:spcPts val="0"/>
              </a:spcBef>
              <a:spcAft>
                <a:spcPts val="0"/>
              </a:spcAft>
              <a:buFont typeface="Arial" panose="020B0604020202020204" pitchFamily="34" charset="0"/>
              <a:buChar char="•"/>
            </a:pPr>
            <a:r>
              <a:rPr lang="en-US" sz="2400" dirty="0">
                <a:solidFill>
                  <a:schemeClr val="tx1"/>
                </a:solidFill>
                <a:effectLst/>
                <a:latin typeface="Aptos" panose="020B0004020202020204" pitchFamily="34" charset="0"/>
                <a:ea typeface="Aptos" panose="020B0004020202020204" pitchFamily="34" charset="0"/>
                <a:cs typeface="Aptos" panose="020B0004020202020204" pitchFamily="34" charset="0"/>
              </a:rPr>
              <a:t>Rules</a:t>
            </a:r>
            <a:r>
              <a:rPr lang="en-US" sz="2400" dirty="0">
                <a:effectLst/>
                <a:latin typeface="Aptos" panose="020B0004020202020204" pitchFamily="34" charset="0"/>
                <a:ea typeface="Aptos" panose="020B0004020202020204" pitchFamily="34" charset="0"/>
                <a:cs typeface="Aptos" panose="020B0004020202020204" pitchFamily="34" charset="0"/>
              </a:rPr>
              <a:t> </a:t>
            </a:r>
          </a:p>
          <a:p>
            <a:pPr marL="1200150" lvl="1" indent="-285750" algn="l">
              <a:spcBef>
                <a:spcPts val="0"/>
              </a:spcBef>
              <a:buFont typeface="Wingdings" panose="05000000000000000000" pitchFamily="2" charset="2"/>
              <a:buChar char="Ø"/>
            </a:pPr>
            <a:r>
              <a:rPr lang="en-US" sz="2400" u="sng" dirty="0">
                <a:solidFill>
                  <a:srgbClr val="467886"/>
                </a:solidFill>
                <a:effectLst/>
                <a:latin typeface="Aptos" panose="020B0004020202020204" pitchFamily="34" charset="0"/>
                <a:ea typeface="Aptos" panose="020B0004020202020204" pitchFamily="34" charset="0"/>
                <a:cs typeface="Aptos" panose="020B0004020202020204" pitchFamily="34" charset="0"/>
                <a:hlinkClick r:id="rId4"/>
              </a:rPr>
              <a:t>https://dodd.ohio.gov/forms-and-rules/rules-in-effect/administrative-rules-list</a:t>
            </a:r>
            <a:endParaRPr lang="en-US" sz="2400" dirty="0">
              <a:solidFill>
                <a:schemeClr val="tx1"/>
              </a:solidFill>
            </a:endParaRPr>
          </a:p>
        </p:txBody>
      </p:sp>
    </p:spTree>
    <p:extLst>
      <p:ext uri="{BB962C8B-B14F-4D97-AF65-F5344CB8AC3E}">
        <p14:creationId xmlns:p14="http://schemas.microsoft.com/office/powerpoint/2010/main" val="760697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6FF9348-FFE0-CD6A-6FFA-DC6939D14E3E}"/>
              </a:ext>
            </a:extLst>
          </p:cNvPr>
          <p:cNvSpPr>
            <a:spLocks noGrp="1"/>
          </p:cNvSpPr>
          <p:nvPr>
            <p:ph type="ctrTitle"/>
          </p:nvPr>
        </p:nvSpPr>
        <p:spPr>
          <a:xfrm>
            <a:off x="685800" y="390525"/>
            <a:ext cx="8305800" cy="1470025"/>
          </a:xfrm>
        </p:spPr>
        <p:txBody>
          <a:bodyPr/>
          <a:lstStyle/>
          <a:p>
            <a:r>
              <a:rPr lang="en-US" sz="3200" dirty="0"/>
              <a:t>Thank You From Cuyahoga DD Provider Support </a:t>
            </a:r>
          </a:p>
        </p:txBody>
      </p:sp>
      <p:sp>
        <p:nvSpPr>
          <p:cNvPr id="5" name="Subtitle 4">
            <a:extLst>
              <a:ext uri="{FF2B5EF4-FFF2-40B4-BE49-F238E27FC236}">
                <a16:creationId xmlns:a16="http://schemas.microsoft.com/office/drawing/2014/main" id="{B18F28FE-673F-200F-300D-9ADC395CD667}"/>
              </a:ext>
            </a:extLst>
          </p:cNvPr>
          <p:cNvSpPr>
            <a:spLocks noGrp="1"/>
          </p:cNvSpPr>
          <p:nvPr>
            <p:ph type="subTitle" idx="1"/>
          </p:nvPr>
        </p:nvSpPr>
        <p:spPr>
          <a:xfrm>
            <a:off x="762000" y="1860550"/>
            <a:ext cx="8229600" cy="3778250"/>
          </a:xfrm>
        </p:spPr>
        <p:txBody>
          <a:bodyPr/>
          <a:lstStyle/>
          <a:p>
            <a:pPr marL="0" indent="0" algn="l">
              <a:buNone/>
            </a:pPr>
            <a:r>
              <a:rPr lang="en-US" sz="2400" dirty="0">
                <a:solidFill>
                  <a:srgbClr val="000000"/>
                </a:solidFill>
                <a:latin typeface="Calibri" panose="020F0502020204030204" pitchFamily="34" charset="0"/>
              </a:rPr>
              <a:t> WE ARE </a:t>
            </a:r>
            <a:r>
              <a:rPr lang="en-US" sz="2400" b="0" i="0" u="none" strike="noStrike" baseline="0" dirty="0">
                <a:solidFill>
                  <a:srgbClr val="000000"/>
                </a:solidFill>
                <a:latin typeface="Calibri" panose="020F0502020204030204" pitchFamily="34" charset="0"/>
              </a:rPr>
              <a:t>HERE TO HELP!</a:t>
            </a:r>
          </a:p>
          <a:p>
            <a:pPr marL="0" indent="0" algn="l">
              <a:buNone/>
            </a:pPr>
            <a:endParaRPr lang="en-US" sz="2400" b="0" i="0" u="none" strike="noStrike" baseline="0" dirty="0">
              <a:solidFill>
                <a:srgbClr val="000000"/>
              </a:solidFill>
              <a:latin typeface="Calibri" panose="020F0502020204030204" pitchFamily="34" charset="0"/>
            </a:endParaRPr>
          </a:p>
          <a:p>
            <a:pPr marL="285750" indent="-285750" algn="l">
              <a:buFont typeface="Arial" panose="020B0604020202020204" pitchFamily="34" charset="0"/>
              <a:buChar char="•"/>
            </a:pPr>
            <a:r>
              <a:rPr lang="en-US" sz="2400" b="0" i="0" u="none" strike="noStrike" baseline="0" dirty="0">
                <a:solidFill>
                  <a:srgbClr val="000000"/>
                </a:solidFill>
                <a:latin typeface="Calibri" panose="020F0502020204030204" pitchFamily="34" charset="0"/>
              </a:rPr>
              <a:t>How to contact us?</a:t>
            </a:r>
          </a:p>
          <a:p>
            <a:pPr marL="628650" lvl="1" indent="-171450" algn="l">
              <a:buFont typeface="Wingdings" panose="05000000000000000000" pitchFamily="2" charset="2"/>
              <a:buChar char="Ø"/>
            </a:pPr>
            <a:r>
              <a:rPr lang="en-US" sz="2400" dirty="0">
                <a:solidFill>
                  <a:srgbClr val="000000"/>
                </a:solidFill>
                <a:latin typeface="Calibri" panose="020F0502020204030204" pitchFamily="34" charset="0"/>
              </a:rPr>
              <a:t> </a:t>
            </a:r>
            <a:r>
              <a:rPr lang="en-US" sz="2400" b="0" i="0" u="none" strike="noStrike" baseline="0" dirty="0">
                <a:solidFill>
                  <a:srgbClr val="000000"/>
                </a:solidFill>
                <a:latin typeface="Calibri" panose="020F0502020204030204" pitchFamily="34" charset="0"/>
              </a:rPr>
              <a:t>Leave a detailed message with name, phone number, email address, and the reason for your call  at </a:t>
            </a:r>
            <a:r>
              <a:rPr lang="en-US" sz="2400" b="1" i="0" u="none" strike="noStrike" baseline="0" dirty="0">
                <a:solidFill>
                  <a:srgbClr val="000000"/>
                </a:solidFill>
                <a:latin typeface="Calibri" panose="020F0502020204030204" pitchFamily="34" charset="0"/>
              </a:rPr>
              <a:t>216-931-7474 </a:t>
            </a:r>
          </a:p>
          <a:p>
            <a:pPr lvl="1" algn="l"/>
            <a:r>
              <a:rPr lang="en-US" sz="2400" dirty="0">
                <a:solidFill>
                  <a:srgbClr val="000000"/>
                </a:solidFill>
                <a:latin typeface="Calibri" panose="020F0502020204030204" pitchFamily="34" charset="0"/>
              </a:rPr>
              <a:t>OR </a:t>
            </a:r>
            <a:endParaRPr lang="en-US" sz="2400" b="0" i="0" u="none" strike="noStrike" baseline="0" dirty="0">
              <a:solidFill>
                <a:srgbClr val="000000"/>
              </a:solidFill>
              <a:latin typeface="Calibri" panose="020F0502020204030204" pitchFamily="34" charset="0"/>
            </a:endParaRPr>
          </a:p>
          <a:p>
            <a:pPr marL="628650" lvl="1" indent="-171450" algn="l">
              <a:buFont typeface="Wingdings" panose="05000000000000000000" pitchFamily="2" charset="2"/>
              <a:buChar char="Ø"/>
            </a:pPr>
            <a:r>
              <a:rPr lang="en-US" sz="2400" dirty="0">
                <a:solidFill>
                  <a:srgbClr val="000000"/>
                </a:solidFill>
                <a:latin typeface="Calibri" panose="020F0502020204030204" pitchFamily="34" charset="0"/>
              </a:rPr>
              <a:t> E</a:t>
            </a:r>
            <a:r>
              <a:rPr lang="en-US" sz="2400" b="0" i="0" u="none" strike="noStrike" baseline="0" dirty="0">
                <a:solidFill>
                  <a:srgbClr val="000000"/>
                </a:solidFill>
                <a:latin typeface="Calibri" panose="020F0502020204030204" pitchFamily="34" charset="0"/>
              </a:rPr>
              <a:t>mail us at </a:t>
            </a:r>
            <a:r>
              <a:rPr lang="en-US" sz="2400" b="1" i="0" u="none" strike="noStrike" baseline="0" dirty="0">
                <a:solidFill>
                  <a:srgbClr val="000000"/>
                </a:solidFill>
                <a:latin typeface="Calibri" panose="020F0502020204030204" pitchFamily="34" charset="0"/>
              </a:rPr>
              <a:t>provider.support@cuyahogabdd.org</a:t>
            </a:r>
            <a:endParaRPr lang="en-US" sz="2400" b="1" dirty="0"/>
          </a:p>
        </p:txBody>
      </p:sp>
    </p:spTree>
    <p:extLst>
      <p:ext uri="{BB962C8B-B14F-4D97-AF65-F5344CB8AC3E}">
        <p14:creationId xmlns:p14="http://schemas.microsoft.com/office/powerpoint/2010/main" val="3891592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77200" cy="792162"/>
          </a:xfrm>
        </p:spPr>
        <p:txBody>
          <a:bodyPr lIns="91440" tIns="45720" rIns="91440" bIns="45720" anchor="t"/>
          <a:lstStyle/>
          <a:p>
            <a:r>
              <a:rPr lang="en-US" sz="3200" b="0" i="0" dirty="0">
                <a:solidFill>
                  <a:srgbClr val="000000"/>
                </a:solidFill>
                <a:effectLst/>
                <a:highlight>
                  <a:srgbClr val="FFFFFF"/>
                </a:highlight>
              </a:rPr>
              <a:t>Citation </a:t>
            </a:r>
            <a:r>
              <a:rPr lang="en-US" sz="3200" dirty="0">
                <a:solidFill>
                  <a:srgbClr val="000000"/>
                </a:solidFill>
                <a:highlight>
                  <a:srgbClr val="FFFFFF"/>
                </a:highlight>
              </a:rPr>
              <a:t>N</a:t>
            </a:r>
            <a:r>
              <a:rPr lang="en-US" sz="3200" b="0" i="0" dirty="0">
                <a:solidFill>
                  <a:srgbClr val="000000"/>
                </a:solidFill>
                <a:effectLst/>
                <a:highlight>
                  <a:srgbClr val="FFFFFF"/>
                </a:highlight>
              </a:rPr>
              <a:t>otification - DO NOT REPLY </a:t>
            </a:r>
            <a:br>
              <a:rPr lang="en-US" sz="3200" b="0" i="0" dirty="0">
                <a:solidFill>
                  <a:srgbClr val="000000"/>
                </a:solidFill>
                <a:effectLst/>
                <a:highlight>
                  <a:srgbClr val="FFFFFF"/>
                </a:highlight>
              </a:rPr>
            </a:br>
            <a:r>
              <a:rPr lang="en-US" sz="3200" b="0" i="1" dirty="0">
                <a:solidFill>
                  <a:srgbClr val="000000"/>
                </a:solidFill>
                <a:effectLst/>
                <a:highlight>
                  <a:srgbClr val="FFFFFF"/>
                </a:highlight>
              </a:rPr>
              <a:t>Example Letter</a:t>
            </a:r>
            <a:endParaRPr lang="en-US" sz="3200" i="1" dirty="0">
              <a:ea typeface="Calibri"/>
              <a:cs typeface="Calibri"/>
            </a:endParaRPr>
          </a:p>
        </p:txBody>
      </p:sp>
      <p:sp>
        <p:nvSpPr>
          <p:cNvPr id="3" name="Content Placeholder 2"/>
          <p:cNvSpPr>
            <a:spLocks noGrp="1"/>
          </p:cNvSpPr>
          <p:nvPr>
            <p:ph idx="1"/>
          </p:nvPr>
        </p:nvSpPr>
        <p:spPr>
          <a:xfrm>
            <a:off x="685800" y="1219200"/>
            <a:ext cx="8458200" cy="5257800"/>
          </a:xfrm>
        </p:spPr>
        <p:txBody>
          <a:bodyPr lIns="91440" tIns="45720" rIns="91440" bIns="45720" anchor="t"/>
          <a:lstStyle/>
          <a:p>
            <a:pPr marL="0" marR="0" indent="0" algn="l">
              <a:spcBef>
                <a:spcPts val="900"/>
              </a:spcBef>
              <a:buNone/>
            </a:pPr>
            <a:r>
              <a:rPr lang="en-US" sz="1400" b="0" i="0" dirty="0">
                <a:solidFill>
                  <a:srgbClr val="000000"/>
                </a:solidFill>
                <a:effectLst/>
                <a:cs typeface="Calibri" panose="020F0502020204030204" pitchFamily="34" charset="0"/>
              </a:rPr>
              <a:t>Compliance Review</a:t>
            </a:r>
          </a:p>
          <a:p>
            <a:pPr marL="0" marR="0" indent="0" algn="l">
              <a:spcBef>
                <a:spcPts val="900"/>
              </a:spcBef>
              <a:buNone/>
            </a:pPr>
            <a:r>
              <a:rPr lang="en-US" sz="1400" b="0" i="0" dirty="0">
                <a:solidFill>
                  <a:srgbClr val="000000"/>
                </a:solidFill>
                <a:effectLst/>
                <a:cs typeface="Calibri" panose="020F0502020204030204" pitchFamily="34" charset="0"/>
              </a:rPr>
              <a:t>Provider/Facility Name: </a:t>
            </a:r>
          </a:p>
          <a:p>
            <a:pPr marL="0" marR="0" indent="0" algn="l">
              <a:spcBef>
                <a:spcPts val="900"/>
              </a:spcBef>
              <a:buNone/>
            </a:pPr>
            <a:r>
              <a:rPr lang="en-US" sz="1400" b="0" i="0" dirty="0">
                <a:solidFill>
                  <a:srgbClr val="000000"/>
                </a:solidFill>
                <a:effectLst/>
                <a:cs typeface="Calibri" panose="020F0502020204030204" pitchFamily="34" charset="0"/>
              </a:rPr>
              <a:t>Provider/Facility #:</a:t>
            </a:r>
            <a:br>
              <a:rPr lang="en-US" sz="1400" b="0" i="0" dirty="0">
                <a:solidFill>
                  <a:srgbClr val="000000"/>
                </a:solidFill>
                <a:effectLst/>
                <a:cs typeface="Calibri" panose="020F0502020204030204" pitchFamily="34" charset="0"/>
              </a:rPr>
            </a:br>
            <a:r>
              <a:rPr lang="en-US" sz="1400" b="0" i="0" dirty="0">
                <a:solidFill>
                  <a:srgbClr val="000000"/>
                </a:solidFill>
                <a:effectLst/>
                <a:cs typeface="Calibri" panose="020F0502020204030204" pitchFamily="34" charset="0"/>
              </a:rPr>
              <a:t>County: Cuyahoga</a:t>
            </a:r>
            <a:br>
              <a:rPr lang="en-US" sz="1400" b="0" i="0" dirty="0">
                <a:solidFill>
                  <a:srgbClr val="000000"/>
                </a:solidFill>
                <a:effectLst/>
                <a:cs typeface="Calibri" panose="020F0502020204030204" pitchFamily="34" charset="0"/>
              </a:rPr>
            </a:br>
            <a:r>
              <a:rPr lang="en-US" sz="1400" b="0" i="0" dirty="0">
                <a:solidFill>
                  <a:srgbClr val="000000"/>
                </a:solidFill>
                <a:effectLst/>
                <a:cs typeface="Calibri" panose="020F0502020204030204" pitchFamily="34" charset="0"/>
              </a:rPr>
              <a:t>Review title/Date:</a:t>
            </a:r>
          </a:p>
          <a:p>
            <a:pPr marL="0" marR="0" indent="0" algn="l">
              <a:spcBef>
                <a:spcPts val="900"/>
              </a:spcBef>
              <a:buNone/>
            </a:pPr>
            <a:r>
              <a:rPr lang="en-US" sz="1400" b="0" i="0" dirty="0">
                <a:solidFill>
                  <a:srgbClr val="000000"/>
                </a:solidFill>
                <a:effectLst/>
                <a:cs typeface="Calibri" panose="020F0502020204030204" pitchFamily="34" charset="0"/>
              </a:rPr>
              <a:t>Dear Provider,</a:t>
            </a:r>
          </a:p>
          <a:p>
            <a:pPr marL="0" marR="0" indent="0" algn="l">
              <a:spcBef>
                <a:spcPts val="900"/>
              </a:spcBef>
              <a:buNone/>
            </a:pPr>
            <a:r>
              <a:rPr lang="en-US" sz="1400" b="0" i="0" dirty="0">
                <a:solidFill>
                  <a:srgbClr val="000000"/>
                </a:solidFill>
                <a:effectLst/>
                <a:cs typeface="Calibri" panose="020F0502020204030204" pitchFamily="34" charset="0"/>
              </a:rPr>
              <a:t>A Plan of Correction (POC) is required as a result of your recent compliance review. Please log in at </a:t>
            </a:r>
            <a:r>
              <a:rPr lang="en-US" sz="1400" b="0" i="0" dirty="0">
                <a:solidFill>
                  <a:srgbClr val="000000"/>
                </a:solidFill>
                <a:effectLst/>
                <a:cs typeface="Calibri" panose="020F0502020204030204" pitchFamily="34" charset="0"/>
                <a:hlinkClick r:id="rId2"/>
              </a:rPr>
              <a:t>dodd.ohio.gov</a:t>
            </a:r>
            <a:r>
              <a:rPr lang="en-US" sz="1400" b="0" i="0" dirty="0">
                <a:solidFill>
                  <a:srgbClr val="000000"/>
                </a:solidFill>
                <a:effectLst/>
                <a:cs typeface="Calibri" panose="020F0502020204030204" pitchFamily="34" charset="0"/>
              </a:rPr>
              <a:t>, load the </a:t>
            </a:r>
            <a:r>
              <a:rPr lang="en-US" sz="1400" b="0" i="0" dirty="0" err="1">
                <a:solidFill>
                  <a:srgbClr val="000000"/>
                </a:solidFill>
                <a:effectLst/>
                <a:cs typeface="Calibri" panose="020F0502020204030204" pitchFamily="34" charset="0"/>
              </a:rPr>
              <a:t>MyPortal</a:t>
            </a:r>
            <a:r>
              <a:rPr lang="en-US" sz="1400" b="0" i="0" dirty="0">
                <a:solidFill>
                  <a:srgbClr val="000000"/>
                </a:solidFill>
                <a:effectLst/>
                <a:cs typeface="Calibri" panose="020F0502020204030204" pitchFamily="34" charset="0"/>
              </a:rPr>
              <a:t>, and click the review name to access the Compliance Summary report and enter a POC for each citation. The POC and/or appeal is due within </a:t>
            </a:r>
            <a:r>
              <a:rPr lang="en-US" sz="1400" b="1" i="0" dirty="0">
                <a:solidFill>
                  <a:srgbClr val="000000"/>
                </a:solidFill>
                <a:effectLst/>
                <a:cs typeface="Calibri" panose="020F0502020204030204" pitchFamily="34" charset="0"/>
              </a:rPr>
              <a:t>14 calendar days </a:t>
            </a:r>
            <a:r>
              <a:rPr lang="en-US" sz="1400" b="0" i="0" dirty="0">
                <a:solidFill>
                  <a:srgbClr val="000000"/>
                </a:solidFill>
                <a:effectLst/>
                <a:cs typeface="Calibri" panose="020F0502020204030204" pitchFamily="34" charset="0"/>
              </a:rPr>
              <a:t>of this correspondence.</a:t>
            </a:r>
          </a:p>
          <a:p>
            <a:pPr marL="0" marR="0" indent="0" algn="l">
              <a:spcBef>
                <a:spcPts val="900"/>
              </a:spcBef>
              <a:buNone/>
            </a:pPr>
            <a:r>
              <a:rPr lang="en-US" sz="1400" b="0" i="0" dirty="0">
                <a:solidFill>
                  <a:srgbClr val="000000"/>
                </a:solidFill>
                <a:effectLst/>
                <a:cs typeface="Calibri" panose="020F0502020204030204" pitchFamily="34" charset="0"/>
              </a:rPr>
              <a:t>In your POC, please include the following information:</a:t>
            </a:r>
          </a:p>
          <a:p>
            <a:pPr marR="0" indent="0" algn="l">
              <a:spcBef>
                <a:spcPts val="0"/>
              </a:spcBef>
              <a:buNone/>
            </a:pPr>
            <a:r>
              <a:rPr lang="en-US" sz="1400" b="0" i="0" dirty="0">
                <a:solidFill>
                  <a:srgbClr val="000000"/>
                </a:solidFill>
                <a:effectLst/>
                <a:cs typeface="Calibri" panose="020F0502020204030204" pitchFamily="34" charset="0"/>
              </a:rPr>
              <a:t>·         Description of corrective action for each citation, including any system changes to prevent future occurrences;  Implementation date of corrective action for each deficiency; </a:t>
            </a:r>
          </a:p>
          <a:p>
            <a:pPr marL="0" marR="0" indent="0" algn="l">
              <a:spcBef>
                <a:spcPts val="900"/>
              </a:spcBef>
              <a:buNone/>
            </a:pPr>
            <a:r>
              <a:rPr lang="en-US" sz="1400" b="0" i="0" dirty="0">
                <a:solidFill>
                  <a:srgbClr val="000000"/>
                </a:solidFill>
                <a:effectLst/>
                <a:cs typeface="Calibri" panose="020F0502020204030204" pitchFamily="34" charset="0"/>
              </a:rPr>
              <a:t>The reviewer will respond to your POC within </a:t>
            </a:r>
            <a:r>
              <a:rPr lang="en-US" sz="1400" b="1" i="0" dirty="0">
                <a:solidFill>
                  <a:srgbClr val="000000"/>
                </a:solidFill>
                <a:effectLst/>
                <a:cs typeface="Calibri" panose="020F0502020204030204" pitchFamily="34" charset="0"/>
              </a:rPr>
              <a:t>20 calendar days</a:t>
            </a:r>
            <a:r>
              <a:rPr lang="en-US" sz="1400" b="0" i="0" dirty="0">
                <a:solidFill>
                  <a:srgbClr val="000000"/>
                </a:solidFill>
                <a:effectLst/>
                <a:cs typeface="Calibri" panose="020F0502020204030204" pitchFamily="34" charset="0"/>
              </a:rPr>
              <a:t>.</a:t>
            </a:r>
          </a:p>
          <a:p>
            <a:pPr marL="0" marR="0" indent="0" algn="l">
              <a:spcBef>
                <a:spcPts val="900"/>
              </a:spcBef>
              <a:buNone/>
            </a:pPr>
            <a:r>
              <a:rPr lang="en-US" sz="1400" b="0" i="0" dirty="0">
                <a:solidFill>
                  <a:srgbClr val="000000"/>
                </a:solidFill>
                <a:effectLst/>
                <a:cs typeface="Calibri" panose="020F0502020204030204" pitchFamily="34" charset="0"/>
              </a:rPr>
              <a:t>If you would like to appeal a citation, please check the appeal box for the citation and include the following: </a:t>
            </a:r>
          </a:p>
          <a:p>
            <a:pPr marR="0" indent="0" algn="l">
              <a:spcBef>
                <a:spcPts val="900"/>
              </a:spcBef>
              <a:buNone/>
            </a:pPr>
            <a:r>
              <a:rPr lang="en-US" sz="1400" b="0" i="0" dirty="0">
                <a:solidFill>
                  <a:srgbClr val="000000"/>
                </a:solidFill>
                <a:effectLst/>
                <a:cs typeface="Calibri" panose="020F0502020204030204" pitchFamily="34" charset="0"/>
              </a:rPr>
              <a:t>·         Reason for the appeal </a:t>
            </a:r>
          </a:p>
          <a:p>
            <a:pPr marR="0" indent="0" algn="l">
              <a:spcBef>
                <a:spcPts val="900"/>
              </a:spcBef>
              <a:buNone/>
            </a:pPr>
            <a:r>
              <a:rPr lang="en-US" sz="1400" b="0" i="0" dirty="0">
                <a:solidFill>
                  <a:srgbClr val="000000"/>
                </a:solidFill>
                <a:effectLst/>
                <a:cs typeface="Calibri" panose="020F0502020204030204" pitchFamily="34" charset="0"/>
              </a:rPr>
              <a:t>·         Submit/Upload supporting documentation to the reviewer via email/or the application </a:t>
            </a:r>
          </a:p>
          <a:p>
            <a:pPr marL="0" marR="0" indent="0" algn="l">
              <a:spcBef>
                <a:spcPts val="900"/>
              </a:spcBef>
              <a:buNone/>
            </a:pPr>
            <a:br>
              <a:rPr lang="en-US" sz="1400" b="0" i="0" dirty="0">
                <a:solidFill>
                  <a:srgbClr val="000000"/>
                </a:solidFill>
                <a:effectLst/>
                <a:cs typeface="Calibri" panose="020F0502020204030204" pitchFamily="34" charset="0"/>
              </a:rPr>
            </a:br>
            <a:r>
              <a:rPr lang="en-US" sz="1400" b="0" i="0" dirty="0">
                <a:solidFill>
                  <a:srgbClr val="000000"/>
                </a:solidFill>
                <a:effectLst/>
                <a:cs typeface="Calibri" panose="020F0502020204030204" pitchFamily="34" charset="0"/>
              </a:rPr>
              <a:t>You will receive an appeal determination within </a:t>
            </a:r>
            <a:r>
              <a:rPr lang="en-US" sz="1400" b="1" i="0" dirty="0">
                <a:solidFill>
                  <a:srgbClr val="000000"/>
                </a:solidFill>
                <a:effectLst/>
                <a:cs typeface="Calibri" panose="020F0502020204030204" pitchFamily="34" charset="0"/>
              </a:rPr>
              <a:t>10 days of receipt</a:t>
            </a:r>
            <a:r>
              <a:rPr lang="en-US" sz="1400" b="0" i="0" dirty="0">
                <a:solidFill>
                  <a:srgbClr val="000000"/>
                </a:solidFill>
                <a:effectLst/>
                <a:cs typeface="Calibri" panose="020F0502020204030204" pitchFamily="34" charset="0"/>
              </a:rPr>
              <a:t>.</a:t>
            </a:r>
          </a:p>
          <a:p>
            <a:pPr marL="0" marR="0" indent="0" algn="l">
              <a:spcBef>
                <a:spcPts val="900"/>
              </a:spcBef>
              <a:buNone/>
            </a:pPr>
            <a:r>
              <a:rPr lang="en-US" sz="1400" b="0" i="0" dirty="0">
                <a:solidFill>
                  <a:srgbClr val="000000"/>
                </a:solidFill>
                <a:effectLst/>
                <a:cs typeface="Calibri" panose="020F0502020204030204" pitchFamily="34" charset="0"/>
              </a:rPr>
              <a:t>If you have any questions, please contact the reviewer at (phone </a:t>
            </a:r>
            <a:r>
              <a:rPr lang="en-US" sz="1400" dirty="0">
                <a:solidFill>
                  <a:srgbClr val="000000"/>
                </a:solidFill>
                <a:cs typeface="Calibri" panose="020F0502020204030204" pitchFamily="34" charset="0"/>
              </a:rPr>
              <a:t>number) </a:t>
            </a:r>
            <a:r>
              <a:rPr lang="en-US" sz="1400" b="0" i="0" dirty="0">
                <a:solidFill>
                  <a:srgbClr val="000000"/>
                </a:solidFill>
                <a:effectLst/>
                <a:cs typeface="Calibri" panose="020F0502020204030204" pitchFamily="34" charset="0"/>
              </a:rPr>
              <a:t>or by email at (email address)</a:t>
            </a:r>
          </a:p>
          <a:p>
            <a:endParaRPr lang="en-US" sz="2800" dirty="0"/>
          </a:p>
        </p:txBody>
      </p:sp>
    </p:spTree>
    <p:extLst>
      <p:ext uri="{BB962C8B-B14F-4D97-AF65-F5344CB8AC3E}">
        <p14:creationId xmlns:p14="http://schemas.microsoft.com/office/powerpoint/2010/main" val="2164949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043"/>
            <a:ext cx="8229600" cy="639762"/>
          </a:xfrm>
        </p:spPr>
        <p:txBody>
          <a:bodyPr/>
          <a:lstStyle/>
          <a:p>
            <a:r>
              <a:rPr lang="en-US" sz="3200" b="0" i="0" dirty="0">
                <a:solidFill>
                  <a:srgbClr val="000000"/>
                </a:solidFill>
                <a:effectLst/>
                <a:highlight>
                  <a:srgbClr val="FFFFFF"/>
                </a:highlight>
              </a:rPr>
              <a:t>POC Past Due Letter Notification </a:t>
            </a:r>
            <a:endParaRPr lang="en-US" sz="3200" dirty="0"/>
          </a:p>
        </p:txBody>
      </p:sp>
      <p:sp>
        <p:nvSpPr>
          <p:cNvPr id="3" name="Content Placeholder 2"/>
          <p:cNvSpPr>
            <a:spLocks noGrp="1"/>
          </p:cNvSpPr>
          <p:nvPr>
            <p:ph sz="half" idx="2"/>
          </p:nvPr>
        </p:nvSpPr>
        <p:spPr>
          <a:xfrm>
            <a:off x="631371" y="1389640"/>
            <a:ext cx="4267200" cy="4693722"/>
          </a:xfrm>
        </p:spPr>
        <p:txBody>
          <a:bodyPr/>
          <a:lstStyle/>
          <a:p>
            <a:r>
              <a:rPr lang="en-US" sz="2200" dirty="0"/>
              <a:t>If a provider fails to enter and submit their POCs within 14 days. They will receive this notification. </a:t>
            </a:r>
          </a:p>
          <a:p>
            <a:r>
              <a:rPr lang="en-US" sz="2200" dirty="0"/>
              <a:t>The provider will receive notification at least weekly, with up to four attempts to get this completed. </a:t>
            </a:r>
          </a:p>
          <a:p>
            <a:r>
              <a:rPr lang="en-US" sz="2200" dirty="0"/>
              <a:t>Please note: </a:t>
            </a:r>
            <a:r>
              <a:rPr lang="en-US" sz="2200" dirty="0">
                <a:effectLst/>
                <a:ea typeface="Calibri" panose="020F0502020204030204" pitchFamily="34" charset="0"/>
                <a:cs typeface="Times New Roman" panose="02020603050405020304" pitchFamily="18" charset="0"/>
              </a:rPr>
              <a:t>If the provider is having problems with the provider portal, contact </a:t>
            </a:r>
            <a:r>
              <a:rPr lang="en-US" sz="2200" dirty="0" err="1">
                <a:effectLst/>
                <a:ea typeface="Calibri" panose="020F0502020204030204" pitchFamily="34" charset="0"/>
                <a:cs typeface="Times New Roman" panose="02020603050405020304" pitchFamily="18" charset="0"/>
              </a:rPr>
              <a:t>Antonleena</a:t>
            </a:r>
            <a:r>
              <a:rPr lang="en-US" sz="2200" dirty="0">
                <a:effectLst/>
                <a:ea typeface="Calibri" panose="020F0502020204030204" pitchFamily="34" charset="0"/>
                <a:cs typeface="Times New Roman" panose="02020603050405020304" pitchFamily="18" charset="0"/>
              </a:rPr>
              <a:t> via email </a:t>
            </a:r>
            <a:r>
              <a:rPr lang="en-US" sz="2200" u="sng" dirty="0">
                <a:solidFill>
                  <a:srgbClr val="0563C1"/>
                </a:solidFill>
                <a:effectLst/>
                <a:ea typeface="Calibri" panose="020F0502020204030204" pitchFamily="34" charset="0"/>
                <a:cs typeface="Times New Roman" panose="02020603050405020304" pitchFamily="18" charset="0"/>
                <a:hlinkClick r:id="rId3"/>
              </a:rPr>
              <a:t>antonleena.boykins@dodd.ohio.gov</a:t>
            </a:r>
            <a:r>
              <a:rPr lang="en-US" sz="2200" dirty="0">
                <a:effectLst/>
                <a:ea typeface="Calibri" panose="020F0502020204030204" pitchFamily="34" charset="0"/>
                <a:cs typeface="Times New Roman" panose="02020603050405020304" pitchFamily="18" charset="0"/>
              </a:rPr>
              <a:t> or via phone 614-902-4249.</a:t>
            </a:r>
          </a:p>
          <a:p>
            <a:pPr marL="0" indent="0">
              <a:buNone/>
            </a:pPr>
            <a:endParaRPr lang="en-US" sz="2800" dirty="0"/>
          </a:p>
        </p:txBody>
      </p:sp>
      <p:sp>
        <p:nvSpPr>
          <p:cNvPr id="6" name="Content Placeholder 5">
            <a:extLst>
              <a:ext uri="{FF2B5EF4-FFF2-40B4-BE49-F238E27FC236}">
                <a16:creationId xmlns:a16="http://schemas.microsoft.com/office/drawing/2014/main" id="{1C8DF58A-5709-BC27-2D45-D2D00324572A}"/>
              </a:ext>
            </a:extLst>
          </p:cNvPr>
          <p:cNvSpPr>
            <a:spLocks noGrp="1"/>
          </p:cNvSpPr>
          <p:nvPr>
            <p:ph sz="quarter" idx="4"/>
          </p:nvPr>
        </p:nvSpPr>
        <p:spPr>
          <a:xfrm>
            <a:off x="5029200" y="1262856"/>
            <a:ext cx="3810000" cy="5057220"/>
          </a:xfrm>
        </p:spPr>
        <p:txBody>
          <a:bodyPr/>
          <a:lstStyle/>
          <a:p>
            <a:pPr marL="0" marR="0" indent="0">
              <a:spcBef>
                <a:spcPts val="900"/>
              </a:spcBef>
              <a:spcAft>
                <a:spcPts val="900"/>
              </a:spcAft>
              <a:buNone/>
            </a:pPr>
            <a:r>
              <a:rPr lang="en-US" sz="1200" b="0" i="0" dirty="0">
                <a:solidFill>
                  <a:srgbClr val="000000"/>
                </a:solidFill>
                <a:effectLst/>
              </a:rPr>
              <a:t>Dear Provider,</a:t>
            </a:r>
          </a:p>
          <a:p>
            <a:pPr marL="0" marR="0" indent="0">
              <a:spcBef>
                <a:spcPts val="900"/>
              </a:spcBef>
              <a:spcAft>
                <a:spcPts val="900"/>
              </a:spcAft>
              <a:buNone/>
            </a:pPr>
            <a:r>
              <a:rPr lang="en-US" sz="1200" b="0" i="0" dirty="0">
                <a:solidFill>
                  <a:srgbClr val="000000"/>
                </a:solidFill>
                <a:effectLst/>
              </a:rPr>
              <a:t>This letter is to notify you that the Plan of Correction for the citations issued during your compliance review is overdue. As a provider, you are required to cooperate with compliance reviews in accordance with the Ohio Administrative Code.</a:t>
            </a:r>
          </a:p>
          <a:p>
            <a:pPr marL="0" marR="0" indent="0" algn="l">
              <a:spcBef>
                <a:spcPts val="900"/>
              </a:spcBef>
              <a:spcAft>
                <a:spcPts val="900"/>
              </a:spcAft>
              <a:buNone/>
            </a:pPr>
            <a:r>
              <a:rPr lang="en-US" sz="1200" b="0" i="0" dirty="0">
                <a:solidFill>
                  <a:srgbClr val="000000"/>
                </a:solidFill>
                <a:effectLst/>
              </a:rPr>
              <a:t>Please follow this link</a:t>
            </a:r>
          </a:p>
          <a:p>
            <a:pPr marL="0" marR="0" indent="0" algn="l">
              <a:spcBef>
                <a:spcPts val="900"/>
              </a:spcBef>
              <a:spcAft>
                <a:spcPts val="900"/>
              </a:spcAft>
              <a:buNone/>
            </a:pPr>
            <a:r>
              <a:rPr lang="en-US" sz="1200" b="0" i="0" dirty="0">
                <a:solidFill>
                  <a:srgbClr val="000000"/>
                </a:solidFill>
                <a:effectLst/>
                <a:hlinkClick r:id="rId4"/>
              </a:rPr>
              <a:t>http://dodd.ohio.gov</a:t>
            </a:r>
            <a:r>
              <a:rPr lang="en-US" sz="1200" b="0" i="0" dirty="0">
                <a:solidFill>
                  <a:srgbClr val="000000"/>
                </a:solidFill>
                <a:effectLst/>
              </a:rPr>
              <a:t> to access the Compliance Summary report and enter a POC for each citation.</a:t>
            </a:r>
          </a:p>
          <a:p>
            <a:pPr marL="0" marR="0" indent="0" algn="l">
              <a:spcBef>
                <a:spcPts val="900"/>
              </a:spcBef>
              <a:spcAft>
                <a:spcPts val="900"/>
              </a:spcAft>
              <a:buNone/>
            </a:pPr>
            <a:r>
              <a:rPr lang="en-US" sz="1200" b="0" i="0" dirty="0">
                <a:solidFill>
                  <a:srgbClr val="000000"/>
                </a:solidFill>
                <a:effectLst/>
              </a:rPr>
              <a:t>If you are no longer interested in maintaining your certifications and/or facility license, please submit this in writing to DODD. The letter relinquishing your certifications and/or facility license should include your name, provider number and/or facility number and the effective date of your certification and/or facility license.</a:t>
            </a:r>
          </a:p>
          <a:p>
            <a:pPr marL="0" marR="0" indent="0" algn="l">
              <a:spcBef>
                <a:spcPts val="900"/>
              </a:spcBef>
              <a:spcAft>
                <a:spcPts val="900"/>
              </a:spcAft>
              <a:buNone/>
            </a:pPr>
            <a:r>
              <a:rPr lang="en-US" sz="1200" b="0" i="0" dirty="0">
                <a:solidFill>
                  <a:srgbClr val="000000"/>
                </a:solidFill>
                <a:effectLst/>
              </a:rPr>
              <a:t>You can also or log into your DODD user account at,</a:t>
            </a:r>
          </a:p>
          <a:p>
            <a:pPr marL="0" marR="0" indent="0" algn="l">
              <a:spcBef>
                <a:spcPts val="900"/>
              </a:spcBef>
              <a:spcAft>
                <a:spcPts val="900"/>
              </a:spcAft>
              <a:buNone/>
            </a:pPr>
            <a:r>
              <a:rPr lang="en-US" sz="1200" b="0" i="0" dirty="0">
                <a:solidFill>
                  <a:srgbClr val="000000"/>
                </a:solidFill>
                <a:effectLst/>
                <a:hlinkClick r:id="rId5"/>
              </a:rPr>
              <a:t>https://portal.prodapps.dodd.ohio.gov</a:t>
            </a:r>
            <a:r>
              <a:rPr lang="en-US" sz="1200" b="0" i="0" dirty="0">
                <a:solidFill>
                  <a:srgbClr val="000000"/>
                </a:solidFill>
                <a:effectLst/>
              </a:rPr>
              <a:t> , and select "Relinquish Certification"</a:t>
            </a:r>
          </a:p>
          <a:p>
            <a:pPr marL="0" marR="0" indent="0" algn="l">
              <a:spcBef>
                <a:spcPts val="900"/>
              </a:spcBef>
              <a:spcAft>
                <a:spcPts val="900"/>
              </a:spcAft>
              <a:buNone/>
            </a:pPr>
            <a:r>
              <a:rPr lang="en-US" sz="1200" b="0" i="0" dirty="0">
                <a:solidFill>
                  <a:srgbClr val="000000"/>
                </a:solidFill>
                <a:effectLst/>
              </a:rPr>
              <a:t>If you have any questions, please contact the reviewer at phone number or email</a:t>
            </a:r>
          </a:p>
          <a:p>
            <a:endParaRPr lang="en-US" dirty="0"/>
          </a:p>
        </p:txBody>
      </p:sp>
    </p:spTree>
    <p:extLst>
      <p:ext uri="{BB962C8B-B14F-4D97-AF65-F5344CB8AC3E}">
        <p14:creationId xmlns:p14="http://schemas.microsoft.com/office/powerpoint/2010/main" val="3790767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63770-DD58-7DB2-9B82-1389E1321506}"/>
              </a:ext>
            </a:extLst>
          </p:cNvPr>
          <p:cNvSpPr>
            <a:spLocks noGrp="1"/>
          </p:cNvSpPr>
          <p:nvPr>
            <p:ph type="title"/>
          </p:nvPr>
        </p:nvSpPr>
        <p:spPr>
          <a:xfrm>
            <a:off x="457200" y="274638"/>
            <a:ext cx="8229600" cy="1143000"/>
          </a:xfrm>
        </p:spPr>
        <p:txBody>
          <a:bodyPr>
            <a:normAutofit/>
          </a:bodyPr>
          <a:lstStyle/>
          <a:p>
            <a:pPr>
              <a:lnSpc>
                <a:spcPct val="90000"/>
              </a:lnSpc>
            </a:pPr>
            <a:r>
              <a:rPr lang="en-US" sz="3200" dirty="0"/>
              <a:t>A Plan of Correction For Each Citation </a:t>
            </a:r>
            <a:r>
              <a:rPr lang="en-US" sz="3200" b="1" dirty="0"/>
              <a:t>MUST</a:t>
            </a:r>
            <a:r>
              <a:rPr lang="en-US" sz="3200" dirty="0"/>
              <a:t> Include: </a:t>
            </a:r>
          </a:p>
        </p:txBody>
      </p:sp>
      <p:pic>
        <p:nvPicPr>
          <p:cNvPr id="5" name="Graphic 4" descr="Checkmark with solid fill">
            <a:extLst>
              <a:ext uri="{FF2B5EF4-FFF2-40B4-BE49-F238E27FC236}">
                <a16:creationId xmlns:a16="http://schemas.microsoft.com/office/drawing/2014/main" id="{EBAAB058-C751-1D8B-FEEA-9083F4C3F8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70153" y="1569641"/>
            <a:ext cx="3459560" cy="3459560"/>
          </a:xfrm>
          <a:prstGeom prst="rect">
            <a:avLst/>
          </a:prstGeom>
          <a:effectLst>
            <a:outerShdw blurRad="50800" dist="38100" dir="13500000" algn="br" rotWithShape="0">
              <a:prstClr val="black">
                <a:alpha val="40000"/>
              </a:prstClr>
            </a:outerShdw>
          </a:effectLst>
        </p:spPr>
      </p:pic>
      <p:sp>
        <p:nvSpPr>
          <p:cNvPr id="3" name="Content Placeholder 2">
            <a:extLst>
              <a:ext uri="{FF2B5EF4-FFF2-40B4-BE49-F238E27FC236}">
                <a16:creationId xmlns:a16="http://schemas.microsoft.com/office/drawing/2014/main" id="{37DFDD93-FF14-08EB-9E54-10C71FC111D7}"/>
              </a:ext>
            </a:extLst>
          </p:cNvPr>
          <p:cNvSpPr>
            <a:spLocks noGrp="1"/>
          </p:cNvSpPr>
          <p:nvPr>
            <p:ph sz="half" idx="2"/>
          </p:nvPr>
        </p:nvSpPr>
        <p:spPr>
          <a:xfrm>
            <a:off x="4648200" y="1905000"/>
            <a:ext cx="4038600" cy="4525963"/>
          </a:xfrm>
        </p:spPr>
        <p:txBody>
          <a:bodyPr>
            <a:normAutofit/>
          </a:bodyPr>
          <a:lstStyle/>
          <a:p>
            <a:pPr>
              <a:lnSpc>
                <a:spcPct val="90000"/>
              </a:lnSpc>
            </a:pPr>
            <a:r>
              <a:rPr lang="en-US" sz="2200" dirty="0"/>
              <a:t>Description of corrective action for each citation, including any system changes to prevent future occurrences; (</a:t>
            </a:r>
            <a:r>
              <a:rPr lang="en-US" sz="2200" i="1" dirty="0"/>
              <a:t>What is being corrected</a:t>
            </a:r>
            <a:r>
              <a:rPr lang="en-US" sz="2200" dirty="0"/>
              <a:t>)</a:t>
            </a:r>
          </a:p>
          <a:p>
            <a:pPr>
              <a:lnSpc>
                <a:spcPct val="90000"/>
              </a:lnSpc>
            </a:pPr>
            <a:r>
              <a:rPr lang="en-US" sz="2200" dirty="0"/>
              <a:t>Implementation date of corrective action for each deficiency;</a:t>
            </a:r>
          </a:p>
          <a:p>
            <a:pPr marL="400050" lvl="1" indent="0">
              <a:lnSpc>
                <a:spcPct val="90000"/>
              </a:lnSpc>
              <a:buNone/>
            </a:pPr>
            <a:r>
              <a:rPr lang="en-US" sz="2200" dirty="0"/>
              <a:t> (</a:t>
            </a:r>
            <a:r>
              <a:rPr lang="en-US" sz="2200" i="1" dirty="0"/>
              <a:t>Date it will be corrected by</a:t>
            </a:r>
            <a:r>
              <a:rPr lang="en-US" sz="2200" dirty="0"/>
              <a:t>)</a:t>
            </a:r>
          </a:p>
          <a:p>
            <a:pPr>
              <a:lnSpc>
                <a:spcPct val="90000"/>
              </a:lnSpc>
            </a:pPr>
            <a:r>
              <a:rPr lang="en-US" sz="2200" dirty="0"/>
              <a:t>How to prevent from happening in the future</a:t>
            </a:r>
          </a:p>
        </p:txBody>
      </p:sp>
    </p:spTree>
    <p:extLst>
      <p:ext uri="{BB962C8B-B14F-4D97-AF65-F5344CB8AC3E}">
        <p14:creationId xmlns:p14="http://schemas.microsoft.com/office/powerpoint/2010/main" val="2647783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42505-D294-F5FC-494F-9BB41D1BC833}"/>
              </a:ext>
            </a:extLst>
          </p:cNvPr>
          <p:cNvSpPr>
            <a:spLocks noGrp="1"/>
          </p:cNvSpPr>
          <p:nvPr>
            <p:ph type="title"/>
          </p:nvPr>
        </p:nvSpPr>
        <p:spPr>
          <a:xfrm>
            <a:off x="762000" y="304800"/>
            <a:ext cx="8229600" cy="1143000"/>
          </a:xfrm>
        </p:spPr>
        <p:txBody>
          <a:bodyPr>
            <a:normAutofit/>
          </a:bodyPr>
          <a:lstStyle/>
          <a:p>
            <a:r>
              <a:rPr lang="en-US" sz="3200" dirty="0"/>
              <a:t>A Plan of Correction </a:t>
            </a:r>
            <a:r>
              <a:rPr lang="en-US" sz="3200" b="1" dirty="0"/>
              <a:t>CANNOT</a:t>
            </a:r>
            <a:r>
              <a:rPr lang="en-US" sz="3200" dirty="0"/>
              <a:t> Include: </a:t>
            </a:r>
          </a:p>
        </p:txBody>
      </p:sp>
      <p:pic>
        <p:nvPicPr>
          <p:cNvPr id="5" name="Graphic 4" descr="Close with solid fill">
            <a:extLst>
              <a:ext uri="{FF2B5EF4-FFF2-40B4-BE49-F238E27FC236}">
                <a16:creationId xmlns:a16="http://schemas.microsoft.com/office/drawing/2014/main" id="{0C9B3EEF-CB03-A387-3E31-34AAE735CCC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30384" y="1409700"/>
            <a:ext cx="4038600" cy="4038600"/>
          </a:xfrm>
          <a:prstGeom prst="rect">
            <a:avLst/>
          </a:prstGeom>
          <a:effectLst>
            <a:outerShdw blurRad="50800" dist="38100" dir="13500000" algn="br" rotWithShape="0">
              <a:prstClr val="black">
                <a:alpha val="40000"/>
              </a:prstClr>
            </a:outerShdw>
          </a:effectLst>
        </p:spPr>
      </p:pic>
      <p:sp>
        <p:nvSpPr>
          <p:cNvPr id="3" name="Content Placeholder 2">
            <a:extLst>
              <a:ext uri="{FF2B5EF4-FFF2-40B4-BE49-F238E27FC236}">
                <a16:creationId xmlns:a16="http://schemas.microsoft.com/office/drawing/2014/main" id="{1A11EEBC-E889-3793-6018-F66A68347DC0}"/>
              </a:ext>
            </a:extLst>
          </p:cNvPr>
          <p:cNvSpPr>
            <a:spLocks noGrp="1"/>
          </p:cNvSpPr>
          <p:nvPr>
            <p:ph sz="half" idx="2"/>
          </p:nvPr>
        </p:nvSpPr>
        <p:spPr>
          <a:xfrm>
            <a:off x="4668984" y="1843881"/>
            <a:ext cx="4038600" cy="4525963"/>
          </a:xfrm>
        </p:spPr>
        <p:txBody>
          <a:bodyPr>
            <a:normAutofit/>
          </a:bodyPr>
          <a:lstStyle/>
          <a:p>
            <a:pPr>
              <a:lnSpc>
                <a:spcPct val="90000"/>
              </a:lnSpc>
            </a:pPr>
            <a:r>
              <a:rPr lang="en-US" sz="2200" dirty="0"/>
              <a:t>Identifying info about an individual: </a:t>
            </a:r>
          </a:p>
          <a:p>
            <a:pPr lvl="1">
              <a:lnSpc>
                <a:spcPct val="90000"/>
              </a:lnSpc>
            </a:pPr>
            <a:r>
              <a:rPr lang="en-US" sz="2200" dirty="0"/>
              <a:t>No names or initials ( use ID #s ) </a:t>
            </a:r>
          </a:p>
          <a:p>
            <a:pPr lvl="1">
              <a:lnSpc>
                <a:spcPct val="90000"/>
              </a:lnSpc>
            </a:pPr>
            <a:r>
              <a:rPr lang="en-US" sz="2200" dirty="0"/>
              <a:t>No family/guardian names </a:t>
            </a:r>
          </a:p>
          <a:p>
            <a:pPr lvl="1">
              <a:lnSpc>
                <a:spcPct val="90000"/>
              </a:lnSpc>
            </a:pPr>
            <a:r>
              <a:rPr lang="en-US" sz="2200" dirty="0"/>
              <a:t>Nothing that would identify the individual in any way</a:t>
            </a:r>
          </a:p>
          <a:p>
            <a:pPr lvl="1">
              <a:lnSpc>
                <a:spcPct val="90000"/>
              </a:lnSpc>
            </a:pPr>
            <a:r>
              <a:rPr lang="en-US" sz="2200" dirty="0"/>
              <a:t>No names of staff ( use initials) </a:t>
            </a:r>
          </a:p>
          <a:p>
            <a:pPr>
              <a:lnSpc>
                <a:spcPct val="90000"/>
              </a:lnSpc>
            </a:pPr>
            <a:endParaRPr lang="en-US" sz="2600" dirty="0"/>
          </a:p>
        </p:txBody>
      </p:sp>
    </p:spTree>
    <p:extLst>
      <p:ext uri="{BB962C8B-B14F-4D97-AF65-F5344CB8AC3E}">
        <p14:creationId xmlns:p14="http://schemas.microsoft.com/office/powerpoint/2010/main" val="436625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319B5-A418-AC36-0966-214F069E72B1}"/>
              </a:ext>
            </a:extLst>
          </p:cNvPr>
          <p:cNvSpPr>
            <a:spLocks noGrp="1"/>
          </p:cNvSpPr>
          <p:nvPr>
            <p:ph type="title"/>
          </p:nvPr>
        </p:nvSpPr>
        <p:spPr/>
        <p:txBody>
          <a:bodyPr/>
          <a:lstStyle/>
          <a:p>
            <a:r>
              <a:rPr lang="en-US" sz="3200" dirty="0"/>
              <a:t>What If I Want to Appeal The Citation?</a:t>
            </a:r>
          </a:p>
        </p:txBody>
      </p:sp>
      <p:sp>
        <p:nvSpPr>
          <p:cNvPr id="3" name="Content Placeholder 2">
            <a:extLst>
              <a:ext uri="{FF2B5EF4-FFF2-40B4-BE49-F238E27FC236}">
                <a16:creationId xmlns:a16="http://schemas.microsoft.com/office/drawing/2014/main" id="{F96D8C6C-2B88-8D4A-F4C8-0DF02E91B3B2}"/>
              </a:ext>
            </a:extLst>
          </p:cNvPr>
          <p:cNvSpPr>
            <a:spLocks noGrp="1"/>
          </p:cNvSpPr>
          <p:nvPr>
            <p:ph idx="1"/>
          </p:nvPr>
        </p:nvSpPr>
        <p:spPr>
          <a:xfrm>
            <a:off x="762000" y="1219200"/>
            <a:ext cx="8229600" cy="4525963"/>
          </a:xfrm>
        </p:spPr>
        <p:txBody>
          <a:bodyPr/>
          <a:lstStyle/>
          <a:p>
            <a:r>
              <a:rPr lang="en-US" sz="2200" dirty="0"/>
              <a:t>Enter your response as an appeal instead of a POC </a:t>
            </a:r>
          </a:p>
          <a:p>
            <a:r>
              <a:rPr lang="en-US" sz="2200" dirty="0"/>
              <a:t>Explain why you believe you are in compliance with the rule requirement </a:t>
            </a:r>
          </a:p>
          <a:p>
            <a:r>
              <a:rPr lang="en-US" sz="2200" dirty="0"/>
              <a:t>Submit documentation to support your appeal </a:t>
            </a:r>
          </a:p>
          <a:p>
            <a:endParaRPr lang="en-US" sz="2200" dirty="0"/>
          </a:p>
          <a:p>
            <a:r>
              <a:rPr lang="en-US" sz="2200" dirty="0"/>
              <a:t>Reviewers have </a:t>
            </a:r>
            <a:r>
              <a:rPr lang="en-US" sz="2200" b="1" dirty="0"/>
              <a:t>10 calendar days </a:t>
            </a:r>
            <a:r>
              <a:rPr lang="en-US" sz="2200" dirty="0"/>
              <a:t>to respond to appeals </a:t>
            </a:r>
          </a:p>
          <a:p>
            <a:pPr lvl="1"/>
            <a:r>
              <a:rPr lang="en-US" sz="2200" dirty="0"/>
              <a:t>If an appeal is approved, the citation will be removed </a:t>
            </a:r>
          </a:p>
          <a:p>
            <a:pPr lvl="1"/>
            <a:r>
              <a:rPr lang="en-US" sz="2200" dirty="0"/>
              <a:t>If the appeal is disapproved, the provider submits a POC </a:t>
            </a:r>
          </a:p>
          <a:p>
            <a:pPr lvl="1"/>
            <a:r>
              <a:rPr lang="en-US" sz="2200" dirty="0"/>
              <a:t>If the review was done by a county board/COG, the provider can appeal to DODD </a:t>
            </a:r>
          </a:p>
          <a:p>
            <a:r>
              <a:rPr lang="en-US" sz="2200" dirty="0"/>
              <a:t>Reviewers have </a:t>
            </a:r>
            <a:r>
              <a:rPr lang="en-US" sz="2200" b="1" dirty="0"/>
              <a:t>20 calendar days </a:t>
            </a:r>
            <a:r>
              <a:rPr lang="en-US" sz="2200" dirty="0"/>
              <a:t>to approve or disapprove the POC </a:t>
            </a:r>
          </a:p>
          <a:p>
            <a:pPr lvl="1"/>
            <a:r>
              <a:rPr lang="en-US" sz="2200" dirty="0"/>
              <a:t>If any POC is disapproved, the timelines start over </a:t>
            </a:r>
          </a:p>
          <a:p>
            <a:endParaRPr lang="en-US" dirty="0"/>
          </a:p>
        </p:txBody>
      </p:sp>
    </p:spTree>
    <p:extLst>
      <p:ext uri="{BB962C8B-B14F-4D97-AF65-F5344CB8AC3E}">
        <p14:creationId xmlns:p14="http://schemas.microsoft.com/office/powerpoint/2010/main" val="293483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C87D4-F65F-93D0-FF83-2D05BC062835}"/>
              </a:ext>
            </a:extLst>
          </p:cNvPr>
          <p:cNvSpPr>
            <a:spLocks noGrp="1"/>
          </p:cNvSpPr>
          <p:nvPr>
            <p:ph type="title"/>
          </p:nvPr>
        </p:nvSpPr>
        <p:spPr/>
        <p:txBody>
          <a:bodyPr/>
          <a:lstStyle/>
          <a:p>
            <a:r>
              <a:rPr lang="en-US" sz="3200" dirty="0"/>
              <a:t>Plan Of Correction In RDS </a:t>
            </a:r>
          </a:p>
        </p:txBody>
      </p:sp>
      <p:pic>
        <p:nvPicPr>
          <p:cNvPr id="4" name="Content Placeholder 3">
            <a:extLst>
              <a:ext uri="{FF2B5EF4-FFF2-40B4-BE49-F238E27FC236}">
                <a16:creationId xmlns:a16="http://schemas.microsoft.com/office/drawing/2014/main" id="{3619DE70-0AEC-E61C-EC61-5D525794D776}"/>
              </a:ext>
            </a:extLst>
          </p:cNvPr>
          <p:cNvPicPr>
            <a:picLocks noGrp="1" noChangeAspect="1"/>
          </p:cNvPicPr>
          <p:nvPr>
            <p:ph idx="1"/>
          </p:nvPr>
        </p:nvPicPr>
        <p:blipFill rotWithShape="1">
          <a:blip r:embed="rId2"/>
          <a:srcRect l="9259"/>
          <a:stretch/>
        </p:blipFill>
        <p:spPr>
          <a:xfrm>
            <a:off x="693144" y="1905000"/>
            <a:ext cx="8374656" cy="3519694"/>
          </a:xfrm>
          <a:prstGeom prst="rect">
            <a:avLst/>
          </a:prstGeom>
        </p:spPr>
      </p:pic>
    </p:spTree>
    <p:extLst>
      <p:ext uri="{BB962C8B-B14F-4D97-AF65-F5344CB8AC3E}">
        <p14:creationId xmlns:p14="http://schemas.microsoft.com/office/powerpoint/2010/main" val="36762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1BAC3-186D-BA9C-EE9D-BC4253889173}"/>
              </a:ext>
            </a:extLst>
          </p:cNvPr>
          <p:cNvSpPr>
            <a:spLocks noGrp="1"/>
          </p:cNvSpPr>
          <p:nvPr>
            <p:ph type="title"/>
          </p:nvPr>
        </p:nvSpPr>
        <p:spPr>
          <a:xfrm>
            <a:off x="457200" y="0"/>
            <a:ext cx="8686800" cy="1143000"/>
          </a:xfrm>
        </p:spPr>
        <p:txBody>
          <a:bodyPr/>
          <a:lstStyle/>
          <a:p>
            <a:r>
              <a:rPr lang="en-US" sz="3200" dirty="0"/>
              <a:t>POC Acceptance Email Received, Get Ready For POCV </a:t>
            </a:r>
          </a:p>
        </p:txBody>
      </p:sp>
      <p:sp>
        <p:nvSpPr>
          <p:cNvPr id="3" name="Content Placeholder 2">
            <a:extLst>
              <a:ext uri="{FF2B5EF4-FFF2-40B4-BE49-F238E27FC236}">
                <a16:creationId xmlns:a16="http://schemas.microsoft.com/office/drawing/2014/main" id="{1BB4735D-B06E-FBFA-4D94-1DCAA93707AB}"/>
              </a:ext>
            </a:extLst>
          </p:cNvPr>
          <p:cNvSpPr>
            <a:spLocks noGrp="1"/>
          </p:cNvSpPr>
          <p:nvPr>
            <p:ph idx="1"/>
          </p:nvPr>
        </p:nvSpPr>
        <p:spPr>
          <a:xfrm>
            <a:off x="685800" y="1417638"/>
            <a:ext cx="8229600" cy="4525963"/>
          </a:xfrm>
        </p:spPr>
        <p:txBody>
          <a:bodyPr>
            <a:normAutofit fontScale="25000" lnSpcReduction="20000"/>
          </a:bodyPr>
          <a:lstStyle/>
          <a:p>
            <a:pPr marL="0" indent="0">
              <a:spcBef>
                <a:spcPts val="675"/>
              </a:spcBef>
              <a:spcAft>
                <a:spcPts val="675"/>
              </a:spcAft>
              <a:buNone/>
            </a:pPr>
            <a:r>
              <a:rPr lang="en-US" sz="8800" b="1" dirty="0">
                <a:solidFill>
                  <a:srgbClr val="000000"/>
                </a:solidFill>
              </a:rPr>
              <a:t>If POC is accepted, email will be sent to you from The Office of Compliance </a:t>
            </a:r>
          </a:p>
          <a:p>
            <a:pPr marL="0" indent="0">
              <a:spcBef>
                <a:spcPts val="675"/>
              </a:spcBef>
              <a:spcAft>
                <a:spcPts val="675"/>
              </a:spcAft>
              <a:buNone/>
            </a:pPr>
            <a:r>
              <a:rPr lang="en-US" sz="8800" dirty="0">
                <a:solidFill>
                  <a:srgbClr val="000000"/>
                </a:solidFill>
              </a:rPr>
              <a:t>Date: </a:t>
            </a:r>
          </a:p>
          <a:p>
            <a:pPr marL="0" indent="0">
              <a:spcBef>
                <a:spcPts val="675"/>
              </a:spcBef>
              <a:spcAft>
                <a:spcPts val="675"/>
              </a:spcAft>
              <a:buNone/>
            </a:pPr>
            <a:r>
              <a:rPr lang="en-US" sz="8800" dirty="0">
                <a:solidFill>
                  <a:srgbClr val="000000"/>
                </a:solidFill>
              </a:rPr>
              <a:t>RE:   Compliance Review</a:t>
            </a:r>
            <a:br>
              <a:rPr lang="en-US" sz="8800" dirty="0">
                <a:solidFill>
                  <a:srgbClr val="000000"/>
                </a:solidFill>
              </a:rPr>
            </a:br>
            <a:r>
              <a:rPr lang="en-US" sz="8800" dirty="0">
                <a:solidFill>
                  <a:srgbClr val="000000"/>
                </a:solidFill>
              </a:rPr>
              <a:t>        Provider’s name   </a:t>
            </a:r>
            <a:br>
              <a:rPr lang="en-US" sz="8800" dirty="0">
                <a:solidFill>
                  <a:srgbClr val="000000"/>
                </a:solidFill>
              </a:rPr>
            </a:br>
            <a:r>
              <a:rPr lang="en-US" sz="8800" dirty="0">
                <a:solidFill>
                  <a:srgbClr val="000000"/>
                </a:solidFill>
              </a:rPr>
              <a:t>        Provider Contract #</a:t>
            </a:r>
            <a:br>
              <a:rPr lang="en-US" sz="8800" dirty="0">
                <a:solidFill>
                  <a:srgbClr val="000000"/>
                </a:solidFill>
              </a:rPr>
            </a:br>
            <a:r>
              <a:rPr lang="en-US" sz="8800" dirty="0">
                <a:solidFill>
                  <a:srgbClr val="000000"/>
                </a:solidFill>
              </a:rPr>
              <a:t>        County: </a:t>
            </a:r>
            <a:r>
              <a:rPr lang="en-US" sz="8800" b="1" dirty="0">
                <a:solidFill>
                  <a:srgbClr val="000000"/>
                </a:solidFill>
              </a:rPr>
              <a:t>Cuyahoga</a:t>
            </a:r>
            <a:endParaRPr lang="en-US" sz="8800" b="0" i="0" dirty="0">
              <a:solidFill>
                <a:srgbClr val="000000"/>
              </a:solidFill>
              <a:effectLst/>
            </a:endParaRPr>
          </a:p>
          <a:p>
            <a:pPr marL="0" indent="0">
              <a:spcBef>
                <a:spcPts val="675"/>
              </a:spcBef>
              <a:spcAft>
                <a:spcPts val="675"/>
              </a:spcAft>
              <a:buNone/>
            </a:pPr>
            <a:br>
              <a:rPr lang="en-US" sz="8800" dirty="0">
                <a:solidFill>
                  <a:srgbClr val="000000"/>
                </a:solidFill>
              </a:rPr>
            </a:br>
            <a:r>
              <a:rPr lang="en-US" sz="8800" dirty="0">
                <a:solidFill>
                  <a:srgbClr val="000000"/>
                </a:solidFill>
              </a:rPr>
              <a:t>Dear </a:t>
            </a:r>
            <a:r>
              <a:rPr lang="en-US" sz="8800" b="1" dirty="0">
                <a:solidFill>
                  <a:srgbClr val="000000"/>
                </a:solidFill>
              </a:rPr>
              <a:t>Provider’s name </a:t>
            </a:r>
            <a:r>
              <a:rPr lang="en-US" sz="8800" dirty="0">
                <a:solidFill>
                  <a:srgbClr val="000000"/>
                </a:solidFill>
              </a:rPr>
              <a:t>,</a:t>
            </a:r>
            <a:endParaRPr lang="en-US" sz="8800" b="0" i="0" dirty="0">
              <a:solidFill>
                <a:srgbClr val="000000"/>
              </a:solidFill>
              <a:effectLst/>
            </a:endParaRPr>
          </a:p>
          <a:p>
            <a:pPr marL="0" indent="0">
              <a:spcBef>
                <a:spcPts val="675"/>
              </a:spcBef>
              <a:spcAft>
                <a:spcPts val="675"/>
              </a:spcAft>
              <a:buNone/>
            </a:pPr>
            <a:r>
              <a:rPr lang="en-US" sz="8800" dirty="0">
                <a:solidFill>
                  <a:srgbClr val="000000"/>
                </a:solidFill>
              </a:rPr>
              <a:t>Thank you for submitting a Plan of Correction (POC) for your recent compliance review. The POC satisfactorily addresses the citations issued during your compliance review and has been approved. The Reviewer will contact you to verify the implementation of your POC within the next 90 days.</a:t>
            </a:r>
            <a:endParaRPr lang="en-US" sz="8800" b="0" i="0" dirty="0">
              <a:solidFill>
                <a:srgbClr val="000000"/>
              </a:solidFill>
              <a:effectLst/>
            </a:endParaRPr>
          </a:p>
          <a:p>
            <a:pPr marL="0" indent="0">
              <a:spcBef>
                <a:spcPts val="675"/>
              </a:spcBef>
              <a:spcAft>
                <a:spcPts val="675"/>
              </a:spcAft>
              <a:buNone/>
            </a:pPr>
            <a:r>
              <a:rPr lang="en-US" sz="8800" dirty="0">
                <a:solidFill>
                  <a:srgbClr val="000000"/>
                </a:solidFill>
              </a:rPr>
              <a:t>If you have any questions, please contact me by email at </a:t>
            </a:r>
            <a:r>
              <a:rPr lang="en-US" sz="8800" b="1" dirty="0">
                <a:solidFill>
                  <a:srgbClr val="000000"/>
                </a:solidFill>
              </a:rPr>
              <a:t>reviewer’s email </a:t>
            </a:r>
            <a:r>
              <a:rPr lang="en-US" sz="8800" dirty="0">
                <a:solidFill>
                  <a:srgbClr val="000000"/>
                </a:solidFill>
              </a:rPr>
              <a:t>or by phone at</a:t>
            </a:r>
            <a:r>
              <a:rPr lang="en-US" sz="8800" b="1" dirty="0">
                <a:solidFill>
                  <a:srgbClr val="000000"/>
                </a:solidFill>
              </a:rPr>
              <a:t> reviewer’s phone number </a:t>
            </a:r>
            <a:endParaRPr lang="en-US" sz="8800" b="1" i="0" dirty="0">
              <a:solidFill>
                <a:srgbClr val="000000"/>
              </a:solidFill>
              <a:effectLst/>
            </a:endParaRPr>
          </a:p>
          <a:p>
            <a:endParaRPr lang="en-US" dirty="0"/>
          </a:p>
        </p:txBody>
      </p:sp>
    </p:spTree>
    <p:extLst>
      <p:ext uri="{BB962C8B-B14F-4D97-AF65-F5344CB8AC3E}">
        <p14:creationId xmlns:p14="http://schemas.microsoft.com/office/powerpoint/2010/main" val="778705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640324CCADD994097357D20FACC7195" ma:contentTypeVersion="18" ma:contentTypeDescription="Create a new document." ma:contentTypeScope="" ma:versionID="25a564eb1633febc4321a29ec7018019">
  <xsd:schema xmlns:xsd="http://www.w3.org/2001/XMLSchema" xmlns:xs="http://www.w3.org/2001/XMLSchema" xmlns:p="http://schemas.microsoft.com/office/2006/metadata/properties" xmlns:ns2="9db0a149-90cd-47a0-bf87-b99b3dc14759" xmlns:ns3="43d630e6-5a82-481a-bc81-9f2a92462107" targetNamespace="http://schemas.microsoft.com/office/2006/metadata/properties" ma:root="true" ma:fieldsID="906eebe514015783111c30bafdec897d" ns2:_="" ns3:_="">
    <xsd:import namespace="9db0a149-90cd-47a0-bf87-b99b3dc14759"/>
    <xsd:import namespace="43d630e6-5a82-481a-bc81-9f2a9246210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3:SharedWithUsers" minOccurs="0"/>
                <xsd:element ref="ns3:SharedWithDetails"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b0a149-90cd-47a0-bf87-b99b3dc147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53de7843-f268-4ae7-ad7d-b08d2cd2c4c9" ma:termSetId="09814cd3-568e-fe90-9814-8d621ff8fb84" ma:anchorId="fba54fb3-c3e1-fe81-a776-ca4b69148c4d" ma:open="true" ma:isKeyword="false">
      <xsd:complexType>
        <xsd:sequence>
          <xsd:element ref="pc:Terms" minOccurs="0" maxOccurs="1"/>
        </xsd:sequence>
      </xsd:complex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d630e6-5a82-481a-bc81-9f2a9246210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cb9250b-f126-4d98-ae8c-ee75432accc8}" ma:internalName="TaxCatchAll" ma:showField="CatchAllData" ma:web="43d630e6-5a82-481a-bc81-9f2a9246210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db0a149-90cd-47a0-bf87-b99b3dc14759">
      <Terms xmlns="http://schemas.microsoft.com/office/infopath/2007/PartnerControls"/>
    </lcf76f155ced4ddcb4097134ff3c332f>
    <TaxCatchAll xmlns="43d630e6-5a82-481a-bc81-9f2a92462107" xsi:nil="true"/>
  </documentManagement>
</p:properties>
</file>

<file path=customXml/itemProps1.xml><?xml version="1.0" encoding="utf-8"?>
<ds:datastoreItem xmlns:ds="http://schemas.openxmlformats.org/officeDocument/2006/customXml" ds:itemID="{71A7760C-67B9-4897-A517-2B4701D3E135}">
  <ds:schemaRefs>
    <ds:schemaRef ds:uri="http://schemas.microsoft.com/sharepoint/v3/contenttype/forms"/>
  </ds:schemaRefs>
</ds:datastoreItem>
</file>

<file path=customXml/itemProps2.xml><?xml version="1.0" encoding="utf-8"?>
<ds:datastoreItem xmlns:ds="http://schemas.openxmlformats.org/officeDocument/2006/customXml" ds:itemID="{188B5568-3EA5-42C7-9420-A804E95945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b0a149-90cd-47a0-bf87-b99b3dc14759"/>
    <ds:schemaRef ds:uri="43d630e6-5a82-481a-bc81-9f2a924621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3270D6-720D-480E-8D25-F18FF8201CC5}">
  <ds:schemaRefs>
    <ds:schemaRef ds:uri="http://purl.org/dc/elements/1.1/"/>
    <ds:schemaRef ds:uri="http://schemas.microsoft.com/office/infopath/2007/PartnerControls"/>
    <ds:schemaRef ds:uri="http://schemas.microsoft.com/office/2006/metadata/properties"/>
    <ds:schemaRef ds:uri="http://schemas.microsoft.com/office/2006/documentManagement/types"/>
    <ds:schemaRef ds:uri="http://purl.org/dc/dcmitype/"/>
    <ds:schemaRef ds:uri="http://purl.org/dc/terms/"/>
    <ds:schemaRef ds:uri="http://schemas.openxmlformats.org/package/2006/metadata/core-properties"/>
    <ds:schemaRef ds:uri="43d630e6-5a82-481a-bc81-9f2a92462107"/>
    <ds:schemaRef ds:uri="9db0a149-90cd-47a0-bf87-b99b3dc14759"/>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349</TotalTime>
  <Words>3134</Words>
  <Application>Microsoft Office PowerPoint</Application>
  <PresentationFormat>On-screen Show (4:3)</PresentationFormat>
  <Paragraphs>222</Paragraphs>
  <Slides>29</Slides>
  <Notes>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29</vt:i4>
      </vt:variant>
    </vt:vector>
  </HeadingPairs>
  <TitlesOfParts>
    <vt:vector size="39" baseType="lpstr">
      <vt:lpstr>Aptos</vt:lpstr>
      <vt:lpstr>Arial</vt:lpstr>
      <vt:lpstr>Calibri</vt:lpstr>
      <vt:lpstr>Franklin Gothic Medium Cond</vt:lpstr>
      <vt:lpstr>Helvetica Neue</vt:lpstr>
      <vt:lpstr>Segoe UI</vt:lpstr>
      <vt:lpstr>Source Sans Pro</vt:lpstr>
      <vt:lpstr>Wingdings</vt:lpstr>
      <vt:lpstr>Office Theme</vt:lpstr>
      <vt:lpstr>1_Office Theme</vt:lpstr>
      <vt:lpstr>How to Write a Plan of Correction (POC), and What To Expect During a Plan of Correction Verification (POC-V)</vt:lpstr>
      <vt:lpstr>What To Expect After The Review  The Plan Of Correction (POC)</vt:lpstr>
      <vt:lpstr>Citation Notification - DO NOT REPLY  Example Letter</vt:lpstr>
      <vt:lpstr>POC Past Due Letter Notification </vt:lpstr>
      <vt:lpstr>A Plan of Correction For Each Citation MUST Include: </vt:lpstr>
      <vt:lpstr>A Plan of Correction CANNOT Include: </vt:lpstr>
      <vt:lpstr>What If I Want to Appeal The Citation?</vt:lpstr>
      <vt:lpstr>Plan Of Correction In RDS </vt:lpstr>
      <vt:lpstr>POC Acceptance Email Received, Get Ready For POCV </vt:lpstr>
      <vt:lpstr>Plan Of Correction Verification</vt:lpstr>
      <vt:lpstr>Plan of Correction Verification (POC-V) </vt:lpstr>
      <vt:lpstr>POC-V Document Request </vt:lpstr>
      <vt:lpstr>POC-Verification         Not Accepted</vt:lpstr>
      <vt:lpstr>POC-Verification      Accepted</vt:lpstr>
      <vt:lpstr>      Your POC-V Is Past Due…</vt:lpstr>
      <vt:lpstr>Frequently Asked Questions </vt:lpstr>
      <vt:lpstr>Frequently Asked Questions</vt:lpstr>
      <vt:lpstr>Immediate Citation Requires Immediate Plan of Correction </vt:lpstr>
      <vt:lpstr>Frequently Asked Questions</vt:lpstr>
      <vt:lpstr>Frequently Asked Questions</vt:lpstr>
      <vt:lpstr>Which POC Is Acceptable #1</vt:lpstr>
      <vt:lpstr>Which POC Is Acceptable #2 </vt:lpstr>
      <vt:lpstr>Which POC Is Acceptable #3</vt:lpstr>
      <vt:lpstr>Which POC Is Acceptable #4</vt:lpstr>
      <vt:lpstr>Which POC Is Acceptable #5 </vt:lpstr>
      <vt:lpstr>Which POC Is Acceptable #6 </vt:lpstr>
      <vt:lpstr>TIPS</vt:lpstr>
      <vt:lpstr>RESOURCES</vt:lpstr>
      <vt:lpstr>Thank You From Cuyahoga DD Provider Support </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Barni, Marie</dc:creator>
  <cp:lastModifiedBy>Ksiezyk-Decrane, Samantha</cp:lastModifiedBy>
  <cp:revision>79</cp:revision>
  <cp:lastPrinted>2020-01-27T16:14:45Z</cp:lastPrinted>
  <dcterms:created xsi:type="dcterms:W3CDTF">2020-01-27T16:02:02Z</dcterms:created>
  <dcterms:modified xsi:type="dcterms:W3CDTF">2025-01-28T19:40:18Z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0x0101006640324CCADD994097357D20FACC7195</vt:lpwstr>
  </property>
  <property fmtid="{D5CDD505-2E9C-101B-9397-08002B2CF9AE}" pid="3" name="MediaServiceImageTags">
    <vt:lpwstr/>
  </property>
</Properties>
</file>