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7" r:id="rId3"/>
    <p:sldId id="259" r:id="rId4"/>
    <p:sldId id="260" r:id="rId5"/>
    <p:sldId id="261" r:id="rId6"/>
    <p:sldId id="278" r:id="rId7"/>
    <p:sldId id="271" r:id="rId8"/>
    <p:sldId id="268" r:id="rId9"/>
    <p:sldId id="267" r:id="rId10"/>
    <p:sldId id="276" r:id="rId11"/>
    <p:sldId id="269" r:id="rId12"/>
    <p:sldId id="277" r:id="rId13"/>
    <p:sldId id="262" r:id="rId14"/>
    <p:sldId id="264" r:id="rId15"/>
    <p:sldId id="272" r:id="rId16"/>
    <p:sldId id="263" r:id="rId17"/>
    <p:sldId id="275" r:id="rId18"/>
    <p:sldId id="270" r:id="rId19"/>
    <p:sldId id="265"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9A115D-5970-4DE2-A311-F26F448E328C}">
          <p14:sldIdLst>
            <p14:sldId id="257"/>
            <p14:sldId id="259"/>
            <p14:sldId id="260"/>
            <p14:sldId id="261"/>
            <p14:sldId id="278"/>
            <p14:sldId id="271"/>
            <p14:sldId id="268"/>
            <p14:sldId id="267"/>
            <p14:sldId id="276"/>
            <p14:sldId id="269"/>
            <p14:sldId id="277"/>
          </p14:sldIdLst>
        </p14:section>
        <p14:section name="Untitled Section" id="{FEB90C4F-0341-4E2C-9CE5-07808676F91D}">
          <p14:sldIdLst>
            <p14:sldId id="262"/>
            <p14:sldId id="264"/>
            <p14:sldId id="272"/>
            <p14:sldId id="263"/>
            <p14:sldId id="275"/>
            <p14:sldId id="270"/>
            <p14:sldId id="265"/>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Razzante" initials="BR" lastIdx="1" clrIdx="0">
    <p:extLst>
      <p:ext uri="{19B8F6BF-5375-455C-9EA6-DF929625EA0E}">
        <p15:presenceInfo xmlns:p15="http://schemas.microsoft.com/office/powerpoint/2012/main" userId="0d4f1b7478fbb3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85743" autoAdjust="0"/>
  </p:normalViewPr>
  <p:slideViewPr>
    <p:cSldViewPr snapToGrid="0">
      <p:cViewPr varScale="1">
        <p:scale>
          <a:sx n="77" d="100"/>
          <a:sy n="77" d="100"/>
        </p:scale>
        <p:origin x="116"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6B008-12A5-4A1A-A525-B37FA712EF2E}" type="doc">
      <dgm:prSet loTypeId="urn:microsoft.com/office/officeart/2018/2/layout/IconCircleList" loCatId="icon" qsTypeId="urn:microsoft.com/office/officeart/2005/8/quickstyle/simple1" qsCatId="simple" csTypeId="urn:microsoft.com/office/officeart/2005/8/colors/accent4_2" csCatId="accent4" phldr="1"/>
      <dgm:spPr/>
      <dgm:t>
        <a:bodyPr/>
        <a:lstStyle/>
        <a:p>
          <a:endParaRPr lang="en-US"/>
        </a:p>
      </dgm:t>
    </dgm:pt>
    <dgm:pt modelId="{38D83292-037E-42E0-82DE-8F8D9DB6828E}">
      <dgm:prSet/>
      <dgm:spPr/>
      <dgm:t>
        <a:bodyPr/>
        <a:lstStyle/>
        <a:p>
          <a:r>
            <a:rPr lang="en-US" dirty="0"/>
            <a:t>What is a critical observation</a:t>
          </a:r>
        </a:p>
      </dgm:t>
    </dgm:pt>
    <dgm:pt modelId="{27A50B19-82A3-4B1D-9570-7AC2E9E708F6}" type="parTrans" cxnId="{43AEFF17-1327-42BD-9EE3-81D5AC278279}">
      <dgm:prSet/>
      <dgm:spPr/>
      <dgm:t>
        <a:bodyPr/>
        <a:lstStyle/>
        <a:p>
          <a:endParaRPr lang="en-US"/>
        </a:p>
      </dgm:t>
    </dgm:pt>
    <dgm:pt modelId="{F86C7694-36E7-4C4E-A37F-27EF2011A958}" type="sibTrans" cxnId="{43AEFF17-1327-42BD-9EE3-81D5AC278279}">
      <dgm:prSet/>
      <dgm:spPr/>
      <dgm:t>
        <a:bodyPr/>
        <a:lstStyle/>
        <a:p>
          <a:endParaRPr lang="en-US"/>
        </a:p>
      </dgm:t>
    </dgm:pt>
    <dgm:pt modelId="{4BB8DFC8-1D06-4B5A-B33F-A615B931D0C3}">
      <dgm:prSet/>
      <dgm:spPr/>
      <dgm:t>
        <a:bodyPr/>
        <a:lstStyle/>
        <a:p>
          <a:r>
            <a:rPr lang="en-US"/>
            <a:t>Signs of a crisis</a:t>
          </a:r>
        </a:p>
      </dgm:t>
    </dgm:pt>
    <dgm:pt modelId="{ADCB978B-2B0A-4A86-9556-D81CFBAE9F5A}" type="parTrans" cxnId="{C8210F9B-E880-484F-93AF-3EAC04BDC1DD}">
      <dgm:prSet/>
      <dgm:spPr/>
      <dgm:t>
        <a:bodyPr/>
        <a:lstStyle/>
        <a:p>
          <a:endParaRPr lang="en-US"/>
        </a:p>
      </dgm:t>
    </dgm:pt>
    <dgm:pt modelId="{18453ADB-C3AF-4C90-B948-5E92CC9E03A7}" type="sibTrans" cxnId="{C8210F9B-E880-484F-93AF-3EAC04BDC1DD}">
      <dgm:prSet/>
      <dgm:spPr/>
      <dgm:t>
        <a:bodyPr/>
        <a:lstStyle/>
        <a:p>
          <a:endParaRPr lang="en-US"/>
        </a:p>
      </dgm:t>
    </dgm:pt>
    <dgm:pt modelId="{A5C8CF5C-3CA3-4CB2-8AFC-9C111F17007F}">
      <dgm:prSet/>
      <dgm:spPr/>
      <dgm:t>
        <a:bodyPr/>
        <a:lstStyle/>
        <a:p>
          <a:r>
            <a:rPr lang="en-US"/>
            <a:t>Universal principles</a:t>
          </a:r>
        </a:p>
      </dgm:t>
    </dgm:pt>
    <dgm:pt modelId="{D74507EC-E98A-4BC6-B665-AB2283A1E6AC}" type="parTrans" cxnId="{62539C6D-560D-413B-BF00-8ADC97C4E848}">
      <dgm:prSet/>
      <dgm:spPr/>
      <dgm:t>
        <a:bodyPr/>
        <a:lstStyle/>
        <a:p>
          <a:endParaRPr lang="en-US"/>
        </a:p>
      </dgm:t>
    </dgm:pt>
    <dgm:pt modelId="{6CABE7AE-D80D-4A58-BA44-3B025A50592D}" type="sibTrans" cxnId="{62539C6D-560D-413B-BF00-8ADC97C4E848}">
      <dgm:prSet/>
      <dgm:spPr/>
      <dgm:t>
        <a:bodyPr/>
        <a:lstStyle/>
        <a:p>
          <a:endParaRPr lang="en-US"/>
        </a:p>
      </dgm:t>
    </dgm:pt>
    <dgm:pt modelId="{BB3DBE3A-F17D-4A4F-8823-C7EFDAD23830}">
      <dgm:prSet/>
      <dgm:spPr/>
      <dgm:t>
        <a:bodyPr/>
        <a:lstStyle/>
        <a:p>
          <a:r>
            <a:rPr lang="en-US" dirty="0"/>
            <a:t>General approach</a:t>
          </a:r>
        </a:p>
      </dgm:t>
    </dgm:pt>
    <dgm:pt modelId="{A4D57C98-E963-4A50-B70A-3A4CE9FE19D2}" type="parTrans" cxnId="{0171DB42-9EE8-4709-9F9B-B19938AED554}">
      <dgm:prSet/>
      <dgm:spPr/>
      <dgm:t>
        <a:bodyPr/>
        <a:lstStyle/>
        <a:p>
          <a:endParaRPr lang="en-US"/>
        </a:p>
      </dgm:t>
    </dgm:pt>
    <dgm:pt modelId="{1F445148-40AC-42F2-94DF-EE1D80EECE13}" type="sibTrans" cxnId="{0171DB42-9EE8-4709-9F9B-B19938AED554}">
      <dgm:prSet/>
      <dgm:spPr/>
      <dgm:t>
        <a:bodyPr/>
        <a:lstStyle/>
        <a:p>
          <a:endParaRPr lang="en-US"/>
        </a:p>
      </dgm:t>
    </dgm:pt>
    <dgm:pt modelId="{7A6EEE70-0BD7-494B-94D6-CAA01B521D05}">
      <dgm:prSet/>
      <dgm:spPr/>
      <dgm:t>
        <a:bodyPr/>
        <a:lstStyle/>
        <a:p>
          <a:r>
            <a:rPr lang="en-US"/>
            <a:t>Non-violent approach</a:t>
          </a:r>
        </a:p>
      </dgm:t>
    </dgm:pt>
    <dgm:pt modelId="{4A12AA50-D32A-439C-885C-B4F2076DE935}" type="parTrans" cxnId="{611A6B6A-EC9F-48CA-A0C9-4ED6822E6470}">
      <dgm:prSet/>
      <dgm:spPr/>
      <dgm:t>
        <a:bodyPr/>
        <a:lstStyle/>
        <a:p>
          <a:endParaRPr lang="en-US"/>
        </a:p>
      </dgm:t>
    </dgm:pt>
    <dgm:pt modelId="{7408722B-AD41-4976-A785-601C9218C996}" type="sibTrans" cxnId="{611A6B6A-EC9F-48CA-A0C9-4ED6822E6470}">
      <dgm:prSet/>
      <dgm:spPr/>
      <dgm:t>
        <a:bodyPr/>
        <a:lstStyle/>
        <a:p>
          <a:endParaRPr lang="en-US"/>
        </a:p>
      </dgm:t>
    </dgm:pt>
    <dgm:pt modelId="{76E685E9-E6ED-4A73-A888-86A1CE96D0F0}">
      <dgm:prSet/>
      <dgm:spPr/>
      <dgm:t>
        <a:bodyPr/>
        <a:lstStyle/>
        <a:p>
          <a:r>
            <a:rPr lang="en-US"/>
            <a:t>Decompressing</a:t>
          </a:r>
        </a:p>
      </dgm:t>
    </dgm:pt>
    <dgm:pt modelId="{F00E96B1-BC00-4279-AFC2-AC95479E63D9}" type="parTrans" cxnId="{E7B80215-3F96-4C1B-B7C8-65C3D9CEF13C}">
      <dgm:prSet/>
      <dgm:spPr/>
      <dgm:t>
        <a:bodyPr/>
        <a:lstStyle/>
        <a:p>
          <a:endParaRPr lang="en-US"/>
        </a:p>
      </dgm:t>
    </dgm:pt>
    <dgm:pt modelId="{0DCDF1A6-19C0-4C7C-8233-EAAD2289241A}" type="sibTrans" cxnId="{E7B80215-3F96-4C1B-B7C8-65C3D9CEF13C}">
      <dgm:prSet/>
      <dgm:spPr/>
      <dgm:t>
        <a:bodyPr/>
        <a:lstStyle/>
        <a:p>
          <a:endParaRPr lang="en-US"/>
        </a:p>
      </dgm:t>
    </dgm:pt>
    <dgm:pt modelId="{66140790-61D8-4950-A819-1975F3DA5AB8}" type="pres">
      <dgm:prSet presAssocID="{EF86B008-12A5-4A1A-A525-B37FA712EF2E}" presName="root" presStyleCnt="0">
        <dgm:presLayoutVars>
          <dgm:dir/>
          <dgm:resizeHandles val="exact"/>
        </dgm:presLayoutVars>
      </dgm:prSet>
      <dgm:spPr/>
    </dgm:pt>
    <dgm:pt modelId="{995ED7E4-B04F-4100-9B78-57FC41F084F9}" type="pres">
      <dgm:prSet presAssocID="{EF86B008-12A5-4A1A-A525-B37FA712EF2E}" presName="container" presStyleCnt="0">
        <dgm:presLayoutVars>
          <dgm:dir/>
          <dgm:resizeHandles val="exact"/>
        </dgm:presLayoutVars>
      </dgm:prSet>
      <dgm:spPr/>
    </dgm:pt>
    <dgm:pt modelId="{47E5DA01-3A38-4322-B479-1BEEAF237304}" type="pres">
      <dgm:prSet presAssocID="{38D83292-037E-42E0-82DE-8F8D9DB6828E}" presName="compNode" presStyleCnt="0"/>
      <dgm:spPr/>
    </dgm:pt>
    <dgm:pt modelId="{73F520FE-5817-4524-8839-D5B578F38B8A}" type="pres">
      <dgm:prSet presAssocID="{38D83292-037E-42E0-82DE-8F8D9DB6828E}" presName="iconBgRect" presStyleLbl="bgShp" presStyleIdx="0" presStyleCnt="6"/>
      <dgm:spPr/>
    </dgm:pt>
    <dgm:pt modelId="{ADF9A303-22E0-4C46-A17A-D3D0F86750C4}" type="pres">
      <dgm:prSet presAssocID="{38D83292-037E-42E0-82DE-8F8D9DB6828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F41FC6B-3B7A-4EC0-9D7F-6C97590D78EA}" type="pres">
      <dgm:prSet presAssocID="{38D83292-037E-42E0-82DE-8F8D9DB6828E}" presName="spaceRect" presStyleCnt="0"/>
      <dgm:spPr/>
    </dgm:pt>
    <dgm:pt modelId="{14FF577B-37CE-43A3-9C9C-20240FA40BF2}" type="pres">
      <dgm:prSet presAssocID="{38D83292-037E-42E0-82DE-8F8D9DB6828E}" presName="textRect" presStyleLbl="revTx" presStyleIdx="0" presStyleCnt="6">
        <dgm:presLayoutVars>
          <dgm:chMax val="1"/>
          <dgm:chPref val="1"/>
        </dgm:presLayoutVars>
      </dgm:prSet>
      <dgm:spPr/>
    </dgm:pt>
    <dgm:pt modelId="{4C5FE2FF-2F51-4727-9785-9105B8A8BA9D}" type="pres">
      <dgm:prSet presAssocID="{F86C7694-36E7-4C4E-A37F-27EF2011A958}" presName="sibTrans" presStyleLbl="sibTrans2D1" presStyleIdx="0" presStyleCnt="0"/>
      <dgm:spPr/>
    </dgm:pt>
    <dgm:pt modelId="{B93C1207-438E-43CD-AB51-78F6A419053B}" type="pres">
      <dgm:prSet presAssocID="{4BB8DFC8-1D06-4B5A-B33F-A615B931D0C3}" presName="compNode" presStyleCnt="0"/>
      <dgm:spPr/>
    </dgm:pt>
    <dgm:pt modelId="{CA58DA81-B8B8-477A-888D-F36FE5AF2360}" type="pres">
      <dgm:prSet presAssocID="{4BB8DFC8-1D06-4B5A-B33F-A615B931D0C3}" presName="iconBgRect" presStyleLbl="bgShp" presStyleIdx="1" presStyleCnt="6"/>
      <dgm:spPr/>
    </dgm:pt>
    <dgm:pt modelId="{4796A161-5BDD-43DC-B2E5-22A8DF0BCCBF}" type="pres">
      <dgm:prSet presAssocID="{4BB8DFC8-1D06-4B5A-B33F-A615B931D0C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2A7C9F1-EE55-4124-ABD0-00B98B691D5C}" type="pres">
      <dgm:prSet presAssocID="{4BB8DFC8-1D06-4B5A-B33F-A615B931D0C3}" presName="spaceRect" presStyleCnt="0"/>
      <dgm:spPr/>
    </dgm:pt>
    <dgm:pt modelId="{236BDEBB-AF6A-4824-917B-F5C2DD6DDC51}" type="pres">
      <dgm:prSet presAssocID="{4BB8DFC8-1D06-4B5A-B33F-A615B931D0C3}" presName="textRect" presStyleLbl="revTx" presStyleIdx="1" presStyleCnt="6">
        <dgm:presLayoutVars>
          <dgm:chMax val="1"/>
          <dgm:chPref val="1"/>
        </dgm:presLayoutVars>
      </dgm:prSet>
      <dgm:spPr/>
    </dgm:pt>
    <dgm:pt modelId="{5851FBA1-40B3-4DE6-B210-BD5C2A01820B}" type="pres">
      <dgm:prSet presAssocID="{18453ADB-C3AF-4C90-B948-5E92CC9E03A7}" presName="sibTrans" presStyleLbl="sibTrans2D1" presStyleIdx="0" presStyleCnt="0"/>
      <dgm:spPr/>
    </dgm:pt>
    <dgm:pt modelId="{9C707B1A-EF8A-4E09-B796-DB12DE2BAFAD}" type="pres">
      <dgm:prSet presAssocID="{A5C8CF5C-3CA3-4CB2-8AFC-9C111F17007F}" presName="compNode" presStyleCnt="0"/>
      <dgm:spPr/>
    </dgm:pt>
    <dgm:pt modelId="{944CEEAE-43D9-44F6-A76F-D5A2C9037933}" type="pres">
      <dgm:prSet presAssocID="{A5C8CF5C-3CA3-4CB2-8AFC-9C111F17007F}" presName="iconBgRect" presStyleLbl="bgShp" presStyleIdx="2" presStyleCnt="6"/>
      <dgm:spPr/>
    </dgm:pt>
    <dgm:pt modelId="{12515C93-5EC3-474D-AD7A-8096E1549C41}" type="pres">
      <dgm:prSet presAssocID="{A5C8CF5C-3CA3-4CB2-8AFC-9C111F17007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FDBC4444-FCC1-4061-8D5E-A883465FE0E7}" type="pres">
      <dgm:prSet presAssocID="{A5C8CF5C-3CA3-4CB2-8AFC-9C111F17007F}" presName="spaceRect" presStyleCnt="0"/>
      <dgm:spPr/>
    </dgm:pt>
    <dgm:pt modelId="{03462D80-C7FE-4AE7-AC0C-958894B3F212}" type="pres">
      <dgm:prSet presAssocID="{A5C8CF5C-3CA3-4CB2-8AFC-9C111F17007F}" presName="textRect" presStyleLbl="revTx" presStyleIdx="2" presStyleCnt="6">
        <dgm:presLayoutVars>
          <dgm:chMax val="1"/>
          <dgm:chPref val="1"/>
        </dgm:presLayoutVars>
      </dgm:prSet>
      <dgm:spPr/>
    </dgm:pt>
    <dgm:pt modelId="{035DEC5F-56FF-4CDB-B5AB-18883F757541}" type="pres">
      <dgm:prSet presAssocID="{6CABE7AE-D80D-4A58-BA44-3B025A50592D}" presName="sibTrans" presStyleLbl="sibTrans2D1" presStyleIdx="0" presStyleCnt="0"/>
      <dgm:spPr/>
    </dgm:pt>
    <dgm:pt modelId="{2825A974-C7FA-42C4-ADAA-B24C96D45EE0}" type="pres">
      <dgm:prSet presAssocID="{BB3DBE3A-F17D-4A4F-8823-C7EFDAD23830}" presName="compNode" presStyleCnt="0"/>
      <dgm:spPr/>
    </dgm:pt>
    <dgm:pt modelId="{F61CA095-DA98-47AC-A341-315CEAE66641}" type="pres">
      <dgm:prSet presAssocID="{BB3DBE3A-F17D-4A4F-8823-C7EFDAD23830}" presName="iconBgRect" presStyleLbl="bgShp" presStyleIdx="3" presStyleCnt="6"/>
      <dgm:spPr/>
    </dgm:pt>
    <dgm:pt modelId="{24DA64AE-825C-473E-9AA4-D48DF1CD2DC8}" type="pres">
      <dgm:prSet presAssocID="{BB3DBE3A-F17D-4A4F-8823-C7EFDAD2383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FE6A50D3-E61B-4671-8797-8DD6F9E2CED3}" type="pres">
      <dgm:prSet presAssocID="{BB3DBE3A-F17D-4A4F-8823-C7EFDAD23830}" presName="spaceRect" presStyleCnt="0"/>
      <dgm:spPr/>
    </dgm:pt>
    <dgm:pt modelId="{408F3993-114E-4081-97D8-F94FA670B659}" type="pres">
      <dgm:prSet presAssocID="{BB3DBE3A-F17D-4A4F-8823-C7EFDAD23830}" presName="textRect" presStyleLbl="revTx" presStyleIdx="3" presStyleCnt="6">
        <dgm:presLayoutVars>
          <dgm:chMax val="1"/>
          <dgm:chPref val="1"/>
        </dgm:presLayoutVars>
      </dgm:prSet>
      <dgm:spPr/>
    </dgm:pt>
    <dgm:pt modelId="{78C6B9BD-4D4D-40C7-80C2-0E3099960473}" type="pres">
      <dgm:prSet presAssocID="{1F445148-40AC-42F2-94DF-EE1D80EECE13}" presName="sibTrans" presStyleLbl="sibTrans2D1" presStyleIdx="0" presStyleCnt="0"/>
      <dgm:spPr/>
    </dgm:pt>
    <dgm:pt modelId="{9A91248B-F735-44AA-905E-91A8AA24AA96}" type="pres">
      <dgm:prSet presAssocID="{7A6EEE70-0BD7-494B-94D6-CAA01B521D05}" presName="compNode" presStyleCnt="0"/>
      <dgm:spPr/>
    </dgm:pt>
    <dgm:pt modelId="{19BEBA93-1FF2-42FC-94D4-C683FAE5E866}" type="pres">
      <dgm:prSet presAssocID="{7A6EEE70-0BD7-494B-94D6-CAA01B521D05}" presName="iconBgRect" presStyleLbl="bgShp" presStyleIdx="4" presStyleCnt="6"/>
      <dgm:spPr/>
    </dgm:pt>
    <dgm:pt modelId="{D631CAFA-7C3C-437D-8B38-A73A29E63E24}" type="pres">
      <dgm:prSet presAssocID="{7A6EEE70-0BD7-494B-94D6-CAA01B521D0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cuffs"/>
        </a:ext>
      </dgm:extLst>
    </dgm:pt>
    <dgm:pt modelId="{2ED5C224-6C07-4E6B-B7D5-E8AE196A0D72}" type="pres">
      <dgm:prSet presAssocID="{7A6EEE70-0BD7-494B-94D6-CAA01B521D05}" presName="spaceRect" presStyleCnt="0"/>
      <dgm:spPr/>
    </dgm:pt>
    <dgm:pt modelId="{561E41B4-AE72-4079-9826-261154F65049}" type="pres">
      <dgm:prSet presAssocID="{7A6EEE70-0BD7-494B-94D6-CAA01B521D05}" presName="textRect" presStyleLbl="revTx" presStyleIdx="4" presStyleCnt="6">
        <dgm:presLayoutVars>
          <dgm:chMax val="1"/>
          <dgm:chPref val="1"/>
        </dgm:presLayoutVars>
      </dgm:prSet>
      <dgm:spPr/>
    </dgm:pt>
    <dgm:pt modelId="{86C5F124-7CB7-4AC7-AF46-F91BAED6BCD5}" type="pres">
      <dgm:prSet presAssocID="{7408722B-AD41-4976-A785-601C9218C996}" presName="sibTrans" presStyleLbl="sibTrans2D1" presStyleIdx="0" presStyleCnt="0"/>
      <dgm:spPr/>
    </dgm:pt>
    <dgm:pt modelId="{F2CFCAD5-82C8-4A7C-96D0-EFBF09C5E977}" type="pres">
      <dgm:prSet presAssocID="{76E685E9-E6ED-4A73-A888-86A1CE96D0F0}" presName="compNode" presStyleCnt="0"/>
      <dgm:spPr/>
    </dgm:pt>
    <dgm:pt modelId="{D59E3E2F-8A1E-489C-88CC-42442899B0B6}" type="pres">
      <dgm:prSet presAssocID="{76E685E9-E6ED-4A73-A888-86A1CE96D0F0}" presName="iconBgRect" presStyleLbl="bgShp" presStyleIdx="5" presStyleCnt="6"/>
      <dgm:spPr/>
    </dgm:pt>
    <dgm:pt modelId="{5220DE3A-DBF2-420F-9439-B1054CDDD6D0}" type="pres">
      <dgm:prSet presAssocID="{76E685E9-E6ED-4A73-A888-86A1CE96D0F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lue"/>
        </a:ext>
      </dgm:extLst>
    </dgm:pt>
    <dgm:pt modelId="{B1D91C58-C6C1-44D6-B5A5-99EFD172BFB1}" type="pres">
      <dgm:prSet presAssocID="{76E685E9-E6ED-4A73-A888-86A1CE96D0F0}" presName="spaceRect" presStyleCnt="0"/>
      <dgm:spPr/>
    </dgm:pt>
    <dgm:pt modelId="{77C4C93B-2BA0-4255-A21C-4E9B23A7598A}" type="pres">
      <dgm:prSet presAssocID="{76E685E9-E6ED-4A73-A888-86A1CE96D0F0}" presName="textRect" presStyleLbl="revTx" presStyleIdx="5" presStyleCnt="6">
        <dgm:presLayoutVars>
          <dgm:chMax val="1"/>
          <dgm:chPref val="1"/>
        </dgm:presLayoutVars>
      </dgm:prSet>
      <dgm:spPr/>
    </dgm:pt>
  </dgm:ptLst>
  <dgm:cxnLst>
    <dgm:cxn modelId="{FBF05602-675E-4F44-BD5E-6108FD8955F5}" type="presOf" srcId="{F86C7694-36E7-4C4E-A37F-27EF2011A958}" destId="{4C5FE2FF-2F51-4727-9785-9105B8A8BA9D}" srcOrd="0" destOrd="0" presId="urn:microsoft.com/office/officeart/2018/2/layout/IconCircleList"/>
    <dgm:cxn modelId="{E330B803-9657-4D22-B502-17C1FD356003}" type="presOf" srcId="{BB3DBE3A-F17D-4A4F-8823-C7EFDAD23830}" destId="{408F3993-114E-4081-97D8-F94FA670B659}" srcOrd="0" destOrd="0" presId="urn:microsoft.com/office/officeart/2018/2/layout/IconCircleList"/>
    <dgm:cxn modelId="{E7B80215-3F96-4C1B-B7C8-65C3D9CEF13C}" srcId="{EF86B008-12A5-4A1A-A525-B37FA712EF2E}" destId="{76E685E9-E6ED-4A73-A888-86A1CE96D0F0}" srcOrd="5" destOrd="0" parTransId="{F00E96B1-BC00-4279-AFC2-AC95479E63D9}" sibTransId="{0DCDF1A6-19C0-4C7C-8233-EAAD2289241A}"/>
    <dgm:cxn modelId="{43AEFF17-1327-42BD-9EE3-81D5AC278279}" srcId="{EF86B008-12A5-4A1A-A525-B37FA712EF2E}" destId="{38D83292-037E-42E0-82DE-8F8D9DB6828E}" srcOrd="0" destOrd="0" parTransId="{27A50B19-82A3-4B1D-9570-7AC2E9E708F6}" sibTransId="{F86C7694-36E7-4C4E-A37F-27EF2011A958}"/>
    <dgm:cxn modelId="{2558DA29-CE49-4948-A808-BE9153648C6C}" type="presOf" srcId="{38D83292-037E-42E0-82DE-8F8D9DB6828E}" destId="{14FF577B-37CE-43A3-9C9C-20240FA40BF2}" srcOrd="0" destOrd="0" presId="urn:microsoft.com/office/officeart/2018/2/layout/IconCircleList"/>
    <dgm:cxn modelId="{7B80C333-D939-4444-8331-9C792918FC54}" type="presOf" srcId="{7408722B-AD41-4976-A785-601C9218C996}" destId="{86C5F124-7CB7-4AC7-AF46-F91BAED6BCD5}" srcOrd="0" destOrd="0" presId="urn:microsoft.com/office/officeart/2018/2/layout/IconCircleList"/>
    <dgm:cxn modelId="{0171DB42-9EE8-4709-9F9B-B19938AED554}" srcId="{EF86B008-12A5-4A1A-A525-B37FA712EF2E}" destId="{BB3DBE3A-F17D-4A4F-8823-C7EFDAD23830}" srcOrd="3" destOrd="0" parTransId="{A4D57C98-E963-4A50-B70A-3A4CE9FE19D2}" sibTransId="{1F445148-40AC-42F2-94DF-EE1D80EECE13}"/>
    <dgm:cxn modelId="{1C6C8665-4E84-473C-8F4F-BDB687D1E2A0}" type="presOf" srcId="{A5C8CF5C-3CA3-4CB2-8AFC-9C111F17007F}" destId="{03462D80-C7FE-4AE7-AC0C-958894B3F212}" srcOrd="0" destOrd="0" presId="urn:microsoft.com/office/officeart/2018/2/layout/IconCircleList"/>
    <dgm:cxn modelId="{611A6B6A-EC9F-48CA-A0C9-4ED6822E6470}" srcId="{EF86B008-12A5-4A1A-A525-B37FA712EF2E}" destId="{7A6EEE70-0BD7-494B-94D6-CAA01B521D05}" srcOrd="4" destOrd="0" parTransId="{4A12AA50-D32A-439C-885C-B4F2076DE935}" sibTransId="{7408722B-AD41-4976-A785-601C9218C996}"/>
    <dgm:cxn modelId="{CE54E46B-B62A-4ED4-A475-7BF7F206FE89}" type="presOf" srcId="{76E685E9-E6ED-4A73-A888-86A1CE96D0F0}" destId="{77C4C93B-2BA0-4255-A21C-4E9B23A7598A}" srcOrd="0" destOrd="0" presId="urn:microsoft.com/office/officeart/2018/2/layout/IconCircleList"/>
    <dgm:cxn modelId="{F75E594D-CC92-4856-B52C-65E17FDB718A}" type="presOf" srcId="{1F445148-40AC-42F2-94DF-EE1D80EECE13}" destId="{78C6B9BD-4D4D-40C7-80C2-0E3099960473}" srcOrd="0" destOrd="0" presId="urn:microsoft.com/office/officeart/2018/2/layout/IconCircleList"/>
    <dgm:cxn modelId="{62539C6D-560D-413B-BF00-8ADC97C4E848}" srcId="{EF86B008-12A5-4A1A-A525-B37FA712EF2E}" destId="{A5C8CF5C-3CA3-4CB2-8AFC-9C111F17007F}" srcOrd="2" destOrd="0" parTransId="{D74507EC-E98A-4BC6-B665-AB2283A1E6AC}" sibTransId="{6CABE7AE-D80D-4A58-BA44-3B025A50592D}"/>
    <dgm:cxn modelId="{12544E98-51D1-4BCA-B1D8-3ABBCD8A9EB2}" type="presOf" srcId="{7A6EEE70-0BD7-494B-94D6-CAA01B521D05}" destId="{561E41B4-AE72-4079-9826-261154F65049}" srcOrd="0" destOrd="0" presId="urn:microsoft.com/office/officeart/2018/2/layout/IconCircleList"/>
    <dgm:cxn modelId="{C8210F9B-E880-484F-93AF-3EAC04BDC1DD}" srcId="{EF86B008-12A5-4A1A-A525-B37FA712EF2E}" destId="{4BB8DFC8-1D06-4B5A-B33F-A615B931D0C3}" srcOrd="1" destOrd="0" parTransId="{ADCB978B-2B0A-4A86-9556-D81CFBAE9F5A}" sibTransId="{18453ADB-C3AF-4C90-B948-5E92CC9E03A7}"/>
    <dgm:cxn modelId="{9F05CB9D-8908-4536-95D5-F3F52575D95D}" type="presOf" srcId="{6CABE7AE-D80D-4A58-BA44-3B025A50592D}" destId="{035DEC5F-56FF-4CDB-B5AB-18883F757541}" srcOrd="0" destOrd="0" presId="urn:microsoft.com/office/officeart/2018/2/layout/IconCircleList"/>
    <dgm:cxn modelId="{E63391B0-D8BD-459E-8461-464C75452909}" type="presOf" srcId="{18453ADB-C3AF-4C90-B948-5E92CC9E03A7}" destId="{5851FBA1-40B3-4DE6-B210-BD5C2A01820B}" srcOrd="0" destOrd="0" presId="urn:microsoft.com/office/officeart/2018/2/layout/IconCircleList"/>
    <dgm:cxn modelId="{E9EBA1C1-0471-41A1-B2C9-81DF5E9144AC}" type="presOf" srcId="{4BB8DFC8-1D06-4B5A-B33F-A615B931D0C3}" destId="{236BDEBB-AF6A-4824-917B-F5C2DD6DDC51}" srcOrd="0" destOrd="0" presId="urn:microsoft.com/office/officeart/2018/2/layout/IconCircleList"/>
    <dgm:cxn modelId="{2BC922C2-6E42-42E8-9FEA-2589DBAEC8D0}" type="presOf" srcId="{EF86B008-12A5-4A1A-A525-B37FA712EF2E}" destId="{66140790-61D8-4950-A819-1975F3DA5AB8}" srcOrd="0" destOrd="0" presId="urn:microsoft.com/office/officeart/2018/2/layout/IconCircleList"/>
    <dgm:cxn modelId="{9C4192C8-4B17-4EED-A982-FF87D37ED982}" type="presParOf" srcId="{66140790-61D8-4950-A819-1975F3DA5AB8}" destId="{995ED7E4-B04F-4100-9B78-57FC41F084F9}" srcOrd="0" destOrd="0" presId="urn:microsoft.com/office/officeart/2018/2/layout/IconCircleList"/>
    <dgm:cxn modelId="{64391AA5-4343-460C-90E6-422279E48BF9}" type="presParOf" srcId="{995ED7E4-B04F-4100-9B78-57FC41F084F9}" destId="{47E5DA01-3A38-4322-B479-1BEEAF237304}" srcOrd="0" destOrd="0" presId="urn:microsoft.com/office/officeart/2018/2/layout/IconCircleList"/>
    <dgm:cxn modelId="{410B1DB3-4960-49A2-8712-C56C27B01BD2}" type="presParOf" srcId="{47E5DA01-3A38-4322-B479-1BEEAF237304}" destId="{73F520FE-5817-4524-8839-D5B578F38B8A}" srcOrd="0" destOrd="0" presId="urn:microsoft.com/office/officeart/2018/2/layout/IconCircleList"/>
    <dgm:cxn modelId="{720ED7C4-B54D-44E3-8CB8-A21D2A728FA4}" type="presParOf" srcId="{47E5DA01-3A38-4322-B479-1BEEAF237304}" destId="{ADF9A303-22E0-4C46-A17A-D3D0F86750C4}" srcOrd="1" destOrd="0" presId="urn:microsoft.com/office/officeart/2018/2/layout/IconCircleList"/>
    <dgm:cxn modelId="{6B09778A-3353-4C35-BAA1-2BFB5F150E69}" type="presParOf" srcId="{47E5DA01-3A38-4322-B479-1BEEAF237304}" destId="{3F41FC6B-3B7A-4EC0-9D7F-6C97590D78EA}" srcOrd="2" destOrd="0" presId="urn:microsoft.com/office/officeart/2018/2/layout/IconCircleList"/>
    <dgm:cxn modelId="{69D5BF0B-DFF6-4312-AA7C-512E36678F85}" type="presParOf" srcId="{47E5DA01-3A38-4322-B479-1BEEAF237304}" destId="{14FF577B-37CE-43A3-9C9C-20240FA40BF2}" srcOrd="3" destOrd="0" presId="urn:microsoft.com/office/officeart/2018/2/layout/IconCircleList"/>
    <dgm:cxn modelId="{9ADA1D03-4533-4419-AFB6-FD3951B23B8E}" type="presParOf" srcId="{995ED7E4-B04F-4100-9B78-57FC41F084F9}" destId="{4C5FE2FF-2F51-4727-9785-9105B8A8BA9D}" srcOrd="1" destOrd="0" presId="urn:microsoft.com/office/officeart/2018/2/layout/IconCircleList"/>
    <dgm:cxn modelId="{4F878ACE-2FA8-46BD-A803-557022C967ED}" type="presParOf" srcId="{995ED7E4-B04F-4100-9B78-57FC41F084F9}" destId="{B93C1207-438E-43CD-AB51-78F6A419053B}" srcOrd="2" destOrd="0" presId="urn:microsoft.com/office/officeart/2018/2/layout/IconCircleList"/>
    <dgm:cxn modelId="{EDEA4BB2-3652-40C0-AA40-408D91462EF7}" type="presParOf" srcId="{B93C1207-438E-43CD-AB51-78F6A419053B}" destId="{CA58DA81-B8B8-477A-888D-F36FE5AF2360}" srcOrd="0" destOrd="0" presId="urn:microsoft.com/office/officeart/2018/2/layout/IconCircleList"/>
    <dgm:cxn modelId="{E796E10A-B0E1-459D-A550-EC10E5AF0128}" type="presParOf" srcId="{B93C1207-438E-43CD-AB51-78F6A419053B}" destId="{4796A161-5BDD-43DC-B2E5-22A8DF0BCCBF}" srcOrd="1" destOrd="0" presId="urn:microsoft.com/office/officeart/2018/2/layout/IconCircleList"/>
    <dgm:cxn modelId="{56AF5551-D0E5-4134-9235-A5271065869C}" type="presParOf" srcId="{B93C1207-438E-43CD-AB51-78F6A419053B}" destId="{B2A7C9F1-EE55-4124-ABD0-00B98B691D5C}" srcOrd="2" destOrd="0" presId="urn:microsoft.com/office/officeart/2018/2/layout/IconCircleList"/>
    <dgm:cxn modelId="{E0C730D9-1551-4B46-80A4-7B54F04B2FAF}" type="presParOf" srcId="{B93C1207-438E-43CD-AB51-78F6A419053B}" destId="{236BDEBB-AF6A-4824-917B-F5C2DD6DDC51}" srcOrd="3" destOrd="0" presId="urn:microsoft.com/office/officeart/2018/2/layout/IconCircleList"/>
    <dgm:cxn modelId="{40333962-255D-47D1-B765-352CBC4EE579}" type="presParOf" srcId="{995ED7E4-B04F-4100-9B78-57FC41F084F9}" destId="{5851FBA1-40B3-4DE6-B210-BD5C2A01820B}" srcOrd="3" destOrd="0" presId="urn:microsoft.com/office/officeart/2018/2/layout/IconCircleList"/>
    <dgm:cxn modelId="{C534919D-467D-4CD6-950C-44065E42AB47}" type="presParOf" srcId="{995ED7E4-B04F-4100-9B78-57FC41F084F9}" destId="{9C707B1A-EF8A-4E09-B796-DB12DE2BAFAD}" srcOrd="4" destOrd="0" presId="urn:microsoft.com/office/officeart/2018/2/layout/IconCircleList"/>
    <dgm:cxn modelId="{0D871F0B-E9DB-427B-9370-91B994FB3B04}" type="presParOf" srcId="{9C707B1A-EF8A-4E09-B796-DB12DE2BAFAD}" destId="{944CEEAE-43D9-44F6-A76F-D5A2C9037933}" srcOrd="0" destOrd="0" presId="urn:microsoft.com/office/officeart/2018/2/layout/IconCircleList"/>
    <dgm:cxn modelId="{D1060136-24A3-4281-B859-8D4FF4976310}" type="presParOf" srcId="{9C707B1A-EF8A-4E09-B796-DB12DE2BAFAD}" destId="{12515C93-5EC3-474D-AD7A-8096E1549C41}" srcOrd="1" destOrd="0" presId="urn:microsoft.com/office/officeart/2018/2/layout/IconCircleList"/>
    <dgm:cxn modelId="{CF468CA1-3A8E-4FFC-8614-64DA44E5D2DB}" type="presParOf" srcId="{9C707B1A-EF8A-4E09-B796-DB12DE2BAFAD}" destId="{FDBC4444-FCC1-4061-8D5E-A883465FE0E7}" srcOrd="2" destOrd="0" presId="urn:microsoft.com/office/officeart/2018/2/layout/IconCircleList"/>
    <dgm:cxn modelId="{59848388-C9B8-48CB-BD19-BBCF1CB86DD7}" type="presParOf" srcId="{9C707B1A-EF8A-4E09-B796-DB12DE2BAFAD}" destId="{03462D80-C7FE-4AE7-AC0C-958894B3F212}" srcOrd="3" destOrd="0" presId="urn:microsoft.com/office/officeart/2018/2/layout/IconCircleList"/>
    <dgm:cxn modelId="{DD35DC77-5581-483F-8A87-1D2A497F5EFA}" type="presParOf" srcId="{995ED7E4-B04F-4100-9B78-57FC41F084F9}" destId="{035DEC5F-56FF-4CDB-B5AB-18883F757541}" srcOrd="5" destOrd="0" presId="urn:microsoft.com/office/officeart/2018/2/layout/IconCircleList"/>
    <dgm:cxn modelId="{C41C93C9-2B00-45C0-800D-3A8F7BFA442A}" type="presParOf" srcId="{995ED7E4-B04F-4100-9B78-57FC41F084F9}" destId="{2825A974-C7FA-42C4-ADAA-B24C96D45EE0}" srcOrd="6" destOrd="0" presId="urn:microsoft.com/office/officeart/2018/2/layout/IconCircleList"/>
    <dgm:cxn modelId="{BF9D68B7-E3BE-4C75-93E1-09A7FD446800}" type="presParOf" srcId="{2825A974-C7FA-42C4-ADAA-B24C96D45EE0}" destId="{F61CA095-DA98-47AC-A341-315CEAE66641}" srcOrd="0" destOrd="0" presId="urn:microsoft.com/office/officeart/2018/2/layout/IconCircleList"/>
    <dgm:cxn modelId="{AE42C16D-316F-43DA-B7B0-58E8117062E5}" type="presParOf" srcId="{2825A974-C7FA-42C4-ADAA-B24C96D45EE0}" destId="{24DA64AE-825C-473E-9AA4-D48DF1CD2DC8}" srcOrd="1" destOrd="0" presId="urn:microsoft.com/office/officeart/2018/2/layout/IconCircleList"/>
    <dgm:cxn modelId="{0DE8C447-ABAA-471E-8529-3F3C8B1CBB51}" type="presParOf" srcId="{2825A974-C7FA-42C4-ADAA-B24C96D45EE0}" destId="{FE6A50D3-E61B-4671-8797-8DD6F9E2CED3}" srcOrd="2" destOrd="0" presId="urn:microsoft.com/office/officeart/2018/2/layout/IconCircleList"/>
    <dgm:cxn modelId="{2FA7BF4D-966C-4E0D-82A5-35AAF72A7F7F}" type="presParOf" srcId="{2825A974-C7FA-42C4-ADAA-B24C96D45EE0}" destId="{408F3993-114E-4081-97D8-F94FA670B659}" srcOrd="3" destOrd="0" presId="urn:microsoft.com/office/officeart/2018/2/layout/IconCircleList"/>
    <dgm:cxn modelId="{153882ED-644D-456B-BC9E-389D48DBCA32}" type="presParOf" srcId="{995ED7E4-B04F-4100-9B78-57FC41F084F9}" destId="{78C6B9BD-4D4D-40C7-80C2-0E3099960473}" srcOrd="7" destOrd="0" presId="urn:microsoft.com/office/officeart/2018/2/layout/IconCircleList"/>
    <dgm:cxn modelId="{C846B96D-E061-42E9-9C2B-B6A0F5D586B8}" type="presParOf" srcId="{995ED7E4-B04F-4100-9B78-57FC41F084F9}" destId="{9A91248B-F735-44AA-905E-91A8AA24AA96}" srcOrd="8" destOrd="0" presId="urn:microsoft.com/office/officeart/2018/2/layout/IconCircleList"/>
    <dgm:cxn modelId="{F822BDE9-DA33-46F3-83BA-654105DAE1B1}" type="presParOf" srcId="{9A91248B-F735-44AA-905E-91A8AA24AA96}" destId="{19BEBA93-1FF2-42FC-94D4-C683FAE5E866}" srcOrd="0" destOrd="0" presId="urn:microsoft.com/office/officeart/2018/2/layout/IconCircleList"/>
    <dgm:cxn modelId="{D930F3AE-2DFB-48BF-BCD5-003E38AF07B9}" type="presParOf" srcId="{9A91248B-F735-44AA-905E-91A8AA24AA96}" destId="{D631CAFA-7C3C-437D-8B38-A73A29E63E24}" srcOrd="1" destOrd="0" presId="urn:microsoft.com/office/officeart/2018/2/layout/IconCircleList"/>
    <dgm:cxn modelId="{9ED0F07F-D879-4168-AED2-40F0C8910CCA}" type="presParOf" srcId="{9A91248B-F735-44AA-905E-91A8AA24AA96}" destId="{2ED5C224-6C07-4E6B-B7D5-E8AE196A0D72}" srcOrd="2" destOrd="0" presId="urn:microsoft.com/office/officeart/2018/2/layout/IconCircleList"/>
    <dgm:cxn modelId="{6AD8C089-A83C-4E3C-8468-FA509175EB38}" type="presParOf" srcId="{9A91248B-F735-44AA-905E-91A8AA24AA96}" destId="{561E41B4-AE72-4079-9826-261154F65049}" srcOrd="3" destOrd="0" presId="urn:microsoft.com/office/officeart/2018/2/layout/IconCircleList"/>
    <dgm:cxn modelId="{FDF67BA5-3818-460F-9090-7B663DCD266F}" type="presParOf" srcId="{995ED7E4-B04F-4100-9B78-57FC41F084F9}" destId="{86C5F124-7CB7-4AC7-AF46-F91BAED6BCD5}" srcOrd="9" destOrd="0" presId="urn:microsoft.com/office/officeart/2018/2/layout/IconCircleList"/>
    <dgm:cxn modelId="{8BCC1AB8-43CA-4B2A-A108-1F4A55D7A627}" type="presParOf" srcId="{995ED7E4-B04F-4100-9B78-57FC41F084F9}" destId="{F2CFCAD5-82C8-4A7C-96D0-EFBF09C5E977}" srcOrd="10" destOrd="0" presId="urn:microsoft.com/office/officeart/2018/2/layout/IconCircleList"/>
    <dgm:cxn modelId="{317DA020-B8B6-4FF1-8876-D60CB6A274C7}" type="presParOf" srcId="{F2CFCAD5-82C8-4A7C-96D0-EFBF09C5E977}" destId="{D59E3E2F-8A1E-489C-88CC-42442899B0B6}" srcOrd="0" destOrd="0" presId="urn:microsoft.com/office/officeart/2018/2/layout/IconCircleList"/>
    <dgm:cxn modelId="{EFA3D873-7D13-4BC4-9434-DE25DA012C50}" type="presParOf" srcId="{F2CFCAD5-82C8-4A7C-96D0-EFBF09C5E977}" destId="{5220DE3A-DBF2-420F-9439-B1054CDDD6D0}" srcOrd="1" destOrd="0" presId="urn:microsoft.com/office/officeart/2018/2/layout/IconCircleList"/>
    <dgm:cxn modelId="{C8685B6F-2F39-4C2D-9041-1D9A6F3A7E5F}" type="presParOf" srcId="{F2CFCAD5-82C8-4A7C-96D0-EFBF09C5E977}" destId="{B1D91C58-C6C1-44D6-B5A5-99EFD172BFB1}" srcOrd="2" destOrd="0" presId="urn:microsoft.com/office/officeart/2018/2/layout/IconCircleList"/>
    <dgm:cxn modelId="{84393001-8DE8-485A-9BAC-067ABA96EB45}" type="presParOf" srcId="{F2CFCAD5-82C8-4A7C-96D0-EFBF09C5E977}" destId="{77C4C93B-2BA0-4255-A21C-4E9B23A7598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345E3-ECFC-49CA-91D6-2D64DDF226D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3F2AC0F-825C-4EBD-A682-B02B13F0D4BA}">
      <dgm:prSet custT="1"/>
      <dgm:spPr/>
      <dgm:t>
        <a:bodyPr/>
        <a:lstStyle/>
        <a:p>
          <a:r>
            <a:rPr lang="en-US" sz="1400" b="1" u="sng" dirty="0">
              <a:solidFill>
                <a:srgbClr val="FF0000"/>
              </a:solidFill>
            </a:rPr>
            <a:t>C</a:t>
          </a:r>
          <a:r>
            <a:rPr lang="en-US" sz="1300" dirty="0"/>
            <a:t>alm-  Remember to stay calm.  How you react has a direct impact on how the individual will respond.  The calmer you are, the better chance of helping the individual stay calm.</a:t>
          </a:r>
        </a:p>
      </dgm:t>
    </dgm:pt>
    <dgm:pt modelId="{560137DD-0EEE-4FC1-8489-2EE5D29F8237}" type="parTrans" cxnId="{4347B7F8-FC32-451D-9604-DAFEB9726361}">
      <dgm:prSet/>
      <dgm:spPr/>
      <dgm:t>
        <a:bodyPr/>
        <a:lstStyle/>
        <a:p>
          <a:endParaRPr lang="en-US"/>
        </a:p>
      </dgm:t>
    </dgm:pt>
    <dgm:pt modelId="{7B591290-E24B-4E28-B406-06D3A0CC38D7}" type="sibTrans" cxnId="{4347B7F8-FC32-451D-9604-DAFEB9726361}">
      <dgm:prSet/>
      <dgm:spPr/>
      <dgm:t>
        <a:bodyPr/>
        <a:lstStyle/>
        <a:p>
          <a:endParaRPr lang="en-US"/>
        </a:p>
      </dgm:t>
    </dgm:pt>
    <dgm:pt modelId="{28A5B124-A28A-483D-8E40-689852C7BFCA}">
      <dgm:prSet custT="1"/>
      <dgm:spPr/>
      <dgm:t>
        <a:bodyPr/>
        <a:lstStyle/>
        <a:p>
          <a:r>
            <a:rPr lang="en-US" sz="1400" b="1" u="sng" dirty="0">
              <a:solidFill>
                <a:srgbClr val="FF0000"/>
              </a:solidFill>
            </a:rPr>
            <a:t>A</a:t>
          </a:r>
          <a:r>
            <a:rPr lang="en-US" sz="1300" dirty="0"/>
            <a:t>ware- Be aware of their body language, as well as your immediate surroundings.  Make sure you remove the individual from an audience, or the audience from the individual. Give them an escape route so they do not feel trapped.</a:t>
          </a:r>
        </a:p>
      </dgm:t>
    </dgm:pt>
    <dgm:pt modelId="{52AD4E0F-AD97-4F57-A97D-F1B93206A17C}" type="parTrans" cxnId="{4E813001-9E8B-4694-9C60-A9CE25FE67AF}">
      <dgm:prSet/>
      <dgm:spPr/>
      <dgm:t>
        <a:bodyPr/>
        <a:lstStyle/>
        <a:p>
          <a:endParaRPr lang="en-US"/>
        </a:p>
      </dgm:t>
    </dgm:pt>
    <dgm:pt modelId="{180A29F9-0B6E-44BF-AF06-A9D79FA8268B}" type="sibTrans" cxnId="{4E813001-9E8B-4694-9C60-A9CE25FE67AF}">
      <dgm:prSet/>
      <dgm:spPr/>
      <dgm:t>
        <a:bodyPr/>
        <a:lstStyle/>
        <a:p>
          <a:endParaRPr lang="en-US"/>
        </a:p>
      </dgm:t>
    </dgm:pt>
    <dgm:pt modelId="{AAC3DFF6-93FC-4B55-B917-585BDADB0484}">
      <dgm:prSet custT="1"/>
      <dgm:spPr/>
      <dgm:t>
        <a:bodyPr/>
        <a:lstStyle/>
        <a:p>
          <a:r>
            <a:rPr lang="en-US" sz="1400" b="1" u="sng" dirty="0">
              <a:solidFill>
                <a:srgbClr val="FF0000"/>
              </a:solidFill>
            </a:rPr>
            <a:t>R</a:t>
          </a:r>
          <a:r>
            <a:rPr lang="en-US" sz="1300" dirty="0"/>
            <a:t>elaxed -  Make sure you use non-threatening movements, gestures and language.  Remember, you are trying to prevent becoming a part of the problem.</a:t>
          </a:r>
        </a:p>
      </dgm:t>
    </dgm:pt>
    <dgm:pt modelId="{4C8CD319-92F7-447B-8622-BE399DFB7045}" type="parTrans" cxnId="{67A3DF94-9575-4A98-A537-1996A2B448DA}">
      <dgm:prSet/>
      <dgm:spPr/>
      <dgm:t>
        <a:bodyPr/>
        <a:lstStyle/>
        <a:p>
          <a:endParaRPr lang="en-US"/>
        </a:p>
      </dgm:t>
    </dgm:pt>
    <dgm:pt modelId="{38C8BAAB-1F3B-4000-93BE-26E9BAA2495E}" type="sibTrans" cxnId="{67A3DF94-9575-4A98-A537-1996A2B448DA}">
      <dgm:prSet/>
      <dgm:spPr/>
      <dgm:t>
        <a:bodyPr/>
        <a:lstStyle/>
        <a:p>
          <a:endParaRPr lang="en-US"/>
        </a:p>
      </dgm:t>
    </dgm:pt>
    <dgm:pt modelId="{13922F15-F729-40DC-89BA-F738E00CB12B}">
      <dgm:prSet custT="1"/>
      <dgm:spPr/>
      <dgm:t>
        <a:bodyPr/>
        <a:lstStyle/>
        <a:p>
          <a:r>
            <a:rPr lang="en-US" sz="1400" b="1" u="sng" dirty="0">
              <a:solidFill>
                <a:srgbClr val="FF0000"/>
              </a:solidFill>
            </a:rPr>
            <a:t>E</a:t>
          </a:r>
          <a:r>
            <a:rPr lang="en-US" sz="1300" dirty="0"/>
            <a:t>mpathic- Truly “LISTEN” to what is trying to be communicated.  Be silent.  Speak to them using their name.  Allow for reflection and repeat back for clarification: </a:t>
          </a:r>
          <a:r>
            <a:rPr lang="en-US" sz="1300" i="1" dirty="0"/>
            <a:t>“So what I am hearing you say is…”.  </a:t>
          </a:r>
          <a:r>
            <a:rPr lang="en-US" sz="1300" dirty="0"/>
            <a:t>Get them to agree on a possible resolution.</a:t>
          </a:r>
        </a:p>
      </dgm:t>
    </dgm:pt>
    <dgm:pt modelId="{5C14BF35-92B8-49BF-BDEF-F5EC6E3052FF}" type="parTrans" cxnId="{E97FDC40-68B8-426A-9B65-B845FE55DBB2}">
      <dgm:prSet/>
      <dgm:spPr/>
      <dgm:t>
        <a:bodyPr/>
        <a:lstStyle/>
        <a:p>
          <a:endParaRPr lang="en-US"/>
        </a:p>
      </dgm:t>
    </dgm:pt>
    <dgm:pt modelId="{F35D2B69-C9B9-4126-890B-8817F65EA029}" type="sibTrans" cxnId="{E97FDC40-68B8-426A-9B65-B845FE55DBB2}">
      <dgm:prSet/>
      <dgm:spPr/>
      <dgm:t>
        <a:bodyPr/>
        <a:lstStyle/>
        <a:p>
          <a:endParaRPr lang="en-US"/>
        </a:p>
      </dgm:t>
    </dgm:pt>
    <dgm:pt modelId="{9D7F72CF-06DD-4A65-AC99-6D1052EC9459}" type="pres">
      <dgm:prSet presAssocID="{929345E3-ECFC-49CA-91D6-2D64DDF226D5}" presName="linear" presStyleCnt="0">
        <dgm:presLayoutVars>
          <dgm:animLvl val="lvl"/>
          <dgm:resizeHandles val="exact"/>
        </dgm:presLayoutVars>
      </dgm:prSet>
      <dgm:spPr/>
    </dgm:pt>
    <dgm:pt modelId="{F637B34F-7B32-4BB5-9465-2916A73F7EF0}" type="pres">
      <dgm:prSet presAssocID="{D3F2AC0F-825C-4EBD-A682-B02B13F0D4BA}" presName="parentText" presStyleLbl="node1" presStyleIdx="0" presStyleCnt="4">
        <dgm:presLayoutVars>
          <dgm:chMax val="0"/>
          <dgm:bulletEnabled val="1"/>
        </dgm:presLayoutVars>
      </dgm:prSet>
      <dgm:spPr/>
    </dgm:pt>
    <dgm:pt modelId="{34E17903-195A-4CDB-8F3B-BB567F582AFC}" type="pres">
      <dgm:prSet presAssocID="{7B591290-E24B-4E28-B406-06D3A0CC38D7}" presName="spacer" presStyleCnt="0"/>
      <dgm:spPr/>
    </dgm:pt>
    <dgm:pt modelId="{E9CD5EFF-D8FB-45A3-99E1-06C8A4C83D30}" type="pres">
      <dgm:prSet presAssocID="{28A5B124-A28A-483D-8E40-689852C7BFCA}" presName="parentText" presStyleLbl="node1" presStyleIdx="1" presStyleCnt="4">
        <dgm:presLayoutVars>
          <dgm:chMax val="0"/>
          <dgm:bulletEnabled val="1"/>
        </dgm:presLayoutVars>
      </dgm:prSet>
      <dgm:spPr/>
    </dgm:pt>
    <dgm:pt modelId="{9FFFFAE3-FD21-4F5E-95FF-A9A46C2540C8}" type="pres">
      <dgm:prSet presAssocID="{180A29F9-0B6E-44BF-AF06-A9D79FA8268B}" presName="spacer" presStyleCnt="0"/>
      <dgm:spPr/>
    </dgm:pt>
    <dgm:pt modelId="{EA490E75-FB97-4DDC-9034-E915E290ED2E}" type="pres">
      <dgm:prSet presAssocID="{AAC3DFF6-93FC-4B55-B917-585BDADB0484}" presName="parentText" presStyleLbl="node1" presStyleIdx="2" presStyleCnt="4">
        <dgm:presLayoutVars>
          <dgm:chMax val="0"/>
          <dgm:bulletEnabled val="1"/>
        </dgm:presLayoutVars>
      </dgm:prSet>
      <dgm:spPr/>
    </dgm:pt>
    <dgm:pt modelId="{C8912911-B6C7-459D-BA9C-3C158BA02535}" type="pres">
      <dgm:prSet presAssocID="{38C8BAAB-1F3B-4000-93BE-26E9BAA2495E}" presName="spacer" presStyleCnt="0"/>
      <dgm:spPr/>
    </dgm:pt>
    <dgm:pt modelId="{9FB13D21-44A7-4C51-99DC-28E639CE5400}" type="pres">
      <dgm:prSet presAssocID="{13922F15-F729-40DC-89BA-F738E00CB12B}" presName="parentText" presStyleLbl="node1" presStyleIdx="3" presStyleCnt="4">
        <dgm:presLayoutVars>
          <dgm:chMax val="0"/>
          <dgm:bulletEnabled val="1"/>
        </dgm:presLayoutVars>
      </dgm:prSet>
      <dgm:spPr/>
    </dgm:pt>
  </dgm:ptLst>
  <dgm:cxnLst>
    <dgm:cxn modelId="{4E813001-9E8B-4694-9C60-A9CE25FE67AF}" srcId="{929345E3-ECFC-49CA-91D6-2D64DDF226D5}" destId="{28A5B124-A28A-483D-8E40-689852C7BFCA}" srcOrd="1" destOrd="0" parTransId="{52AD4E0F-AD97-4F57-A97D-F1B93206A17C}" sibTransId="{180A29F9-0B6E-44BF-AF06-A9D79FA8268B}"/>
    <dgm:cxn modelId="{5B39E006-B22B-4138-9AC4-CA15E46F1D85}" type="presOf" srcId="{929345E3-ECFC-49CA-91D6-2D64DDF226D5}" destId="{9D7F72CF-06DD-4A65-AC99-6D1052EC9459}" srcOrd="0" destOrd="0" presId="urn:microsoft.com/office/officeart/2005/8/layout/vList2"/>
    <dgm:cxn modelId="{8A079015-23E1-4E4D-A9EC-5BB7BA31F34D}" type="presOf" srcId="{D3F2AC0F-825C-4EBD-A682-B02B13F0D4BA}" destId="{F637B34F-7B32-4BB5-9465-2916A73F7EF0}" srcOrd="0" destOrd="0" presId="urn:microsoft.com/office/officeart/2005/8/layout/vList2"/>
    <dgm:cxn modelId="{E97FDC40-68B8-426A-9B65-B845FE55DBB2}" srcId="{929345E3-ECFC-49CA-91D6-2D64DDF226D5}" destId="{13922F15-F729-40DC-89BA-F738E00CB12B}" srcOrd="3" destOrd="0" parTransId="{5C14BF35-92B8-49BF-BDEF-F5EC6E3052FF}" sibTransId="{F35D2B69-C9B9-4126-890B-8817F65EA029}"/>
    <dgm:cxn modelId="{FB60C081-70C2-4FBC-829F-E826D3161BCB}" type="presOf" srcId="{AAC3DFF6-93FC-4B55-B917-585BDADB0484}" destId="{EA490E75-FB97-4DDC-9034-E915E290ED2E}" srcOrd="0" destOrd="0" presId="urn:microsoft.com/office/officeart/2005/8/layout/vList2"/>
    <dgm:cxn modelId="{67A3DF94-9575-4A98-A537-1996A2B448DA}" srcId="{929345E3-ECFC-49CA-91D6-2D64DDF226D5}" destId="{AAC3DFF6-93FC-4B55-B917-585BDADB0484}" srcOrd="2" destOrd="0" parTransId="{4C8CD319-92F7-447B-8622-BE399DFB7045}" sibTransId="{38C8BAAB-1F3B-4000-93BE-26E9BAA2495E}"/>
    <dgm:cxn modelId="{8F6EC8E2-ADB1-402C-B767-D1DCA9357967}" type="presOf" srcId="{28A5B124-A28A-483D-8E40-689852C7BFCA}" destId="{E9CD5EFF-D8FB-45A3-99E1-06C8A4C83D30}" srcOrd="0" destOrd="0" presId="urn:microsoft.com/office/officeart/2005/8/layout/vList2"/>
    <dgm:cxn modelId="{79E8CAED-9CD8-491C-BAC8-B164FC57F041}" type="presOf" srcId="{13922F15-F729-40DC-89BA-F738E00CB12B}" destId="{9FB13D21-44A7-4C51-99DC-28E639CE5400}" srcOrd="0" destOrd="0" presId="urn:microsoft.com/office/officeart/2005/8/layout/vList2"/>
    <dgm:cxn modelId="{4347B7F8-FC32-451D-9604-DAFEB9726361}" srcId="{929345E3-ECFC-49CA-91D6-2D64DDF226D5}" destId="{D3F2AC0F-825C-4EBD-A682-B02B13F0D4BA}" srcOrd="0" destOrd="0" parTransId="{560137DD-0EEE-4FC1-8489-2EE5D29F8237}" sibTransId="{7B591290-E24B-4E28-B406-06D3A0CC38D7}"/>
    <dgm:cxn modelId="{F338DBCD-A031-4708-B215-2FA8293906BF}" type="presParOf" srcId="{9D7F72CF-06DD-4A65-AC99-6D1052EC9459}" destId="{F637B34F-7B32-4BB5-9465-2916A73F7EF0}" srcOrd="0" destOrd="0" presId="urn:microsoft.com/office/officeart/2005/8/layout/vList2"/>
    <dgm:cxn modelId="{9ABCCA2B-C4F4-4386-9FA9-C8F037BE1238}" type="presParOf" srcId="{9D7F72CF-06DD-4A65-AC99-6D1052EC9459}" destId="{34E17903-195A-4CDB-8F3B-BB567F582AFC}" srcOrd="1" destOrd="0" presId="urn:microsoft.com/office/officeart/2005/8/layout/vList2"/>
    <dgm:cxn modelId="{DE2A30E1-EFF2-434F-AC44-8CDEDCE5C08E}" type="presParOf" srcId="{9D7F72CF-06DD-4A65-AC99-6D1052EC9459}" destId="{E9CD5EFF-D8FB-45A3-99E1-06C8A4C83D30}" srcOrd="2" destOrd="0" presId="urn:microsoft.com/office/officeart/2005/8/layout/vList2"/>
    <dgm:cxn modelId="{BF412319-3C95-4B84-9EA5-5081216E3D31}" type="presParOf" srcId="{9D7F72CF-06DD-4A65-AC99-6D1052EC9459}" destId="{9FFFFAE3-FD21-4F5E-95FF-A9A46C2540C8}" srcOrd="3" destOrd="0" presId="urn:microsoft.com/office/officeart/2005/8/layout/vList2"/>
    <dgm:cxn modelId="{855B2A86-C74A-45E1-A406-E84507A9B574}" type="presParOf" srcId="{9D7F72CF-06DD-4A65-AC99-6D1052EC9459}" destId="{EA490E75-FB97-4DDC-9034-E915E290ED2E}" srcOrd="4" destOrd="0" presId="urn:microsoft.com/office/officeart/2005/8/layout/vList2"/>
    <dgm:cxn modelId="{AC4ECC92-FF6D-4A7F-8B71-D6FD68DF580A}" type="presParOf" srcId="{9D7F72CF-06DD-4A65-AC99-6D1052EC9459}" destId="{C8912911-B6C7-459D-BA9C-3C158BA02535}" srcOrd="5" destOrd="0" presId="urn:microsoft.com/office/officeart/2005/8/layout/vList2"/>
    <dgm:cxn modelId="{EA300115-6059-40E4-B61A-17C0C12CB4AA}" type="presParOf" srcId="{9D7F72CF-06DD-4A65-AC99-6D1052EC9459}" destId="{9FB13D21-44A7-4C51-99DC-28E639CE540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88AF3E-43BC-4C61-81EF-68FE088B77EB}"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CB00F066-6A6A-432B-9D68-F30C506C992A}">
      <dgm:prSet/>
      <dgm:spPr/>
      <dgm:t>
        <a:bodyPr/>
        <a:lstStyle/>
        <a:p>
          <a:r>
            <a:rPr lang="en-US" dirty="0"/>
            <a:t>Everyone has a bad day every now and then.  Our job is to make sure that we recognize when someone is becoming anxious so that we can help them.  Offering a sense that someone actually cares, and is non-judgmental, focusing on the behavior and reassuring the individual that they are still valued, can make all the difference in the world.</a:t>
          </a:r>
        </a:p>
      </dgm:t>
    </dgm:pt>
    <dgm:pt modelId="{FD6664FE-E906-4291-9BA1-15B667EAA33B}" type="parTrans" cxnId="{0B868EDF-BAEF-43E7-AEEF-5AF238A6AF2A}">
      <dgm:prSet/>
      <dgm:spPr/>
      <dgm:t>
        <a:bodyPr/>
        <a:lstStyle/>
        <a:p>
          <a:endParaRPr lang="en-US"/>
        </a:p>
      </dgm:t>
    </dgm:pt>
    <dgm:pt modelId="{E925C0CF-3816-4A3F-983E-5A65D9ADFE1F}" type="sibTrans" cxnId="{0B868EDF-BAEF-43E7-AEEF-5AF238A6AF2A}">
      <dgm:prSet/>
      <dgm:spPr/>
      <dgm:t>
        <a:bodyPr/>
        <a:lstStyle/>
        <a:p>
          <a:endParaRPr lang="en-US"/>
        </a:p>
      </dgm:t>
    </dgm:pt>
    <dgm:pt modelId="{8315428E-4CC6-4678-8E1F-B84581DDE433}">
      <dgm:prSet/>
      <dgm:spPr/>
      <dgm:t>
        <a:bodyPr/>
        <a:lstStyle/>
        <a:p>
          <a:r>
            <a:rPr lang="en-US" dirty="0"/>
            <a:t>Remembering our approach has a direct impact on the outcome is crucial.  Think about a camp-fire…in order to make the fire grow, one must add logs to the fire.  In order to put the fire out, one can remove the logs from the fire.  Do you want to be a part of the problem or part of the solution?</a:t>
          </a:r>
        </a:p>
      </dgm:t>
    </dgm:pt>
    <dgm:pt modelId="{0E4F57C1-8E21-41E0-B200-292D8AEBAD3B}" type="parTrans" cxnId="{ED4856F4-F311-4C2F-B758-23A923C920F5}">
      <dgm:prSet/>
      <dgm:spPr/>
      <dgm:t>
        <a:bodyPr/>
        <a:lstStyle/>
        <a:p>
          <a:endParaRPr lang="en-US"/>
        </a:p>
      </dgm:t>
    </dgm:pt>
    <dgm:pt modelId="{40BCF6A8-06CC-48CB-ADA7-BDD0D3656520}" type="sibTrans" cxnId="{ED4856F4-F311-4C2F-B758-23A923C920F5}">
      <dgm:prSet/>
      <dgm:spPr/>
      <dgm:t>
        <a:bodyPr/>
        <a:lstStyle/>
        <a:p>
          <a:endParaRPr lang="en-US"/>
        </a:p>
      </dgm:t>
    </dgm:pt>
    <dgm:pt modelId="{896ACDDB-17C0-412A-AD4F-59674A53F7A4}" type="pres">
      <dgm:prSet presAssocID="{B188AF3E-43BC-4C61-81EF-68FE088B77EB}" presName="diagram" presStyleCnt="0">
        <dgm:presLayoutVars>
          <dgm:chPref val="1"/>
          <dgm:dir/>
          <dgm:animOne val="branch"/>
          <dgm:animLvl val="lvl"/>
          <dgm:resizeHandles/>
        </dgm:presLayoutVars>
      </dgm:prSet>
      <dgm:spPr/>
    </dgm:pt>
    <dgm:pt modelId="{B3BC0C89-9BA7-4ACC-AAC3-C9683E049420}" type="pres">
      <dgm:prSet presAssocID="{CB00F066-6A6A-432B-9D68-F30C506C992A}" presName="root" presStyleCnt="0"/>
      <dgm:spPr/>
    </dgm:pt>
    <dgm:pt modelId="{13D4998F-6CC8-4111-A24D-538AD5FFFF48}" type="pres">
      <dgm:prSet presAssocID="{CB00F066-6A6A-432B-9D68-F30C506C992A}" presName="rootComposite" presStyleCnt="0"/>
      <dgm:spPr/>
    </dgm:pt>
    <dgm:pt modelId="{B10A8D32-7A6E-4D6A-A5EB-56919B03D92E}" type="pres">
      <dgm:prSet presAssocID="{CB00F066-6A6A-432B-9D68-F30C506C992A}" presName="rootText" presStyleLbl="node1" presStyleIdx="0" presStyleCnt="2" custScaleX="125341" custScaleY="330315"/>
      <dgm:spPr/>
    </dgm:pt>
    <dgm:pt modelId="{F746346E-19EB-411A-AF0D-451C64C491EC}" type="pres">
      <dgm:prSet presAssocID="{CB00F066-6A6A-432B-9D68-F30C506C992A}" presName="rootConnector" presStyleLbl="node1" presStyleIdx="0" presStyleCnt="2"/>
      <dgm:spPr/>
    </dgm:pt>
    <dgm:pt modelId="{571D8CA4-0B87-4B50-BD54-93448A3BE770}" type="pres">
      <dgm:prSet presAssocID="{CB00F066-6A6A-432B-9D68-F30C506C992A}" presName="childShape" presStyleCnt="0"/>
      <dgm:spPr/>
    </dgm:pt>
    <dgm:pt modelId="{61C34450-B36E-4723-BD4E-1E9A902E03F7}" type="pres">
      <dgm:prSet presAssocID="{8315428E-4CC6-4678-8E1F-B84581DDE433}" presName="root" presStyleCnt="0"/>
      <dgm:spPr/>
    </dgm:pt>
    <dgm:pt modelId="{BE41E9D8-D073-4DD1-AAE9-BEAF62F1FA91}" type="pres">
      <dgm:prSet presAssocID="{8315428E-4CC6-4678-8E1F-B84581DDE433}" presName="rootComposite" presStyleCnt="0"/>
      <dgm:spPr/>
    </dgm:pt>
    <dgm:pt modelId="{B72BE4A3-E2BC-455F-853A-0F62B27CDEBC}" type="pres">
      <dgm:prSet presAssocID="{8315428E-4CC6-4678-8E1F-B84581DDE433}" presName="rootText" presStyleLbl="node1" presStyleIdx="1" presStyleCnt="2" custScaleX="135563" custScaleY="332209" custLinFactNeighborX="-10312" custLinFactNeighborY="-31171"/>
      <dgm:spPr/>
    </dgm:pt>
    <dgm:pt modelId="{EFF07140-04AB-4263-AD50-1DAB754380C7}" type="pres">
      <dgm:prSet presAssocID="{8315428E-4CC6-4678-8E1F-B84581DDE433}" presName="rootConnector" presStyleLbl="node1" presStyleIdx="1" presStyleCnt="2"/>
      <dgm:spPr/>
    </dgm:pt>
    <dgm:pt modelId="{B4C0A260-7C23-44D7-915A-D2E7AE21B6FA}" type="pres">
      <dgm:prSet presAssocID="{8315428E-4CC6-4678-8E1F-B84581DDE433}" presName="childShape" presStyleCnt="0"/>
      <dgm:spPr/>
    </dgm:pt>
  </dgm:ptLst>
  <dgm:cxnLst>
    <dgm:cxn modelId="{62BE6D55-E9C5-4BED-86DD-F5B57D92EF0C}" type="presOf" srcId="{B188AF3E-43BC-4C61-81EF-68FE088B77EB}" destId="{896ACDDB-17C0-412A-AD4F-59674A53F7A4}" srcOrd="0" destOrd="0" presId="urn:microsoft.com/office/officeart/2005/8/layout/hierarchy3"/>
    <dgm:cxn modelId="{3A32EE59-BAD1-408B-A50A-AF567C3D5361}" type="presOf" srcId="{CB00F066-6A6A-432B-9D68-F30C506C992A}" destId="{B10A8D32-7A6E-4D6A-A5EB-56919B03D92E}" srcOrd="0" destOrd="0" presId="urn:microsoft.com/office/officeart/2005/8/layout/hierarchy3"/>
    <dgm:cxn modelId="{CB116CA7-908F-4413-9D98-B01A989F2FCA}" type="presOf" srcId="{CB00F066-6A6A-432B-9D68-F30C506C992A}" destId="{F746346E-19EB-411A-AF0D-451C64C491EC}" srcOrd="1" destOrd="0" presId="urn:microsoft.com/office/officeart/2005/8/layout/hierarchy3"/>
    <dgm:cxn modelId="{452643D2-52A4-434D-94BB-45E8DD4F4275}" type="presOf" srcId="{8315428E-4CC6-4678-8E1F-B84581DDE433}" destId="{EFF07140-04AB-4263-AD50-1DAB754380C7}" srcOrd="1" destOrd="0" presId="urn:microsoft.com/office/officeart/2005/8/layout/hierarchy3"/>
    <dgm:cxn modelId="{400C42D3-988E-4BD9-89EE-6194ACE90168}" type="presOf" srcId="{8315428E-4CC6-4678-8E1F-B84581DDE433}" destId="{B72BE4A3-E2BC-455F-853A-0F62B27CDEBC}" srcOrd="0" destOrd="0" presId="urn:microsoft.com/office/officeart/2005/8/layout/hierarchy3"/>
    <dgm:cxn modelId="{0B868EDF-BAEF-43E7-AEEF-5AF238A6AF2A}" srcId="{B188AF3E-43BC-4C61-81EF-68FE088B77EB}" destId="{CB00F066-6A6A-432B-9D68-F30C506C992A}" srcOrd="0" destOrd="0" parTransId="{FD6664FE-E906-4291-9BA1-15B667EAA33B}" sibTransId="{E925C0CF-3816-4A3F-983E-5A65D9ADFE1F}"/>
    <dgm:cxn modelId="{ED4856F4-F311-4C2F-B758-23A923C920F5}" srcId="{B188AF3E-43BC-4C61-81EF-68FE088B77EB}" destId="{8315428E-4CC6-4678-8E1F-B84581DDE433}" srcOrd="1" destOrd="0" parTransId="{0E4F57C1-8E21-41E0-B200-292D8AEBAD3B}" sibTransId="{40BCF6A8-06CC-48CB-ADA7-BDD0D3656520}"/>
    <dgm:cxn modelId="{A1F1C480-9BC3-4847-8858-210FCA6A0F86}" type="presParOf" srcId="{896ACDDB-17C0-412A-AD4F-59674A53F7A4}" destId="{B3BC0C89-9BA7-4ACC-AAC3-C9683E049420}" srcOrd="0" destOrd="0" presId="urn:microsoft.com/office/officeart/2005/8/layout/hierarchy3"/>
    <dgm:cxn modelId="{F50B5AC8-4AD3-486F-A1A8-082EEF3A2E29}" type="presParOf" srcId="{B3BC0C89-9BA7-4ACC-AAC3-C9683E049420}" destId="{13D4998F-6CC8-4111-A24D-538AD5FFFF48}" srcOrd="0" destOrd="0" presId="urn:microsoft.com/office/officeart/2005/8/layout/hierarchy3"/>
    <dgm:cxn modelId="{541522E7-789D-4F89-B5EB-9A5293736FAB}" type="presParOf" srcId="{13D4998F-6CC8-4111-A24D-538AD5FFFF48}" destId="{B10A8D32-7A6E-4D6A-A5EB-56919B03D92E}" srcOrd="0" destOrd="0" presId="urn:microsoft.com/office/officeart/2005/8/layout/hierarchy3"/>
    <dgm:cxn modelId="{106E3657-4D5E-4C00-8533-235F580465EF}" type="presParOf" srcId="{13D4998F-6CC8-4111-A24D-538AD5FFFF48}" destId="{F746346E-19EB-411A-AF0D-451C64C491EC}" srcOrd="1" destOrd="0" presId="urn:microsoft.com/office/officeart/2005/8/layout/hierarchy3"/>
    <dgm:cxn modelId="{6C9268A4-0014-42A8-92C4-CD8EB7568396}" type="presParOf" srcId="{B3BC0C89-9BA7-4ACC-AAC3-C9683E049420}" destId="{571D8CA4-0B87-4B50-BD54-93448A3BE770}" srcOrd="1" destOrd="0" presId="urn:microsoft.com/office/officeart/2005/8/layout/hierarchy3"/>
    <dgm:cxn modelId="{D2F9BDA0-45FE-49FB-9895-0A9537A94D77}" type="presParOf" srcId="{896ACDDB-17C0-412A-AD4F-59674A53F7A4}" destId="{61C34450-B36E-4723-BD4E-1E9A902E03F7}" srcOrd="1" destOrd="0" presId="urn:microsoft.com/office/officeart/2005/8/layout/hierarchy3"/>
    <dgm:cxn modelId="{0682B09C-063E-4C64-99BB-450FE30840F4}" type="presParOf" srcId="{61C34450-B36E-4723-BD4E-1E9A902E03F7}" destId="{BE41E9D8-D073-4DD1-AAE9-BEAF62F1FA91}" srcOrd="0" destOrd="0" presId="urn:microsoft.com/office/officeart/2005/8/layout/hierarchy3"/>
    <dgm:cxn modelId="{B50122B8-6BA5-420D-8685-D2D9683931B7}" type="presParOf" srcId="{BE41E9D8-D073-4DD1-AAE9-BEAF62F1FA91}" destId="{B72BE4A3-E2BC-455F-853A-0F62B27CDEBC}" srcOrd="0" destOrd="0" presId="urn:microsoft.com/office/officeart/2005/8/layout/hierarchy3"/>
    <dgm:cxn modelId="{48B5184B-4BA9-4F4A-B6A3-D64DED2889C5}" type="presParOf" srcId="{BE41E9D8-D073-4DD1-AAE9-BEAF62F1FA91}" destId="{EFF07140-04AB-4263-AD50-1DAB754380C7}" srcOrd="1" destOrd="0" presId="urn:microsoft.com/office/officeart/2005/8/layout/hierarchy3"/>
    <dgm:cxn modelId="{65B253E2-B3D0-4640-9926-80DBB80556FD}" type="presParOf" srcId="{61C34450-B36E-4723-BD4E-1E9A902E03F7}" destId="{B4C0A260-7C23-44D7-915A-D2E7AE21B6F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520FE-5817-4524-8839-D5B578F38B8A}">
      <dsp:nvSpPr>
        <dsp:cNvPr id="0" name=""/>
        <dsp:cNvSpPr/>
      </dsp:nvSpPr>
      <dsp:spPr>
        <a:xfrm>
          <a:off x="1058065" y="39870"/>
          <a:ext cx="900451" cy="90045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9A303-22E0-4C46-A17A-D3D0F86750C4}">
      <dsp:nvSpPr>
        <dsp:cNvPr id="0" name=""/>
        <dsp:cNvSpPr/>
      </dsp:nvSpPr>
      <dsp:spPr>
        <a:xfrm>
          <a:off x="1247159" y="228965"/>
          <a:ext cx="522262" cy="5222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FF577B-37CE-43A3-9C9C-20240FA40BF2}">
      <dsp:nvSpPr>
        <dsp:cNvPr id="0" name=""/>
        <dsp:cNvSpPr/>
      </dsp:nvSpPr>
      <dsp:spPr>
        <a:xfrm>
          <a:off x="2151470" y="39870"/>
          <a:ext cx="2122493" cy="90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What is a critical observation</a:t>
          </a:r>
        </a:p>
      </dsp:txBody>
      <dsp:txXfrm>
        <a:off x="2151470" y="39870"/>
        <a:ext cx="2122493" cy="900451"/>
      </dsp:txXfrm>
    </dsp:sp>
    <dsp:sp modelId="{CA58DA81-B8B8-477A-888D-F36FE5AF2360}">
      <dsp:nvSpPr>
        <dsp:cNvPr id="0" name=""/>
        <dsp:cNvSpPr/>
      </dsp:nvSpPr>
      <dsp:spPr>
        <a:xfrm>
          <a:off x="4643793" y="39870"/>
          <a:ext cx="900451" cy="90045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96A161-5BDD-43DC-B2E5-22A8DF0BCCBF}">
      <dsp:nvSpPr>
        <dsp:cNvPr id="0" name=""/>
        <dsp:cNvSpPr/>
      </dsp:nvSpPr>
      <dsp:spPr>
        <a:xfrm>
          <a:off x="4832888" y="228965"/>
          <a:ext cx="522262" cy="5222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6BDEBB-AF6A-4824-917B-F5C2DD6DDC51}">
      <dsp:nvSpPr>
        <dsp:cNvPr id="0" name=""/>
        <dsp:cNvSpPr/>
      </dsp:nvSpPr>
      <dsp:spPr>
        <a:xfrm>
          <a:off x="5737199" y="39870"/>
          <a:ext cx="2122493" cy="90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Signs of a crisis</a:t>
          </a:r>
        </a:p>
      </dsp:txBody>
      <dsp:txXfrm>
        <a:off x="5737199" y="39870"/>
        <a:ext cx="2122493" cy="900451"/>
      </dsp:txXfrm>
    </dsp:sp>
    <dsp:sp modelId="{944CEEAE-43D9-44F6-A76F-D5A2C9037933}">
      <dsp:nvSpPr>
        <dsp:cNvPr id="0" name=""/>
        <dsp:cNvSpPr/>
      </dsp:nvSpPr>
      <dsp:spPr>
        <a:xfrm>
          <a:off x="1058065" y="1656665"/>
          <a:ext cx="900451" cy="90045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515C93-5EC3-474D-AD7A-8096E1549C41}">
      <dsp:nvSpPr>
        <dsp:cNvPr id="0" name=""/>
        <dsp:cNvSpPr/>
      </dsp:nvSpPr>
      <dsp:spPr>
        <a:xfrm>
          <a:off x="1247159" y="1845760"/>
          <a:ext cx="522262" cy="5222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462D80-C7FE-4AE7-AC0C-958894B3F212}">
      <dsp:nvSpPr>
        <dsp:cNvPr id="0" name=""/>
        <dsp:cNvSpPr/>
      </dsp:nvSpPr>
      <dsp:spPr>
        <a:xfrm>
          <a:off x="2151470" y="1656665"/>
          <a:ext cx="2122493" cy="90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Universal principles</a:t>
          </a:r>
        </a:p>
      </dsp:txBody>
      <dsp:txXfrm>
        <a:off x="2151470" y="1656665"/>
        <a:ext cx="2122493" cy="900451"/>
      </dsp:txXfrm>
    </dsp:sp>
    <dsp:sp modelId="{F61CA095-DA98-47AC-A341-315CEAE66641}">
      <dsp:nvSpPr>
        <dsp:cNvPr id="0" name=""/>
        <dsp:cNvSpPr/>
      </dsp:nvSpPr>
      <dsp:spPr>
        <a:xfrm>
          <a:off x="4643793" y="1656665"/>
          <a:ext cx="900451" cy="90045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A64AE-825C-473E-9AA4-D48DF1CD2DC8}">
      <dsp:nvSpPr>
        <dsp:cNvPr id="0" name=""/>
        <dsp:cNvSpPr/>
      </dsp:nvSpPr>
      <dsp:spPr>
        <a:xfrm>
          <a:off x="4832888" y="1845760"/>
          <a:ext cx="522262" cy="5222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8F3993-114E-4081-97D8-F94FA670B659}">
      <dsp:nvSpPr>
        <dsp:cNvPr id="0" name=""/>
        <dsp:cNvSpPr/>
      </dsp:nvSpPr>
      <dsp:spPr>
        <a:xfrm>
          <a:off x="5737199" y="1656665"/>
          <a:ext cx="2122493" cy="90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General approach</a:t>
          </a:r>
        </a:p>
      </dsp:txBody>
      <dsp:txXfrm>
        <a:off x="5737199" y="1656665"/>
        <a:ext cx="2122493" cy="900451"/>
      </dsp:txXfrm>
    </dsp:sp>
    <dsp:sp modelId="{19BEBA93-1FF2-42FC-94D4-C683FAE5E866}">
      <dsp:nvSpPr>
        <dsp:cNvPr id="0" name=""/>
        <dsp:cNvSpPr/>
      </dsp:nvSpPr>
      <dsp:spPr>
        <a:xfrm>
          <a:off x="1058065" y="3273460"/>
          <a:ext cx="900451" cy="90045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1CAFA-7C3C-437D-8B38-A73A29E63E24}">
      <dsp:nvSpPr>
        <dsp:cNvPr id="0" name=""/>
        <dsp:cNvSpPr/>
      </dsp:nvSpPr>
      <dsp:spPr>
        <a:xfrm>
          <a:off x="1247159" y="3462555"/>
          <a:ext cx="522262" cy="5222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1E41B4-AE72-4079-9826-261154F65049}">
      <dsp:nvSpPr>
        <dsp:cNvPr id="0" name=""/>
        <dsp:cNvSpPr/>
      </dsp:nvSpPr>
      <dsp:spPr>
        <a:xfrm>
          <a:off x="2151470" y="3273460"/>
          <a:ext cx="2122493" cy="90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Non-violent approach</a:t>
          </a:r>
        </a:p>
      </dsp:txBody>
      <dsp:txXfrm>
        <a:off x="2151470" y="3273460"/>
        <a:ext cx="2122493" cy="900451"/>
      </dsp:txXfrm>
    </dsp:sp>
    <dsp:sp modelId="{D59E3E2F-8A1E-489C-88CC-42442899B0B6}">
      <dsp:nvSpPr>
        <dsp:cNvPr id="0" name=""/>
        <dsp:cNvSpPr/>
      </dsp:nvSpPr>
      <dsp:spPr>
        <a:xfrm>
          <a:off x="4643793" y="3273460"/>
          <a:ext cx="900451" cy="900451"/>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0DE3A-DBF2-420F-9439-B1054CDDD6D0}">
      <dsp:nvSpPr>
        <dsp:cNvPr id="0" name=""/>
        <dsp:cNvSpPr/>
      </dsp:nvSpPr>
      <dsp:spPr>
        <a:xfrm>
          <a:off x="4832888" y="3462555"/>
          <a:ext cx="522262" cy="5222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C4C93B-2BA0-4255-A21C-4E9B23A7598A}">
      <dsp:nvSpPr>
        <dsp:cNvPr id="0" name=""/>
        <dsp:cNvSpPr/>
      </dsp:nvSpPr>
      <dsp:spPr>
        <a:xfrm>
          <a:off x="5737199" y="3273460"/>
          <a:ext cx="2122493" cy="90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Decompressing</a:t>
          </a:r>
        </a:p>
      </dsp:txBody>
      <dsp:txXfrm>
        <a:off x="5737199" y="3273460"/>
        <a:ext cx="2122493" cy="900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7B34F-7B32-4BB5-9465-2916A73F7EF0}">
      <dsp:nvSpPr>
        <dsp:cNvPr id="0" name=""/>
        <dsp:cNvSpPr/>
      </dsp:nvSpPr>
      <dsp:spPr>
        <a:xfrm>
          <a:off x="0" y="1901"/>
          <a:ext cx="4937760" cy="94440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rgbClr val="FF0000"/>
              </a:solidFill>
            </a:rPr>
            <a:t>C</a:t>
          </a:r>
          <a:r>
            <a:rPr lang="en-US" sz="1300" kern="1200" dirty="0"/>
            <a:t>alm-  Remember to stay calm.  How you react has a direct impact on how the individual will respond.  The calmer you are, the better chance of helping the individual stay calm.</a:t>
          </a:r>
        </a:p>
      </dsp:txBody>
      <dsp:txXfrm>
        <a:off x="46102" y="48003"/>
        <a:ext cx="4845556" cy="852205"/>
      </dsp:txXfrm>
    </dsp:sp>
    <dsp:sp modelId="{E9CD5EFF-D8FB-45A3-99E1-06C8A4C83D30}">
      <dsp:nvSpPr>
        <dsp:cNvPr id="0" name=""/>
        <dsp:cNvSpPr/>
      </dsp:nvSpPr>
      <dsp:spPr>
        <a:xfrm>
          <a:off x="0" y="1026950"/>
          <a:ext cx="4937760" cy="944409"/>
        </a:xfrm>
        <a:prstGeom prst="roundRect">
          <a:avLst/>
        </a:prstGeom>
        <a:solidFill>
          <a:schemeClr val="accent2">
            <a:hueOff val="37813"/>
            <a:satOff val="4346"/>
            <a:lumOff val="-34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rgbClr val="FF0000"/>
              </a:solidFill>
            </a:rPr>
            <a:t>A</a:t>
          </a:r>
          <a:r>
            <a:rPr lang="en-US" sz="1300" kern="1200" dirty="0"/>
            <a:t>ware- Be aware of their body language, as well as your immediate surroundings.  Make sure you remove the individual from an audience, or the audience from the individual. Give them an escape route so they do not feel trapped.</a:t>
          </a:r>
        </a:p>
      </dsp:txBody>
      <dsp:txXfrm>
        <a:off x="46102" y="1073052"/>
        <a:ext cx="4845556" cy="852205"/>
      </dsp:txXfrm>
    </dsp:sp>
    <dsp:sp modelId="{EA490E75-FB97-4DDC-9034-E915E290ED2E}">
      <dsp:nvSpPr>
        <dsp:cNvPr id="0" name=""/>
        <dsp:cNvSpPr/>
      </dsp:nvSpPr>
      <dsp:spPr>
        <a:xfrm>
          <a:off x="0" y="2052000"/>
          <a:ext cx="4937760" cy="944409"/>
        </a:xfrm>
        <a:prstGeom prst="roundRect">
          <a:avLst/>
        </a:prstGeom>
        <a:solidFill>
          <a:schemeClr val="accent2">
            <a:hueOff val="75626"/>
            <a:satOff val="8693"/>
            <a:lumOff val="-69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rgbClr val="FF0000"/>
              </a:solidFill>
            </a:rPr>
            <a:t>R</a:t>
          </a:r>
          <a:r>
            <a:rPr lang="en-US" sz="1300" kern="1200" dirty="0"/>
            <a:t>elaxed -  Make sure you use non-threatening movements, gestures and language.  Remember, you are trying to prevent becoming a part of the problem.</a:t>
          </a:r>
        </a:p>
      </dsp:txBody>
      <dsp:txXfrm>
        <a:off x="46102" y="2098102"/>
        <a:ext cx="4845556" cy="852205"/>
      </dsp:txXfrm>
    </dsp:sp>
    <dsp:sp modelId="{9FB13D21-44A7-4C51-99DC-28E639CE5400}">
      <dsp:nvSpPr>
        <dsp:cNvPr id="0" name=""/>
        <dsp:cNvSpPr/>
      </dsp:nvSpPr>
      <dsp:spPr>
        <a:xfrm>
          <a:off x="0" y="3077049"/>
          <a:ext cx="4937760" cy="944409"/>
        </a:xfrm>
        <a:prstGeom prst="roundRect">
          <a:avLst/>
        </a:prstGeom>
        <a:solidFill>
          <a:schemeClr val="accent2">
            <a:hueOff val="113439"/>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sng" kern="1200" dirty="0">
              <a:solidFill>
                <a:srgbClr val="FF0000"/>
              </a:solidFill>
            </a:rPr>
            <a:t>E</a:t>
          </a:r>
          <a:r>
            <a:rPr lang="en-US" sz="1300" kern="1200" dirty="0"/>
            <a:t>mpathic- Truly “LISTEN” to what is trying to be communicated.  Be silent.  Speak to them using their name.  Allow for reflection and repeat back for clarification: </a:t>
          </a:r>
          <a:r>
            <a:rPr lang="en-US" sz="1300" i="1" kern="1200" dirty="0"/>
            <a:t>“So what I am hearing you say is…”.  </a:t>
          </a:r>
          <a:r>
            <a:rPr lang="en-US" sz="1300" kern="1200" dirty="0"/>
            <a:t>Get them to agree on a possible resolution.</a:t>
          </a:r>
        </a:p>
      </dsp:txBody>
      <dsp:txXfrm>
        <a:off x="46102" y="3123151"/>
        <a:ext cx="4845556" cy="852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A8D32-7A6E-4D6A-A5EB-56919B03D92E}">
      <dsp:nvSpPr>
        <dsp:cNvPr id="0" name=""/>
        <dsp:cNvSpPr/>
      </dsp:nvSpPr>
      <dsp:spPr>
        <a:xfrm>
          <a:off x="207388" y="2047"/>
          <a:ext cx="2570561" cy="338713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Everyone has a bad day every now and then.  Our job is to make sure that we recognize when someone is becoming anxious so that we can help them.  Offering a sense that someone actually cares, and is non-judgmental, focusing on the behavior and reassuring the individual that they are still valued, can make all the difference in the world.</a:t>
          </a:r>
        </a:p>
      </dsp:txBody>
      <dsp:txXfrm>
        <a:off x="282677" y="77336"/>
        <a:ext cx="2419983" cy="3236561"/>
      </dsp:txXfrm>
    </dsp:sp>
    <dsp:sp modelId="{B72BE4A3-E2BC-455F-853A-0F62B27CDEBC}">
      <dsp:nvSpPr>
        <dsp:cNvPr id="0" name=""/>
        <dsp:cNvSpPr/>
      </dsp:nvSpPr>
      <dsp:spPr>
        <a:xfrm>
          <a:off x="3079179" y="0"/>
          <a:ext cx="2780199" cy="340656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Remembering our approach has a direct impact on the outcome is crucial.  Think about a camp-fire…in order to make the fire grow, one must add logs to the fire.  In order to put the fire out, one can remove the logs from the fire.  Do you want to be a part of the problem or part of the solution?</a:t>
          </a:r>
        </a:p>
      </dsp:txBody>
      <dsp:txXfrm>
        <a:off x="3160608" y="81429"/>
        <a:ext cx="2617341" cy="324370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29653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AD1B0-ED0F-4E0B-9B40-9363FA9841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40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402687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5353986-08E9-3BD6-45C7-F7BCBE80C577}"/>
              </a:ext>
            </a:extLst>
          </p:cNvPr>
          <p:cNvSpPr>
            <a:spLocks noGrp="1" noChangeArrowheads="1"/>
          </p:cNvSpPr>
          <p:nvPr>
            <p:ph type="sldNum" sz="quarter" idx="5"/>
          </p:nvPr>
        </p:nvSpPr>
        <p:spPr>
          <a:noFill/>
        </p:spPr>
        <p:txBody>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fld id="{19E166E0-5E97-47E8-B5C9-95673E46F8F6}" type="slidenum">
              <a:rPr lang="en-US" altLang="en-US" sz="1200"/>
              <a:pPr/>
              <a:t>14</a:t>
            </a:fld>
            <a:endParaRPr lang="en-US" altLang="en-US" sz="1200"/>
          </a:p>
        </p:txBody>
      </p:sp>
      <p:sp>
        <p:nvSpPr>
          <p:cNvPr id="37891" name="Rectangle 2">
            <a:extLst>
              <a:ext uri="{FF2B5EF4-FFF2-40B4-BE49-F238E27FC236}">
                <a16:creationId xmlns:a16="http://schemas.microsoft.com/office/drawing/2014/main" id="{60F01D3E-7E61-0BCA-4317-C80E90851A6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DC48EB9-D550-33DF-7B74-D7A394D0708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dirty="0"/>
          </a:p>
        </p:txBody>
      </p:sp>
    </p:spTree>
    <p:extLst>
      <p:ext uri="{BB962C8B-B14F-4D97-AF65-F5344CB8AC3E}">
        <p14:creationId xmlns:p14="http://schemas.microsoft.com/office/powerpoint/2010/main" val="3121999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49000"/>
            <a:lum/>
          </a:blip>
          <a:srcRect/>
          <a:stretch>
            <a:fillRect t="-13000" b="-4000"/>
          </a:stretch>
        </a:blipFill>
        <a:effectLst/>
      </p:bgPr>
    </p:bg>
    <p:spTree>
      <p:nvGrpSpPr>
        <p:cNvPr id="1" name=""/>
        <p:cNvGrpSpPr/>
        <p:nvPr/>
      </p:nvGrpSpPr>
      <p:grpSpPr>
        <a:xfrm>
          <a:off x="0" y="0"/>
          <a:ext cx="0" cy="0"/>
          <a:chOff x="0" y="0"/>
          <a:chExt cx="0" cy="0"/>
        </a:xfrm>
      </p:grpSpPr>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24779" y="-95914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971055" y="2607016"/>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80838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28500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lstStyle/>
          <a:p>
            <a:r>
              <a:rPr lang="en-US"/>
              <a:t>Click to edit Master title style</a:t>
            </a:r>
          </a:p>
        </p:txBody>
      </p:sp>
      <p:sp>
        <p:nvSpPr>
          <p:cNvPr id="3" name="Text Placeholder 2"/>
          <p:cNvSpPr>
            <a:spLocks noGrp="1"/>
          </p:cNvSpPr>
          <p:nvPr>
            <p:ph type="body" sz="half" idx="1"/>
          </p:nvPr>
        </p:nvSpPr>
        <p:spPr>
          <a:xfrm>
            <a:off x="609600" y="1673225"/>
            <a:ext cx="5334000" cy="382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46800" y="1673225"/>
            <a:ext cx="5334000" cy="3827463"/>
          </a:xfrm>
        </p:spPr>
        <p:txBody>
          <a:bodyPr/>
          <a:lstStyle/>
          <a:p>
            <a:pPr lvl="0"/>
            <a:endParaRPr lang="en-US" noProof="0"/>
          </a:p>
        </p:txBody>
      </p:sp>
    </p:spTree>
    <p:extLst>
      <p:ext uri="{BB962C8B-B14F-4D97-AF65-F5344CB8AC3E}">
        <p14:creationId xmlns:p14="http://schemas.microsoft.com/office/powerpoint/2010/main" val="37330391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49000"/>
            <a:lum/>
          </a:blip>
          <a:srcRect/>
          <a:stretch>
            <a:fillRect t="-13000" b="-4000"/>
          </a:stretch>
        </a:blipFill>
        <a:effectLst/>
      </p:bgPr>
    </p:bg>
    <p:spTree>
      <p:nvGrpSpPr>
        <p:cNvPr id="1" name=""/>
        <p:cNvGrpSpPr/>
        <p:nvPr/>
      </p:nvGrpSpPr>
      <p:grpSpPr>
        <a:xfrm>
          <a:off x="0" y="0"/>
          <a:ext cx="0" cy="0"/>
          <a:chOff x="0" y="0"/>
          <a:chExt cx="0" cy="0"/>
        </a:xfrm>
      </p:grpSpPr>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24779" y="-95914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971055" y="2607016"/>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35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pPr/>
              <a:t>‹#›</a:t>
            </a:fld>
            <a:endParaRPr lang="en-US" dirty="0"/>
          </a:p>
        </p:txBody>
      </p:sp>
    </p:spTree>
    <p:extLst>
      <p:ext uri="{BB962C8B-B14F-4D97-AF65-F5344CB8AC3E}">
        <p14:creationId xmlns:p14="http://schemas.microsoft.com/office/powerpoint/2010/main" val="2625912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761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61204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60439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63814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5421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301210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500874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62168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35680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4853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08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67447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04698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53023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71329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52CBF5-17B8-4387-88A6-ABF9F8C64D5A}" type="slidenum">
              <a:rPr lang="en-US" smtClean="0"/>
              <a:t>‹#›</a:t>
            </a:fld>
            <a:endParaRPr lang="en-US" dirty="0"/>
          </a:p>
        </p:txBody>
      </p:sp>
    </p:spTree>
    <p:extLst>
      <p:ext uri="{BB962C8B-B14F-4D97-AF65-F5344CB8AC3E}">
        <p14:creationId xmlns:p14="http://schemas.microsoft.com/office/powerpoint/2010/main" val="68689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31711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5277" y="6446839"/>
            <a:ext cx="1312025" cy="365125"/>
          </a:xfrm>
          <a:prstGeom prst="rect">
            <a:avLst/>
          </a:prstGeom>
        </p:spPr>
        <p:txBody>
          <a:bodyPr vert="horz" lIns="91440" tIns="45720" rIns="91440" bIns="45720" rtlCol="0" anchor="ctr"/>
          <a:lstStyle>
            <a:lvl1pPr algn="r">
              <a:defRPr sz="1050">
                <a:solidFill>
                  <a:srgbClr val="FFFFFF"/>
                </a:solidFill>
              </a:defRPr>
            </a:lvl1pPr>
          </a:lstStyle>
          <a:p>
            <a:fld id="{3352CBF5-17B8-4387-88A6-ABF9F8C64D5A}"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t="11027" b="-9886"/>
          <a:stretch/>
        </p:blipFill>
        <p:spPr>
          <a:xfrm>
            <a:off x="8991600" y="5212080"/>
            <a:ext cx="3200400" cy="1828800"/>
          </a:xfrm>
          <a:prstGeom prst="rect">
            <a:avLst/>
          </a:prstGeom>
        </p:spPr>
      </p:pic>
    </p:spTree>
    <p:extLst>
      <p:ext uri="{BB962C8B-B14F-4D97-AF65-F5344CB8AC3E}">
        <p14:creationId xmlns:p14="http://schemas.microsoft.com/office/powerpoint/2010/main" val="3453063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5277" y="6446839"/>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11027" b="-9886"/>
          <a:stretch/>
        </p:blipFill>
        <p:spPr>
          <a:xfrm>
            <a:off x="8991600" y="5212080"/>
            <a:ext cx="3200400" cy="1828800"/>
          </a:xfrm>
          <a:prstGeom prst="rect">
            <a:avLst/>
          </a:prstGeom>
        </p:spPr>
      </p:pic>
    </p:spTree>
    <p:extLst>
      <p:ext uri="{BB962C8B-B14F-4D97-AF65-F5344CB8AC3E}">
        <p14:creationId xmlns:p14="http://schemas.microsoft.com/office/powerpoint/2010/main" val="430630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gaming.stackexchange.com/questions/9866/how-do-i-recover-from-a-cannon-rush-as-protoss" TargetMode="External"/><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aming.stackexchange.com/questions/9866/how-do-i-recover-from-a-cannon-rush-as-protoss" TargetMode="External"/><Relationship Id="rId2" Type="http://schemas.openxmlformats.org/officeDocument/2006/relationships/image" Target="../media/image22.jpg"/><Relationship Id="rId1" Type="http://schemas.openxmlformats.org/officeDocument/2006/relationships/slideLayout" Target="../slideLayouts/slideLayout19.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ONo203FATwM" TargetMode="Externa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http://www.pngall.com/blocked-png"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6.jp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creativecommons.org/licenses/by-nc/3.0/" TargetMode="External"/><Relationship Id="rId4" Type="http://schemas.openxmlformats.org/officeDocument/2006/relationships/hyperlink" Target="https://www.groundreport.com/the-art-of-listening-in-peer-support-is-critically-important/" TargetMode="External"/><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kid-babyworld.blogspot.com/2011/09/seven-ways-to-boost-your-childs.html" TargetMode="External"/><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ladywithatruck.com/2014/11/30/is-empathy-a-choice-and-does-the-narcissist-have-a-choice/" TargetMode="External"/><Relationship Id="rId7" Type="http://schemas.openxmlformats.org/officeDocument/2006/relationships/diagramColors" Target="../diagrams/colors3.xml"/><Relationship Id="rId2" Type="http://schemas.openxmlformats.org/officeDocument/2006/relationships/image" Target="../media/image29.jp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creativecommons.org/licenses/by-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thecollaboratory.wikidot.com/philosophy-of-thought-and-logic-2014-fall"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eripal.org/2013/03/the-shortsighted-argument-in-limiting.html"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bancadadirecta.blogspot.com/2012/12/o-detective-tempicos-actualmente.html" TargetMode="External"/><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isbg6/5029147286"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iclog.blogspot.com/2010/04/luchar-contra-la-resistencia-al-cambio.html"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ilvertongue133.wordpress.com/tag/no/" TargetMode="Externa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ECckkzuEeLI?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100" y="1457245"/>
            <a:ext cx="7543800" cy="1777313"/>
          </a:xfrm>
        </p:spPr>
        <p:txBody>
          <a:bodyPr>
            <a:noAutofit/>
          </a:bodyPr>
          <a:lstStyle/>
          <a:p>
            <a:pPr algn="ctr"/>
            <a:r>
              <a:rPr lang="en-US" b="1" dirty="0"/>
              <a:t>Identifying Critical Observation</a:t>
            </a:r>
            <a:endParaRPr lang="en-US" sz="5400" b="1" dirty="0"/>
          </a:p>
        </p:txBody>
      </p:sp>
      <p:sp>
        <p:nvSpPr>
          <p:cNvPr id="4" name="Slide Number Placeholder 3"/>
          <p:cNvSpPr>
            <a:spLocks noGrp="1"/>
          </p:cNvSpPr>
          <p:nvPr>
            <p:ph type="sldNum" sz="quarter" idx="4294967295"/>
          </p:nvPr>
        </p:nvSpPr>
        <p:spPr>
          <a:xfrm>
            <a:off x="1595459" y="6446841"/>
            <a:ext cx="984019" cy="365125"/>
          </a:xfrm>
        </p:spPr>
        <p:txBody>
          <a:bodyPr/>
          <a:lstStyle/>
          <a:p>
            <a:fld id="{4FAB73BC-B049-4115-A692-8D63A059BFB8}" type="slidenum">
              <a:rPr lang="en-US">
                <a:latin typeface="Calibri" panose="020F0502020204030204"/>
              </a:rPr>
              <a:pPr/>
              <a:t>1</a:t>
            </a:fld>
            <a:endParaRPr lang="en-US" dirty="0">
              <a:latin typeface="Calibri" panose="020F0502020204030204"/>
            </a:endParaRPr>
          </a:p>
        </p:txBody>
      </p:sp>
    </p:spTree>
    <p:extLst>
      <p:ext uri="{BB962C8B-B14F-4D97-AF65-F5344CB8AC3E}">
        <p14:creationId xmlns:p14="http://schemas.microsoft.com/office/powerpoint/2010/main" val="386013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A picture containing object&#10;&#10;Description automatically generated">
            <a:extLst>
              <a:ext uri="{FF2B5EF4-FFF2-40B4-BE49-F238E27FC236}">
                <a16:creationId xmlns:a16="http://schemas.microsoft.com/office/drawing/2014/main" id="{059FB740-5415-48B7-B4CD-99D991E2D17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6962" y="1968497"/>
            <a:ext cx="4313466" cy="3235099"/>
          </a:xfrm>
        </p:spPr>
      </p:pic>
      <p:sp>
        <p:nvSpPr>
          <p:cNvPr id="2" name="Title 1"/>
          <p:cNvSpPr>
            <a:spLocks noGrp="1"/>
          </p:cNvSpPr>
          <p:nvPr>
            <p:ph type="title"/>
          </p:nvPr>
        </p:nvSpPr>
        <p:spPr>
          <a:xfrm>
            <a:off x="1097280" y="286605"/>
            <a:ext cx="10058400" cy="1450757"/>
          </a:xfrm>
          <a:prstGeom prst="rect">
            <a:avLst/>
          </a:prstGeom>
        </p:spPr>
        <p:txBody>
          <a:bodyPr anchor="b">
            <a:normAutofit/>
          </a:bodyPr>
          <a:lstStyle/>
          <a:p>
            <a:r>
              <a:rPr lang="en-US" dirty="0"/>
              <a:t>Signs of a crisis developing</a:t>
            </a:r>
            <a:br>
              <a:rPr lang="en-US" dirty="0"/>
            </a:br>
            <a:r>
              <a:rPr lang="en-US" sz="2800" b="1" dirty="0">
                <a:solidFill>
                  <a:srgbClr val="FF0000"/>
                </a:solidFill>
              </a:rPr>
              <a:t>Our Approach-Defensive Stage</a:t>
            </a:r>
          </a:p>
        </p:txBody>
      </p:sp>
      <p:sp>
        <p:nvSpPr>
          <p:cNvPr id="3" name="Content Placeholder 2"/>
          <p:cNvSpPr>
            <a:spLocks noGrp="1"/>
          </p:cNvSpPr>
          <p:nvPr>
            <p:ph sz="half" idx="1"/>
          </p:nvPr>
        </p:nvSpPr>
        <p:spPr>
          <a:xfrm>
            <a:off x="650449" y="1737362"/>
            <a:ext cx="5506513" cy="4500152"/>
          </a:xfrm>
          <a:prstGeom prst="rect">
            <a:avLst/>
          </a:prstGeom>
        </p:spPr>
        <p:txBody>
          <a:bodyPr>
            <a:noAutofit/>
          </a:bodyPr>
          <a:lstStyle/>
          <a:p>
            <a:r>
              <a:rPr lang="en-US" sz="1600" dirty="0"/>
              <a:t>When someone is </a:t>
            </a:r>
            <a:r>
              <a:rPr lang="en-US" sz="1600" b="1" dirty="0"/>
              <a:t>Defensive, </a:t>
            </a:r>
            <a:r>
              <a:rPr lang="en-US" sz="1600" dirty="0"/>
              <a:t>it is up to us to help them from physically acting out.</a:t>
            </a:r>
          </a:p>
          <a:p>
            <a:r>
              <a:rPr lang="en-US" sz="1600" b="1" i="1" dirty="0">
                <a:solidFill>
                  <a:srgbClr val="FF0000"/>
                </a:solidFill>
              </a:rPr>
              <a:t>Remain calm</a:t>
            </a:r>
            <a:r>
              <a:rPr lang="en-US" sz="1600" dirty="0"/>
              <a:t>.  Our behaviors directly influence the individual.</a:t>
            </a:r>
          </a:p>
          <a:p>
            <a:r>
              <a:rPr lang="en-US" sz="1600" dirty="0"/>
              <a:t>Recognize that we cannot “</a:t>
            </a:r>
            <a:r>
              <a:rPr lang="en-US" sz="1600" b="1" i="1" dirty="0">
                <a:solidFill>
                  <a:srgbClr val="FF0000"/>
                </a:solidFill>
              </a:rPr>
              <a:t>make</a:t>
            </a:r>
            <a:r>
              <a:rPr lang="en-US" sz="1600" dirty="0"/>
              <a:t>” someone behave appropriate.</a:t>
            </a:r>
          </a:p>
          <a:p>
            <a:r>
              <a:rPr lang="en-US" sz="1600" dirty="0"/>
              <a:t>Be firm, but empathic.  Truly “hear” what the individual is saying.</a:t>
            </a:r>
          </a:p>
          <a:p>
            <a:r>
              <a:rPr lang="en-US" sz="1600" dirty="0"/>
              <a:t>Offer them appropriate situational choices.</a:t>
            </a:r>
          </a:p>
          <a:p>
            <a:r>
              <a:rPr lang="en-US" sz="1600" dirty="0"/>
              <a:t>Help them identify the outcomes for their choices. If possible, state the preferred choice at the beginning and end of your statement.</a:t>
            </a:r>
          </a:p>
          <a:p>
            <a:r>
              <a:rPr lang="en-US" sz="1600" dirty="0"/>
              <a:t>Let the individual know that you are there to support them. </a:t>
            </a:r>
          </a:p>
          <a:p>
            <a:r>
              <a:rPr lang="en-US" sz="1600" dirty="0"/>
              <a:t>Be </a:t>
            </a:r>
            <a:r>
              <a:rPr lang="en-US" sz="1600" b="1" i="1" u="sng" dirty="0"/>
              <a:t>non-judgmental</a:t>
            </a:r>
            <a:r>
              <a:rPr lang="en-US" sz="1600" dirty="0"/>
              <a:t>.</a:t>
            </a:r>
          </a:p>
          <a:p>
            <a:r>
              <a:rPr lang="en-US" sz="1600" dirty="0"/>
              <a:t>Again, be aware and focus on your body language and your tone of voice.</a:t>
            </a:r>
          </a:p>
        </p:txBody>
      </p:sp>
      <p:sp>
        <p:nvSpPr>
          <p:cNvPr id="13" name="TextBox 12">
            <a:extLst>
              <a:ext uri="{FF2B5EF4-FFF2-40B4-BE49-F238E27FC236}">
                <a16:creationId xmlns:a16="http://schemas.microsoft.com/office/drawing/2014/main" id="{C389C2B3-F029-4BB4-B516-C7AAAEBA323F}"/>
              </a:ext>
            </a:extLst>
          </p:cNvPr>
          <p:cNvSpPr txBox="1"/>
          <p:nvPr/>
        </p:nvSpPr>
        <p:spPr>
          <a:xfrm>
            <a:off x="6218238" y="5709047"/>
            <a:ext cx="4937125" cy="230832"/>
          </a:xfrm>
          <a:prstGeom prst="rect">
            <a:avLst/>
          </a:prstGeom>
          <a:noFill/>
        </p:spPr>
        <p:txBody>
          <a:bodyPr wrap="square" rtlCol="0">
            <a:spAutoFit/>
          </a:bodyPr>
          <a:lstStyle/>
          <a:p>
            <a:r>
              <a:rPr lang="en-US" sz="900">
                <a:hlinkClick r:id="rId3" tooltip="http://gaming.stackexchange.com/questions/9866/how-do-i-recover-from-a-cannon-rush-as-protos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0708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5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50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50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7A7C0-C59D-4E81-B78F-72157AFCDD78}"/>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
        <p:nvSpPr>
          <p:cNvPr id="4" name="TextBox 3">
            <a:extLst>
              <a:ext uri="{FF2B5EF4-FFF2-40B4-BE49-F238E27FC236}">
                <a16:creationId xmlns:a16="http://schemas.microsoft.com/office/drawing/2014/main" id="{779768B7-3A7E-377D-A6B0-1D16DE29AC05}"/>
              </a:ext>
            </a:extLst>
          </p:cNvPr>
          <p:cNvSpPr txBox="1"/>
          <p:nvPr/>
        </p:nvSpPr>
        <p:spPr>
          <a:xfrm>
            <a:off x="352424" y="1481014"/>
            <a:ext cx="11839575" cy="4909036"/>
          </a:xfrm>
          <a:prstGeom prst="rect">
            <a:avLst/>
          </a:prstGeom>
          <a:noFill/>
        </p:spPr>
        <p:txBody>
          <a:bodyPr wrap="square">
            <a:spAutoFit/>
          </a:bodyPr>
          <a:lstStyle/>
          <a:p>
            <a:pPr marR="0" lvl="0">
              <a:spcBef>
                <a:spcPts val="0"/>
              </a:spcBef>
              <a:spcAft>
                <a:spcPts val="0"/>
              </a:spcAft>
            </a:pPr>
            <a:endParaRPr lang="en-US" sz="1600" i="1" dirty="0">
              <a:effectLst/>
              <a:latin typeface="Calibri" panose="020F0502020204030204" pitchFamily="34" charset="0"/>
              <a:ea typeface="Times New Roman" panose="02020603050405020304" pitchFamily="18" charset="0"/>
            </a:endParaRPr>
          </a:p>
          <a:p>
            <a:pPr marR="0" lvl="0">
              <a:spcBef>
                <a:spcPts val="0"/>
              </a:spcBef>
              <a:spcAft>
                <a:spcPts val="0"/>
              </a:spcAft>
            </a:pPr>
            <a:endParaRPr lang="en-US" sz="1400" dirty="0">
              <a:effectLst/>
              <a:ea typeface="Times New Roman" panose="02020603050405020304" pitchFamily="18" charset="0"/>
            </a:endParaRPr>
          </a:p>
          <a:p>
            <a:pPr marR="0" lvl="0">
              <a:spcBef>
                <a:spcPts val="0"/>
              </a:spcBef>
              <a:spcAft>
                <a:spcPts val="0"/>
              </a:spcAft>
            </a:pPr>
            <a:r>
              <a:rPr lang="en-US" sz="1500" dirty="0">
                <a:effectLst/>
                <a:ea typeface="Times New Roman" panose="02020603050405020304" pitchFamily="18" charset="0"/>
              </a:rPr>
              <a:t>This is </a:t>
            </a:r>
            <a:r>
              <a:rPr lang="en-US" sz="1500" b="1" i="1" u="sng" dirty="0">
                <a:solidFill>
                  <a:srgbClr val="FF0000"/>
                </a:solidFill>
                <a:effectLst/>
                <a:ea typeface="Times New Roman" panose="02020603050405020304" pitchFamily="18" charset="0"/>
              </a:rPr>
              <a:t>not the time</a:t>
            </a:r>
            <a:r>
              <a:rPr lang="en-US" sz="1500" dirty="0">
                <a:solidFill>
                  <a:srgbClr val="FF0000"/>
                </a:solidFill>
                <a:effectLst/>
                <a:ea typeface="Times New Roman" panose="02020603050405020304" pitchFamily="18" charset="0"/>
              </a:rPr>
              <a:t> </a:t>
            </a:r>
            <a:r>
              <a:rPr lang="en-US" sz="1500" dirty="0">
                <a:effectLst/>
                <a:ea typeface="Times New Roman" panose="02020603050405020304" pitchFamily="18" charset="0"/>
              </a:rPr>
              <a:t>to create a “Teaching Moment” for the individual as this will likely escalate the situation.</a:t>
            </a:r>
          </a:p>
          <a:p>
            <a:pPr marR="0" lvl="0">
              <a:spcBef>
                <a:spcPts val="0"/>
              </a:spcBef>
              <a:spcAft>
                <a:spcPts val="0"/>
              </a:spcAft>
            </a:pPr>
            <a:endParaRPr lang="en-US" sz="1500" dirty="0">
              <a:effectLst/>
              <a:ea typeface="Times New Roman" panose="02020603050405020304" pitchFamily="18" charset="0"/>
            </a:endParaRPr>
          </a:p>
          <a:p>
            <a:pPr marR="0" lvl="0">
              <a:spcBef>
                <a:spcPts val="0"/>
              </a:spcBef>
              <a:spcAft>
                <a:spcPts val="0"/>
              </a:spcAft>
            </a:pPr>
            <a:r>
              <a:rPr lang="en-US" sz="1500" b="1" dirty="0">
                <a:solidFill>
                  <a:srgbClr val="FF0000"/>
                </a:solidFill>
                <a:effectLst/>
                <a:ea typeface="Times New Roman" panose="02020603050405020304" pitchFamily="18" charset="0"/>
              </a:rPr>
              <a:t>Do </a:t>
            </a:r>
            <a:r>
              <a:rPr lang="en-US" sz="1500" b="1" dirty="0">
                <a:solidFill>
                  <a:srgbClr val="FF0000"/>
                </a:solidFill>
                <a:ea typeface="Times New Roman" panose="02020603050405020304" pitchFamily="18" charset="0"/>
              </a:rPr>
              <a:t>n</a:t>
            </a:r>
            <a:r>
              <a:rPr lang="en-US" sz="1500" b="1" dirty="0">
                <a:solidFill>
                  <a:srgbClr val="FF0000"/>
                </a:solidFill>
                <a:effectLst/>
                <a:ea typeface="Times New Roman" panose="02020603050405020304" pitchFamily="18" charset="0"/>
              </a:rPr>
              <a:t>ot </a:t>
            </a:r>
            <a:r>
              <a:rPr lang="en-US" sz="1500" dirty="0">
                <a:effectLst/>
                <a:ea typeface="Times New Roman" panose="02020603050405020304" pitchFamily="18" charset="0"/>
              </a:rPr>
              <a:t>reiterate what the individual did wrong/what they could have done better/ what they should do/etc.</a:t>
            </a:r>
          </a:p>
          <a:p>
            <a:pPr marR="0" lvl="0">
              <a:spcBef>
                <a:spcPts val="0"/>
              </a:spcBef>
              <a:spcAft>
                <a:spcPts val="0"/>
              </a:spcAft>
            </a:pPr>
            <a:endParaRPr lang="en-US" sz="1500" dirty="0">
              <a:effectLst/>
              <a:ea typeface="Calibri" panose="020F0502020204030204" pitchFamily="34" charset="0"/>
            </a:endParaRPr>
          </a:p>
          <a:p>
            <a:pPr marR="0" lvl="0">
              <a:spcBef>
                <a:spcPts val="0"/>
              </a:spcBef>
              <a:spcAft>
                <a:spcPts val="0"/>
              </a:spcAft>
            </a:pPr>
            <a:r>
              <a:rPr lang="en-US" sz="1500" dirty="0">
                <a:effectLst/>
                <a:ea typeface="Times New Roman" panose="02020603050405020304" pitchFamily="18" charset="0"/>
              </a:rPr>
              <a:t>Offer a break – Change the environment – Take 5 minutes outside or in a different area i.e., break room.</a:t>
            </a:r>
          </a:p>
          <a:p>
            <a:pPr marR="0" lvl="0">
              <a:spcBef>
                <a:spcPts val="0"/>
              </a:spcBef>
              <a:spcAft>
                <a:spcPts val="0"/>
              </a:spcAft>
            </a:pPr>
            <a:endParaRPr lang="en-US" sz="1500" dirty="0">
              <a:effectLst/>
              <a:ea typeface="Times New Roman" panose="02020603050405020304" pitchFamily="18" charset="0"/>
            </a:endParaRPr>
          </a:p>
          <a:p>
            <a:pPr marR="0" lvl="0">
              <a:spcBef>
                <a:spcPts val="0"/>
              </a:spcBef>
              <a:spcAft>
                <a:spcPts val="0"/>
              </a:spcAft>
            </a:pPr>
            <a:r>
              <a:rPr lang="en-US" sz="1500" dirty="0">
                <a:effectLst/>
                <a:ea typeface="Times New Roman" panose="02020603050405020304" pitchFamily="18" charset="0"/>
              </a:rPr>
              <a:t>Change job duty, if possible, to a preferred job duty especially if teaching a new job/skill which can cause anxiety/nervousness.</a:t>
            </a:r>
          </a:p>
          <a:p>
            <a:pPr marR="0" lvl="0">
              <a:spcBef>
                <a:spcPts val="0"/>
              </a:spcBef>
              <a:spcAft>
                <a:spcPts val="0"/>
              </a:spcAft>
            </a:pPr>
            <a:endParaRPr lang="en-US" sz="1500" dirty="0">
              <a:effectLst/>
              <a:ea typeface="Calibri" panose="020F0502020204030204" pitchFamily="34" charset="0"/>
            </a:endParaRPr>
          </a:p>
          <a:p>
            <a:pPr marR="0" lvl="0">
              <a:spcBef>
                <a:spcPts val="0"/>
              </a:spcBef>
              <a:spcAft>
                <a:spcPts val="0"/>
              </a:spcAft>
            </a:pPr>
            <a:r>
              <a:rPr lang="en-US" sz="1500" dirty="0">
                <a:effectLst/>
                <a:ea typeface="Times New Roman" panose="02020603050405020304" pitchFamily="18" charset="0"/>
              </a:rPr>
              <a:t>Let them know that it is OK – Take a deep breath and allow time for them to reset.</a:t>
            </a:r>
          </a:p>
          <a:p>
            <a:pPr marR="0" lvl="0">
              <a:spcBef>
                <a:spcPts val="0"/>
              </a:spcBef>
              <a:spcAft>
                <a:spcPts val="0"/>
              </a:spcAft>
            </a:pPr>
            <a:endParaRPr lang="en-US" sz="1500" dirty="0">
              <a:effectLst/>
              <a:ea typeface="Calibri" panose="020F0502020204030204" pitchFamily="34" charset="0"/>
            </a:endParaRPr>
          </a:p>
          <a:p>
            <a:pPr marR="0" lvl="0">
              <a:spcBef>
                <a:spcPts val="0"/>
              </a:spcBef>
              <a:spcAft>
                <a:spcPts val="0"/>
              </a:spcAft>
            </a:pPr>
            <a:r>
              <a:rPr lang="en-US" sz="1500" dirty="0">
                <a:effectLst/>
                <a:ea typeface="Times New Roman" panose="02020603050405020304" pitchFamily="18" charset="0"/>
              </a:rPr>
              <a:t>Follow up with the **</a:t>
            </a:r>
            <a:r>
              <a:rPr lang="en-US" sz="1500" b="1" i="1" u="sng" dirty="0">
                <a:effectLst/>
                <a:ea typeface="Times New Roman" panose="02020603050405020304" pitchFamily="18" charset="0"/>
              </a:rPr>
              <a:t>employment support team</a:t>
            </a:r>
            <a:r>
              <a:rPr lang="en-US" sz="1500" b="1" i="1" u="sng" dirty="0">
                <a:ea typeface="Times New Roman" panose="02020603050405020304" pitchFamily="18" charset="0"/>
              </a:rPr>
              <a:t>  </a:t>
            </a:r>
            <a:r>
              <a:rPr lang="en-US" sz="1500" dirty="0">
                <a:ea typeface="Times New Roman" panose="02020603050405020304" pitchFamily="18" charset="0"/>
              </a:rPr>
              <a:t>or </a:t>
            </a:r>
            <a:r>
              <a:rPr lang="en-US" sz="1500" b="1" i="1" u="sng" dirty="0">
                <a:ea typeface="Times New Roman" panose="02020603050405020304" pitchFamily="18" charset="0"/>
              </a:rPr>
              <a:t>a </a:t>
            </a:r>
            <a:r>
              <a:rPr lang="en-US" sz="1500" b="1" i="1" u="sng" dirty="0">
                <a:effectLst/>
                <a:ea typeface="Times New Roman" panose="02020603050405020304" pitchFamily="18" charset="0"/>
              </a:rPr>
              <a:t>supervisor </a:t>
            </a:r>
            <a:r>
              <a:rPr lang="en-US" sz="1500" dirty="0">
                <a:effectLst/>
                <a:ea typeface="Times New Roman" panose="02020603050405020304" pitchFamily="18" charset="0"/>
              </a:rPr>
              <a:t>to aid in facilitating the conversation. Make sure their contact info is handy.</a:t>
            </a:r>
          </a:p>
          <a:p>
            <a:pPr marR="0" lvl="0">
              <a:spcBef>
                <a:spcPts val="0"/>
              </a:spcBef>
              <a:spcAft>
                <a:spcPts val="0"/>
              </a:spcAft>
            </a:pPr>
            <a:r>
              <a:rPr lang="en-US" sz="1500" dirty="0">
                <a:ea typeface="Times New Roman" panose="02020603050405020304" pitchFamily="18" charset="0"/>
              </a:rPr>
              <a:t>(**</a:t>
            </a:r>
            <a:r>
              <a:rPr lang="en-US" sz="1500" b="1" i="1" u="sng" dirty="0">
                <a:ea typeface="Times New Roman" panose="02020603050405020304" pitchFamily="18" charset="0"/>
              </a:rPr>
              <a:t>IF</a:t>
            </a:r>
            <a:r>
              <a:rPr lang="en-US" sz="1500" dirty="0">
                <a:ea typeface="Times New Roman" panose="02020603050405020304" pitchFamily="18" charset="0"/>
              </a:rPr>
              <a:t>, the individual’s placement was through an Employment Agency)</a:t>
            </a:r>
          </a:p>
          <a:p>
            <a:pPr marR="0" lvl="0">
              <a:spcBef>
                <a:spcPts val="0"/>
              </a:spcBef>
              <a:spcAft>
                <a:spcPts val="0"/>
              </a:spcAft>
            </a:pPr>
            <a:endParaRPr lang="en-US" sz="1500" dirty="0">
              <a:ea typeface="Times New Roman" panose="02020603050405020304" pitchFamily="18" charset="0"/>
            </a:endParaRPr>
          </a:p>
          <a:p>
            <a:pPr marR="0" lvl="0">
              <a:spcBef>
                <a:spcPts val="0"/>
              </a:spcBef>
              <a:spcAft>
                <a:spcPts val="0"/>
              </a:spcAft>
            </a:pPr>
            <a:r>
              <a:rPr lang="en-US" sz="1500" b="1" i="1" u="sng" dirty="0">
                <a:effectLst/>
                <a:ea typeface="Times New Roman" panose="02020603050405020304" pitchFamily="18" charset="0"/>
              </a:rPr>
              <a:t>Revisit what upset the individual at another day/time </a:t>
            </a:r>
            <a:r>
              <a:rPr lang="en-US" sz="1500" dirty="0">
                <a:ea typeface="Times New Roman" panose="02020603050405020304" pitchFamily="18" charset="0"/>
              </a:rPr>
              <a:t>.  P</a:t>
            </a:r>
            <a:r>
              <a:rPr lang="en-US" sz="1500" dirty="0">
                <a:effectLst/>
                <a:ea typeface="Times New Roman" panose="02020603050405020304" pitchFamily="18" charset="0"/>
              </a:rPr>
              <a:t>roblem solve what options they could use when……….</a:t>
            </a:r>
          </a:p>
          <a:p>
            <a:pPr marR="0" lvl="0">
              <a:spcBef>
                <a:spcPts val="0"/>
              </a:spcBef>
              <a:spcAft>
                <a:spcPts val="0"/>
              </a:spcAft>
            </a:pPr>
            <a:endParaRPr lang="en-US" sz="1500" dirty="0">
              <a:effectLst/>
              <a:ea typeface="Calibri" panose="020F0502020204030204" pitchFamily="34" charset="0"/>
            </a:endParaRPr>
          </a:p>
          <a:p>
            <a:r>
              <a:rPr lang="en-US" sz="1500" i="1" u="sng" dirty="0">
                <a:effectLst/>
                <a:ea typeface="Times New Roman" panose="02020603050405020304" pitchFamily="18" charset="0"/>
              </a:rPr>
              <a:t>**If you feel that the individual is becoming a threat to self or others call 911. </a:t>
            </a:r>
          </a:p>
          <a:p>
            <a:pPr marR="0" lvl="0">
              <a:spcBef>
                <a:spcPts val="0"/>
              </a:spcBef>
              <a:spcAft>
                <a:spcPts val="0"/>
              </a:spcAft>
            </a:pPr>
            <a:endParaRPr lang="en-US" sz="1400" dirty="0">
              <a:effectLst/>
              <a:ea typeface="Times New Roman" panose="02020603050405020304" pitchFamily="18" charset="0"/>
            </a:endParaRPr>
          </a:p>
          <a:p>
            <a:pPr marR="0" lvl="1">
              <a:spcBef>
                <a:spcPts val="0"/>
              </a:spcBef>
              <a:spcAft>
                <a:spcPts val="0"/>
              </a:spcAft>
            </a:pPr>
            <a:endParaRPr lang="en-US" i="1" dirty="0">
              <a:ea typeface="Calibri" panose="020F0502020204030204" pitchFamily="34" charset="0"/>
            </a:endParaRPr>
          </a:p>
          <a:p>
            <a:pPr marR="0" lvl="1">
              <a:spcBef>
                <a:spcPts val="0"/>
              </a:spcBef>
              <a:spcAft>
                <a:spcPts val="0"/>
              </a:spcAft>
            </a:pPr>
            <a:endParaRPr lang="en-US" sz="1100" dirty="0">
              <a:effectLst/>
              <a:latin typeface="Calibri" panose="020F0502020204030204" pitchFamily="34" charset="0"/>
              <a:ea typeface="Calibri" panose="020F0502020204030204" pitchFamily="34" charset="0"/>
            </a:endParaRPr>
          </a:p>
        </p:txBody>
      </p:sp>
      <p:pic>
        <p:nvPicPr>
          <p:cNvPr id="3" name="Content Placeholder 11" descr="A picture containing object&#10;&#10;Description automatically generated">
            <a:extLst>
              <a:ext uri="{FF2B5EF4-FFF2-40B4-BE49-F238E27FC236}">
                <a16:creationId xmlns:a16="http://schemas.microsoft.com/office/drawing/2014/main" id="{D2280A21-C36D-C0FC-950A-9E77375B43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08714" y="79720"/>
            <a:ext cx="2554254" cy="1535860"/>
          </a:xfrm>
          <a:prstGeom prst="rect">
            <a:avLst/>
          </a:prstGeom>
        </p:spPr>
      </p:pic>
      <p:sp>
        <p:nvSpPr>
          <p:cNvPr id="5" name="TextBox 4">
            <a:extLst>
              <a:ext uri="{FF2B5EF4-FFF2-40B4-BE49-F238E27FC236}">
                <a16:creationId xmlns:a16="http://schemas.microsoft.com/office/drawing/2014/main" id="{115DF277-6A65-8510-566E-125AF2FDC6D8}"/>
              </a:ext>
            </a:extLst>
          </p:cNvPr>
          <p:cNvSpPr txBox="1"/>
          <p:nvPr/>
        </p:nvSpPr>
        <p:spPr>
          <a:xfrm rot="10800000" flipV="1">
            <a:off x="6711043" y="5953994"/>
            <a:ext cx="2171700" cy="369332"/>
          </a:xfrm>
          <a:prstGeom prst="rect">
            <a:avLst/>
          </a:prstGeom>
          <a:noFill/>
        </p:spPr>
        <p:txBody>
          <a:bodyPr wrap="square" rtlCol="0">
            <a:spAutoFit/>
          </a:bodyPr>
          <a:lstStyle/>
          <a:p>
            <a:r>
              <a:rPr lang="en-US" sz="900" dirty="0">
                <a:hlinkClick r:id="rId3" tooltip="http://gaming.stackexchange.com/questions/9866/how-do-i-recover-from-a-cannon-rush-as-protoss"/>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46982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take a look…</a:t>
            </a:r>
            <a:endParaRPr lang="en-US" dirty="0"/>
          </a:p>
        </p:txBody>
      </p:sp>
      <p:pic>
        <p:nvPicPr>
          <p:cNvPr id="8" name="Online Media 7" title="Conflict De-Escalation Techniques">
            <a:hlinkClick r:id="" action="ppaction://media"/>
            <a:extLst>
              <a:ext uri="{FF2B5EF4-FFF2-40B4-BE49-F238E27FC236}">
                <a16:creationId xmlns:a16="http://schemas.microsoft.com/office/drawing/2014/main" id="{954E9A72-FB9D-45A0-8DB7-7ABD47A81169}"/>
              </a:ext>
            </a:extLst>
          </p:cNvPr>
          <p:cNvPicPr>
            <a:picLocks noGrp="1" noRot="1" noChangeAspect="1"/>
          </p:cNvPicPr>
          <p:nvPr>
            <p:ph idx="1"/>
            <a:videoFile r:link="rId1"/>
          </p:nvPr>
        </p:nvPicPr>
        <p:blipFill>
          <a:blip r:embed="rId3"/>
          <a:stretch>
            <a:fillRect/>
          </a:stretch>
        </p:blipFill>
        <p:spPr>
          <a:xfrm>
            <a:off x="1494064" y="1800408"/>
            <a:ext cx="7209065" cy="4548441"/>
          </a:xfrm>
        </p:spPr>
      </p:pic>
      <p:graphicFrame>
        <p:nvGraphicFramePr>
          <p:cNvPr id="7" name="Object 6">
            <a:extLst>
              <a:ext uri="{FF2B5EF4-FFF2-40B4-BE49-F238E27FC236}">
                <a16:creationId xmlns:a16="http://schemas.microsoft.com/office/drawing/2014/main" id="{C7CCA29A-B871-4BCA-9A39-F28249383E45}"/>
              </a:ext>
            </a:extLst>
          </p:cNvPr>
          <p:cNvGraphicFramePr>
            <a:graphicFrameLocks noChangeAspect="1"/>
          </p:cNvGraphicFramePr>
          <p:nvPr>
            <p:extLst>
              <p:ext uri="{D42A27DB-BD31-4B8C-83A1-F6EECF244321}">
                <p14:modId xmlns:p14="http://schemas.microsoft.com/office/powerpoint/2010/main" val="905037737"/>
              </p:ext>
            </p:extLst>
          </p:nvPr>
        </p:nvGraphicFramePr>
        <p:xfrm>
          <a:off x="98425" y="98425"/>
          <a:ext cx="2649538" cy="409575"/>
        </p:xfrm>
        <a:graphic>
          <a:graphicData uri="http://schemas.openxmlformats.org/presentationml/2006/ole">
            <mc:AlternateContent xmlns:mc="http://schemas.openxmlformats.org/markup-compatibility/2006">
              <mc:Choice xmlns:v="urn:schemas-microsoft-com:vml" Requires="v">
                <p:oleObj name="Packager Shell Object" showAsIcon="1" r:id="rId4" imgW="2649960" imgH="409680" progId="Package">
                  <p:embed/>
                </p:oleObj>
              </mc:Choice>
              <mc:Fallback>
                <p:oleObj name="Packager Shell Object" showAsIcon="1" r:id="rId4" imgW="2649960" imgH="409680" progId="Package">
                  <p:embed/>
                  <p:pic>
                    <p:nvPicPr>
                      <p:cNvPr id="0" name=""/>
                      <p:cNvPicPr/>
                      <p:nvPr/>
                    </p:nvPicPr>
                    <p:blipFill>
                      <a:blip r:embed="rId5"/>
                      <a:stretch>
                        <a:fillRect/>
                      </a:stretch>
                    </p:blipFill>
                    <p:spPr>
                      <a:xfrm>
                        <a:off x="98425" y="98425"/>
                        <a:ext cx="2649538" cy="409575"/>
                      </a:xfrm>
                      <a:prstGeom prst="rect">
                        <a:avLst/>
                      </a:prstGeom>
                    </p:spPr>
                  </p:pic>
                </p:oleObj>
              </mc:Fallback>
            </mc:AlternateContent>
          </a:graphicData>
        </a:graphic>
      </p:graphicFrame>
    </p:spTree>
    <p:extLst>
      <p:ext uri="{BB962C8B-B14F-4D97-AF65-F5344CB8AC3E}">
        <p14:creationId xmlns:p14="http://schemas.microsoft.com/office/powerpoint/2010/main" val="79336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87DCD5F6-1943-4CEF-AD8D-1AFFA616A4BF}"/>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5410" y="1845736"/>
            <a:ext cx="3048000" cy="3048000"/>
          </a:xfrm>
        </p:spPr>
      </p:pic>
      <p:sp>
        <p:nvSpPr>
          <p:cNvPr id="2" name="Title 1"/>
          <p:cNvSpPr>
            <a:spLocks noGrp="1"/>
          </p:cNvSpPr>
          <p:nvPr>
            <p:ph type="title"/>
          </p:nvPr>
        </p:nvSpPr>
        <p:spPr>
          <a:xfrm>
            <a:off x="1097280" y="286605"/>
            <a:ext cx="10058400" cy="1450757"/>
          </a:xfrm>
          <a:prstGeom prst="rect">
            <a:avLst/>
          </a:prstGeom>
        </p:spPr>
        <p:txBody>
          <a:bodyPr anchor="b">
            <a:normAutofit/>
          </a:bodyPr>
          <a:lstStyle/>
          <a:p>
            <a:r>
              <a:rPr lang="en-US"/>
              <a:t>Non-violent approach</a:t>
            </a:r>
          </a:p>
        </p:txBody>
      </p:sp>
      <p:sp>
        <p:nvSpPr>
          <p:cNvPr id="14" name="Content Placeholder 2"/>
          <p:cNvSpPr>
            <a:spLocks noGrp="1"/>
          </p:cNvSpPr>
          <p:nvPr>
            <p:ph sz="half" idx="1"/>
          </p:nvPr>
        </p:nvSpPr>
        <p:spPr>
          <a:xfrm>
            <a:off x="1074656" y="1913641"/>
            <a:ext cx="4960384" cy="3955454"/>
          </a:xfrm>
          <a:prstGeom prst="rect">
            <a:avLst/>
          </a:prstGeom>
        </p:spPr>
        <p:txBody>
          <a:bodyPr>
            <a:normAutofit lnSpcReduction="10000"/>
          </a:bodyPr>
          <a:lstStyle/>
          <a:p>
            <a:pPr marL="0" indent="0">
              <a:buNone/>
            </a:pPr>
            <a:r>
              <a:rPr lang="en-US" sz="1700" dirty="0"/>
              <a:t>We need to make sure that we continue to offer our best so we can keep those in our environment, and ourselves, safe and free from harm.  </a:t>
            </a:r>
          </a:p>
          <a:p>
            <a:pPr marL="0" indent="0">
              <a:buNone/>
            </a:pPr>
            <a:r>
              <a:rPr lang="en-US" sz="1700" dirty="0"/>
              <a:t>Should an individual become aggressive, there are some things you can do </a:t>
            </a:r>
            <a:r>
              <a:rPr lang="en-US" sz="1700" b="1" i="1" u="sng" dirty="0">
                <a:highlight>
                  <a:srgbClr val="FFFF00"/>
                </a:highlight>
              </a:rPr>
              <a:t>without putting hands on</a:t>
            </a:r>
            <a:r>
              <a:rPr lang="en-US" sz="1700" dirty="0"/>
              <a:t> the individual to ensure everyone’s safety….</a:t>
            </a:r>
          </a:p>
          <a:p>
            <a:pPr marL="0" indent="0">
              <a:buNone/>
            </a:pPr>
            <a:r>
              <a:rPr lang="en-US" sz="1700" dirty="0"/>
              <a:t> If they throw something at you, </a:t>
            </a:r>
            <a:r>
              <a:rPr lang="en-US" sz="1700" b="1" dirty="0"/>
              <a:t>BLOCK</a:t>
            </a:r>
            <a:r>
              <a:rPr lang="en-US" sz="1700" dirty="0"/>
              <a:t> the object with your notebook, bookbag, purse or your hand/forearm.</a:t>
            </a:r>
          </a:p>
          <a:p>
            <a:r>
              <a:rPr lang="en-US" sz="1700" dirty="0"/>
              <a:t>If they come after you, try to place an object between you and the individual such as a chair, a desk, a table.</a:t>
            </a:r>
          </a:p>
          <a:p>
            <a:r>
              <a:rPr lang="en-US" sz="1700" dirty="0"/>
              <a:t>Have an escape route planned.  Often the individual will follow you out of the area which may help in calming them down, while removing bystanders.</a:t>
            </a:r>
          </a:p>
          <a:p>
            <a:r>
              <a:rPr lang="en-US" sz="1700" dirty="0"/>
              <a:t>If necessary, contact the local authorities.</a:t>
            </a:r>
          </a:p>
          <a:p>
            <a:pPr marL="0" indent="0">
              <a:buNone/>
            </a:pPr>
            <a:endParaRPr lang="en-US" sz="1300" dirty="0"/>
          </a:p>
        </p:txBody>
      </p:sp>
      <p:sp>
        <p:nvSpPr>
          <p:cNvPr id="7" name="TextBox 6">
            <a:extLst>
              <a:ext uri="{FF2B5EF4-FFF2-40B4-BE49-F238E27FC236}">
                <a16:creationId xmlns:a16="http://schemas.microsoft.com/office/drawing/2014/main" id="{24532BF8-9E33-4C14-8AF4-1AD2346E3141}"/>
              </a:ext>
            </a:extLst>
          </p:cNvPr>
          <p:cNvSpPr txBox="1"/>
          <p:nvPr/>
        </p:nvSpPr>
        <p:spPr>
          <a:xfrm>
            <a:off x="7134520" y="5005223"/>
            <a:ext cx="3048000" cy="230832"/>
          </a:xfrm>
          <a:prstGeom prst="rect">
            <a:avLst/>
          </a:prstGeom>
          <a:noFill/>
        </p:spPr>
        <p:txBody>
          <a:bodyPr wrap="square" rtlCol="0">
            <a:spAutoFit/>
          </a:bodyPr>
          <a:lstStyle/>
          <a:p>
            <a:r>
              <a:rPr lang="en-US" sz="900" dirty="0">
                <a:hlinkClick r:id="rId3" tooltip="http://www.pngall.com/blocked-png"/>
              </a:rPr>
              <a:t>This Photo</a:t>
            </a:r>
            <a:r>
              <a:rPr lang="en-US" sz="900" dirty="0"/>
              <a:t> by Unknown Author </a:t>
            </a:r>
            <a:r>
              <a:rPr lang="en-US" sz="900" dirty="0" err="1"/>
              <a:t>isl</a:t>
            </a:r>
            <a:r>
              <a:rPr lang="en-US" sz="900" dirty="0"/>
              <a:t> </a:t>
            </a:r>
            <a:r>
              <a:rPr lang="en-US" sz="900" dirty="0" err="1"/>
              <a:t>icensed</a:t>
            </a:r>
            <a:r>
              <a:rPr lang="en-US" sz="900" dirty="0"/>
              <a:t>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182036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2BB99D3-F535-1C93-E534-FEF564D88AC6}"/>
              </a:ext>
            </a:extLst>
          </p:cNvPr>
          <p:cNvSpPr>
            <a:spLocks noGrp="1" noChangeArrowheads="1"/>
          </p:cNvSpPr>
          <p:nvPr>
            <p:ph type="title"/>
          </p:nvPr>
        </p:nvSpPr>
        <p:spPr>
          <a:xfrm>
            <a:off x="0" y="158517"/>
            <a:ext cx="12192000" cy="1284288"/>
          </a:xfrm>
        </p:spPr>
        <p:txBody>
          <a:bodyPr/>
          <a:lstStyle/>
          <a:p>
            <a:pPr algn="ctr"/>
            <a:r>
              <a:rPr lang="en-US" altLang="en-US" sz="4400" b="1" dirty="0">
                <a:solidFill>
                  <a:srgbClr val="FF0000"/>
                </a:solidFill>
              </a:rPr>
              <a:t>Let’s Review:</a:t>
            </a:r>
            <a:br>
              <a:rPr lang="en-US" altLang="en-US" sz="4400" b="1" dirty="0">
                <a:solidFill>
                  <a:srgbClr val="FF0000"/>
                </a:solidFill>
              </a:rPr>
            </a:br>
            <a:r>
              <a:rPr lang="en-US" altLang="en-US" sz="4000" dirty="0"/>
              <a:t>Be an empathic listener</a:t>
            </a:r>
            <a:endParaRPr lang="en-US" altLang="en-US" dirty="0"/>
          </a:p>
        </p:txBody>
      </p:sp>
      <p:sp>
        <p:nvSpPr>
          <p:cNvPr id="12291" name="Rectangle 3">
            <a:extLst>
              <a:ext uri="{FF2B5EF4-FFF2-40B4-BE49-F238E27FC236}">
                <a16:creationId xmlns:a16="http://schemas.microsoft.com/office/drawing/2014/main" id="{69B70CEE-0D31-B2A5-91A1-263218261865}"/>
              </a:ext>
            </a:extLst>
          </p:cNvPr>
          <p:cNvSpPr>
            <a:spLocks noGrp="1" noChangeArrowheads="1"/>
          </p:cNvSpPr>
          <p:nvPr>
            <p:ph type="body" sz="half" idx="1"/>
          </p:nvPr>
        </p:nvSpPr>
        <p:spPr>
          <a:xfrm>
            <a:off x="318782" y="1733549"/>
            <a:ext cx="9882493" cy="4486275"/>
          </a:xfrm>
        </p:spPr>
        <p:txBody>
          <a:bodyPr>
            <a:normAutofit/>
          </a:bodyPr>
          <a:lstStyle/>
          <a:p>
            <a:pPr>
              <a:buFont typeface="Wingdings" panose="05000000000000000000" pitchFamily="2" charset="2"/>
              <a:buChar char="Ø"/>
            </a:pPr>
            <a:r>
              <a:rPr lang="en-US" altLang="en-US" sz="1500" dirty="0"/>
              <a:t>Do </a:t>
            </a:r>
            <a:r>
              <a:rPr lang="en-US" altLang="en-US" sz="1500" b="1" dirty="0">
                <a:solidFill>
                  <a:srgbClr val="FF0000"/>
                </a:solidFill>
              </a:rPr>
              <a:t>NOT</a:t>
            </a:r>
            <a:r>
              <a:rPr lang="en-US" altLang="en-US" sz="1500" dirty="0"/>
              <a:t> be judgmental.</a:t>
            </a:r>
          </a:p>
          <a:p>
            <a:pPr>
              <a:buFont typeface="Wingdings" panose="05000000000000000000" pitchFamily="2" charset="2"/>
              <a:buChar char="Ø"/>
            </a:pPr>
            <a:r>
              <a:rPr lang="en-US" altLang="en-US" sz="1500" dirty="0"/>
              <a:t>Do </a:t>
            </a:r>
            <a:r>
              <a:rPr lang="en-US" altLang="en-US" sz="1500" b="1" dirty="0">
                <a:solidFill>
                  <a:srgbClr val="FF0000"/>
                </a:solidFill>
              </a:rPr>
              <a:t>NOT</a:t>
            </a:r>
            <a:r>
              <a:rPr lang="en-US" altLang="en-US" sz="1500" dirty="0"/>
              <a:t> ignore the person or pretend to be paying attention.</a:t>
            </a:r>
          </a:p>
          <a:p>
            <a:pPr>
              <a:buFont typeface="Wingdings" panose="05000000000000000000" pitchFamily="2" charset="2"/>
              <a:buChar char="Ø"/>
            </a:pPr>
            <a:r>
              <a:rPr lang="en-US" altLang="en-US" sz="1500" dirty="0"/>
              <a:t>Listen to what the person is really saying.</a:t>
            </a:r>
          </a:p>
          <a:p>
            <a:pPr>
              <a:buFont typeface="Wingdings" panose="05000000000000000000" pitchFamily="2" charset="2"/>
              <a:buChar char="Ø"/>
            </a:pPr>
            <a:r>
              <a:rPr lang="en-US" altLang="en-US" sz="1500" dirty="0"/>
              <a:t>Re-state the message/ Clarify the message</a:t>
            </a:r>
          </a:p>
          <a:p>
            <a:pPr>
              <a:buFont typeface="Wingdings" panose="05000000000000000000" pitchFamily="2" charset="2"/>
              <a:buChar char="Ø"/>
            </a:pPr>
            <a:r>
              <a:rPr lang="en-US" altLang="en-US" sz="1500" dirty="0"/>
              <a:t>Validate -- “I understand why…” (Not in agreement with…)</a:t>
            </a:r>
          </a:p>
          <a:p>
            <a:pPr>
              <a:buFont typeface="Wingdings" panose="05000000000000000000" pitchFamily="2" charset="2"/>
              <a:buChar char="Ø"/>
            </a:pPr>
            <a:r>
              <a:rPr lang="en-US" altLang="en-US" sz="1500" dirty="0"/>
              <a:t>Try to establish rapport with the other person. (Ask then their name).</a:t>
            </a:r>
          </a:p>
          <a:p>
            <a:pPr>
              <a:lnSpc>
                <a:spcPct val="90000"/>
              </a:lnSpc>
              <a:buFont typeface="Wingdings" panose="05000000000000000000" pitchFamily="2" charset="2"/>
              <a:buChar char="Ø"/>
            </a:pPr>
            <a:r>
              <a:rPr lang="en-US" altLang="en-US" sz="1500" dirty="0"/>
              <a:t>Invasion or encroachment of personal space tends to heighten or escalate anxiety.</a:t>
            </a:r>
          </a:p>
          <a:p>
            <a:pPr marL="0" indent="0">
              <a:lnSpc>
                <a:spcPct val="90000"/>
              </a:lnSpc>
              <a:buNone/>
            </a:pPr>
            <a:r>
              <a:rPr lang="en-US" altLang="en-US" sz="1500" dirty="0"/>
              <a:t>** ( Note:  Personal space is usually 1.5 to 3 feet )-- far enough away so you cannot be hit or kicked</a:t>
            </a:r>
          </a:p>
          <a:p>
            <a:pPr>
              <a:lnSpc>
                <a:spcPct val="90000"/>
              </a:lnSpc>
              <a:buFont typeface="Wingdings" panose="05000000000000000000" pitchFamily="2" charset="2"/>
              <a:buChar char="Ø"/>
            </a:pPr>
            <a:r>
              <a:rPr lang="en-US" altLang="en-US" sz="1500" dirty="0"/>
              <a:t>Do </a:t>
            </a:r>
            <a:r>
              <a:rPr lang="en-US" altLang="en-US" sz="1500" b="1" dirty="0">
                <a:solidFill>
                  <a:srgbClr val="FF0000"/>
                </a:solidFill>
              </a:rPr>
              <a:t>NOT</a:t>
            </a:r>
            <a:r>
              <a:rPr lang="en-US" altLang="en-US" sz="1500" dirty="0"/>
              <a:t> touch a hostile person -- they might interpret that as an aggressive action.</a:t>
            </a:r>
          </a:p>
          <a:p>
            <a:pPr>
              <a:lnSpc>
                <a:spcPct val="90000"/>
              </a:lnSpc>
              <a:buFont typeface="Wingdings" panose="05000000000000000000" pitchFamily="2" charset="2"/>
              <a:buChar char="Ø"/>
            </a:pPr>
            <a:r>
              <a:rPr lang="en-US" altLang="en-US" sz="1500" dirty="0"/>
              <a:t>Always keep your hands visible -- you do not want the other person to misinterpret your physical actions. </a:t>
            </a:r>
          </a:p>
          <a:p>
            <a:pPr>
              <a:buFont typeface="Wingdings" panose="05000000000000000000" pitchFamily="2" charset="2"/>
              <a:buChar char="Ø"/>
            </a:pPr>
            <a:r>
              <a:rPr lang="en-US" altLang="en-US" sz="1500" dirty="0"/>
              <a:t>Maintain a relaxed position, calm voice and be aware of your body language!</a:t>
            </a:r>
          </a:p>
          <a:p>
            <a:pPr marL="0" indent="0">
              <a:lnSpc>
                <a:spcPct val="90000"/>
              </a:lnSpc>
              <a:buNone/>
            </a:pPr>
            <a:endParaRPr lang="en-US" altLang="en-US" sz="1200" dirty="0"/>
          </a:p>
          <a:p>
            <a:endParaRPr lang="en-US"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a person&#10;&#10;Description automatically generated">
            <a:extLst>
              <a:ext uri="{FF2B5EF4-FFF2-40B4-BE49-F238E27FC236}">
                <a16:creationId xmlns:a16="http://schemas.microsoft.com/office/drawing/2014/main" id="{8B75CB90-A395-4B6D-A2A9-4551A2ACB830}"/>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6134" y="2076777"/>
            <a:ext cx="4938712" cy="3206024"/>
          </a:xfrm>
        </p:spPr>
      </p:pic>
      <p:sp>
        <p:nvSpPr>
          <p:cNvPr id="2" name="Title 1"/>
          <p:cNvSpPr>
            <a:spLocks noGrp="1"/>
          </p:cNvSpPr>
          <p:nvPr>
            <p:ph type="title"/>
          </p:nvPr>
        </p:nvSpPr>
        <p:spPr>
          <a:xfrm>
            <a:off x="1097280" y="286605"/>
            <a:ext cx="10058400" cy="1450757"/>
          </a:xfrm>
          <a:prstGeom prst="rect">
            <a:avLst/>
          </a:prstGeom>
        </p:spPr>
        <p:txBody>
          <a:bodyPr anchor="b">
            <a:normAutofit/>
          </a:bodyPr>
          <a:lstStyle/>
          <a:p>
            <a:r>
              <a:rPr lang="en-US"/>
              <a:t>Show them you C.A.R.E.</a:t>
            </a:r>
            <a:br>
              <a:rPr lang="en-US"/>
            </a:br>
            <a:r>
              <a:rPr lang="en-US"/>
              <a:t>(A General approach)</a:t>
            </a:r>
          </a:p>
        </p:txBody>
      </p:sp>
      <p:graphicFrame>
        <p:nvGraphicFramePr>
          <p:cNvPr id="13" name="Content Placeholder 2">
            <a:extLst>
              <a:ext uri="{FF2B5EF4-FFF2-40B4-BE49-F238E27FC236}">
                <a16:creationId xmlns:a16="http://schemas.microsoft.com/office/drawing/2014/main" id="{75A909DA-BD04-4EEC-B82C-01882F328AD7}"/>
              </a:ext>
            </a:extLst>
          </p:cNvPr>
          <p:cNvGraphicFramePr>
            <a:graphicFrameLocks noGrp="1"/>
          </p:cNvGraphicFramePr>
          <p:nvPr>
            <p:ph sz="half" idx="2"/>
            <p:extLst>
              <p:ext uri="{D42A27DB-BD31-4B8C-83A1-F6EECF244321}">
                <p14:modId xmlns:p14="http://schemas.microsoft.com/office/powerpoint/2010/main" val="202965008"/>
              </p:ext>
            </p:extLst>
          </p:nvPr>
        </p:nvGraphicFramePr>
        <p:xfrm>
          <a:off x="6217920" y="1668109"/>
          <a:ext cx="4937760" cy="4023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CB0082A1-90C0-4E02-9AA6-779643C569F8}"/>
              </a:ext>
            </a:extLst>
          </p:cNvPr>
          <p:cNvSpPr txBox="1"/>
          <p:nvPr/>
        </p:nvSpPr>
        <p:spPr>
          <a:xfrm>
            <a:off x="1096963" y="5460637"/>
            <a:ext cx="4938712" cy="230832"/>
          </a:xfrm>
          <a:prstGeom prst="rect">
            <a:avLst/>
          </a:prstGeom>
          <a:noFill/>
        </p:spPr>
        <p:txBody>
          <a:bodyPr wrap="square" rtlCol="0">
            <a:spAutoFit/>
          </a:bodyPr>
          <a:lstStyle/>
          <a:p>
            <a:r>
              <a:rPr lang="en-US" sz="900">
                <a:hlinkClick r:id="rId4" tooltip="https://www.groundreport.com/the-art-of-listening-in-peer-support-is-critically-important/"/>
              </a:rPr>
              <a:t>This Photo</a:t>
            </a:r>
            <a:r>
              <a:rPr lang="en-US" sz="900"/>
              <a:t> by Unknown Author is licensed under </a:t>
            </a:r>
            <a:r>
              <a:rPr lang="en-US" sz="900">
                <a:hlinkClick r:id="rId10" tooltip="https://creativecommons.org/licenses/by-nc/3.0/"/>
              </a:rPr>
              <a:t>CC BY-NC</a:t>
            </a:r>
            <a:endParaRPr lang="en-US" sz="900"/>
          </a:p>
        </p:txBody>
      </p:sp>
    </p:spTree>
    <p:extLst>
      <p:ext uri="{BB962C8B-B14F-4D97-AF65-F5344CB8AC3E}">
        <p14:creationId xmlns:p14="http://schemas.microsoft.com/office/powerpoint/2010/main" val="117839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2662-4A61-FAB6-B258-7274673BB92D}"/>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FEBE9140-BC36-4045-020C-16B3A087DEBC}"/>
              </a:ext>
            </a:extLst>
          </p:cNvPr>
          <p:cNvSpPr>
            <a:spLocks noGrp="1"/>
          </p:cNvSpPr>
          <p:nvPr>
            <p:ph sz="half" idx="2"/>
          </p:nvPr>
        </p:nvSpPr>
        <p:spPr/>
        <p:txBody>
          <a:bodyPr/>
          <a:lstStyle/>
          <a:p>
            <a:endParaRPr lang="en-US" dirty="0"/>
          </a:p>
        </p:txBody>
      </p:sp>
      <p:pic>
        <p:nvPicPr>
          <p:cNvPr id="1026" name="Picture 2" descr="19 Funny Stress Memes - Gallery">
            <a:extLst>
              <a:ext uri="{FF2B5EF4-FFF2-40B4-BE49-F238E27FC236}">
                <a16:creationId xmlns:a16="http://schemas.microsoft.com/office/drawing/2014/main" id="{5398425A-B9B9-CA3E-EA9E-6A4B74352BC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71500" y="213467"/>
            <a:ext cx="8327570" cy="60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4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oy&#10;&#10;Description generated with high confidence">
            <a:extLst>
              <a:ext uri="{FF2B5EF4-FFF2-40B4-BE49-F238E27FC236}">
                <a16:creationId xmlns:a16="http://schemas.microsoft.com/office/drawing/2014/main" id="{26856DB8-7BB4-45F9-AEA2-A6DEAE69006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56" r="-3" b="-3"/>
          <a:stretch/>
        </p:blipFill>
        <p:spPr>
          <a:xfrm>
            <a:off x="1644154" y="1845736"/>
            <a:ext cx="3844012" cy="4023359"/>
          </a:xfrm>
          <a:prstGeom prst="rect">
            <a:avLst/>
          </a:prstGeom>
          <a:noFill/>
          <a:effectLst>
            <a:softEdge rad="0"/>
          </a:effectLst>
        </p:spPr>
      </p:pic>
      <p:sp>
        <p:nvSpPr>
          <p:cNvPr id="2" name="Title 1"/>
          <p:cNvSpPr>
            <a:spLocks noGrp="1"/>
          </p:cNvSpPr>
          <p:nvPr>
            <p:ph type="title"/>
          </p:nvPr>
        </p:nvSpPr>
        <p:spPr>
          <a:xfrm>
            <a:off x="1097280" y="286605"/>
            <a:ext cx="10058400" cy="1146269"/>
          </a:xfrm>
          <a:prstGeom prst="rect">
            <a:avLst/>
          </a:prstGeom>
        </p:spPr>
        <p:txBody>
          <a:bodyPr anchor="b">
            <a:normAutofit/>
          </a:bodyPr>
          <a:lstStyle/>
          <a:p>
            <a:pPr algn="ctr"/>
            <a:r>
              <a:rPr lang="en-US" sz="6000" b="1" dirty="0">
                <a:solidFill>
                  <a:schemeClr val="accent2"/>
                </a:solidFill>
              </a:rPr>
              <a:t>Decompressing</a:t>
            </a:r>
            <a:r>
              <a:rPr lang="en-US" dirty="0"/>
              <a:t> </a:t>
            </a:r>
          </a:p>
        </p:txBody>
      </p:sp>
      <p:sp>
        <p:nvSpPr>
          <p:cNvPr id="3" name="Content Placeholder 2"/>
          <p:cNvSpPr>
            <a:spLocks noGrp="1"/>
          </p:cNvSpPr>
          <p:nvPr>
            <p:ph sz="half" idx="2"/>
          </p:nvPr>
        </p:nvSpPr>
        <p:spPr>
          <a:xfrm>
            <a:off x="6217920" y="1845735"/>
            <a:ext cx="4937760" cy="4023360"/>
          </a:xfrm>
          <a:prstGeom prst="rect">
            <a:avLst/>
          </a:prstGeom>
        </p:spPr>
        <p:txBody>
          <a:bodyPr>
            <a:normAutofit/>
          </a:bodyPr>
          <a:lstStyle/>
          <a:p>
            <a:r>
              <a:rPr lang="en-US" sz="1600" dirty="0"/>
              <a:t>In order for us to be the best in handling a crisis situation, we must also learn to take care of ourselves.  Often times, after an event occurs, we need to decompress.  Simply put, we need to talk to someone on our team.  This is an opportunity to grow by learning what we did that was helpful, and what we might need to improve upon.  </a:t>
            </a:r>
            <a:endParaRPr lang="en-US" sz="1400" dirty="0"/>
          </a:p>
          <a:p>
            <a:r>
              <a:rPr lang="en-US" sz="1600" dirty="0"/>
              <a:t>One of the best things we can do in addition to talking with our team, is to do something for ourselves…get a hobby!  Do something that helps you reduce the impact of stress from the event.  Whether it is reading, listening to music, gardening, running, walking or biking….find something that YOU love to do and take time out of your day to help maintain your and physical health.</a:t>
            </a:r>
          </a:p>
          <a:p>
            <a:pPr marL="0" indent="0">
              <a:buNone/>
            </a:pPr>
            <a:endParaRPr lang="en-US" sz="1600" dirty="0"/>
          </a:p>
          <a:p>
            <a:endParaRPr lang="en-US" sz="1400" dirty="0"/>
          </a:p>
        </p:txBody>
      </p:sp>
      <p:sp>
        <p:nvSpPr>
          <p:cNvPr id="6" name="TextBox 5">
            <a:extLst>
              <a:ext uri="{FF2B5EF4-FFF2-40B4-BE49-F238E27FC236}">
                <a16:creationId xmlns:a16="http://schemas.microsoft.com/office/drawing/2014/main" id="{33254731-B3FE-49BC-824B-B8DD076B1A38}"/>
              </a:ext>
            </a:extLst>
          </p:cNvPr>
          <p:cNvSpPr txBox="1"/>
          <p:nvPr/>
        </p:nvSpPr>
        <p:spPr>
          <a:xfrm>
            <a:off x="3161888" y="566904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kid-babyworld.blogspot.com/2011/09/seven-ways-to-boost-your-child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67046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7F9A628-5858-47E0-8275-69D2D84B3EAB}"/>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6963" y="1781383"/>
            <a:ext cx="4455425" cy="3410656"/>
          </a:xfrm>
        </p:spPr>
      </p:pic>
      <p:sp>
        <p:nvSpPr>
          <p:cNvPr id="2" name="Title 1"/>
          <p:cNvSpPr>
            <a:spLocks noGrp="1"/>
          </p:cNvSpPr>
          <p:nvPr>
            <p:ph type="title"/>
          </p:nvPr>
        </p:nvSpPr>
        <p:spPr>
          <a:xfrm>
            <a:off x="1097280" y="286605"/>
            <a:ext cx="10058400" cy="1450757"/>
          </a:xfrm>
          <a:prstGeom prst="rect">
            <a:avLst/>
          </a:prstGeom>
        </p:spPr>
        <p:txBody>
          <a:bodyPr anchor="b">
            <a:normAutofit/>
          </a:bodyPr>
          <a:lstStyle/>
          <a:p>
            <a:r>
              <a:rPr lang="en-US"/>
              <a:t>Final Thoughts </a:t>
            </a:r>
          </a:p>
        </p:txBody>
      </p:sp>
      <p:graphicFrame>
        <p:nvGraphicFramePr>
          <p:cNvPr id="5" name="Content Placeholder 2">
            <a:extLst>
              <a:ext uri="{FF2B5EF4-FFF2-40B4-BE49-F238E27FC236}">
                <a16:creationId xmlns:a16="http://schemas.microsoft.com/office/drawing/2014/main" id="{F7028BC9-AA39-4B4C-BCA8-3076D35BE40B}"/>
              </a:ext>
            </a:extLst>
          </p:cNvPr>
          <p:cNvGraphicFramePr>
            <a:graphicFrameLocks noGrp="1"/>
          </p:cNvGraphicFramePr>
          <p:nvPr>
            <p:ph sz="half" idx="2"/>
            <p:extLst>
              <p:ext uri="{D42A27DB-BD31-4B8C-83A1-F6EECF244321}">
                <p14:modId xmlns:p14="http://schemas.microsoft.com/office/powerpoint/2010/main" val="1013371993"/>
              </p:ext>
            </p:extLst>
          </p:nvPr>
        </p:nvGraphicFramePr>
        <p:xfrm>
          <a:off x="5684363" y="1781382"/>
          <a:ext cx="6278251" cy="3410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BBD54F09-7123-44C6-9381-99C1FF6B02F8}"/>
              </a:ext>
            </a:extLst>
          </p:cNvPr>
          <p:cNvSpPr txBox="1"/>
          <p:nvPr/>
        </p:nvSpPr>
        <p:spPr>
          <a:xfrm>
            <a:off x="1096963" y="5305179"/>
            <a:ext cx="4938712" cy="230832"/>
          </a:xfrm>
          <a:prstGeom prst="rect">
            <a:avLst/>
          </a:prstGeom>
          <a:noFill/>
        </p:spPr>
        <p:txBody>
          <a:bodyPr wrap="square" rtlCol="0">
            <a:spAutoFit/>
          </a:bodyPr>
          <a:lstStyle/>
          <a:p>
            <a:r>
              <a:rPr lang="en-US" sz="900">
                <a:hlinkClick r:id="rId3" tooltip="https://ladywithatruck.com/2014/11/30/is-empathy-a-choice-and-does-the-narcissist-have-a-choice/"/>
              </a:rPr>
              <a:t>This Photo</a:t>
            </a:r>
            <a:r>
              <a:rPr lang="en-US" sz="900"/>
              <a:t> by Unknown Author is licensed under </a:t>
            </a:r>
            <a:r>
              <a:rPr lang="en-US" sz="900">
                <a:hlinkClick r:id="rId9" tooltip="https://creativecommons.org/licenses/by-nd/3.0/"/>
              </a:rPr>
              <a:t>CC BY-ND</a:t>
            </a:r>
            <a:endParaRPr lang="en-US" sz="900"/>
          </a:p>
        </p:txBody>
      </p:sp>
    </p:spTree>
    <p:extLst>
      <p:ext uri="{BB962C8B-B14F-4D97-AF65-F5344CB8AC3E}">
        <p14:creationId xmlns:p14="http://schemas.microsoft.com/office/powerpoint/2010/main" val="319551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chemeClr val="accent2"/>
                </a:solidFill>
              </a:rPr>
              <a:t>QUESTIONS??</a:t>
            </a:r>
          </a:p>
        </p:txBody>
      </p:sp>
      <p:sp>
        <p:nvSpPr>
          <p:cNvPr id="4" name="Content Placeholder 3">
            <a:extLst>
              <a:ext uri="{FF2B5EF4-FFF2-40B4-BE49-F238E27FC236}">
                <a16:creationId xmlns:a16="http://schemas.microsoft.com/office/drawing/2014/main" id="{6406636E-61AC-4BD7-80D9-62FFA82758FC}"/>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6507A25-7090-4233-B3D0-0B3D0C4DF2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41550" y="1931633"/>
            <a:ext cx="4681316" cy="3967217"/>
          </a:xfrm>
          <a:prstGeom prst="rect">
            <a:avLst/>
          </a:prstGeom>
        </p:spPr>
      </p:pic>
      <p:sp>
        <p:nvSpPr>
          <p:cNvPr id="6" name="TextBox 5">
            <a:extLst>
              <a:ext uri="{FF2B5EF4-FFF2-40B4-BE49-F238E27FC236}">
                <a16:creationId xmlns:a16="http://schemas.microsoft.com/office/drawing/2014/main" id="{F1355822-96ED-468F-A974-DFD77A0B9F22}"/>
              </a:ext>
            </a:extLst>
          </p:cNvPr>
          <p:cNvSpPr txBox="1"/>
          <p:nvPr/>
        </p:nvSpPr>
        <p:spPr>
          <a:xfrm>
            <a:off x="3787786" y="5984749"/>
            <a:ext cx="4407698" cy="230832"/>
          </a:xfrm>
          <a:prstGeom prst="rect">
            <a:avLst/>
          </a:prstGeom>
          <a:noFill/>
        </p:spPr>
        <p:txBody>
          <a:bodyPr wrap="square" rtlCol="0">
            <a:spAutoFit/>
          </a:bodyPr>
          <a:lstStyle/>
          <a:p>
            <a:r>
              <a:rPr lang="en-US" sz="900" dirty="0">
                <a:hlinkClick r:id="rId3" tooltip="http://thecollaboratory.wikidot.com/philosophy-of-thought-and-logic-2014-fal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42618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450757"/>
          </a:xfrm>
          <a:prstGeom prst="rect">
            <a:avLst/>
          </a:prstGeom>
        </p:spPr>
        <p:txBody>
          <a:bodyPr anchor="b">
            <a:normAutofit/>
          </a:bodyPr>
          <a:lstStyle/>
          <a:p>
            <a:r>
              <a:rPr lang="en-US"/>
              <a:t>Contents</a:t>
            </a:r>
          </a:p>
        </p:txBody>
      </p:sp>
      <p:graphicFrame>
        <p:nvGraphicFramePr>
          <p:cNvPr id="34" name="Content Placeholder 2">
            <a:extLst>
              <a:ext uri="{FF2B5EF4-FFF2-40B4-BE49-F238E27FC236}">
                <a16:creationId xmlns:a16="http://schemas.microsoft.com/office/drawing/2014/main" id="{3EA5C88F-50C5-4377-889B-57C29182AE13}"/>
              </a:ext>
            </a:extLst>
          </p:cNvPr>
          <p:cNvGraphicFramePr>
            <a:graphicFrameLocks noGrp="1"/>
          </p:cNvGraphicFramePr>
          <p:nvPr>
            <p:ph idx="1"/>
            <p:extLst>
              <p:ext uri="{D42A27DB-BD31-4B8C-83A1-F6EECF244321}">
                <p14:modId xmlns:p14="http://schemas.microsoft.com/office/powerpoint/2010/main" val="3452484268"/>
              </p:ext>
            </p:extLst>
          </p:nvPr>
        </p:nvGraphicFramePr>
        <p:xfrm>
          <a:off x="1291471" y="1857078"/>
          <a:ext cx="8917758" cy="4213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34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A590E5-E983-442E-9CE5-856A3C4F514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6962" y="1737362"/>
            <a:ext cx="4826000" cy="3383277"/>
          </a:xfrm>
        </p:spPr>
      </p:pic>
      <p:sp>
        <p:nvSpPr>
          <p:cNvPr id="2" name="Title 1"/>
          <p:cNvSpPr>
            <a:spLocks noGrp="1"/>
          </p:cNvSpPr>
          <p:nvPr>
            <p:ph type="title"/>
          </p:nvPr>
        </p:nvSpPr>
        <p:spPr>
          <a:xfrm>
            <a:off x="1097280" y="286605"/>
            <a:ext cx="10058400" cy="1450757"/>
          </a:xfrm>
          <a:prstGeom prst="rect">
            <a:avLst/>
          </a:prstGeom>
        </p:spPr>
        <p:txBody>
          <a:bodyPr anchor="b">
            <a:normAutofit/>
          </a:bodyPr>
          <a:lstStyle/>
          <a:p>
            <a:r>
              <a:rPr lang="en-US"/>
              <a:t>Critical Observation</a:t>
            </a:r>
          </a:p>
        </p:txBody>
      </p:sp>
      <p:sp>
        <p:nvSpPr>
          <p:cNvPr id="3" name="Content Placeholder 2"/>
          <p:cNvSpPr>
            <a:spLocks noGrp="1"/>
          </p:cNvSpPr>
          <p:nvPr>
            <p:ph sz="half" idx="1"/>
          </p:nvPr>
        </p:nvSpPr>
        <p:spPr>
          <a:xfrm>
            <a:off x="980388" y="1845736"/>
            <a:ext cx="5054652" cy="4023359"/>
          </a:xfrm>
          <a:prstGeom prst="rect">
            <a:avLst/>
          </a:prstGeom>
        </p:spPr>
        <p:txBody>
          <a:bodyPr>
            <a:normAutofit/>
          </a:bodyPr>
          <a:lstStyle/>
          <a:p>
            <a:r>
              <a:rPr lang="en-US" dirty="0"/>
              <a:t>A critical observation is a necessary soft skill that allows a person the ability to see a problem before it can escalate to a crisis situation.</a:t>
            </a:r>
          </a:p>
        </p:txBody>
      </p:sp>
      <p:sp>
        <p:nvSpPr>
          <p:cNvPr id="6" name="TextBox 5">
            <a:extLst>
              <a:ext uri="{FF2B5EF4-FFF2-40B4-BE49-F238E27FC236}">
                <a16:creationId xmlns:a16="http://schemas.microsoft.com/office/drawing/2014/main" id="{B9D7E8B7-94DB-4342-9506-B28F9CCAD887}"/>
              </a:ext>
            </a:extLst>
          </p:cNvPr>
          <p:cNvSpPr txBox="1"/>
          <p:nvPr/>
        </p:nvSpPr>
        <p:spPr>
          <a:xfrm>
            <a:off x="6273800" y="5599321"/>
            <a:ext cx="4826000" cy="230832"/>
          </a:xfrm>
          <a:prstGeom prst="rect">
            <a:avLst/>
          </a:prstGeom>
          <a:noFill/>
        </p:spPr>
        <p:txBody>
          <a:bodyPr wrap="square" rtlCol="0">
            <a:spAutoFit/>
          </a:bodyPr>
          <a:lstStyle/>
          <a:p>
            <a:r>
              <a:rPr lang="en-US" sz="900">
                <a:hlinkClick r:id="rId3" tooltip="http://www.geripal.org/2013/03/the-shortsighted-argument-in-limiting.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04452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rawing of a cartoon character&#10;&#10;Description automatically generated">
            <a:extLst>
              <a:ext uri="{FF2B5EF4-FFF2-40B4-BE49-F238E27FC236}">
                <a16:creationId xmlns:a16="http://schemas.microsoft.com/office/drawing/2014/main" id="{5047B463-1BA9-43F0-89DA-76B02A534AB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73800" y="1895475"/>
            <a:ext cx="4103017" cy="3336401"/>
          </a:xfrm>
        </p:spPr>
      </p:pic>
      <p:sp>
        <p:nvSpPr>
          <p:cNvPr id="2" name="Title 1"/>
          <p:cNvSpPr>
            <a:spLocks noGrp="1"/>
          </p:cNvSpPr>
          <p:nvPr>
            <p:ph type="title"/>
          </p:nvPr>
        </p:nvSpPr>
        <p:spPr>
          <a:xfrm>
            <a:off x="1097280" y="200467"/>
            <a:ext cx="10058400" cy="1450757"/>
          </a:xfrm>
          <a:prstGeom prst="rect">
            <a:avLst/>
          </a:prstGeom>
        </p:spPr>
        <p:txBody>
          <a:bodyPr anchor="b">
            <a:normAutofit/>
          </a:bodyPr>
          <a:lstStyle/>
          <a:p>
            <a:r>
              <a:rPr lang="en-US" dirty="0"/>
              <a:t>Signs of a crisis  developing</a:t>
            </a:r>
          </a:p>
        </p:txBody>
      </p:sp>
      <p:sp>
        <p:nvSpPr>
          <p:cNvPr id="3" name="Content Placeholder 2"/>
          <p:cNvSpPr>
            <a:spLocks noGrp="1"/>
          </p:cNvSpPr>
          <p:nvPr>
            <p:ph sz="half" idx="1"/>
          </p:nvPr>
        </p:nvSpPr>
        <p:spPr>
          <a:xfrm>
            <a:off x="1097280" y="1845736"/>
            <a:ext cx="4937760" cy="4023359"/>
          </a:xfrm>
          <a:prstGeom prst="rect">
            <a:avLst/>
          </a:prstGeom>
        </p:spPr>
        <p:txBody>
          <a:bodyPr>
            <a:normAutofit/>
          </a:bodyPr>
          <a:lstStyle/>
          <a:p>
            <a:r>
              <a:rPr lang="en-US" sz="1900" dirty="0"/>
              <a:t>Someone is </a:t>
            </a:r>
            <a:r>
              <a:rPr lang="en-US" sz="1900" b="1" dirty="0"/>
              <a:t>Anxious.</a:t>
            </a:r>
          </a:p>
          <a:p>
            <a:r>
              <a:rPr lang="en-US" sz="1900" dirty="0"/>
              <a:t>Any “</a:t>
            </a:r>
            <a:r>
              <a:rPr lang="en-US" sz="1900" b="1" i="1" dirty="0"/>
              <a:t>noticeable</a:t>
            </a:r>
            <a:r>
              <a:rPr lang="en-US" sz="1900" dirty="0"/>
              <a:t>” change in the individual’s day-to-day behaviors.</a:t>
            </a:r>
          </a:p>
          <a:p>
            <a:r>
              <a:rPr lang="en-US" sz="1900" dirty="0"/>
              <a:t>Examples may include: pacing, excessive talking, rocking, wringing of hands, biting fingernails, tapping fingers, looking down at the ground.</a:t>
            </a:r>
          </a:p>
          <a:p>
            <a:r>
              <a:rPr lang="en-US" sz="1900" dirty="0"/>
              <a:t>Put on your “detective hat”.  It is up to YOU, to be aware of changes. </a:t>
            </a:r>
          </a:p>
          <a:p>
            <a:r>
              <a:rPr lang="en-US" sz="1900" dirty="0"/>
              <a:t>Acting out behaviors seldom “come out of nowhere “.</a:t>
            </a:r>
          </a:p>
          <a:p>
            <a:r>
              <a:rPr lang="en-US" sz="1900" dirty="0"/>
              <a:t>Generally they start out as a “small” issue</a:t>
            </a:r>
          </a:p>
        </p:txBody>
      </p:sp>
      <p:sp>
        <p:nvSpPr>
          <p:cNvPr id="6" name="TextBox 5">
            <a:extLst>
              <a:ext uri="{FF2B5EF4-FFF2-40B4-BE49-F238E27FC236}">
                <a16:creationId xmlns:a16="http://schemas.microsoft.com/office/drawing/2014/main" id="{93B13798-3015-46CC-88D3-5475046F1598}"/>
              </a:ext>
            </a:extLst>
          </p:cNvPr>
          <p:cNvSpPr txBox="1"/>
          <p:nvPr/>
        </p:nvSpPr>
        <p:spPr>
          <a:xfrm>
            <a:off x="6273800" y="5819775"/>
            <a:ext cx="4826000" cy="230832"/>
          </a:xfrm>
          <a:prstGeom prst="rect">
            <a:avLst/>
          </a:prstGeom>
          <a:noFill/>
        </p:spPr>
        <p:txBody>
          <a:bodyPr wrap="square" rtlCol="0">
            <a:spAutoFit/>
          </a:bodyPr>
          <a:lstStyle/>
          <a:p>
            <a:r>
              <a:rPr lang="en-US" sz="900">
                <a:hlinkClick r:id="rId3" tooltip="http://bancadadirecta.blogspot.com/2012/12/o-detective-tempicos-actualmente.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1650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6D4A-7A5B-7E0E-7110-F27D94CE9A87}"/>
              </a:ext>
            </a:extLst>
          </p:cNvPr>
          <p:cNvSpPr>
            <a:spLocks noGrp="1"/>
          </p:cNvSpPr>
          <p:nvPr>
            <p:ph type="title"/>
          </p:nvPr>
        </p:nvSpPr>
        <p:spPr>
          <a:xfrm>
            <a:off x="1066800" y="2952524"/>
            <a:ext cx="10058400" cy="3494315"/>
          </a:xfrm>
        </p:spPr>
        <p:txBody>
          <a:bodyPr>
            <a:normAutofit fontScale="90000"/>
          </a:bodyPr>
          <a:lstStyle/>
          <a:p>
            <a:pPr algn="ctr"/>
            <a:br>
              <a:rPr lang="en-US" i="1" dirty="0">
                <a:latin typeface="Calibri" panose="020F0502020204030204" pitchFamily="34" charset="0"/>
                <a:ea typeface="Calibri" panose="020F0502020204030204" pitchFamily="34" charset="0"/>
              </a:rPr>
            </a:br>
            <a:br>
              <a:rPr lang="en-US" i="1" dirty="0">
                <a:latin typeface="Calibri" panose="020F0502020204030204" pitchFamily="34" charset="0"/>
                <a:ea typeface="Calibri" panose="020F0502020204030204" pitchFamily="34" charset="0"/>
              </a:rPr>
            </a:br>
            <a:br>
              <a:rPr lang="en-US" i="1" dirty="0">
                <a:latin typeface="Calibri" panose="020F0502020204030204" pitchFamily="34" charset="0"/>
                <a:ea typeface="Calibri" panose="020F0502020204030204" pitchFamily="34" charset="0"/>
              </a:rPr>
            </a:br>
            <a:br>
              <a:rPr lang="en-US" i="1" dirty="0">
                <a:latin typeface="Calibri" panose="020F0502020204030204" pitchFamily="34" charset="0"/>
                <a:ea typeface="Calibri" panose="020F0502020204030204" pitchFamily="34" charset="0"/>
              </a:rPr>
            </a:br>
            <a:br>
              <a:rPr lang="en-US" i="1" dirty="0">
                <a:latin typeface="Calibri" panose="020F0502020204030204" pitchFamily="34" charset="0"/>
                <a:ea typeface="Calibri" panose="020F0502020204030204" pitchFamily="34" charset="0"/>
              </a:rPr>
            </a:br>
            <a:br>
              <a:rPr lang="en-US" i="1" dirty="0">
                <a:latin typeface="Calibri" panose="020F0502020204030204" pitchFamily="34" charset="0"/>
                <a:ea typeface="Calibri" panose="020F0502020204030204" pitchFamily="34" charset="0"/>
              </a:rPr>
            </a:br>
            <a:br>
              <a:rPr lang="en-US" i="1" dirty="0">
                <a:latin typeface="Calibri" panose="020F0502020204030204" pitchFamily="34" charset="0"/>
                <a:ea typeface="Calibri" panose="020F0502020204030204" pitchFamily="34" charset="0"/>
              </a:rPr>
            </a:br>
            <a:br>
              <a:rPr lang="en-US" i="1" dirty="0">
                <a:latin typeface="Calibri" panose="020F0502020204030204" pitchFamily="34" charset="0"/>
                <a:ea typeface="Calibri" panose="020F0502020204030204" pitchFamily="34" charset="0"/>
              </a:rPr>
            </a:br>
            <a:br>
              <a:rPr lang="en-US" i="1" dirty="0">
                <a:latin typeface="Calibri" panose="020F0502020204030204" pitchFamily="34" charset="0"/>
                <a:ea typeface="Calibri" panose="020F0502020204030204" pitchFamily="34" charset="0"/>
              </a:rPr>
            </a:br>
            <a:r>
              <a:rPr lang="en-US" sz="4000" i="1" dirty="0">
                <a:latin typeface="Calibri" panose="020F0502020204030204" pitchFamily="34" charset="0"/>
                <a:ea typeface="Calibri" panose="020F0502020204030204" pitchFamily="34" charset="0"/>
              </a:rPr>
              <a:t>If </a:t>
            </a:r>
            <a:r>
              <a:rPr lang="en-US" sz="4000" i="1" dirty="0">
                <a:effectLst/>
                <a:latin typeface="Calibri" panose="020F0502020204030204" pitchFamily="34" charset="0"/>
                <a:ea typeface="Calibri" panose="020F0502020204030204" pitchFamily="34" charset="0"/>
              </a:rPr>
              <a:t>the individual is experiencing continued </a:t>
            </a:r>
            <a:br>
              <a:rPr lang="en-US" sz="4000" i="1" dirty="0">
                <a:effectLst/>
                <a:latin typeface="Calibri" panose="020F0502020204030204" pitchFamily="34" charset="0"/>
                <a:ea typeface="Calibri" panose="020F0502020204030204" pitchFamily="34" charset="0"/>
              </a:rPr>
            </a:br>
            <a:r>
              <a:rPr lang="en-US" sz="4000" i="1" dirty="0">
                <a:effectLst/>
                <a:latin typeface="Calibri" panose="020F0502020204030204" pitchFamily="34" charset="0"/>
                <a:ea typeface="Calibri" panose="020F0502020204030204" pitchFamily="34" charset="0"/>
              </a:rPr>
              <a:t>“</a:t>
            </a:r>
            <a:r>
              <a:rPr lang="en-US" sz="4000" i="1" u="sng" dirty="0">
                <a:effectLst/>
                <a:latin typeface="Calibri" panose="020F0502020204030204" pitchFamily="34" charset="0"/>
                <a:ea typeface="Calibri" panose="020F0502020204030204" pitchFamily="34" charset="0"/>
              </a:rPr>
              <a:t>small crisis struggles</a:t>
            </a:r>
            <a:r>
              <a:rPr lang="en-US" sz="4000" i="1" dirty="0">
                <a:effectLst/>
                <a:latin typeface="Calibri" panose="020F0502020204030204" pitchFamily="34" charset="0"/>
                <a:ea typeface="Calibri" panose="020F0502020204030204" pitchFamily="34" charset="0"/>
              </a:rPr>
              <a:t>” these can often times compound and lead to a “</a:t>
            </a:r>
            <a:r>
              <a:rPr lang="en-US" sz="4000" i="1" u="sng" dirty="0">
                <a:effectLst/>
                <a:latin typeface="Calibri" panose="020F0502020204030204" pitchFamily="34" charset="0"/>
                <a:ea typeface="Calibri" panose="020F0502020204030204" pitchFamily="34" charset="0"/>
              </a:rPr>
              <a:t>large crisis</a:t>
            </a:r>
            <a:r>
              <a:rPr lang="en-US" sz="4000" i="1" dirty="0">
                <a:effectLst/>
                <a:latin typeface="Calibri" panose="020F0502020204030204" pitchFamily="34" charset="0"/>
                <a:ea typeface="Calibri" panose="020F0502020204030204" pitchFamily="34" charset="0"/>
              </a:rPr>
              <a:t>”.</a:t>
            </a:r>
            <a:br>
              <a:rPr lang="en-US" sz="4000" i="1" dirty="0">
                <a:effectLst/>
                <a:latin typeface="Calibri" panose="020F0502020204030204" pitchFamily="34" charset="0"/>
                <a:ea typeface="Calibri" panose="020F0502020204030204" pitchFamily="34" charset="0"/>
              </a:rPr>
            </a:br>
            <a:r>
              <a:rPr lang="en-US" sz="4000" i="1" dirty="0">
                <a:effectLst/>
                <a:latin typeface="Calibri" panose="020F0502020204030204" pitchFamily="34" charset="0"/>
                <a:ea typeface="Calibri" panose="020F0502020204030204" pitchFamily="34" charset="0"/>
              </a:rPr>
              <a:t>We want to be sure we are addressing those </a:t>
            </a:r>
            <a:br>
              <a:rPr lang="en-US" sz="4000" i="1" dirty="0">
                <a:effectLst/>
                <a:latin typeface="Calibri" panose="020F0502020204030204" pitchFamily="34" charset="0"/>
                <a:ea typeface="Calibri" panose="020F0502020204030204" pitchFamily="34" charset="0"/>
              </a:rPr>
            </a:br>
            <a:r>
              <a:rPr lang="en-US" sz="4000" i="1" dirty="0">
                <a:effectLst/>
                <a:latin typeface="Calibri" panose="020F0502020204030204" pitchFamily="34" charset="0"/>
                <a:ea typeface="Calibri" panose="020F0502020204030204" pitchFamily="34" charset="0"/>
              </a:rPr>
              <a:t>“small crisis” with whomever is part of the support</a:t>
            </a:r>
            <a:br>
              <a:rPr lang="en-US" sz="4000" i="1" dirty="0">
                <a:effectLst/>
                <a:latin typeface="Calibri" panose="020F0502020204030204" pitchFamily="34" charset="0"/>
                <a:ea typeface="Calibri" panose="020F0502020204030204" pitchFamily="34" charset="0"/>
              </a:rPr>
            </a:br>
            <a:r>
              <a:rPr lang="en-US" sz="4000" i="1" dirty="0">
                <a:effectLst/>
                <a:latin typeface="Calibri" panose="020F0502020204030204" pitchFamily="34" charset="0"/>
                <a:ea typeface="Calibri" panose="020F0502020204030204" pitchFamily="34" charset="0"/>
              </a:rPr>
              <a:t>team in place,</a:t>
            </a:r>
            <a:br>
              <a:rPr lang="en-US" sz="4000" i="1" dirty="0">
                <a:effectLst/>
                <a:latin typeface="Calibri" panose="020F0502020204030204" pitchFamily="34" charset="0"/>
                <a:ea typeface="Calibri" panose="020F0502020204030204" pitchFamily="34" charset="0"/>
              </a:rPr>
            </a:br>
            <a:r>
              <a:rPr lang="en-US" sz="4000" i="1" dirty="0">
                <a:effectLst/>
                <a:latin typeface="Calibri" panose="020F0502020204030204" pitchFamily="34" charset="0"/>
                <a:ea typeface="Calibri" panose="020F0502020204030204" pitchFamily="34" charset="0"/>
              </a:rPr>
              <a:t> as wel</a:t>
            </a:r>
            <a:r>
              <a:rPr lang="en-US" sz="4000" i="1" dirty="0">
                <a:latin typeface="Calibri" panose="020F0502020204030204" pitchFamily="34" charset="0"/>
                <a:ea typeface="Calibri" panose="020F0502020204030204" pitchFamily="34" charset="0"/>
              </a:rPr>
              <a:t>l as </a:t>
            </a:r>
            <a:r>
              <a:rPr lang="en-US" sz="4000" i="1" dirty="0">
                <a:effectLst/>
                <a:latin typeface="Calibri" panose="020F0502020204030204" pitchFamily="34" charset="0"/>
                <a:ea typeface="Calibri" panose="020F0502020204030204" pitchFamily="34" charset="0"/>
              </a:rPr>
              <a:t>the individual. </a:t>
            </a:r>
            <a:br>
              <a:rPr lang="en-US" sz="4000" dirty="0">
                <a:effectLst/>
                <a:latin typeface="Calibri" panose="020F0502020204030204" pitchFamily="34" charset="0"/>
                <a:ea typeface="Calibri" panose="020F0502020204030204" pitchFamily="34" charset="0"/>
              </a:rPr>
            </a:br>
            <a:endParaRPr lang="en-US" sz="4000" dirty="0"/>
          </a:p>
        </p:txBody>
      </p:sp>
      <p:sp>
        <p:nvSpPr>
          <p:cNvPr id="3" name="Slide Number Placeholder 2">
            <a:extLst>
              <a:ext uri="{FF2B5EF4-FFF2-40B4-BE49-F238E27FC236}">
                <a16:creationId xmlns:a16="http://schemas.microsoft.com/office/drawing/2014/main" id="{B68632B8-0841-3919-FD00-219CADDDA253}"/>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5" name="Picture 4" descr="Hands forming circle">
            <a:extLst>
              <a:ext uri="{FF2B5EF4-FFF2-40B4-BE49-F238E27FC236}">
                <a16:creationId xmlns:a16="http://schemas.microsoft.com/office/drawing/2014/main" id="{F13C9893-0D9F-8920-D9D0-8EE2613DE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124" y="110130"/>
            <a:ext cx="4429814" cy="2330990"/>
          </a:xfrm>
          <a:prstGeom prst="rect">
            <a:avLst/>
          </a:prstGeom>
        </p:spPr>
      </p:pic>
    </p:spTree>
    <p:extLst>
      <p:ext uri="{BB962C8B-B14F-4D97-AF65-F5344CB8AC3E}">
        <p14:creationId xmlns:p14="http://schemas.microsoft.com/office/powerpoint/2010/main" val="370453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oy&#10;&#10;Description automatically generated">
            <a:extLst>
              <a:ext uri="{FF2B5EF4-FFF2-40B4-BE49-F238E27FC236}">
                <a16:creationId xmlns:a16="http://schemas.microsoft.com/office/drawing/2014/main" id="{0AF324EC-C78F-44DB-A955-F61E291B7E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40765" y="1802813"/>
            <a:ext cx="6096000" cy="4027603"/>
          </a:xfrm>
          <a:prstGeom prst="rect">
            <a:avLst/>
          </a:prstGeom>
        </p:spPr>
      </p:pic>
      <p:sp>
        <p:nvSpPr>
          <p:cNvPr id="4" name="TextBox 3">
            <a:extLst>
              <a:ext uri="{FF2B5EF4-FFF2-40B4-BE49-F238E27FC236}">
                <a16:creationId xmlns:a16="http://schemas.microsoft.com/office/drawing/2014/main" id="{2833B345-1FC8-495D-A684-C10AA23641D8}"/>
              </a:ext>
            </a:extLst>
          </p:cNvPr>
          <p:cNvSpPr txBox="1"/>
          <p:nvPr/>
        </p:nvSpPr>
        <p:spPr>
          <a:xfrm>
            <a:off x="3048000" y="5715000"/>
            <a:ext cx="6096000" cy="230832"/>
          </a:xfrm>
          <a:prstGeom prst="rect">
            <a:avLst/>
          </a:prstGeom>
          <a:noFill/>
        </p:spPr>
        <p:txBody>
          <a:bodyPr wrap="square" rtlCol="0">
            <a:spAutoFit/>
          </a:bodyPr>
          <a:lstStyle/>
          <a:p>
            <a:r>
              <a:rPr lang="en-US" sz="900">
                <a:hlinkClick r:id="rId3" tooltip="https://www.flickr.com/photos/isbg6/5029147286"/>
              </a:rPr>
              <a:t>This Photo</a:t>
            </a:r>
            <a:r>
              <a:rPr lang="en-US" sz="900"/>
              <a:t> by Unknown Author is licensed under </a:t>
            </a:r>
            <a:r>
              <a:rPr lang="en-US" sz="900">
                <a:hlinkClick r:id="rId4" tooltip="https://creativecommons.org/licenses/by-nc/3.0/"/>
              </a:rPr>
              <a:t>CC BY-NC</a:t>
            </a:r>
            <a:endParaRPr lang="en-US" sz="900"/>
          </a:p>
        </p:txBody>
      </p:sp>
      <p:sp>
        <p:nvSpPr>
          <p:cNvPr id="5" name="TextBox 4">
            <a:extLst>
              <a:ext uri="{FF2B5EF4-FFF2-40B4-BE49-F238E27FC236}">
                <a16:creationId xmlns:a16="http://schemas.microsoft.com/office/drawing/2014/main" id="{6A76637F-8769-43A3-ACDF-A3C4729F82DD}"/>
              </a:ext>
            </a:extLst>
          </p:cNvPr>
          <p:cNvSpPr txBox="1"/>
          <p:nvPr/>
        </p:nvSpPr>
        <p:spPr>
          <a:xfrm flipH="1">
            <a:off x="2922309" y="584462"/>
            <a:ext cx="5732912" cy="769441"/>
          </a:xfrm>
          <a:prstGeom prst="rect">
            <a:avLst/>
          </a:prstGeom>
          <a:noFill/>
        </p:spPr>
        <p:txBody>
          <a:bodyPr wrap="square" rtlCol="0">
            <a:spAutoFit/>
          </a:bodyPr>
          <a:lstStyle/>
          <a:p>
            <a:r>
              <a:rPr lang="en-US" dirty="0"/>
              <a:t>	    </a:t>
            </a:r>
            <a:r>
              <a:rPr lang="en-US" sz="4400" b="1" dirty="0">
                <a:solidFill>
                  <a:schemeClr val="accent2"/>
                </a:solidFill>
              </a:rPr>
              <a:t>ACTIVITY-Line Up!</a:t>
            </a:r>
            <a:endParaRPr lang="en-US" sz="5400" b="1" dirty="0">
              <a:solidFill>
                <a:schemeClr val="accent2"/>
              </a:solidFill>
            </a:endParaRPr>
          </a:p>
        </p:txBody>
      </p:sp>
    </p:spTree>
    <p:extLst>
      <p:ext uri="{BB962C8B-B14F-4D97-AF65-F5344CB8AC3E}">
        <p14:creationId xmlns:p14="http://schemas.microsoft.com/office/powerpoint/2010/main" val="194492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map&#10;&#10;Description automatically generated">
            <a:extLst>
              <a:ext uri="{FF2B5EF4-FFF2-40B4-BE49-F238E27FC236}">
                <a16:creationId xmlns:a16="http://schemas.microsoft.com/office/drawing/2014/main" id="{1D0DA75B-6664-47DA-8D2A-8664212580C0}"/>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79909" y="1979629"/>
            <a:ext cx="4011891" cy="2987660"/>
          </a:xfrm>
        </p:spPr>
      </p:pic>
      <p:sp>
        <p:nvSpPr>
          <p:cNvPr id="2" name="Title 1"/>
          <p:cNvSpPr>
            <a:spLocks noGrp="1"/>
          </p:cNvSpPr>
          <p:nvPr>
            <p:ph type="title"/>
          </p:nvPr>
        </p:nvSpPr>
        <p:spPr>
          <a:xfrm>
            <a:off x="1097280" y="286605"/>
            <a:ext cx="10058400" cy="1450757"/>
          </a:xfrm>
          <a:prstGeom prst="rect">
            <a:avLst/>
          </a:prstGeom>
        </p:spPr>
        <p:txBody>
          <a:bodyPr anchor="b">
            <a:normAutofit/>
          </a:bodyPr>
          <a:lstStyle/>
          <a:p>
            <a:r>
              <a:rPr lang="en-US" dirty="0"/>
              <a:t>Signs of a crisis  developing</a:t>
            </a:r>
            <a:br>
              <a:rPr lang="en-US" dirty="0"/>
            </a:br>
            <a:r>
              <a:rPr lang="en-US" sz="2800" b="1" dirty="0">
                <a:solidFill>
                  <a:srgbClr val="FF0000"/>
                </a:solidFill>
              </a:rPr>
              <a:t>Our Approach-Anxious Stage</a:t>
            </a:r>
          </a:p>
        </p:txBody>
      </p:sp>
      <p:sp>
        <p:nvSpPr>
          <p:cNvPr id="3" name="Content Placeholder 2"/>
          <p:cNvSpPr>
            <a:spLocks noGrp="1"/>
          </p:cNvSpPr>
          <p:nvPr>
            <p:ph sz="half" idx="1"/>
          </p:nvPr>
        </p:nvSpPr>
        <p:spPr>
          <a:xfrm>
            <a:off x="1097280" y="1845736"/>
            <a:ext cx="4937760" cy="4366528"/>
          </a:xfrm>
          <a:prstGeom prst="rect">
            <a:avLst/>
          </a:prstGeom>
        </p:spPr>
        <p:txBody>
          <a:bodyPr>
            <a:normAutofit lnSpcReduction="10000"/>
          </a:bodyPr>
          <a:lstStyle/>
          <a:p>
            <a:r>
              <a:rPr lang="en-US" sz="1700" dirty="0"/>
              <a:t>When someone is </a:t>
            </a:r>
            <a:r>
              <a:rPr lang="en-US" sz="1700" b="1" dirty="0"/>
              <a:t>Anxious, </a:t>
            </a:r>
            <a:r>
              <a:rPr lang="en-US" sz="1700" dirty="0"/>
              <a:t>we have the opportunity to help them get through this without further incident.</a:t>
            </a:r>
          </a:p>
          <a:p>
            <a:r>
              <a:rPr lang="en-US" sz="1700" b="1" i="1" dirty="0">
                <a:solidFill>
                  <a:srgbClr val="FF0000"/>
                </a:solidFill>
              </a:rPr>
              <a:t>Remain calm</a:t>
            </a:r>
            <a:r>
              <a:rPr lang="en-US" sz="1700" dirty="0"/>
              <a:t>.</a:t>
            </a:r>
          </a:p>
          <a:p>
            <a:r>
              <a:rPr lang="en-US" sz="1700" dirty="0"/>
              <a:t>Do not become a contributing factor to escalate the situation.</a:t>
            </a:r>
          </a:p>
          <a:p>
            <a:r>
              <a:rPr lang="en-US" sz="1700" dirty="0"/>
              <a:t>Identify the trigger…what is the </a:t>
            </a:r>
            <a:r>
              <a:rPr lang="en-US" sz="1700" b="1" i="1" dirty="0"/>
              <a:t>REAL</a:t>
            </a:r>
            <a:r>
              <a:rPr lang="en-US" sz="1700" dirty="0"/>
              <a:t> issue. </a:t>
            </a:r>
          </a:p>
          <a:p>
            <a:r>
              <a:rPr lang="en-US" sz="1700" dirty="0"/>
              <a:t>Be re-assuring and supportive by </a:t>
            </a:r>
            <a:r>
              <a:rPr lang="en-US" sz="1700" b="1" i="1" u="sng" dirty="0"/>
              <a:t>validating</a:t>
            </a:r>
            <a:r>
              <a:rPr lang="en-US" sz="1700" dirty="0"/>
              <a:t> their feelings</a:t>
            </a:r>
          </a:p>
          <a:p>
            <a:r>
              <a:rPr lang="en-US" sz="1700" dirty="0"/>
              <a:t>Do not get into a debate with the individual/ Avoid power struggles</a:t>
            </a:r>
          </a:p>
          <a:p>
            <a:r>
              <a:rPr lang="en-US" sz="1700" dirty="0"/>
              <a:t>Be aware of your </a:t>
            </a:r>
            <a:r>
              <a:rPr lang="en-US" sz="1700" b="1" i="1" u="sng" dirty="0"/>
              <a:t>body language </a:t>
            </a:r>
            <a:r>
              <a:rPr lang="en-US" sz="1700" dirty="0"/>
              <a:t>(relaxed stance, open hands, uncrossed arms, hands at sides).</a:t>
            </a:r>
          </a:p>
          <a:p>
            <a:r>
              <a:rPr lang="en-US" sz="1700" dirty="0"/>
              <a:t>Be aware of your voice (Softer voice, slow down rhythm, non-sarcastic).</a:t>
            </a:r>
          </a:p>
          <a:p>
            <a:endParaRPr lang="en-US" sz="1400" dirty="0"/>
          </a:p>
        </p:txBody>
      </p:sp>
      <p:sp>
        <p:nvSpPr>
          <p:cNvPr id="6" name="TextBox 5">
            <a:extLst>
              <a:ext uri="{FF2B5EF4-FFF2-40B4-BE49-F238E27FC236}">
                <a16:creationId xmlns:a16="http://schemas.microsoft.com/office/drawing/2014/main" id="{B3DBE795-D525-42F8-B650-4DA0ECB30F40}"/>
              </a:ext>
            </a:extLst>
          </p:cNvPr>
          <p:cNvSpPr txBox="1"/>
          <p:nvPr/>
        </p:nvSpPr>
        <p:spPr>
          <a:xfrm>
            <a:off x="6781800" y="4967288"/>
            <a:ext cx="3810000" cy="230832"/>
          </a:xfrm>
          <a:prstGeom prst="rect">
            <a:avLst/>
          </a:prstGeom>
          <a:noFill/>
        </p:spPr>
        <p:txBody>
          <a:bodyPr wrap="square" rtlCol="0">
            <a:spAutoFit/>
          </a:bodyPr>
          <a:lstStyle/>
          <a:p>
            <a:r>
              <a:rPr lang="en-US" sz="900">
                <a:hlinkClick r:id="rId3" tooltip="http://ciclog.blogspot.com/2010/04/luchar-contra-la-resistencia-al-cambio.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67096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5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50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rawing of a cartoon character&#10;&#10;Description automatically generated">
            <a:extLst>
              <a:ext uri="{FF2B5EF4-FFF2-40B4-BE49-F238E27FC236}">
                <a16:creationId xmlns:a16="http://schemas.microsoft.com/office/drawing/2014/main" id="{599FB615-551B-4B38-B4EC-B03FC1DD4AF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8238" y="2243580"/>
            <a:ext cx="4937125" cy="2877060"/>
          </a:xfrm>
        </p:spPr>
      </p:pic>
      <p:sp>
        <p:nvSpPr>
          <p:cNvPr id="2" name="Title 1"/>
          <p:cNvSpPr>
            <a:spLocks noGrp="1"/>
          </p:cNvSpPr>
          <p:nvPr>
            <p:ph type="title"/>
          </p:nvPr>
        </p:nvSpPr>
        <p:spPr>
          <a:xfrm>
            <a:off x="1097280" y="286605"/>
            <a:ext cx="10058400" cy="1450757"/>
          </a:xfrm>
          <a:prstGeom prst="rect">
            <a:avLst/>
          </a:prstGeom>
        </p:spPr>
        <p:txBody>
          <a:bodyPr anchor="b">
            <a:normAutofit/>
          </a:bodyPr>
          <a:lstStyle/>
          <a:p>
            <a:r>
              <a:rPr lang="en-US" dirty="0"/>
              <a:t>Signs of a crisis developing</a:t>
            </a:r>
          </a:p>
        </p:txBody>
      </p:sp>
      <p:sp>
        <p:nvSpPr>
          <p:cNvPr id="3" name="Content Placeholder 2"/>
          <p:cNvSpPr>
            <a:spLocks noGrp="1"/>
          </p:cNvSpPr>
          <p:nvPr>
            <p:ph sz="half" idx="1"/>
          </p:nvPr>
        </p:nvSpPr>
        <p:spPr>
          <a:xfrm>
            <a:off x="1097280" y="1845736"/>
            <a:ext cx="4937760" cy="4023359"/>
          </a:xfrm>
          <a:prstGeom prst="rect">
            <a:avLst/>
          </a:prstGeom>
        </p:spPr>
        <p:txBody>
          <a:bodyPr>
            <a:normAutofit lnSpcReduction="10000"/>
          </a:bodyPr>
          <a:lstStyle/>
          <a:p>
            <a:r>
              <a:rPr lang="en-US" dirty="0"/>
              <a:t>Someone is </a:t>
            </a:r>
            <a:r>
              <a:rPr lang="en-US" b="1" dirty="0"/>
              <a:t>Defensive.</a:t>
            </a:r>
          </a:p>
          <a:p>
            <a:r>
              <a:rPr lang="en-US" dirty="0"/>
              <a:t>The individual begins to think/behave irrationally.</a:t>
            </a:r>
          </a:p>
          <a:p>
            <a:r>
              <a:rPr lang="en-US" dirty="0"/>
              <a:t>Examples may include: Challenging/refusing a request, walking away from you, raising their voice, yelling, making gestures that appear threatening, kicking over a chair.</a:t>
            </a:r>
          </a:p>
          <a:p>
            <a:r>
              <a:rPr lang="en-US" dirty="0"/>
              <a:t>Individual no longer hears your “words”.</a:t>
            </a:r>
          </a:p>
          <a:p>
            <a:r>
              <a:rPr lang="en-US" dirty="0"/>
              <a:t>Their focus is on your body language and your tone of voice.</a:t>
            </a:r>
          </a:p>
          <a:p>
            <a:r>
              <a:rPr lang="en-US" dirty="0"/>
              <a:t>They begin to go through physiological changes in which they are unaware </a:t>
            </a:r>
          </a:p>
          <a:p>
            <a:endParaRPr lang="en-US" dirty="0"/>
          </a:p>
        </p:txBody>
      </p:sp>
      <p:sp>
        <p:nvSpPr>
          <p:cNvPr id="6" name="TextBox 5">
            <a:extLst>
              <a:ext uri="{FF2B5EF4-FFF2-40B4-BE49-F238E27FC236}">
                <a16:creationId xmlns:a16="http://schemas.microsoft.com/office/drawing/2014/main" id="{69113694-8C43-4CDD-A7BE-C91C9A32F6F1}"/>
              </a:ext>
            </a:extLst>
          </p:cNvPr>
          <p:cNvSpPr txBox="1"/>
          <p:nvPr/>
        </p:nvSpPr>
        <p:spPr>
          <a:xfrm>
            <a:off x="6218238" y="5316738"/>
            <a:ext cx="4937125" cy="230832"/>
          </a:xfrm>
          <a:prstGeom prst="rect">
            <a:avLst/>
          </a:prstGeom>
          <a:noFill/>
        </p:spPr>
        <p:txBody>
          <a:bodyPr wrap="square" rtlCol="0">
            <a:spAutoFit/>
          </a:bodyPr>
          <a:lstStyle/>
          <a:p>
            <a:r>
              <a:rPr lang="en-US" sz="900">
                <a:hlinkClick r:id="rId3" tooltip="https://silvertongue133.wordpress.com/tag/no/"/>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8074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E4E725-DF0B-034D-A2F5-784E50ADEEF3}"/>
              </a:ext>
            </a:extLst>
          </p:cNvPr>
          <p:cNvSpPr txBox="1"/>
          <p:nvPr/>
        </p:nvSpPr>
        <p:spPr>
          <a:xfrm>
            <a:off x="1608364" y="808264"/>
            <a:ext cx="9413422" cy="830997"/>
          </a:xfrm>
          <a:prstGeom prst="rect">
            <a:avLst/>
          </a:prstGeom>
          <a:noFill/>
        </p:spPr>
        <p:txBody>
          <a:bodyPr wrap="square" rtlCol="0">
            <a:spAutoFit/>
          </a:bodyPr>
          <a:lstStyle/>
          <a:p>
            <a:r>
              <a:rPr kumimoji="0" lang="en-US" sz="4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rPr>
              <a:t>Our body’s reaction to anger…</a:t>
            </a:r>
            <a:endParaRPr lang="en-US" dirty="0"/>
          </a:p>
        </p:txBody>
      </p:sp>
      <p:pic>
        <p:nvPicPr>
          <p:cNvPr id="9" name="Online Media 8" title="The Brain When You're Angry | Neuro Champions">
            <a:hlinkClick r:id="" action="ppaction://media"/>
            <a:extLst>
              <a:ext uri="{FF2B5EF4-FFF2-40B4-BE49-F238E27FC236}">
                <a16:creationId xmlns:a16="http://schemas.microsoft.com/office/drawing/2014/main" id="{71238C48-008C-DD8F-6F62-1C328A31356C}"/>
              </a:ext>
            </a:extLst>
          </p:cNvPr>
          <p:cNvPicPr>
            <a:picLocks noRot="1" noChangeAspect="1"/>
          </p:cNvPicPr>
          <p:nvPr>
            <a:videoFile r:link="rId1"/>
          </p:nvPr>
        </p:nvPicPr>
        <p:blipFill>
          <a:blip r:embed="rId3"/>
          <a:stretch>
            <a:fillRect/>
          </a:stretch>
        </p:blipFill>
        <p:spPr>
          <a:xfrm>
            <a:off x="1134836" y="1810603"/>
            <a:ext cx="7805057" cy="4173818"/>
          </a:xfrm>
          <a:prstGeom prst="rect">
            <a:avLst/>
          </a:prstGeom>
        </p:spPr>
      </p:pic>
    </p:spTree>
    <p:extLst>
      <p:ext uri="{BB962C8B-B14F-4D97-AF65-F5344CB8AC3E}">
        <p14:creationId xmlns:p14="http://schemas.microsoft.com/office/powerpoint/2010/main" val="7992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Critical Observation Modu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ritical Observation Module" id="{46F07D68-877A-4051-9977-123E47AB7EFF}" vid="{E57D201A-4EC8-40FD-860D-F6D10C24F0C6}"/>
    </a:ext>
  </a:extLst>
</a:theme>
</file>

<file path=ppt/theme/theme2.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11430</TotalTime>
  <Words>1625</Words>
  <Application>Microsoft Office PowerPoint</Application>
  <PresentationFormat>Widescreen</PresentationFormat>
  <Paragraphs>116</Paragraphs>
  <Slides>19</Slides>
  <Notes>4</Notes>
  <HiddenSlides>0</HiddenSlides>
  <MMClips>2</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6" baseType="lpstr">
      <vt:lpstr>Calibri</vt:lpstr>
      <vt:lpstr>Calibri Light</vt:lpstr>
      <vt:lpstr>Times New Roman</vt:lpstr>
      <vt:lpstr>Wingdings</vt:lpstr>
      <vt:lpstr>Critical Observation Module</vt:lpstr>
      <vt:lpstr>Retrospect</vt:lpstr>
      <vt:lpstr>Packager Shell Object</vt:lpstr>
      <vt:lpstr>Identifying Critical Observation</vt:lpstr>
      <vt:lpstr>Contents</vt:lpstr>
      <vt:lpstr>Critical Observation</vt:lpstr>
      <vt:lpstr>Signs of a crisis  developing</vt:lpstr>
      <vt:lpstr>         If the individual is experiencing continued  “small crisis struggles” these can often times compound and lead to a “large crisis”. We want to be sure we are addressing those  “small crisis” with whomever is part of the support team in place,  as well as the individual.  </vt:lpstr>
      <vt:lpstr>PowerPoint Presentation</vt:lpstr>
      <vt:lpstr>Signs of a crisis  developing Our Approach-Anxious Stage</vt:lpstr>
      <vt:lpstr>Signs of a crisis developing</vt:lpstr>
      <vt:lpstr>PowerPoint Presentation</vt:lpstr>
      <vt:lpstr>Signs of a crisis developing Our Approach-Defensive Stage</vt:lpstr>
      <vt:lpstr>PowerPoint Presentation</vt:lpstr>
      <vt:lpstr>Let’s take a look…</vt:lpstr>
      <vt:lpstr>Non-violent approach</vt:lpstr>
      <vt:lpstr>Let’s Review: Be an empathic listener</vt:lpstr>
      <vt:lpstr>Show them you C.A.R.E. (A General approach)</vt:lpstr>
      <vt:lpstr>PowerPoint Presentation</vt:lpstr>
      <vt:lpstr>Decompressing </vt:lpstr>
      <vt:lpstr>Final Thoughts </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Critical    Observations</dc:title>
  <dc:creator>Bob Razzante</dc:creator>
  <cp:lastModifiedBy>Razzante, Robert</cp:lastModifiedBy>
  <cp:revision>67</cp:revision>
  <dcterms:created xsi:type="dcterms:W3CDTF">2019-05-29T23:23:05Z</dcterms:created>
  <dcterms:modified xsi:type="dcterms:W3CDTF">2024-12-19T12:46:28Z</dcterms:modified>
</cp:coreProperties>
</file>