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6"/>
  </p:notesMasterIdLst>
  <p:handoutMasterIdLst>
    <p:handoutMasterId r:id="rId27"/>
  </p:handoutMasterIdLst>
  <p:sldIdLst>
    <p:sldId id="257" r:id="rId6"/>
    <p:sldId id="331" r:id="rId7"/>
    <p:sldId id="339" r:id="rId8"/>
    <p:sldId id="344" r:id="rId9"/>
    <p:sldId id="356" r:id="rId10"/>
    <p:sldId id="355" r:id="rId11"/>
    <p:sldId id="341" r:id="rId12"/>
    <p:sldId id="337" r:id="rId13"/>
    <p:sldId id="342" r:id="rId14"/>
    <p:sldId id="333" r:id="rId15"/>
    <p:sldId id="351" r:id="rId16"/>
    <p:sldId id="349" r:id="rId17"/>
    <p:sldId id="346" r:id="rId18"/>
    <p:sldId id="350" r:id="rId19"/>
    <p:sldId id="353" r:id="rId20"/>
    <p:sldId id="352" r:id="rId21"/>
    <p:sldId id="347" r:id="rId22"/>
    <p:sldId id="358" r:id="rId23"/>
    <p:sldId id="312" r:id="rId24"/>
    <p:sldId id="328"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03675"/>
    <a:srgbClr val="A39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7" autoAdjust="0"/>
    <p:restoredTop sz="92298" autoAdjust="0"/>
  </p:normalViewPr>
  <p:slideViewPr>
    <p:cSldViewPr>
      <p:cViewPr varScale="1">
        <p:scale>
          <a:sx n="58" d="100"/>
          <a:sy n="58" d="100"/>
        </p:scale>
        <p:origin x="1632"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7" rIns="93172" bIns="46587" rtlCol="0"/>
          <a:lstStyle>
            <a:lvl1pPr algn="r">
              <a:defRPr sz="1200"/>
            </a:lvl1pPr>
          </a:lstStyle>
          <a:p>
            <a:fld id="{ADF32BB5-D4FE-4753-AED2-0335112071C3}" type="datetimeFigureOut">
              <a:rPr lang="en-US" smtClean="0"/>
              <a:t>2/12/2025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7" rIns="93172" bIns="46587" rtlCol="0" anchor="b"/>
          <a:lstStyle>
            <a:lvl1pPr algn="r">
              <a:defRPr sz="1200"/>
            </a:lvl1pPr>
          </a:lstStyle>
          <a:p>
            <a:fld id="{2968441C-8ED2-44CE-A67A-7150E96C677A}" type="slidenum">
              <a:rPr lang="en-US" smtClean="0"/>
              <a:t>‹#›</a:t>
            </a:fld>
            <a:endParaRPr lang="en-US" dirty="0"/>
          </a:p>
        </p:txBody>
      </p:sp>
    </p:spTree>
    <p:extLst>
      <p:ext uri="{BB962C8B-B14F-4D97-AF65-F5344CB8AC3E}">
        <p14:creationId xmlns:p14="http://schemas.microsoft.com/office/powerpoint/2010/main" val="4178068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D7E51A2-2619-40FF-ACAF-0852B406EFF3}" type="datetimeFigureOut">
              <a:rPr lang="en-US" smtClean="0"/>
              <a:t>2/12/2025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BB3CBC7-94C6-4C38-B466-1B62BA1FD3D4}" type="slidenum">
              <a:rPr lang="en-US" smtClean="0"/>
              <a:t>‹#›</a:t>
            </a:fld>
            <a:endParaRPr lang="en-US" dirty="0"/>
          </a:p>
        </p:txBody>
      </p:sp>
    </p:spTree>
    <p:extLst>
      <p:ext uri="{BB962C8B-B14F-4D97-AF65-F5344CB8AC3E}">
        <p14:creationId xmlns:p14="http://schemas.microsoft.com/office/powerpoint/2010/main" val="352319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B3CBC7-94C6-4C38-B466-1B62BA1FD3D4}" type="slidenum">
              <a:rPr lang="en-US" smtClean="0"/>
              <a:t>1</a:t>
            </a:fld>
            <a:endParaRPr lang="en-US" dirty="0"/>
          </a:p>
        </p:txBody>
      </p:sp>
    </p:spTree>
    <p:extLst>
      <p:ext uri="{BB962C8B-B14F-4D97-AF65-F5344CB8AC3E}">
        <p14:creationId xmlns:p14="http://schemas.microsoft.com/office/powerpoint/2010/main" val="43244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B3CBC7-94C6-4C38-B466-1B62BA1FD3D4}" type="slidenum">
              <a:rPr lang="en-US" smtClean="0"/>
              <a:t>10</a:t>
            </a:fld>
            <a:endParaRPr lang="en-US" dirty="0"/>
          </a:p>
        </p:txBody>
      </p:sp>
    </p:spTree>
    <p:extLst>
      <p:ext uri="{BB962C8B-B14F-4D97-AF65-F5344CB8AC3E}">
        <p14:creationId xmlns:p14="http://schemas.microsoft.com/office/powerpoint/2010/main" val="1446248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B3CBC7-94C6-4C38-B466-1B62BA1FD3D4}" type="slidenum">
              <a:rPr lang="en-US" smtClean="0"/>
              <a:t>11</a:t>
            </a:fld>
            <a:endParaRPr lang="en-US" dirty="0"/>
          </a:p>
        </p:txBody>
      </p:sp>
    </p:spTree>
    <p:extLst>
      <p:ext uri="{BB962C8B-B14F-4D97-AF65-F5344CB8AC3E}">
        <p14:creationId xmlns:p14="http://schemas.microsoft.com/office/powerpoint/2010/main" val="1327946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B3CBC7-94C6-4C38-B466-1B62BA1FD3D4}" type="slidenum">
              <a:rPr lang="en-US" smtClean="0"/>
              <a:t>12</a:t>
            </a:fld>
            <a:endParaRPr lang="en-US" dirty="0"/>
          </a:p>
        </p:txBody>
      </p:sp>
    </p:spTree>
    <p:extLst>
      <p:ext uri="{BB962C8B-B14F-4D97-AF65-F5344CB8AC3E}">
        <p14:creationId xmlns:p14="http://schemas.microsoft.com/office/powerpoint/2010/main" val="2031639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B3CBC7-94C6-4C38-B466-1B62BA1FD3D4}" type="slidenum">
              <a:rPr lang="en-US" smtClean="0"/>
              <a:t>13</a:t>
            </a:fld>
            <a:endParaRPr lang="en-US" dirty="0"/>
          </a:p>
        </p:txBody>
      </p:sp>
    </p:spTree>
    <p:extLst>
      <p:ext uri="{BB962C8B-B14F-4D97-AF65-F5344CB8AC3E}">
        <p14:creationId xmlns:p14="http://schemas.microsoft.com/office/powerpoint/2010/main" val="3126470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B3CBC7-94C6-4C38-B466-1B62BA1FD3D4}" type="slidenum">
              <a:rPr lang="en-US" smtClean="0"/>
              <a:t>14</a:t>
            </a:fld>
            <a:endParaRPr lang="en-US" dirty="0"/>
          </a:p>
        </p:txBody>
      </p:sp>
    </p:spTree>
    <p:extLst>
      <p:ext uri="{BB962C8B-B14F-4D97-AF65-F5344CB8AC3E}">
        <p14:creationId xmlns:p14="http://schemas.microsoft.com/office/powerpoint/2010/main" val="620903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B3CBC7-94C6-4C38-B466-1B62BA1FD3D4}" type="slidenum">
              <a:rPr lang="en-US" smtClean="0"/>
              <a:t>15</a:t>
            </a:fld>
            <a:endParaRPr lang="en-US" dirty="0"/>
          </a:p>
        </p:txBody>
      </p:sp>
    </p:spTree>
    <p:extLst>
      <p:ext uri="{BB962C8B-B14F-4D97-AF65-F5344CB8AC3E}">
        <p14:creationId xmlns:p14="http://schemas.microsoft.com/office/powerpoint/2010/main" val="2345035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B3CBC7-94C6-4C38-B466-1B62BA1FD3D4}" type="slidenum">
              <a:rPr lang="en-US" smtClean="0"/>
              <a:t>16</a:t>
            </a:fld>
            <a:endParaRPr lang="en-US" dirty="0"/>
          </a:p>
        </p:txBody>
      </p:sp>
    </p:spTree>
    <p:extLst>
      <p:ext uri="{BB962C8B-B14F-4D97-AF65-F5344CB8AC3E}">
        <p14:creationId xmlns:p14="http://schemas.microsoft.com/office/powerpoint/2010/main" val="339554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B3CBC7-94C6-4C38-B466-1B62BA1FD3D4}" type="slidenum">
              <a:rPr lang="en-US" smtClean="0"/>
              <a:t>17</a:t>
            </a:fld>
            <a:endParaRPr lang="en-US" dirty="0"/>
          </a:p>
        </p:txBody>
      </p:sp>
    </p:spTree>
    <p:extLst>
      <p:ext uri="{BB962C8B-B14F-4D97-AF65-F5344CB8AC3E}">
        <p14:creationId xmlns:p14="http://schemas.microsoft.com/office/powerpoint/2010/main" val="2558299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B3CBC7-94C6-4C38-B466-1B62BA1FD3D4}" type="slidenum">
              <a:rPr lang="en-US" smtClean="0"/>
              <a:t>19</a:t>
            </a:fld>
            <a:endParaRPr lang="en-US" dirty="0"/>
          </a:p>
        </p:txBody>
      </p:sp>
    </p:spTree>
    <p:extLst>
      <p:ext uri="{BB962C8B-B14F-4D97-AF65-F5344CB8AC3E}">
        <p14:creationId xmlns:p14="http://schemas.microsoft.com/office/powerpoint/2010/main" val="3568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7FC347-35E4-4089-B875-4BA51C21FD2F}" type="slidenum">
              <a:rPr lang="en-US" smtClean="0"/>
              <a:t>20</a:t>
            </a:fld>
            <a:endParaRPr lang="en-US" dirty="0"/>
          </a:p>
        </p:txBody>
      </p:sp>
    </p:spTree>
    <p:extLst>
      <p:ext uri="{BB962C8B-B14F-4D97-AF65-F5344CB8AC3E}">
        <p14:creationId xmlns:p14="http://schemas.microsoft.com/office/powerpoint/2010/main" val="414834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B3CBC7-94C6-4C38-B466-1B62BA1FD3D4}" type="slidenum">
              <a:rPr lang="en-US" smtClean="0"/>
              <a:t>2</a:t>
            </a:fld>
            <a:endParaRPr lang="en-US" dirty="0"/>
          </a:p>
        </p:txBody>
      </p:sp>
    </p:spTree>
    <p:extLst>
      <p:ext uri="{BB962C8B-B14F-4D97-AF65-F5344CB8AC3E}">
        <p14:creationId xmlns:p14="http://schemas.microsoft.com/office/powerpoint/2010/main" val="1965326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B3CBC7-94C6-4C38-B466-1B62BA1FD3D4}" type="slidenum">
              <a:rPr lang="en-US" smtClean="0"/>
              <a:t>3</a:t>
            </a:fld>
            <a:endParaRPr lang="en-US" dirty="0"/>
          </a:p>
        </p:txBody>
      </p:sp>
    </p:spTree>
    <p:extLst>
      <p:ext uri="{BB962C8B-B14F-4D97-AF65-F5344CB8AC3E}">
        <p14:creationId xmlns:p14="http://schemas.microsoft.com/office/powerpoint/2010/main" val="263889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B3CBC7-94C6-4C38-B466-1B62BA1FD3D4}" type="slidenum">
              <a:rPr lang="en-US" smtClean="0"/>
              <a:t>4</a:t>
            </a:fld>
            <a:endParaRPr lang="en-US" dirty="0"/>
          </a:p>
        </p:txBody>
      </p:sp>
    </p:spTree>
    <p:extLst>
      <p:ext uri="{BB962C8B-B14F-4D97-AF65-F5344CB8AC3E}">
        <p14:creationId xmlns:p14="http://schemas.microsoft.com/office/powerpoint/2010/main" val="1127054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B3CBC7-94C6-4C38-B466-1B62BA1FD3D4}" type="slidenum">
              <a:rPr lang="en-US" smtClean="0"/>
              <a:t>5</a:t>
            </a:fld>
            <a:endParaRPr lang="en-US" dirty="0"/>
          </a:p>
        </p:txBody>
      </p:sp>
    </p:spTree>
    <p:extLst>
      <p:ext uri="{BB962C8B-B14F-4D97-AF65-F5344CB8AC3E}">
        <p14:creationId xmlns:p14="http://schemas.microsoft.com/office/powerpoint/2010/main" val="3602440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B3CBC7-94C6-4C38-B466-1B62BA1FD3D4}" type="slidenum">
              <a:rPr lang="en-US" smtClean="0"/>
              <a:t>6</a:t>
            </a:fld>
            <a:endParaRPr lang="en-US" dirty="0"/>
          </a:p>
        </p:txBody>
      </p:sp>
    </p:spTree>
    <p:extLst>
      <p:ext uri="{BB962C8B-B14F-4D97-AF65-F5344CB8AC3E}">
        <p14:creationId xmlns:p14="http://schemas.microsoft.com/office/powerpoint/2010/main" val="1946070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B3CBC7-94C6-4C38-B466-1B62BA1FD3D4}" type="slidenum">
              <a:rPr lang="en-US" smtClean="0"/>
              <a:t>7</a:t>
            </a:fld>
            <a:endParaRPr lang="en-US" dirty="0"/>
          </a:p>
        </p:txBody>
      </p:sp>
    </p:spTree>
    <p:extLst>
      <p:ext uri="{BB962C8B-B14F-4D97-AF65-F5344CB8AC3E}">
        <p14:creationId xmlns:p14="http://schemas.microsoft.com/office/powerpoint/2010/main" val="3046984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B3CBC7-94C6-4C38-B466-1B62BA1FD3D4}" type="slidenum">
              <a:rPr lang="en-US" smtClean="0"/>
              <a:t>8</a:t>
            </a:fld>
            <a:endParaRPr lang="en-US" dirty="0"/>
          </a:p>
        </p:txBody>
      </p:sp>
    </p:spTree>
    <p:extLst>
      <p:ext uri="{BB962C8B-B14F-4D97-AF65-F5344CB8AC3E}">
        <p14:creationId xmlns:p14="http://schemas.microsoft.com/office/powerpoint/2010/main" val="2674592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B3CBC7-94C6-4C38-B466-1B62BA1FD3D4}" type="slidenum">
              <a:rPr lang="en-US" smtClean="0"/>
              <a:t>9</a:t>
            </a:fld>
            <a:endParaRPr lang="en-US" dirty="0"/>
          </a:p>
        </p:txBody>
      </p:sp>
    </p:spTree>
    <p:extLst>
      <p:ext uri="{BB962C8B-B14F-4D97-AF65-F5344CB8AC3E}">
        <p14:creationId xmlns:p14="http://schemas.microsoft.com/office/powerpoint/2010/main" val="3351542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D26D200-1176-4110-B14A-F66310A1A5B1}" type="datetimeFigureOut">
              <a:rPr lang="en-US" smtClean="0">
                <a:solidFill>
                  <a:prstClr val="black"/>
                </a:solidFill>
              </a:rPr>
              <a:pPr/>
              <a:t>2/12/2025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6079F91-0A21-4352-9244-4BA3B42D11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4263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D26D200-1176-4110-B14A-F66310A1A5B1}" type="datetimeFigureOut">
              <a:rPr lang="en-US" smtClean="0">
                <a:solidFill>
                  <a:prstClr val="black"/>
                </a:solidFill>
              </a:rPr>
              <a:pPr/>
              <a:t>2/12/2025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6079F91-0A21-4352-9244-4BA3B42D11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3285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D26D200-1176-4110-B14A-F66310A1A5B1}" type="datetimeFigureOut">
              <a:rPr lang="en-US" smtClean="0">
                <a:solidFill>
                  <a:prstClr val="black"/>
                </a:solidFill>
              </a:rPr>
              <a:pPr/>
              <a:t>2/12/2025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6079F91-0A21-4352-9244-4BA3B42D11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91701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7507BB-F9BF-4DEC-B4C0-E4B8B7307BE3}" type="datetimeFigureOut">
              <a:rPr lang="en-US" smtClean="0"/>
              <a:t>2/12/2025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5AAB34F-F8FB-499E-9DB4-0D25F13373FA}" type="slidenum">
              <a:rPr lang="en-US" smtClean="0"/>
              <a:t>‹#›</a:t>
            </a:fld>
            <a:endParaRPr lang="en-US" dirty="0"/>
          </a:p>
        </p:txBody>
      </p:sp>
    </p:spTree>
    <p:extLst>
      <p:ext uri="{BB962C8B-B14F-4D97-AF65-F5344CB8AC3E}">
        <p14:creationId xmlns:p14="http://schemas.microsoft.com/office/powerpoint/2010/main" val="1073766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D26D200-1176-4110-B14A-F66310A1A5B1}" type="datetimeFigureOut">
              <a:rPr lang="en-US" smtClean="0">
                <a:solidFill>
                  <a:prstClr val="black"/>
                </a:solidFill>
              </a:rPr>
              <a:pPr/>
              <a:t>2/12/2025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6079F91-0A21-4352-9244-4BA3B42D11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5030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D26D200-1176-4110-B14A-F66310A1A5B1}" type="datetimeFigureOut">
              <a:rPr lang="en-US" smtClean="0">
                <a:solidFill>
                  <a:prstClr val="black"/>
                </a:solidFill>
              </a:rPr>
              <a:pPr/>
              <a:t>2/12/2025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6079F91-0A21-4352-9244-4BA3B42D11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20237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D26D200-1176-4110-B14A-F66310A1A5B1}" type="datetimeFigureOut">
              <a:rPr lang="en-US" smtClean="0">
                <a:solidFill>
                  <a:prstClr val="black"/>
                </a:solidFill>
              </a:rPr>
              <a:pPr/>
              <a:t>2/12/2025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6079F91-0A21-4352-9244-4BA3B42D11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29094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D26D200-1176-4110-B14A-F66310A1A5B1}" type="datetimeFigureOut">
              <a:rPr lang="en-US" smtClean="0">
                <a:solidFill>
                  <a:prstClr val="black"/>
                </a:solidFill>
              </a:rPr>
              <a:pPr/>
              <a:t>2/12/2025</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6079F91-0A21-4352-9244-4BA3B42D11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7836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D26D200-1176-4110-B14A-F66310A1A5B1}" type="datetimeFigureOut">
              <a:rPr lang="en-US" smtClean="0">
                <a:solidFill>
                  <a:prstClr val="black"/>
                </a:solidFill>
              </a:rPr>
              <a:pPr/>
              <a:t>2/12/2025</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6079F91-0A21-4352-9244-4BA3B42D11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32016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D26D200-1176-4110-B14A-F66310A1A5B1}" type="datetimeFigureOut">
              <a:rPr lang="en-US" smtClean="0">
                <a:solidFill>
                  <a:prstClr val="black"/>
                </a:solidFill>
              </a:rPr>
              <a:pPr/>
              <a:t>2/12/2025</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6079F91-0A21-4352-9244-4BA3B42D11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4994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D26D200-1176-4110-B14A-F66310A1A5B1}" type="datetimeFigureOut">
              <a:rPr lang="en-US" smtClean="0">
                <a:solidFill>
                  <a:prstClr val="black"/>
                </a:solidFill>
              </a:rPr>
              <a:pPr/>
              <a:t>2/12/2025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6079F91-0A21-4352-9244-4BA3B42D11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0532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D26D200-1176-4110-B14A-F66310A1A5B1}" type="datetimeFigureOut">
              <a:rPr lang="en-US" smtClean="0">
                <a:solidFill>
                  <a:prstClr val="black"/>
                </a:solidFill>
              </a:rPr>
              <a:pPr/>
              <a:t>2/12/2025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6079F91-0A21-4352-9244-4BA3B42D11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4331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 y="1"/>
            <a:ext cx="64545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734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6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userDrawn="1"/>
        </p:nvSpPr>
        <p:spPr>
          <a:xfrm>
            <a:off x="0" y="6172200"/>
            <a:ext cx="9144000" cy="685800"/>
          </a:xfrm>
          <a:prstGeom prst="rect">
            <a:avLst/>
          </a:prstGeom>
          <a:solidFill>
            <a:srgbClr val="A39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234193" y="6218660"/>
            <a:ext cx="8686800" cy="646331"/>
          </a:xfrm>
          <a:prstGeom prst="rect">
            <a:avLst/>
          </a:prstGeom>
          <a:noFill/>
        </p:spPr>
        <p:txBody>
          <a:bodyPr wrap="square" rtlCol="0">
            <a:spAutoFit/>
          </a:bodyPr>
          <a:lstStyle/>
          <a:p>
            <a:pPr algn="ctr"/>
            <a:r>
              <a:rPr lang="en-US" dirty="0">
                <a:solidFill>
                  <a:schemeClr val="bg1"/>
                </a:solidFill>
                <a:latin typeface="Franklin Gothic Medium Cond" panose="020B0606030402020204" pitchFamily="34" charset="0"/>
              </a:rPr>
              <a:t>Supporting and empowering</a:t>
            </a:r>
            <a:r>
              <a:rPr lang="en-US" baseline="0" dirty="0">
                <a:solidFill>
                  <a:schemeClr val="bg1"/>
                </a:solidFill>
                <a:latin typeface="Franklin Gothic Medium Cond" panose="020B0606030402020204" pitchFamily="34" charset="0"/>
              </a:rPr>
              <a:t> people with developmental disabilities</a:t>
            </a:r>
          </a:p>
          <a:p>
            <a:pPr algn="ctr"/>
            <a:r>
              <a:rPr lang="en-US" baseline="0" dirty="0">
                <a:solidFill>
                  <a:schemeClr val="bg1"/>
                </a:solidFill>
                <a:latin typeface="Franklin Gothic Medium Cond" panose="020B0606030402020204" pitchFamily="34" charset="0"/>
              </a:rPr>
              <a:t>to live, learn, work and play in the community</a:t>
            </a:r>
            <a:endParaRPr lang="en-US" dirty="0">
              <a:solidFill>
                <a:schemeClr val="bg1"/>
              </a:solidFill>
              <a:latin typeface="Franklin Gothic Medium Cond" panose="020B0606030402020204" pitchFamily="34" charset="0"/>
            </a:endParaRPr>
          </a:p>
        </p:txBody>
      </p:sp>
    </p:spTree>
    <p:extLst>
      <p:ext uri="{BB962C8B-B14F-4D97-AF65-F5344CB8AC3E}">
        <p14:creationId xmlns:p14="http://schemas.microsoft.com/office/powerpoint/2010/main" val="1938479357"/>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mailto:uir@cuyahogabdd.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1RM5gUyWkMk" TargetMode="External"/><Relationship Id="rId3" Type="http://schemas.openxmlformats.org/officeDocument/2006/relationships/hyperlink" Target="https://urldefense.com/v3/__https:/r20.rs6.net/tn.jsp?f=001f3syrpP7BmvSXt_y6lMbdPXK4RMCTBW5hWSerrxXyc4F-IzvuE59UnLaEhuRhqcKZkr6VHjlmvfERR-NYvdSXnkbLKuXSppYq-mRRHR0oJQtTdse5Y306y6zTJw-FMeiEoSj8t8yBCTwtqEakdmKSf9MDxvrSa8ivkrdlG1jXGjD-egT6yFc7i2fm9_ZlZTGq6zmNRb5zHg=&amp;c=BhE7e8doe_0cIYf4iE6eofyVaBq6XF5ZFpw2kKo51zAmbZwwV64pQQ==&amp;ch=zjmcbHDVxZbwR8Tn2YD-_q4vJx9ohPQmhNugCNwhzCmmLgpQCSTPZA==__;!!N6xm-VjReE51bQ!UyWvrbSVxbQl7U0rsd_Vf-ukQVZZhHZEX8Y7OpvgAk2N046dFRfWgH3VDh1ZXhs1h8weGiKSRkXkK8-gWwiEKyM$" TargetMode="External"/><Relationship Id="rId7" Type="http://schemas.openxmlformats.org/officeDocument/2006/relationships/hyperlink" Target="https://urldefense.com/v3/__https:/r20.rs6.net/tn.jsp?f=001f3syrpP7BmvSXt_y6lMbdPXK4RMCTBW5hWSerrxXyc4F-IzvuE59UnLaEhuRhqcKb3Ug_nHYTbB4-Z_xCHF5mu9T8antMFTZpJU5VPX18h-hLeehZtuIZsA2rUbKo_y8GOPjs-bRSyhI05v3xjlUYBj76sxZMlLAvNsGh_u8tlnKOux7BPAD9UaH49R1wvFzB_N47TTLIyKGiyCWyxYL0I3Bab0tDniGO-iiWsQF30BKjadwO6HaBHCH85h_JL2XSCuQfnpXKM3LyQqN-Xh2TTr0waEPrxMEFc9x9dJoV84XThLSYHCQLQf6OLh4mF2i1T-LOdJCkcjzkwk4rgiM0BrzSRQ-H8UI&amp;c=BhE7e8doe_0cIYf4iE6eofyVaBq6XF5ZFpw2kKo51zAmbZwwV64pQQ==&amp;ch=zjmcbHDVxZbwR8Tn2YD-_q4vJx9ohPQmhNugCNwhzCmmLgpQCSTPZA==__;!!N6xm-VjReE51bQ!UyWvrbSVxbQl7U0rsd_Vf-ukQVZZhHZEX8Y7OpvgAk2N046dFRfWgH3VDh1ZXhs1h8weGiKSRkXkK8-gsolnsa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urldefense.com/v3/__https:/r20.rs6.net/tn.jsp?f=001f3syrpP7BmvSXt_y6lMbdPXK4RMCTBW5hWSerrxXyc4F-IzvuE59UnLaEhuRhqcKecVwewhZqn_hP1M6ph-WEaTrZPCK_80VvvpNXiJOFpTNAvKZ5tBzP3qTi3vkIB1W2kt7Nql8Cgr-YWGa6egThnrAJ66lMzfVWjOVYa728UNf-loA6EfmBSeERr_NWAOPZzi6jtJKdFqF1L-L33vB7sqHLQ5DI8estlZRuh-u7-8RDknZtwrujA==&amp;c=BhE7e8doe_0cIYf4iE6eofyVaBq6XF5ZFpw2kKo51zAmbZwwV64pQQ==&amp;ch=zjmcbHDVxZbwR8Tn2YD-_q4vJx9ohPQmhNugCNwhzCmmLgpQCSTPZA==__;!!N6xm-VjReE51bQ!UyWvrbSVxbQl7U0rsd_Vf-ukQVZZhHZEX8Y7OpvgAk2N046dFRfWgH3VDh1ZXhs1h8weGiKSRkXkK8-gpJxJqdM$" TargetMode="External"/><Relationship Id="rId5" Type="http://schemas.openxmlformats.org/officeDocument/2006/relationships/hyperlink" Target="https://urldefense.com/v3/__https:/r20.rs6.net/tn.jsp?f=001f3syrpP7BmvSXt_y6lMbdPXK4RMCTBW5hWSerrxXyc4F-IzvuE59UnLaEhuRhqcKcWGoTcwbTCfCYiErqnsfRr5YqwZhA6Yu1lsPWBN3N6rS1llPmHYieyI7JhQvvn2QheLnbAgRbOs1IN2bR6ixw40777iVMTujBmZNQE960sbxlLjIVarooR1YXYOUtWlpyEoRotD-_uDqQRDajcCjKE50dP2OBxdTWIznDpOgPo-Q7HWLpL7oVTJru34pvu60Q0-Mrvhj8qqUdwKcSHKmfJinzUBD29cHeCWWl0r7OpBDUSS-ifE07BlFuQg98dMi7iJYqIwV5dqzP8NI67n6ZA==&amp;c=BhE7e8doe_0cIYf4iE6eofyVaBq6XF5ZFpw2kKo51zAmbZwwV64pQQ==&amp;ch=zjmcbHDVxZbwR8Tn2YD-_q4vJx9ohPQmhNugCNwhzCmmLgpQCSTPZA==__;!!N6xm-VjReE51bQ!UyWvrbSVxbQl7U0rsd_Vf-ukQVZZhHZEX8Y7OpvgAk2N046dFRfWgH3VDh1ZXhs1h8weGiKSRkXkK8-gTkmXtNc$" TargetMode="External"/><Relationship Id="rId4" Type="http://schemas.openxmlformats.org/officeDocument/2006/relationships/hyperlink" Target="https://urldefense.com/v3/__https:/r20.rs6.net/tn.jsp?f=001f3syrpP7BmvSXt_y6lMbdPXK4RMCTBW5hWSerrxXyc4F-IzvuE59UnLaEhuRhqcKuWYiFzywB4Co-UMl7g1uUTUdEMXcK7nuslyw_itL5WvXxSzw5oLUCeSkcjPFgwHZKHqm7ZJKTy8KFJlpIg7aN73ANoaQJNLJ2QEk0iqaJFxyg0jPuqWYug3akm9GuhHVgn4snEFBPCo8bbYNrLIxAApjVn_zJdMQybdmjB2kF9Q=&amp;c=BhE7e8doe_0cIYf4iE6eofyVaBq6XF5ZFpw2kKo51zAmbZwwV64pQQ==&amp;ch=zjmcbHDVxZbwR8Tn2YD-_q4vJx9ohPQmhNugCNwhzCmmLgpQCSTPZA==__;!!N6xm-VjReE51bQ!UyWvrbSVxbQl7U0rsd_Vf-ukQVZZhHZEX8Y7OpvgAk2N046dFRfWgH3VDh1ZXhs1h8weGiKSRkXkK8-g68AcQ04$" TargetMode="External"/><Relationship Id="rId9" Type="http://schemas.openxmlformats.org/officeDocument/2006/relationships/hyperlink" Target="mailto:OhioITMS@dodd.ohio.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uir@cuyahogabdd.org" TargetMode="External"/><Relationship Id="rId2" Type="http://schemas.openxmlformats.org/officeDocument/2006/relationships/hyperlink" Target="https://cuyahogabdd.org/for-providers/major-unusual-incidents-mu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nodge.david@cuyahogabdd.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cuyahogabdd.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057400"/>
            <a:ext cx="8610600" cy="2057400"/>
          </a:xfrm>
        </p:spPr>
        <p:txBody>
          <a:bodyPr/>
          <a:lstStyle/>
          <a:p>
            <a:r>
              <a:rPr lang="en-US" sz="2800" dirty="0">
                <a:solidFill>
                  <a:schemeClr val="tx1"/>
                </a:solidFill>
              </a:rPr>
              <a:t>UI Log Monthly Provider Requirements</a:t>
            </a:r>
            <a:br>
              <a:rPr lang="en-US" sz="2800" dirty="0">
                <a:solidFill>
                  <a:schemeClr val="tx1"/>
                </a:solidFill>
              </a:rPr>
            </a:br>
            <a:r>
              <a:rPr lang="en-US" sz="2800" dirty="0">
                <a:solidFill>
                  <a:schemeClr val="tx1"/>
                </a:solidFill>
              </a:rPr>
              <a:t>&amp;</a:t>
            </a:r>
            <a:br>
              <a:rPr lang="en-US" sz="4400" dirty="0">
                <a:solidFill>
                  <a:schemeClr val="tx1"/>
                </a:solidFill>
              </a:rPr>
            </a:br>
            <a:r>
              <a:rPr lang="en-US" sz="4400" dirty="0">
                <a:solidFill>
                  <a:schemeClr val="tx1"/>
                </a:solidFill>
              </a:rPr>
              <a:t> </a:t>
            </a:r>
            <a:r>
              <a:rPr lang="en-US" sz="2800" dirty="0"/>
              <a:t>MUI Annual Report Provider </a:t>
            </a:r>
            <a:r>
              <a:rPr lang="en-US" sz="2800" dirty="0">
                <a:solidFill>
                  <a:schemeClr val="tx1"/>
                </a:solidFill>
              </a:rPr>
              <a:t>Requirements</a:t>
            </a:r>
            <a:endParaRPr lang="en-US" sz="2800" b="1" dirty="0"/>
          </a:p>
        </p:txBody>
      </p:sp>
      <p:sp>
        <p:nvSpPr>
          <p:cNvPr id="3" name="Subtitle 2"/>
          <p:cNvSpPr>
            <a:spLocks noGrp="1"/>
          </p:cNvSpPr>
          <p:nvPr>
            <p:ph type="subTitle" idx="1"/>
          </p:nvPr>
        </p:nvSpPr>
        <p:spPr>
          <a:xfrm>
            <a:off x="304800" y="4191000"/>
            <a:ext cx="8534400" cy="1219200"/>
          </a:xfrm>
        </p:spPr>
        <p:txBody>
          <a:bodyPr/>
          <a:lstStyle/>
          <a:p>
            <a:r>
              <a:rPr lang="en-US" sz="2000" dirty="0">
                <a:solidFill>
                  <a:schemeClr val="tx1"/>
                </a:solidFill>
              </a:rPr>
              <a:t>David Nodge</a:t>
            </a:r>
          </a:p>
          <a:p>
            <a:r>
              <a:rPr lang="en-US" sz="2000" dirty="0">
                <a:solidFill>
                  <a:schemeClr val="tx1"/>
                </a:solidFill>
              </a:rPr>
              <a:t>MUI Community Liaison</a:t>
            </a:r>
          </a:p>
          <a:p>
            <a:r>
              <a:rPr lang="en-US" sz="2000" dirty="0">
                <a:solidFill>
                  <a:schemeClr val="tx1"/>
                </a:solidFill>
              </a:rPr>
              <a:t>Cuyahoga County Board of Developmental Disabilities </a:t>
            </a:r>
          </a:p>
          <a:p>
            <a:br>
              <a:rPr lang="en-US" sz="2000" dirty="0">
                <a:solidFill>
                  <a:schemeClr val="tx1"/>
                </a:solidFill>
              </a:rPr>
            </a:br>
            <a:r>
              <a:rPr lang="en-US" sz="2000" dirty="0">
                <a:solidFill>
                  <a:schemeClr val="tx1"/>
                </a:solidFill>
              </a:rPr>
              <a:t>2/13/2025 </a:t>
            </a:r>
          </a:p>
        </p:txBody>
      </p:sp>
    </p:spTree>
    <p:extLst>
      <p:ext uri="{BB962C8B-B14F-4D97-AF65-F5344CB8AC3E}">
        <p14:creationId xmlns:p14="http://schemas.microsoft.com/office/powerpoint/2010/main" val="82341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CA4B4F-E9E2-2C95-1480-2AEEC5718932}"/>
              </a:ext>
            </a:extLst>
          </p:cNvPr>
          <p:cNvGraphicFramePr>
            <a:graphicFrameLocks noGrp="1"/>
          </p:cNvGraphicFramePr>
          <p:nvPr>
            <p:extLst>
              <p:ext uri="{D42A27DB-BD31-4B8C-83A1-F6EECF244321}">
                <p14:modId xmlns:p14="http://schemas.microsoft.com/office/powerpoint/2010/main" val="1120030316"/>
              </p:ext>
            </p:extLst>
          </p:nvPr>
        </p:nvGraphicFramePr>
        <p:xfrm>
          <a:off x="685800" y="762001"/>
          <a:ext cx="8458200" cy="5943597"/>
        </p:xfrm>
        <a:graphic>
          <a:graphicData uri="http://schemas.openxmlformats.org/drawingml/2006/table">
            <a:tbl>
              <a:tblPr firstRow="1" firstCol="1" bandRow="1">
                <a:tableStyleId>{5C22544A-7EE6-4342-B048-85BDC9FD1C3A}</a:tableStyleId>
              </a:tblPr>
              <a:tblGrid>
                <a:gridCol w="1384968">
                  <a:extLst>
                    <a:ext uri="{9D8B030D-6E8A-4147-A177-3AD203B41FA5}">
                      <a16:colId xmlns:a16="http://schemas.microsoft.com/office/drawing/2014/main" val="1615471396"/>
                    </a:ext>
                  </a:extLst>
                </a:gridCol>
                <a:gridCol w="840874">
                  <a:extLst>
                    <a:ext uri="{9D8B030D-6E8A-4147-A177-3AD203B41FA5}">
                      <a16:colId xmlns:a16="http://schemas.microsoft.com/office/drawing/2014/main" val="3007005729"/>
                    </a:ext>
                  </a:extLst>
                </a:gridCol>
                <a:gridCol w="1359138">
                  <a:extLst>
                    <a:ext uri="{9D8B030D-6E8A-4147-A177-3AD203B41FA5}">
                      <a16:colId xmlns:a16="http://schemas.microsoft.com/office/drawing/2014/main" val="637790276"/>
                    </a:ext>
                  </a:extLst>
                </a:gridCol>
                <a:gridCol w="2004357">
                  <a:extLst>
                    <a:ext uri="{9D8B030D-6E8A-4147-A177-3AD203B41FA5}">
                      <a16:colId xmlns:a16="http://schemas.microsoft.com/office/drawing/2014/main" val="281350646"/>
                    </a:ext>
                  </a:extLst>
                </a:gridCol>
                <a:gridCol w="1978526">
                  <a:extLst>
                    <a:ext uri="{9D8B030D-6E8A-4147-A177-3AD203B41FA5}">
                      <a16:colId xmlns:a16="http://schemas.microsoft.com/office/drawing/2014/main" val="229042256"/>
                    </a:ext>
                  </a:extLst>
                </a:gridCol>
                <a:gridCol w="890337">
                  <a:extLst>
                    <a:ext uri="{9D8B030D-6E8A-4147-A177-3AD203B41FA5}">
                      <a16:colId xmlns:a16="http://schemas.microsoft.com/office/drawing/2014/main" val="3120376918"/>
                    </a:ext>
                  </a:extLst>
                </a:gridCol>
              </a:tblGrid>
              <a:tr h="477785">
                <a:tc>
                  <a:txBody>
                    <a:bodyPr/>
                    <a:lstStyle/>
                    <a:p>
                      <a:pPr marL="0" marR="0" algn="ctr">
                        <a:lnSpc>
                          <a:spcPct val="115000"/>
                        </a:lnSpc>
                        <a:spcAft>
                          <a:spcPts val="1000"/>
                        </a:spcAft>
                      </a:pPr>
                      <a:r>
                        <a:rPr lang="en-GB" sz="600" dirty="0">
                          <a:effectLst/>
                        </a:rPr>
                        <a:t>Consumer’s Full Name</a:t>
                      </a:r>
                      <a:endParaRPr lang="en-US" sz="600" dirty="0">
                        <a:effectLst/>
                      </a:endParaRPr>
                    </a:p>
                    <a:p>
                      <a:pPr marL="0" marR="0" algn="ctr">
                        <a:lnSpc>
                          <a:spcPct val="115000"/>
                        </a:lnSpc>
                        <a:spcAft>
                          <a:spcPts val="1000"/>
                        </a:spcAft>
                      </a:pPr>
                      <a:r>
                        <a:rPr lang="en-GB" sz="600" dirty="0">
                          <a:effectLst/>
                        </a:rPr>
                        <a:t>(PPI name, if applicable)</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nchor="b"/>
                </a:tc>
                <a:tc>
                  <a:txBody>
                    <a:bodyPr/>
                    <a:lstStyle/>
                    <a:p>
                      <a:pPr marL="0" marR="0" algn="ctr">
                        <a:lnSpc>
                          <a:spcPct val="115000"/>
                        </a:lnSpc>
                        <a:spcAft>
                          <a:spcPts val="1000"/>
                        </a:spcAft>
                      </a:pPr>
                      <a:r>
                        <a:rPr lang="en-GB" sz="600" dirty="0">
                          <a:effectLst/>
                        </a:rPr>
                        <a:t>Incident Date &amp; Time</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nchor="b"/>
                </a:tc>
                <a:tc>
                  <a:txBody>
                    <a:bodyPr/>
                    <a:lstStyle/>
                    <a:p>
                      <a:pPr marL="0" marR="0" algn="ctr">
                        <a:lnSpc>
                          <a:spcPct val="115000"/>
                        </a:lnSpc>
                        <a:spcAft>
                          <a:spcPts val="1000"/>
                        </a:spcAft>
                      </a:pPr>
                      <a:r>
                        <a:rPr lang="en-GB" sz="600" dirty="0">
                          <a:effectLst/>
                        </a:rPr>
                        <a:t>Incident Location</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nchor="b"/>
                </a:tc>
                <a:tc>
                  <a:txBody>
                    <a:bodyPr/>
                    <a:lstStyle/>
                    <a:p>
                      <a:pPr marL="0" marR="0" algn="ctr">
                        <a:lnSpc>
                          <a:spcPct val="115000"/>
                        </a:lnSpc>
                        <a:spcAft>
                          <a:spcPts val="1000"/>
                        </a:spcAft>
                      </a:pPr>
                      <a:r>
                        <a:rPr lang="en-GB" sz="600" dirty="0">
                          <a:effectLst/>
                        </a:rPr>
                        <a:t>Description of incident</a:t>
                      </a:r>
                      <a:endParaRPr lang="en-US" sz="600" dirty="0">
                        <a:effectLst/>
                      </a:endParaRPr>
                    </a:p>
                    <a:p>
                      <a:pPr marL="0" marR="0" algn="ctr">
                        <a:lnSpc>
                          <a:spcPct val="115000"/>
                        </a:lnSpc>
                        <a:spcAft>
                          <a:spcPts val="1000"/>
                        </a:spcAft>
                      </a:pPr>
                      <a:r>
                        <a:rPr lang="en-GB" sz="600" dirty="0">
                          <a:effectLst/>
                        </a:rPr>
                        <a:t>Include any injuries</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nchor="b"/>
                </a:tc>
                <a:tc>
                  <a:txBody>
                    <a:bodyPr/>
                    <a:lstStyle/>
                    <a:p>
                      <a:pPr marL="0" marR="0" algn="ctr">
                        <a:lnSpc>
                          <a:spcPct val="115000"/>
                        </a:lnSpc>
                        <a:spcAft>
                          <a:spcPts val="1000"/>
                        </a:spcAft>
                      </a:pPr>
                      <a:r>
                        <a:rPr lang="en-GB" sz="600" dirty="0">
                          <a:effectLst/>
                        </a:rPr>
                        <a:t>Prevention Measures</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nchor="b"/>
                </a:tc>
                <a:tc>
                  <a:txBody>
                    <a:bodyPr/>
                    <a:lstStyle/>
                    <a:p>
                      <a:pPr marL="0" marR="0" algn="ctr">
                        <a:lnSpc>
                          <a:spcPct val="115000"/>
                        </a:lnSpc>
                        <a:spcAft>
                          <a:spcPts val="1000"/>
                        </a:spcAft>
                      </a:pPr>
                      <a:r>
                        <a:rPr lang="en-GB" sz="600" dirty="0">
                          <a:effectLst/>
                        </a:rPr>
                        <a:t>Called MUI Hotline?</a:t>
                      </a:r>
                      <a:endParaRPr lang="en-US" sz="600" dirty="0">
                        <a:effectLst/>
                      </a:endParaRPr>
                    </a:p>
                    <a:p>
                      <a:pPr marL="0" marR="0" algn="ctr">
                        <a:lnSpc>
                          <a:spcPct val="115000"/>
                        </a:lnSpc>
                        <a:spcAft>
                          <a:spcPts val="1000"/>
                        </a:spcAft>
                      </a:pPr>
                      <a:r>
                        <a:rPr lang="en-GB" sz="600" dirty="0">
                          <a:effectLst/>
                        </a:rPr>
                        <a:t>Date</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nchor="b"/>
                </a:tc>
                <a:extLst>
                  <a:ext uri="{0D108BD9-81ED-4DB2-BD59-A6C34878D82A}">
                    <a16:rowId xmlns:a16="http://schemas.microsoft.com/office/drawing/2014/main" val="879783577"/>
                  </a:ext>
                </a:extLst>
              </a:tr>
              <a:tr h="1319352">
                <a:tc>
                  <a:txBody>
                    <a:bodyPr/>
                    <a:lstStyle/>
                    <a:p>
                      <a:pPr marL="0" marR="0" algn="l">
                        <a:lnSpc>
                          <a:spcPct val="115000"/>
                        </a:lnSpc>
                        <a:spcAft>
                          <a:spcPts val="1000"/>
                        </a:spcAft>
                      </a:pPr>
                      <a:r>
                        <a:rPr lang="en-GB" sz="600" dirty="0">
                          <a:effectLst/>
                        </a:rPr>
                        <a:t>B, Davey</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7/22/24</a:t>
                      </a:r>
                      <a:endParaRPr lang="en-US" sz="600" dirty="0">
                        <a:effectLst/>
                      </a:endParaRPr>
                    </a:p>
                    <a:p>
                      <a:pPr marL="0" marR="0" algn="l">
                        <a:lnSpc>
                          <a:spcPct val="115000"/>
                        </a:lnSpc>
                        <a:spcAft>
                          <a:spcPts val="1000"/>
                        </a:spcAft>
                      </a:pPr>
                      <a:r>
                        <a:rPr lang="en-GB" sz="600" dirty="0">
                          <a:effectLst/>
                        </a:rPr>
                        <a:t>1:40 pm</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ADS Day Services</a:t>
                      </a:r>
                      <a:endParaRPr lang="en-US" sz="600" dirty="0">
                        <a:effectLst/>
                      </a:endParaRPr>
                    </a:p>
                    <a:p>
                      <a:pPr marL="0" marR="0" algn="l">
                        <a:lnSpc>
                          <a:spcPct val="115000"/>
                        </a:lnSpc>
                        <a:spcAft>
                          <a:spcPts val="1000"/>
                        </a:spcAft>
                      </a:pPr>
                      <a:r>
                        <a:rPr lang="en-GB" sz="600" dirty="0">
                          <a:effectLst/>
                        </a:rPr>
                        <a:t>Room 8</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Davey became upset after being redirected from touching a staff person’s hair. He screamed, swore, flipped  his table, kicked the table and door, and spit. When asked what was wrong, he said “nothing.” Nurse assessed and asked if he was in pain. He said “my stomach.” His house manager was notified and she picked him up.</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If Davey is experiencing dysregulation (Swearing/screaming/property destruction), ask him if something is physically bothering him have him evaluated by nurse/staff provide immediate appropriate comfort and care. Communicate physical complaints to residential staff for follow-up.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extLst>
                  <a:ext uri="{0D108BD9-81ED-4DB2-BD59-A6C34878D82A}">
                    <a16:rowId xmlns:a16="http://schemas.microsoft.com/office/drawing/2014/main" val="2173752305"/>
                  </a:ext>
                </a:extLst>
              </a:tr>
              <a:tr h="952948">
                <a:tc>
                  <a:txBody>
                    <a:bodyPr/>
                    <a:lstStyle/>
                    <a:p>
                      <a:pPr marL="0" marR="0" algn="l">
                        <a:lnSpc>
                          <a:spcPct val="115000"/>
                        </a:lnSpc>
                        <a:spcAft>
                          <a:spcPts val="1000"/>
                        </a:spcAft>
                      </a:pPr>
                      <a:r>
                        <a:rPr lang="en-GB" sz="600" dirty="0">
                          <a:effectLst/>
                        </a:rPr>
                        <a:t>K, Michael</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7/17/24</a:t>
                      </a:r>
                      <a:endParaRPr lang="en-US" sz="600" dirty="0">
                        <a:effectLst/>
                      </a:endParaRPr>
                    </a:p>
                    <a:p>
                      <a:pPr marL="0" marR="0" algn="l">
                        <a:lnSpc>
                          <a:spcPct val="115000"/>
                        </a:lnSpc>
                        <a:spcAft>
                          <a:spcPts val="1000"/>
                        </a:spcAft>
                      </a:pPr>
                      <a:r>
                        <a:rPr lang="en-GB" sz="600" dirty="0">
                          <a:effectLst/>
                        </a:rPr>
                        <a:t>Observed on arrival</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Unknown – observed on arrival</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Michael arrived with a bruise on his left arm. Cause of bruise unknown. Residential staff were not aware of the bruise.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Seating arrangement was reviewed. Michael was moved to the front seat. Van was checked for anything that may have caused an injury where Michael was seated (nothing Noted) </a:t>
                      </a:r>
                      <a:r>
                        <a:rPr lang="en-GB" sz="600" strike="sngStrike" dirty="0">
                          <a:effectLst/>
                        </a:rPr>
                        <a:t>Continue to monitor and report any injuries. </a:t>
                      </a:r>
                      <a:endParaRPr lang="en-US" sz="600" strike="sngStrike"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extLst>
                  <a:ext uri="{0D108BD9-81ED-4DB2-BD59-A6C34878D82A}">
                    <a16:rowId xmlns:a16="http://schemas.microsoft.com/office/drawing/2014/main" val="3206941719"/>
                  </a:ext>
                </a:extLst>
              </a:tr>
              <a:tr h="1186639">
                <a:tc>
                  <a:txBody>
                    <a:bodyPr/>
                    <a:lstStyle/>
                    <a:p>
                      <a:pPr marL="0" marR="0" algn="l">
                        <a:lnSpc>
                          <a:spcPct val="115000"/>
                        </a:lnSpc>
                        <a:spcAft>
                          <a:spcPts val="1000"/>
                        </a:spcAft>
                      </a:pPr>
                      <a:r>
                        <a:rPr lang="en-GB" sz="600" dirty="0">
                          <a:effectLst/>
                        </a:rPr>
                        <a:t>K, John</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7/19/24</a:t>
                      </a:r>
                      <a:endParaRPr lang="en-US" sz="600" dirty="0">
                        <a:effectLst/>
                      </a:endParaRPr>
                    </a:p>
                    <a:p>
                      <a:pPr marL="0" marR="0" algn="l">
                        <a:lnSpc>
                          <a:spcPct val="115000"/>
                        </a:lnSpc>
                        <a:spcAft>
                          <a:spcPts val="1000"/>
                        </a:spcAft>
                      </a:pPr>
                      <a:r>
                        <a:rPr lang="en-GB" sz="600" dirty="0">
                          <a:effectLst/>
                        </a:rPr>
                        <a:t>11:37 am</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ADS Day Services</a:t>
                      </a:r>
                      <a:endParaRPr lang="en-US" sz="600" dirty="0">
                        <a:effectLst/>
                      </a:endParaRPr>
                    </a:p>
                    <a:p>
                      <a:pPr marL="0" marR="0" algn="l">
                        <a:lnSpc>
                          <a:spcPct val="115000"/>
                        </a:lnSpc>
                        <a:spcAft>
                          <a:spcPts val="1000"/>
                        </a:spcAft>
                      </a:pPr>
                      <a:r>
                        <a:rPr lang="en-GB" sz="600" dirty="0">
                          <a:effectLst/>
                        </a:rPr>
                        <a:t>Lunchroom/ADS area</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John left the lunch area early and was asked to return. When he left and was redirected again, he said “I’m going to f___ you up” and attempted to punch staff. Staff blocked the punch. He was assessed by the nurse no injuries were noted.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Staff will pay extra attention to any signs of agitation and engage John in a positive manner and attempt to meet needs prior to John escalating. Team will be meeting 7/25 to address increased agitation and aggression. </a:t>
                      </a:r>
                      <a:r>
                        <a:rPr lang="en-GB" sz="600" strike="sngStrike" dirty="0">
                          <a:effectLst/>
                        </a:rPr>
                        <a:t>Continue to monitor closely and redirect as needed.  </a:t>
                      </a:r>
                      <a:endParaRPr lang="en-US" sz="600" strike="sngStrike"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extLst>
                  <a:ext uri="{0D108BD9-81ED-4DB2-BD59-A6C34878D82A}">
                    <a16:rowId xmlns:a16="http://schemas.microsoft.com/office/drawing/2014/main" val="2598351332"/>
                  </a:ext>
                </a:extLst>
              </a:tr>
              <a:tr h="1053925">
                <a:tc>
                  <a:txBody>
                    <a:bodyPr/>
                    <a:lstStyle/>
                    <a:p>
                      <a:pPr marL="0" marR="0" algn="l">
                        <a:lnSpc>
                          <a:spcPct val="115000"/>
                        </a:lnSpc>
                        <a:spcAft>
                          <a:spcPts val="1000"/>
                        </a:spcAft>
                      </a:pPr>
                      <a:r>
                        <a:rPr lang="en-GB" sz="600" dirty="0">
                          <a:effectLst/>
                        </a:rPr>
                        <a:t>K, John</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7/23/24</a:t>
                      </a:r>
                      <a:endParaRPr lang="en-US" sz="600" dirty="0">
                        <a:effectLst/>
                      </a:endParaRPr>
                    </a:p>
                    <a:p>
                      <a:pPr marL="0" marR="0" algn="l">
                        <a:lnSpc>
                          <a:spcPct val="115000"/>
                        </a:lnSpc>
                        <a:spcAft>
                          <a:spcPts val="1000"/>
                        </a:spcAft>
                      </a:pPr>
                      <a:r>
                        <a:rPr lang="en-GB" sz="600" dirty="0">
                          <a:effectLst/>
                        </a:rPr>
                        <a:t>11:55 am</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ADS Day Services</a:t>
                      </a:r>
                      <a:endParaRPr lang="en-US" sz="600" dirty="0">
                        <a:effectLst/>
                      </a:endParaRPr>
                    </a:p>
                    <a:p>
                      <a:pPr marL="0" marR="0" algn="l">
                        <a:lnSpc>
                          <a:spcPct val="115000"/>
                        </a:lnSpc>
                        <a:spcAft>
                          <a:spcPts val="1000"/>
                        </a:spcAft>
                      </a:pPr>
                      <a:r>
                        <a:rPr lang="en-GB" sz="600" dirty="0">
                          <a:effectLst/>
                        </a:rPr>
                        <a:t>Lunchroom</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John was given coffee in the morning. He demanded coffee after lunch but there was none available. He threw a bin of forks and attempted to turn over a table. Staff verbally redirected him. He said he was leaving and attempted to exit, trying a number of doors.  Staff placed john in a 2 person hold as he was about to exit the building onto a busy street.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Team will ensure coffee is available for John. Team will be meeting 7/25 to discuss increased agitation and aggression. Psych appointment scheduled in September. </a:t>
                      </a:r>
                      <a:r>
                        <a:rPr lang="en-GB" sz="600" strike="sngStrike" dirty="0">
                          <a:effectLst/>
                        </a:rPr>
                        <a:t>Continue to provide ongoing visual supervision and redirect as needed. </a:t>
                      </a:r>
                      <a:endParaRPr lang="en-US" sz="600" strike="sngStrike"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 MUI Contacted 7/23/24 @ 2:00 p.m. for UBS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extLst>
                  <a:ext uri="{0D108BD9-81ED-4DB2-BD59-A6C34878D82A}">
                    <a16:rowId xmlns:a16="http://schemas.microsoft.com/office/drawing/2014/main" val="3221691505"/>
                  </a:ext>
                </a:extLst>
              </a:tr>
              <a:tr h="952948">
                <a:tc>
                  <a:txBody>
                    <a:bodyPr/>
                    <a:lstStyle/>
                    <a:p>
                      <a:pPr marL="0" marR="0" algn="l">
                        <a:lnSpc>
                          <a:spcPct val="115000"/>
                        </a:lnSpc>
                        <a:spcAft>
                          <a:spcPts val="1000"/>
                        </a:spcAft>
                      </a:pPr>
                      <a:r>
                        <a:rPr lang="en-GB" sz="600" dirty="0">
                          <a:effectLst/>
                        </a:rPr>
                        <a:t>Z, Joanne</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7/9/24</a:t>
                      </a:r>
                      <a:endParaRPr lang="en-US" sz="600" dirty="0">
                        <a:effectLst/>
                      </a:endParaRPr>
                    </a:p>
                    <a:p>
                      <a:pPr marL="0" marR="0" algn="l">
                        <a:lnSpc>
                          <a:spcPct val="115000"/>
                        </a:lnSpc>
                        <a:spcAft>
                          <a:spcPts val="1000"/>
                        </a:spcAft>
                      </a:pPr>
                      <a:r>
                        <a:rPr lang="en-GB" sz="600" dirty="0">
                          <a:effectLst/>
                        </a:rPr>
                        <a:t>12:35 pm</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ADS Day Services </a:t>
                      </a:r>
                      <a:endParaRPr lang="en-US" sz="600" dirty="0">
                        <a:effectLst/>
                      </a:endParaRPr>
                    </a:p>
                    <a:p>
                      <a:pPr marL="0" marR="0" algn="l">
                        <a:lnSpc>
                          <a:spcPct val="115000"/>
                        </a:lnSpc>
                        <a:spcAft>
                          <a:spcPts val="1000"/>
                        </a:spcAft>
                      </a:pPr>
                      <a:r>
                        <a:rPr lang="en-GB" sz="600" dirty="0">
                          <a:effectLst/>
                        </a:rPr>
                        <a:t>ADS area</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Joanne returned from lunch and sat in a rocker. She complained of pain in her chest and arm. Nurse assessed, applied oxygen, and called 911. Joanne was transported to Metro Hospital for evaluation. Taken to ER and released.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strike="sngStrike" dirty="0">
                          <a:effectLst/>
                        </a:rPr>
                        <a:t>Continue to provide ongoing supervision and monitor Joanne’s physical condition and comfort to be able to respond effectively to any health concerns.  </a:t>
                      </a:r>
                      <a:r>
                        <a:rPr lang="en-GB" sz="600" dirty="0">
                          <a:effectLst/>
                        </a:rPr>
                        <a:t>Assessed Joanne’s diet as it was reported that she had Taco’s for lunch with extra hot sauce causing heartburn.  Medical follow-up with PCP to discuss possible heartburn meds.</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tc>
                  <a:txBody>
                    <a:bodyPr/>
                    <a:lstStyle/>
                    <a:p>
                      <a:pPr marL="0" marR="0" algn="l">
                        <a:lnSpc>
                          <a:spcPct val="115000"/>
                        </a:lnSpc>
                        <a:spcAft>
                          <a:spcPts val="1000"/>
                        </a:spcAft>
                      </a:pPr>
                      <a:r>
                        <a:rPr lang="en-GB"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563" marR="34563" marT="0" marB="0"/>
                </a:tc>
                <a:extLst>
                  <a:ext uri="{0D108BD9-81ED-4DB2-BD59-A6C34878D82A}">
                    <a16:rowId xmlns:a16="http://schemas.microsoft.com/office/drawing/2014/main" val="2016803429"/>
                  </a:ext>
                </a:extLst>
              </a:tr>
            </a:tbl>
          </a:graphicData>
        </a:graphic>
      </p:graphicFrame>
      <p:sp>
        <p:nvSpPr>
          <p:cNvPr id="5" name="TextBox 4">
            <a:extLst>
              <a:ext uri="{FF2B5EF4-FFF2-40B4-BE49-F238E27FC236}">
                <a16:creationId xmlns:a16="http://schemas.microsoft.com/office/drawing/2014/main" id="{3D3206A5-6C00-838B-2256-8111E08FA51B}"/>
              </a:ext>
            </a:extLst>
          </p:cNvPr>
          <p:cNvSpPr txBox="1"/>
          <p:nvPr/>
        </p:nvSpPr>
        <p:spPr>
          <a:xfrm>
            <a:off x="685800" y="1"/>
            <a:ext cx="8382000" cy="845231"/>
          </a:xfrm>
          <a:prstGeom prst="rect">
            <a:avLst/>
          </a:prstGeom>
          <a:noFill/>
        </p:spPr>
        <p:txBody>
          <a:bodyPr wrap="square">
            <a:spAutoFit/>
          </a:bodyPr>
          <a:lstStyle/>
          <a:p>
            <a:pPr marL="0" marR="0" algn="ctr">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Unusual Incident Log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PROVIDER NAME: </a:t>
            </a:r>
            <a:r>
              <a:rPr lang="en-GB" sz="1200" b="1" u="sng" dirty="0">
                <a:effectLst/>
                <a:latin typeface="Calibri" panose="020F0502020204030204" pitchFamily="34" charset="0"/>
                <a:ea typeface="Calibri" panose="020F0502020204030204" pitchFamily="34" charset="0"/>
                <a:cs typeface="Times New Roman" panose="02020603050405020304" pitchFamily="18" charset="0"/>
              </a:rPr>
              <a:t>ADS Day Services 1313 Lucky Lane Paradise Ohio </a:t>
            </a:r>
            <a:r>
              <a:rPr lang="en-GB" sz="1200" dirty="0">
                <a:effectLst/>
                <a:latin typeface="Calibri" panose="020F0502020204030204" pitchFamily="34" charset="0"/>
                <a:ea typeface="Calibri" panose="020F0502020204030204" pitchFamily="34" charset="0"/>
                <a:cs typeface="Times New Roman" panose="02020603050405020304" pitchFamily="18" charset="0"/>
              </a:rPr>
              <a:t>					MONTH/YEAR:  July 2024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2954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7A9-5CA3-ACDB-D8A3-0C0BA6BF11BD}"/>
              </a:ext>
            </a:extLst>
          </p:cNvPr>
          <p:cNvSpPr>
            <a:spLocks noGrp="1"/>
          </p:cNvSpPr>
          <p:nvPr>
            <p:ph type="title"/>
          </p:nvPr>
        </p:nvSpPr>
        <p:spPr/>
        <p:txBody>
          <a:bodyPr/>
          <a:lstStyle/>
          <a:p>
            <a:r>
              <a:rPr lang="en-US" dirty="0"/>
              <a:t>MUI Annual Reports</a:t>
            </a:r>
          </a:p>
        </p:txBody>
      </p:sp>
      <p:sp>
        <p:nvSpPr>
          <p:cNvPr id="3" name="Content Placeholder 2">
            <a:extLst>
              <a:ext uri="{FF2B5EF4-FFF2-40B4-BE49-F238E27FC236}">
                <a16:creationId xmlns:a16="http://schemas.microsoft.com/office/drawing/2014/main" id="{924258CE-ABA3-CB69-200A-FBA39EC643E1}"/>
              </a:ext>
            </a:extLst>
          </p:cNvPr>
          <p:cNvSpPr>
            <a:spLocks noGrp="1"/>
          </p:cNvSpPr>
          <p:nvPr>
            <p:ph idx="1"/>
          </p:nvPr>
        </p:nvSpPr>
        <p:spPr>
          <a:xfrm>
            <a:off x="685800" y="990600"/>
            <a:ext cx="8001000" cy="5791200"/>
          </a:xfrm>
        </p:spPr>
        <p:txBody>
          <a:bodyPr/>
          <a:lstStyle/>
          <a:p>
            <a:r>
              <a:rPr lang="en-US" dirty="0"/>
              <a:t>Purpose</a:t>
            </a:r>
          </a:p>
          <a:p>
            <a:pPr lvl="1"/>
            <a:r>
              <a:rPr lang="en-US" dirty="0"/>
              <a:t>Review of MUI’s from the previous year</a:t>
            </a:r>
          </a:p>
          <a:p>
            <a:pPr lvl="1"/>
            <a:r>
              <a:rPr lang="en-US" dirty="0"/>
              <a:t>Comparison of MUI’s over 3-year period</a:t>
            </a:r>
          </a:p>
          <a:p>
            <a:pPr lvl="1"/>
            <a:r>
              <a:rPr lang="en-US" dirty="0"/>
              <a:t>Trends or Patterns Year</a:t>
            </a:r>
          </a:p>
          <a:p>
            <a:pPr lvl="2"/>
            <a:r>
              <a:rPr lang="en-US" dirty="0"/>
              <a:t>Previous Year</a:t>
            </a:r>
          </a:p>
          <a:p>
            <a:pPr lvl="2"/>
            <a:r>
              <a:rPr lang="en-US" dirty="0"/>
              <a:t>Current Year</a:t>
            </a:r>
          </a:p>
          <a:p>
            <a:pPr lvl="2"/>
            <a:r>
              <a:rPr lang="en-US" dirty="0"/>
              <a:t>Individual trends and patterns</a:t>
            </a:r>
          </a:p>
          <a:p>
            <a:pPr lvl="3"/>
            <a:r>
              <a:rPr lang="en-US" dirty="0"/>
              <a:t>I.E. Increase in UH’s due to new cancer diagnosis</a:t>
            </a:r>
          </a:p>
          <a:p>
            <a:pPr lvl="1"/>
            <a:r>
              <a:rPr lang="en-US" dirty="0"/>
              <a:t>Analysis of data</a:t>
            </a:r>
          </a:p>
          <a:p>
            <a:pPr lvl="2"/>
            <a:r>
              <a:rPr lang="en-US" dirty="0"/>
              <a:t>New Individuals Served/Major Changes i.e. Staffing</a:t>
            </a:r>
          </a:p>
          <a:p>
            <a:pPr lvl="2"/>
            <a:r>
              <a:rPr lang="en-US" dirty="0"/>
              <a:t>Reasoning </a:t>
            </a:r>
          </a:p>
          <a:p>
            <a:pPr lvl="1"/>
            <a:r>
              <a:rPr lang="en-US" dirty="0"/>
              <a:t>New prevention plan development</a:t>
            </a:r>
          </a:p>
          <a:p>
            <a:pPr marL="914400" lvl="2" indent="0">
              <a:buNone/>
            </a:pPr>
            <a:endParaRPr lang="en-US" dirty="0"/>
          </a:p>
          <a:p>
            <a:pPr lvl="1"/>
            <a:endParaRPr lang="en-US" dirty="0"/>
          </a:p>
        </p:txBody>
      </p:sp>
    </p:spTree>
    <p:extLst>
      <p:ext uri="{BB962C8B-B14F-4D97-AF65-F5344CB8AC3E}">
        <p14:creationId xmlns:p14="http://schemas.microsoft.com/office/powerpoint/2010/main" val="456560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3697A-94C1-03F3-5FFC-E2CDF371900B}"/>
              </a:ext>
            </a:extLst>
          </p:cNvPr>
          <p:cNvSpPr>
            <a:spLocks noGrp="1"/>
          </p:cNvSpPr>
          <p:nvPr>
            <p:ph type="title"/>
          </p:nvPr>
        </p:nvSpPr>
        <p:spPr>
          <a:xfrm>
            <a:off x="457200" y="274638"/>
            <a:ext cx="8229600" cy="411162"/>
          </a:xfrm>
        </p:spPr>
        <p:txBody>
          <a:bodyPr/>
          <a:lstStyle/>
          <a:p>
            <a:r>
              <a:rPr lang="en-US" sz="2400" dirty="0"/>
              <a:t>Independent Provider Annual Report Form</a:t>
            </a:r>
          </a:p>
        </p:txBody>
      </p:sp>
      <p:pic>
        <p:nvPicPr>
          <p:cNvPr id="5" name="Content Placeholder 4">
            <a:extLst>
              <a:ext uri="{FF2B5EF4-FFF2-40B4-BE49-F238E27FC236}">
                <a16:creationId xmlns:a16="http://schemas.microsoft.com/office/drawing/2014/main" id="{F5EA052E-C3BD-05E5-6F78-32B24EE0D7C3}"/>
              </a:ext>
            </a:extLst>
          </p:cNvPr>
          <p:cNvPicPr>
            <a:picLocks noGrp="1" noChangeAspect="1"/>
          </p:cNvPicPr>
          <p:nvPr>
            <p:ph idx="1"/>
          </p:nvPr>
        </p:nvPicPr>
        <p:blipFill>
          <a:blip r:embed="rId3"/>
          <a:stretch>
            <a:fillRect/>
          </a:stretch>
        </p:blipFill>
        <p:spPr>
          <a:xfrm>
            <a:off x="685800" y="838201"/>
            <a:ext cx="3962399" cy="5867400"/>
          </a:xfrm>
        </p:spPr>
      </p:pic>
      <p:pic>
        <p:nvPicPr>
          <p:cNvPr id="7" name="Picture 6">
            <a:extLst>
              <a:ext uri="{FF2B5EF4-FFF2-40B4-BE49-F238E27FC236}">
                <a16:creationId xmlns:a16="http://schemas.microsoft.com/office/drawing/2014/main" id="{CEFEF83F-594D-9F6A-8A8A-56889EDE9785}"/>
              </a:ext>
            </a:extLst>
          </p:cNvPr>
          <p:cNvPicPr>
            <a:picLocks noChangeAspect="1"/>
          </p:cNvPicPr>
          <p:nvPr/>
        </p:nvPicPr>
        <p:blipFill>
          <a:blip r:embed="rId4"/>
          <a:stretch>
            <a:fillRect/>
          </a:stretch>
        </p:blipFill>
        <p:spPr>
          <a:xfrm>
            <a:off x="4648199" y="838200"/>
            <a:ext cx="4387017" cy="5867400"/>
          </a:xfrm>
          <a:prstGeom prst="rect">
            <a:avLst/>
          </a:prstGeom>
        </p:spPr>
      </p:pic>
    </p:spTree>
    <p:extLst>
      <p:ext uri="{BB962C8B-B14F-4D97-AF65-F5344CB8AC3E}">
        <p14:creationId xmlns:p14="http://schemas.microsoft.com/office/powerpoint/2010/main" val="992864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2DCB2D-CB0C-4F43-AE64-1455CB96C1B1}"/>
              </a:ext>
            </a:extLst>
          </p:cNvPr>
          <p:cNvSpPr>
            <a:spLocks noGrp="1"/>
          </p:cNvSpPr>
          <p:nvPr>
            <p:ph type="title"/>
          </p:nvPr>
        </p:nvSpPr>
        <p:spPr>
          <a:xfrm>
            <a:off x="457200" y="274638"/>
            <a:ext cx="8229600" cy="418169"/>
          </a:xfrm>
        </p:spPr>
        <p:txBody>
          <a:bodyPr/>
          <a:lstStyle/>
          <a:p>
            <a:r>
              <a:rPr lang="en-US" sz="2400" dirty="0"/>
              <a:t>MUI Agency Provider Annual Report </a:t>
            </a:r>
          </a:p>
        </p:txBody>
      </p:sp>
      <p:pic>
        <p:nvPicPr>
          <p:cNvPr id="7" name="Content Placeholder 6">
            <a:extLst>
              <a:ext uri="{FF2B5EF4-FFF2-40B4-BE49-F238E27FC236}">
                <a16:creationId xmlns:a16="http://schemas.microsoft.com/office/drawing/2014/main" id="{E6BF6DDC-C1AC-795A-7F98-D3AF2C44AFA0}"/>
              </a:ext>
            </a:extLst>
          </p:cNvPr>
          <p:cNvPicPr>
            <a:picLocks noGrp="1" noChangeAspect="1"/>
          </p:cNvPicPr>
          <p:nvPr>
            <p:ph idx="1"/>
          </p:nvPr>
        </p:nvPicPr>
        <p:blipFill>
          <a:blip r:embed="rId3"/>
          <a:stretch>
            <a:fillRect/>
          </a:stretch>
        </p:blipFill>
        <p:spPr>
          <a:xfrm>
            <a:off x="4724400" y="838200"/>
            <a:ext cx="4230926" cy="5287963"/>
          </a:xfrm>
        </p:spPr>
      </p:pic>
      <p:pic>
        <p:nvPicPr>
          <p:cNvPr id="8" name="Content Placeholder 4">
            <a:extLst>
              <a:ext uri="{FF2B5EF4-FFF2-40B4-BE49-F238E27FC236}">
                <a16:creationId xmlns:a16="http://schemas.microsoft.com/office/drawing/2014/main" id="{06EB95C5-38AC-31DF-BC0E-AC511D445755}"/>
              </a:ext>
            </a:extLst>
          </p:cNvPr>
          <p:cNvPicPr>
            <a:picLocks noChangeAspect="1"/>
          </p:cNvPicPr>
          <p:nvPr/>
        </p:nvPicPr>
        <p:blipFill>
          <a:blip r:embed="rId4"/>
          <a:stretch>
            <a:fillRect/>
          </a:stretch>
        </p:blipFill>
        <p:spPr>
          <a:xfrm>
            <a:off x="762000" y="838200"/>
            <a:ext cx="3962400" cy="5326993"/>
          </a:xfrm>
          <a:prstGeom prst="rect">
            <a:avLst/>
          </a:prstGeom>
        </p:spPr>
      </p:pic>
    </p:spTree>
    <p:extLst>
      <p:ext uri="{BB962C8B-B14F-4D97-AF65-F5344CB8AC3E}">
        <p14:creationId xmlns:p14="http://schemas.microsoft.com/office/powerpoint/2010/main" val="556028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582EC4-96E0-1B36-9743-664DCF0B2FC3}"/>
              </a:ext>
            </a:extLst>
          </p:cNvPr>
          <p:cNvSpPr>
            <a:spLocks noGrp="1"/>
          </p:cNvSpPr>
          <p:nvPr>
            <p:ph type="title"/>
          </p:nvPr>
        </p:nvSpPr>
        <p:spPr>
          <a:xfrm>
            <a:off x="838200" y="274638"/>
            <a:ext cx="7848600" cy="1143000"/>
          </a:xfrm>
        </p:spPr>
        <p:txBody>
          <a:bodyPr/>
          <a:lstStyle/>
          <a:p>
            <a:r>
              <a:rPr lang="en-US" sz="3600" dirty="0"/>
              <a:t>MUI Annual Analysis Important Dates</a:t>
            </a:r>
          </a:p>
        </p:txBody>
      </p:sp>
      <p:sp>
        <p:nvSpPr>
          <p:cNvPr id="6" name="Content Placeholder 5">
            <a:extLst>
              <a:ext uri="{FF2B5EF4-FFF2-40B4-BE49-F238E27FC236}">
                <a16:creationId xmlns:a16="http://schemas.microsoft.com/office/drawing/2014/main" id="{F64F70BB-43BF-F3A7-D5DA-493E8287C764}"/>
              </a:ext>
            </a:extLst>
          </p:cNvPr>
          <p:cNvSpPr>
            <a:spLocks noGrp="1"/>
          </p:cNvSpPr>
          <p:nvPr>
            <p:ph idx="1"/>
          </p:nvPr>
        </p:nvSpPr>
        <p:spPr>
          <a:xfrm>
            <a:off x="685800" y="1600200"/>
            <a:ext cx="8001000" cy="4525963"/>
          </a:xfrm>
        </p:spPr>
        <p:txBody>
          <a:bodyPr/>
          <a:lstStyle/>
          <a:p>
            <a:r>
              <a:rPr lang="en-US" sz="3200" b="1" i="1" spc="-5" dirty="0">
                <a:solidFill>
                  <a:srgbClr val="4A4A4A"/>
                </a:solidFill>
                <a:effectLst/>
                <a:latin typeface="Arial" panose="020B0604020202020204" pitchFamily="34" charset="0"/>
              </a:rPr>
              <a:t>Due Dates:</a:t>
            </a:r>
          </a:p>
          <a:p>
            <a:pPr lvl="1"/>
            <a:r>
              <a:rPr lang="en-US" sz="2800" b="1" i="1" spc="-5" dirty="0">
                <a:solidFill>
                  <a:srgbClr val="4A4A4A"/>
                </a:solidFill>
                <a:effectLst/>
                <a:latin typeface="Arial" panose="020B0604020202020204" pitchFamily="34" charset="0"/>
              </a:rPr>
              <a:t>Both</a:t>
            </a:r>
            <a:r>
              <a:rPr lang="en-US" sz="2800" b="0" i="0" spc="-5" dirty="0">
                <a:solidFill>
                  <a:srgbClr val="4A4A4A"/>
                </a:solidFill>
                <a:effectLst/>
                <a:latin typeface="Arial" panose="020B0604020202020204" pitchFamily="34" charset="0"/>
              </a:rPr>
              <a:t> Agency provider and Independent provider completes by </a:t>
            </a:r>
            <a:r>
              <a:rPr lang="en-US" sz="2800" b="0" i="0" spc="-5" dirty="0">
                <a:solidFill>
                  <a:srgbClr val="4A4A4A"/>
                </a:solidFill>
                <a:effectLst/>
                <a:highlight>
                  <a:srgbClr val="FFFF00"/>
                </a:highlight>
                <a:latin typeface="Arial" panose="020B0604020202020204" pitchFamily="34" charset="0"/>
              </a:rPr>
              <a:t>January 31</a:t>
            </a:r>
            <a:r>
              <a:rPr lang="en-US" sz="2800" b="0" i="0" spc="-5" baseline="30000" dirty="0">
                <a:solidFill>
                  <a:srgbClr val="4A4A4A"/>
                </a:solidFill>
                <a:effectLst/>
                <a:highlight>
                  <a:srgbClr val="FFFF00"/>
                </a:highlight>
                <a:latin typeface="Arial" panose="020B0604020202020204" pitchFamily="34" charset="0"/>
              </a:rPr>
              <a:t>st</a:t>
            </a:r>
          </a:p>
          <a:p>
            <a:pPr lvl="1"/>
            <a:r>
              <a:rPr lang="en-US" sz="2800" b="0" i="0" spc="-5" dirty="0">
                <a:solidFill>
                  <a:srgbClr val="4A4A4A"/>
                </a:solidFill>
                <a:effectLst/>
                <a:latin typeface="Arial" panose="020B0604020202020204" pitchFamily="34" charset="0"/>
              </a:rPr>
              <a:t>Send Analysis to County Board by February 28</a:t>
            </a:r>
            <a:r>
              <a:rPr lang="en-US" sz="2800" b="0" i="0" spc="-5" baseline="30000" dirty="0">
                <a:solidFill>
                  <a:srgbClr val="4A4A4A"/>
                </a:solidFill>
                <a:effectLst/>
                <a:latin typeface="Arial" panose="020B0604020202020204" pitchFamily="34" charset="0"/>
              </a:rPr>
              <a:t>th</a:t>
            </a:r>
          </a:p>
          <a:p>
            <a:pPr lvl="1"/>
            <a:r>
              <a:rPr lang="en-US" b="1" i="1" dirty="0"/>
              <a:t>Maintain a copy for your records you will be asked for this as part of you provider review</a:t>
            </a:r>
          </a:p>
          <a:p>
            <a:pPr lvl="1"/>
            <a:r>
              <a:rPr lang="en-US" b="1" i="1" dirty="0"/>
              <a:t>SEND COMPLETED REPORT TO: </a:t>
            </a:r>
            <a:r>
              <a:rPr lang="en-US" b="1" i="1" dirty="0">
                <a:hlinkClick r:id="rId3"/>
              </a:rPr>
              <a:t>uir@cuyahogabdd.org</a:t>
            </a:r>
            <a:endParaRPr lang="en-US" b="1" i="1" dirty="0"/>
          </a:p>
          <a:p>
            <a:pPr lvl="1"/>
            <a:endParaRPr lang="en-US" b="1" i="1" dirty="0"/>
          </a:p>
        </p:txBody>
      </p:sp>
    </p:spTree>
    <p:extLst>
      <p:ext uri="{BB962C8B-B14F-4D97-AF65-F5344CB8AC3E}">
        <p14:creationId xmlns:p14="http://schemas.microsoft.com/office/powerpoint/2010/main" val="1111298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343F1-029E-A0B6-8CC9-B77E2A1685AF}"/>
              </a:ext>
            </a:extLst>
          </p:cNvPr>
          <p:cNvSpPr>
            <a:spLocks noGrp="1"/>
          </p:cNvSpPr>
          <p:nvPr>
            <p:ph type="title"/>
          </p:nvPr>
        </p:nvSpPr>
        <p:spPr>
          <a:xfrm>
            <a:off x="457200" y="274638"/>
            <a:ext cx="8229600" cy="696908"/>
          </a:xfrm>
        </p:spPr>
        <p:txBody>
          <a:bodyPr/>
          <a:lstStyle/>
          <a:p>
            <a:r>
              <a:rPr lang="en-US" dirty="0"/>
              <a:t>Provider Reports </a:t>
            </a:r>
          </a:p>
        </p:txBody>
      </p:sp>
      <p:sp>
        <p:nvSpPr>
          <p:cNvPr id="3" name="Content Placeholder 2">
            <a:extLst>
              <a:ext uri="{FF2B5EF4-FFF2-40B4-BE49-F238E27FC236}">
                <a16:creationId xmlns:a16="http://schemas.microsoft.com/office/drawing/2014/main" id="{E92210A2-2CE3-430C-C1AE-A11836DC2995}"/>
              </a:ext>
            </a:extLst>
          </p:cNvPr>
          <p:cNvSpPr>
            <a:spLocks noGrp="1"/>
          </p:cNvSpPr>
          <p:nvPr>
            <p:ph idx="1"/>
          </p:nvPr>
        </p:nvSpPr>
        <p:spPr>
          <a:xfrm>
            <a:off x="6858000" y="7315200"/>
            <a:ext cx="2200522" cy="2887663"/>
          </a:xfrm>
        </p:spPr>
        <p:txBody>
          <a:bodyPr/>
          <a:lstStyle/>
          <a:p>
            <a:pPr marL="0" indent="0">
              <a:buNone/>
            </a:pPr>
            <a:endParaRPr lang="en-US" dirty="0"/>
          </a:p>
        </p:txBody>
      </p:sp>
      <p:sp>
        <p:nvSpPr>
          <p:cNvPr id="6" name="Rectangle 5">
            <a:extLst>
              <a:ext uri="{FF2B5EF4-FFF2-40B4-BE49-F238E27FC236}">
                <a16:creationId xmlns:a16="http://schemas.microsoft.com/office/drawing/2014/main" id="{92B10918-FA90-4A2E-A506-5A8B43D946BF}"/>
              </a:ext>
            </a:extLst>
          </p:cNvPr>
          <p:cNvSpPr>
            <a:spLocks noChangeArrowheads="1"/>
          </p:cNvSpPr>
          <p:nvPr/>
        </p:nvSpPr>
        <p:spPr bwMode="auto">
          <a:xfrm>
            <a:off x="662762" y="1600200"/>
            <a:ext cx="77283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B207D782-174B-54E2-9A6D-088E691F445F}"/>
              </a:ext>
            </a:extLst>
          </p:cNvPr>
          <p:cNvSpPr>
            <a:spLocks noChangeArrowheads="1"/>
          </p:cNvSpPr>
          <p:nvPr/>
        </p:nvSpPr>
        <p:spPr bwMode="auto">
          <a:xfrm>
            <a:off x="662762" y="6292850"/>
            <a:ext cx="772835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31" name="Picture 7">
            <a:extLst>
              <a:ext uri="{FF2B5EF4-FFF2-40B4-BE49-F238E27FC236}">
                <a16:creationId xmlns:a16="http://schemas.microsoft.com/office/drawing/2014/main" id="{E73C47EA-F946-029F-6577-28A8C8D4D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62" y="1905000"/>
            <a:ext cx="8100238"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887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12F7A-4EB6-340D-647B-E2A6D99ECDE8}"/>
              </a:ext>
            </a:extLst>
          </p:cNvPr>
          <p:cNvSpPr>
            <a:spLocks noGrp="1"/>
          </p:cNvSpPr>
          <p:nvPr>
            <p:ph type="title"/>
          </p:nvPr>
        </p:nvSpPr>
        <p:spPr/>
        <p:txBody>
          <a:bodyPr/>
          <a:lstStyle/>
          <a:p>
            <a:r>
              <a:rPr lang="en-US" dirty="0"/>
              <a:t>OITMS External User Guide </a:t>
            </a:r>
          </a:p>
        </p:txBody>
      </p:sp>
      <p:graphicFrame>
        <p:nvGraphicFramePr>
          <p:cNvPr id="4" name="Content Placeholder 3">
            <a:extLst>
              <a:ext uri="{FF2B5EF4-FFF2-40B4-BE49-F238E27FC236}">
                <a16:creationId xmlns:a16="http://schemas.microsoft.com/office/drawing/2014/main" id="{197F46E6-4CB9-9CD8-D97D-D0387E5BC8E5}"/>
              </a:ext>
            </a:extLst>
          </p:cNvPr>
          <p:cNvGraphicFramePr>
            <a:graphicFrameLocks noGrp="1" noChangeAspect="1"/>
          </p:cNvGraphicFramePr>
          <p:nvPr>
            <p:ph idx="1"/>
            <p:extLst>
              <p:ext uri="{D42A27DB-BD31-4B8C-83A1-F6EECF244321}">
                <p14:modId xmlns:p14="http://schemas.microsoft.com/office/powerpoint/2010/main" val="2468243865"/>
              </p:ext>
            </p:extLst>
          </p:nvPr>
        </p:nvGraphicFramePr>
        <p:xfrm>
          <a:off x="2823332" y="1600200"/>
          <a:ext cx="3497335" cy="4525963"/>
        </p:xfrm>
        <a:graphic>
          <a:graphicData uri="http://schemas.openxmlformats.org/presentationml/2006/ole">
            <mc:AlternateContent xmlns:mc="http://schemas.openxmlformats.org/markup-compatibility/2006">
              <mc:Choice xmlns:v="urn:schemas-microsoft-com:vml" Requires="v">
                <p:oleObj name="Acrobat Document" r:id="rId3" imgW="3886052" imgH="5029200" progId="AcroExch.Document.DC">
                  <p:embed/>
                </p:oleObj>
              </mc:Choice>
              <mc:Fallback>
                <p:oleObj name="Acrobat Document" r:id="rId3" imgW="3886052" imgH="5029200" progId="AcroExch.Document.DC">
                  <p:embed/>
                  <p:pic>
                    <p:nvPicPr>
                      <p:cNvPr id="4" name="Object 3">
                        <a:extLst>
                          <a:ext uri="{FF2B5EF4-FFF2-40B4-BE49-F238E27FC236}">
                            <a16:creationId xmlns:a16="http://schemas.microsoft.com/office/drawing/2014/main" id="{8D97C09A-4326-4852-67CE-1C823026E755}"/>
                          </a:ext>
                        </a:extLst>
                      </p:cNvPr>
                      <p:cNvPicPr/>
                      <p:nvPr/>
                    </p:nvPicPr>
                    <p:blipFill>
                      <a:blip r:embed="rId4"/>
                      <a:stretch>
                        <a:fillRect/>
                      </a:stretch>
                    </p:blipFill>
                    <p:spPr>
                      <a:xfrm>
                        <a:off x="2823332" y="1600200"/>
                        <a:ext cx="3497335" cy="4525963"/>
                      </a:xfrm>
                      <a:prstGeom prst="rect">
                        <a:avLst/>
                      </a:prstGeom>
                    </p:spPr>
                  </p:pic>
                </p:oleObj>
              </mc:Fallback>
            </mc:AlternateContent>
          </a:graphicData>
        </a:graphic>
      </p:graphicFrame>
    </p:spTree>
    <p:extLst>
      <p:ext uri="{BB962C8B-B14F-4D97-AF65-F5344CB8AC3E}">
        <p14:creationId xmlns:p14="http://schemas.microsoft.com/office/powerpoint/2010/main" val="4250680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6021-E120-78B7-9A3D-EE152A8B97C9}"/>
              </a:ext>
            </a:extLst>
          </p:cNvPr>
          <p:cNvSpPr>
            <a:spLocks noGrp="1"/>
          </p:cNvSpPr>
          <p:nvPr>
            <p:ph type="title"/>
          </p:nvPr>
        </p:nvSpPr>
        <p:spPr>
          <a:xfrm>
            <a:off x="457200" y="274638"/>
            <a:ext cx="8229600" cy="1143000"/>
          </a:xfrm>
        </p:spPr>
        <p:txBody>
          <a:bodyPr/>
          <a:lstStyle/>
          <a:p>
            <a:r>
              <a:rPr lang="en-US" dirty="0"/>
              <a:t>Links</a:t>
            </a:r>
            <a:br>
              <a:rPr lang="en-US" dirty="0"/>
            </a:br>
            <a:endParaRPr lang="en-US" dirty="0"/>
          </a:p>
        </p:txBody>
      </p:sp>
      <p:sp>
        <p:nvSpPr>
          <p:cNvPr id="3" name="Content Placeholder 2">
            <a:extLst>
              <a:ext uri="{FF2B5EF4-FFF2-40B4-BE49-F238E27FC236}">
                <a16:creationId xmlns:a16="http://schemas.microsoft.com/office/drawing/2014/main" id="{4D0136D9-0431-97C2-BC1F-A01FE0DAD303}"/>
              </a:ext>
            </a:extLst>
          </p:cNvPr>
          <p:cNvSpPr>
            <a:spLocks noGrp="1"/>
          </p:cNvSpPr>
          <p:nvPr>
            <p:ph idx="1"/>
          </p:nvPr>
        </p:nvSpPr>
        <p:spPr>
          <a:xfrm>
            <a:off x="838200" y="1066800"/>
            <a:ext cx="8229600" cy="5059363"/>
          </a:xfrm>
        </p:spPr>
        <p:txBody>
          <a:bodyPr/>
          <a:lstStyle/>
          <a:p>
            <a:r>
              <a:rPr lang="en-US" sz="2800" dirty="0">
                <a:hlinkClick r:id="rId3"/>
              </a:rPr>
              <a:t>MUI Rule 5123-17-02</a:t>
            </a:r>
            <a:endParaRPr lang="en-US" sz="2800" dirty="0"/>
          </a:p>
          <a:p>
            <a:r>
              <a:rPr lang="en-US" sz="2800" dirty="0">
                <a:hlinkClick r:id="rId4"/>
              </a:rPr>
              <a:t>Agency Provider Annual Report Template</a:t>
            </a:r>
            <a:endParaRPr lang="en-US" sz="2800" dirty="0"/>
          </a:p>
          <a:p>
            <a:r>
              <a:rPr lang="en-US" sz="2800" dirty="0">
                <a:hlinkClick r:id="rId5"/>
              </a:rPr>
              <a:t>Agency Provider Tips for Annual Analysis of MUIs</a:t>
            </a:r>
            <a:endParaRPr lang="en-US" sz="2800" dirty="0"/>
          </a:p>
          <a:p>
            <a:r>
              <a:rPr lang="en-US" sz="2800" dirty="0">
                <a:hlinkClick r:id="rId6"/>
              </a:rPr>
              <a:t>Independent Provider Annual Report Template</a:t>
            </a:r>
            <a:endParaRPr lang="en-US" sz="2800" dirty="0"/>
          </a:p>
          <a:p>
            <a:r>
              <a:rPr lang="en-US" sz="2800" dirty="0">
                <a:hlinkClick r:id="rId7"/>
              </a:rPr>
              <a:t>Independent Provider Tips for Annual Analysis of MUIs</a:t>
            </a:r>
            <a:endParaRPr lang="en-US" sz="2800" dirty="0"/>
          </a:p>
          <a:p>
            <a:r>
              <a:rPr lang="en-US" sz="2800" dirty="0">
                <a:ea typeface="Aptos" panose="020B0004020202020204" pitchFamily="34" charset="0"/>
                <a:cs typeface="Aptos" panose="020B0004020202020204" pitchFamily="34" charset="0"/>
              </a:rPr>
              <a:t>PCS Report Instructions </a:t>
            </a:r>
            <a:r>
              <a:rPr lang="en-US" sz="2400" u="sng" dirty="0">
                <a:solidFill>
                  <a:srgbClr val="467886"/>
                </a:solidFill>
                <a:ea typeface="Aptos" panose="020B0004020202020204" pitchFamily="34" charset="0"/>
                <a:cs typeface="Aptos" panose="020B0004020202020204" pitchFamily="34" charset="0"/>
                <a:hlinkClick r:id="rId8"/>
              </a:rPr>
              <a:t>https://www.youtube.com/watch?v=1RM5gUyWkMk</a:t>
            </a:r>
            <a:endParaRPr lang="en-US" sz="2400" u="sng" dirty="0">
              <a:solidFill>
                <a:srgbClr val="467886"/>
              </a:solidFill>
              <a:ea typeface="Aptos" panose="020B0004020202020204" pitchFamily="34" charset="0"/>
              <a:cs typeface="Aptos" panose="020B0004020202020204" pitchFamily="34" charset="0"/>
            </a:endParaRPr>
          </a:p>
          <a:p>
            <a:endParaRPr lang="en-US" sz="1800" dirty="0">
              <a:effectLst/>
              <a:ea typeface="Aptos" panose="020B0004020202020204" pitchFamily="34" charset="0"/>
            </a:endParaRPr>
          </a:p>
          <a:p>
            <a:r>
              <a:rPr lang="en-US" sz="1800" b="1" dirty="0">
                <a:effectLst/>
                <a:ea typeface="Aptos" panose="020B0004020202020204" pitchFamily="34" charset="0"/>
              </a:rPr>
              <a:t>FOR </a:t>
            </a:r>
            <a:r>
              <a:rPr lang="en-US" sz="1800" b="1" dirty="0">
                <a:ea typeface="Aptos" panose="020B0004020202020204" pitchFamily="34" charset="0"/>
              </a:rPr>
              <a:t>OITMS Questions: </a:t>
            </a:r>
            <a:r>
              <a:rPr lang="en-US" sz="1800" b="1" dirty="0">
                <a:effectLst/>
                <a:latin typeface="Segoe UI" panose="020B0502040204020203" pitchFamily="34" charset="0"/>
                <a:ea typeface="Aptos" panose="020B0004020202020204" pitchFamily="34" charset="0"/>
              </a:rPr>
              <a:t>614-995-3810 or  </a:t>
            </a:r>
            <a:r>
              <a:rPr lang="en-US" sz="1800" u="sng" dirty="0">
                <a:solidFill>
                  <a:srgbClr val="467886"/>
                </a:solidFill>
                <a:effectLst/>
                <a:latin typeface="Segoe UI" panose="020B0502040204020203" pitchFamily="34" charset="0"/>
                <a:ea typeface="Aptos" panose="020B0004020202020204" pitchFamily="34" charset="0"/>
                <a:hlinkClick r:id="rId9"/>
              </a:rPr>
              <a:t>OhioITMS@dodd.ohio.gov</a:t>
            </a:r>
            <a:endParaRPr lang="en-US" dirty="0">
              <a:latin typeface="Aptos" panose="020B0004020202020204" pitchFamily="34" charset="0"/>
              <a:ea typeface="Aptos" panose="020B0004020202020204" pitchFamily="34" charset="0"/>
              <a:cs typeface="Aptos" panose="020B0004020202020204" pitchFamily="34" charset="0"/>
            </a:endParaRPr>
          </a:p>
          <a:p>
            <a:endParaRPr lang="en-US" sz="2800" dirty="0"/>
          </a:p>
        </p:txBody>
      </p:sp>
    </p:spTree>
    <p:extLst>
      <p:ext uri="{BB962C8B-B14F-4D97-AF65-F5344CB8AC3E}">
        <p14:creationId xmlns:p14="http://schemas.microsoft.com/office/powerpoint/2010/main" val="3018776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617FB-A720-92C9-B205-DED63C68EF92}"/>
              </a:ext>
            </a:extLst>
          </p:cNvPr>
          <p:cNvSpPr>
            <a:spLocks noGrp="1"/>
          </p:cNvSpPr>
          <p:nvPr>
            <p:ph type="title"/>
          </p:nvPr>
        </p:nvSpPr>
        <p:spPr/>
        <p:txBody>
          <a:bodyPr/>
          <a:lstStyle/>
          <a:p>
            <a:r>
              <a:rPr lang="en-US" dirty="0"/>
              <a:t>Additional Resources </a:t>
            </a:r>
          </a:p>
        </p:txBody>
      </p:sp>
      <p:sp>
        <p:nvSpPr>
          <p:cNvPr id="3" name="Content Placeholder 2">
            <a:extLst>
              <a:ext uri="{FF2B5EF4-FFF2-40B4-BE49-F238E27FC236}">
                <a16:creationId xmlns:a16="http://schemas.microsoft.com/office/drawing/2014/main" id="{77001282-271A-9B00-F09A-C9D75CD8EBB2}"/>
              </a:ext>
            </a:extLst>
          </p:cNvPr>
          <p:cNvSpPr>
            <a:spLocks noGrp="1"/>
          </p:cNvSpPr>
          <p:nvPr>
            <p:ph idx="1"/>
          </p:nvPr>
        </p:nvSpPr>
        <p:spPr>
          <a:xfrm>
            <a:off x="685800" y="1600200"/>
            <a:ext cx="8001000" cy="4525963"/>
          </a:xfrm>
        </p:spPr>
        <p:txBody>
          <a:bodyPr/>
          <a:lstStyle/>
          <a:p>
            <a:r>
              <a:rPr lang="en-US" sz="2000" dirty="0">
                <a:hlinkClick r:id="rId2"/>
              </a:rPr>
              <a:t>https://cuyahogabdd.org/for-providers/major-unusual-incidents-mui/#</a:t>
            </a:r>
            <a:endParaRPr lang="en-US" sz="2000" dirty="0"/>
          </a:p>
          <a:p>
            <a:pPr marL="457200" lvl="1" indent="0">
              <a:buNone/>
            </a:pPr>
            <a:r>
              <a:rPr lang="en-US" sz="1600" dirty="0"/>
              <a:t>This link will provide you access to:</a:t>
            </a:r>
          </a:p>
          <a:p>
            <a:pPr marL="457200" lvl="1" indent="0">
              <a:buNone/>
            </a:pPr>
            <a:r>
              <a:rPr lang="en-US" sz="1600" dirty="0"/>
              <a:t>Forms:</a:t>
            </a:r>
          </a:p>
          <a:p>
            <a:pPr marL="457200" lvl="1" indent="0">
              <a:buNone/>
            </a:pPr>
            <a:r>
              <a:rPr lang="en-US" sz="1600" dirty="0"/>
              <a:t>	MUI Annual Report For Agencies</a:t>
            </a:r>
          </a:p>
          <a:p>
            <a:pPr marL="457200" lvl="1" indent="0">
              <a:buNone/>
            </a:pPr>
            <a:r>
              <a:rPr lang="en-US" sz="1600" dirty="0"/>
              <a:t>	MUI Annual Report for Independent Providers</a:t>
            </a:r>
          </a:p>
          <a:p>
            <a:pPr marL="457200" lvl="1" indent="0">
              <a:buNone/>
            </a:pPr>
            <a:r>
              <a:rPr lang="en-US" sz="1600" dirty="0"/>
              <a:t>	Monthly UI Log</a:t>
            </a:r>
          </a:p>
          <a:p>
            <a:pPr marL="457200" lvl="1" indent="0">
              <a:buNone/>
            </a:pPr>
            <a:r>
              <a:rPr lang="en-US" sz="1600" dirty="0"/>
              <a:t>	Incident Report Form</a:t>
            </a:r>
          </a:p>
          <a:p>
            <a:pPr marL="457200" lvl="1" indent="0">
              <a:buNone/>
            </a:pPr>
            <a:r>
              <a:rPr lang="en-US" sz="1600" dirty="0"/>
              <a:t>	Incident Witness Report Form</a:t>
            </a:r>
          </a:p>
          <a:p>
            <a:pPr marL="457200" lvl="1" indent="0">
              <a:buNone/>
            </a:pPr>
            <a:r>
              <a:rPr lang="en-US" sz="1600" dirty="0"/>
              <a:t>	Incident Administrative Report Form </a:t>
            </a:r>
          </a:p>
          <a:p>
            <a:pPr marL="0" indent="0">
              <a:buNone/>
            </a:pPr>
            <a:r>
              <a:rPr lang="en-US" sz="2000" dirty="0"/>
              <a:t>Submit Forms to </a:t>
            </a:r>
            <a:r>
              <a:rPr lang="en-US" sz="2000" dirty="0">
                <a:hlinkClick r:id="rId3"/>
              </a:rPr>
              <a:t>uir@cuyahogabdd.org</a:t>
            </a:r>
            <a:endParaRPr lang="en-US" sz="2000" dirty="0"/>
          </a:p>
          <a:p>
            <a:pPr marL="0" indent="0">
              <a:buNone/>
            </a:pPr>
            <a:endParaRPr lang="en-US" sz="2000" dirty="0"/>
          </a:p>
        </p:txBody>
      </p:sp>
    </p:spTree>
    <p:extLst>
      <p:ext uri="{BB962C8B-B14F-4D97-AF65-F5344CB8AC3E}">
        <p14:creationId xmlns:p14="http://schemas.microsoft.com/office/powerpoint/2010/main" val="3033460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73310"/>
            <a:ext cx="8229600" cy="715962"/>
          </a:xfrm>
        </p:spPr>
        <p:txBody>
          <a:bodyPr>
            <a:noAutofit/>
          </a:bodyPr>
          <a:lstStyle/>
          <a:p>
            <a:r>
              <a:rPr lang="en-US" sz="3200" b="1" dirty="0">
                <a:latin typeface="Arial" panose="020B0604020202020204" pitchFamily="34" charset="0"/>
                <a:cs typeface="Arial" panose="020B0604020202020204" pitchFamily="34" charset="0"/>
              </a:rPr>
              <a:t>Thank you!</a:t>
            </a:r>
          </a:p>
        </p:txBody>
      </p:sp>
      <p:sp>
        <p:nvSpPr>
          <p:cNvPr id="3" name="Content Placeholder 2"/>
          <p:cNvSpPr>
            <a:spLocks noGrp="1"/>
          </p:cNvSpPr>
          <p:nvPr>
            <p:ph idx="1"/>
          </p:nvPr>
        </p:nvSpPr>
        <p:spPr>
          <a:xfrm>
            <a:off x="609600" y="1805464"/>
            <a:ext cx="8534400" cy="2293317"/>
          </a:xfrm>
        </p:spPr>
        <p:txBody>
          <a:bodyPr>
            <a:normAutofit/>
          </a:bodyPr>
          <a:lstStyle/>
          <a:p>
            <a:pPr marL="457200" lvl="1" indent="0" algn="ctr">
              <a:buNone/>
            </a:pPr>
            <a:r>
              <a:rPr lang="en-US" dirty="0"/>
              <a:t>David Nodge </a:t>
            </a:r>
          </a:p>
          <a:p>
            <a:pPr marL="457200" lvl="1" indent="0" algn="ctr">
              <a:buNone/>
            </a:pPr>
            <a:r>
              <a:rPr lang="en-US" dirty="0"/>
              <a:t>MUI Community Liaison</a:t>
            </a:r>
          </a:p>
          <a:p>
            <a:pPr marL="457200" lvl="1" indent="0" algn="ctr">
              <a:buNone/>
            </a:pPr>
            <a:r>
              <a:rPr lang="en-US" dirty="0">
                <a:hlinkClick r:id="rId3"/>
              </a:rPr>
              <a:t>nodge.david@cuyahogabdd.org</a:t>
            </a:r>
            <a:endParaRPr lang="en-US" dirty="0"/>
          </a:p>
          <a:p>
            <a:pPr marL="457200" lvl="1" indent="0" algn="ctr">
              <a:buNone/>
            </a:pPr>
            <a:endParaRPr lang="en-US" sz="2300" dirty="0"/>
          </a:p>
        </p:txBody>
      </p:sp>
      <p:sp>
        <p:nvSpPr>
          <p:cNvPr id="4" name="TextBox 3">
            <a:extLst>
              <a:ext uri="{FF2B5EF4-FFF2-40B4-BE49-F238E27FC236}">
                <a16:creationId xmlns:a16="http://schemas.microsoft.com/office/drawing/2014/main" id="{9FD5441B-A9E6-4A7B-BB17-A227754E4FBD}"/>
              </a:ext>
            </a:extLst>
          </p:cNvPr>
          <p:cNvSpPr txBox="1"/>
          <p:nvPr/>
        </p:nvSpPr>
        <p:spPr>
          <a:xfrm flipH="1">
            <a:off x="2271306" y="5052536"/>
            <a:ext cx="5210980" cy="738664"/>
          </a:xfrm>
          <a:prstGeom prst="rect">
            <a:avLst/>
          </a:prstGeom>
          <a:noFill/>
        </p:spPr>
        <p:txBody>
          <a:bodyPr wrap="square" rtlCol="0">
            <a:spAutoFit/>
          </a:bodyPr>
          <a:lstStyle/>
          <a:p>
            <a:pPr marL="457200" lvl="1" indent="0" algn="ctr">
              <a:buNone/>
            </a:pPr>
            <a:r>
              <a:rPr lang="en-US" sz="2400" b="1" i="1" dirty="0">
                <a:hlinkClick r:id="rId4">
                  <a:extLst>
                    <a:ext uri="{A12FA001-AC4F-418D-AE19-62706E023703}">
                      <ahyp:hlinkClr xmlns:ahyp="http://schemas.microsoft.com/office/drawing/2018/hyperlinkcolor" val="tx"/>
                    </a:ext>
                  </a:extLst>
                </a:hlinkClick>
              </a:rPr>
              <a:t>www.cuyahogabdd.org</a:t>
            </a:r>
            <a:endParaRPr lang="en-US" sz="2400" b="1" i="1" dirty="0"/>
          </a:p>
          <a:p>
            <a:pPr marL="457200" lvl="1" indent="0" algn="ctr">
              <a:buNone/>
            </a:pPr>
            <a:endParaRPr lang="en-US" b="1" i="1" dirty="0"/>
          </a:p>
        </p:txBody>
      </p:sp>
      <p:pic>
        <p:nvPicPr>
          <p:cNvPr id="6" name="Picture 5" descr="Text&#10;&#10;Description automatically generated">
            <a:extLst>
              <a:ext uri="{FF2B5EF4-FFF2-40B4-BE49-F238E27FC236}">
                <a16:creationId xmlns:a16="http://schemas.microsoft.com/office/drawing/2014/main" id="{813CC408-9267-4067-92A2-51F6290E70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1309" y="4098781"/>
            <a:ext cx="5210982" cy="1029955"/>
          </a:xfrm>
          <a:prstGeom prst="rect">
            <a:avLst/>
          </a:prstGeom>
        </p:spPr>
      </p:pic>
    </p:spTree>
    <p:extLst>
      <p:ext uri="{BB962C8B-B14F-4D97-AF65-F5344CB8AC3E}">
        <p14:creationId xmlns:p14="http://schemas.microsoft.com/office/powerpoint/2010/main" val="306670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3847-CCA5-554F-E451-4A90ED175452}"/>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3B6225BE-AFCA-DEFB-8250-0036504E1278}"/>
              </a:ext>
            </a:extLst>
          </p:cNvPr>
          <p:cNvSpPr>
            <a:spLocks noGrp="1"/>
          </p:cNvSpPr>
          <p:nvPr>
            <p:ph idx="1"/>
          </p:nvPr>
        </p:nvSpPr>
        <p:spPr>
          <a:xfrm>
            <a:off x="685800" y="1600200"/>
            <a:ext cx="8001000" cy="4525963"/>
          </a:xfrm>
        </p:spPr>
        <p:txBody>
          <a:bodyPr/>
          <a:lstStyle/>
          <a:p>
            <a:pPr>
              <a:buFont typeface="Wingdings" panose="05000000000000000000" pitchFamily="2" charset="2"/>
              <a:buChar char="§"/>
            </a:pPr>
            <a:r>
              <a:rPr lang="en-US" dirty="0"/>
              <a:t>We will learn:</a:t>
            </a:r>
            <a:br>
              <a:rPr lang="en-US" dirty="0"/>
            </a:br>
            <a:r>
              <a:rPr lang="en-US" dirty="0"/>
              <a:t>	</a:t>
            </a:r>
            <a:r>
              <a:rPr lang="en-US" sz="2400" dirty="0"/>
              <a:t>UI Log Requirements</a:t>
            </a:r>
          </a:p>
          <a:p>
            <a:pPr marL="457200" lvl="1" indent="0">
              <a:buNone/>
            </a:pPr>
            <a:r>
              <a:rPr lang="en-US" sz="1200" dirty="0"/>
              <a:t>	</a:t>
            </a:r>
            <a:r>
              <a:rPr lang="en-US" sz="2400" dirty="0"/>
              <a:t>Purpose of Monthly UI Log</a:t>
            </a:r>
          </a:p>
          <a:p>
            <a:pPr marL="457200" lvl="1" indent="0">
              <a:buNone/>
            </a:pPr>
            <a:r>
              <a:rPr lang="en-US" sz="2400" dirty="0"/>
              <a:t>	Identifying trends and patterns </a:t>
            </a:r>
          </a:p>
          <a:p>
            <a:pPr marL="457200" lvl="1" indent="0">
              <a:buNone/>
            </a:pPr>
            <a:r>
              <a:rPr lang="en-US" sz="2400" dirty="0"/>
              <a:t>	Purpose of Annual MUI Log</a:t>
            </a:r>
          </a:p>
          <a:p>
            <a:pPr marL="457200" lvl="1" indent="0">
              <a:buNone/>
            </a:pPr>
            <a:r>
              <a:rPr lang="en-US" sz="2400" dirty="0"/>
              <a:t>	Completing MUI Annual Log</a:t>
            </a:r>
          </a:p>
          <a:p>
            <a:pPr marL="457200" lvl="1" indent="0">
              <a:buNone/>
            </a:pPr>
            <a:r>
              <a:rPr lang="en-US" sz="2400" dirty="0"/>
              <a:t>	Annual MUI Log analysis </a:t>
            </a:r>
          </a:p>
          <a:p>
            <a:pPr marL="457200" lvl="1" indent="0">
              <a:buNone/>
            </a:pPr>
            <a:r>
              <a:rPr lang="en-US" dirty="0"/>
              <a:t>     </a:t>
            </a:r>
            <a:r>
              <a:rPr lang="en-US" sz="2400" dirty="0"/>
              <a:t>Due dates for completion </a:t>
            </a:r>
          </a:p>
          <a:p>
            <a:pPr lvl="1"/>
            <a:endParaRPr lang="en-US" dirty="0"/>
          </a:p>
        </p:txBody>
      </p:sp>
    </p:spTree>
    <p:extLst>
      <p:ext uri="{BB962C8B-B14F-4D97-AF65-F5344CB8AC3E}">
        <p14:creationId xmlns:p14="http://schemas.microsoft.com/office/powerpoint/2010/main" val="2380836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18072C-AF5A-4E87-81FC-06B6921D1DA4}"/>
              </a:ext>
            </a:extLst>
          </p:cNvPr>
          <p:cNvSpPr txBox="1"/>
          <p:nvPr/>
        </p:nvSpPr>
        <p:spPr>
          <a:xfrm>
            <a:off x="-606385" y="720566"/>
            <a:ext cx="10896599" cy="5416868"/>
          </a:xfrm>
          <a:prstGeom prst="rect">
            <a:avLst/>
          </a:prstGeom>
          <a:solidFill>
            <a:srgbClr val="000000">
              <a:alpha val="0"/>
            </a:srgbClr>
          </a:solidFill>
        </p:spPr>
        <p:txBody>
          <a:bodyPr wrap="square" rtlCol="0">
            <a:spAutoFit/>
          </a:bodyPr>
          <a:lstStyle/>
          <a:p>
            <a:pPr algn="ctr"/>
            <a:r>
              <a:rPr lang="en-US" sz="34600" dirty="0">
                <a:solidFill>
                  <a:schemeClr val="accent2">
                    <a:lumMod val="20000"/>
                    <a:lumOff val="80000"/>
                  </a:schemeClr>
                </a:solidFill>
                <a:latin typeface="Aharoni" panose="02010803020104030203" pitchFamily="2" charset="-79"/>
                <a:cs typeface="Aharoni" panose="02010803020104030203" pitchFamily="2" charset="-79"/>
              </a:rPr>
              <a:t>Q</a:t>
            </a:r>
            <a:r>
              <a:rPr lang="en-US" sz="8800" dirty="0">
                <a:solidFill>
                  <a:schemeClr val="accent2">
                    <a:lumMod val="20000"/>
                    <a:lumOff val="80000"/>
                  </a:schemeClr>
                </a:solidFill>
                <a:latin typeface="Aharoni" panose="02010803020104030203" pitchFamily="2" charset="-79"/>
                <a:cs typeface="Aharoni" panose="02010803020104030203" pitchFamily="2" charset="-79"/>
              </a:rPr>
              <a:t>&amp;</a:t>
            </a:r>
            <a:r>
              <a:rPr lang="en-US" sz="34600" dirty="0">
                <a:solidFill>
                  <a:schemeClr val="accent2">
                    <a:lumMod val="20000"/>
                    <a:lumOff val="80000"/>
                  </a:schemeClr>
                </a:solidFill>
                <a:latin typeface="Aharoni" panose="02010803020104030203" pitchFamily="2" charset="-79"/>
                <a:cs typeface="Aharoni" panose="02010803020104030203" pitchFamily="2" charset="-79"/>
              </a:rPr>
              <a:t>A</a:t>
            </a:r>
          </a:p>
        </p:txBody>
      </p:sp>
      <p:sp>
        <p:nvSpPr>
          <p:cNvPr id="2" name="TextBox 1">
            <a:extLst>
              <a:ext uri="{FF2B5EF4-FFF2-40B4-BE49-F238E27FC236}">
                <a16:creationId xmlns:a16="http://schemas.microsoft.com/office/drawing/2014/main" id="{C367F3DD-9505-46D1-A4DC-572385893BE1}"/>
              </a:ext>
            </a:extLst>
          </p:cNvPr>
          <p:cNvSpPr txBox="1"/>
          <p:nvPr/>
        </p:nvSpPr>
        <p:spPr>
          <a:xfrm>
            <a:off x="914396" y="2667000"/>
            <a:ext cx="7855035" cy="1015663"/>
          </a:xfrm>
          <a:prstGeom prst="rect">
            <a:avLst/>
          </a:prstGeom>
          <a:noFill/>
        </p:spPr>
        <p:txBody>
          <a:bodyPr wrap="none" rtlCol="0">
            <a:spAutoFit/>
          </a:bodyPr>
          <a:lstStyle/>
          <a:p>
            <a:r>
              <a:rPr lang="en-US" sz="6000" dirty="0">
                <a:latin typeface="Aharoni" panose="02010803020104030203" pitchFamily="2" charset="-79"/>
                <a:cs typeface="Aharoni" panose="02010803020104030203" pitchFamily="2" charset="-79"/>
              </a:rPr>
              <a:t>Questions &amp; Answers</a:t>
            </a:r>
          </a:p>
        </p:txBody>
      </p:sp>
    </p:spTree>
    <p:extLst>
      <p:ext uri="{BB962C8B-B14F-4D97-AF65-F5344CB8AC3E}">
        <p14:creationId xmlns:p14="http://schemas.microsoft.com/office/powerpoint/2010/main" val="334601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081FD-9D92-43D6-5F60-F5B3567D2ACB}"/>
              </a:ext>
            </a:extLst>
          </p:cNvPr>
          <p:cNvSpPr>
            <a:spLocks noGrp="1"/>
          </p:cNvSpPr>
          <p:nvPr>
            <p:ph type="title"/>
          </p:nvPr>
        </p:nvSpPr>
        <p:spPr/>
        <p:txBody>
          <a:bodyPr/>
          <a:lstStyle/>
          <a:p>
            <a:r>
              <a:rPr lang="en-US" dirty="0"/>
              <a:t>UI Log Requirements </a:t>
            </a:r>
          </a:p>
        </p:txBody>
      </p:sp>
      <p:sp>
        <p:nvSpPr>
          <p:cNvPr id="3" name="Content Placeholder 2">
            <a:extLst>
              <a:ext uri="{FF2B5EF4-FFF2-40B4-BE49-F238E27FC236}">
                <a16:creationId xmlns:a16="http://schemas.microsoft.com/office/drawing/2014/main" id="{3EFC7D87-35ED-2735-1D4C-1F099663ABE3}"/>
              </a:ext>
            </a:extLst>
          </p:cNvPr>
          <p:cNvSpPr>
            <a:spLocks noGrp="1"/>
          </p:cNvSpPr>
          <p:nvPr>
            <p:ph idx="1"/>
          </p:nvPr>
        </p:nvSpPr>
        <p:spPr>
          <a:xfrm>
            <a:off x="685800" y="1143000"/>
            <a:ext cx="8382000" cy="5440362"/>
          </a:xfrm>
        </p:spPr>
        <p:txBody>
          <a:bodyPr/>
          <a:lstStyle/>
          <a:p>
            <a:pPr algn="l" rtl="0"/>
            <a:r>
              <a:rPr lang="en-US" sz="3200" b="1" i="1" dirty="0">
                <a:solidFill>
                  <a:srgbClr val="4A4A4A"/>
                </a:solidFill>
                <a:effectLst/>
                <a:latin typeface="Source Sans Pro" panose="020B0503030403020204" pitchFamily="34" charset="0"/>
              </a:rPr>
              <a:t>Every</a:t>
            </a:r>
            <a:r>
              <a:rPr lang="en-US" sz="3200" b="0" i="0" dirty="0">
                <a:solidFill>
                  <a:srgbClr val="4A4A4A"/>
                </a:solidFill>
                <a:effectLst/>
                <a:latin typeface="Source Sans Pro" panose="020B0503030403020204" pitchFamily="34" charset="0"/>
              </a:rPr>
              <a:t> </a:t>
            </a:r>
            <a:r>
              <a:rPr lang="en-US" sz="3200" b="1" i="1" dirty="0">
                <a:solidFill>
                  <a:srgbClr val="4A4A4A"/>
                </a:solidFill>
                <a:effectLst/>
                <a:latin typeface="Source Sans Pro" panose="020B0503030403020204" pitchFamily="34" charset="0"/>
              </a:rPr>
              <a:t>independent</a:t>
            </a:r>
            <a:r>
              <a:rPr lang="en-US" sz="3200" b="0" i="0" dirty="0">
                <a:solidFill>
                  <a:srgbClr val="4A4A4A"/>
                </a:solidFill>
                <a:effectLst/>
                <a:latin typeface="Source Sans Pro" panose="020B0503030403020204" pitchFamily="34" charset="0"/>
              </a:rPr>
              <a:t> and </a:t>
            </a:r>
            <a:r>
              <a:rPr lang="en-US" sz="3200" b="1" i="1" dirty="0">
                <a:solidFill>
                  <a:srgbClr val="4A4A4A"/>
                </a:solidFill>
                <a:effectLst/>
                <a:latin typeface="Source Sans Pro" panose="020B0503030403020204" pitchFamily="34" charset="0"/>
              </a:rPr>
              <a:t>agency provider </a:t>
            </a:r>
            <a:r>
              <a:rPr lang="en-US" sz="3200" b="0" i="0" dirty="0">
                <a:solidFill>
                  <a:srgbClr val="4A4A4A"/>
                </a:solidFill>
                <a:effectLst/>
                <a:latin typeface="Source Sans Pro" panose="020B0503030403020204" pitchFamily="34" charset="0"/>
              </a:rPr>
              <a:t>must maintain a log of Unusual Incidents or UIs.</a:t>
            </a:r>
          </a:p>
          <a:p>
            <a:pPr algn="l" rtl="0"/>
            <a:r>
              <a:rPr lang="en-US" sz="3200" b="0" i="0" dirty="0">
                <a:solidFill>
                  <a:srgbClr val="4A4A4A"/>
                </a:solidFill>
                <a:effectLst/>
                <a:latin typeface="Source Sans Pro" panose="020B0503030403020204" pitchFamily="34" charset="0"/>
              </a:rPr>
              <a:t>Both independent and agency providers must </a:t>
            </a:r>
            <a:r>
              <a:rPr lang="en-US" sz="3200" b="0" i="0" dirty="0">
                <a:solidFill>
                  <a:srgbClr val="4A4A4A"/>
                </a:solidFill>
                <a:effectLst/>
                <a:highlight>
                  <a:srgbClr val="FFFF00"/>
                </a:highlight>
                <a:latin typeface="Source Sans Pro" panose="020B0503030403020204" pitchFamily="34" charset="0"/>
              </a:rPr>
              <a:t>review UI logs at least once per month </a:t>
            </a:r>
            <a:r>
              <a:rPr lang="en-US" sz="3200" b="0" i="0" dirty="0">
                <a:solidFill>
                  <a:srgbClr val="4A4A4A"/>
                </a:solidFill>
                <a:effectLst/>
                <a:latin typeface="Source Sans Pro" panose="020B0503030403020204" pitchFamily="34" charset="0"/>
              </a:rPr>
              <a:t>to ensure appropriate preventive measures were implemented and to identify patterns or trends.</a:t>
            </a:r>
          </a:p>
          <a:p>
            <a:pPr algn="l" rtl="0"/>
            <a:r>
              <a:rPr lang="en-US" sz="3200" b="0" i="0" dirty="0">
                <a:solidFill>
                  <a:srgbClr val="4A4A4A"/>
                </a:solidFill>
                <a:effectLst/>
                <a:latin typeface="Source Sans Pro" panose="020B0503030403020204" pitchFamily="34" charset="0"/>
              </a:rPr>
              <a:t>Reporting and tracking these incidents supports providers to understand trends and patterns to help ensure health and safety. </a:t>
            </a:r>
          </a:p>
          <a:p>
            <a:endParaRPr lang="en-US" dirty="0"/>
          </a:p>
        </p:txBody>
      </p:sp>
    </p:spTree>
    <p:extLst>
      <p:ext uri="{BB962C8B-B14F-4D97-AF65-F5344CB8AC3E}">
        <p14:creationId xmlns:p14="http://schemas.microsoft.com/office/powerpoint/2010/main" val="400749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898B-CABE-FB37-74C1-5C78B5A4DA48}"/>
              </a:ext>
            </a:extLst>
          </p:cNvPr>
          <p:cNvSpPr>
            <a:spLocks noGrp="1"/>
          </p:cNvSpPr>
          <p:nvPr>
            <p:ph type="title"/>
          </p:nvPr>
        </p:nvSpPr>
        <p:spPr/>
        <p:txBody>
          <a:bodyPr/>
          <a:lstStyle/>
          <a:p>
            <a:r>
              <a:rPr lang="en-US" dirty="0"/>
              <a:t>Purpose of UI log	</a:t>
            </a:r>
          </a:p>
        </p:txBody>
      </p:sp>
      <p:sp>
        <p:nvSpPr>
          <p:cNvPr id="3" name="Content Placeholder 2">
            <a:extLst>
              <a:ext uri="{FF2B5EF4-FFF2-40B4-BE49-F238E27FC236}">
                <a16:creationId xmlns:a16="http://schemas.microsoft.com/office/drawing/2014/main" id="{E386102C-BF9A-5522-ADF8-91D8BC1178C3}"/>
              </a:ext>
            </a:extLst>
          </p:cNvPr>
          <p:cNvSpPr>
            <a:spLocks noGrp="1"/>
          </p:cNvSpPr>
          <p:nvPr>
            <p:ph idx="1"/>
          </p:nvPr>
        </p:nvSpPr>
        <p:spPr>
          <a:xfrm>
            <a:off x="685800" y="1143000"/>
            <a:ext cx="8305800" cy="5715000"/>
          </a:xfrm>
        </p:spPr>
        <p:txBody>
          <a:bodyPr/>
          <a:lstStyle/>
          <a:p>
            <a:r>
              <a:rPr lang="en-US" sz="1800" dirty="0"/>
              <a:t>UI Log provides a snapshot of an incident</a:t>
            </a:r>
          </a:p>
          <a:p>
            <a:pPr lvl="1"/>
            <a:r>
              <a:rPr lang="en-US" sz="1800" dirty="0"/>
              <a:t>Review for trends and patterns</a:t>
            </a:r>
          </a:p>
          <a:p>
            <a:pPr marL="1143000" marR="0" lvl="2" indent="-228600">
              <a:lnSpc>
                <a:spcPct val="107000"/>
              </a:lnSpc>
              <a:spcAft>
                <a:spcPts val="800"/>
              </a:spcAft>
              <a:buFont typeface="Arial" panose="020B0604020202020204" pitchFamily="34" charset="0"/>
              <a:buChar char="•"/>
              <a:tabLst>
                <a:tab pos="1371600" algn="l"/>
              </a:tabLst>
            </a:pPr>
            <a:r>
              <a:rPr lang="en-US" sz="1800" kern="1200" dirty="0">
                <a:solidFill>
                  <a:srgbClr val="000000"/>
                </a:solidFill>
                <a:effectLst/>
                <a:ea typeface="Times New Roman" panose="02020603050405020304" pitchFamily="18" charset="0"/>
                <a:cs typeface="Times New Roman" panose="02020603050405020304" pitchFamily="18" charset="0"/>
              </a:rPr>
              <a:t>3 similar incidents in a week (I.E. Trip/Fall)</a:t>
            </a:r>
            <a:endParaRPr lang="en-US" sz="1800" kern="100" dirty="0">
              <a:effectLst/>
              <a:ea typeface="Aptos" panose="020B0004020202020204" pitchFamily="34" charset="0"/>
              <a:cs typeface="Times New Roman" panose="02020603050405020304" pitchFamily="18" charset="0"/>
            </a:endParaRPr>
          </a:p>
          <a:p>
            <a:pPr marL="1143000" marR="0" lvl="2" indent="-228600">
              <a:lnSpc>
                <a:spcPct val="107000"/>
              </a:lnSpc>
              <a:spcAft>
                <a:spcPts val="800"/>
              </a:spcAft>
              <a:buFont typeface="Arial" panose="020B0604020202020204" pitchFamily="34" charset="0"/>
              <a:buChar char="•"/>
              <a:tabLst>
                <a:tab pos="1371600" algn="l"/>
              </a:tabLst>
            </a:pPr>
            <a:r>
              <a:rPr lang="en-US" sz="1800" kern="1200" dirty="0">
                <a:solidFill>
                  <a:srgbClr val="000000"/>
                </a:solidFill>
                <a:effectLst/>
                <a:ea typeface="Times New Roman" panose="02020603050405020304" pitchFamily="18" charset="0"/>
                <a:cs typeface="Times New Roman" panose="02020603050405020304" pitchFamily="18" charset="0"/>
              </a:rPr>
              <a:t>5 similar incidents in a month</a:t>
            </a:r>
            <a:endParaRPr lang="en-US" sz="1800" dirty="0"/>
          </a:p>
          <a:p>
            <a:pPr lvl="1"/>
            <a:r>
              <a:rPr lang="en-US" sz="1800" dirty="0"/>
              <a:t>Second look at incidents to ensure the UI did not meet the level of MUI </a:t>
            </a:r>
          </a:p>
          <a:p>
            <a:pPr lvl="2"/>
            <a:r>
              <a:rPr lang="en-US" sz="1800" dirty="0"/>
              <a:t>Call in MUI’s upon discovery when reviewing the UI Log </a:t>
            </a:r>
          </a:p>
          <a:p>
            <a:pPr lvl="3"/>
            <a:r>
              <a:rPr lang="en-US" sz="1800" dirty="0"/>
              <a:t>State it was discovered upon review of the UI log when calling in the MUI</a:t>
            </a:r>
          </a:p>
          <a:p>
            <a:pPr lvl="1"/>
            <a:r>
              <a:rPr lang="en-US" sz="1800" dirty="0"/>
              <a:t>Is prevention planning working</a:t>
            </a:r>
          </a:p>
          <a:p>
            <a:pPr lvl="2"/>
            <a:r>
              <a:rPr lang="en-US" sz="1800" dirty="0"/>
              <a:t>Specific to the incident </a:t>
            </a:r>
          </a:p>
          <a:p>
            <a:pPr lvl="2"/>
            <a:r>
              <a:rPr lang="en-US" sz="1800" dirty="0"/>
              <a:t>Great opportunity to review prevention plan with the team </a:t>
            </a:r>
          </a:p>
          <a:p>
            <a:pPr lvl="3"/>
            <a:r>
              <a:rPr lang="en-US" sz="1800" dirty="0"/>
              <a:t>Do not use generic planning </a:t>
            </a:r>
          </a:p>
          <a:p>
            <a:pPr lvl="4"/>
            <a:r>
              <a:rPr lang="en-US" sz="1800" b="1" i="1" strike="sngStrike" dirty="0"/>
              <a:t>Continue to monitor/remind/instruct/document  </a:t>
            </a:r>
          </a:p>
          <a:p>
            <a:pPr lvl="1"/>
            <a:r>
              <a:rPr lang="en-US" sz="1800" dirty="0"/>
              <a:t>DSP’s have great insight into CCF’s</a:t>
            </a:r>
          </a:p>
          <a:p>
            <a:pPr lvl="2"/>
            <a:r>
              <a:rPr lang="en-US" sz="1800" dirty="0"/>
              <a:t>Assist with prevention planning </a:t>
            </a:r>
          </a:p>
          <a:p>
            <a:pPr lvl="2"/>
            <a:r>
              <a:rPr lang="en-US" sz="1800" dirty="0"/>
              <a:t>Debrief incidents with DSP’s and team </a:t>
            </a:r>
          </a:p>
          <a:p>
            <a:pPr lvl="1"/>
            <a:endParaRPr lang="en-US" sz="2000" dirty="0"/>
          </a:p>
          <a:p>
            <a:pPr lvl="1"/>
            <a:endParaRPr lang="en-US" sz="2200" dirty="0"/>
          </a:p>
          <a:p>
            <a:pPr lvl="1"/>
            <a:endParaRPr lang="en-US" sz="1600" dirty="0"/>
          </a:p>
        </p:txBody>
      </p:sp>
      <p:pic>
        <p:nvPicPr>
          <p:cNvPr id="6" name="Picture 5" descr="Analog camera on white background">
            <a:extLst>
              <a:ext uri="{FF2B5EF4-FFF2-40B4-BE49-F238E27FC236}">
                <a16:creationId xmlns:a16="http://schemas.microsoft.com/office/drawing/2014/main" id="{33575055-7D0D-E2F2-99E9-9C08B6C3A0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1152525"/>
            <a:ext cx="2286000" cy="1524000"/>
          </a:xfrm>
          <a:prstGeom prst="rect">
            <a:avLst/>
          </a:prstGeom>
        </p:spPr>
      </p:pic>
      <p:pic>
        <p:nvPicPr>
          <p:cNvPr id="9" name="Picture 8" descr="Generic color swatch book with computer and components">
            <a:extLst>
              <a:ext uri="{FF2B5EF4-FFF2-40B4-BE49-F238E27FC236}">
                <a16:creationId xmlns:a16="http://schemas.microsoft.com/office/drawing/2014/main" id="{23729E76-231C-A8E7-1FF3-3F0CD9BB8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1900" y="4648200"/>
            <a:ext cx="1447800" cy="965200"/>
          </a:xfrm>
          <a:prstGeom prst="rect">
            <a:avLst/>
          </a:prstGeom>
        </p:spPr>
      </p:pic>
      <p:pic>
        <p:nvPicPr>
          <p:cNvPr id="10" name="Picture 9" descr="Banana peel">
            <a:extLst>
              <a:ext uri="{FF2B5EF4-FFF2-40B4-BE49-F238E27FC236}">
                <a16:creationId xmlns:a16="http://schemas.microsoft.com/office/drawing/2014/main" id="{47B3FA05-B004-B3F2-414A-B67DD9BE4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5692" y="5829300"/>
            <a:ext cx="1005416" cy="754062"/>
          </a:xfrm>
          <a:prstGeom prst="rect">
            <a:avLst/>
          </a:prstGeom>
        </p:spPr>
      </p:pic>
    </p:spTree>
    <p:extLst>
      <p:ext uri="{BB962C8B-B14F-4D97-AF65-F5344CB8AC3E}">
        <p14:creationId xmlns:p14="http://schemas.microsoft.com/office/powerpoint/2010/main" val="2972293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C6E77-D83B-4E0E-FE97-0888ABB79613}"/>
              </a:ext>
            </a:extLst>
          </p:cNvPr>
          <p:cNvSpPr>
            <a:spLocks noGrp="1"/>
          </p:cNvSpPr>
          <p:nvPr>
            <p:ph type="title"/>
          </p:nvPr>
        </p:nvSpPr>
        <p:spPr/>
        <p:txBody>
          <a:bodyPr/>
          <a:lstStyle/>
          <a:p>
            <a:r>
              <a:rPr lang="en-US" dirty="0"/>
              <a:t>Purpose of UI Log</a:t>
            </a:r>
          </a:p>
        </p:txBody>
      </p:sp>
      <p:sp>
        <p:nvSpPr>
          <p:cNvPr id="3" name="Content Placeholder 2">
            <a:extLst>
              <a:ext uri="{FF2B5EF4-FFF2-40B4-BE49-F238E27FC236}">
                <a16:creationId xmlns:a16="http://schemas.microsoft.com/office/drawing/2014/main" id="{D141F21E-6072-9E1E-FA3E-CE872B65032A}"/>
              </a:ext>
            </a:extLst>
          </p:cNvPr>
          <p:cNvSpPr>
            <a:spLocks noGrp="1"/>
          </p:cNvSpPr>
          <p:nvPr>
            <p:ph idx="1"/>
          </p:nvPr>
        </p:nvSpPr>
        <p:spPr>
          <a:xfrm>
            <a:off x="685800" y="1600200"/>
            <a:ext cx="8001000" cy="4525963"/>
          </a:xfrm>
        </p:spPr>
        <p:txBody>
          <a:bodyPr/>
          <a:lstStyle/>
          <a:p>
            <a:pPr lvl="1"/>
            <a:r>
              <a:rPr lang="en-US" sz="2400" dirty="0"/>
              <a:t>Provides the opportunity to follow up with the prevention plan that was put in place</a:t>
            </a:r>
          </a:p>
          <a:p>
            <a:pPr lvl="1"/>
            <a:r>
              <a:rPr lang="en-US" sz="2400" dirty="0"/>
              <a:t>Providers need to provide training on UI identifying/reporting - including cause and contributing factors </a:t>
            </a:r>
          </a:p>
          <a:p>
            <a:pPr lvl="1"/>
            <a:r>
              <a:rPr lang="en-US" sz="2400" dirty="0"/>
              <a:t>If NO UIR’s for a month </a:t>
            </a:r>
          </a:p>
          <a:p>
            <a:pPr lvl="2"/>
            <a:r>
              <a:rPr lang="en-US" dirty="0"/>
              <a:t>Complete a UI log for the month</a:t>
            </a:r>
          </a:p>
          <a:p>
            <a:pPr lvl="2"/>
            <a:r>
              <a:rPr lang="en-US" dirty="0"/>
              <a:t>State No UI’s on the UI Log</a:t>
            </a:r>
          </a:p>
          <a:p>
            <a:pPr lvl="2"/>
            <a:r>
              <a:rPr lang="en-US" dirty="0"/>
              <a:t>Sign and Date a UI Log </a:t>
            </a:r>
          </a:p>
          <a:p>
            <a:endParaRPr lang="en-US" dirty="0"/>
          </a:p>
        </p:txBody>
      </p:sp>
    </p:spTree>
    <p:extLst>
      <p:ext uri="{BB962C8B-B14F-4D97-AF65-F5344CB8AC3E}">
        <p14:creationId xmlns:p14="http://schemas.microsoft.com/office/powerpoint/2010/main" val="1165777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7D58-1517-C771-19D8-C4414F46C16B}"/>
              </a:ext>
            </a:extLst>
          </p:cNvPr>
          <p:cNvSpPr>
            <a:spLocks noGrp="1"/>
          </p:cNvSpPr>
          <p:nvPr>
            <p:ph type="title"/>
          </p:nvPr>
        </p:nvSpPr>
        <p:spPr/>
        <p:txBody>
          <a:bodyPr/>
          <a:lstStyle/>
          <a:p>
            <a:r>
              <a:rPr lang="en-US" dirty="0"/>
              <a:t>UI Log Components </a:t>
            </a:r>
          </a:p>
        </p:txBody>
      </p:sp>
      <p:sp>
        <p:nvSpPr>
          <p:cNvPr id="3" name="Content Placeholder 2">
            <a:extLst>
              <a:ext uri="{FF2B5EF4-FFF2-40B4-BE49-F238E27FC236}">
                <a16:creationId xmlns:a16="http://schemas.microsoft.com/office/drawing/2014/main" id="{3AA87CFE-36E1-E1B7-63DA-C8893B29C5AD}"/>
              </a:ext>
            </a:extLst>
          </p:cNvPr>
          <p:cNvSpPr>
            <a:spLocks noGrp="1"/>
          </p:cNvSpPr>
          <p:nvPr>
            <p:ph idx="1"/>
          </p:nvPr>
        </p:nvSpPr>
        <p:spPr>
          <a:xfrm>
            <a:off x="762000" y="1600200"/>
            <a:ext cx="7924800" cy="5105400"/>
          </a:xfrm>
        </p:spPr>
        <p:txBody>
          <a:bodyPr/>
          <a:lstStyle/>
          <a:p>
            <a:r>
              <a:rPr lang="en-US" sz="1800" dirty="0"/>
              <a:t>Required elements – UI Log Components </a:t>
            </a:r>
          </a:p>
          <a:p>
            <a:pPr lvl="1"/>
            <a:r>
              <a:rPr lang="en-US" sz="1800" dirty="0"/>
              <a:t>Provider Name/Location</a:t>
            </a:r>
          </a:p>
          <a:p>
            <a:pPr lvl="1"/>
            <a:r>
              <a:rPr lang="en-US" sz="1800" dirty="0"/>
              <a:t>Month/Date/year of Review</a:t>
            </a:r>
          </a:p>
          <a:p>
            <a:pPr lvl="1"/>
            <a:r>
              <a:rPr lang="en-US" sz="1800" dirty="0"/>
              <a:t>Who is reviewing/Title</a:t>
            </a:r>
          </a:p>
          <a:p>
            <a:pPr lvl="1"/>
            <a:r>
              <a:rPr lang="en-US" sz="1800" dirty="0"/>
              <a:t>Individuals name –</a:t>
            </a:r>
          </a:p>
          <a:p>
            <a:pPr lvl="2"/>
            <a:r>
              <a:rPr lang="en-US" sz="1800" dirty="0"/>
              <a:t>List Names in alphabetical order on the log to more easily identify trends and patterns  </a:t>
            </a:r>
          </a:p>
          <a:p>
            <a:pPr lvl="1"/>
            <a:r>
              <a:rPr lang="en-US" sz="1800" dirty="0"/>
              <a:t>Date/Time/Location of incident (Giant Eagle/Home Bathroom/Home front porch)</a:t>
            </a:r>
          </a:p>
          <a:p>
            <a:pPr lvl="1"/>
            <a:r>
              <a:rPr lang="en-US" sz="1800" dirty="0"/>
              <a:t>Short description of incident (John tripped/fell getting off van)</a:t>
            </a:r>
          </a:p>
          <a:p>
            <a:pPr lvl="1"/>
            <a:r>
              <a:rPr lang="en-US" sz="1800" dirty="0"/>
              <a:t>Immediate Actions (Checked for injuries/none noted) </a:t>
            </a:r>
          </a:p>
          <a:p>
            <a:pPr lvl="1"/>
            <a:r>
              <a:rPr lang="en-US" sz="1800" dirty="0"/>
              <a:t>Cause and Contributing Factors (Driver was parked too far from curb)</a:t>
            </a:r>
          </a:p>
          <a:p>
            <a:pPr lvl="1"/>
            <a:r>
              <a:rPr lang="en-US" sz="1800" dirty="0"/>
              <a:t>Prevention Planning (Driver will ensure he is parked appropriately prior to passengers exiting the vehicle and assist passengers from vehicle)</a:t>
            </a:r>
          </a:p>
          <a:p>
            <a:pPr lvl="1"/>
            <a:r>
              <a:rPr lang="en-US" sz="1800" dirty="0"/>
              <a:t>Did the incident rise to the level of a MUI (Y/N) and if so document the Date/Time it was reported</a:t>
            </a:r>
          </a:p>
          <a:p>
            <a:pPr marL="457200" lvl="1" indent="0">
              <a:buNone/>
            </a:pPr>
            <a:endParaRPr lang="en-US" sz="1800" dirty="0"/>
          </a:p>
          <a:p>
            <a:pPr lvl="1"/>
            <a:endParaRPr lang="en-US" sz="1800" dirty="0"/>
          </a:p>
          <a:p>
            <a:endParaRPr lang="en-US" dirty="0"/>
          </a:p>
        </p:txBody>
      </p:sp>
      <p:pic>
        <p:nvPicPr>
          <p:cNvPr id="5" name="Picture 4" descr="Electronic components on a white background">
            <a:extLst>
              <a:ext uri="{FF2B5EF4-FFF2-40B4-BE49-F238E27FC236}">
                <a16:creationId xmlns:a16="http://schemas.microsoft.com/office/drawing/2014/main" id="{35907028-0AA1-5A2B-70FB-4298BB2BE864}"/>
              </a:ext>
            </a:extLst>
          </p:cNvPr>
          <p:cNvPicPr>
            <a:picLocks noChangeAspect="1"/>
          </p:cNvPicPr>
          <p:nvPr/>
        </p:nvPicPr>
        <p:blipFill>
          <a:blip r:embed="rId3" cstate="print">
            <a:extLst>
              <a:ext uri="{28A0092B-C50C-407E-A947-70E740481C1C}">
                <a14:useLocalDpi xmlns:a14="http://schemas.microsoft.com/office/drawing/2010/main" val="0"/>
              </a:ext>
            </a:extLst>
          </a:blip>
          <a:srcRect l="56267"/>
          <a:stretch/>
        </p:blipFill>
        <p:spPr>
          <a:xfrm>
            <a:off x="5181600" y="1676400"/>
            <a:ext cx="1828800" cy="1371600"/>
          </a:xfrm>
          <a:prstGeom prst="rect">
            <a:avLst/>
          </a:prstGeom>
        </p:spPr>
      </p:pic>
    </p:spTree>
    <p:extLst>
      <p:ext uri="{BB962C8B-B14F-4D97-AF65-F5344CB8AC3E}">
        <p14:creationId xmlns:p14="http://schemas.microsoft.com/office/powerpoint/2010/main" val="4141434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A7EC81-FE0F-A930-358D-743168D49598}"/>
              </a:ext>
            </a:extLst>
          </p:cNvPr>
          <p:cNvPicPr>
            <a:picLocks noChangeAspect="1"/>
          </p:cNvPicPr>
          <p:nvPr/>
        </p:nvPicPr>
        <p:blipFill>
          <a:blip r:embed="rId3"/>
          <a:stretch>
            <a:fillRect/>
          </a:stretch>
        </p:blipFill>
        <p:spPr>
          <a:xfrm>
            <a:off x="685800" y="304800"/>
            <a:ext cx="8458200" cy="6095999"/>
          </a:xfrm>
          <a:prstGeom prst="rect">
            <a:avLst/>
          </a:prstGeom>
        </p:spPr>
      </p:pic>
    </p:spTree>
    <p:extLst>
      <p:ext uri="{BB962C8B-B14F-4D97-AF65-F5344CB8AC3E}">
        <p14:creationId xmlns:p14="http://schemas.microsoft.com/office/powerpoint/2010/main" val="3224136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3C8776-E515-738C-AE46-288BAD0A9CEA}"/>
              </a:ext>
            </a:extLst>
          </p:cNvPr>
          <p:cNvPicPr>
            <a:picLocks noChangeAspect="1"/>
          </p:cNvPicPr>
          <p:nvPr/>
        </p:nvPicPr>
        <p:blipFill>
          <a:blip r:embed="rId3"/>
          <a:stretch>
            <a:fillRect/>
          </a:stretch>
        </p:blipFill>
        <p:spPr>
          <a:xfrm>
            <a:off x="609600" y="0"/>
            <a:ext cx="8534400" cy="6781800"/>
          </a:xfrm>
          <a:prstGeom prst="rect">
            <a:avLst/>
          </a:prstGeom>
        </p:spPr>
      </p:pic>
    </p:spTree>
    <p:extLst>
      <p:ext uri="{BB962C8B-B14F-4D97-AF65-F5344CB8AC3E}">
        <p14:creationId xmlns:p14="http://schemas.microsoft.com/office/powerpoint/2010/main" val="175692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BA4D-EC71-F7F3-F18F-4C1FA9261493}"/>
              </a:ext>
            </a:extLst>
          </p:cNvPr>
          <p:cNvSpPr>
            <a:spLocks noGrp="1"/>
          </p:cNvSpPr>
          <p:nvPr>
            <p:ph type="title"/>
          </p:nvPr>
        </p:nvSpPr>
        <p:spPr/>
        <p:txBody>
          <a:bodyPr/>
          <a:lstStyle/>
          <a:p>
            <a:r>
              <a:rPr lang="en-US" dirty="0"/>
              <a:t>UI Log Requirements</a:t>
            </a:r>
          </a:p>
        </p:txBody>
      </p:sp>
      <p:sp>
        <p:nvSpPr>
          <p:cNvPr id="3" name="Content Placeholder 2">
            <a:extLst>
              <a:ext uri="{FF2B5EF4-FFF2-40B4-BE49-F238E27FC236}">
                <a16:creationId xmlns:a16="http://schemas.microsoft.com/office/drawing/2014/main" id="{314AF349-6774-A20B-E7C6-F179B6B8CA74}"/>
              </a:ext>
            </a:extLst>
          </p:cNvPr>
          <p:cNvSpPr>
            <a:spLocks noGrp="1"/>
          </p:cNvSpPr>
          <p:nvPr>
            <p:ph idx="1"/>
          </p:nvPr>
        </p:nvSpPr>
        <p:spPr>
          <a:xfrm>
            <a:off x="762000" y="1066800"/>
            <a:ext cx="7620000" cy="5791200"/>
          </a:xfrm>
        </p:spPr>
        <p:txBody>
          <a:bodyPr/>
          <a:lstStyle/>
          <a:p>
            <a:r>
              <a:rPr lang="en-US" sz="2000" dirty="0"/>
              <a:t>UI Log is completed Monthly</a:t>
            </a:r>
          </a:p>
          <a:p>
            <a:pPr lvl="1"/>
            <a:r>
              <a:rPr lang="en-US" sz="1600" dirty="0"/>
              <a:t>You must have 12 UI  logs for each year (Or from the time you began providing services)</a:t>
            </a:r>
          </a:p>
          <a:p>
            <a:pPr lvl="1"/>
            <a:r>
              <a:rPr lang="en-US" sz="1600" dirty="0"/>
              <a:t>Maintain copies of all your completed UI Logs</a:t>
            </a:r>
          </a:p>
          <a:p>
            <a:pPr lvl="1"/>
            <a:r>
              <a:rPr lang="en-US" sz="2000" dirty="0"/>
              <a:t>If No UI’s for the month</a:t>
            </a:r>
          </a:p>
          <a:p>
            <a:pPr lvl="2"/>
            <a:r>
              <a:rPr lang="en-US" sz="2000" dirty="0"/>
              <a:t>Complete a UI log for that month stating NO UI’s </a:t>
            </a:r>
          </a:p>
          <a:p>
            <a:pPr marL="0" indent="0">
              <a:buNone/>
            </a:pPr>
            <a:endParaRPr lang="en-US" dirty="0"/>
          </a:p>
          <a:p>
            <a:pPr lvl="2"/>
            <a:endParaRPr lang="en-US" dirty="0"/>
          </a:p>
        </p:txBody>
      </p:sp>
      <p:pic>
        <p:nvPicPr>
          <p:cNvPr id="5" name="Picture 4">
            <a:extLst>
              <a:ext uri="{FF2B5EF4-FFF2-40B4-BE49-F238E27FC236}">
                <a16:creationId xmlns:a16="http://schemas.microsoft.com/office/drawing/2014/main" id="{928BE53C-E2F9-CE5A-16B5-8F58EC4C15C6}"/>
              </a:ext>
            </a:extLst>
          </p:cNvPr>
          <p:cNvPicPr>
            <a:picLocks noChangeAspect="1"/>
          </p:cNvPicPr>
          <p:nvPr/>
        </p:nvPicPr>
        <p:blipFill>
          <a:blip r:embed="rId3"/>
          <a:stretch>
            <a:fillRect/>
          </a:stretch>
        </p:blipFill>
        <p:spPr>
          <a:xfrm>
            <a:off x="1371600" y="3124200"/>
            <a:ext cx="6636091" cy="3333921"/>
          </a:xfrm>
          <a:prstGeom prst="rect">
            <a:avLst/>
          </a:prstGeom>
        </p:spPr>
      </p:pic>
    </p:spTree>
    <p:extLst>
      <p:ext uri="{BB962C8B-B14F-4D97-AF65-F5344CB8AC3E}">
        <p14:creationId xmlns:p14="http://schemas.microsoft.com/office/powerpoint/2010/main" val="10788723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db0a149-90cd-47a0-bf87-b99b3dc14759">
      <Terms xmlns="http://schemas.microsoft.com/office/infopath/2007/PartnerControls"/>
    </lcf76f155ced4ddcb4097134ff3c332f>
    <TaxCatchAll xmlns="43d630e6-5a82-481a-bc81-9f2a9246210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40324CCADD994097357D20FACC7195" ma:contentTypeVersion="18" ma:contentTypeDescription="Create a new document." ma:contentTypeScope="" ma:versionID="2aa9d1d39a7813fa96b763ee6df46c68">
  <xsd:schema xmlns:xsd="http://www.w3.org/2001/XMLSchema" xmlns:xs="http://www.w3.org/2001/XMLSchema" xmlns:p="http://schemas.microsoft.com/office/2006/metadata/properties" xmlns:ns2="9db0a149-90cd-47a0-bf87-b99b3dc14759" xmlns:ns3="43d630e6-5a82-481a-bc81-9f2a92462107" targetNamespace="http://schemas.microsoft.com/office/2006/metadata/properties" ma:root="true" ma:fieldsID="332797028ed392172eb0f2d1f4b9567c" ns2:_="" ns3:_="">
    <xsd:import namespace="9db0a149-90cd-47a0-bf87-b99b3dc14759"/>
    <xsd:import namespace="43d630e6-5a82-481a-bc81-9f2a924621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b0a149-90cd-47a0-bf87-b99b3dc147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3de7843-f268-4ae7-ad7d-b08d2cd2c4c9"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d630e6-5a82-481a-bc81-9f2a9246210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cb9250b-f126-4d98-ae8c-ee75432accc8}" ma:internalName="TaxCatchAll" ma:showField="CatchAllData" ma:web="43d630e6-5a82-481a-bc81-9f2a9246210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ADFBD4-8296-44B6-A2A3-C91C157EE8A4}">
  <ds:schemaRefs>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www.w3.org/XML/1998/namespace"/>
    <ds:schemaRef ds:uri="http://purl.org/dc/dcmitype/"/>
    <ds:schemaRef ds:uri="http://purl.org/dc/terms/"/>
    <ds:schemaRef ds:uri="http://schemas.openxmlformats.org/package/2006/metadata/core-properties"/>
    <ds:schemaRef ds:uri="43d630e6-5a82-481a-bc81-9f2a92462107"/>
    <ds:schemaRef ds:uri="9db0a149-90cd-47a0-bf87-b99b3dc14759"/>
  </ds:schemaRefs>
</ds:datastoreItem>
</file>

<file path=customXml/itemProps2.xml><?xml version="1.0" encoding="utf-8"?>
<ds:datastoreItem xmlns:ds="http://schemas.openxmlformats.org/officeDocument/2006/customXml" ds:itemID="{07C583BA-CBFC-4E9E-A8F8-DE03257B88B6}">
  <ds:schemaRefs>
    <ds:schemaRef ds:uri="http://schemas.microsoft.com/sharepoint/v3/contenttype/forms"/>
  </ds:schemaRefs>
</ds:datastoreItem>
</file>

<file path=customXml/itemProps3.xml><?xml version="1.0" encoding="utf-8"?>
<ds:datastoreItem xmlns:ds="http://schemas.openxmlformats.org/officeDocument/2006/customXml" ds:itemID="{6A80DE28-C3F6-4942-98B7-04E79B986E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b0a149-90cd-47a0-bf87-b99b3dc14759"/>
    <ds:schemaRef ds:uri="43d630e6-5a82-481a-bc81-9f2a924621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21896</TotalTime>
  <Words>1429</Words>
  <Application>Microsoft Office PowerPoint</Application>
  <PresentationFormat>On-screen Show (4:3)</PresentationFormat>
  <Paragraphs>180</Paragraphs>
  <Slides>20</Slides>
  <Notes>19</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32" baseType="lpstr">
      <vt:lpstr>Aharoni</vt:lpstr>
      <vt:lpstr>Aptos</vt:lpstr>
      <vt:lpstr>Arial</vt:lpstr>
      <vt:lpstr>Calibri</vt:lpstr>
      <vt:lpstr>Franklin Gothic Medium Cond</vt:lpstr>
      <vt:lpstr>Segoe UI</vt:lpstr>
      <vt:lpstr>Source Sans Pro</vt:lpstr>
      <vt:lpstr>Times New Roman</vt:lpstr>
      <vt:lpstr>Wingdings</vt:lpstr>
      <vt:lpstr>1_Office Theme</vt:lpstr>
      <vt:lpstr>Office Theme</vt:lpstr>
      <vt:lpstr>Acrobat Document</vt:lpstr>
      <vt:lpstr>UI Log Monthly Provider Requirements &amp;  MUI Annual Report Provider Requirements</vt:lpstr>
      <vt:lpstr>Objectives</vt:lpstr>
      <vt:lpstr>UI Log Requirements </vt:lpstr>
      <vt:lpstr>Purpose of UI log </vt:lpstr>
      <vt:lpstr>Purpose of UI Log</vt:lpstr>
      <vt:lpstr>UI Log Components </vt:lpstr>
      <vt:lpstr>PowerPoint Presentation</vt:lpstr>
      <vt:lpstr>PowerPoint Presentation</vt:lpstr>
      <vt:lpstr>UI Log Requirements</vt:lpstr>
      <vt:lpstr>PowerPoint Presentation</vt:lpstr>
      <vt:lpstr>MUI Annual Reports</vt:lpstr>
      <vt:lpstr>Independent Provider Annual Report Form</vt:lpstr>
      <vt:lpstr>MUI Agency Provider Annual Report </vt:lpstr>
      <vt:lpstr>MUI Annual Analysis Important Dates</vt:lpstr>
      <vt:lpstr>Provider Reports </vt:lpstr>
      <vt:lpstr>OITMS External User Guide </vt:lpstr>
      <vt:lpstr>Links </vt:lpstr>
      <vt:lpstr>Additional Resources </vt:lpstr>
      <vt:lpstr>Thank you!</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Barni, Marie</dc:creator>
  <cp:lastModifiedBy>Nodge, David</cp:lastModifiedBy>
  <cp:revision>140</cp:revision>
  <cp:lastPrinted>2025-02-12T16:40:58Z</cp:lastPrinted>
  <dcterms:created xsi:type="dcterms:W3CDTF">2020-01-27T16:02:02Z</dcterms:created>
  <dcterms:modified xsi:type="dcterms:W3CDTF">2025-02-12T18:07:57Z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0x0101006640324CCADD994097357D20FACC7195</vt:lpwstr>
  </property>
</Properties>
</file>