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Lst>
  <p:notesMasterIdLst>
    <p:notesMasterId r:id="rId23"/>
  </p:notesMasterIdLst>
  <p:handoutMasterIdLst>
    <p:handoutMasterId r:id="rId24"/>
  </p:handoutMasterIdLst>
  <p:sldIdLst>
    <p:sldId id="410" r:id="rId5"/>
    <p:sldId id="383" r:id="rId6"/>
    <p:sldId id="391" r:id="rId7"/>
    <p:sldId id="397" r:id="rId8"/>
    <p:sldId id="408" r:id="rId9"/>
    <p:sldId id="407" r:id="rId10"/>
    <p:sldId id="405" r:id="rId11"/>
    <p:sldId id="404" r:id="rId12"/>
    <p:sldId id="403" r:id="rId13"/>
    <p:sldId id="411" r:id="rId14"/>
    <p:sldId id="412" r:id="rId15"/>
    <p:sldId id="413" r:id="rId16"/>
    <p:sldId id="414" r:id="rId17"/>
    <p:sldId id="415" r:id="rId18"/>
    <p:sldId id="416" r:id="rId19"/>
    <p:sldId id="418" r:id="rId20"/>
    <p:sldId id="417" r:id="rId21"/>
    <p:sldId id="398" r:id="rId2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A107856-5554-42FB-B03E-39F5DBC370B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6327" autoAdjust="0"/>
  </p:normalViewPr>
  <p:slideViewPr>
    <p:cSldViewPr snapToGrid="0">
      <p:cViewPr>
        <p:scale>
          <a:sx n="67" d="100"/>
          <a:sy n="67" d="100"/>
        </p:scale>
        <p:origin x="858" y="15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8F6756E-81DA-9FAC-70D8-556F658BDDA8}"/>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1EBEDD12-BCD5-485B-BCBC-34BB01D7923C}" type="datetimeFigureOut">
              <a:rPr lang="en-US" smtClean="0"/>
              <a:t>10/9/2024</a:t>
            </a:fld>
            <a:endParaRPr lang="en-US" dirty="0"/>
          </a:p>
        </p:txBody>
      </p:sp>
      <p:sp>
        <p:nvSpPr>
          <p:cNvPr id="6" name="Slide Number Placeholder 5">
            <a:extLst>
              <a:ext uri="{FF2B5EF4-FFF2-40B4-BE49-F238E27FC236}">
                <a16:creationId xmlns:a16="http://schemas.microsoft.com/office/drawing/2014/main" id="{A771D415-D05A-7067-CCD3-457153D96CD8}"/>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E2C230DF-5933-439D-898F-38E9AC9BA688}" type="slidenum">
              <a:rPr lang="en-US" smtClean="0"/>
              <a:t>‹#›</a:t>
            </a:fld>
            <a:endParaRPr lang="en-US" dirty="0"/>
          </a:p>
        </p:txBody>
      </p:sp>
      <p:sp>
        <p:nvSpPr>
          <p:cNvPr id="7" name="Footer Placeholder 6">
            <a:extLst>
              <a:ext uri="{FF2B5EF4-FFF2-40B4-BE49-F238E27FC236}">
                <a16:creationId xmlns:a16="http://schemas.microsoft.com/office/drawing/2014/main" id="{B97095E3-54D2-CFD2-4F49-7536FC8641DE}"/>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8" name="Header Placeholder 7">
            <a:extLst>
              <a:ext uri="{FF2B5EF4-FFF2-40B4-BE49-F238E27FC236}">
                <a16:creationId xmlns:a16="http://schemas.microsoft.com/office/drawing/2014/main" id="{521EE01A-C0B5-5ECF-96DD-768F86AA15C4}"/>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EE7A52F-9D89-7442-A8E9-48D1527B5F6B}" type="datetimeFigureOut">
              <a:rPr lang="en-US" smtClean="0"/>
              <a:t>10/9/2024</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89C7E07-3C67-C64C-8DA0-0404F6303970}" type="slidenum">
              <a:rPr lang="en-US" smtClean="0"/>
              <a:t>‹#›</a:t>
            </a:fld>
            <a:endParaRPr lang="en-US" dirty="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a:t>
            </a:fld>
            <a:endParaRPr lang="en-US" dirty="0"/>
          </a:p>
        </p:txBody>
      </p:sp>
    </p:spTree>
    <p:extLst>
      <p:ext uri="{BB962C8B-B14F-4D97-AF65-F5344CB8AC3E}">
        <p14:creationId xmlns:p14="http://schemas.microsoft.com/office/powerpoint/2010/main" val="10924538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18</a:t>
            </a:fld>
            <a:endParaRPr lang="en-US" dirty="0"/>
          </a:p>
        </p:txBody>
      </p:sp>
    </p:spTree>
    <p:extLst>
      <p:ext uri="{BB962C8B-B14F-4D97-AF65-F5344CB8AC3E}">
        <p14:creationId xmlns:p14="http://schemas.microsoft.com/office/powerpoint/2010/main" val="1765923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2</a:t>
            </a:fld>
            <a:endParaRPr lang="en-US" dirty="0"/>
          </a:p>
        </p:txBody>
      </p:sp>
    </p:spTree>
    <p:extLst>
      <p:ext uri="{BB962C8B-B14F-4D97-AF65-F5344CB8AC3E}">
        <p14:creationId xmlns:p14="http://schemas.microsoft.com/office/powerpoint/2010/main" val="3113416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3</a:t>
            </a:fld>
            <a:endParaRPr lang="en-US" dirty="0"/>
          </a:p>
        </p:txBody>
      </p:sp>
    </p:spTree>
    <p:extLst>
      <p:ext uri="{BB962C8B-B14F-4D97-AF65-F5344CB8AC3E}">
        <p14:creationId xmlns:p14="http://schemas.microsoft.com/office/powerpoint/2010/main" val="39082765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BC04D-2568-C19F-6211-ABA7996CBC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BD96A4-D432-FA69-5E46-4DF91D77CA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639921-CFBB-DE6F-31EB-81B758CA02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53E3F8-8185-F97B-2F08-1F44FCE2A5AB}"/>
              </a:ext>
            </a:extLst>
          </p:cNvPr>
          <p:cNvSpPr>
            <a:spLocks noGrp="1"/>
          </p:cNvSpPr>
          <p:nvPr>
            <p:ph type="sldNum" sz="quarter" idx="5"/>
          </p:nvPr>
        </p:nvSpPr>
        <p:spPr/>
        <p:txBody>
          <a:bodyPr/>
          <a:lstStyle/>
          <a:p>
            <a:fld id="{A89C7E07-3C67-C64C-8DA0-0404F6303970}" type="slidenum">
              <a:rPr lang="en-US" smtClean="0"/>
              <a:t>4</a:t>
            </a:fld>
            <a:endParaRPr lang="en-US" dirty="0"/>
          </a:p>
        </p:txBody>
      </p:sp>
    </p:spTree>
    <p:extLst>
      <p:ext uri="{BB962C8B-B14F-4D97-AF65-F5344CB8AC3E}">
        <p14:creationId xmlns:p14="http://schemas.microsoft.com/office/powerpoint/2010/main" val="37277777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5</a:t>
            </a:fld>
            <a:endParaRPr lang="en-US" dirty="0"/>
          </a:p>
        </p:txBody>
      </p:sp>
    </p:spTree>
    <p:extLst>
      <p:ext uri="{BB962C8B-B14F-4D97-AF65-F5344CB8AC3E}">
        <p14:creationId xmlns:p14="http://schemas.microsoft.com/office/powerpoint/2010/main" val="23861837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6</a:t>
            </a:fld>
            <a:endParaRPr lang="en-US" dirty="0"/>
          </a:p>
        </p:txBody>
      </p:sp>
    </p:spTree>
    <p:extLst>
      <p:ext uri="{BB962C8B-B14F-4D97-AF65-F5344CB8AC3E}">
        <p14:creationId xmlns:p14="http://schemas.microsoft.com/office/powerpoint/2010/main" val="501160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7</a:t>
            </a:fld>
            <a:endParaRPr lang="en-US" dirty="0"/>
          </a:p>
        </p:txBody>
      </p:sp>
    </p:spTree>
    <p:extLst>
      <p:ext uri="{BB962C8B-B14F-4D97-AF65-F5344CB8AC3E}">
        <p14:creationId xmlns:p14="http://schemas.microsoft.com/office/powerpoint/2010/main" val="40502331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8</a:t>
            </a:fld>
            <a:endParaRPr lang="en-US" dirty="0"/>
          </a:p>
        </p:txBody>
      </p:sp>
    </p:spTree>
    <p:extLst>
      <p:ext uri="{BB962C8B-B14F-4D97-AF65-F5344CB8AC3E}">
        <p14:creationId xmlns:p14="http://schemas.microsoft.com/office/powerpoint/2010/main" val="6345968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9</a:t>
            </a:fld>
            <a:endParaRPr lang="en-US" dirty="0"/>
          </a:p>
        </p:txBody>
      </p:sp>
    </p:spTree>
    <p:extLst>
      <p:ext uri="{BB962C8B-B14F-4D97-AF65-F5344CB8AC3E}">
        <p14:creationId xmlns:p14="http://schemas.microsoft.com/office/powerpoint/2010/main" val="514488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41327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tx1"/>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F555767-B3D8-BD57-1D42-7F6E1E66892B}"/>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9" name="Freeform 13">
              <a:extLst>
                <a:ext uri="{FF2B5EF4-FFF2-40B4-BE49-F238E27FC236}">
                  <a16:creationId xmlns:a16="http://schemas.microsoft.com/office/drawing/2014/main" id="{BC972B6D-098C-52F6-E990-52623B368FB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5" name="Freeform 14">
              <a:extLst>
                <a:ext uri="{FF2B5EF4-FFF2-40B4-BE49-F238E27FC236}">
                  <a16:creationId xmlns:a16="http://schemas.microsoft.com/office/drawing/2014/main" id="{3F0D3EE3-9A8C-531D-1EEE-1AFAB9F3BCA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7" name="Freeform 15">
              <a:extLst>
                <a:ext uri="{FF2B5EF4-FFF2-40B4-BE49-F238E27FC236}">
                  <a16:creationId xmlns:a16="http://schemas.microsoft.com/office/drawing/2014/main" id="{A2BE192C-1768-890B-EC1B-5ED6E1F8259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3661409" y="4661717"/>
            <a:ext cx="7936230" cy="138076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3670935"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584005"/>
            <a:ext cx="2825115" cy="3999060"/>
          </a:xfrm>
        </p:spPr>
        <p:txBody>
          <a:bodyPr lIns="0" tIns="274320">
            <a:normAutofit/>
          </a:bodyPr>
          <a:lstStyle>
            <a:lvl1pPr marL="0" indent="0">
              <a:spcBef>
                <a:spcPts val="1800"/>
              </a:spcBef>
              <a:buFont typeface="Arial" panose="020B0604020202020204" pitchFamily="34" charset="0"/>
              <a:buNone/>
              <a:defRPr sz="2000"/>
            </a:lvl1pPr>
            <a:lvl2pPr marL="457200" indent="0">
              <a:spcBef>
                <a:spcPts val="1800"/>
              </a:spcBef>
              <a:buNone/>
              <a:defRPr sz="2000"/>
            </a:lvl2pPr>
            <a:lvl3pPr marL="914400" indent="0">
              <a:spcBef>
                <a:spcPts val="1800"/>
              </a:spcBef>
              <a:buNone/>
              <a:defRPr sz="2000"/>
            </a:lvl3pPr>
            <a:lvl4pPr marL="1371600" indent="0">
              <a:spcBef>
                <a:spcPts val="1800"/>
              </a:spcBef>
              <a:buNone/>
              <a:defRPr sz="2000"/>
            </a:lvl4pPr>
            <a:lvl5pPr marL="1828800" indent="0">
              <a:spcBef>
                <a:spcPts val="1800"/>
              </a:spcBef>
              <a:buNone/>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3670934" y="584005"/>
            <a:ext cx="7926705" cy="399906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2244329111"/>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198408"/>
            <a:ext cx="10972800" cy="1574317"/>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595523" y="2676525"/>
            <a:ext cx="5746750" cy="359747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7620000" y="2676525"/>
            <a:ext cx="3947160" cy="3597470"/>
          </a:xfrm>
        </p:spPr>
        <p:txBody>
          <a:bodyPr lIns="0">
            <a:normAutofit/>
          </a:bodyPr>
          <a:lstStyle>
            <a:lvl1pPr marL="342900" indent="-342900">
              <a:spcBef>
                <a:spcPts val="1800"/>
              </a:spcBef>
              <a:buFont typeface="Arial" panose="020B0604020202020204" pitchFamily="34" charset="0"/>
              <a:buChar char="•"/>
              <a:defRPr sz="2000"/>
            </a:lvl1pPr>
            <a:lvl2pPr>
              <a:spcBef>
                <a:spcPts val="18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649744719"/>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2">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02400"/>
            <a:ext cx="10972800" cy="1570325"/>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594360" y="2628629"/>
            <a:ext cx="10972800" cy="3636740"/>
          </a:xfrm>
        </p:spPr>
        <p:txBody>
          <a:bodyPr>
            <a:noAutofit/>
          </a:bodyPr>
          <a:lstStyle>
            <a:lvl1pPr>
              <a:defRPr/>
            </a:lvl1pPr>
          </a:lstStyle>
          <a:p>
            <a:r>
              <a:rPr lang="en-US"/>
              <a:t>Click icon to add table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0410957"/>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594360"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flipH="1" flipV="1">
            <a:off x="6092752" y="0"/>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594360"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4" name="Straight Connector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userDrawn="1"/>
        </p:nvCxnSpPr>
        <p:spPr>
          <a:xfrm>
            <a:off x="594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69273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hasCustomPrompt="1"/>
          </p:nvPr>
        </p:nvSpPr>
        <p:spPr>
          <a:xfrm>
            <a:off x="594360" y="189572"/>
            <a:ext cx="6787747" cy="1593507"/>
          </a:xfrm>
          <a:prstGeom prst="rect">
            <a:avLst/>
          </a:prstGeom>
        </p:spPr>
        <p:txBody>
          <a:bodyPr lIns="0" tIns="0" rIns="0" bIns="0" anchor="b" anchorCtr="0">
            <a:noAutofit/>
          </a:bodyPr>
          <a:lstStyle>
            <a:lvl1pPr>
              <a:defRPr sz="4400" b="1" i="0" spc="50" baseline="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594359" y="2281918"/>
            <a:ext cx="6787747" cy="3708517"/>
          </a:xfrm>
        </p:spPr>
        <p:txBody>
          <a:bodyPr lIns="0" tIns="228600" rIns="0" bIns="0">
            <a:normAutofit/>
          </a:bodyPr>
          <a:lstStyle>
            <a:lvl1pPr marL="283464" indent="-283464">
              <a:lnSpc>
                <a:spcPct val="80000"/>
              </a:lnSpc>
              <a:spcBef>
                <a:spcPts val="2200"/>
              </a:spcBef>
              <a:buFont typeface="Arial" panose="020B0604020202020204" pitchFamily="34" charset="0"/>
              <a:buChar char="•"/>
              <a:defRPr lang="en-US" sz="2400" b="1" i="0" kern="1200" dirty="0">
                <a:solidFill>
                  <a:schemeClr val="tx2">
                    <a:lumMod val="75000"/>
                  </a:schemeClr>
                </a:solidFill>
                <a:latin typeface="+mn-lt"/>
                <a:ea typeface="+mn-ea"/>
                <a:cs typeface="+mn-cs"/>
              </a:defRPr>
            </a:lvl1pPr>
            <a:lvl2pPr indent="-283464">
              <a:spcBef>
                <a:spcPts val="6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Slide Number Placeholder 42">
            <a:extLst>
              <a:ext uri="{FF2B5EF4-FFF2-40B4-BE49-F238E27FC236}">
                <a16:creationId xmlns:a16="http://schemas.microsoft.com/office/drawing/2014/main" id="{D80CCC8F-9CF1-9621-04EB-DFA68FEE42D2}"/>
              </a:ext>
            </a:extLst>
          </p:cNvPr>
          <p:cNvSpPr>
            <a:spLocks noGrp="1"/>
          </p:cNvSpPr>
          <p:nvPr>
            <p:ph type="sldNum" sz="quarter" idx="26"/>
          </p:nvPr>
        </p:nvSpPr>
        <p:spPr/>
        <p:txBody>
          <a:bodyPr/>
          <a:lstStyle/>
          <a:p>
            <a:fld id="{294A09A9-5501-47C1-A89A-A340965A2BE2}" type="slidenum">
              <a:rPr lang="en-US" smtClean="0"/>
              <a:pPr/>
              <a:t>‹#›</a:t>
            </a:fld>
            <a:endParaRPr lang="en-US" dirty="0">
              <a:latin typeface="+mn-lt"/>
            </a:endParaRPr>
          </a:p>
        </p:txBody>
      </p:sp>
      <p:sp>
        <p:nvSpPr>
          <p:cNvPr id="42" name="Date Placeholder 41">
            <a:extLst>
              <a:ext uri="{FF2B5EF4-FFF2-40B4-BE49-F238E27FC236}">
                <a16:creationId xmlns:a16="http://schemas.microsoft.com/office/drawing/2014/main" id="{29CE2856-DB8F-5603-C085-74C70560FAC8}"/>
              </a:ext>
            </a:extLst>
          </p:cNvPr>
          <p:cNvSpPr>
            <a:spLocks noGrp="1"/>
          </p:cNvSpPr>
          <p:nvPr>
            <p:ph type="dt" sz="half" idx="25"/>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userDrawn="1"/>
        </p:nvCxnSpPr>
        <p:spPr>
          <a:xfrm>
            <a:off x="594360" y="2148840"/>
            <a:ext cx="2130552"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18089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3"/>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79D0555-EBDC-B53A-212D-A5921795FEC8}"/>
              </a:ext>
            </a:extLst>
          </p:cNvPr>
          <p:cNvSpPr>
            <a:spLocks noGrp="1"/>
          </p:cNvSpPr>
          <p:nvPr>
            <p:ph type="pic" sz="quarter" idx="13"/>
          </p:nvPr>
        </p:nvSpPr>
        <p:spPr>
          <a:xfrm>
            <a:off x="0" y="0"/>
            <a:ext cx="12192000" cy="6880543"/>
          </a:xfrm>
          <a:custGeom>
            <a:avLst/>
            <a:gdLst>
              <a:gd name="connsiteX0" fmla="*/ 6309360 w 12192000"/>
              <a:gd name="connsiteY0" fmla="*/ 3951843 h 6880543"/>
              <a:gd name="connsiteX1" fmla="*/ 6309360 w 12192000"/>
              <a:gd name="connsiteY1" fmla="*/ 4052427 h 6880543"/>
              <a:gd name="connsiteX2" fmla="*/ 8442960 w 12192000"/>
              <a:gd name="connsiteY2" fmla="*/ 4052427 h 6880543"/>
              <a:gd name="connsiteX3" fmla="*/ 8442960 w 12192000"/>
              <a:gd name="connsiteY3" fmla="*/ 3951843 h 6880543"/>
              <a:gd name="connsiteX4" fmla="*/ 0 w 12192000"/>
              <a:gd name="connsiteY4" fmla="*/ 0 h 6880543"/>
              <a:gd name="connsiteX5" fmla="*/ 12192000 w 12192000"/>
              <a:gd name="connsiteY5" fmla="*/ 0 h 6880543"/>
              <a:gd name="connsiteX6" fmla="*/ 12192000 w 12192000"/>
              <a:gd name="connsiteY6" fmla="*/ 6880543 h 6880543"/>
              <a:gd name="connsiteX7" fmla="*/ 0 w 12192000"/>
              <a:gd name="connsiteY7" fmla="*/ 6880543 h 688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80543">
                <a:moveTo>
                  <a:pt x="6309360" y="3951843"/>
                </a:moveTo>
                <a:lnTo>
                  <a:pt x="6309360" y="4052427"/>
                </a:lnTo>
                <a:lnTo>
                  <a:pt x="8442960" y="4052427"/>
                </a:lnTo>
                <a:lnTo>
                  <a:pt x="8442960" y="3951843"/>
                </a:lnTo>
                <a:close/>
                <a:moveTo>
                  <a:pt x="0" y="0"/>
                </a:moveTo>
                <a:lnTo>
                  <a:pt x="12192000" y="0"/>
                </a:lnTo>
                <a:lnTo>
                  <a:pt x="12192000" y="6880543"/>
                </a:lnTo>
                <a:lnTo>
                  <a:pt x="0" y="6880543"/>
                </a:lnTo>
                <a:close/>
              </a:path>
            </a:pathLst>
          </a:custGeom>
        </p:spPr>
        <p:txBody>
          <a:bodyPr wrap="square" tIns="182880">
            <a:noAutofit/>
          </a:bodyPr>
          <a:lstStyle>
            <a:lvl1pPr marL="0" indent="0" algn="ctr">
              <a:buNone/>
              <a:defRPr sz="2000">
                <a:solidFill>
                  <a:schemeClr val="tx1"/>
                </a:solidFill>
              </a:defRPr>
            </a:lvl1pPr>
          </a:lstStyle>
          <a:p>
            <a:r>
              <a:rPr lang="en-US"/>
              <a:t>Click icon to add picture</a:t>
            </a:r>
            <a:endParaRPr lang="en-US" dirty="0"/>
          </a:p>
        </p:txBody>
      </p:sp>
      <p:sp>
        <p:nvSpPr>
          <p:cNvPr id="18" name="Title 1">
            <a:extLst>
              <a:ext uri="{FF2B5EF4-FFF2-40B4-BE49-F238E27FC236}">
                <a16:creationId xmlns:a16="http://schemas.microsoft.com/office/drawing/2014/main" id="{8D492973-78E3-D34E-835E-CF2D4517016D}"/>
              </a:ext>
            </a:extLst>
          </p:cNvPr>
          <p:cNvSpPr>
            <a:spLocks noGrp="1"/>
          </p:cNvSpPr>
          <p:nvPr>
            <p:ph type="title" hasCustomPrompt="1"/>
          </p:nvPr>
        </p:nvSpPr>
        <p:spPr>
          <a:xfrm>
            <a:off x="6309359" y="444933"/>
            <a:ext cx="5477479" cy="3291840"/>
          </a:xfrm>
          <a:prstGeom prst="rect">
            <a:avLst/>
          </a:prstGeom>
        </p:spPr>
        <p:txBody>
          <a:bodyPr lIns="0" tIns="0" rIns="0" bIns="0" anchor="b" anchorCtr="0">
            <a:noAutofit/>
          </a:bodyPr>
          <a:lstStyle>
            <a:lvl1pPr>
              <a:defRPr sz="6000" b="1" i="0" baseline="0">
                <a:solidFill>
                  <a:schemeClr val="tx1"/>
                </a:solidFill>
                <a:latin typeface="+mj-lt"/>
              </a:defRPr>
            </a:lvl1pPr>
          </a:lstStyle>
          <a:p>
            <a:r>
              <a:rPr lang="en-US" dirty="0"/>
              <a:t>Click to add title </a:t>
            </a:r>
          </a:p>
        </p:txBody>
      </p:sp>
      <p:sp>
        <p:nvSpPr>
          <p:cNvPr id="7" name="Rectangle 6">
            <a:extLst>
              <a:ext uri="{FF2B5EF4-FFF2-40B4-BE49-F238E27FC236}">
                <a16:creationId xmlns:a16="http://schemas.microsoft.com/office/drawing/2014/main" id="{D96BA398-1ED2-1FCA-63B9-8915A8C7A524}"/>
              </a:ext>
              <a:ext uri="{C183D7F6-B498-43B3-948B-1728B52AA6E4}">
                <adec:decorative xmlns:adec="http://schemas.microsoft.com/office/drawing/2017/decorative" val="1"/>
              </a:ext>
            </a:extLst>
          </p:cNvPr>
          <p:cNvSpPr/>
          <p:nvPr userDrawn="1"/>
        </p:nvSpPr>
        <p:spPr>
          <a:xfrm>
            <a:off x="6309360" y="3951843"/>
            <a:ext cx="2133600" cy="10058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29169562"/>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299835" y="43052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sp>
        <p:nvSpPr>
          <p:cNvPr id="6" name="Picture Placeholder 5">
            <a:extLst>
              <a:ext uri="{FF2B5EF4-FFF2-40B4-BE49-F238E27FC236}">
                <a16:creationId xmlns:a16="http://schemas.microsoft.com/office/drawing/2014/main" id="{A9973BC6-F6E5-0B3B-C8AB-0AC4020D4E8B}"/>
              </a:ext>
            </a:extLst>
          </p:cNvPr>
          <p:cNvSpPr>
            <a:spLocks noGrp="1"/>
          </p:cNvSpPr>
          <p:nvPr>
            <p:ph type="pic" sz="quarter" idx="12"/>
          </p:nvPr>
        </p:nvSpPr>
        <p:spPr>
          <a:xfrm>
            <a:off x="0" y="-11113"/>
            <a:ext cx="5791200" cy="6880226"/>
          </a:xfrm>
        </p:spPr>
        <p:txBody>
          <a:bodyPr>
            <a:normAutofit/>
          </a:bodyPr>
          <a:lstStyle>
            <a:lvl1pPr marL="0" indent="0" algn="ctr">
              <a:buNone/>
              <a:defRPr sz="2000"/>
            </a:lvl1pPr>
          </a:lstStyle>
          <a:p>
            <a:r>
              <a:rPr lang="en-US"/>
              <a:t>Click icon to add picture</a:t>
            </a:r>
            <a:endParaRPr lang="en-US" dirty="0"/>
          </a:p>
        </p:txBody>
      </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299835" y="456860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7" name="Straight Connector 6">
            <a:extLst>
              <a:ext uri="{FF2B5EF4-FFF2-40B4-BE49-F238E27FC236}">
                <a16:creationId xmlns:a16="http://schemas.microsoft.com/office/drawing/2014/main" id="{29169ED6-4B82-6844-119F-AC15CDF2D3E5}"/>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87914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ummary 2">
    <p:bg>
      <p:bgPr>
        <a:solidFill>
          <a:schemeClr val="tx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Group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11" name="Freeform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hasCustomPrompt="1"/>
          </p:nvPr>
        </p:nvSpPr>
        <p:spPr>
          <a:xfrm>
            <a:off x="594360" y="102875"/>
            <a:ext cx="10873740" cy="1680205"/>
          </a:xfrm>
          <a:prstGeom prst="rect">
            <a:avLst/>
          </a:prstGeom>
        </p:spPr>
        <p:txBody>
          <a:bodyPr lIns="0" tIns="0" rIns="0" bIns="0" anchor="b" anchorCtr="0">
            <a:noAutofit/>
          </a:bodyPr>
          <a:lstStyle>
            <a:lvl1pPr>
              <a:defRPr sz="4400" b="1" i="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3657600" y="2282008"/>
            <a:ext cx="7810500" cy="3699328"/>
          </a:xfrm>
        </p:spPr>
        <p:txBody>
          <a:bodyPr lIns="0" tIns="228600" rIns="0" bIns="0">
            <a:normAutofit/>
          </a:bodyPr>
          <a:lstStyle>
            <a:lvl1pPr marL="283464" indent="-283464">
              <a:spcBef>
                <a:spcPts val="1800"/>
              </a:spcBef>
              <a:buFont typeface="Arial" panose="020B0604020202020204" pitchFamily="34" charset="0"/>
              <a:buChar char="•"/>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id="{7ED58739-4346-5104-B1AC-89ED035912AF}"/>
              </a:ext>
            </a:extLst>
          </p:cNvPr>
          <p:cNvSpPr>
            <a:spLocks noGrp="1"/>
          </p:cNvSpPr>
          <p:nvPr>
            <p:ph type="sldNum" sz="quarter" idx="22"/>
          </p:nvPr>
        </p:nvSpPr>
        <p:spPr/>
        <p:txBody>
          <a:bodyPr/>
          <a:lstStyle/>
          <a:p>
            <a:fld id="{294A09A9-5501-47C1-A89A-A340965A2BE2}" type="slidenum">
              <a:rPr lang="en-US" smtClean="0"/>
              <a:pPr/>
              <a:t>‹#›</a:t>
            </a:fld>
            <a:endParaRPr lang="en-US" dirty="0">
              <a:latin typeface="+mn-lt"/>
            </a:endParaRPr>
          </a:p>
        </p:txBody>
      </p:sp>
      <p:sp>
        <p:nvSpPr>
          <p:cNvPr id="5" name="Date Placeholder 4">
            <a:extLst>
              <a:ext uri="{FF2B5EF4-FFF2-40B4-BE49-F238E27FC236}">
                <a16:creationId xmlns:a16="http://schemas.microsoft.com/office/drawing/2014/main" id="{E9272B8D-F380-9F1A-C8E6-BDD2352B1763}"/>
              </a:ext>
            </a:extLst>
          </p:cNvPr>
          <p:cNvSpPr>
            <a:spLocks noGrp="1"/>
          </p:cNvSpPr>
          <p:nvPr>
            <p:ph type="dt" sz="half" idx="21"/>
          </p:nvPr>
        </p:nvSpPr>
        <p:spPr/>
        <p:txBody>
          <a:bodyPr/>
          <a:lstStyle/>
          <a:p>
            <a:endParaRPr lang="en-US" dirty="0">
              <a:latin typeface="+mn-lt"/>
            </a:endParaRPr>
          </a:p>
        </p:txBody>
      </p:sp>
    </p:spTree>
    <p:extLst>
      <p:ext uri="{BB962C8B-B14F-4D97-AF65-F5344CB8AC3E}">
        <p14:creationId xmlns:p14="http://schemas.microsoft.com/office/powerpoint/2010/main" val="140296414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309905"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spTree>
    <p:extLst>
      <p:ext uri="{BB962C8B-B14F-4D97-AF65-F5344CB8AC3E}">
        <p14:creationId xmlns:p14="http://schemas.microsoft.com/office/powerpoint/2010/main" val="2027108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2">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9436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1056953"/>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42E558A9-6DD6-E21D-3A8F-6707E1DD19F1}"/>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12" name="AutoShape 24">
              <a:extLst>
                <a:ext uri="{FF2B5EF4-FFF2-40B4-BE49-F238E27FC236}">
                  <a16:creationId xmlns:a16="http://schemas.microsoft.com/office/drawing/2014/main" id="{3FC994E4-318C-1E66-B4E4-8F8FD08E098F}"/>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7">
              <a:extLst>
                <a:ext uri="{FF2B5EF4-FFF2-40B4-BE49-F238E27FC236}">
                  <a16:creationId xmlns:a16="http://schemas.microsoft.com/office/drawing/2014/main" id="{17C00E6B-F625-6D6C-8364-9DD9F3C3628F}"/>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8">
              <a:extLst>
                <a:ext uri="{FF2B5EF4-FFF2-40B4-BE49-F238E27FC236}">
                  <a16:creationId xmlns:a16="http://schemas.microsoft.com/office/drawing/2014/main" id="{C6197B87-4F65-7981-9463-84830CD3687F}"/>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8" name="Freeform 9">
              <a:extLst>
                <a:ext uri="{FF2B5EF4-FFF2-40B4-BE49-F238E27FC236}">
                  <a16:creationId xmlns:a16="http://schemas.microsoft.com/office/drawing/2014/main" id="{86AA517C-7217-D864-B7E7-40984A2880D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9" name="Freeform 10">
              <a:extLst>
                <a:ext uri="{FF2B5EF4-FFF2-40B4-BE49-F238E27FC236}">
                  <a16:creationId xmlns:a16="http://schemas.microsoft.com/office/drawing/2014/main" id="{524013C6-491C-CAA2-5BD6-7C73596711C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6318885" y="3499667"/>
            <a:ext cx="4939666" cy="254281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6347460"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457201"/>
            <a:ext cx="5198269" cy="2305050"/>
          </a:xfrm>
        </p:spPr>
        <p:txBody>
          <a:bodyPr lIns="0" tIns="274320">
            <a:normAutofit/>
          </a:bodyPr>
          <a:lstStyle>
            <a:lvl1pPr marL="457200" indent="-457200">
              <a:spcBef>
                <a:spcPts val="1800"/>
              </a:spcBef>
              <a:buFont typeface="+mj-lt"/>
              <a:buAutoNum type="arabicPeriod"/>
              <a:defRPr sz="2000"/>
            </a:lvl1pPr>
            <a:lvl2pPr marL="914400" indent="-457200">
              <a:spcBef>
                <a:spcPts val="1800"/>
              </a:spcBef>
              <a:buFont typeface="+mj-lt"/>
              <a:buAutoNum type="alphaLcPeriod"/>
              <a:defRPr sz="2000"/>
            </a:lvl2pPr>
            <a:lvl3pPr marL="1371600" indent="-457200">
              <a:spcBef>
                <a:spcPts val="1800"/>
              </a:spcBef>
              <a:buFont typeface="+mj-lt"/>
              <a:buAutoNum type="arabicParenR"/>
              <a:defRPr sz="2000"/>
            </a:lvl3pPr>
            <a:lvl4pPr marL="1371600" indent="0">
              <a:spcBef>
                <a:spcPts val="1800"/>
              </a:spcBef>
              <a:buFont typeface="+mj-lt"/>
              <a:buNone/>
              <a:defRPr sz="2000"/>
            </a:lvl4pPr>
            <a:lvl5pPr marL="2286000" indent="-457200">
              <a:spcBef>
                <a:spcPts val="1800"/>
              </a:spcBef>
              <a:buFont typeface="+mj-lt"/>
              <a:buAutoNum type="arabicPeriod"/>
              <a:defRPr sz="2000"/>
            </a:lvl5pPr>
          </a:lstStyle>
          <a:p>
            <a:pPr lvl="0"/>
            <a:r>
              <a:rPr lang="en-US" dirty="0"/>
              <a:t>Click to add content</a:t>
            </a:r>
          </a:p>
          <a:p>
            <a:pPr lvl="1"/>
            <a:r>
              <a:rPr lang="en-US" dirty="0"/>
              <a:t>Second level</a:t>
            </a:r>
          </a:p>
          <a:p>
            <a:pPr lvl="2"/>
            <a:r>
              <a:rPr lang="en-US" dirty="0"/>
              <a:t>Third level</a:t>
            </a:r>
          </a:p>
          <a:p>
            <a:pPr lvl="3"/>
            <a:endParaRPr lang="en-US" dirty="0"/>
          </a:p>
        </p:txBody>
      </p:sp>
      <p:sp>
        <p:nvSpPr>
          <p:cNvPr id="2" name="Content Placeholder 5">
            <a:extLst>
              <a:ext uri="{FF2B5EF4-FFF2-40B4-BE49-F238E27FC236}">
                <a16:creationId xmlns:a16="http://schemas.microsoft.com/office/drawing/2014/main" id="{3AC171DA-232D-44C1-6B93-40BACB298F4B}"/>
              </a:ext>
            </a:extLst>
          </p:cNvPr>
          <p:cNvSpPr>
            <a:spLocks noGrp="1"/>
          </p:cNvSpPr>
          <p:nvPr>
            <p:ph sz="quarter" idx="15" hasCustomPrompt="1"/>
          </p:nvPr>
        </p:nvSpPr>
        <p:spPr>
          <a:xfrm>
            <a:off x="594360" y="2810595"/>
            <a:ext cx="5198269" cy="3319513"/>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554606805"/>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Content and Pictur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75310" y="278129"/>
            <a:ext cx="5063490" cy="235402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3" name="Content Placeholder 5">
            <a:extLst>
              <a:ext uri="{FF2B5EF4-FFF2-40B4-BE49-F238E27FC236}">
                <a16:creationId xmlns:a16="http://schemas.microsoft.com/office/drawing/2014/main" id="{1EF4505D-6803-3813-7738-049963427819}"/>
              </a:ext>
            </a:extLst>
          </p:cNvPr>
          <p:cNvSpPr>
            <a:spLocks noGrp="1"/>
          </p:cNvSpPr>
          <p:nvPr>
            <p:ph sz="quarter" idx="16" hasCustomPrompt="1"/>
          </p:nvPr>
        </p:nvSpPr>
        <p:spPr>
          <a:xfrm>
            <a:off x="594360" y="3279579"/>
            <a:ext cx="5044440" cy="2994415"/>
          </a:xfrm>
        </p:spPr>
        <p:txBody>
          <a:bodyPr lIns="0" tIns="228600" rIns="0" bIns="0">
            <a:normAutofit/>
          </a:bodyPr>
          <a:lstStyle>
            <a:lvl1pPr marL="0" indent="0">
              <a:spcBef>
                <a:spcPts val="1800"/>
              </a:spcBef>
              <a:buFont typeface="Arial" panose="020B0604020202020204" pitchFamily="34" charset="0"/>
              <a:buNone/>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997459"/>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2" name="Picture Placeholder 11">
            <a:extLst>
              <a:ext uri="{FF2B5EF4-FFF2-40B4-BE49-F238E27FC236}">
                <a16:creationId xmlns:a16="http://schemas.microsoft.com/office/drawing/2014/main" id="{4658637A-5D36-6127-19BC-C203E23FA49F}"/>
              </a:ext>
            </a:extLst>
          </p:cNvPr>
          <p:cNvSpPr>
            <a:spLocks noGrp="1"/>
          </p:cNvSpPr>
          <p:nvPr>
            <p:ph type="pic" sz="quarter" idx="15"/>
          </p:nvPr>
        </p:nvSpPr>
        <p:spPr>
          <a:xfrm>
            <a:off x="6096000" y="0"/>
            <a:ext cx="6118225" cy="6858000"/>
          </a:xfrm>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142931976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59436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594360" y="365125"/>
            <a:ext cx="104013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1133648"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endParaRPr lang="en-US" dirty="0">
              <a:latin typeface="+mn-lt"/>
            </a:endParaRPr>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594360" y="6332220"/>
            <a:ext cx="523240" cy="247651"/>
          </a:xfrm>
          <a:prstGeom prst="rect">
            <a:avLst/>
          </a:prstGeom>
        </p:spPr>
        <p:txBody>
          <a:bodyPr vert="horz" lIns="0" tIns="0" rIns="0" bIns="0" rtlCol="0" anchor="t" anchorCtr="0"/>
          <a:lstStyle>
            <a:lvl1pPr algn="l">
              <a:defRPr sz="1100" b="1" i="0">
                <a:solidFill>
                  <a:schemeClr val="bg1"/>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711" r:id="rId1"/>
    <p:sldLayoutId id="2147483698" r:id="rId2"/>
    <p:sldLayoutId id="2147483710" r:id="rId3"/>
    <p:sldLayoutId id="2147483700" r:id="rId4"/>
    <p:sldLayoutId id="2147483701" r:id="rId5"/>
    <p:sldLayoutId id="2147483659" r:id="rId6"/>
    <p:sldLayoutId id="2147483709" r:id="rId7"/>
    <p:sldLayoutId id="2147483708" r:id="rId8"/>
    <p:sldLayoutId id="2147483707" r:id="rId9"/>
    <p:sldLayoutId id="2147483706" r:id="rId10"/>
    <p:sldLayoutId id="2147483705" r:id="rId11"/>
    <p:sldLayoutId id="2147483704" r:id="rId12"/>
    <p:sldLayoutId id="2147483703" r:id="rId13"/>
  </p:sldLayoutIdLst>
  <p:hf sldNum="0" hdr="0" ftr="0" dt="0"/>
  <p:txStyles>
    <p:titleStyle>
      <a:lvl1pPr algn="l" defTabSz="914400" rtl="0" eaLnBrk="1" latinLnBrk="0" hangingPunct="1">
        <a:lnSpc>
          <a:spcPct val="8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83464"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83464"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mailto:mshea@njacp.org" TargetMode="External"/><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330435-3E4F-A4F3-12FB-4D1E4E09F692}"/>
              </a:ext>
            </a:extLst>
          </p:cNvPr>
          <p:cNvSpPr>
            <a:spLocks noGrp="1"/>
          </p:cNvSpPr>
          <p:nvPr>
            <p:ph type="ctrTitle"/>
          </p:nvPr>
        </p:nvSpPr>
        <p:spPr/>
        <p:txBody>
          <a:bodyPr/>
          <a:lstStyle/>
          <a:p>
            <a:r>
              <a:rPr lang="en-US" sz="4800" dirty="0"/>
              <a:t>Overview of Legislation Pertaining to Oversight of Agencies</a:t>
            </a:r>
          </a:p>
        </p:txBody>
      </p:sp>
    </p:spTree>
    <p:extLst>
      <p:ext uri="{BB962C8B-B14F-4D97-AF65-F5344CB8AC3E}">
        <p14:creationId xmlns:p14="http://schemas.microsoft.com/office/powerpoint/2010/main" val="3390304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DD4DC-1E0B-9B02-C1CA-A47ECE5E72B4}"/>
              </a:ext>
            </a:extLst>
          </p:cNvPr>
          <p:cNvSpPr>
            <a:spLocks noGrp="1"/>
          </p:cNvSpPr>
          <p:nvPr>
            <p:ph type="title"/>
          </p:nvPr>
        </p:nvSpPr>
        <p:spPr/>
        <p:txBody>
          <a:bodyPr/>
          <a:lstStyle/>
          <a:p>
            <a:r>
              <a:rPr lang="en-US" dirty="0"/>
              <a:t>S-3752 Concerns continued</a:t>
            </a:r>
          </a:p>
        </p:txBody>
      </p:sp>
      <p:sp>
        <p:nvSpPr>
          <p:cNvPr id="3" name="Content Placeholder 2">
            <a:extLst>
              <a:ext uri="{FF2B5EF4-FFF2-40B4-BE49-F238E27FC236}">
                <a16:creationId xmlns:a16="http://schemas.microsoft.com/office/drawing/2014/main" id="{3E4BB121-3B63-EB34-7B81-D0BE2B04D0BD}"/>
              </a:ext>
            </a:extLst>
          </p:cNvPr>
          <p:cNvSpPr>
            <a:spLocks noGrp="1"/>
          </p:cNvSpPr>
          <p:nvPr>
            <p:ph sz="quarter" idx="13"/>
          </p:nvPr>
        </p:nvSpPr>
        <p:spPr>
          <a:xfrm>
            <a:off x="2676939" y="2282007"/>
            <a:ext cx="9037983" cy="4198305"/>
          </a:xfrm>
        </p:spPr>
        <p:txBody>
          <a:bodyPr>
            <a:normAutofit fontScale="85000" lnSpcReduction="10000"/>
          </a:bodyPr>
          <a:lstStyle/>
          <a:p>
            <a:r>
              <a:rPr lang="en-US" dirty="0"/>
              <a:t>In the Access rule, currently CMS did not include IDD services as 80/20 provision would not allow for lifelong services such as community inclusion and person-centered care.</a:t>
            </a:r>
          </a:p>
          <a:p>
            <a:r>
              <a:rPr lang="en-US" dirty="0"/>
              <a:t>Eliminating every dollar in executive compensation from the IDD system would only result in .52 cents additional for services and supports. </a:t>
            </a:r>
          </a:p>
          <a:p>
            <a:r>
              <a:rPr lang="en-US" dirty="0"/>
              <a:t>Having a manager at each site is cost prohibitive for many agencies and managerial staff are paid differently depending on the agency. Some individuals do not require this level of supervision. </a:t>
            </a:r>
          </a:p>
          <a:p>
            <a:r>
              <a:rPr lang="en-US" dirty="0"/>
              <a:t>Providers want sustainable programs, good homes, to make improvements, and quality and experienced staff, they will not be able to provide this for clients under these limitations.</a:t>
            </a:r>
          </a:p>
          <a:p>
            <a:r>
              <a:rPr lang="en-US" dirty="0"/>
              <a:t>Being unable to pay qualified staff, without flexibility in spending and oversight of agencies </a:t>
            </a:r>
          </a:p>
          <a:p>
            <a:r>
              <a:rPr lang="en-US" dirty="0"/>
              <a:t>Many of these provisions are not aligned with the goal of advancing independence for people. By strictly limiting the operation of an agency, the bill limits the flexibility and innovation required to deliver person-centered services and ensure an individual’s independence.</a:t>
            </a:r>
          </a:p>
          <a:p>
            <a:endParaRPr lang="en-US" dirty="0"/>
          </a:p>
          <a:p>
            <a:endParaRPr lang="en-US" dirty="0"/>
          </a:p>
        </p:txBody>
      </p:sp>
    </p:spTree>
    <p:extLst>
      <p:ext uri="{BB962C8B-B14F-4D97-AF65-F5344CB8AC3E}">
        <p14:creationId xmlns:p14="http://schemas.microsoft.com/office/powerpoint/2010/main" val="2758491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EF609-B5E7-DB14-9E10-1D3F0D66E84C}"/>
              </a:ext>
            </a:extLst>
          </p:cNvPr>
          <p:cNvSpPr>
            <a:spLocks noGrp="1"/>
          </p:cNvSpPr>
          <p:nvPr>
            <p:ph type="title"/>
          </p:nvPr>
        </p:nvSpPr>
        <p:spPr/>
        <p:txBody>
          <a:bodyPr/>
          <a:lstStyle/>
          <a:p>
            <a:r>
              <a:rPr lang="en-US" dirty="0"/>
              <a:t>S-3755 Description and Summary</a:t>
            </a:r>
          </a:p>
        </p:txBody>
      </p:sp>
      <p:sp>
        <p:nvSpPr>
          <p:cNvPr id="3" name="Content Placeholder 2">
            <a:extLst>
              <a:ext uri="{FF2B5EF4-FFF2-40B4-BE49-F238E27FC236}">
                <a16:creationId xmlns:a16="http://schemas.microsoft.com/office/drawing/2014/main" id="{104A4902-C70B-6666-1124-09ADCC26E1D5}"/>
              </a:ext>
            </a:extLst>
          </p:cNvPr>
          <p:cNvSpPr>
            <a:spLocks noGrp="1"/>
          </p:cNvSpPr>
          <p:nvPr>
            <p:ph sz="quarter" idx="13"/>
          </p:nvPr>
        </p:nvSpPr>
        <p:spPr>
          <a:xfrm>
            <a:off x="594359" y="2281918"/>
            <a:ext cx="6787747" cy="4386510"/>
          </a:xfrm>
        </p:spPr>
        <p:txBody>
          <a:bodyPr>
            <a:normAutofit fontScale="62500" lnSpcReduction="20000"/>
          </a:bodyPr>
          <a:lstStyle/>
          <a:p>
            <a:r>
              <a:rPr lang="en-US" sz="3300" dirty="0"/>
              <a:t>Description: </a:t>
            </a:r>
            <a:r>
              <a:rPr lang="en-US" sz="3300" b="0" dirty="0"/>
              <a:t>Establishes framework for appointment of receiver for provider of services to individuals with IDD. </a:t>
            </a:r>
          </a:p>
          <a:p>
            <a:pPr marL="0" indent="0">
              <a:buNone/>
            </a:pPr>
            <a:r>
              <a:rPr lang="en-US" sz="3300" dirty="0"/>
              <a:t>Summary</a:t>
            </a:r>
          </a:p>
          <a:p>
            <a:r>
              <a:rPr lang="en-US" sz="3300" b="0" dirty="0"/>
              <a:t>The bill permits the department, through the courts, to make a motion for a court appointed receiver for provider agencies to remedy conditions or circumstances that interfere with providing services, if these exists in a repetitive and consistent manner or are remedied but then continue to occur.</a:t>
            </a:r>
          </a:p>
          <a:p>
            <a:r>
              <a:rPr lang="en-US" sz="3300" b="0" dirty="0"/>
              <a:t>The purpose of the bill is to establish a way to address low performing agencies. </a:t>
            </a:r>
          </a:p>
          <a:p>
            <a:r>
              <a:rPr lang="en-US" sz="3300" b="0" dirty="0"/>
              <a:t>Once referred, the court will allow a provider to prove they can remedy the conditions and forgo the appointment of a receiver.</a:t>
            </a:r>
          </a:p>
          <a:p>
            <a:endParaRPr lang="en-US" sz="3300" b="0" dirty="0"/>
          </a:p>
          <a:p>
            <a:endParaRPr lang="en-US" sz="3300" b="0" dirty="0"/>
          </a:p>
          <a:p>
            <a:pPr marL="0" indent="0">
              <a:buNone/>
            </a:pPr>
            <a:endParaRPr lang="en-US" sz="2000" dirty="0"/>
          </a:p>
        </p:txBody>
      </p:sp>
    </p:spTree>
    <p:extLst>
      <p:ext uri="{BB962C8B-B14F-4D97-AF65-F5344CB8AC3E}">
        <p14:creationId xmlns:p14="http://schemas.microsoft.com/office/powerpoint/2010/main" val="3036252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DCD60-960D-E4C4-7095-0E54797EF880}"/>
              </a:ext>
            </a:extLst>
          </p:cNvPr>
          <p:cNvSpPr>
            <a:spLocks noGrp="1"/>
          </p:cNvSpPr>
          <p:nvPr>
            <p:ph type="title"/>
          </p:nvPr>
        </p:nvSpPr>
        <p:spPr/>
        <p:txBody>
          <a:bodyPr/>
          <a:lstStyle/>
          <a:p>
            <a:r>
              <a:rPr lang="en-US" dirty="0"/>
              <a:t>S-3755 Summary continued</a:t>
            </a:r>
          </a:p>
        </p:txBody>
      </p:sp>
      <p:sp>
        <p:nvSpPr>
          <p:cNvPr id="3" name="Content Placeholder 2">
            <a:extLst>
              <a:ext uri="{FF2B5EF4-FFF2-40B4-BE49-F238E27FC236}">
                <a16:creationId xmlns:a16="http://schemas.microsoft.com/office/drawing/2014/main" id="{61EAF31C-8F95-7A3B-1C1D-5F453B79FB07}"/>
              </a:ext>
            </a:extLst>
          </p:cNvPr>
          <p:cNvSpPr>
            <a:spLocks noGrp="1"/>
          </p:cNvSpPr>
          <p:nvPr>
            <p:ph sz="quarter" idx="13"/>
          </p:nvPr>
        </p:nvSpPr>
        <p:spPr>
          <a:xfrm>
            <a:off x="3074504" y="2282007"/>
            <a:ext cx="8393596" cy="4473117"/>
          </a:xfrm>
        </p:spPr>
        <p:txBody>
          <a:bodyPr>
            <a:normAutofit lnSpcReduction="10000"/>
          </a:bodyPr>
          <a:lstStyle/>
          <a:p>
            <a:r>
              <a:rPr lang="en-US" dirty="0"/>
              <a:t>The bill also permits the court to file a judgement to appoint a receiver and can order the provider to take any other actions the department deems necessary.</a:t>
            </a:r>
          </a:p>
          <a:p>
            <a:r>
              <a:rPr lang="en-US" dirty="0"/>
              <a:t>When in receivership the bill provides the receiver has complete authority to operate the business and access all records, revenue, make decisions, hire or fire staff, and provide services to individuals.</a:t>
            </a:r>
          </a:p>
          <a:p>
            <a:r>
              <a:rPr lang="en-US" dirty="0"/>
              <a:t>There are conditions that make receivership more likely, including, the appointment of a monitor, provisional licenses, negative actions from state, federal or local governments, use of mechanical or chemical restraints.</a:t>
            </a:r>
          </a:p>
          <a:p>
            <a:r>
              <a:rPr lang="en-US" dirty="0"/>
              <a:t>If the receiver cannot meet the individuals needs, without a court order, the department and receiver may transfer people to other agencies. </a:t>
            </a:r>
          </a:p>
          <a:p>
            <a:r>
              <a:rPr lang="en-US" dirty="0"/>
              <a:t>The receiver can continue until it terminates the agreement, or the court may terminate the agreement.   </a:t>
            </a:r>
          </a:p>
          <a:p>
            <a:endParaRPr lang="en-US" dirty="0"/>
          </a:p>
        </p:txBody>
      </p:sp>
    </p:spTree>
    <p:extLst>
      <p:ext uri="{BB962C8B-B14F-4D97-AF65-F5344CB8AC3E}">
        <p14:creationId xmlns:p14="http://schemas.microsoft.com/office/powerpoint/2010/main" val="2470430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EEC60-A53E-67DC-8181-E5121E9A7596}"/>
              </a:ext>
            </a:extLst>
          </p:cNvPr>
          <p:cNvSpPr>
            <a:spLocks noGrp="1"/>
          </p:cNvSpPr>
          <p:nvPr>
            <p:ph type="ctrTitle"/>
          </p:nvPr>
        </p:nvSpPr>
        <p:spPr/>
        <p:txBody>
          <a:bodyPr/>
          <a:lstStyle/>
          <a:p>
            <a:r>
              <a:rPr lang="en-US" dirty="0"/>
              <a:t>S-3755 Initial Concerns</a:t>
            </a:r>
          </a:p>
        </p:txBody>
      </p:sp>
      <p:sp>
        <p:nvSpPr>
          <p:cNvPr id="3" name="Text Placeholder 2">
            <a:extLst>
              <a:ext uri="{FF2B5EF4-FFF2-40B4-BE49-F238E27FC236}">
                <a16:creationId xmlns:a16="http://schemas.microsoft.com/office/drawing/2014/main" id="{A0DA4816-81E8-7915-FECB-CB9F66CEF914}"/>
              </a:ext>
            </a:extLst>
          </p:cNvPr>
          <p:cNvSpPr>
            <a:spLocks noGrp="1"/>
          </p:cNvSpPr>
          <p:nvPr>
            <p:ph type="body" sz="quarter" idx="11"/>
          </p:nvPr>
        </p:nvSpPr>
        <p:spPr>
          <a:xfrm>
            <a:off x="6309905" y="4549551"/>
            <a:ext cx="5486400" cy="1896969"/>
          </a:xfrm>
        </p:spPr>
        <p:txBody>
          <a:bodyPr/>
          <a:lstStyle/>
          <a:p>
            <a:r>
              <a:rPr lang="en-US" sz="2000" b="0" dirty="0"/>
              <a:t>NJACP is seeking a legal opinion on this bill. </a:t>
            </a:r>
          </a:p>
          <a:p>
            <a:r>
              <a:rPr lang="en-US" sz="2000" b="0" dirty="0"/>
              <a:t>While it is difficult to remove a provider and the department would like as standardized process, there are already licensing laws in place to do this.</a:t>
            </a:r>
          </a:p>
          <a:p>
            <a:endParaRPr lang="en-US" sz="2000" b="0" dirty="0"/>
          </a:p>
          <a:p>
            <a:r>
              <a:rPr lang="en-US" sz="2000" b="0" dirty="0"/>
              <a:t>. </a:t>
            </a:r>
          </a:p>
        </p:txBody>
      </p:sp>
    </p:spTree>
    <p:extLst>
      <p:ext uri="{BB962C8B-B14F-4D97-AF65-F5344CB8AC3E}">
        <p14:creationId xmlns:p14="http://schemas.microsoft.com/office/powerpoint/2010/main" val="32529635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F6971-ED79-B137-0B43-9D1DAF4B37AD}"/>
              </a:ext>
            </a:extLst>
          </p:cNvPr>
          <p:cNvSpPr>
            <a:spLocks noGrp="1"/>
          </p:cNvSpPr>
          <p:nvPr>
            <p:ph type="title"/>
          </p:nvPr>
        </p:nvSpPr>
        <p:spPr/>
        <p:txBody>
          <a:bodyPr/>
          <a:lstStyle/>
          <a:p>
            <a:r>
              <a:rPr lang="en-US" dirty="0"/>
              <a:t>S-3754 Description and Summary </a:t>
            </a:r>
          </a:p>
        </p:txBody>
      </p:sp>
      <p:sp>
        <p:nvSpPr>
          <p:cNvPr id="3" name="Content Placeholder 2">
            <a:extLst>
              <a:ext uri="{FF2B5EF4-FFF2-40B4-BE49-F238E27FC236}">
                <a16:creationId xmlns:a16="http://schemas.microsoft.com/office/drawing/2014/main" id="{68ED89FE-AA40-0B8F-92F6-D9741C75F6A8}"/>
              </a:ext>
            </a:extLst>
          </p:cNvPr>
          <p:cNvSpPr>
            <a:spLocks noGrp="1"/>
          </p:cNvSpPr>
          <p:nvPr>
            <p:ph sz="quarter" idx="15"/>
          </p:nvPr>
        </p:nvSpPr>
        <p:spPr>
          <a:xfrm>
            <a:off x="594360" y="2676525"/>
            <a:ext cx="4490827" cy="3903346"/>
          </a:xfrm>
        </p:spPr>
        <p:txBody>
          <a:bodyPr/>
          <a:lstStyle/>
          <a:p>
            <a:r>
              <a:rPr lang="en-US" sz="1800" b="1" dirty="0"/>
              <a:t>Description</a:t>
            </a:r>
            <a:r>
              <a:rPr lang="en-US" sz="1800" dirty="0"/>
              <a:t>: Establishes “Disability, Mortality, and Abuse Prevention Advisory Committee” in DHS.</a:t>
            </a:r>
          </a:p>
          <a:p>
            <a:r>
              <a:rPr lang="en-US" sz="1800" b="1" dirty="0"/>
              <a:t>Summary </a:t>
            </a:r>
          </a:p>
          <a:p>
            <a:pPr marL="342900" indent="-342900">
              <a:buFont typeface="Arial" panose="020B0604020202020204" pitchFamily="34" charset="0"/>
              <a:buChar char="•"/>
            </a:pPr>
            <a:r>
              <a:rPr lang="en-US" sz="1800" dirty="0"/>
              <a:t>The advisory committee is created to review cases of abuse and neglect and improve the departments investigatory process with respect to all players involved. </a:t>
            </a:r>
          </a:p>
          <a:p>
            <a:pPr marL="285750" indent="-285750">
              <a:buFont typeface="Arial" panose="020B0604020202020204" pitchFamily="34" charset="0"/>
              <a:buChar char="•"/>
            </a:pPr>
            <a:r>
              <a:rPr lang="en-US" sz="1800" dirty="0"/>
              <a:t>Appointed by the DHS commissioner will be primarily members of DHS/DCF staff, 2 family members and 2 providers, one from DCF and one from the DHS system. </a:t>
            </a:r>
          </a:p>
          <a:p>
            <a:pPr marL="285750" indent="-285750">
              <a:buFont typeface="Arial" panose="020B0604020202020204" pitchFamily="34" charset="0"/>
              <a:buChar char="•"/>
            </a:pPr>
            <a:endParaRPr lang="en-US" sz="1800" dirty="0"/>
          </a:p>
          <a:p>
            <a:endParaRPr lang="en-US" dirty="0"/>
          </a:p>
        </p:txBody>
      </p:sp>
      <p:sp>
        <p:nvSpPr>
          <p:cNvPr id="4" name="Content Placeholder 3">
            <a:extLst>
              <a:ext uri="{FF2B5EF4-FFF2-40B4-BE49-F238E27FC236}">
                <a16:creationId xmlns:a16="http://schemas.microsoft.com/office/drawing/2014/main" id="{E21296C6-5F8C-767A-1689-9D9FDD5619BA}"/>
              </a:ext>
            </a:extLst>
          </p:cNvPr>
          <p:cNvSpPr>
            <a:spLocks noGrp="1"/>
          </p:cNvSpPr>
          <p:nvPr>
            <p:ph sz="quarter" idx="16"/>
          </p:nvPr>
        </p:nvSpPr>
        <p:spPr/>
        <p:txBody>
          <a:bodyPr/>
          <a:lstStyle/>
          <a:p>
            <a:r>
              <a:rPr lang="en-US" b="1" dirty="0"/>
              <a:t>Summary continued</a:t>
            </a:r>
          </a:p>
          <a:p>
            <a:pPr marL="342900" indent="-342900">
              <a:buFont typeface="Arial" panose="020B0604020202020204" pitchFamily="34" charset="0"/>
              <a:buChar char="•"/>
            </a:pPr>
            <a:r>
              <a:rPr lang="en-US" dirty="0"/>
              <a:t>Details of cases are to kept confidential. Committee convenes for 27 months.</a:t>
            </a:r>
          </a:p>
          <a:p>
            <a:pPr marL="342900" indent="-342900">
              <a:buFont typeface="Arial" panose="020B0604020202020204" pitchFamily="34" charset="0"/>
              <a:buChar char="•"/>
            </a:pPr>
            <a:r>
              <a:rPr lang="en-US" dirty="0"/>
              <a:t>Findings are presented to DHS commissioner.</a:t>
            </a:r>
          </a:p>
          <a:p>
            <a:pPr marL="342900" indent="-342900">
              <a:buFont typeface="Arial" panose="020B0604020202020204" pitchFamily="34" charset="0"/>
              <a:buChar char="•"/>
            </a:pPr>
            <a:r>
              <a:rPr lang="en-US" dirty="0"/>
              <a:t>The commissioner reviews the findings and submits a report to the legislature and governor. </a:t>
            </a:r>
          </a:p>
        </p:txBody>
      </p:sp>
    </p:spTree>
    <p:extLst>
      <p:ext uri="{BB962C8B-B14F-4D97-AF65-F5344CB8AC3E}">
        <p14:creationId xmlns:p14="http://schemas.microsoft.com/office/powerpoint/2010/main" val="235161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C6F54-8A2A-EB6D-E15B-C85F219B9CCA}"/>
              </a:ext>
            </a:extLst>
          </p:cNvPr>
          <p:cNvSpPr>
            <a:spLocks noGrp="1"/>
          </p:cNvSpPr>
          <p:nvPr>
            <p:ph type="ctrTitle"/>
          </p:nvPr>
        </p:nvSpPr>
        <p:spPr/>
        <p:txBody>
          <a:bodyPr/>
          <a:lstStyle/>
          <a:p>
            <a:r>
              <a:rPr lang="en-US" dirty="0"/>
              <a:t>S-3754 Initial Concerns</a:t>
            </a:r>
          </a:p>
        </p:txBody>
      </p:sp>
      <p:sp>
        <p:nvSpPr>
          <p:cNvPr id="3" name="Text Placeholder 2">
            <a:extLst>
              <a:ext uri="{FF2B5EF4-FFF2-40B4-BE49-F238E27FC236}">
                <a16:creationId xmlns:a16="http://schemas.microsoft.com/office/drawing/2014/main" id="{7A3D31EE-79BC-61A7-3EE8-CF9BB0892794}"/>
              </a:ext>
            </a:extLst>
          </p:cNvPr>
          <p:cNvSpPr>
            <a:spLocks noGrp="1"/>
          </p:cNvSpPr>
          <p:nvPr>
            <p:ph type="body" sz="quarter" idx="11"/>
          </p:nvPr>
        </p:nvSpPr>
        <p:spPr>
          <a:xfrm>
            <a:off x="6309905" y="3975653"/>
            <a:ext cx="5486400" cy="2716696"/>
          </a:xfrm>
        </p:spPr>
        <p:txBody>
          <a:bodyPr/>
          <a:lstStyle/>
          <a:p>
            <a:pPr marL="342900" indent="-342900">
              <a:buFont typeface="Arial" panose="020B0604020202020204" pitchFamily="34" charset="0"/>
              <a:buChar char="•"/>
            </a:pPr>
            <a:r>
              <a:rPr lang="en-US" sz="1800" b="0" dirty="0"/>
              <a:t>Agency names and staff and individual names should be redacted. The cases should be blind to truly be objective and protect individual’s information. </a:t>
            </a:r>
          </a:p>
          <a:p>
            <a:pPr marL="342900" indent="-342900">
              <a:buFont typeface="Arial" panose="020B0604020202020204" pitchFamily="34" charset="0"/>
              <a:buChar char="•"/>
            </a:pPr>
            <a:r>
              <a:rPr lang="en-US" sz="1800" b="0" dirty="0"/>
              <a:t>Findings as well as the report should be made public, secrecy hints at biased determinations.</a:t>
            </a:r>
          </a:p>
          <a:p>
            <a:pPr marL="342900" indent="-342900">
              <a:buFont typeface="Arial" panose="020B0604020202020204" pitchFamily="34" charset="0"/>
              <a:buChar char="•"/>
            </a:pPr>
            <a:r>
              <a:rPr lang="en-US" sz="1800" b="0" dirty="0"/>
              <a:t>The process for case selection should be public.</a:t>
            </a:r>
          </a:p>
          <a:p>
            <a:pPr marL="342900" indent="-342900">
              <a:buFont typeface="Arial" panose="020B0604020202020204" pitchFamily="34" charset="0"/>
              <a:buChar char="•"/>
            </a:pPr>
            <a:r>
              <a:rPr lang="en-US" sz="1800" b="0" dirty="0"/>
              <a:t>The incident review system is not random there are best practices and standards other states use.  </a:t>
            </a:r>
          </a:p>
        </p:txBody>
      </p:sp>
    </p:spTree>
    <p:extLst>
      <p:ext uri="{BB962C8B-B14F-4D97-AF65-F5344CB8AC3E}">
        <p14:creationId xmlns:p14="http://schemas.microsoft.com/office/powerpoint/2010/main" val="2196246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E1595-389D-524E-11BA-32D6B45EE8EB}"/>
              </a:ext>
            </a:extLst>
          </p:cNvPr>
          <p:cNvSpPr>
            <a:spLocks noGrp="1"/>
          </p:cNvSpPr>
          <p:nvPr>
            <p:ph type="title"/>
          </p:nvPr>
        </p:nvSpPr>
        <p:spPr/>
        <p:txBody>
          <a:bodyPr/>
          <a:lstStyle/>
          <a:p>
            <a:r>
              <a:rPr lang="en-US" dirty="0"/>
              <a:t>S-3753 Description, Summary and Initial Concerns</a:t>
            </a:r>
          </a:p>
        </p:txBody>
      </p:sp>
      <p:sp>
        <p:nvSpPr>
          <p:cNvPr id="3" name="Content Placeholder 2">
            <a:extLst>
              <a:ext uri="{FF2B5EF4-FFF2-40B4-BE49-F238E27FC236}">
                <a16:creationId xmlns:a16="http://schemas.microsoft.com/office/drawing/2014/main" id="{BA7D7DAC-3CB9-ECDE-9CAE-2A1B16519020}"/>
              </a:ext>
            </a:extLst>
          </p:cNvPr>
          <p:cNvSpPr>
            <a:spLocks noGrp="1"/>
          </p:cNvSpPr>
          <p:nvPr>
            <p:ph sz="quarter" idx="13"/>
          </p:nvPr>
        </p:nvSpPr>
        <p:spPr>
          <a:xfrm>
            <a:off x="2483708" y="2162433"/>
            <a:ext cx="8984392" cy="4592692"/>
          </a:xfrm>
        </p:spPr>
        <p:txBody>
          <a:bodyPr>
            <a:normAutofit lnSpcReduction="10000"/>
          </a:bodyPr>
          <a:lstStyle/>
          <a:p>
            <a:pPr marL="0" indent="0">
              <a:buNone/>
            </a:pPr>
            <a:r>
              <a:rPr lang="en-US" b="1" dirty="0"/>
              <a:t>Description</a:t>
            </a:r>
            <a:r>
              <a:rPr lang="en-US" dirty="0"/>
              <a:t>: An act concerning abuse, neglect and investigations. </a:t>
            </a:r>
          </a:p>
          <a:p>
            <a:pPr marL="0" indent="0">
              <a:buNone/>
            </a:pPr>
            <a:r>
              <a:rPr lang="en-US" b="1" dirty="0"/>
              <a:t>Summary</a:t>
            </a:r>
          </a:p>
          <a:p>
            <a:r>
              <a:rPr lang="en-US" dirty="0"/>
              <a:t>DHS and DCF are required to hire a full time Director of Medical Services in OPIA in DHS and in Institutional Abuse Unit in DCF. Appropriates $480K. </a:t>
            </a:r>
          </a:p>
          <a:p>
            <a:r>
              <a:rPr lang="en-US" dirty="0"/>
              <a:t>The director serves as an advisor to any investigatory unit for abuse, neglect or death where medically or behaviorally complexities exist.</a:t>
            </a:r>
          </a:p>
          <a:p>
            <a:pPr marL="0" indent="0">
              <a:buNone/>
            </a:pPr>
            <a:r>
              <a:rPr lang="en-US" b="1" dirty="0"/>
              <a:t>Initial Concerns</a:t>
            </a:r>
          </a:p>
          <a:p>
            <a:r>
              <a:rPr lang="en-US" dirty="0"/>
              <a:t>May create a back log of cases as with the state architect, who is a single staff person.</a:t>
            </a:r>
          </a:p>
          <a:p>
            <a:r>
              <a:rPr lang="en-US" dirty="0"/>
              <a:t>Directors should have experience with the IDD community with which they will be advising.</a:t>
            </a:r>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8011656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EC5E0-1068-5019-1E74-A91C4FDB34D2}"/>
              </a:ext>
            </a:extLst>
          </p:cNvPr>
          <p:cNvSpPr>
            <a:spLocks noGrp="1"/>
          </p:cNvSpPr>
          <p:nvPr>
            <p:ph type="title"/>
          </p:nvPr>
        </p:nvSpPr>
        <p:spPr/>
        <p:txBody>
          <a:bodyPr/>
          <a:lstStyle/>
          <a:p>
            <a:r>
              <a:rPr lang="en-US" dirty="0"/>
              <a:t>S-3751 and S-3756 </a:t>
            </a:r>
          </a:p>
        </p:txBody>
      </p:sp>
      <p:sp>
        <p:nvSpPr>
          <p:cNvPr id="3" name="Content Placeholder 2">
            <a:extLst>
              <a:ext uri="{FF2B5EF4-FFF2-40B4-BE49-F238E27FC236}">
                <a16:creationId xmlns:a16="http://schemas.microsoft.com/office/drawing/2014/main" id="{131EB7AB-0597-AF16-A7C9-AE82DC313B40}"/>
              </a:ext>
            </a:extLst>
          </p:cNvPr>
          <p:cNvSpPr>
            <a:spLocks noGrp="1"/>
          </p:cNvSpPr>
          <p:nvPr>
            <p:ph sz="quarter" idx="15"/>
          </p:nvPr>
        </p:nvSpPr>
        <p:spPr/>
        <p:txBody>
          <a:bodyPr>
            <a:normAutofit fontScale="92500" lnSpcReduction="20000"/>
          </a:bodyPr>
          <a:lstStyle/>
          <a:p>
            <a:r>
              <a:rPr lang="en-US" b="1" dirty="0"/>
              <a:t>S-3751</a:t>
            </a:r>
          </a:p>
          <a:p>
            <a:r>
              <a:rPr lang="en-US" b="1" dirty="0"/>
              <a:t>Description</a:t>
            </a:r>
            <a:r>
              <a:rPr lang="en-US" dirty="0"/>
              <a:t>: Revises definition of child abuse or neglect to include persons between the ages of 18 and 21 in certain settings.</a:t>
            </a:r>
          </a:p>
          <a:p>
            <a:r>
              <a:rPr lang="en-US" b="1" dirty="0"/>
              <a:t>Summary</a:t>
            </a:r>
          </a:p>
          <a:p>
            <a:pPr marL="342900" indent="-342900">
              <a:buFont typeface="Arial" panose="020B0604020202020204" pitchFamily="34" charset="0"/>
              <a:buChar char="•"/>
            </a:pPr>
            <a:r>
              <a:rPr lang="en-US" dirty="0"/>
              <a:t>Currently DHS conducts investigations and forwards findings to DCF for further action, the bills transfers the entire process to DCF for their settings. </a:t>
            </a:r>
          </a:p>
          <a:p>
            <a:pPr marL="342900" indent="-342900">
              <a:buFont typeface="Arial" panose="020B0604020202020204" pitchFamily="34" charset="0"/>
              <a:buChar char="•"/>
            </a:pPr>
            <a:r>
              <a:rPr lang="en-US" dirty="0"/>
              <a:t>The bill does not impact DHS and very little impact on agencies.</a:t>
            </a:r>
          </a:p>
        </p:txBody>
      </p:sp>
      <p:sp>
        <p:nvSpPr>
          <p:cNvPr id="4" name="Content Placeholder 3">
            <a:extLst>
              <a:ext uri="{FF2B5EF4-FFF2-40B4-BE49-F238E27FC236}">
                <a16:creationId xmlns:a16="http://schemas.microsoft.com/office/drawing/2014/main" id="{7E238899-2650-A7D0-CE22-41A7A7644148}"/>
              </a:ext>
            </a:extLst>
          </p:cNvPr>
          <p:cNvSpPr>
            <a:spLocks noGrp="1"/>
          </p:cNvSpPr>
          <p:nvPr>
            <p:ph sz="quarter" idx="16"/>
          </p:nvPr>
        </p:nvSpPr>
        <p:spPr>
          <a:xfrm>
            <a:off x="5762628" y="2273643"/>
            <a:ext cx="4490827" cy="4306228"/>
          </a:xfrm>
        </p:spPr>
        <p:txBody>
          <a:bodyPr>
            <a:normAutofit fontScale="92500" lnSpcReduction="20000"/>
          </a:bodyPr>
          <a:lstStyle/>
          <a:p>
            <a:r>
              <a:rPr lang="en-US" b="1" dirty="0"/>
              <a:t>S-3756</a:t>
            </a:r>
          </a:p>
          <a:p>
            <a:r>
              <a:rPr lang="en-US" b="1" dirty="0"/>
              <a:t>Description</a:t>
            </a:r>
            <a:r>
              <a:rPr lang="en-US" dirty="0"/>
              <a:t>: Mandates DDD service providers complete the NCI workforce survey.</a:t>
            </a:r>
          </a:p>
          <a:p>
            <a:r>
              <a:rPr lang="en-US" b="1" dirty="0"/>
              <a:t>Summary</a:t>
            </a:r>
          </a:p>
          <a:p>
            <a:pPr marL="342900" indent="-342900">
              <a:buFont typeface="Arial" panose="020B0604020202020204" pitchFamily="34" charset="0"/>
              <a:buChar char="•"/>
            </a:pPr>
            <a:r>
              <a:rPr lang="en-US" dirty="0"/>
              <a:t>Agencies failing to complete the </a:t>
            </a:r>
            <a:r>
              <a:rPr lang="en-US" dirty="0" err="1"/>
              <a:t>survery</a:t>
            </a:r>
            <a:r>
              <a:rPr lang="en-US" dirty="0"/>
              <a:t> will be fined $5K. </a:t>
            </a:r>
          </a:p>
          <a:p>
            <a:r>
              <a:rPr lang="en-US" b="1" dirty="0"/>
              <a:t>Initial Concerns</a:t>
            </a:r>
          </a:p>
          <a:p>
            <a:pPr marL="342900" indent="-342900">
              <a:buFont typeface="Arial" panose="020B0604020202020204" pitchFamily="34" charset="0"/>
              <a:buChar char="•"/>
            </a:pPr>
            <a:r>
              <a:rPr lang="en-US" dirty="0"/>
              <a:t>Fine appears heavy handed for information that can be acquired in other ways.</a:t>
            </a:r>
          </a:p>
          <a:p>
            <a:pPr marL="342900" indent="-342900">
              <a:buFont typeface="Arial" panose="020B0604020202020204" pitchFamily="34" charset="0"/>
              <a:buChar char="•"/>
            </a:pPr>
            <a:r>
              <a:rPr lang="en-US" dirty="0"/>
              <a:t>Will there be DSP wage increases if the wages indicate one is needed?   </a:t>
            </a:r>
          </a:p>
          <a:p>
            <a:endParaRPr lang="en-US" dirty="0"/>
          </a:p>
        </p:txBody>
      </p:sp>
    </p:spTree>
    <p:extLst>
      <p:ext uri="{BB962C8B-B14F-4D97-AF65-F5344CB8AC3E}">
        <p14:creationId xmlns:p14="http://schemas.microsoft.com/office/powerpoint/2010/main" val="20937347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0C1B7-6E4E-3DEE-50C0-1CA3B14303EE}"/>
              </a:ext>
            </a:extLst>
          </p:cNvPr>
          <p:cNvSpPr>
            <a:spLocks noGrp="1"/>
          </p:cNvSpPr>
          <p:nvPr>
            <p:ph type="ctrTitle"/>
          </p:nvPr>
        </p:nvSpPr>
        <p:spPr>
          <a:xfrm>
            <a:off x="594360" y="411479"/>
            <a:ext cx="5486400" cy="3291840"/>
          </a:xfrm>
        </p:spPr>
        <p:txBody>
          <a:bodyPr/>
          <a:lstStyle/>
          <a:p>
            <a:r>
              <a:rPr lang="en-US" dirty="0"/>
              <a:t>Thank you</a:t>
            </a:r>
          </a:p>
        </p:txBody>
      </p:sp>
      <p:sp>
        <p:nvSpPr>
          <p:cNvPr id="3" name="Text Placeholder 2">
            <a:extLst>
              <a:ext uri="{FF2B5EF4-FFF2-40B4-BE49-F238E27FC236}">
                <a16:creationId xmlns:a16="http://schemas.microsoft.com/office/drawing/2014/main" id="{8BE734F0-2DDD-AF70-F13D-F9E4C1929411}"/>
              </a:ext>
            </a:extLst>
          </p:cNvPr>
          <p:cNvSpPr>
            <a:spLocks noGrp="1"/>
          </p:cNvSpPr>
          <p:nvPr>
            <p:ph type="body" sz="quarter" idx="11"/>
          </p:nvPr>
        </p:nvSpPr>
        <p:spPr>
          <a:xfrm>
            <a:off x="594360" y="4549552"/>
            <a:ext cx="5486400" cy="1645920"/>
          </a:xfrm>
        </p:spPr>
        <p:txBody>
          <a:bodyPr/>
          <a:lstStyle/>
          <a:p>
            <a:r>
              <a:rPr lang="en-US" dirty="0"/>
              <a:t>Questions or comments?</a:t>
            </a:r>
          </a:p>
          <a:p>
            <a:r>
              <a:rPr lang="en-US" dirty="0"/>
              <a:t>After the meeting, please feel free to contact Maureen Shea at </a:t>
            </a:r>
            <a:r>
              <a:rPr lang="en-US" dirty="0">
                <a:hlinkClick r:id="rId3"/>
              </a:rPr>
              <a:t>mshea@njacp.org</a:t>
            </a:r>
            <a:r>
              <a:rPr lang="en-US" dirty="0"/>
              <a:t> with any questions. </a:t>
            </a:r>
          </a:p>
        </p:txBody>
      </p:sp>
    </p:spTree>
    <p:extLst>
      <p:ext uri="{BB962C8B-B14F-4D97-AF65-F5344CB8AC3E}">
        <p14:creationId xmlns:p14="http://schemas.microsoft.com/office/powerpoint/2010/main" val="4261132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B8EBC2C-6DD7-5003-38EB-40753046FE8C}"/>
              </a:ext>
            </a:extLst>
          </p:cNvPr>
          <p:cNvSpPr>
            <a:spLocks noGrp="1"/>
          </p:cNvSpPr>
          <p:nvPr>
            <p:ph sz="quarter" idx="13"/>
          </p:nvPr>
        </p:nvSpPr>
        <p:spPr>
          <a:xfrm>
            <a:off x="593725" y="2267590"/>
            <a:ext cx="6788150" cy="4400838"/>
          </a:xfrm>
        </p:spPr>
        <p:txBody>
          <a:bodyPr tIns="457200">
            <a:normAutofit fontScale="85000" lnSpcReduction="20000"/>
          </a:bodyPr>
          <a:lstStyle/>
          <a:p>
            <a:r>
              <a:rPr lang="en-US" dirty="0"/>
              <a:t>Seven bills were introduced by Senator Joe Vitale (D-19) to provide additional oversight for IDD provider agencies </a:t>
            </a:r>
          </a:p>
          <a:p>
            <a:r>
              <a:rPr lang="en-US" dirty="0"/>
              <a:t>Senator Vitale Chairs the Senate Health and Human Services committee</a:t>
            </a:r>
          </a:p>
          <a:p>
            <a:r>
              <a:rPr lang="en-US" dirty="0"/>
              <a:t>Spring Tragic Incident at Group Home</a:t>
            </a:r>
          </a:p>
          <a:p>
            <a:r>
              <a:rPr lang="en-US" dirty="0"/>
              <a:t>NJACP actions in response to press reports (meeting, white paper)</a:t>
            </a:r>
          </a:p>
          <a:p>
            <a:r>
              <a:rPr lang="en-US" dirty="0"/>
              <a:t>Stakeholder meeting with DHS/DDD/Senator Vitale’s aide/three provider associations </a:t>
            </a:r>
          </a:p>
          <a:p>
            <a:r>
              <a:rPr lang="en-US" dirty="0"/>
              <a:t>Legislation was formerly introduced on October 7, 2024</a:t>
            </a:r>
          </a:p>
          <a:p>
            <a:r>
              <a:rPr lang="en-US" dirty="0"/>
              <a:t>NJACP Board of Directors and Legislative and Policy </a:t>
            </a:r>
            <a:r>
              <a:rPr lang="en-US" dirty="0" err="1"/>
              <a:t>cmtee</a:t>
            </a:r>
            <a:r>
              <a:rPr lang="en-US" dirty="0"/>
              <a:t> held a joint meeting on October 8, 2024 </a:t>
            </a:r>
          </a:p>
          <a:p>
            <a:pPr marL="0" indent="0">
              <a:buNone/>
            </a:pPr>
            <a:endParaRPr lang="en-US" dirty="0"/>
          </a:p>
          <a:p>
            <a:pPr marL="0" indent="0">
              <a:buNone/>
            </a:pPr>
            <a:endParaRPr lang="en-US" dirty="0"/>
          </a:p>
        </p:txBody>
      </p:sp>
      <p:sp>
        <p:nvSpPr>
          <p:cNvPr id="5" name="Title 4">
            <a:extLst>
              <a:ext uri="{FF2B5EF4-FFF2-40B4-BE49-F238E27FC236}">
                <a16:creationId xmlns:a16="http://schemas.microsoft.com/office/drawing/2014/main" id="{545A219A-A67B-C716-6740-9A21AE570926}"/>
              </a:ext>
            </a:extLst>
          </p:cNvPr>
          <p:cNvSpPr>
            <a:spLocks noGrp="1"/>
          </p:cNvSpPr>
          <p:nvPr>
            <p:ph type="title"/>
          </p:nvPr>
        </p:nvSpPr>
        <p:spPr/>
        <p:txBody>
          <a:bodyPr/>
          <a:lstStyle/>
          <a:p>
            <a:r>
              <a:rPr lang="en-US" dirty="0"/>
              <a:t>Background </a:t>
            </a:r>
          </a:p>
        </p:txBody>
      </p:sp>
    </p:spTree>
    <p:extLst>
      <p:ext uri="{BB962C8B-B14F-4D97-AF65-F5344CB8AC3E}">
        <p14:creationId xmlns:p14="http://schemas.microsoft.com/office/powerpoint/2010/main" val="3346685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45D3755-C3E2-975E-DE68-CDECC4B526EC}"/>
              </a:ext>
            </a:extLst>
          </p:cNvPr>
          <p:cNvSpPr>
            <a:spLocks noGrp="1"/>
          </p:cNvSpPr>
          <p:nvPr>
            <p:ph type="title"/>
          </p:nvPr>
        </p:nvSpPr>
        <p:spPr>
          <a:xfrm>
            <a:off x="594360" y="102875"/>
            <a:ext cx="10873740" cy="1680205"/>
          </a:xfrm>
        </p:spPr>
        <p:txBody>
          <a:bodyPr/>
          <a:lstStyle/>
          <a:p>
            <a:r>
              <a:rPr lang="en-US" dirty="0"/>
              <a:t>S-3750</a:t>
            </a:r>
          </a:p>
        </p:txBody>
      </p:sp>
      <p:sp>
        <p:nvSpPr>
          <p:cNvPr id="7" name="Text Placeholder 6">
            <a:extLst>
              <a:ext uri="{FF2B5EF4-FFF2-40B4-BE49-F238E27FC236}">
                <a16:creationId xmlns:a16="http://schemas.microsoft.com/office/drawing/2014/main" id="{F70BD87D-F7DA-961B-4024-A354DC87D168}"/>
              </a:ext>
            </a:extLst>
          </p:cNvPr>
          <p:cNvSpPr>
            <a:spLocks noGrp="1"/>
          </p:cNvSpPr>
          <p:nvPr>
            <p:ph sz="quarter" idx="13"/>
          </p:nvPr>
        </p:nvSpPr>
        <p:spPr>
          <a:xfrm>
            <a:off x="2959226" y="2281237"/>
            <a:ext cx="8508874" cy="4473887"/>
          </a:xfrm>
        </p:spPr>
        <p:txBody>
          <a:bodyPr>
            <a:normAutofit fontScale="92500" lnSpcReduction="10000"/>
          </a:bodyPr>
          <a:lstStyle/>
          <a:p>
            <a:pPr marL="0" indent="0">
              <a:buNone/>
            </a:pPr>
            <a:r>
              <a:rPr lang="en-US" b="1" dirty="0"/>
              <a:t>Description</a:t>
            </a:r>
            <a:r>
              <a:rPr lang="en-US" dirty="0"/>
              <a:t>: Enhances enforcement authority over developmental disability service providers, establishes “Residential Facility Quality of Care Improvement Fund.”</a:t>
            </a:r>
          </a:p>
          <a:p>
            <a:pPr marL="0" indent="0">
              <a:buNone/>
            </a:pPr>
            <a:r>
              <a:rPr lang="en-US" b="1" dirty="0"/>
              <a:t>Summary</a:t>
            </a:r>
          </a:p>
          <a:p>
            <a:r>
              <a:rPr lang="en-US" dirty="0"/>
              <a:t>The bill expands DHS’s authority to assess financial penalties or what are also called provider fines.</a:t>
            </a:r>
          </a:p>
          <a:p>
            <a:r>
              <a:rPr lang="en-US" dirty="0"/>
              <a:t>The bill establishes penalties for not complying with process or procedure.</a:t>
            </a:r>
          </a:p>
          <a:p>
            <a:r>
              <a:rPr lang="en-US" dirty="0"/>
              <a:t>If approved, penalties will be set for the following (penalties range up to $10K to up to $25K and for failure to report $300/day):</a:t>
            </a:r>
          </a:p>
          <a:p>
            <a:pPr marL="0" indent="0">
              <a:buNone/>
            </a:pPr>
            <a:r>
              <a:rPr lang="en-US" dirty="0"/>
              <a:t>Second consecutive provisional license, operating a setting without a license, employee not removed from central registry, no child abuse check, fails to meet drug testing requirements, substantiated finding for a violation contained in the bill, failure to conduct an adequate investigation, failure to report, failure to submit a plan of correction, is assigned a Quality Management Team. </a:t>
            </a:r>
          </a:p>
          <a:p>
            <a:pPr marL="0" indent="0">
              <a:buNone/>
            </a:pPr>
            <a:endParaRPr lang="en-US" dirty="0"/>
          </a:p>
        </p:txBody>
      </p:sp>
      <p:grpSp>
        <p:nvGrpSpPr>
          <p:cNvPr id="19" name="Group 18">
            <a:extLst>
              <a:ext uri="{FF2B5EF4-FFF2-40B4-BE49-F238E27FC236}">
                <a16:creationId xmlns:a16="http://schemas.microsoft.com/office/drawing/2014/main" id="{C78CEA4F-D72A-C069-6A51-328B103CA0CA}"/>
              </a:ext>
              <a:ext uri="{C183D7F6-B498-43B3-948B-1728B52AA6E4}">
                <adec:decorative xmlns:adec="http://schemas.microsoft.com/office/drawing/2017/decorative" val="1"/>
              </a:ext>
            </a:extLst>
          </p:cNvPr>
          <p:cNvGrpSpPr>
            <a:grpSpLocks/>
          </p:cNvGrpSpPr>
          <p:nvPr/>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7E473402-19FD-A5B0-5CB6-E5F3926D3828}"/>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879D1CAD-2EA2-9376-7B64-0C3AC590F651}"/>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B16F8906-918C-BE0B-A4AB-6A1D48150AC7}"/>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Tree>
    <p:extLst>
      <p:ext uri="{BB962C8B-B14F-4D97-AF65-F5344CB8AC3E}">
        <p14:creationId xmlns:p14="http://schemas.microsoft.com/office/powerpoint/2010/main" val="3200312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1633A5-8BE3-D44D-57F3-2EF161376844}"/>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5AB6D40A-2A0A-AF3D-8CF7-3ECD37765637}"/>
              </a:ext>
            </a:extLst>
          </p:cNvPr>
          <p:cNvSpPr>
            <a:spLocks noGrp="1"/>
          </p:cNvSpPr>
          <p:nvPr>
            <p:ph type="ctrTitle"/>
          </p:nvPr>
        </p:nvSpPr>
        <p:spPr>
          <a:xfrm>
            <a:off x="3043451" y="411478"/>
            <a:ext cx="8752853" cy="3418399"/>
          </a:xfrm>
        </p:spPr>
        <p:txBody>
          <a:bodyPr/>
          <a:lstStyle/>
          <a:p>
            <a:br>
              <a:rPr lang="en-US" sz="2800" dirty="0"/>
            </a:br>
            <a:br>
              <a:rPr lang="en-US" sz="1800" b="0" dirty="0">
                <a:latin typeface="+mn-lt"/>
              </a:rPr>
            </a:br>
            <a:br>
              <a:rPr lang="en-US" sz="1800" b="0" dirty="0">
                <a:latin typeface="+mn-lt"/>
              </a:rPr>
            </a:br>
            <a:br>
              <a:rPr lang="en-US" sz="1800" b="0" dirty="0">
                <a:latin typeface="+mn-lt"/>
              </a:rPr>
            </a:br>
            <a:r>
              <a:rPr lang="en-US" sz="1800" b="0" dirty="0">
                <a:latin typeface="+mn-lt"/>
              </a:rPr>
              <a:t>--Establishes a Residential Facility Quality of Care Improvement Fund</a:t>
            </a:r>
            <a:br>
              <a:rPr lang="en-US" sz="1800" b="0" dirty="0">
                <a:latin typeface="+mn-lt"/>
              </a:rPr>
            </a:br>
            <a:br>
              <a:rPr lang="en-US" sz="1800" b="0" dirty="0">
                <a:latin typeface="+mn-lt"/>
              </a:rPr>
            </a:br>
            <a:r>
              <a:rPr lang="en-US" sz="1800" b="0" dirty="0">
                <a:latin typeface="+mn-lt"/>
              </a:rPr>
              <a:t>--Establishes new categories of violations, including administrative neglect.</a:t>
            </a:r>
            <a:br>
              <a:rPr lang="en-US" sz="1800" b="0" dirty="0">
                <a:latin typeface="+mn-lt"/>
              </a:rPr>
            </a:br>
            <a:br>
              <a:rPr lang="en-US" sz="1800" b="0" dirty="0">
                <a:latin typeface="+mn-lt"/>
              </a:rPr>
            </a:br>
            <a:r>
              <a:rPr lang="en-US" sz="1800" b="0" dirty="0">
                <a:latin typeface="+mn-lt"/>
              </a:rPr>
              <a:t>--Provider has right to appeal.</a:t>
            </a:r>
            <a:br>
              <a:rPr lang="en-US" sz="1800" b="0" dirty="0">
                <a:latin typeface="+mn-lt"/>
              </a:rPr>
            </a:br>
            <a:br>
              <a:rPr lang="en-US" sz="1800" b="0" dirty="0">
                <a:latin typeface="+mn-lt"/>
              </a:rPr>
            </a:br>
            <a:r>
              <a:rPr lang="en-US" sz="1800" b="0" dirty="0">
                <a:latin typeface="+mn-lt"/>
              </a:rPr>
              <a:t>--DHS may take negative licensing action for non-compliance.</a:t>
            </a:r>
            <a:br>
              <a:rPr lang="en-US" sz="1800" b="0" dirty="0">
                <a:latin typeface="+mn-lt"/>
              </a:rPr>
            </a:br>
            <a:br>
              <a:rPr lang="en-US" sz="1800" b="0" dirty="0">
                <a:latin typeface="+mn-lt"/>
              </a:rPr>
            </a:br>
            <a:r>
              <a:rPr lang="en-US" sz="1800" b="0" dirty="0">
                <a:latin typeface="+mn-lt"/>
              </a:rPr>
              <a:t>--DHS will create a unit to receive and prioritize reports</a:t>
            </a:r>
            <a:br>
              <a:rPr lang="en-US" sz="1800" b="0" dirty="0">
                <a:latin typeface="+mn-lt"/>
              </a:rPr>
            </a:br>
            <a:br>
              <a:rPr lang="en-US" sz="1800" b="0" dirty="0">
                <a:latin typeface="+mn-lt"/>
              </a:rPr>
            </a:br>
            <a:r>
              <a:rPr lang="en-US" sz="1800" b="0" dirty="0">
                <a:latin typeface="+mn-lt"/>
              </a:rPr>
              <a:t>--Unit will verify prioritization of report by verifying severity of incident within 48 hours.</a:t>
            </a:r>
            <a:br>
              <a:rPr lang="en-US" sz="1800" b="0" dirty="0">
                <a:latin typeface="+mn-lt"/>
              </a:rPr>
            </a:br>
            <a:br>
              <a:rPr lang="en-US" sz="1800" b="0" dirty="0">
                <a:latin typeface="+mn-lt"/>
              </a:rPr>
            </a:br>
            <a:r>
              <a:rPr lang="en-US" sz="1800" b="0" dirty="0">
                <a:latin typeface="+mn-lt"/>
              </a:rPr>
              <a:t>--No contact with individuals for staff suspected of abuse and neglect.</a:t>
            </a:r>
            <a:br>
              <a:rPr lang="en-US" sz="1800" b="0" dirty="0">
                <a:latin typeface="+mn-lt"/>
              </a:rPr>
            </a:br>
            <a:r>
              <a:rPr lang="en-US" sz="1800" b="0" dirty="0">
                <a:latin typeface="+mn-lt"/>
              </a:rPr>
              <a:t>  </a:t>
            </a:r>
            <a:endParaRPr lang="en-US" sz="2800" dirty="0"/>
          </a:p>
        </p:txBody>
      </p:sp>
      <p:sp>
        <p:nvSpPr>
          <p:cNvPr id="3" name="Text Placeholder 2">
            <a:extLst>
              <a:ext uri="{FF2B5EF4-FFF2-40B4-BE49-F238E27FC236}">
                <a16:creationId xmlns:a16="http://schemas.microsoft.com/office/drawing/2014/main" id="{591442CD-A26D-1761-8CE7-8BC3075BB4ED}"/>
              </a:ext>
            </a:extLst>
          </p:cNvPr>
          <p:cNvSpPr>
            <a:spLocks noGrp="1"/>
          </p:cNvSpPr>
          <p:nvPr>
            <p:ph type="body" sz="quarter" idx="11"/>
          </p:nvPr>
        </p:nvSpPr>
        <p:spPr>
          <a:xfrm>
            <a:off x="6309905" y="4549552"/>
            <a:ext cx="5486400" cy="1645920"/>
          </a:xfrm>
        </p:spPr>
        <p:txBody>
          <a:bodyPr>
            <a:normAutofit/>
          </a:bodyPr>
          <a:lstStyle/>
          <a:p>
            <a:r>
              <a:rPr lang="en-US" sz="4800" dirty="0"/>
              <a:t>S-3750 </a:t>
            </a:r>
          </a:p>
          <a:p>
            <a:r>
              <a:rPr lang="en-US" sz="4800" dirty="0"/>
              <a:t>Summary Continued </a:t>
            </a:r>
          </a:p>
        </p:txBody>
      </p:sp>
    </p:spTree>
    <p:extLst>
      <p:ext uri="{BB962C8B-B14F-4D97-AF65-F5344CB8AC3E}">
        <p14:creationId xmlns:p14="http://schemas.microsoft.com/office/powerpoint/2010/main" val="2039059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346ED-721D-85EE-2F1B-A31D0912DE29}"/>
              </a:ext>
            </a:extLst>
          </p:cNvPr>
          <p:cNvSpPr>
            <a:spLocks noGrp="1"/>
          </p:cNvSpPr>
          <p:nvPr>
            <p:ph type="title"/>
          </p:nvPr>
        </p:nvSpPr>
        <p:spPr>
          <a:xfrm>
            <a:off x="594360" y="278129"/>
            <a:ext cx="9778365" cy="1494596"/>
          </a:xfrm>
        </p:spPr>
        <p:txBody>
          <a:bodyPr/>
          <a:lstStyle/>
          <a:p>
            <a:r>
              <a:rPr lang="en-US" dirty="0"/>
              <a:t>S-3750 </a:t>
            </a:r>
            <a:br>
              <a:rPr lang="en-US" dirty="0"/>
            </a:br>
            <a:r>
              <a:rPr lang="en-US" dirty="0"/>
              <a:t>Initial Concerns</a:t>
            </a:r>
          </a:p>
        </p:txBody>
      </p:sp>
      <p:sp>
        <p:nvSpPr>
          <p:cNvPr id="3" name="Content Placeholder 2">
            <a:extLst>
              <a:ext uri="{FF2B5EF4-FFF2-40B4-BE49-F238E27FC236}">
                <a16:creationId xmlns:a16="http://schemas.microsoft.com/office/drawing/2014/main" id="{DB097449-5B72-ADA0-3B2D-1CBC160D6B90}"/>
              </a:ext>
            </a:extLst>
          </p:cNvPr>
          <p:cNvSpPr>
            <a:spLocks noGrp="1"/>
          </p:cNvSpPr>
          <p:nvPr>
            <p:ph sz="quarter" idx="15"/>
          </p:nvPr>
        </p:nvSpPr>
        <p:spPr>
          <a:xfrm>
            <a:off x="594360" y="2676525"/>
            <a:ext cx="4490827" cy="3597470"/>
          </a:xfrm>
        </p:spPr>
        <p:txBody>
          <a:bodyPr>
            <a:normAutofit lnSpcReduction="10000"/>
          </a:bodyPr>
          <a:lstStyle/>
          <a:p>
            <a:pPr marL="342900" indent="-342900">
              <a:buFont typeface="Arial" panose="020B0604020202020204" pitchFamily="34" charset="0"/>
              <a:buChar char="•"/>
            </a:pPr>
            <a:r>
              <a:rPr lang="en-US" dirty="0"/>
              <a:t>Bill should be specific that providers are not accountable for fines if they followed all process and procedures.</a:t>
            </a:r>
          </a:p>
          <a:p>
            <a:pPr marL="342900" indent="-342900">
              <a:buFont typeface="Arial" panose="020B0604020202020204" pitchFamily="34" charset="0"/>
              <a:buChar char="•"/>
            </a:pPr>
            <a:r>
              <a:rPr lang="en-US" dirty="0"/>
              <a:t>Some provisions may also be part of the Stephen </a:t>
            </a:r>
            <a:r>
              <a:rPr lang="en-US" dirty="0" err="1"/>
              <a:t>Komninos</a:t>
            </a:r>
            <a:r>
              <a:rPr lang="en-US" dirty="0"/>
              <a:t> law.</a:t>
            </a:r>
          </a:p>
          <a:p>
            <a:pPr marL="342900" indent="-342900">
              <a:buFont typeface="Arial" panose="020B0604020202020204" pitchFamily="34" charset="0"/>
              <a:buChar char="•"/>
            </a:pPr>
            <a:r>
              <a:rPr lang="en-US" dirty="0"/>
              <a:t>State has not reviewed SK law for effectiveness.</a:t>
            </a:r>
          </a:p>
          <a:p>
            <a:pPr marL="342900" indent="-342900">
              <a:buFont typeface="Arial" panose="020B0604020202020204" pitchFamily="34" charset="0"/>
              <a:buChar char="•"/>
            </a:pPr>
            <a:r>
              <a:rPr lang="en-US" dirty="0"/>
              <a:t>OPIA says providers have only a 1% substantiation rate of all incidents, anecdotally believes SK law is very effective.</a:t>
            </a:r>
          </a:p>
          <a:p>
            <a:endParaRPr lang="en-US" dirty="0"/>
          </a:p>
        </p:txBody>
      </p:sp>
      <p:sp>
        <p:nvSpPr>
          <p:cNvPr id="4" name="Content Placeholder 3">
            <a:extLst>
              <a:ext uri="{FF2B5EF4-FFF2-40B4-BE49-F238E27FC236}">
                <a16:creationId xmlns:a16="http://schemas.microsoft.com/office/drawing/2014/main" id="{41FC7B50-71A6-D8BE-C032-5EB4CF5706D5}"/>
              </a:ext>
            </a:extLst>
          </p:cNvPr>
          <p:cNvSpPr>
            <a:spLocks noGrp="1"/>
          </p:cNvSpPr>
          <p:nvPr>
            <p:ph sz="quarter" idx="16"/>
          </p:nvPr>
        </p:nvSpPr>
        <p:spPr>
          <a:xfrm>
            <a:off x="5881898" y="2676525"/>
            <a:ext cx="4490827" cy="3597470"/>
          </a:xfrm>
        </p:spPr>
        <p:txBody>
          <a:bodyPr/>
          <a:lstStyle/>
          <a:p>
            <a:pPr marL="342900" indent="-342900">
              <a:buFont typeface="Arial" panose="020B0604020202020204" pitchFamily="34" charset="0"/>
              <a:buChar char="•"/>
            </a:pPr>
            <a:r>
              <a:rPr lang="en-US" dirty="0"/>
              <a:t>Sponsor believes providers need to realize consequences for bad actions. </a:t>
            </a:r>
          </a:p>
          <a:p>
            <a:pPr marL="342900" indent="-342900">
              <a:buFont typeface="Arial" panose="020B0604020202020204" pitchFamily="34" charset="0"/>
              <a:buChar char="•"/>
            </a:pPr>
            <a:r>
              <a:rPr lang="en-US" dirty="0"/>
              <a:t>NJACP is not supporting agencies out of compliance, however, a consequence of significant fines could impact dollars available for programs, quality of care, staff and expansion.</a:t>
            </a:r>
          </a:p>
          <a:p>
            <a:endParaRPr lang="en-US" dirty="0"/>
          </a:p>
          <a:p>
            <a:endParaRPr lang="en-US" dirty="0"/>
          </a:p>
        </p:txBody>
      </p:sp>
    </p:spTree>
    <p:extLst>
      <p:ext uri="{BB962C8B-B14F-4D97-AF65-F5344CB8AC3E}">
        <p14:creationId xmlns:p14="http://schemas.microsoft.com/office/powerpoint/2010/main" val="888484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D29B5-1B58-809F-FEA7-B82105E94664}"/>
              </a:ext>
            </a:extLst>
          </p:cNvPr>
          <p:cNvSpPr>
            <a:spLocks noGrp="1"/>
          </p:cNvSpPr>
          <p:nvPr>
            <p:ph type="title"/>
          </p:nvPr>
        </p:nvSpPr>
        <p:spPr>
          <a:xfrm>
            <a:off x="6318885" y="3499667"/>
            <a:ext cx="4939666" cy="2542810"/>
          </a:xfrm>
        </p:spPr>
        <p:txBody>
          <a:bodyPr/>
          <a:lstStyle/>
          <a:p>
            <a:r>
              <a:rPr lang="en-US" dirty="0"/>
              <a:t>S-3752 Description and Summary</a:t>
            </a:r>
          </a:p>
        </p:txBody>
      </p:sp>
      <p:sp>
        <p:nvSpPr>
          <p:cNvPr id="4" name="Content Placeholder 3">
            <a:extLst>
              <a:ext uri="{FF2B5EF4-FFF2-40B4-BE49-F238E27FC236}">
                <a16:creationId xmlns:a16="http://schemas.microsoft.com/office/drawing/2014/main" id="{07C3632C-2D2E-7026-33B8-EE42DA4BDB5C}"/>
              </a:ext>
            </a:extLst>
          </p:cNvPr>
          <p:cNvSpPr>
            <a:spLocks noGrp="1"/>
          </p:cNvSpPr>
          <p:nvPr>
            <p:ph sz="quarter" idx="14"/>
          </p:nvPr>
        </p:nvSpPr>
        <p:spPr>
          <a:xfrm>
            <a:off x="603885" y="457201"/>
            <a:ext cx="5198269" cy="2305050"/>
          </a:xfrm>
        </p:spPr>
        <p:txBody>
          <a:bodyPr>
            <a:normAutofit fontScale="92500" lnSpcReduction="20000"/>
          </a:bodyPr>
          <a:lstStyle/>
          <a:p>
            <a:pPr marL="0" indent="0">
              <a:buNone/>
            </a:pPr>
            <a:r>
              <a:rPr lang="en-US" b="1" dirty="0"/>
              <a:t>Description</a:t>
            </a:r>
            <a:r>
              <a:rPr lang="en-US" dirty="0"/>
              <a:t>: Establishes certain governance and service standards for developmental disability providers; appropriates $300,000.</a:t>
            </a:r>
          </a:p>
          <a:p>
            <a:pPr marL="0" indent="0">
              <a:buNone/>
            </a:pPr>
            <a:r>
              <a:rPr lang="en-US" b="1" dirty="0"/>
              <a:t>Summary</a:t>
            </a:r>
          </a:p>
          <a:p>
            <a:pPr marL="342900" indent="-342900">
              <a:buFont typeface="Arial" panose="020B0604020202020204" pitchFamily="34" charset="0"/>
              <a:buChar char="•"/>
            </a:pPr>
            <a:r>
              <a:rPr lang="en-US" dirty="0"/>
              <a:t>Agency must bill at least $250K to be a covered agency required to meet the provisions of the bill</a:t>
            </a:r>
          </a:p>
          <a:p>
            <a:pPr marL="0" indent="0">
              <a:buNone/>
            </a:pPr>
            <a:endParaRPr lang="en-US" dirty="0"/>
          </a:p>
          <a:p>
            <a:pPr marL="0" indent="0">
              <a:buNone/>
            </a:pPr>
            <a:endParaRPr lang="en-US" dirty="0"/>
          </a:p>
          <a:p>
            <a:pPr marL="0" indent="0">
              <a:buNone/>
            </a:pPr>
            <a:endParaRPr lang="en-US" dirty="0"/>
          </a:p>
        </p:txBody>
      </p:sp>
      <p:sp>
        <p:nvSpPr>
          <p:cNvPr id="3" name="Content Placeholder 2">
            <a:extLst>
              <a:ext uri="{FF2B5EF4-FFF2-40B4-BE49-F238E27FC236}">
                <a16:creationId xmlns:a16="http://schemas.microsoft.com/office/drawing/2014/main" id="{8B599B60-BF79-A832-6AD4-6C6FC6CE4317}"/>
              </a:ext>
            </a:extLst>
          </p:cNvPr>
          <p:cNvSpPr>
            <a:spLocks noGrp="1"/>
          </p:cNvSpPr>
          <p:nvPr>
            <p:ph sz="quarter" idx="15"/>
          </p:nvPr>
        </p:nvSpPr>
        <p:spPr>
          <a:xfrm>
            <a:off x="594360" y="2810595"/>
            <a:ext cx="5198269" cy="3908257"/>
          </a:xfrm>
        </p:spPr>
        <p:txBody>
          <a:bodyPr>
            <a:normAutofit fontScale="85000" lnSpcReduction="20000"/>
          </a:bodyPr>
          <a:lstStyle/>
          <a:p>
            <a:pPr marL="342900" indent="-342900">
              <a:buFont typeface="Arial" panose="020B0604020202020204" pitchFamily="34" charset="0"/>
              <a:buChar char="•"/>
            </a:pPr>
            <a:r>
              <a:rPr lang="en-US" dirty="0"/>
              <a:t>Purpose of the bill: sets governance standards to ensure funds are properly spent, managed and expended for direct services.</a:t>
            </a:r>
          </a:p>
          <a:p>
            <a:pPr marL="342900" indent="-342900">
              <a:buFont typeface="Arial" panose="020B0604020202020204" pitchFamily="34" charset="0"/>
              <a:buChar char="•"/>
            </a:pPr>
            <a:r>
              <a:rPr lang="en-US" dirty="0"/>
              <a:t>New requirement for Board of Directors:</a:t>
            </a:r>
          </a:p>
          <a:p>
            <a:pPr marL="342900" indent="-342900">
              <a:buFont typeface="Arial" panose="020B0604020202020204" pitchFamily="34" charset="0"/>
              <a:buChar char="•"/>
            </a:pPr>
            <a:r>
              <a:rPr lang="en-US" dirty="0"/>
              <a:t>Must have at least 5 members and one must be a self-advocate, family member or guardian as an observer, and meet every 3 months. </a:t>
            </a:r>
          </a:p>
          <a:p>
            <a:pPr marL="342900" indent="-342900">
              <a:buFont typeface="Arial" panose="020B0604020202020204" pitchFamily="34" charset="0"/>
              <a:buChar char="•"/>
            </a:pPr>
            <a:r>
              <a:rPr lang="en-US" dirty="0"/>
              <a:t>Observer attends meeting and executive meetings</a:t>
            </a:r>
          </a:p>
          <a:p>
            <a:pPr marL="342900" indent="-342900">
              <a:buFont typeface="Arial" panose="020B0604020202020204" pitchFamily="34" charset="0"/>
              <a:buChar char="•"/>
            </a:pPr>
            <a:r>
              <a:rPr lang="en-US" dirty="0"/>
              <a:t>Agencies with revenue over $2million must have an audit committee </a:t>
            </a:r>
          </a:p>
          <a:p>
            <a:pPr marL="342900" indent="-342900">
              <a:buFont typeface="Arial" panose="020B0604020202020204" pitchFamily="34" charset="0"/>
              <a:buChar char="•"/>
            </a:pPr>
            <a:r>
              <a:rPr lang="en-US" dirty="0"/>
              <a:t>Board information is to be available and the last 3 approved audits posted on an agency’s website.</a:t>
            </a:r>
          </a:p>
          <a:p>
            <a:r>
              <a:rPr lang="en-US" dirty="0"/>
              <a:t> </a:t>
            </a:r>
          </a:p>
          <a:p>
            <a:endParaRPr lang="en-US" dirty="0"/>
          </a:p>
        </p:txBody>
      </p:sp>
    </p:spTree>
    <p:extLst>
      <p:ext uri="{BB962C8B-B14F-4D97-AF65-F5344CB8AC3E}">
        <p14:creationId xmlns:p14="http://schemas.microsoft.com/office/powerpoint/2010/main" val="3088225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6A9A9A7-F1D2-237D-AC72-E21A286F0A6F}"/>
              </a:ext>
            </a:extLst>
          </p:cNvPr>
          <p:cNvSpPr>
            <a:spLocks noGrp="1"/>
          </p:cNvSpPr>
          <p:nvPr>
            <p:ph type="title"/>
          </p:nvPr>
        </p:nvSpPr>
        <p:spPr>
          <a:xfrm>
            <a:off x="3661409" y="4661717"/>
            <a:ext cx="7936230" cy="1380760"/>
          </a:xfrm>
        </p:spPr>
        <p:txBody>
          <a:bodyPr/>
          <a:lstStyle/>
          <a:p>
            <a:r>
              <a:rPr lang="en-US" dirty="0"/>
              <a:t>S-3752 Summary continued </a:t>
            </a:r>
          </a:p>
        </p:txBody>
      </p:sp>
      <p:sp>
        <p:nvSpPr>
          <p:cNvPr id="3" name="Content Placeholder 2">
            <a:extLst>
              <a:ext uri="{FF2B5EF4-FFF2-40B4-BE49-F238E27FC236}">
                <a16:creationId xmlns:a16="http://schemas.microsoft.com/office/drawing/2014/main" id="{E81368DF-7796-18BB-A385-AB6592F791FB}"/>
              </a:ext>
            </a:extLst>
          </p:cNvPr>
          <p:cNvSpPr>
            <a:spLocks noGrp="1"/>
          </p:cNvSpPr>
          <p:nvPr>
            <p:ph sz="quarter" idx="14"/>
          </p:nvPr>
        </p:nvSpPr>
        <p:spPr>
          <a:xfrm>
            <a:off x="603885" y="584004"/>
            <a:ext cx="11150793" cy="4584343"/>
          </a:xfrm>
        </p:spPr>
        <p:txBody>
          <a:bodyPr>
            <a:normAutofit fontScale="92500"/>
          </a:bodyPr>
          <a:lstStyle/>
          <a:p>
            <a:pPr marL="342900" indent="-342900">
              <a:buFont typeface="Arial" panose="020B0604020202020204" pitchFamily="34" charset="0"/>
              <a:buChar char="•"/>
            </a:pPr>
            <a:r>
              <a:rPr lang="en-US" dirty="0"/>
              <a:t>To ensure proper spending of funds and adequate funding is going to direct care needs:</a:t>
            </a:r>
          </a:p>
          <a:p>
            <a:pPr marL="342900" indent="-342900">
              <a:buFont typeface="Arial" panose="020B0604020202020204" pitchFamily="34" charset="0"/>
              <a:buChar char="•"/>
            </a:pPr>
            <a:r>
              <a:rPr lang="en-US" dirty="0"/>
              <a:t>15% cap on administrative expenses includes executive salary, interest and lease payments, anything over 3% will be considered a condition that supports a receiver and as a violation of health and safety.</a:t>
            </a:r>
          </a:p>
          <a:p>
            <a:pPr marL="342900" indent="-342900">
              <a:buFont typeface="Arial" panose="020B0604020202020204" pitchFamily="34" charset="0"/>
              <a:buChar char="•"/>
            </a:pPr>
            <a:r>
              <a:rPr lang="en-US" dirty="0"/>
              <a:t>Executive Salary caps: $250K for agencies with revenue over $20million, $225K for over $10 million and less than $20million, $212K over $5mil and less than$10mil, less than $5mil $187,500</a:t>
            </a:r>
          </a:p>
          <a:p>
            <a:pPr marL="342900" indent="-342900">
              <a:buFont typeface="Arial" panose="020B0604020202020204" pitchFamily="34" charset="0"/>
              <a:buChar char="•"/>
            </a:pPr>
            <a:r>
              <a:rPr lang="en-US" dirty="0"/>
              <a:t>Caps increase by CPI, same annual percentage as state’s minimum wage.</a:t>
            </a:r>
          </a:p>
          <a:p>
            <a:pPr marL="342900" indent="-342900">
              <a:buFont typeface="Arial" panose="020B0604020202020204" pitchFamily="34" charset="0"/>
              <a:buChar char="•"/>
            </a:pPr>
            <a:r>
              <a:rPr lang="en-US" dirty="0"/>
              <a:t>Exceptions are behavioral and medical staff.</a:t>
            </a:r>
          </a:p>
          <a:p>
            <a:pPr marL="342900" indent="-342900">
              <a:buFont typeface="Arial" panose="020B0604020202020204" pitchFamily="34" charset="0"/>
              <a:buChar char="•"/>
            </a:pPr>
            <a:r>
              <a:rPr lang="en-US" dirty="0"/>
              <a:t>Agencies are required to report to families/Guard., division, recipients: any action making significant changes to personnel or programs, sale of more than 5% of assets within a year, more than 3% change to salaries, wages or benefits, anything that could adversely impact services, changes in license status, investigation of any staff, facility damage, et.    </a:t>
            </a:r>
          </a:p>
        </p:txBody>
      </p:sp>
    </p:spTree>
    <p:extLst>
      <p:ext uri="{BB962C8B-B14F-4D97-AF65-F5344CB8AC3E}">
        <p14:creationId xmlns:p14="http://schemas.microsoft.com/office/powerpoint/2010/main" val="4127695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59DC4-8B30-98A0-5BAB-C78BA4A4AD55}"/>
              </a:ext>
            </a:extLst>
          </p:cNvPr>
          <p:cNvSpPr>
            <a:spLocks noGrp="1"/>
          </p:cNvSpPr>
          <p:nvPr>
            <p:ph type="title"/>
          </p:nvPr>
        </p:nvSpPr>
        <p:spPr>
          <a:xfrm>
            <a:off x="594360" y="198408"/>
            <a:ext cx="10972800" cy="1574317"/>
          </a:xfrm>
        </p:spPr>
        <p:txBody>
          <a:bodyPr/>
          <a:lstStyle/>
          <a:p>
            <a:r>
              <a:rPr lang="en-US" dirty="0"/>
              <a:t>S-3752 Summary continued </a:t>
            </a:r>
          </a:p>
        </p:txBody>
      </p:sp>
      <p:sp>
        <p:nvSpPr>
          <p:cNvPr id="3" name="Content Placeholder 2">
            <a:extLst>
              <a:ext uri="{FF2B5EF4-FFF2-40B4-BE49-F238E27FC236}">
                <a16:creationId xmlns:a16="http://schemas.microsoft.com/office/drawing/2014/main" id="{4096FB3A-B62C-3DAB-4FD1-B4EBDD650AEF}"/>
              </a:ext>
            </a:extLst>
          </p:cNvPr>
          <p:cNvSpPr>
            <a:spLocks noGrp="1"/>
          </p:cNvSpPr>
          <p:nvPr>
            <p:ph sz="quarter" idx="13"/>
          </p:nvPr>
        </p:nvSpPr>
        <p:spPr>
          <a:xfrm>
            <a:off x="595523" y="2676525"/>
            <a:ext cx="5746750" cy="3597470"/>
          </a:xfrm>
        </p:spPr>
        <p:txBody>
          <a:bodyPr>
            <a:normAutofit lnSpcReduction="10000"/>
          </a:bodyPr>
          <a:lstStyle/>
          <a:p>
            <a:pPr lvl="1"/>
            <a:r>
              <a:rPr lang="en-US" dirty="0"/>
              <a:t>DHS is not responsible to assume cost of a provider “event.”</a:t>
            </a:r>
          </a:p>
          <a:p>
            <a:pPr lvl="1"/>
            <a:r>
              <a:rPr lang="en-US" dirty="0"/>
              <a:t>After an event, the DHS can take any action against the agency, including terminate provider, conditional provision of services, et.</a:t>
            </a:r>
          </a:p>
          <a:p>
            <a:pPr lvl="1"/>
            <a:r>
              <a:rPr lang="en-US" dirty="0"/>
              <a:t>Provider is responsible for all claims and must </a:t>
            </a:r>
            <a:r>
              <a:rPr lang="en-US" dirty="0" err="1"/>
              <a:t>indemniify</a:t>
            </a:r>
            <a:r>
              <a:rPr lang="en-US" dirty="0"/>
              <a:t> the state and its employees</a:t>
            </a:r>
          </a:p>
          <a:p>
            <a:pPr lvl="1"/>
            <a:r>
              <a:rPr lang="en-US" dirty="0"/>
              <a:t>Division may appoint a monitor if volunteer, employees, families/guard. in response to a concern or pattern of concerns. </a:t>
            </a:r>
          </a:p>
          <a:p>
            <a:pPr lvl="1"/>
            <a:r>
              <a:rPr lang="en-US" dirty="0"/>
              <a:t>The monitor is responsible for oversight and reporting back to the division.</a:t>
            </a:r>
          </a:p>
          <a:p>
            <a:pPr lvl="1"/>
            <a:endParaRPr lang="en-US" dirty="0"/>
          </a:p>
          <a:p>
            <a:pPr lvl="1"/>
            <a:endParaRPr lang="en-US" dirty="0"/>
          </a:p>
        </p:txBody>
      </p:sp>
      <p:sp>
        <p:nvSpPr>
          <p:cNvPr id="4" name="Content Placeholder 3">
            <a:extLst>
              <a:ext uri="{FF2B5EF4-FFF2-40B4-BE49-F238E27FC236}">
                <a16:creationId xmlns:a16="http://schemas.microsoft.com/office/drawing/2014/main" id="{43E198AA-251D-4446-30C4-8F2FA7F6A72C}"/>
              </a:ext>
            </a:extLst>
          </p:cNvPr>
          <p:cNvSpPr>
            <a:spLocks noGrp="1"/>
          </p:cNvSpPr>
          <p:nvPr>
            <p:ph sz="quarter" idx="14"/>
          </p:nvPr>
        </p:nvSpPr>
        <p:spPr>
          <a:xfrm>
            <a:off x="7620000" y="2676525"/>
            <a:ext cx="3947160" cy="3777284"/>
          </a:xfrm>
        </p:spPr>
        <p:txBody>
          <a:bodyPr>
            <a:normAutofit lnSpcReduction="10000"/>
          </a:bodyPr>
          <a:lstStyle/>
          <a:p>
            <a:r>
              <a:rPr lang="en-US" dirty="0"/>
              <a:t>Requires policies on nepotism, conflicts of interest and a strong emphasis on retaliation policies.</a:t>
            </a:r>
          </a:p>
          <a:p>
            <a:r>
              <a:rPr lang="en-US" dirty="0"/>
              <a:t>Where more than 3 clients are served a full-time salaried manager must be on-site.</a:t>
            </a:r>
          </a:p>
          <a:p>
            <a:r>
              <a:rPr lang="en-US" dirty="0"/>
              <a:t>Requirements to purchase certain kinds of insurance with minimum limits set by DHS.</a:t>
            </a:r>
          </a:p>
          <a:p>
            <a:r>
              <a:rPr lang="en-US" dirty="0"/>
              <a:t>Fidelity bond of 15% of billable services for each employee.   </a:t>
            </a:r>
          </a:p>
          <a:p>
            <a:pPr marL="0" indent="0">
              <a:buNone/>
            </a:pPr>
            <a:endParaRPr lang="en-US" dirty="0"/>
          </a:p>
        </p:txBody>
      </p:sp>
    </p:spTree>
    <p:extLst>
      <p:ext uri="{BB962C8B-B14F-4D97-AF65-F5344CB8AC3E}">
        <p14:creationId xmlns:p14="http://schemas.microsoft.com/office/powerpoint/2010/main" val="1850768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7AB9C34-2B13-E66F-1053-2BA156F89425}"/>
              </a:ext>
            </a:extLst>
          </p:cNvPr>
          <p:cNvSpPr>
            <a:spLocks noGrp="1"/>
          </p:cNvSpPr>
          <p:nvPr>
            <p:ph type="title"/>
          </p:nvPr>
        </p:nvSpPr>
        <p:spPr>
          <a:xfrm>
            <a:off x="594360" y="584005"/>
            <a:ext cx="10972800" cy="1188720"/>
          </a:xfrm>
        </p:spPr>
        <p:txBody>
          <a:bodyPr/>
          <a:lstStyle/>
          <a:p>
            <a:r>
              <a:rPr lang="en-US" dirty="0"/>
              <a:t>S-3752 Initial Concerns </a:t>
            </a:r>
          </a:p>
        </p:txBody>
      </p:sp>
      <p:sp>
        <p:nvSpPr>
          <p:cNvPr id="7" name="TextBox 6">
            <a:extLst>
              <a:ext uri="{FF2B5EF4-FFF2-40B4-BE49-F238E27FC236}">
                <a16:creationId xmlns:a16="http://schemas.microsoft.com/office/drawing/2014/main" id="{C84FB5B3-E0E7-DD6E-8B63-9A538659732B}"/>
              </a:ext>
            </a:extLst>
          </p:cNvPr>
          <p:cNvSpPr txBox="1"/>
          <p:nvPr/>
        </p:nvSpPr>
        <p:spPr>
          <a:xfrm>
            <a:off x="768626" y="2478156"/>
            <a:ext cx="11131826" cy="6186309"/>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lumMod val="95000"/>
                    <a:lumOff val="5000"/>
                  </a:schemeClr>
                </a:solidFill>
              </a:rPr>
              <a:t>Most provisions are onerous and other industries that are Medicaid funded are not subject to these requirements and the provisions represent business interference as providers are private businesses.</a:t>
            </a:r>
          </a:p>
          <a:p>
            <a:pPr marL="285750" indent="-285750">
              <a:buFont typeface="Arial" panose="020B0604020202020204" pitchFamily="34" charset="0"/>
              <a:buChar char="•"/>
            </a:pPr>
            <a:r>
              <a:rPr lang="en-US" dirty="0">
                <a:solidFill>
                  <a:schemeClr val="bg1">
                    <a:lumMod val="95000"/>
                    <a:lumOff val="5000"/>
                  </a:schemeClr>
                </a:solidFill>
              </a:rPr>
              <a:t>Provisions also are similar to regulations under contract, FFS means providers assume more risk and have more flexibility to operate their businesses.</a:t>
            </a:r>
          </a:p>
          <a:p>
            <a:pPr marL="285750" indent="-285750">
              <a:buFont typeface="Arial" panose="020B0604020202020204" pitchFamily="34" charset="0"/>
              <a:buChar char="•"/>
            </a:pPr>
            <a:r>
              <a:rPr lang="en-US" dirty="0">
                <a:solidFill>
                  <a:schemeClr val="bg1">
                    <a:lumMod val="95000"/>
                    <a:lumOff val="5000"/>
                  </a:schemeClr>
                </a:solidFill>
              </a:rPr>
              <a:t>The bill does not address agencies that only deliver DDD services as a portion of funding,</a:t>
            </a:r>
          </a:p>
          <a:p>
            <a:pPr marL="285750" indent="-285750">
              <a:buFont typeface="Arial" panose="020B0604020202020204" pitchFamily="34" charset="0"/>
              <a:buChar char="•"/>
            </a:pPr>
            <a:r>
              <a:rPr lang="en-US" dirty="0">
                <a:solidFill>
                  <a:schemeClr val="bg1">
                    <a:lumMod val="95000"/>
                    <a:lumOff val="5000"/>
                  </a:schemeClr>
                </a:solidFill>
              </a:rPr>
              <a:t>This bill would make obtaining E &amp; O more challenging. </a:t>
            </a:r>
          </a:p>
          <a:p>
            <a:pPr marL="285750" indent="-285750">
              <a:buFont typeface="Arial" panose="020B0604020202020204" pitchFamily="34" charset="0"/>
              <a:buChar char="•"/>
            </a:pPr>
            <a:r>
              <a:rPr lang="en-US" dirty="0">
                <a:solidFill>
                  <a:schemeClr val="bg1">
                    <a:lumMod val="95000"/>
                    <a:lumOff val="5000"/>
                  </a:schemeClr>
                </a:solidFill>
              </a:rPr>
              <a:t>Most providers do not post their full audits, how does this requirement impact health and safety?</a:t>
            </a:r>
          </a:p>
          <a:p>
            <a:pPr marL="285750" indent="-285750">
              <a:buFont typeface="Arial" panose="020B0604020202020204" pitchFamily="34" charset="0"/>
              <a:buChar char="•"/>
            </a:pPr>
            <a:r>
              <a:rPr lang="en-US" dirty="0">
                <a:solidFill>
                  <a:schemeClr val="bg1">
                    <a:lumMod val="95000"/>
                    <a:lumOff val="5000"/>
                  </a:schemeClr>
                </a:solidFill>
              </a:rPr>
              <a:t>Opposed to observer and the vague terms included, such as another person can sub for the observer if they choose. Also, executive board meetings are closed meetings for many agencies.</a:t>
            </a:r>
          </a:p>
          <a:p>
            <a:pPr marL="285750" indent="-285750">
              <a:buFont typeface="Arial" panose="020B0604020202020204" pitchFamily="34" charset="0"/>
              <a:buChar char="•"/>
            </a:pPr>
            <a:r>
              <a:rPr lang="en-US" dirty="0">
                <a:solidFill>
                  <a:schemeClr val="bg1">
                    <a:lumMod val="95000"/>
                    <a:lumOff val="5000"/>
                  </a:schemeClr>
                </a:solidFill>
              </a:rPr>
              <a:t>May be more challenging to appoint volunteer boards.</a:t>
            </a:r>
          </a:p>
          <a:p>
            <a:pPr marL="285750" indent="-285750">
              <a:buFont typeface="Arial" panose="020B0604020202020204" pitchFamily="34" charset="0"/>
              <a:buChar char="•"/>
            </a:pPr>
            <a:r>
              <a:rPr lang="en-US" dirty="0">
                <a:solidFill>
                  <a:schemeClr val="bg1">
                    <a:lumMod val="95000"/>
                    <a:lumOff val="5000"/>
                  </a:schemeClr>
                </a:solidFill>
              </a:rPr>
              <a:t>How do any of these provisions impact abuse, neglect or exploitation? Instead establishes further control.</a:t>
            </a:r>
          </a:p>
          <a:p>
            <a:pPr marL="285750" indent="-285750">
              <a:buFont typeface="Arial" panose="020B0604020202020204" pitchFamily="34" charset="0"/>
              <a:buChar char="•"/>
            </a:pPr>
            <a:r>
              <a:rPr lang="en-US" dirty="0">
                <a:solidFill>
                  <a:schemeClr val="bg1">
                    <a:lumMod val="95000"/>
                    <a:lumOff val="5000"/>
                  </a:schemeClr>
                </a:solidFill>
              </a:rPr>
              <a:t>Significant concern about 15% admin expenses cap, it is very broad and with person-centered planning expenses on each program are variable. Also, larger programs may require additional spending.</a:t>
            </a:r>
          </a:p>
          <a:p>
            <a:pPr marL="285750" indent="-285750">
              <a:buFont typeface="Arial" panose="020B0604020202020204" pitchFamily="34" charset="0"/>
              <a:buChar char="•"/>
            </a:pPr>
            <a:r>
              <a:rPr lang="en-US" dirty="0">
                <a:solidFill>
                  <a:schemeClr val="bg1">
                    <a:lumMod val="95000"/>
                    <a:lumOff val="5000"/>
                  </a:schemeClr>
                </a:solidFill>
              </a:rPr>
              <a:t>The FFS brick was established at 12% for strictly administrative expenses and this cap contains other expenses such as leases, et, therefore, it will be challenging, if not impossible for agencies to meet 15% and continue operating. </a:t>
            </a:r>
          </a:p>
          <a:p>
            <a:endParaRPr lang="en-US" dirty="0">
              <a:solidFill>
                <a:schemeClr val="bg1">
                  <a:lumMod val="95000"/>
                  <a:lumOff val="5000"/>
                </a:schemeClr>
              </a:solidFill>
            </a:endParaRPr>
          </a:p>
          <a:p>
            <a:endParaRPr lang="en-US" dirty="0">
              <a:solidFill>
                <a:schemeClr val="bg1">
                  <a:lumMod val="95000"/>
                  <a:lumOff val="5000"/>
                </a:schemeClr>
              </a:solidFill>
            </a:endParaRPr>
          </a:p>
          <a:p>
            <a:endParaRPr lang="en-US" dirty="0">
              <a:solidFill>
                <a:schemeClr val="bg1">
                  <a:lumMod val="95000"/>
                  <a:lumOff val="5000"/>
                </a:schemeClr>
              </a:solidFill>
            </a:endParaRPr>
          </a:p>
          <a:p>
            <a:endParaRPr lang="en-US" dirty="0">
              <a:solidFill>
                <a:schemeClr val="bg1">
                  <a:lumMod val="95000"/>
                  <a:lumOff val="5000"/>
                </a:schemeClr>
              </a:solidFill>
            </a:endParaRPr>
          </a:p>
          <a:p>
            <a:r>
              <a:rPr lang="en-US" dirty="0">
                <a:solidFill>
                  <a:schemeClr val="bg1">
                    <a:lumMod val="95000"/>
                    <a:lumOff val="5000"/>
                  </a:schemeClr>
                </a:solidFill>
              </a:rPr>
              <a:t> </a:t>
            </a:r>
          </a:p>
          <a:p>
            <a:endParaRPr lang="en-US" dirty="0">
              <a:solidFill>
                <a:schemeClr val="bg1">
                  <a:lumMod val="95000"/>
                  <a:lumOff val="5000"/>
                </a:schemeClr>
              </a:solidFill>
            </a:endParaRPr>
          </a:p>
        </p:txBody>
      </p:sp>
    </p:spTree>
    <p:extLst>
      <p:ext uri="{BB962C8B-B14F-4D97-AF65-F5344CB8AC3E}">
        <p14:creationId xmlns:p14="http://schemas.microsoft.com/office/powerpoint/2010/main" val="752428618"/>
      </p:ext>
    </p:extLst>
  </p:cSld>
  <p:clrMapOvr>
    <a:masterClrMapping/>
  </p:clrMapOvr>
</p:sld>
</file>

<file path=ppt/theme/theme1.xml><?xml version="1.0" encoding="utf-8"?>
<a:theme xmlns:a="http://schemas.openxmlformats.org/drawingml/2006/main" name="Custom">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78853419_Win32_SL_V5" id="{958D2C9E-948D-4354-BF9D-DF8AE3C2B240}" vid="{22D4A967-05D2-4D72-8594-54CFF34148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F4B194E-8B30-4377-8C59-ECFB902D2A26}">
  <ds:schemaRefs>
    <ds:schemaRef ds:uri="http://purl.org/dc/terms/"/>
    <ds:schemaRef ds:uri="http://schemas.microsoft.com/office/2006/documentManagement/types"/>
    <ds:schemaRef ds:uri="230e9df3-be65-4c73-a93b-d1236ebd677e"/>
    <ds:schemaRef ds:uri="http://schemas.openxmlformats.org/package/2006/metadata/core-properties"/>
    <ds:schemaRef ds:uri="http://schemas.microsoft.com/office/infopath/2007/PartnerControls"/>
    <ds:schemaRef ds:uri="http://schemas.microsoft.com/sharepoint/v3"/>
    <ds:schemaRef ds:uri="http://www.w3.org/XML/1998/namespace"/>
    <ds:schemaRef ds:uri="http://purl.org/dc/elements/1.1/"/>
    <ds:schemaRef ds:uri="71af3243-3dd4-4a8d-8c0d-dd76da1f02a5"/>
    <ds:schemaRef ds:uri="http://purl.org/dc/dcmitype/"/>
    <ds:schemaRef ds:uri="16c05727-aa75-4e4a-9b5f-8a80a1165891"/>
    <ds:schemaRef ds:uri="http://schemas.microsoft.com/office/2006/metadata/properties"/>
  </ds:schemaRefs>
</ds:datastoreItem>
</file>

<file path=customXml/itemProps2.xml><?xml version="1.0" encoding="utf-8"?>
<ds:datastoreItem xmlns:ds="http://schemas.openxmlformats.org/officeDocument/2006/customXml" ds:itemID="{C21FFAC0-05A2-416A-B06C-C248395482CF}">
  <ds:schemaRefs>
    <ds:schemaRef ds:uri="http://schemas.microsoft.com/sharepoint/v3/contenttype/forms"/>
  </ds:schemaRefs>
</ds:datastoreItem>
</file>

<file path=customXml/itemProps3.xml><?xml version="1.0" encoding="utf-8"?>
<ds:datastoreItem xmlns:ds="http://schemas.openxmlformats.org/officeDocument/2006/customXml" ds:itemID="{92DB9E12-8AC3-4138-BF4D-720A5525AB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{97FE853E-B042-4D9B-92CE-DF1B6774B3AF}tf78853419_win32</Template>
  <TotalTime>698</TotalTime>
  <Words>2107</Words>
  <Application>Microsoft Office PowerPoint</Application>
  <PresentationFormat>Widescreen</PresentationFormat>
  <Paragraphs>145</Paragraphs>
  <Slides>18</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Franklin Gothic Book</vt:lpstr>
      <vt:lpstr>Franklin Gothic Demi</vt:lpstr>
      <vt:lpstr>Custom</vt:lpstr>
      <vt:lpstr>Overview of Legislation Pertaining to Oversight of Agencies</vt:lpstr>
      <vt:lpstr>Background </vt:lpstr>
      <vt:lpstr>S-3750</vt:lpstr>
      <vt:lpstr>    --Establishes a Residential Facility Quality of Care Improvement Fund  --Establishes new categories of violations, including administrative neglect.  --Provider has right to appeal.  --DHS may take negative licensing action for non-compliance.  --DHS will create a unit to receive and prioritize reports  --Unit will verify prioritization of report by verifying severity of incident within 48 hours.  --No contact with individuals for staff suspected of abuse and neglect.   </vt:lpstr>
      <vt:lpstr>S-3750  Initial Concerns</vt:lpstr>
      <vt:lpstr>S-3752 Description and Summary</vt:lpstr>
      <vt:lpstr>S-3752 Summary continued </vt:lpstr>
      <vt:lpstr>S-3752 Summary continued </vt:lpstr>
      <vt:lpstr>S-3752 Initial Concerns </vt:lpstr>
      <vt:lpstr>S-3752 Concerns continued</vt:lpstr>
      <vt:lpstr>S-3755 Description and Summary</vt:lpstr>
      <vt:lpstr>S-3755 Summary continued</vt:lpstr>
      <vt:lpstr>S-3755 Initial Concerns</vt:lpstr>
      <vt:lpstr>S-3754 Description and Summary </vt:lpstr>
      <vt:lpstr>S-3754 Initial Concerns</vt:lpstr>
      <vt:lpstr>S-3753 Description, Summary and Initial Concerns</vt:lpstr>
      <vt:lpstr>S-3751 and S-3756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Maureen Shea</dc:creator>
  <cp:lastModifiedBy>Maureen Shea</cp:lastModifiedBy>
  <cp:revision>29</cp:revision>
  <cp:lastPrinted>2024-10-09T22:30:53Z</cp:lastPrinted>
  <dcterms:created xsi:type="dcterms:W3CDTF">2024-10-09T14:40:08Z</dcterms:created>
  <dcterms:modified xsi:type="dcterms:W3CDTF">2024-10-10T02:18:57Z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