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75" r:id="rId2"/>
  </p:sldIdLst>
  <p:sldSz cx="32918400" cy="21945600"/>
  <p:notesSz cx="9296400" cy="70104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 showGuides="1">
      <p:cViewPr varScale="1">
        <p:scale>
          <a:sx n="35" d="100"/>
          <a:sy n="35" d="100"/>
        </p:scale>
        <p:origin x="1236" y="78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DB3C71-D994-4274-ABDA-699B00AD9AF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5712FC5-E7BB-44D7-AAA3-A40658F3A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70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90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83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2814321"/>
            <a:ext cx="26660477" cy="5991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2814321"/>
            <a:ext cx="79444213" cy="5991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4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61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38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16388081"/>
            <a:ext cx="53052343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16388081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6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2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9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18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04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923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8AD52-A2C7-409F-A3DB-D21B38154C7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708ED-41AD-439E-8683-BD473D95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2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14000" y="238760"/>
            <a:ext cx="20675600" cy="4704080"/>
          </a:xfrm>
        </p:spPr>
        <p:txBody>
          <a:bodyPr>
            <a:noAutofit/>
          </a:bodyPr>
          <a:lstStyle/>
          <a:p>
            <a:r>
              <a:rPr lang="en-US" sz="14667" b="1" dirty="0" smtClean="0">
                <a:latin typeface="Franklin Gothic Medium Cond" panose="020B0606030402020204" pitchFamily="34" charset="0"/>
              </a:rPr>
              <a:t>2025</a:t>
            </a:r>
            <a:br>
              <a:rPr lang="en-US" sz="14667" b="1" dirty="0" smtClean="0">
                <a:latin typeface="Franklin Gothic Medium Cond" panose="020B0606030402020204" pitchFamily="34" charset="0"/>
              </a:rPr>
            </a:br>
            <a:r>
              <a:rPr lang="en-US" sz="14667" b="1" dirty="0" smtClean="0">
                <a:latin typeface="Franklin Gothic Medium Cond" panose="020B0606030402020204" pitchFamily="34" charset="0"/>
              </a:rPr>
              <a:t> </a:t>
            </a:r>
            <a:r>
              <a:rPr lang="en-US" sz="14667" b="1" dirty="0">
                <a:latin typeface="Franklin Gothic Medium Cond" panose="020B0606030402020204" pitchFamily="34" charset="0"/>
              </a:rPr>
              <a:t>Conference Sponsors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801" y="355600"/>
            <a:ext cx="7680331" cy="447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2997200" y="4826000"/>
            <a:ext cx="26822400" cy="0"/>
          </a:xfrm>
          <a:prstGeom prst="line">
            <a:avLst/>
          </a:prstGeom>
          <a:ln w="101600">
            <a:solidFill>
              <a:srgbClr val="66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8991600" y="5211171"/>
            <a:ext cx="16119468" cy="1611434"/>
          </a:xfrm>
          <a:prstGeom prst="rect">
            <a:avLst/>
          </a:prstGeom>
        </p:spPr>
        <p:txBody>
          <a:bodyPr vert="horz" lIns="292608" tIns="146304" rIns="292608" bIns="146304" rtlCol="0" anchor="ctr">
            <a:noAutofit/>
          </a:bodyPr>
          <a:lstStyle>
            <a:lvl1pPr algn="ctr" defTabSz="4389120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b="1" dirty="0">
                <a:latin typeface="Franklin Gothic Medium Cond" panose="020B0606030402020204" pitchFamily="34" charset="0"/>
              </a:rPr>
              <a:t>Title Sponsors </a:t>
            </a:r>
            <a:r>
              <a:rPr lang="en-US" sz="9600" b="1" dirty="0" smtClean="0">
                <a:latin typeface="Franklin Gothic Medium Cond" panose="020B0606030402020204" pitchFamily="34" charset="0"/>
              </a:rPr>
              <a:t>($7,000+)</a:t>
            </a:r>
            <a:endParaRPr lang="en-US" sz="9600" b="1" dirty="0">
              <a:latin typeface="Franklin Gothic Medium Cond" panose="020B0606030402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1258253" y="15054703"/>
            <a:ext cx="12551037" cy="777912"/>
          </a:xfrm>
          <a:prstGeom prst="rect">
            <a:avLst/>
          </a:prstGeom>
        </p:spPr>
        <p:txBody>
          <a:bodyPr vert="horz" lIns="292608" tIns="146304" rIns="292608" bIns="146304" rtlCol="0" anchor="ctr">
            <a:noAutofit/>
          </a:bodyPr>
          <a:lstStyle>
            <a:lvl1pPr algn="ctr" defTabSz="4389120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400" b="1" dirty="0">
                <a:latin typeface="Franklin Gothic Medium Cond" panose="020B0606030402020204" pitchFamily="34" charset="0"/>
              </a:rPr>
              <a:t>Silver </a:t>
            </a:r>
            <a:r>
              <a:rPr lang="en-US" sz="6400" b="1" dirty="0" smtClean="0">
                <a:latin typeface="Franklin Gothic Medium Cond" panose="020B0606030402020204" pitchFamily="34" charset="0"/>
              </a:rPr>
              <a:t>($1,000 - $1,999</a:t>
            </a:r>
            <a:r>
              <a:rPr lang="en-US" sz="6400" b="1" dirty="0">
                <a:latin typeface="Franklin Gothic Medium Cond" panose="020B0606030402020204" pitchFamily="34" charset="0"/>
              </a:rPr>
              <a:t>)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1070962" y="7619533"/>
            <a:ext cx="11379200" cy="2341469"/>
          </a:xfrm>
          <a:prstGeom prst="rect">
            <a:avLst/>
          </a:prstGeom>
        </p:spPr>
        <p:txBody>
          <a:bodyPr vert="horz" lIns="292608" tIns="146304" rIns="292608" bIns="146304" rtlCol="0">
            <a:noAutofit/>
          </a:bodyPr>
          <a:lstStyle>
            <a:lvl1pPr marL="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9456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3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8912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58368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77824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7280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16736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36192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55648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5334" dirty="0">
              <a:solidFill>
                <a:schemeClr val="tx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20289520" y="12217400"/>
            <a:ext cx="9530080" cy="3641913"/>
          </a:xfrm>
          <a:prstGeom prst="rect">
            <a:avLst/>
          </a:prstGeom>
        </p:spPr>
        <p:txBody>
          <a:bodyPr vert="horz" lIns="292608" tIns="146304" rIns="292608" bIns="146304" rtlCol="0">
            <a:noAutofit/>
          </a:bodyPr>
          <a:lstStyle>
            <a:lvl1pPr marL="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9456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3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8912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58368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77824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7280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16736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36192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55648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5534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7296" y="12483108"/>
            <a:ext cx="106729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400" b="1" dirty="0">
                <a:latin typeface="Franklin Gothic Medium Cond" panose="020B0606030402020204" pitchFamily="34" charset="0"/>
              </a:rPr>
              <a:t>Gold </a:t>
            </a:r>
            <a:r>
              <a:rPr lang="en-US" sz="6400" b="1" dirty="0" smtClean="0">
                <a:latin typeface="Franklin Gothic Medium Cond" panose="020B0606030402020204" pitchFamily="34" charset="0"/>
              </a:rPr>
              <a:t>($2,000 - $3,499)</a:t>
            </a:r>
            <a:endParaRPr lang="en-US" sz="6400" b="1" dirty="0">
              <a:latin typeface="Franklin Gothic Medium Cond" panose="020B06060304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744360" y="8963044"/>
            <a:ext cx="95140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400" b="1" dirty="0" smtClean="0">
                <a:latin typeface="Franklin Gothic Medium Cond" panose="020B0606030402020204" pitchFamily="34" charset="0"/>
              </a:rPr>
              <a:t>Platinum ($3,500 - $6,999)</a:t>
            </a:r>
            <a:endParaRPr lang="en-US" sz="6400" b="1" dirty="0">
              <a:latin typeface="Franklin Gothic Medium Cond" panose="020B0606030402020204" pitchFamily="34" charset="0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12377442" y="6638878"/>
            <a:ext cx="8766241" cy="1397939"/>
          </a:xfrm>
          <a:prstGeom prst="rect">
            <a:avLst/>
          </a:prstGeom>
        </p:spPr>
        <p:txBody>
          <a:bodyPr vert="horz" lIns="292608" tIns="146304" rIns="292608" bIns="146304" rtlCol="0">
            <a:noAutofit/>
          </a:bodyPr>
          <a:lstStyle>
            <a:lvl1pPr marL="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9456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3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8912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58368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77824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7280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16736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36192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55648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10978128" y="6682969"/>
            <a:ext cx="9263157" cy="3708773"/>
          </a:xfrm>
          <a:prstGeom prst="rect">
            <a:avLst/>
          </a:prstGeom>
        </p:spPr>
        <p:txBody>
          <a:bodyPr vert="horz" lIns="292608" tIns="146304" rIns="292608" bIns="146304" rtlCol="0">
            <a:noAutofit/>
          </a:bodyPr>
          <a:lstStyle>
            <a:lvl1pPr marL="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9456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3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8912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58368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77824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97280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16736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36192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556480" indent="0" algn="ctr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5400" dirty="0" smtClean="0">
              <a:solidFill>
                <a:schemeClr val="tx1"/>
              </a:solidFill>
            </a:endParaRPr>
          </a:p>
          <a:p>
            <a:endParaRPr lang="en-US" sz="5400" dirty="0">
              <a:solidFill>
                <a:schemeClr val="tx1"/>
              </a:solidFill>
            </a:endParaRPr>
          </a:p>
          <a:p>
            <a:endParaRPr lang="en-US" sz="4800" dirty="0" smtClean="0">
              <a:solidFill>
                <a:schemeClr val="tx1"/>
              </a:solidFill>
            </a:endParaRPr>
          </a:p>
          <a:p>
            <a:endParaRPr lang="en-US" sz="4800" dirty="0">
              <a:solidFill>
                <a:schemeClr val="tx1"/>
              </a:solidFill>
            </a:endParaRPr>
          </a:p>
          <a:p>
            <a:endParaRPr lang="en-US" sz="4800" dirty="0">
              <a:solidFill>
                <a:schemeClr val="tx1"/>
              </a:solidFill>
            </a:endParaRPr>
          </a:p>
          <a:p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792336" y="7185774"/>
            <a:ext cx="131556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err="1" smtClean="0"/>
              <a:t>Abonmarche</a:t>
            </a:r>
            <a:r>
              <a:rPr lang="en-US" sz="9600" b="1" dirty="0" smtClean="0"/>
              <a:t>  -  </a:t>
            </a:r>
            <a:r>
              <a:rPr lang="en-US" sz="9600" b="1" dirty="0" err="1" smtClean="0"/>
              <a:t>Woolpert</a:t>
            </a:r>
            <a:endParaRPr lang="en-US" sz="9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057769" y="10210819"/>
            <a:ext cx="314055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 South Bend International Airport – BF&amp;S - Superior Construction  </a:t>
            </a:r>
          </a:p>
          <a:p>
            <a:pPr algn="ctr"/>
            <a:r>
              <a:rPr lang="en-US" sz="7200" dirty="0" smtClean="0"/>
              <a:t>NGC - Indianapolis International Airport – CMT - High-Lite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956799" y="13686722"/>
            <a:ext cx="176784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Hanson Professional Services – CHA Consulting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610861" y="16459623"/>
            <a:ext cx="2485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Kirk Airport Solutions – Norris </a:t>
            </a:r>
            <a:r>
              <a:rPr lang="en-US" sz="5400" dirty="0" err="1" smtClean="0"/>
              <a:t>Choplin</a:t>
            </a:r>
            <a:r>
              <a:rPr lang="en-US" sz="5400" dirty="0" smtClean="0"/>
              <a:t> Schroeder – Atlantic Aviation </a:t>
            </a:r>
            <a:endParaRPr lang="en-US" sz="5400" dirty="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8991600" y="17735857"/>
            <a:ext cx="18059400" cy="1080141"/>
          </a:xfrm>
          <a:prstGeom prst="rect">
            <a:avLst/>
          </a:prstGeom>
        </p:spPr>
        <p:txBody>
          <a:bodyPr vert="horz" lIns="292608" tIns="146304" rIns="292608" bIns="146304" rtlCol="0" anchor="ctr">
            <a:noAutofit/>
          </a:bodyPr>
          <a:lstStyle>
            <a:lvl1pPr algn="ctr" defTabSz="4389120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400" b="1" dirty="0" smtClean="0">
                <a:latin typeface="Franklin Gothic Medium Cond" panose="020B0606030402020204" pitchFamily="34" charset="0"/>
              </a:rPr>
              <a:t>Bronze </a:t>
            </a:r>
            <a:r>
              <a:rPr lang="en-US" sz="6400" b="1" dirty="0">
                <a:latin typeface="Franklin Gothic Medium Cond" panose="020B0606030402020204" pitchFamily="34" charset="0"/>
              </a:rPr>
              <a:t>($</a:t>
            </a:r>
            <a:r>
              <a:rPr lang="en-US" sz="6400" b="1" dirty="0" smtClean="0">
                <a:latin typeface="Franklin Gothic Medium Cond" panose="020B0606030402020204" pitchFamily="34" charset="0"/>
              </a:rPr>
              <a:t>1 - $999</a:t>
            </a:r>
            <a:r>
              <a:rPr lang="en-US" sz="6400" b="1" dirty="0">
                <a:latin typeface="Franklin Gothic Medium Cond" panose="020B0606030402020204" pitchFamily="34" charset="0"/>
              </a:rPr>
              <a:t>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19168902"/>
            <a:ext cx="21132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/>
              <a:t>Garver</a:t>
            </a:r>
            <a:r>
              <a:rPr lang="en-US" sz="4800" dirty="0" smtClean="0"/>
              <a:t> USA – Delta Airport Consultants – Signature Aviation –– Grip-Flex </a:t>
            </a:r>
          </a:p>
          <a:p>
            <a:pPr algn="ctr"/>
            <a:r>
              <a:rPr lang="en-US" sz="4800" dirty="0" smtClean="0"/>
              <a:t> Rex Hinkle – Pond &amp; Company – IN ACPA - </a:t>
            </a:r>
            <a:r>
              <a:rPr lang="en-US" sz="4800" dirty="0"/>
              <a:t>Hagerman Group</a:t>
            </a:r>
          </a:p>
        </p:txBody>
      </p:sp>
    </p:spTree>
    <p:extLst>
      <p:ext uri="{BB962C8B-B14F-4D97-AF65-F5344CB8AC3E}">
        <p14:creationId xmlns:p14="http://schemas.microsoft.com/office/powerpoint/2010/main" val="1532118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7980">
        <p:dissolve/>
      </p:transition>
    </mc:Choice>
    <mc:Fallback xmlns="">
      <p:transition spd="slow" advTm="798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5101</TotalTime>
  <Words>96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Franklin Gothic Medium Cond</vt:lpstr>
      <vt:lpstr>Office Theme</vt:lpstr>
      <vt:lpstr>2025  Conference Sponsors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Quincy</dc:creator>
  <cp:lastModifiedBy>Bart</cp:lastModifiedBy>
  <cp:revision>109</cp:revision>
  <cp:lastPrinted>2023-10-04T17:20:57Z</cp:lastPrinted>
  <dcterms:created xsi:type="dcterms:W3CDTF">2017-09-22T15:27:56Z</dcterms:created>
  <dcterms:modified xsi:type="dcterms:W3CDTF">2025-10-10T15:08:59Z</dcterms:modified>
</cp:coreProperties>
</file>