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6" r:id="rId5"/>
  </p:sldIdLst>
  <p:sldSz cx="10058400" cy="77724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069F"/>
    <a:srgbClr val="C4262E"/>
    <a:srgbClr val="009639"/>
    <a:srgbClr val="2A33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270C8A-E674-4C68-824D-2E0D027B6D53}" v="2" dt="2026-01-14T20:37:34.600"/>
    <p1510:client id="{3B6E2C85-8F56-4281-B52B-2CA9DD775843}" v="10" dt="2026-01-14T20:24:24.5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ake Johnson" userId="b2a0bc79-313d-4324-b714-511288477010" providerId="ADAL" clId="{5923752B-2809-4D9F-B9A0-77DDE77D3717}"/>
    <pc:docChg chg="custSel modSld">
      <pc:chgData name="Blake Johnson" userId="b2a0bc79-313d-4324-b714-511288477010" providerId="ADAL" clId="{5923752B-2809-4D9F-B9A0-77DDE77D3717}" dt="2026-01-14T20:25:34.280" v="513" actId="14826"/>
      <pc:docMkLst>
        <pc:docMk/>
      </pc:docMkLst>
      <pc:sldChg chg="addSp delSp modSp mod">
        <pc:chgData name="Blake Johnson" userId="b2a0bc79-313d-4324-b714-511288477010" providerId="ADAL" clId="{5923752B-2809-4D9F-B9A0-77DDE77D3717}" dt="2026-01-14T20:25:34.280" v="513" actId="14826"/>
        <pc:sldMkLst>
          <pc:docMk/>
          <pc:sldMk cId="350802317" sldId="256"/>
        </pc:sldMkLst>
        <pc:spChg chg="mod">
          <ac:chgData name="Blake Johnson" userId="b2a0bc79-313d-4324-b714-511288477010" providerId="ADAL" clId="{5923752B-2809-4D9F-B9A0-77DDE77D3717}" dt="2026-01-13T23:05:08.375" v="506" actId="20577"/>
          <ac:spMkLst>
            <pc:docMk/>
            <pc:sldMk cId="350802317" sldId="256"/>
            <ac:spMk id="13" creationId="{EE136620-C41A-4A19-8EE5-97BC1188DAF0}"/>
          </ac:spMkLst>
        </pc:spChg>
        <pc:spChg chg="del mod">
          <ac:chgData name="Blake Johnson" userId="b2a0bc79-313d-4324-b714-511288477010" providerId="ADAL" clId="{5923752B-2809-4D9F-B9A0-77DDE77D3717}" dt="2026-01-14T20:24:24.508" v="512" actId="478"/>
          <ac:spMkLst>
            <pc:docMk/>
            <pc:sldMk cId="350802317" sldId="256"/>
            <ac:spMk id="15" creationId="{48BA2808-F4B1-45FF-82F8-F0C02F2B5A01}"/>
          </ac:spMkLst>
        </pc:spChg>
        <pc:spChg chg="mod">
          <ac:chgData name="Blake Johnson" userId="b2a0bc79-313d-4324-b714-511288477010" providerId="ADAL" clId="{5923752B-2809-4D9F-B9A0-77DDE77D3717}" dt="2026-01-13T21:31:15.840" v="9" actId="20577"/>
          <ac:spMkLst>
            <pc:docMk/>
            <pc:sldMk cId="350802317" sldId="256"/>
            <ac:spMk id="17" creationId="{951F7767-BFFD-4AB3-8F71-40C739D6D854}"/>
          </ac:spMkLst>
        </pc:spChg>
        <pc:graphicFrameChg chg="mod modGraphic">
          <ac:chgData name="Blake Johnson" userId="b2a0bc79-313d-4324-b714-511288477010" providerId="ADAL" clId="{5923752B-2809-4D9F-B9A0-77DDE77D3717}" dt="2026-01-13T21:32:29.574" v="12"/>
          <ac:graphicFrameMkLst>
            <pc:docMk/>
            <pc:sldMk cId="350802317" sldId="256"/>
            <ac:graphicFrameMk id="27" creationId="{ACCF2590-DD7A-469C-B5AA-38B3FBEF531D}"/>
          </ac:graphicFrameMkLst>
        </pc:graphicFrameChg>
        <pc:picChg chg="add mod">
          <ac:chgData name="Blake Johnson" userId="b2a0bc79-313d-4324-b714-511288477010" providerId="ADAL" clId="{5923752B-2809-4D9F-B9A0-77DDE77D3717}" dt="2026-01-14T20:24:10.479" v="510" actId="1076"/>
          <ac:picMkLst>
            <pc:docMk/>
            <pc:sldMk cId="350802317" sldId="256"/>
            <ac:picMk id="3" creationId="{8873EE5C-6AAD-8704-6BDA-D9986877E376}"/>
          </ac:picMkLst>
        </pc:picChg>
        <pc:picChg chg="mod">
          <ac:chgData name="Blake Johnson" userId="b2a0bc79-313d-4324-b714-511288477010" providerId="ADAL" clId="{5923752B-2809-4D9F-B9A0-77DDE77D3717}" dt="2026-01-14T20:25:34.280" v="513" actId="14826"/>
          <ac:picMkLst>
            <pc:docMk/>
            <pc:sldMk cId="350802317" sldId="256"/>
            <ac:picMk id="6" creationId="{450CE435-F09B-EFBE-DA51-9D65FDBBBE36}"/>
          </ac:picMkLst>
        </pc:picChg>
        <pc:picChg chg="del mod">
          <ac:chgData name="Blake Johnson" userId="b2a0bc79-313d-4324-b714-511288477010" providerId="ADAL" clId="{5923752B-2809-4D9F-B9A0-77DDE77D3717}" dt="2026-01-14T20:23:56.582" v="508" actId="478"/>
          <ac:picMkLst>
            <pc:docMk/>
            <pc:sldMk cId="350802317" sldId="256"/>
            <ac:picMk id="1043" creationId="{6CE68A12-EF93-454F-B60F-3781FEE0E596}"/>
          </ac:picMkLst>
        </pc:picChg>
      </pc:sldChg>
    </pc:docChg>
  </pc:docChgLst>
  <pc:docChgLst>
    <pc:chgData name="Susan Jo Thomas" userId="de94bd93-cda3-4f78-a228-ce2376072b8d" providerId="ADAL" clId="{A1A2DD31-4B48-4542-94F7-EF91E0C88C51}"/>
    <pc:docChg chg="modSld">
      <pc:chgData name="Susan Jo Thomas" userId="de94bd93-cda3-4f78-a228-ce2376072b8d" providerId="ADAL" clId="{A1A2DD31-4B48-4542-94F7-EF91E0C88C51}" dt="2026-01-14T20:37:34.600" v="1" actId="6549"/>
      <pc:docMkLst>
        <pc:docMk/>
      </pc:docMkLst>
      <pc:sldChg chg="modSp mod">
        <pc:chgData name="Susan Jo Thomas" userId="de94bd93-cda3-4f78-a228-ce2376072b8d" providerId="ADAL" clId="{A1A2DD31-4B48-4542-94F7-EF91E0C88C51}" dt="2026-01-14T20:37:34.600" v="1" actId="6549"/>
        <pc:sldMkLst>
          <pc:docMk/>
          <pc:sldMk cId="350802317" sldId="256"/>
        </pc:sldMkLst>
        <pc:spChg chg="mod">
          <ac:chgData name="Susan Jo Thomas" userId="de94bd93-cda3-4f78-a228-ce2376072b8d" providerId="ADAL" clId="{A1A2DD31-4B48-4542-94F7-EF91E0C88C51}" dt="2026-01-14T20:37:34.600" v="1" actId="6549"/>
          <ac:spMkLst>
            <pc:docMk/>
            <pc:sldMk cId="350802317" sldId="256"/>
            <ac:spMk id="13" creationId="{EE136620-C41A-4A19-8EE5-97BC1188DAF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E8D83C7B-F495-4F6A-B142-65213BD996B5}" type="datetimeFigureOut">
              <a:rPr lang="en-US" smtClean="0"/>
              <a:t>1/14/2026</a:t>
            </a:fld>
            <a:endParaRPr lang="en-US"/>
          </a:p>
        </p:txBody>
      </p:sp>
      <p:sp>
        <p:nvSpPr>
          <p:cNvPr id="4" name="Slide Image Placeholder 3"/>
          <p:cNvSpPr>
            <a:spLocks noGrp="1" noRot="1" noChangeAspect="1"/>
          </p:cNvSpPr>
          <p:nvPr>
            <p:ph type="sldImg" idx="2"/>
          </p:nvPr>
        </p:nvSpPr>
        <p:spPr>
          <a:xfrm>
            <a:off x="1560513" y="1200150"/>
            <a:ext cx="4194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9AFE6467-EE62-49BA-8D41-2DAEF507D9E0}" type="slidenum">
              <a:rPr lang="en-US" smtClean="0"/>
              <a:t>‹#›</a:t>
            </a:fld>
            <a:endParaRPr lang="en-US"/>
          </a:p>
        </p:txBody>
      </p:sp>
    </p:spTree>
    <p:extLst>
      <p:ext uri="{BB962C8B-B14F-4D97-AF65-F5344CB8AC3E}">
        <p14:creationId xmlns:p14="http://schemas.microsoft.com/office/powerpoint/2010/main" val="1133997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AFE6467-EE62-49BA-8D41-2DAEF507D9E0}" type="slidenum">
              <a:rPr lang="en-US" smtClean="0"/>
              <a:t>1</a:t>
            </a:fld>
            <a:endParaRPr lang="en-US"/>
          </a:p>
        </p:txBody>
      </p:sp>
    </p:spTree>
    <p:extLst>
      <p:ext uri="{BB962C8B-B14F-4D97-AF65-F5344CB8AC3E}">
        <p14:creationId xmlns:p14="http://schemas.microsoft.com/office/powerpoint/2010/main" val="3296084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p>
        </p:txBody>
      </p:sp>
      <p:sp>
        <p:nvSpPr>
          <p:cNvPr id="4" name="Date Placeholder 3"/>
          <p:cNvSpPr>
            <a:spLocks noGrp="1"/>
          </p:cNvSpPr>
          <p:nvPr>
            <p:ph type="dt" sz="half" idx="10"/>
          </p:nvPr>
        </p:nvSpPr>
        <p:spPr/>
        <p:txBody>
          <a:bodyPr/>
          <a:lstStyle/>
          <a:p>
            <a:fld id="{1AE56639-38DB-4350-B36A-9B764913883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425233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E56639-38DB-4350-B36A-9B764913883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652686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E56639-38DB-4350-B36A-9B764913883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18491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E56639-38DB-4350-B36A-9B764913883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1224165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E56639-38DB-4350-B36A-9B7649138834}"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127053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AE56639-38DB-4350-B36A-9B7649138834}"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3653033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AE56639-38DB-4350-B36A-9B7649138834}" type="datetimeFigureOut">
              <a:rPr lang="en-US" smtClean="0"/>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1241842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AE56639-38DB-4350-B36A-9B7649138834}" type="datetimeFigureOut">
              <a:rPr lang="en-US" smtClean="0"/>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18715505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E56639-38DB-4350-B36A-9B7649138834}" type="datetimeFigureOut">
              <a:rPr lang="en-US" smtClean="0"/>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2541432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1AE56639-38DB-4350-B36A-9B7649138834}"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3788258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1AE56639-38DB-4350-B36A-9B7649138834}"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35C691-7333-4279-AC28-73CA85BA55EE}" type="slidenum">
              <a:rPr lang="en-US" smtClean="0"/>
              <a:t>‹#›</a:t>
            </a:fld>
            <a:endParaRPr lang="en-US"/>
          </a:p>
        </p:txBody>
      </p:sp>
    </p:spTree>
    <p:extLst>
      <p:ext uri="{BB962C8B-B14F-4D97-AF65-F5344CB8AC3E}">
        <p14:creationId xmlns:p14="http://schemas.microsoft.com/office/powerpoint/2010/main" val="1827907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1AE56639-38DB-4350-B36A-9B7649138834}" type="datetimeFigureOut">
              <a:rPr lang="en-US" smtClean="0"/>
              <a:t>1/14/2026</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DC35C691-7333-4279-AC28-73CA85BA55EE}" type="slidenum">
              <a:rPr lang="en-US" smtClean="0"/>
              <a:t>‹#›</a:t>
            </a:fld>
            <a:endParaRPr lang="en-US"/>
          </a:p>
        </p:txBody>
      </p:sp>
    </p:spTree>
    <p:extLst>
      <p:ext uri="{BB962C8B-B14F-4D97-AF65-F5344CB8AC3E}">
        <p14:creationId xmlns:p14="http://schemas.microsoft.com/office/powerpoint/2010/main" val="10458545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50CE435-F09B-EFBE-DA51-9D65FDBBBE3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89342" y="1206480"/>
            <a:ext cx="3304094" cy="5812021"/>
          </a:xfrm>
          <a:prstGeom prst="rect">
            <a:avLst/>
          </a:prstGeom>
        </p:spPr>
      </p:pic>
      <p:sp>
        <p:nvSpPr>
          <p:cNvPr id="13" name="Text Box 14">
            <a:extLst>
              <a:ext uri="{FF2B5EF4-FFF2-40B4-BE49-F238E27FC236}">
                <a16:creationId xmlns:a16="http://schemas.microsoft.com/office/drawing/2014/main" id="{EE136620-C41A-4A19-8EE5-97BC1188DAF0}"/>
              </a:ext>
            </a:extLst>
          </p:cNvPr>
          <p:cNvSpPr txBox="1">
            <a:spLocks noChangeArrowheads="1"/>
          </p:cNvSpPr>
          <p:nvPr/>
        </p:nvSpPr>
        <p:spPr bwMode="auto">
          <a:xfrm>
            <a:off x="3692785" y="1395394"/>
            <a:ext cx="2764597" cy="5490129"/>
          </a:xfrm>
          <a:prstGeom prst="rect">
            <a:avLst/>
          </a:prstGeom>
          <a:solidFill>
            <a:schemeClr val="bg1">
              <a:lumMod val="95000"/>
            </a:schemeClr>
          </a:solidFill>
          <a:ln w="12700" algn="ctr">
            <a:solidFill>
              <a:srgbClr val="10069F"/>
            </a:solidFill>
            <a:miter lim="800000"/>
            <a:headEnd/>
            <a:tailEnd/>
          </a:ln>
          <a:effectLst>
            <a:outerShdw dist="28398" dir="3806097" algn="ctr" rotWithShape="0">
              <a:srgbClr val="666666">
                <a:alpha val="50000"/>
              </a:srgbClr>
            </a:outerShdw>
          </a:effectLst>
        </p:spPr>
        <p:txBody>
          <a:bodyPr vert="horz" wrap="square" lIns="36576" tIns="36576" rIns="36576" bIns="36576" numCol="1" anchor="t" anchorCtr="0" compatLnSpc="1">
            <a:prstTxWarp prst="textNoShape">
              <a:avLst/>
            </a:prstTxWarp>
            <a:noAutofit/>
          </a:bodyPr>
          <a:lstStyle/>
          <a:p>
            <a:pPr marR="0" lvl="0" indent="0" defTabSz="914400" eaLnBrk="0" fontAlgn="base" hangingPunct="0">
              <a:lnSpc>
                <a:spcPct val="100000"/>
              </a:lnSpc>
              <a:spcBef>
                <a:spcPct val="0"/>
              </a:spcBef>
              <a:buClrTx/>
              <a:buSzTx/>
              <a:tabLst/>
            </a:pPr>
            <a:r>
              <a:rPr lang="en-US" altLang="en-US" sz="1400" b="1" u="sng">
                <a:solidFill>
                  <a:srgbClr val="000000"/>
                </a:solidFill>
                <a:latin typeface="Arial"/>
                <a:cs typeface="Arial"/>
              </a:rPr>
              <a:t>IHCP Program Membership:      </a:t>
            </a:r>
          </a:p>
          <a:p>
            <a:pPr marR="0" lvl="0" indent="0" defTabSz="914400" eaLnBrk="0" fontAlgn="base" hangingPunct="0">
              <a:lnSpc>
                <a:spcPct val="100000"/>
              </a:lnSpc>
              <a:spcBef>
                <a:spcPct val="0"/>
              </a:spcBef>
              <a:buClrTx/>
              <a:buSzTx/>
              <a:tabLst/>
            </a:pPr>
            <a:r>
              <a:rPr lang="en-US" altLang="en-US" sz="1150">
                <a:latin typeface="Arial"/>
                <a:cs typeface="Arial"/>
              </a:rPr>
              <a:t>Total Membership decreased in December.</a:t>
            </a:r>
            <a:r>
              <a:rPr kumimoji="0" lang="en-US" altLang="en-US" sz="1150" b="0" i="0" u="none" strike="noStrike" cap="none" normalizeH="0" baseline="0">
                <a:ln>
                  <a:noFill/>
                </a:ln>
                <a:effectLst/>
                <a:latin typeface="Arial"/>
                <a:cs typeface="Arial"/>
              </a:rPr>
              <a:t> With </a:t>
            </a:r>
            <a:r>
              <a:rPr kumimoji="0" lang="en-US" altLang="en-US" sz="1150" b="1" i="0" u="none" strike="noStrike" cap="none" normalizeH="0" baseline="0">
                <a:ln>
                  <a:noFill/>
                </a:ln>
                <a:effectLst/>
                <a:latin typeface="Arial"/>
                <a:cs typeface="Arial"/>
              </a:rPr>
              <a:t>1,666,337 </a:t>
            </a:r>
            <a:r>
              <a:rPr kumimoji="0" lang="en-US" altLang="en-US" sz="1150" b="0" i="0" u="none" strike="noStrike" cap="none" normalizeH="0" baseline="0">
                <a:ln>
                  <a:noFill/>
                </a:ln>
                <a:effectLst/>
                <a:latin typeface="Arial"/>
                <a:cs typeface="Arial"/>
              </a:rPr>
              <a:t>members, there were </a:t>
            </a:r>
            <a:r>
              <a:rPr kumimoji="0" lang="en-US" altLang="en-US" sz="1150" b="1" i="0" u="none" strike="noStrike" cap="none" normalizeH="0" baseline="0">
                <a:ln>
                  <a:noFill/>
                </a:ln>
                <a:solidFill>
                  <a:srgbClr val="FF0000"/>
                </a:solidFill>
                <a:effectLst/>
                <a:latin typeface="Arial"/>
                <a:cs typeface="Arial"/>
              </a:rPr>
              <a:t>26</a:t>
            </a:r>
            <a:r>
              <a:rPr lang="en-US" altLang="en-US" sz="1150" b="1">
                <a:solidFill>
                  <a:srgbClr val="FF0000"/>
                </a:solidFill>
                <a:latin typeface="Arial"/>
                <a:cs typeface="Arial"/>
              </a:rPr>
              <a:t>,030</a:t>
            </a:r>
            <a:r>
              <a:rPr kumimoji="0" lang="en-US" altLang="en-US" sz="1150" b="0" i="0" u="none" strike="noStrike" cap="none" normalizeH="0" baseline="0">
                <a:ln>
                  <a:noFill/>
                </a:ln>
                <a:effectLst/>
                <a:latin typeface="Arial"/>
                <a:cs typeface="Arial"/>
              </a:rPr>
              <a:t>, or </a:t>
            </a:r>
            <a:r>
              <a:rPr lang="en-US" altLang="en-US" sz="1150" b="1">
                <a:solidFill>
                  <a:srgbClr val="FF0000"/>
                </a:solidFill>
                <a:latin typeface="Arial"/>
                <a:cs typeface="Arial"/>
              </a:rPr>
              <a:t>1.54</a:t>
            </a:r>
            <a:r>
              <a:rPr kumimoji="0" lang="en-US" altLang="en-US" sz="1150" b="1" i="0" u="none" strike="noStrike" cap="none" normalizeH="0" baseline="0">
                <a:ln>
                  <a:noFill/>
                </a:ln>
                <a:solidFill>
                  <a:srgbClr val="FF0000"/>
                </a:solidFill>
                <a:effectLst/>
                <a:latin typeface="Arial"/>
                <a:cs typeface="Arial"/>
              </a:rPr>
              <a:t>%</a:t>
            </a:r>
            <a:r>
              <a:rPr kumimoji="0" lang="en-US" altLang="en-US" sz="1150" i="0" u="none" strike="noStrike" cap="none" normalizeH="0" baseline="0">
                <a:ln>
                  <a:noFill/>
                </a:ln>
                <a:solidFill>
                  <a:srgbClr val="FF0000"/>
                </a:solidFill>
                <a:effectLst/>
                <a:latin typeface="Arial"/>
                <a:cs typeface="Arial"/>
              </a:rPr>
              <a:t>,</a:t>
            </a:r>
            <a:r>
              <a:rPr kumimoji="0" lang="en-US" altLang="en-US" sz="1150" b="0" i="0" u="none" strike="noStrike" cap="none" normalizeH="0" baseline="0">
                <a:ln>
                  <a:noFill/>
                </a:ln>
                <a:solidFill>
                  <a:srgbClr val="FF0000"/>
                </a:solidFill>
                <a:effectLst/>
                <a:latin typeface="Arial"/>
                <a:cs typeface="Arial"/>
              </a:rPr>
              <a:t> </a:t>
            </a:r>
            <a:r>
              <a:rPr lang="en-US" altLang="en-US" sz="1150" b="1">
                <a:solidFill>
                  <a:srgbClr val="FF0000"/>
                </a:solidFill>
                <a:latin typeface="Arial"/>
                <a:cs typeface="Arial"/>
              </a:rPr>
              <a:t>less</a:t>
            </a:r>
            <a:r>
              <a:rPr kumimoji="0" lang="en-US" altLang="en-US" sz="1150" b="0" i="0" u="none" strike="noStrike" cap="none" normalizeH="0" baseline="0">
                <a:ln>
                  <a:noFill/>
                </a:ln>
                <a:effectLst/>
                <a:latin typeface="Arial"/>
                <a:cs typeface="Arial"/>
              </a:rPr>
              <a:t> members in </a:t>
            </a:r>
            <a:r>
              <a:rPr lang="en-US" altLang="en-US" sz="1150">
                <a:latin typeface="Arial"/>
                <a:cs typeface="Arial"/>
              </a:rPr>
              <a:t>December</a:t>
            </a:r>
            <a:r>
              <a:rPr kumimoji="0" lang="en-US" altLang="en-US" sz="1150" b="0" i="0" u="none" strike="noStrike" cap="none" normalizeH="0" baseline="0">
                <a:ln>
                  <a:noFill/>
                </a:ln>
                <a:effectLst/>
                <a:latin typeface="Arial"/>
                <a:cs typeface="Arial"/>
              </a:rPr>
              <a:t> 2025 than in </a:t>
            </a:r>
            <a:r>
              <a:rPr lang="en-US" altLang="en-US" sz="1150">
                <a:latin typeface="Arial"/>
                <a:cs typeface="Arial"/>
              </a:rPr>
              <a:t>November 2025</a:t>
            </a:r>
            <a:r>
              <a:rPr kumimoji="0" lang="en-US" altLang="en-US" sz="1150" b="0" i="0" u="none" strike="noStrike" cap="none" normalizeH="0" baseline="0">
                <a:ln>
                  <a:noFill/>
                </a:ln>
                <a:effectLst/>
                <a:latin typeface="Arial"/>
                <a:cs typeface="Arial"/>
              </a:rPr>
              <a:t>. </a:t>
            </a:r>
            <a:r>
              <a:rPr lang="en-US" altLang="en-US" sz="1150">
                <a:latin typeface="Arial"/>
                <a:cs typeface="Arial"/>
              </a:rPr>
              <a:t>Total Membership has fallen by over</a:t>
            </a:r>
            <a:r>
              <a:rPr kumimoji="0" lang="en-US" altLang="en-US" sz="1150" b="0" i="0" u="none" strike="noStrike" cap="none" normalizeH="0" baseline="0">
                <a:ln>
                  <a:noFill/>
                </a:ln>
                <a:effectLst/>
                <a:latin typeface="Arial"/>
                <a:cs typeface="Arial"/>
              </a:rPr>
              <a:t> </a:t>
            </a:r>
            <a:r>
              <a:rPr kumimoji="0" lang="en-US" altLang="en-US" sz="1150" b="1" i="0" u="none" strike="noStrike" cap="none" normalizeH="0" baseline="0">
                <a:ln>
                  <a:noFill/>
                </a:ln>
                <a:solidFill>
                  <a:srgbClr val="FF0000"/>
                </a:solidFill>
                <a:effectLst/>
                <a:latin typeface="Arial"/>
                <a:cs typeface="Arial"/>
              </a:rPr>
              <a:t>304,000</a:t>
            </a:r>
            <a:r>
              <a:rPr lang="en-US" altLang="en-US" sz="1150">
                <a:solidFill>
                  <a:srgbClr val="FF0000"/>
                </a:solidFill>
                <a:latin typeface="Arial"/>
                <a:cs typeface="Arial"/>
              </a:rPr>
              <a:t> </a:t>
            </a:r>
            <a:r>
              <a:rPr lang="en-US" altLang="en-US" sz="1150">
                <a:latin typeface="Arial"/>
                <a:cs typeface="Arial"/>
              </a:rPr>
              <a:t>since March 2025.</a:t>
            </a:r>
          </a:p>
          <a:p>
            <a:pPr marR="0" lvl="0" indent="0" defTabSz="914400" eaLnBrk="0" fontAlgn="base" hangingPunct="0">
              <a:lnSpc>
                <a:spcPct val="100000"/>
              </a:lnSpc>
              <a:spcBef>
                <a:spcPct val="0"/>
              </a:spcBef>
              <a:buClrTx/>
              <a:buSzTx/>
              <a:tabLst/>
            </a:pPr>
            <a:endParaRPr lang="en-US" altLang="en-US" sz="1000">
              <a:solidFill>
                <a:srgbClr val="000000"/>
              </a:solidFill>
              <a:latin typeface="Arial" panose="020B0604020202020204" pitchFamily="34" charset="0"/>
            </a:endParaRPr>
          </a:p>
          <a:p>
            <a:pPr defTabSz="914400" eaLnBrk="0" fontAlgn="base" hangingPunct="0">
              <a:spcBef>
                <a:spcPct val="0"/>
              </a:spcBef>
            </a:pPr>
            <a:r>
              <a:rPr lang="en-US" altLang="en-US" sz="1400" b="1" u="sng">
                <a:solidFill>
                  <a:srgbClr val="000000"/>
                </a:solidFill>
                <a:latin typeface="Arial"/>
                <a:cs typeface="Arial"/>
              </a:rPr>
              <a:t>Category Membership:</a:t>
            </a:r>
          </a:p>
          <a:p>
            <a:pPr defTabSz="914400" eaLnBrk="0" fontAlgn="base" hangingPunct="0">
              <a:spcBef>
                <a:spcPct val="0"/>
              </a:spcBef>
              <a:buFontTx/>
              <a:buNone/>
            </a:pPr>
            <a:r>
              <a:rPr lang="en-US" sz="1150">
                <a:solidFill>
                  <a:srgbClr val="000000"/>
                </a:solidFill>
                <a:latin typeface="Arial"/>
                <a:cs typeface="Arial"/>
              </a:rPr>
              <a:t>All five major categories declined in December. HIP saw the steepest percentage drop, -2%, while HHW lost the most members, 12,458, followed closely by HIP, 12,318. </a:t>
            </a:r>
          </a:p>
          <a:p>
            <a:pPr defTabSz="914400" eaLnBrk="0" fontAlgn="base" hangingPunct="0">
              <a:spcBef>
                <a:spcPct val="0"/>
              </a:spcBef>
              <a:buFontTx/>
              <a:buNone/>
            </a:pPr>
            <a:endParaRPr lang="en-US" altLang="en-US" sz="1150">
              <a:solidFill>
                <a:srgbClr val="000000"/>
              </a:solidFill>
              <a:latin typeface="Arial"/>
              <a:cs typeface="Arial"/>
            </a:endParaRPr>
          </a:p>
          <a:p>
            <a:pPr defTabSz="914400" eaLnBrk="0" fontAlgn="base" hangingPunct="0">
              <a:spcBef>
                <a:spcPct val="0"/>
              </a:spcBef>
              <a:buFontTx/>
              <a:buNone/>
            </a:pPr>
            <a:r>
              <a:rPr lang="en-US" altLang="en-US" sz="1400" b="1" u="sng">
                <a:solidFill>
                  <a:srgbClr val="000000"/>
                </a:solidFill>
                <a:latin typeface="Arial"/>
                <a:cs typeface="Arial"/>
              </a:rPr>
              <a:t>Insights:</a:t>
            </a:r>
          </a:p>
          <a:p>
            <a:pPr lvl="0" defTabSz="914400" eaLnBrk="0" fontAlgn="base" hangingPunct="0">
              <a:spcBef>
                <a:spcPct val="0"/>
              </a:spcBef>
              <a:spcAft>
                <a:spcPts val="600"/>
              </a:spcAft>
            </a:pPr>
            <a:r>
              <a:rPr lang="en-US" sz="1150">
                <a:solidFill>
                  <a:srgbClr val="000000"/>
                </a:solidFill>
                <a:latin typeface="Arial"/>
                <a:cs typeface="Arial"/>
              </a:rPr>
              <a:t>The chart shows HIP State Plan Plus, HIP State Plan Basic, and Hoosier Care Connect membership from January 2025 through December 2025. HIP State Plans serve low-income parents and caretakers, while Hoosier Care Connect (HCC) coordinates care for aged, blind, and disabled members. Both HIP tiers saw significant declines. Plus membership dropped over 44,000 and Basic fell nearly 15,000. HCC remained stable, ending with 79,385 members, nearly matching its January level.</a:t>
            </a:r>
            <a:endParaRPr lang="en-US" altLang="en-US" sz="1150">
              <a:solidFill>
                <a:srgbClr val="000000"/>
              </a:solidFill>
              <a:latin typeface="Arial"/>
              <a:cs typeface="Arial"/>
            </a:endParaRPr>
          </a:p>
        </p:txBody>
      </p:sp>
      <p:sp>
        <p:nvSpPr>
          <p:cNvPr id="16" name="Text Box 17">
            <a:extLst>
              <a:ext uri="{FF2B5EF4-FFF2-40B4-BE49-F238E27FC236}">
                <a16:creationId xmlns:a16="http://schemas.microsoft.com/office/drawing/2014/main" id="{2E174120-8827-460B-B928-8B56013023C0}"/>
              </a:ext>
            </a:extLst>
          </p:cNvPr>
          <p:cNvSpPr txBox="1">
            <a:spLocks noChangeArrowheads="1"/>
          </p:cNvSpPr>
          <p:nvPr/>
        </p:nvSpPr>
        <p:spPr bwMode="auto">
          <a:xfrm>
            <a:off x="121837" y="6888715"/>
            <a:ext cx="2752725" cy="214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500" b="0" i="0" u="none" strike="noStrike" cap="none" normalizeH="0" baseline="0">
                <a:ln>
                  <a:noFill/>
                </a:ln>
                <a:solidFill>
                  <a:srgbClr val="000000"/>
                </a:solidFill>
                <a:effectLst/>
                <a:latin typeface="Arial" panose="020B0604020202020204" pitchFamily="34" charset="0"/>
              </a:rPr>
              <a:t>The values above reflect the percentage difference between the previous month, the six-month rolling average, and the same month last year, respectively.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Text Box 18">
            <a:extLst>
              <a:ext uri="{FF2B5EF4-FFF2-40B4-BE49-F238E27FC236}">
                <a16:creationId xmlns:a16="http://schemas.microsoft.com/office/drawing/2014/main" id="{951F7767-BFFD-4AB3-8F71-40C739D6D854}"/>
              </a:ext>
            </a:extLst>
          </p:cNvPr>
          <p:cNvSpPr txBox="1">
            <a:spLocks noChangeArrowheads="1"/>
          </p:cNvSpPr>
          <p:nvPr/>
        </p:nvSpPr>
        <p:spPr bwMode="auto">
          <a:xfrm>
            <a:off x="1671638" y="486641"/>
            <a:ext cx="6845300" cy="768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C4262E"/>
                </a:solidFill>
                <a:effectLst/>
                <a:latin typeface="Arial" panose="020B0604020202020204" pitchFamily="34" charset="0"/>
              </a:rPr>
              <a:t>Indiana Health Coverage Programs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C4262E"/>
                </a:solidFill>
                <a:effectLst/>
                <a:latin typeface="Arial" panose="020B0604020202020204" pitchFamily="34" charset="0"/>
              </a:rPr>
              <a:t>Enr</a:t>
            </a:r>
            <a:r>
              <a:rPr lang="en-US" altLang="en-US" sz="2000" b="1">
                <a:solidFill>
                  <a:srgbClr val="C4262E"/>
                </a:solidFill>
                <a:latin typeface="Arial" panose="020B0604020202020204" pitchFamily="34" charset="0"/>
              </a:rPr>
              <a:t>ollme</a:t>
            </a:r>
            <a:r>
              <a:rPr kumimoji="0" lang="en-US" altLang="en-US" sz="2000" b="1" i="0" u="none" strike="noStrike" cap="none" normalizeH="0" baseline="0">
                <a:ln>
                  <a:noFill/>
                </a:ln>
                <a:solidFill>
                  <a:srgbClr val="C4262E"/>
                </a:solidFill>
                <a:effectLst/>
                <a:latin typeface="Arial" panose="020B0604020202020204" pitchFamily="34" charset="0"/>
              </a:rPr>
              <a:t>nt T</a:t>
            </a:r>
            <a:r>
              <a:rPr lang="en-US" altLang="en-US" sz="2000" b="1">
                <a:solidFill>
                  <a:srgbClr val="C4262E"/>
                </a:solidFill>
                <a:latin typeface="Arial" panose="020B0604020202020204" pitchFamily="34" charset="0"/>
              </a:rPr>
              <a:t>rend </a:t>
            </a:r>
            <a:r>
              <a:rPr kumimoji="0" lang="en-US" altLang="en-US" sz="2000" b="1" i="0" u="none" strike="noStrike" cap="none" normalizeH="0" baseline="0">
                <a:ln>
                  <a:noFill/>
                </a:ln>
                <a:solidFill>
                  <a:srgbClr val="C4262E"/>
                </a:solidFill>
                <a:effectLst/>
                <a:latin typeface="Arial" panose="020B0604020202020204" pitchFamily="34" charset="0"/>
              </a:rPr>
              <a:t>Highlights – Decem</a:t>
            </a:r>
            <a:r>
              <a:rPr lang="en-US" altLang="en-US" sz="2000" b="1">
                <a:solidFill>
                  <a:srgbClr val="C4262E"/>
                </a:solidFill>
                <a:latin typeface="Arial" panose="020B0604020202020204" pitchFamily="34" charset="0"/>
              </a:rPr>
              <a:t>ber</a:t>
            </a:r>
            <a:r>
              <a:rPr kumimoji="0" lang="en-US" altLang="en-US" sz="2000" b="1" i="0" u="none" strike="noStrike" cap="none" normalizeH="0" baseline="0">
                <a:ln>
                  <a:noFill/>
                </a:ln>
                <a:solidFill>
                  <a:srgbClr val="C4262E"/>
                </a:solidFill>
                <a:effectLst/>
                <a:latin typeface="Arial" panose="020B0604020202020204" pitchFamily="34" charset="0"/>
              </a:rPr>
              <a:t> 2025</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Text Box 20">
            <a:extLst>
              <a:ext uri="{FF2B5EF4-FFF2-40B4-BE49-F238E27FC236}">
                <a16:creationId xmlns:a16="http://schemas.microsoft.com/office/drawing/2014/main" id="{949361AD-8AAF-418C-A139-26164B1883C4}"/>
              </a:ext>
            </a:extLst>
          </p:cNvPr>
          <p:cNvSpPr txBox="1">
            <a:spLocks noChangeArrowheads="1"/>
          </p:cNvSpPr>
          <p:nvPr/>
        </p:nvSpPr>
        <p:spPr bwMode="auto">
          <a:xfrm>
            <a:off x="523875" y="7120877"/>
            <a:ext cx="8985250" cy="287580"/>
          </a:xfrm>
          <a:prstGeom prst="rect">
            <a:avLst/>
          </a:prstGeom>
          <a:solidFill>
            <a:srgbClr val="FFFFFF"/>
          </a:solidFill>
          <a:ln w="9525"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ts val="1000"/>
              </a:spcAft>
              <a:buClrTx/>
              <a:buSzTx/>
              <a:buFontTx/>
              <a:buNone/>
              <a:tabLst/>
            </a:pPr>
            <a:r>
              <a:rPr kumimoji="0" lang="en-US" altLang="en-US" sz="800" b="0" i="0" u="none" strike="noStrike" cap="none" normalizeH="0" baseline="0">
                <a:ln>
                  <a:noFill/>
                </a:ln>
                <a:solidFill>
                  <a:srgbClr val="000000"/>
                </a:solidFill>
                <a:effectLst/>
                <a:latin typeface="Times New Roman" panose="02020603050405020304" pitchFamily="18" charset="0"/>
              </a:rPr>
              <a:t>Sources: Indiana Family and Social Services Administration, Enrollment Data. The expressed views and opinions are strictly those of Covering Kids &amp; Families of Indiana and do not reflect the official position of the Indiana Family and Social Services Administration or other partners.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45" name="Picture 21">
            <a:extLst>
              <a:ext uri="{FF2B5EF4-FFF2-40B4-BE49-F238E27FC236}">
                <a16:creationId xmlns:a16="http://schemas.microsoft.com/office/drawing/2014/main" id="{678CF1A2-7C89-45B0-ABCA-D3BBB49AF2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875" y="356466"/>
            <a:ext cx="1304925"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graphicFrame>
        <p:nvGraphicFramePr>
          <p:cNvPr id="27" name="Table 26">
            <a:extLst>
              <a:ext uri="{FF2B5EF4-FFF2-40B4-BE49-F238E27FC236}">
                <a16:creationId xmlns:a16="http://schemas.microsoft.com/office/drawing/2014/main" id="{ACCF2590-DD7A-469C-B5AA-38B3FBEF531D}"/>
              </a:ext>
            </a:extLst>
          </p:cNvPr>
          <p:cNvGraphicFramePr>
            <a:graphicFrameLocks noGrp="1"/>
          </p:cNvGraphicFramePr>
          <p:nvPr>
            <p:extLst>
              <p:ext uri="{D42A27DB-BD31-4B8C-83A1-F6EECF244321}">
                <p14:modId xmlns:p14="http://schemas.microsoft.com/office/powerpoint/2010/main" val="2199092377"/>
              </p:ext>
            </p:extLst>
          </p:nvPr>
        </p:nvGraphicFramePr>
        <p:xfrm>
          <a:off x="121837" y="4211782"/>
          <a:ext cx="3374449" cy="2641147"/>
        </p:xfrm>
        <a:graphic>
          <a:graphicData uri="http://schemas.openxmlformats.org/drawingml/2006/table">
            <a:tbl>
              <a:tblPr/>
              <a:tblGrid>
                <a:gridCol w="605157">
                  <a:extLst>
                    <a:ext uri="{9D8B030D-6E8A-4147-A177-3AD203B41FA5}">
                      <a16:colId xmlns:a16="http://schemas.microsoft.com/office/drawing/2014/main" val="42553150"/>
                    </a:ext>
                  </a:extLst>
                </a:gridCol>
                <a:gridCol w="548163">
                  <a:extLst>
                    <a:ext uri="{9D8B030D-6E8A-4147-A177-3AD203B41FA5}">
                      <a16:colId xmlns:a16="http://schemas.microsoft.com/office/drawing/2014/main" val="192687213"/>
                    </a:ext>
                  </a:extLst>
                </a:gridCol>
                <a:gridCol w="576640">
                  <a:extLst>
                    <a:ext uri="{9D8B030D-6E8A-4147-A177-3AD203B41FA5}">
                      <a16:colId xmlns:a16="http://schemas.microsoft.com/office/drawing/2014/main" val="1397452331"/>
                    </a:ext>
                  </a:extLst>
                </a:gridCol>
                <a:gridCol w="548163">
                  <a:extLst>
                    <a:ext uri="{9D8B030D-6E8A-4147-A177-3AD203B41FA5}">
                      <a16:colId xmlns:a16="http://schemas.microsoft.com/office/drawing/2014/main" val="3609929180"/>
                    </a:ext>
                  </a:extLst>
                </a:gridCol>
                <a:gridCol w="548163">
                  <a:extLst>
                    <a:ext uri="{9D8B030D-6E8A-4147-A177-3AD203B41FA5}">
                      <a16:colId xmlns:a16="http://schemas.microsoft.com/office/drawing/2014/main" val="4133607611"/>
                    </a:ext>
                  </a:extLst>
                </a:gridCol>
                <a:gridCol w="548163">
                  <a:extLst>
                    <a:ext uri="{9D8B030D-6E8A-4147-A177-3AD203B41FA5}">
                      <a16:colId xmlns:a16="http://schemas.microsoft.com/office/drawing/2014/main" val="992868849"/>
                    </a:ext>
                  </a:extLst>
                </a:gridCol>
              </a:tblGrid>
              <a:tr h="126138">
                <a:tc>
                  <a:txBody>
                    <a:bodyPr/>
                    <a:lstStyle/>
                    <a:p>
                      <a:pPr marR="0" indent="0" algn="ctr" rtl="0">
                        <a:spcBef>
                          <a:spcPts val="0"/>
                        </a:spcBef>
                        <a:spcAft>
                          <a:spcPts val="1400"/>
                        </a:spcAft>
                      </a:pPr>
                      <a:r>
                        <a:rPr lang="en-US" sz="900" b="1" kern="1400">
                          <a:ln>
                            <a:noFill/>
                          </a:ln>
                          <a:solidFill>
                            <a:srgbClr val="FFFFFF"/>
                          </a:solidFill>
                          <a:effectLst/>
                          <a:latin typeface="Calibri" panose="020F0502020204030204" pitchFamily="34" charset="0"/>
                        </a:rPr>
                        <a:t> </a:t>
                      </a:r>
                      <a:endParaRPr lang="en-US" sz="950" kern="1400">
                        <a:ln>
                          <a:noFill/>
                        </a:ln>
                        <a:solidFill>
                          <a:srgbClr val="000000"/>
                        </a:solidFill>
                        <a:effectLst/>
                        <a:latin typeface="Comic Sans MS" panose="030F0702030302020204" pitchFamily="66"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marR="0" indent="0" algn="ctr" rtl="0">
                        <a:spcBef>
                          <a:spcPts val="0"/>
                        </a:spcBef>
                        <a:spcAft>
                          <a:spcPts val="1400"/>
                        </a:spcAft>
                      </a:pPr>
                      <a:r>
                        <a:rPr lang="en-US" sz="900" b="1" kern="1400">
                          <a:ln>
                            <a:noFill/>
                          </a:ln>
                          <a:solidFill>
                            <a:srgbClr val="FFFFFF"/>
                          </a:solidFill>
                          <a:effectLst/>
                          <a:latin typeface="Calibri" panose="020F0502020204030204" pitchFamily="34" charset="0"/>
                        </a:rPr>
                        <a:t> HHW </a:t>
                      </a:r>
                      <a:endParaRPr lang="en-US" sz="950" kern="1400">
                        <a:ln>
                          <a:noFill/>
                        </a:ln>
                        <a:solidFill>
                          <a:srgbClr val="000000"/>
                        </a:solidFill>
                        <a:effectLst/>
                        <a:latin typeface="Comic Sans MS" panose="030F0702030302020204" pitchFamily="66"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marR="0" indent="0" algn="ctr" rtl="0">
                        <a:spcBef>
                          <a:spcPts val="0"/>
                        </a:spcBef>
                        <a:spcAft>
                          <a:spcPts val="1400"/>
                        </a:spcAft>
                      </a:pPr>
                      <a:r>
                        <a:rPr lang="en-US" sz="900" b="1" kern="1400">
                          <a:ln>
                            <a:noFill/>
                          </a:ln>
                          <a:solidFill>
                            <a:srgbClr val="10069F"/>
                          </a:solidFill>
                          <a:effectLst/>
                          <a:latin typeface="Calibri" panose="020F0502020204030204" pitchFamily="34" charset="0"/>
                        </a:rPr>
                        <a:t> </a:t>
                      </a:r>
                      <a:r>
                        <a:rPr lang="en-US" sz="900" b="1" kern="1400">
                          <a:ln>
                            <a:noFill/>
                          </a:ln>
                          <a:solidFill>
                            <a:srgbClr val="FFFFFF"/>
                          </a:solidFill>
                          <a:effectLst/>
                          <a:latin typeface="Calibri" panose="020F0502020204030204" pitchFamily="34" charset="0"/>
                        </a:rPr>
                        <a:t>HIP</a:t>
                      </a:r>
                      <a:endParaRPr lang="en-US" sz="950" kern="1400">
                        <a:ln>
                          <a:noFill/>
                        </a:ln>
                        <a:solidFill>
                          <a:srgbClr val="000000"/>
                        </a:solidFill>
                        <a:effectLst/>
                        <a:latin typeface="Comic Sans MS" panose="030F0702030302020204" pitchFamily="66"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marR="0" indent="0" algn="ctr" rtl="0">
                        <a:spcBef>
                          <a:spcPts val="0"/>
                        </a:spcBef>
                        <a:spcAft>
                          <a:spcPts val="1400"/>
                        </a:spcAft>
                      </a:pPr>
                      <a:r>
                        <a:rPr lang="en-US" sz="900" b="1" kern="1400">
                          <a:ln>
                            <a:noFill/>
                          </a:ln>
                          <a:solidFill>
                            <a:srgbClr val="FFFFFF"/>
                          </a:solidFill>
                          <a:effectLst/>
                          <a:latin typeface="Calibri" panose="020F0502020204030204" pitchFamily="34" charset="0"/>
                        </a:rPr>
                        <a:t> FFS </a:t>
                      </a:r>
                      <a:endParaRPr lang="en-US" sz="950" kern="1400">
                        <a:ln>
                          <a:noFill/>
                        </a:ln>
                        <a:solidFill>
                          <a:srgbClr val="000000"/>
                        </a:solidFill>
                        <a:effectLst/>
                        <a:latin typeface="Comic Sans MS" panose="030F0702030302020204" pitchFamily="66"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marR="0" indent="0" algn="ctr" rtl="0">
                        <a:spcBef>
                          <a:spcPts val="0"/>
                        </a:spcBef>
                        <a:spcAft>
                          <a:spcPts val="1400"/>
                        </a:spcAft>
                      </a:pPr>
                      <a:r>
                        <a:rPr lang="en-US" sz="900" b="1" kern="1400">
                          <a:ln>
                            <a:noFill/>
                          </a:ln>
                          <a:solidFill>
                            <a:srgbClr val="FFFFFF"/>
                          </a:solidFill>
                          <a:effectLst/>
                          <a:latin typeface="Calibri" panose="020F0502020204030204" pitchFamily="34" charset="0"/>
                        </a:rPr>
                        <a:t> </a:t>
                      </a:r>
                      <a:r>
                        <a:rPr lang="en-US" sz="900" b="1" kern="1400">
                          <a:ln>
                            <a:noFill/>
                          </a:ln>
                          <a:solidFill>
                            <a:srgbClr val="FFFFFF"/>
                          </a:solidFill>
                          <a:effectLst/>
                          <a:latin typeface="Calibri" panose="020F0502020204030204" pitchFamily="34" charset="0"/>
                          <a:ea typeface="+mn-ea"/>
                          <a:cs typeface="+mn-cs"/>
                        </a:rPr>
                        <a:t>HCC </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marR="0" indent="0" algn="ctr" rtl="0">
                        <a:spcBef>
                          <a:spcPts val="0"/>
                        </a:spcBef>
                        <a:spcAft>
                          <a:spcPts val="1400"/>
                        </a:spcAft>
                      </a:pPr>
                      <a:r>
                        <a:rPr lang="en-US" sz="900" b="1" kern="1400">
                          <a:ln>
                            <a:noFill/>
                          </a:ln>
                          <a:solidFill>
                            <a:srgbClr val="FFFFFF"/>
                          </a:solidFill>
                          <a:effectLst/>
                          <a:latin typeface="Calibri" panose="020F0502020204030204" pitchFamily="34" charset="0"/>
                          <a:ea typeface="+mn-ea"/>
                          <a:cs typeface="+mn-cs"/>
                        </a:rPr>
                        <a:t>PWA</a:t>
                      </a: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extLst>
                  <a:ext uri="{0D108BD9-81ED-4DB2-BD59-A6C34878D82A}">
                    <a16:rowId xmlns:a16="http://schemas.microsoft.com/office/drawing/2014/main" val="1517591234"/>
                  </a:ext>
                </a:extLst>
              </a:tr>
              <a:tr h="207278">
                <a:tc>
                  <a:txBody>
                    <a:bodyPr/>
                    <a:lstStyle/>
                    <a:p>
                      <a:pPr algn="ctr" fontAlgn="ctr">
                        <a:buNone/>
                      </a:pPr>
                      <a:r>
                        <a:rPr lang="en-US" sz="900" b="1" i="0" u="none" strike="noStrike">
                          <a:solidFill>
                            <a:srgbClr val="FFFFFF"/>
                          </a:solidFill>
                          <a:effectLst/>
                          <a:latin typeface="Calibri" panose="020F0502020204030204" pitchFamily="34" charset="0"/>
                        </a:rPr>
                        <a:t>December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647,794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602,488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221,538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79,385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115,132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extLst>
                  <a:ext uri="{0D108BD9-81ED-4DB2-BD59-A6C34878D82A}">
                    <a16:rowId xmlns:a16="http://schemas.microsoft.com/office/drawing/2014/main" val="763555297"/>
                  </a:ext>
                </a:extLst>
              </a:tr>
              <a:tr h="203392">
                <a:tc>
                  <a:txBody>
                    <a:bodyPr/>
                    <a:lstStyle/>
                    <a:p>
                      <a:pPr algn="ctr" fontAlgn="ctr">
                        <a:buNone/>
                      </a:pPr>
                      <a:r>
                        <a:rPr lang="en-US" sz="900" b="1" i="0" u="none" strike="noStrike">
                          <a:solidFill>
                            <a:srgbClr val="FFFFFF"/>
                          </a:solidFill>
                          <a:effectLst/>
                          <a:latin typeface="Calibri" panose="020F0502020204030204" pitchFamily="34" charset="0"/>
                        </a:rPr>
                        <a:t>1 mth.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algn="ctr" fontAlgn="ctr">
                        <a:buNone/>
                      </a:pPr>
                      <a:r>
                        <a:rPr lang="en-US" sz="900" b="1" i="0" u="none" strike="noStrike">
                          <a:solidFill>
                            <a:srgbClr val="C00000"/>
                          </a:solidFill>
                          <a:effectLst/>
                          <a:latin typeface="Calibri" panose="020F0502020204030204" pitchFamily="34" charset="0"/>
                        </a:rPr>
                        <a:t>-1.89%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-0.18%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2085519"/>
                  </a:ext>
                </a:extLst>
              </a:tr>
              <a:tr h="203569">
                <a:tc>
                  <a:txBody>
                    <a:bodyPr/>
                    <a:lstStyle/>
                    <a:p>
                      <a:pPr algn="ctr" fontAlgn="ctr">
                        <a:buNone/>
                      </a:pPr>
                      <a:r>
                        <a:rPr lang="en-US" sz="900" b="1" i="0" u="none" strike="noStrike">
                          <a:solidFill>
                            <a:srgbClr val="FFFFFF"/>
                          </a:solidFill>
                          <a:effectLst/>
                          <a:latin typeface="Calibri" panose="020F0502020204030204" pitchFamily="34" charset="0"/>
                        </a:rPr>
                        <a:t>6 mth. avg.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algn="ctr" fontAlgn="ctr">
                        <a:buNone/>
                      </a:pPr>
                      <a:r>
                        <a:rPr lang="en-US" sz="900" b="1" i="0" u="none" strike="noStrike">
                          <a:solidFill>
                            <a:srgbClr val="C00000"/>
                          </a:solidFill>
                          <a:effectLst/>
                          <a:latin typeface="Calibri" panose="020F0502020204030204" pitchFamily="34" charset="0"/>
                        </a:rPr>
                        <a:t>-4.06%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-5.37%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-3.62%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1246012"/>
                  </a:ext>
                </a:extLst>
              </a:tr>
              <a:tr h="203392">
                <a:tc>
                  <a:txBody>
                    <a:bodyPr/>
                    <a:lstStyle/>
                    <a:p>
                      <a:pPr algn="ctr" fontAlgn="ctr">
                        <a:buNone/>
                      </a:pPr>
                      <a:r>
                        <a:rPr lang="en-US" sz="900" b="1" i="0" u="none" strike="noStrike">
                          <a:solidFill>
                            <a:srgbClr val="FFFFFF"/>
                          </a:solidFill>
                          <a:effectLst/>
                          <a:latin typeface="Calibri" panose="020F0502020204030204" pitchFamily="34" charset="0"/>
                        </a:rPr>
                        <a:t>1 yr. ago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algn="ctr" fontAlgn="ctr">
                        <a:buNone/>
                      </a:pPr>
                      <a:r>
                        <a:rPr lang="en-US" sz="900" b="1" i="0" u="none" strike="noStrike">
                          <a:solidFill>
                            <a:srgbClr val="C00000"/>
                          </a:solidFill>
                          <a:effectLst/>
                          <a:latin typeface="Calibri" panose="020F0502020204030204" pitchFamily="34" charset="0"/>
                        </a:rPr>
                        <a:t>-15.10%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-20.43%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-12.16%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1669793"/>
                  </a:ext>
                </a:extLst>
              </a:tr>
              <a:tr h="209004">
                <a:tc>
                  <a:txBody>
                    <a:bodyPr/>
                    <a:lstStyle/>
                    <a:p>
                      <a:pPr algn="ctr" fontAlgn="ctr">
                        <a:buNone/>
                      </a:pPr>
                      <a:r>
                        <a:rPr lang="en-US" sz="900" b="1" i="0" u="none" strike="noStrike">
                          <a:solidFill>
                            <a:srgbClr val="FFFFFF"/>
                          </a:solidFill>
                          <a:effectLst/>
                          <a:latin typeface="Calibri" panose="020F0502020204030204" pitchFamily="34" charset="0"/>
                        </a:rPr>
                        <a:t>November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660,252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614,806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222,584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79,391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115,334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extLst>
                  <a:ext uri="{0D108BD9-81ED-4DB2-BD59-A6C34878D82A}">
                    <a16:rowId xmlns:a16="http://schemas.microsoft.com/office/drawing/2014/main" val="2872416570"/>
                  </a:ext>
                </a:extLst>
              </a:tr>
              <a:tr h="200090">
                <a:tc>
                  <a:txBody>
                    <a:bodyPr/>
                    <a:lstStyle/>
                    <a:p>
                      <a:pPr algn="ctr" fontAlgn="ctr">
                        <a:buNone/>
                      </a:pPr>
                      <a:r>
                        <a:rPr lang="en-US" sz="900" b="1" i="0" u="none" strike="noStrike">
                          <a:solidFill>
                            <a:srgbClr val="FFFFFF"/>
                          </a:solidFill>
                          <a:effectLst/>
                          <a:latin typeface="Calibri" panose="020F0502020204030204" pitchFamily="34" charset="0"/>
                        </a:rPr>
                        <a:t>1 mth.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algn="ctr" fontAlgn="ctr">
                        <a:buNone/>
                      </a:pPr>
                      <a:r>
                        <a:rPr lang="en-US" sz="900" b="1" i="0" u="none" strike="noStrike">
                          <a:solidFill>
                            <a:srgbClr val="C00000"/>
                          </a:solidFill>
                          <a:effectLst/>
                          <a:latin typeface="Calibri" panose="020F0502020204030204" pitchFamily="34" charset="0"/>
                        </a:rPr>
                        <a:t>-1.97%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-3.02%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-2.49%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effectLst/>
                          <a:latin typeface="Calibri" panose="020F0502020204030204" pitchFamily="34" charset="0"/>
                        </a:rPr>
                        <a:t>0.03%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0529625"/>
                  </a:ext>
                </a:extLst>
              </a:tr>
              <a:tr h="206368">
                <a:tc>
                  <a:txBody>
                    <a:bodyPr/>
                    <a:lstStyle/>
                    <a:p>
                      <a:pPr algn="ctr" fontAlgn="ctr">
                        <a:buNone/>
                      </a:pPr>
                      <a:r>
                        <a:rPr lang="en-US" sz="900" b="1" i="0" u="none" strike="noStrike">
                          <a:solidFill>
                            <a:srgbClr val="FFFFFF"/>
                          </a:solidFill>
                          <a:effectLst/>
                          <a:latin typeface="Calibri" panose="020F0502020204030204" pitchFamily="34" charset="0"/>
                        </a:rPr>
                        <a:t>6 mth. avg.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algn="ctr" fontAlgn="ctr">
                        <a:buNone/>
                      </a:pPr>
                      <a:r>
                        <a:rPr lang="en-US" sz="900" b="1" i="0" u="none" strike="noStrike">
                          <a:solidFill>
                            <a:srgbClr val="C00000"/>
                          </a:solidFill>
                          <a:effectLst/>
                          <a:latin typeface="Calibri" panose="020F0502020204030204" pitchFamily="34" charset="0"/>
                        </a:rPr>
                        <a:t>-4.01%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-5.64%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-4.72%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4415031"/>
                  </a:ext>
                </a:extLst>
              </a:tr>
              <a:tr h="189559">
                <a:tc>
                  <a:txBody>
                    <a:bodyPr/>
                    <a:lstStyle/>
                    <a:p>
                      <a:pPr algn="ctr" fontAlgn="ctr">
                        <a:buNone/>
                      </a:pPr>
                      <a:r>
                        <a:rPr lang="en-US" sz="900" b="1" i="0" u="none" strike="noStrike">
                          <a:solidFill>
                            <a:srgbClr val="FFFFFF"/>
                          </a:solidFill>
                          <a:effectLst/>
                          <a:latin typeface="Calibri" panose="020F0502020204030204" pitchFamily="34" charset="0"/>
                        </a:rPr>
                        <a:t>1 yr. ago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algn="ctr" fontAlgn="ctr">
                        <a:buNone/>
                      </a:pPr>
                      <a:r>
                        <a:rPr lang="en-US" sz="900" b="1" i="0" u="none" strike="noStrike">
                          <a:solidFill>
                            <a:srgbClr val="C00000"/>
                          </a:solidFill>
                          <a:effectLst/>
                          <a:latin typeface="Calibri" panose="020F0502020204030204" pitchFamily="34" charset="0"/>
                        </a:rPr>
                        <a:t>-13.28%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-18.51%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-11.52%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7495666"/>
                  </a:ext>
                </a:extLst>
              </a:tr>
              <a:tr h="197431">
                <a:tc>
                  <a:txBody>
                    <a:bodyPr/>
                    <a:lstStyle/>
                    <a:p>
                      <a:pPr algn="ctr" fontAlgn="ctr">
                        <a:buNone/>
                      </a:pPr>
                      <a:r>
                        <a:rPr lang="en-US" sz="900" b="1" i="0" u="none" strike="noStrike">
                          <a:solidFill>
                            <a:srgbClr val="FFFFFF"/>
                          </a:solidFill>
                          <a:effectLst/>
                          <a:latin typeface="Calibri" panose="020F0502020204030204" pitchFamily="34" charset="0"/>
                        </a:rPr>
                        <a:t>October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673,531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633,931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228,262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79,367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tc>
                  <a:txBody>
                    <a:bodyPr/>
                    <a:lstStyle/>
                    <a:p>
                      <a:pPr algn="ctr" fontAlgn="ctr">
                        <a:buNone/>
                      </a:pPr>
                      <a:r>
                        <a:rPr lang="en-US" sz="900" b="1" i="0" u="none" strike="noStrike">
                          <a:solidFill>
                            <a:srgbClr val="FFFFFF"/>
                          </a:solidFill>
                          <a:effectLst/>
                          <a:latin typeface="Calibri" panose="020F0502020204030204" pitchFamily="34" charset="0"/>
                        </a:rPr>
                        <a:t>116,231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9639"/>
                    </a:solidFill>
                  </a:tcPr>
                </a:tc>
                <a:extLst>
                  <a:ext uri="{0D108BD9-81ED-4DB2-BD59-A6C34878D82A}">
                    <a16:rowId xmlns:a16="http://schemas.microsoft.com/office/drawing/2014/main" val="2431961256"/>
                  </a:ext>
                </a:extLst>
              </a:tr>
              <a:tr h="224793">
                <a:tc>
                  <a:txBody>
                    <a:bodyPr/>
                    <a:lstStyle/>
                    <a:p>
                      <a:pPr algn="ctr" fontAlgn="ctr">
                        <a:buNone/>
                      </a:pPr>
                      <a:r>
                        <a:rPr lang="en-US" sz="900" b="1" i="0" u="none" strike="noStrike">
                          <a:solidFill>
                            <a:srgbClr val="FFFFFF"/>
                          </a:solidFill>
                          <a:effectLst/>
                          <a:latin typeface="Calibri" panose="020F0502020204030204" pitchFamily="34" charset="0"/>
                        </a:rPr>
                        <a:t>1 mth.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algn="ctr" fontAlgn="ctr">
                        <a:buNone/>
                      </a:pPr>
                      <a:r>
                        <a:rPr lang="en-US" sz="900" b="1" i="0" u="none" strike="noStrike">
                          <a:solidFill>
                            <a:srgbClr val="C00000"/>
                          </a:solidFill>
                          <a:effectLst/>
                          <a:latin typeface="Calibri" panose="020F0502020204030204" pitchFamily="34" charset="0"/>
                        </a:rPr>
                        <a:t>-0.63%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-1.48%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-2.29%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7610966"/>
                  </a:ext>
                </a:extLst>
              </a:tr>
              <a:tr h="224793">
                <a:tc>
                  <a:txBody>
                    <a:bodyPr/>
                    <a:lstStyle/>
                    <a:p>
                      <a:pPr algn="ctr" fontAlgn="ctr">
                        <a:buNone/>
                      </a:pPr>
                      <a:r>
                        <a:rPr lang="en-US" sz="900" b="1" i="0" u="none" strike="noStrike">
                          <a:solidFill>
                            <a:srgbClr val="FFFFFF"/>
                          </a:solidFill>
                          <a:effectLst/>
                          <a:latin typeface="Calibri" panose="020F0502020204030204" pitchFamily="34" charset="0"/>
                        </a:rPr>
                        <a:t>6 mth. avg.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algn="ctr" fontAlgn="ctr">
                        <a:buNone/>
                      </a:pPr>
                      <a:r>
                        <a:rPr lang="en-US" sz="900" b="1" i="0" u="none" strike="noStrike">
                          <a:solidFill>
                            <a:srgbClr val="C00000"/>
                          </a:solidFill>
                          <a:effectLst/>
                          <a:latin typeface="Calibri" panose="020F0502020204030204" pitchFamily="34" charset="0"/>
                        </a:rPr>
                        <a:t>-4.21%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-5.09%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-3.78%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565963"/>
                  </a:ext>
                </a:extLst>
              </a:tr>
              <a:tr h="224793">
                <a:tc>
                  <a:txBody>
                    <a:bodyPr/>
                    <a:lstStyle/>
                    <a:p>
                      <a:pPr algn="ctr" fontAlgn="ctr">
                        <a:buNone/>
                      </a:pPr>
                      <a:r>
                        <a:rPr lang="en-US" sz="900" b="1" i="0" u="none" strike="noStrike">
                          <a:solidFill>
                            <a:srgbClr val="FFFFFF"/>
                          </a:solidFill>
                          <a:effectLst/>
                          <a:latin typeface="Calibri" panose="020F0502020204030204" pitchFamily="34" charset="0"/>
                        </a:rPr>
                        <a:t>1 yr. ago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0069F"/>
                    </a:solidFill>
                  </a:tcPr>
                </a:tc>
                <a:tc>
                  <a:txBody>
                    <a:bodyPr/>
                    <a:lstStyle/>
                    <a:p>
                      <a:pPr algn="ctr" fontAlgn="ctr">
                        <a:buNone/>
                      </a:pPr>
                      <a:r>
                        <a:rPr lang="en-US" sz="900" b="1" i="0" u="none" strike="noStrike">
                          <a:solidFill>
                            <a:srgbClr val="C00000"/>
                          </a:solidFill>
                          <a:effectLst/>
                          <a:latin typeface="Calibri" panose="020F0502020204030204" pitchFamily="34" charset="0"/>
                        </a:rPr>
                        <a:t>-11.56%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-16.35%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-10.23%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-0.73%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en-US" sz="900" b="1" i="0" u="none" strike="noStrike">
                          <a:solidFill>
                            <a:srgbClr val="C00000"/>
                          </a:solidFill>
                          <a:effectLst/>
                          <a:latin typeface="Calibri" panose="020F0502020204030204" pitchFamily="34" charset="0"/>
                        </a:rPr>
                        <a:t>-0.83%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1830665"/>
                  </a:ext>
                </a:extLst>
              </a:tr>
            </a:tbl>
          </a:graphicData>
        </a:graphic>
      </p:graphicFrame>
      <p:sp>
        <p:nvSpPr>
          <p:cNvPr id="28" name="Control 34">
            <a:extLst>
              <a:ext uri="{FF2B5EF4-FFF2-40B4-BE49-F238E27FC236}">
                <a16:creationId xmlns:a16="http://schemas.microsoft.com/office/drawing/2014/main" id="{B84E8583-89DB-48C0-B885-04AE6EE6E6A8}"/>
              </a:ext>
            </a:extLst>
          </p:cNvPr>
          <p:cNvSpPr>
            <a:spLocks noChangeArrowheads="1" noChangeShapeType="1"/>
          </p:cNvSpPr>
          <p:nvPr/>
        </p:nvSpPr>
        <p:spPr bwMode="auto">
          <a:xfrm>
            <a:off x="6805612" y="3528824"/>
            <a:ext cx="2792413" cy="2533650"/>
          </a:xfrm>
          <a:prstGeom prst="rect">
            <a:avLst/>
          </a:prstGeom>
          <a:noFill/>
          <a:ln>
            <a:noFill/>
          </a:ln>
          <a:effectLst/>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en-US"/>
          </a:p>
        </p:txBody>
      </p:sp>
      <p:pic>
        <p:nvPicPr>
          <p:cNvPr id="3" name="Picture 2">
            <a:extLst>
              <a:ext uri="{FF2B5EF4-FFF2-40B4-BE49-F238E27FC236}">
                <a16:creationId xmlns:a16="http://schemas.microsoft.com/office/drawing/2014/main" id="{8873EE5C-6AAD-8704-6BDA-D9986877E376}"/>
              </a:ext>
            </a:extLst>
          </p:cNvPr>
          <p:cNvPicPr>
            <a:picLocks noChangeAspect="1"/>
          </p:cNvPicPr>
          <p:nvPr/>
        </p:nvPicPr>
        <p:blipFill>
          <a:blip r:embed="rId5"/>
          <a:stretch>
            <a:fillRect/>
          </a:stretch>
        </p:blipFill>
        <p:spPr>
          <a:xfrm>
            <a:off x="267443" y="1312140"/>
            <a:ext cx="3048000" cy="2800350"/>
          </a:xfrm>
          <a:prstGeom prst="rect">
            <a:avLst/>
          </a:prstGeom>
        </p:spPr>
      </p:pic>
    </p:spTree>
    <p:extLst>
      <p:ext uri="{BB962C8B-B14F-4D97-AF65-F5344CB8AC3E}">
        <p14:creationId xmlns:p14="http://schemas.microsoft.com/office/powerpoint/2010/main" val="35080231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2A440F1F-1A2F-47A8-8A54-1BDD791C3111}">
  <we:reference id="wa104379997" version="2.0.0.0" store="en-US" storeType="OMEX"/>
  <we:alternateReferences>
    <we:reference id="WA104379997" version="2.0.0.0" store="" storeType="OMEX"/>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0E6D2D4E176040AC473C8F8CD5A4DB" ma:contentTypeVersion="15" ma:contentTypeDescription="Create a new document." ma:contentTypeScope="" ma:versionID="ac9b4a8f2787c77c5375dc5e25d899b0">
  <xsd:schema xmlns:xsd="http://www.w3.org/2001/XMLSchema" xmlns:xs="http://www.w3.org/2001/XMLSchema" xmlns:p="http://schemas.microsoft.com/office/2006/metadata/properties" xmlns:ns2="b1c914b6-26d8-4b36-bf3c-c2701c8fab91" xmlns:ns3="ec73e259-1a63-43d8-9d02-444174bbdfbe" targetNamespace="http://schemas.microsoft.com/office/2006/metadata/properties" ma:root="true" ma:fieldsID="0108945abeec5c882a0cad3762a3915c" ns2:_="" ns3:_="">
    <xsd:import namespace="b1c914b6-26d8-4b36-bf3c-c2701c8fab91"/>
    <xsd:import namespace="ec73e259-1a63-43d8-9d02-444174bbdfbe"/>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lcf76f155ced4ddcb4097134ff3c332f" minOccurs="0"/>
                <xsd:element ref="ns2:TaxCatchAll" minOccurs="0"/>
                <xsd:element ref="ns3:MediaServiceObjectDetectorVersions"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c914b6-26d8-4b36-bf3c-c2701c8fab9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TaxCatchAll" ma:index="19" nillable="true" ma:displayName="Taxonomy Catch All Column" ma:hidden="true" ma:list="{2b8fd084-8450-43d3-84a2-76f3c1c61fea}" ma:internalName="TaxCatchAll" ma:showField="CatchAllData" ma:web="b1c914b6-26d8-4b36-bf3c-c2701c8fab9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c73e259-1a63-43d8-9d02-444174bbdfb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9a7f1bd2-9084-44c3-86ba-0d03eca2b32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DateTaken" ma:index="22"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1c914b6-26d8-4b36-bf3c-c2701c8fab91" xsi:nil="true"/>
    <lcf76f155ced4ddcb4097134ff3c332f xmlns="ec73e259-1a63-43d8-9d02-444174bbdfbe">
      <Terms xmlns="http://schemas.microsoft.com/office/infopath/2007/PartnerControls"/>
    </lcf76f155ced4ddcb4097134ff3c332f>
    <SharedWithUsers xmlns="b1c914b6-26d8-4b36-bf3c-c2701c8fab91">
      <UserInfo>
        <DisplayName>Susan Jo Thomas</DisplayName>
        <AccountId>22</AccountId>
        <AccountType/>
      </UserInfo>
      <UserInfo>
        <DisplayName>Blake Johnson</DisplayName>
        <AccountId>19</AccountId>
        <AccountType/>
      </UserInfo>
      <UserInfo>
        <DisplayName>Amy Chandler</DisplayName>
        <AccountId>6855</AccountId>
        <AccountType/>
      </UserInfo>
      <UserInfo>
        <DisplayName>Amanda Dodd</DisplayName>
        <AccountId>3495</AccountId>
        <AccountType/>
      </UserInfo>
    </SharedWithUsers>
  </documentManagement>
</p:properties>
</file>

<file path=customXml/itemProps1.xml><?xml version="1.0" encoding="utf-8"?>
<ds:datastoreItem xmlns:ds="http://schemas.openxmlformats.org/officeDocument/2006/customXml" ds:itemID="{629B2540-85F1-43F9-8DFC-6DEB7FD2BC55}">
  <ds:schemaRefs>
    <ds:schemaRef ds:uri="b1c914b6-26d8-4b36-bf3c-c2701c8fab91"/>
    <ds:schemaRef ds:uri="ec73e259-1a63-43d8-9d02-444174bbdfb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D3331F3-A9B2-4F0C-A7EF-4896B4E1C5D7}">
  <ds:schemaRefs>
    <ds:schemaRef ds:uri="http://schemas.microsoft.com/sharepoint/v3/contenttype/forms"/>
  </ds:schemaRefs>
</ds:datastoreItem>
</file>

<file path=customXml/itemProps3.xml><?xml version="1.0" encoding="utf-8"?>
<ds:datastoreItem xmlns:ds="http://schemas.openxmlformats.org/officeDocument/2006/customXml" ds:itemID="{8762D9BB-26E6-4BE1-A36C-D6487DBC470D}">
  <ds:schemaRefs>
    <ds:schemaRef ds:uri="b1c914b6-26d8-4b36-bf3c-c2701c8fab91"/>
    <ds:schemaRef ds:uri="ec73e259-1a63-43d8-9d02-444174bbdfb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Custom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Blake Johnson</dc:creator>
  <cp:revision>1</cp:revision>
  <cp:lastPrinted>2026-01-13T22:49:04Z</cp:lastPrinted>
  <dcterms:created xsi:type="dcterms:W3CDTF">2022-03-07T18:56:01Z</dcterms:created>
  <dcterms:modified xsi:type="dcterms:W3CDTF">2026-01-14T20:38:03Z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0x010100630E6D2D4E176040AC473C8F8CD5A4DB</vt:lpwstr>
  </property>
  <property fmtid="{D5CDD505-2E9C-101B-9397-08002B2CF9AE}" pid="3" name="MediaServiceImageTags">
    <vt:lpwstr/>
  </property>
</Properties>
</file>