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8" r:id="rId3"/>
    <p:sldId id="268" r:id="rId4"/>
    <p:sldId id="283" r:id="rId5"/>
    <p:sldId id="284" r:id="rId6"/>
    <p:sldId id="269" r:id="rId7"/>
    <p:sldId id="285" r:id="rId8"/>
    <p:sldId id="279" r:id="rId9"/>
    <p:sldId id="281" r:id="rId10"/>
    <p:sldId id="282" r:id="rId11"/>
    <p:sldId id="280" r:id="rId12"/>
    <p:sldId id="271" r:id="rId13"/>
    <p:sldId id="262" r:id="rId14"/>
    <p:sldId id="263" r:id="rId15"/>
    <p:sldId id="286" r:id="rId16"/>
    <p:sldId id="287" r:id="rId17"/>
    <p:sldId id="273" r:id="rId18"/>
    <p:sldId id="275" r:id="rId19"/>
    <p:sldId id="270" r:id="rId20"/>
    <p:sldId id="288"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6E3A2F-F17F-4F27-BA9D-4FFBA94684BC}" v="4" dt="2026-03-04T22:49:19.8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92" autoAdjust="0"/>
    <p:restoredTop sz="94660"/>
  </p:normalViewPr>
  <p:slideViewPr>
    <p:cSldViewPr snapToGrid="0">
      <p:cViewPr varScale="1">
        <p:scale>
          <a:sx n="103" d="100"/>
          <a:sy n="103" d="100"/>
        </p:scale>
        <p:origin x="114"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ci Hubert" userId="725ea24d-7b09-4a30-9220-74936312d9c4" providerId="ADAL" clId="{F82A0C9D-8F77-48E5-A9C3-791AE0F8B883}"/>
    <pc:docChg chg="custSel addSld delSld modSld sldOrd">
      <pc:chgData name="Staci Hubert" userId="725ea24d-7b09-4a30-9220-74936312d9c4" providerId="ADAL" clId="{F82A0C9D-8F77-48E5-A9C3-791AE0F8B883}" dt="2026-03-04T22:51:02.873" v="4375" actId="20577"/>
      <pc:docMkLst>
        <pc:docMk/>
      </pc:docMkLst>
      <pc:sldChg chg="modSp mod">
        <pc:chgData name="Staci Hubert" userId="725ea24d-7b09-4a30-9220-74936312d9c4" providerId="ADAL" clId="{F82A0C9D-8F77-48E5-A9C3-791AE0F8B883}" dt="2026-03-04T18:22:41.815" v="3091" actId="404"/>
        <pc:sldMkLst>
          <pc:docMk/>
          <pc:sldMk cId="949971333" sldId="256"/>
        </pc:sldMkLst>
        <pc:spChg chg="mod">
          <ac:chgData name="Staci Hubert" userId="725ea24d-7b09-4a30-9220-74936312d9c4" providerId="ADAL" clId="{F82A0C9D-8F77-48E5-A9C3-791AE0F8B883}" dt="2026-03-04T18:22:41.815" v="3091" actId="404"/>
          <ac:spMkLst>
            <pc:docMk/>
            <pc:sldMk cId="949971333" sldId="256"/>
            <ac:spMk id="2" creationId="{3A9EE9AA-6E3A-0DEF-F40C-DC8CA8E3BE66}"/>
          </ac:spMkLst>
        </pc:spChg>
      </pc:sldChg>
      <pc:sldChg chg="del">
        <pc:chgData name="Staci Hubert" userId="725ea24d-7b09-4a30-9220-74936312d9c4" providerId="ADAL" clId="{F82A0C9D-8F77-48E5-A9C3-791AE0F8B883}" dt="2026-03-04T16:25:39.678" v="0" actId="47"/>
        <pc:sldMkLst>
          <pc:docMk/>
          <pc:sldMk cId="3958809172" sldId="257"/>
        </pc:sldMkLst>
      </pc:sldChg>
      <pc:sldChg chg="del">
        <pc:chgData name="Staci Hubert" userId="725ea24d-7b09-4a30-9220-74936312d9c4" providerId="ADAL" clId="{F82A0C9D-8F77-48E5-A9C3-791AE0F8B883}" dt="2026-03-04T16:25:41.649" v="1" actId="47"/>
        <pc:sldMkLst>
          <pc:docMk/>
          <pc:sldMk cId="1373660722" sldId="258"/>
        </pc:sldMkLst>
      </pc:sldChg>
      <pc:sldChg chg="del">
        <pc:chgData name="Staci Hubert" userId="725ea24d-7b09-4a30-9220-74936312d9c4" providerId="ADAL" clId="{F82A0C9D-8F77-48E5-A9C3-791AE0F8B883}" dt="2026-03-04T16:25:45.127" v="3" actId="47"/>
        <pc:sldMkLst>
          <pc:docMk/>
          <pc:sldMk cId="3339868023" sldId="259"/>
        </pc:sldMkLst>
      </pc:sldChg>
      <pc:sldChg chg="del">
        <pc:chgData name="Staci Hubert" userId="725ea24d-7b09-4a30-9220-74936312d9c4" providerId="ADAL" clId="{F82A0C9D-8F77-48E5-A9C3-791AE0F8B883}" dt="2026-03-04T16:27:38.371" v="59" actId="47"/>
        <pc:sldMkLst>
          <pc:docMk/>
          <pc:sldMk cId="1622120936" sldId="265"/>
        </pc:sldMkLst>
      </pc:sldChg>
      <pc:sldChg chg="modSp mod">
        <pc:chgData name="Staci Hubert" userId="725ea24d-7b09-4a30-9220-74936312d9c4" providerId="ADAL" clId="{F82A0C9D-8F77-48E5-A9C3-791AE0F8B883}" dt="2026-03-04T22:48:22.032" v="4135" actId="20577"/>
        <pc:sldMkLst>
          <pc:docMk/>
          <pc:sldMk cId="896213656" sldId="268"/>
        </pc:sldMkLst>
        <pc:spChg chg="mod">
          <ac:chgData name="Staci Hubert" userId="725ea24d-7b09-4a30-9220-74936312d9c4" providerId="ADAL" clId="{F82A0C9D-8F77-48E5-A9C3-791AE0F8B883}" dt="2026-03-04T22:38:51.163" v="3093" actId="1076"/>
          <ac:spMkLst>
            <pc:docMk/>
            <pc:sldMk cId="896213656" sldId="268"/>
            <ac:spMk id="2" creationId="{29B7B738-A32F-7C7E-0620-64FDBEA22ED4}"/>
          </ac:spMkLst>
        </pc:spChg>
        <pc:spChg chg="mod">
          <ac:chgData name="Staci Hubert" userId="725ea24d-7b09-4a30-9220-74936312d9c4" providerId="ADAL" clId="{F82A0C9D-8F77-48E5-A9C3-791AE0F8B883}" dt="2026-03-04T22:48:22.032" v="4135" actId="20577"/>
          <ac:spMkLst>
            <pc:docMk/>
            <pc:sldMk cId="896213656" sldId="268"/>
            <ac:spMk id="3" creationId="{ADD69DF5-E6E9-4615-B601-45FB9F0D8518}"/>
          </ac:spMkLst>
        </pc:spChg>
      </pc:sldChg>
      <pc:sldChg chg="modSp mod">
        <pc:chgData name="Staci Hubert" userId="725ea24d-7b09-4a30-9220-74936312d9c4" providerId="ADAL" clId="{F82A0C9D-8F77-48E5-A9C3-791AE0F8B883}" dt="2026-03-04T16:28:38.855" v="62" actId="20577"/>
        <pc:sldMkLst>
          <pc:docMk/>
          <pc:sldMk cId="3794859489" sldId="269"/>
        </pc:sldMkLst>
        <pc:spChg chg="mod">
          <ac:chgData name="Staci Hubert" userId="725ea24d-7b09-4a30-9220-74936312d9c4" providerId="ADAL" clId="{F82A0C9D-8F77-48E5-A9C3-791AE0F8B883}" dt="2026-03-04T16:27:15.534" v="58" actId="20577"/>
          <ac:spMkLst>
            <pc:docMk/>
            <pc:sldMk cId="3794859489" sldId="269"/>
            <ac:spMk id="2" creationId="{485114F9-4901-8209-48C8-B72313DC9360}"/>
          </ac:spMkLst>
        </pc:spChg>
        <pc:spChg chg="mod">
          <ac:chgData name="Staci Hubert" userId="725ea24d-7b09-4a30-9220-74936312d9c4" providerId="ADAL" clId="{F82A0C9D-8F77-48E5-A9C3-791AE0F8B883}" dt="2026-03-04T16:28:38.855" v="62" actId="20577"/>
          <ac:spMkLst>
            <pc:docMk/>
            <pc:sldMk cId="3794859489" sldId="269"/>
            <ac:spMk id="3" creationId="{031EAD95-822C-2B20-E53B-076B0A8289BC}"/>
          </ac:spMkLst>
        </pc:spChg>
      </pc:sldChg>
      <pc:sldChg chg="ord">
        <pc:chgData name="Staci Hubert" userId="725ea24d-7b09-4a30-9220-74936312d9c4" providerId="ADAL" clId="{F82A0C9D-8F77-48E5-A9C3-791AE0F8B883}" dt="2026-03-04T16:32:15.388" v="296"/>
        <pc:sldMkLst>
          <pc:docMk/>
          <pc:sldMk cId="295878726" sldId="270"/>
        </pc:sldMkLst>
      </pc:sldChg>
      <pc:sldChg chg="ord">
        <pc:chgData name="Staci Hubert" userId="725ea24d-7b09-4a30-9220-74936312d9c4" providerId="ADAL" clId="{F82A0C9D-8F77-48E5-A9C3-791AE0F8B883}" dt="2026-03-04T16:32:09.173" v="294"/>
        <pc:sldMkLst>
          <pc:docMk/>
          <pc:sldMk cId="3283331585" sldId="273"/>
        </pc:sldMkLst>
      </pc:sldChg>
      <pc:sldChg chg="ord">
        <pc:chgData name="Staci Hubert" userId="725ea24d-7b09-4a30-9220-74936312d9c4" providerId="ADAL" clId="{F82A0C9D-8F77-48E5-A9C3-791AE0F8B883}" dt="2026-03-04T16:32:26.953" v="300"/>
        <pc:sldMkLst>
          <pc:docMk/>
          <pc:sldMk cId="2882157940" sldId="275"/>
        </pc:sldMkLst>
      </pc:sldChg>
      <pc:sldChg chg="del">
        <pc:chgData name="Staci Hubert" userId="725ea24d-7b09-4a30-9220-74936312d9c4" providerId="ADAL" clId="{F82A0C9D-8F77-48E5-A9C3-791AE0F8B883}" dt="2026-03-04T16:25:43.362" v="2" actId="47"/>
        <pc:sldMkLst>
          <pc:docMk/>
          <pc:sldMk cId="2446201922" sldId="276"/>
        </pc:sldMkLst>
      </pc:sldChg>
      <pc:sldChg chg="ord">
        <pc:chgData name="Staci Hubert" userId="725ea24d-7b09-4a30-9220-74936312d9c4" providerId="ADAL" clId="{F82A0C9D-8F77-48E5-A9C3-791AE0F8B883}" dt="2026-03-04T18:14:24.258" v="2498"/>
        <pc:sldMkLst>
          <pc:docMk/>
          <pc:sldMk cId="2166517159" sldId="277"/>
        </pc:sldMkLst>
      </pc:sldChg>
      <pc:sldChg chg="addSp delSp modSp new mod ord setBg">
        <pc:chgData name="Staci Hubert" userId="725ea24d-7b09-4a30-9220-74936312d9c4" providerId="ADAL" clId="{F82A0C9D-8F77-48E5-A9C3-791AE0F8B883}" dt="2026-03-04T16:51:33.976" v="960" actId="20577"/>
        <pc:sldMkLst>
          <pc:docMk/>
          <pc:sldMk cId="3136786351" sldId="278"/>
        </pc:sldMkLst>
        <pc:spChg chg="mod">
          <ac:chgData name="Staci Hubert" userId="725ea24d-7b09-4a30-9220-74936312d9c4" providerId="ADAL" clId="{F82A0C9D-8F77-48E5-A9C3-791AE0F8B883}" dt="2026-03-04T16:51:23.368" v="957" actId="26606"/>
          <ac:spMkLst>
            <pc:docMk/>
            <pc:sldMk cId="3136786351" sldId="278"/>
            <ac:spMk id="2" creationId="{ACD3AAEA-0965-181A-91AB-5AEBD427804C}"/>
          </ac:spMkLst>
        </pc:spChg>
        <pc:spChg chg="mod">
          <ac:chgData name="Staci Hubert" userId="725ea24d-7b09-4a30-9220-74936312d9c4" providerId="ADAL" clId="{F82A0C9D-8F77-48E5-A9C3-791AE0F8B883}" dt="2026-03-04T16:51:33.976" v="960" actId="20577"/>
          <ac:spMkLst>
            <pc:docMk/>
            <pc:sldMk cId="3136786351" sldId="278"/>
            <ac:spMk id="3" creationId="{CE870FCB-7C37-9C69-F520-57073EDEF9B1}"/>
          </ac:spMkLst>
        </pc:spChg>
        <pc:spChg chg="del">
          <ac:chgData name="Staci Hubert" userId="725ea24d-7b09-4a30-9220-74936312d9c4" providerId="ADAL" clId="{F82A0C9D-8F77-48E5-A9C3-791AE0F8B883}" dt="2026-03-04T16:29:47.477" v="70" actId="478"/>
          <ac:spMkLst>
            <pc:docMk/>
            <pc:sldMk cId="3136786351" sldId="278"/>
            <ac:spMk id="4" creationId="{5BF9CF18-F743-C820-7118-4DFDBBC07281}"/>
          </ac:spMkLst>
        </pc:spChg>
        <pc:grpChg chg="add">
          <ac:chgData name="Staci Hubert" userId="725ea24d-7b09-4a30-9220-74936312d9c4" providerId="ADAL" clId="{F82A0C9D-8F77-48E5-A9C3-791AE0F8B883}" dt="2026-03-04T16:51:23.368" v="957" actId="26606"/>
          <ac:grpSpMkLst>
            <pc:docMk/>
            <pc:sldMk cId="3136786351" sldId="278"/>
            <ac:grpSpMk id="8" creationId="{09EA7EA7-74F5-4EE2-8E3D-1A10308259D7}"/>
          </ac:grpSpMkLst>
        </pc:grpChg>
        <pc:cxnChg chg="add">
          <ac:chgData name="Staci Hubert" userId="725ea24d-7b09-4a30-9220-74936312d9c4" providerId="ADAL" clId="{F82A0C9D-8F77-48E5-A9C3-791AE0F8B883}" dt="2026-03-04T16:51:23.368" v="957" actId="26606"/>
          <ac:cxnSpMkLst>
            <pc:docMk/>
            <pc:sldMk cId="3136786351" sldId="278"/>
            <ac:cxnSpMk id="20" creationId="{0B5F7E3B-C5F1-40E0-A491-558BAFBC1127}"/>
          </ac:cxnSpMkLst>
        </pc:cxnChg>
      </pc:sldChg>
      <pc:sldChg chg="addSp modSp add mod ord">
        <pc:chgData name="Staci Hubert" userId="725ea24d-7b09-4a30-9220-74936312d9c4" providerId="ADAL" clId="{F82A0C9D-8F77-48E5-A9C3-791AE0F8B883}" dt="2026-03-04T16:40:14.946" v="448" actId="1076"/>
        <pc:sldMkLst>
          <pc:docMk/>
          <pc:sldMk cId="489788354" sldId="279"/>
        </pc:sldMkLst>
        <pc:spChg chg="mod">
          <ac:chgData name="Staci Hubert" userId="725ea24d-7b09-4a30-9220-74936312d9c4" providerId="ADAL" clId="{F82A0C9D-8F77-48E5-A9C3-791AE0F8B883}" dt="2026-03-04T16:39:19.142" v="440" actId="20577"/>
          <ac:spMkLst>
            <pc:docMk/>
            <pc:sldMk cId="489788354" sldId="279"/>
            <ac:spMk id="2" creationId="{32FA2AB3-E389-F034-FD13-4DE42E2BF0F0}"/>
          </ac:spMkLst>
        </pc:spChg>
        <pc:spChg chg="mod">
          <ac:chgData name="Staci Hubert" userId="725ea24d-7b09-4a30-9220-74936312d9c4" providerId="ADAL" clId="{F82A0C9D-8F77-48E5-A9C3-791AE0F8B883}" dt="2026-03-04T16:39:26.455" v="445" actId="6549"/>
          <ac:spMkLst>
            <pc:docMk/>
            <pc:sldMk cId="489788354" sldId="279"/>
            <ac:spMk id="3" creationId="{B9AA281F-3D65-3F81-C695-43F16A33ABB3}"/>
          </ac:spMkLst>
        </pc:spChg>
        <pc:picChg chg="add mod">
          <ac:chgData name="Staci Hubert" userId="725ea24d-7b09-4a30-9220-74936312d9c4" providerId="ADAL" clId="{F82A0C9D-8F77-48E5-A9C3-791AE0F8B883}" dt="2026-03-04T16:40:14.946" v="448" actId="1076"/>
          <ac:picMkLst>
            <pc:docMk/>
            <pc:sldMk cId="489788354" sldId="279"/>
            <ac:picMk id="5" creationId="{D6A0C199-18AB-3895-A719-AB9593C3E31A}"/>
          </ac:picMkLst>
        </pc:picChg>
      </pc:sldChg>
      <pc:sldChg chg="modSp add mod">
        <pc:chgData name="Staci Hubert" userId="725ea24d-7b09-4a30-9220-74936312d9c4" providerId="ADAL" clId="{F82A0C9D-8F77-48E5-A9C3-791AE0F8B883}" dt="2026-03-04T16:49:00.305" v="954" actId="403"/>
        <pc:sldMkLst>
          <pc:docMk/>
          <pc:sldMk cId="125643959" sldId="280"/>
        </pc:sldMkLst>
        <pc:spChg chg="mod">
          <ac:chgData name="Staci Hubert" userId="725ea24d-7b09-4a30-9220-74936312d9c4" providerId="ADAL" clId="{F82A0C9D-8F77-48E5-A9C3-791AE0F8B883}" dt="2026-03-04T16:49:00.305" v="954" actId="403"/>
          <ac:spMkLst>
            <pc:docMk/>
            <pc:sldMk cId="125643959" sldId="280"/>
            <ac:spMk id="3" creationId="{D84A4E68-4B5E-8610-C60F-6469D365D1A0}"/>
          </ac:spMkLst>
        </pc:spChg>
      </pc:sldChg>
      <pc:sldChg chg="addSp delSp add mod">
        <pc:chgData name="Staci Hubert" userId="725ea24d-7b09-4a30-9220-74936312d9c4" providerId="ADAL" clId="{F82A0C9D-8F77-48E5-A9C3-791AE0F8B883}" dt="2026-03-04T16:41:10.046" v="451" actId="22"/>
        <pc:sldMkLst>
          <pc:docMk/>
          <pc:sldMk cId="1631422602" sldId="281"/>
        </pc:sldMkLst>
        <pc:picChg chg="del">
          <ac:chgData name="Staci Hubert" userId="725ea24d-7b09-4a30-9220-74936312d9c4" providerId="ADAL" clId="{F82A0C9D-8F77-48E5-A9C3-791AE0F8B883}" dt="2026-03-04T16:41:06.327" v="450" actId="478"/>
          <ac:picMkLst>
            <pc:docMk/>
            <pc:sldMk cId="1631422602" sldId="281"/>
            <ac:picMk id="5" creationId="{9E3E8340-4707-C420-32D4-026CA6BB4DE9}"/>
          </ac:picMkLst>
        </pc:picChg>
        <pc:picChg chg="add">
          <ac:chgData name="Staci Hubert" userId="725ea24d-7b09-4a30-9220-74936312d9c4" providerId="ADAL" clId="{F82A0C9D-8F77-48E5-A9C3-791AE0F8B883}" dt="2026-03-04T16:41:10.046" v="451" actId="22"/>
          <ac:picMkLst>
            <pc:docMk/>
            <pc:sldMk cId="1631422602" sldId="281"/>
            <ac:picMk id="6" creationId="{524CC6F0-754A-C63A-D189-63EF047EE653}"/>
          </ac:picMkLst>
        </pc:picChg>
      </pc:sldChg>
      <pc:sldChg chg="addSp delSp modSp add mod">
        <pc:chgData name="Staci Hubert" userId="725ea24d-7b09-4a30-9220-74936312d9c4" providerId="ADAL" clId="{F82A0C9D-8F77-48E5-A9C3-791AE0F8B883}" dt="2026-03-04T16:42:38.918" v="455" actId="1076"/>
        <pc:sldMkLst>
          <pc:docMk/>
          <pc:sldMk cId="2790955386" sldId="282"/>
        </pc:sldMkLst>
        <pc:picChg chg="add mod">
          <ac:chgData name="Staci Hubert" userId="725ea24d-7b09-4a30-9220-74936312d9c4" providerId="ADAL" clId="{F82A0C9D-8F77-48E5-A9C3-791AE0F8B883}" dt="2026-03-04T16:42:38.918" v="455" actId="1076"/>
          <ac:picMkLst>
            <pc:docMk/>
            <pc:sldMk cId="2790955386" sldId="282"/>
            <ac:picMk id="5" creationId="{1B49A065-79C4-957B-C298-2A970CDD5F2C}"/>
          </ac:picMkLst>
        </pc:picChg>
        <pc:picChg chg="del">
          <ac:chgData name="Staci Hubert" userId="725ea24d-7b09-4a30-9220-74936312d9c4" providerId="ADAL" clId="{F82A0C9D-8F77-48E5-A9C3-791AE0F8B883}" dt="2026-03-04T16:42:33.484" v="453" actId="478"/>
          <ac:picMkLst>
            <pc:docMk/>
            <pc:sldMk cId="2790955386" sldId="282"/>
            <ac:picMk id="6" creationId="{94B86BEC-5891-C3FE-B8B8-7E149F6C2ACB}"/>
          </ac:picMkLst>
        </pc:picChg>
      </pc:sldChg>
      <pc:sldChg chg="modSp add mod">
        <pc:chgData name="Staci Hubert" userId="725ea24d-7b09-4a30-9220-74936312d9c4" providerId="ADAL" clId="{F82A0C9D-8F77-48E5-A9C3-791AE0F8B883}" dt="2026-03-04T22:46:18.399" v="4047" actId="20577"/>
        <pc:sldMkLst>
          <pc:docMk/>
          <pc:sldMk cId="3903737749" sldId="283"/>
        </pc:sldMkLst>
        <pc:spChg chg="mod">
          <ac:chgData name="Staci Hubert" userId="725ea24d-7b09-4a30-9220-74936312d9c4" providerId="ADAL" clId="{F82A0C9D-8F77-48E5-A9C3-791AE0F8B883}" dt="2026-03-04T22:46:18.399" v="4047" actId="20577"/>
          <ac:spMkLst>
            <pc:docMk/>
            <pc:sldMk cId="3903737749" sldId="283"/>
            <ac:spMk id="3" creationId="{A19776F4-6438-774F-13C5-4A5C6012AA41}"/>
          </ac:spMkLst>
        </pc:spChg>
      </pc:sldChg>
      <pc:sldChg chg="modSp add mod">
        <pc:chgData name="Staci Hubert" userId="725ea24d-7b09-4a30-9220-74936312d9c4" providerId="ADAL" clId="{F82A0C9D-8F77-48E5-A9C3-791AE0F8B883}" dt="2026-03-04T17:03:25.232" v="975" actId="27636"/>
        <pc:sldMkLst>
          <pc:docMk/>
          <pc:sldMk cId="2720272719" sldId="284"/>
        </pc:sldMkLst>
        <pc:spChg chg="mod">
          <ac:chgData name="Staci Hubert" userId="725ea24d-7b09-4a30-9220-74936312d9c4" providerId="ADAL" clId="{F82A0C9D-8F77-48E5-A9C3-791AE0F8B883}" dt="2026-03-04T17:03:25.232" v="975" actId="27636"/>
          <ac:spMkLst>
            <pc:docMk/>
            <pc:sldMk cId="2720272719" sldId="284"/>
            <ac:spMk id="3" creationId="{ACE5050A-040B-E5CC-0F39-9DDD1A42F3D4}"/>
          </ac:spMkLst>
        </pc:spChg>
      </pc:sldChg>
      <pc:sldChg chg="modSp add mod">
        <pc:chgData name="Staci Hubert" userId="725ea24d-7b09-4a30-9220-74936312d9c4" providerId="ADAL" clId="{F82A0C9D-8F77-48E5-A9C3-791AE0F8B883}" dt="2026-03-04T22:31:23.175" v="3092" actId="20577"/>
        <pc:sldMkLst>
          <pc:docMk/>
          <pc:sldMk cId="13749744" sldId="285"/>
        </pc:sldMkLst>
        <pc:spChg chg="mod">
          <ac:chgData name="Staci Hubert" userId="725ea24d-7b09-4a30-9220-74936312d9c4" providerId="ADAL" clId="{F82A0C9D-8F77-48E5-A9C3-791AE0F8B883}" dt="2026-03-04T22:31:23.175" v="3092" actId="20577"/>
          <ac:spMkLst>
            <pc:docMk/>
            <pc:sldMk cId="13749744" sldId="285"/>
            <ac:spMk id="3" creationId="{3E15D91A-4B1C-D183-0E80-0C74B278C186}"/>
          </ac:spMkLst>
        </pc:spChg>
      </pc:sldChg>
      <pc:sldChg chg="modSp add mod ord">
        <pc:chgData name="Staci Hubert" userId="725ea24d-7b09-4a30-9220-74936312d9c4" providerId="ADAL" clId="{F82A0C9D-8F77-48E5-A9C3-791AE0F8B883}" dt="2026-03-04T18:20:45.939" v="3052" actId="20577"/>
        <pc:sldMkLst>
          <pc:docMk/>
          <pc:sldMk cId="4290642122" sldId="286"/>
        </pc:sldMkLst>
        <pc:spChg chg="mod">
          <ac:chgData name="Staci Hubert" userId="725ea24d-7b09-4a30-9220-74936312d9c4" providerId="ADAL" clId="{F82A0C9D-8F77-48E5-A9C3-791AE0F8B883}" dt="2026-03-04T18:16:02.660" v="2641" actId="1076"/>
          <ac:spMkLst>
            <pc:docMk/>
            <pc:sldMk cId="4290642122" sldId="286"/>
            <ac:spMk id="2" creationId="{0117A4BF-DCC5-BF91-B56A-F0CA73E52F2B}"/>
          </ac:spMkLst>
        </pc:spChg>
        <pc:spChg chg="mod">
          <ac:chgData name="Staci Hubert" userId="725ea24d-7b09-4a30-9220-74936312d9c4" providerId="ADAL" clId="{F82A0C9D-8F77-48E5-A9C3-791AE0F8B883}" dt="2026-03-04T18:20:45.939" v="3052" actId="20577"/>
          <ac:spMkLst>
            <pc:docMk/>
            <pc:sldMk cId="4290642122" sldId="286"/>
            <ac:spMk id="3" creationId="{69136695-E77B-1966-4DD2-D8205428AFE8}"/>
          </ac:spMkLst>
        </pc:spChg>
      </pc:sldChg>
      <pc:sldChg chg="modSp add mod">
        <pc:chgData name="Staci Hubert" userId="725ea24d-7b09-4a30-9220-74936312d9c4" providerId="ADAL" clId="{F82A0C9D-8F77-48E5-A9C3-791AE0F8B883}" dt="2026-03-04T18:15:54.118" v="2640" actId="20577"/>
        <pc:sldMkLst>
          <pc:docMk/>
          <pc:sldMk cId="2524753130" sldId="287"/>
        </pc:sldMkLst>
        <pc:spChg chg="mod">
          <ac:chgData name="Staci Hubert" userId="725ea24d-7b09-4a30-9220-74936312d9c4" providerId="ADAL" clId="{F82A0C9D-8F77-48E5-A9C3-791AE0F8B883}" dt="2026-03-04T18:15:11.753" v="2555" actId="20577"/>
          <ac:spMkLst>
            <pc:docMk/>
            <pc:sldMk cId="2524753130" sldId="287"/>
            <ac:spMk id="2" creationId="{C620DC27-84E3-FF50-A25C-6AE69AA2B0A6}"/>
          </ac:spMkLst>
        </pc:spChg>
        <pc:spChg chg="mod">
          <ac:chgData name="Staci Hubert" userId="725ea24d-7b09-4a30-9220-74936312d9c4" providerId="ADAL" clId="{F82A0C9D-8F77-48E5-A9C3-791AE0F8B883}" dt="2026-03-04T18:15:54.118" v="2640" actId="20577"/>
          <ac:spMkLst>
            <pc:docMk/>
            <pc:sldMk cId="2524753130" sldId="287"/>
            <ac:spMk id="3" creationId="{9E196162-B136-B38F-3952-47B33A910A22}"/>
          </ac:spMkLst>
        </pc:spChg>
      </pc:sldChg>
      <pc:sldChg chg="addSp modSp new mod">
        <pc:chgData name="Staci Hubert" userId="725ea24d-7b09-4a30-9220-74936312d9c4" providerId="ADAL" clId="{F82A0C9D-8F77-48E5-A9C3-791AE0F8B883}" dt="2026-03-04T22:51:02.873" v="4375" actId="20577"/>
        <pc:sldMkLst>
          <pc:docMk/>
          <pc:sldMk cId="2451881252" sldId="288"/>
        </pc:sldMkLst>
        <pc:spChg chg="mod">
          <ac:chgData name="Staci Hubert" userId="725ea24d-7b09-4a30-9220-74936312d9c4" providerId="ADAL" clId="{F82A0C9D-8F77-48E5-A9C3-791AE0F8B883}" dt="2026-03-04T22:49:07.172" v="4136" actId="14100"/>
          <ac:spMkLst>
            <pc:docMk/>
            <pc:sldMk cId="2451881252" sldId="288"/>
            <ac:spMk id="2" creationId="{43314085-2F50-6126-FD0F-F37C4AED7BC9}"/>
          </ac:spMkLst>
        </pc:spChg>
        <pc:spChg chg="add mod">
          <ac:chgData name="Staci Hubert" userId="725ea24d-7b09-4a30-9220-74936312d9c4" providerId="ADAL" clId="{F82A0C9D-8F77-48E5-A9C3-791AE0F8B883}" dt="2026-03-04T22:51:02.873" v="4375" actId="20577"/>
          <ac:spMkLst>
            <pc:docMk/>
            <pc:sldMk cId="2451881252" sldId="288"/>
            <ac:spMk id="3" creationId="{B6B555DB-EAFC-A377-9DF7-DCB555316A7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16E468-B173-4F33-B37E-11211C0BDFBB}"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2C69F7F6-9A76-4CEB-9C02-23C57C47F45A}">
      <dgm:prSet/>
      <dgm:spPr/>
      <dgm:t>
        <a:bodyPr/>
        <a:lstStyle/>
        <a:p>
          <a:r>
            <a:rPr lang="en-US"/>
            <a:t>Pharmacies need to own this and ensure they are motivating patients and giving them the tools they need to make positive changes to improve their health</a:t>
          </a:r>
        </a:p>
      </dgm:t>
    </dgm:pt>
    <dgm:pt modelId="{10F701AA-F801-4C04-A23F-4785554B2F1C}" type="parTrans" cxnId="{E356E175-CA06-4BFF-92C9-74C31E122B18}">
      <dgm:prSet/>
      <dgm:spPr/>
      <dgm:t>
        <a:bodyPr/>
        <a:lstStyle/>
        <a:p>
          <a:endParaRPr lang="en-US"/>
        </a:p>
      </dgm:t>
    </dgm:pt>
    <dgm:pt modelId="{FABC2EDF-E5F7-4A32-9B69-B8AB59E1D26B}" type="sibTrans" cxnId="{E356E175-CA06-4BFF-92C9-74C31E122B18}">
      <dgm:prSet/>
      <dgm:spPr/>
      <dgm:t>
        <a:bodyPr/>
        <a:lstStyle/>
        <a:p>
          <a:endParaRPr lang="en-US"/>
        </a:p>
      </dgm:t>
    </dgm:pt>
    <dgm:pt modelId="{CB22C2DA-A440-49F7-9642-895F72DB858A}">
      <dgm:prSet/>
      <dgm:spPr/>
      <dgm:t>
        <a:bodyPr/>
        <a:lstStyle/>
        <a:p>
          <a:r>
            <a:rPr lang="en-US"/>
            <a:t>We need to help each other by sharing best practices and providing feedback to improve processes and patient care for the future</a:t>
          </a:r>
        </a:p>
      </dgm:t>
    </dgm:pt>
    <dgm:pt modelId="{8C9D92CC-F458-4E4D-B4D8-124C4E812CE5}" type="parTrans" cxnId="{3072B29A-EA2B-48C1-BD18-658DE9B1752D}">
      <dgm:prSet/>
      <dgm:spPr/>
      <dgm:t>
        <a:bodyPr/>
        <a:lstStyle/>
        <a:p>
          <a:endParaRPr lang="en-US"/>
        </a:p>
      </dgm:t>
    </dgm:pt>
    <dgm:pt modelId="{058C38D2-47B6-4BF3-862D-2AE5840F57E2}" type="sibTrans" cxnId="{3072B29A-EA2B-48C1-BD18-658DE9B1752D}">
      <dgm:prSet/>
      <dgm:spPr/>
      <dgm:t>
        <a:bodyPr/>
        <a:lstStyle/>
        <a:p>
          <a:endParaRPr lang="en-US"/>
        </a:p>
      </dgm:t>
    </dgm:pt>
    <dgm:pt modelId="{FC9DF303-A90A-4D98-AF7D-7D7BA3D9A2C1}">
      <dgm:prSet/>
      <dgm:spPr/>
      <dgm:t>
        <a:bodyPr/>
        <a:lstStyle/>
        <a:p>
          <a:r>
            <a:rPr lang="en-US"/>
            <a:t>We need to document everything that occurs and share information with other health care providers and health plans to ensure continuity of care</a:t>
          </a:r>
        </a:p>
      </dgm:t>
    </dgm:pt>
    <dgm:pt modelId="{67C83FE5-7CF6-4D18-950C-AF7D25B89BD1}" type="parTrans" cxnId="{BBDDCA0B-110E-4775-84CE-FB69B6247417}">
      <dgm:prSet/>
      <dgm:spPr/>
      <dgm:t>
        <a:bodyPr/>
        <a:lstStyle/>
        <a:p>
          <a:endParaRPr lang="en-US"/>
        </a:p>
      </dgm:t>
    </dgm:pt>
    <dgm:pt modelId="{AC36D479-55DE-4717-9C5B-84FAFA3645BC}" type="sibTrans" cxnId="{BBDDCA0B-110E-4775-84CE-FB69B6247417}">
      <dgm:prSet/>
      <dgm:spPr/>
      <dgm:t>
        <a:bodyPr/>
        <a:lstStyle/>
        <a:p>
          <a:endParaRPr lang="en-US"/>
        </a:p>
      </dgm:t>
    </dgm:pt>
    <dgm:pt modelId="{97FA5CE8-15CB-4E0F-A5C5-EE16CD9A0941}">
      <dgm:prSet/>
      <dgm:spPr/>
      <dgm:t>
        <a:bodyPr/>
        <a:lstStyle/>
        <a:p>
          <a:r>
            <a:rPr lang="en-US"/>
            <a:t>We need to succeed and grow this program for the next 5 years</a:t>
          </a:r>
        </a:p>
      </dgm:t>
    </dgm:pt>
    <dgm:pt modelId="{35DE5642-31D5-41B4-BA8F-134F67954E8C}" type="parTrans" cxnId="{EC2F886F-A891-4FB0-BB96-2058B2EC4D62}">
      <dgm:prSet/>
      <dgm:spPr/>
      <dgm:t>
        <a:bodyPr/>
        <a:lstStyle/>
        <a:p>
          <a:endParaRPr lang="en-US"/>
        </a:p>
      </dgm:t>
    </dgm:pt>
    <dgm:pt modelId="{7591016D-138B-47F4-B46C-128C5EB69321}" type="sibTrans" cxnId="{EC2F886F-A891-4FB0-BB96-2058B2EC4D62}">
      <dgm:prSet/>
      <dgm:spPr/>
      <dgm:t>
        <a:bodyPr/>
        <a:lstStyle/>
        <a:p>
          <a:endParaRPr lang="en-US"/>
        </a:p>
      </dgm:t>
    </dgm:pt>
    <dgm:pt modelId="{3EFDFD7D-0DFD-4D05-8C15-6BBC4A0DEEA1}" type="pres">
      <dgm:prSet presAssocID="{6016E468-B173-4F33-B37E-11211C0BDFBB}" presName="diagram" presStyleCnt="0">
        <dgm:presLayoutVars>
          <dgm:dir/>
          <dgm:resizeHandles val="exact"/>
        </dgm:presLayoutVars>
      </dgm:prSet>
      <dgm:spPr/>
    </dgm:pt>
    <dgm:pt modelId="{B38765A1-1B92-4977-8051-067FD50C0B50}" type="pres">
      <dgm:prSet presAssocID="{2C69F7F6-9A76-4CEB-9C02-23C57C47F45A}" presName="node" presStyleLbl="node1" presStyleIdx="0" presStyleCnt="4">
        <dgm:presLayoutVars>
          <dgm:bulletEnabled val="1"/>
        </dgm:presLayoutVars>
      </dgm:prSet>
      <dgm:spPr/>
    </dgm:pt>
    <dgm:pt modelId="{009A4352-8092-46C2-9BB1-3AC43FB14B2C}" type="pres">
      <dgm:prSet presAssocID="{FABC2EDF-E5F7-4A32-9B69-B8AB59E1D26B}" presName="sibTrans" presStyleCnt="0"/>
      <dgm:spPr/>
    </dgm:pt>
    <dgm:pt modelId="{D19B9512-EA8C-4CF2-89B5-50FAA4D084D0}" type="pres">
      <dgm:prSet presAssocID="{CB22C2DA-A440-49F7-9642-895F72DB858A}" presName="node" presStyleLbl="node1" presStyleIdx="1" presStyleCnt="4">
        <dgm:presLayoutVars>
          <dgm:bulletEnabled val="1"/>
        </dgm:presLayoutVars>
      </dgm:prSet>
      <dgm:spPr/>
    </dgm:pt>
    <dgm:pt modelId="{B4F7B9E4-5F14-484F-A4F1-0CC08D958880}" type="pres">
      <dgm:prSet presAssocID="{058C38D2-47B6-4BF3-862D-2AE5840F57E2}" presName="sibTrans" presStyleCnt="0"/>
      <dgm:spPr/>
    </dgm:pt>
    <dgm:pt modelId="{E6DF8417-D706-4601-B50C-A6DA7D3A0BAD}" type="pres">
      <dgm:prSet presAssocID="{FC9DF303-A90A-4D98-AF7D-7D7BA3D9A2C1}" presName="node" presStyleLbl="node1" presStyleIdx="2" presStyleCnt="4">
        <dgm:presLayoutVars>
          <dgm:bulletEnabled val="1"/>
        </dgm:presLayoutVars>
      </dgm:prSet>
      <dgm:spPr/>
    </dgm:pt>
    <dgm:pt modelId="{D64FD02B-97AB-484D-86B4-101845376B64}" type="pres">
      <dgm:prSet presAssocID="{AC36D479-55DE-4717-9C5B-84FAFA3645BC}" presName="sibTrans" presStyleCnt="0"/>
      <dgm:spPr/>
    </dgm:pt>
    <dgm:pt modelId="{6DDE1D73-609E-4EF9-861F-D16C22C74B15}" type="pres">
      <dgm:prSet presAssocID="{97FA5CE8-15CB-4E0F-A5C5-EE16CD9A0941}" presName="node" presStyleLbl="node1" presStyleIdx="3" presStyleCnt="4">
        <dgm:presLayoutVars>
          <dgm:bulletEnabled val="1"/>
        </dgm:presLayoutVars>
      </dgm:prSet>
      <dgm:spPr/>
    </dgm:pt>
  </dgm:ptLst>
  <dgm:cxnLst>
    <dgm:cxn modelId="{BBDDCA0B-110E-4775-84CE-FB69B6247417}" srcId="{6016E468-B173-4F33-B37E-11211C0BDFBB}" destId="{FC9DF303-A90A-4D98-AF7D-7D7BA3D9A2C1}" srcOrd="2" destOrd="0" parTransId="{67C83FE5-7CF6-4D18-950C-AF7D25B89BD1}" sibTransId="{AC36D479-55DE-4717-9C5B-84FAFA3645BC}"/>
    <dgm:cxn modelId="{49A3055C-BF7C-4903-A5C2-5394FBF9615E}" type="presOf" srcId="{FC9DF303-A90A-4D98-AF7D-7D7BA3D9A2C1}" destId="{E6DF8417-D706-4601-B50C-A6DA7D3A0BAD}" srcOrd="0" destOrd="0" presId="urn:microsoft.com/office/officeart/2005/8/layout/default"/>
    <dgm:cxn modelId="{6DE1D648-210B-4A98-B6AE-AB95B7045D20}" type="presOf" srcId="{6016E468-B173-4F33-B37E-11211C0BDFBB}" destId="{3EFDFD7D-0DFD-4D05-8C15-6BBC4A0DEEA1}" srcOrd="0" destOrd="0" presId="urn:microsoft.com/office/officeart/2005/8/layout/default"/>
    <dgm:cxn modelId="{C57F006C-2DE2-41C8-91EF-6AD432D30C4D}" type="presOf" srcId="{2C69F7F6-9A76-4CEB-9C02-23C57C47F45A}" destId="{B38765A1-1B92-4977-8051-067FD50C0B50}" srcOrd="0" destOrd="0" presId="urn:microsoft.com/office/officeart/2005/8/layout/default"/>
    <dgm:cxn modelId="{EC2F886F-A891-4FB0-BB96-2058B2EC4D62}" srcId="{6016E468-B173-4F33-B37E-11211C0BDFBB}" destId="{97FA5CE8-15CB-4E0F-A5C5-EE16CD9A0941}" srcOrd="3" destOrd="0" parTransId="{35DE5642-31D5-41B4-BA8F-134F67954E8C}" sibTransId="{7591016D-138B-47F4-B46C-128C5EB69321}"/>
    <dgm:cxn modelId="{C5E81555-C1BB-496A-BE29-522F6544F87A}" type="presOf" srcId="{CB22C2DA-A440-49F7-9642-895F72DB858A}" destId="{D19B9512-EA8C-4CF2-89B5-50FAA4D084D0}" srcOrd="0" destOrd="0" presId="urn:microsoft.com/office/officeart/2005/8/layout/default"/>
    <dgm:cxn modelId="{E356E175-CA06-4BFF-92C9-74C31E122B18}" srcId="{6016E468-B173-4F33-B37E-11211C0BDFBB}" destId="{2C69F7F6-9A76-4CEB-9C02-23C57C47F45A}" srcOrd="0" destOrd="0" parTransId="{10F701AA-F801-4C04-A23F-4785554B2F1C}" sibTransId="{FABC2EDF-E5F7-4A32-9B69-B8AB59E1D26B}"/>
    <dgm:cxn modelId="{0BB6B388-6FAE-43C9-8690-50EDEF6F0046}" type="presOf" srcId="{97FA5CE8-15CB-4E0F-A5C5-EE16CD9A0941}" destId="{6DDE1D73-609E-4EF9-861F-D16C22C74B15}" srcOrd="0" destOrd="0" presId="urn:microsoft.com/office/officeart/2005/8/layout/default"/>
    <dgm:cxn modelId="{3072B29A-EA2B-48C1-BD18-658DE9B1752D}" srcId="{6016E468-B173-4F33-B37E-11211C0BDFBB}" destId="{CB22C2DA-A440-49F7-9642-895F72DB858A}" srcOrd="1" destOrd="0" parTransId="{8C9D92CC-F458-4E4D-B4D8-124C4E812CE5}" sibTransId="{058C38D2-47B6-4BF3-862D-2AE5840F57E2}"/>
    <dgm:cxn modelId="{218C5621-01BE-4840-9CA8-9B0B47AEF8CF}" type="presParOf" srcId="{3EFDFD7D-0DFD-4D05-8C15-6BBC4A0DEEA1}" destId="{B38765A1-1B92-4977-8051-067FD50C0B50}" srcOrd="0" destOrd="0" presId="urn:microsoft.com/office/officeart/2005/8/layout/default"/>
    <dgm:cxn modelId="{9D92FD11-3621-4434-828C-4E6D0C52FB1D}" type="presParOf" srcId="{3EFDFD7D-0DFD-4D05-8C15-6BBC4A0DEEA1}" destId="{009A4352-8092-46C2-9BB1-3AC43FB14B2C}" srcOrd="1" destOrd="0" presId="urn:microsoft.com/office/officeart/2005/8/layout/default"/>
    <dgm:cxn modelId="{F2D386A6-EB6C-4669-B19F-3AECAF44EC09}" type="presParOf" srcId="{3EFDFD7D-0DFD-4D05-8C15-6BBC4A0DEEA1}" destId="{D19B9512-EA8C-4CF2-89B5-50FAA4D084D0}" srcOrd="2" destOrd="0" presId="urn:microsoft.com/office/officeart/2005/8/layout/default"/>
    <dgm:cxn modelId="{4DDB31D0-0373-4C10-851A-E34709196622}" type="presParOf" srcId="{3EFDFD7D-0DFD-4D05-8C15-6BBC4A0DEEA1}" destId="{B4F7B9E4-5F14-484F-A4F1-0CC08D958880}" srcOrd="3" destOrd="0" presId="urn:microsoft.com/office/officeart/2005/8/layout/default"/>
    <dgm:cxn modelId="{7AA77DC0-82AF-46E8-BEEA-D7B31D6F3B66}" type="presParOf" srcId="{3EFDFD7D-0DFD-4D05-8C15-6BBC4A0DEEA1}" destId="{E6DF8417-D706-4601-B50C-A6DA7D3A0BAD}" srcOrd="4" destOrd="0" presId="urn:microsoft.com/office/officeart/2005/8/layout/default"/>
    <dgm:cxn modelId="{EFE32787-4EEC-416D-B29E-4E833BE41F7E}" type="presParOf" srcId="{3EFDFD7D-0DFD-4D05-8C15-6BBC4A0DEEA1}" destId="{D64FD02B-97AB-484D-86B4-101845376B64}" srcOrd="5" destOrd="0" presId="urn:microsoft.com/office/officeart/2005/8/layout/default"/>
    <dgm:cxn modelId="{985EB028-49D5-477A-894C-FA009EED6E4C}" type="presParOf" srcId="{3EFDFD7D-0DFD-4D05-8C15-6BBC4A0DEEA1}" destId="{6DDE1D73-609E-4EF9-861F-D16C22C74B15}"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765A1-1B92-4977-8051-067FD50C0B50}">
      <dsp:nvSpPr>
        <dsp:cNvPr id="0" name=""/>
        <dsp:cNvSpPr/>
      </dsp:nvSpPr>
      <dsp:spPr>
        <a:xfrm>
          <a:off x="1505181" y="1478"/>
          <a:ext cx="3146557" cy="1887934"/>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Pharmacies need to own this and ensure they are motivating patients and giving them the tools they need to make positive changes to improve their health</a:t>
          </a:r>
        </a:p>
      </dsp:txBody>
      <dsp:txXfrm>
        <a:off x="1505181" y="1478"/>
        <a:ext cx="3146557" cy="1887934"/>
      </dsp:txXfrm>
    </dsp:sp>
    <dsp:sp modelId="{D19B9512-EA8C-4CF2-89B5-50FAA4D084D0}">
      <dsp:nvSpPr>
        <dsp:cNvPr id="0" name=""/>
        <dsp:cNvSpPr/>
      </dsp:nvSpPr>
      <dsp:spPr>
        <a:xfrm>
          <a:off x="4966394" y="1478"/>
          <a:ext cx="3146557" cy="1887934"/>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We need to help each other by sharing best practices and providing feedback to improve processes and patient care for the future</a:t>
          </a:r>
        </a:p>
      </dsp:txBody>
      <dsp:txXfrm>
        <a:off x="4966394" y="1478"/>
        <a:ext cx="3146557" cy="1887934"/>
      </dsp:txXfrm>
    </dsp:sp>
    <dsp:sp modelId="{E6DF8417-D706-4601-B50C-A6DA7D3A0BAD}">
      <dsp:nvSpPr>
        <dsp:cNvPr id="0" name=""/>
        <dsp:cNvSpPr/>
      </dsp:nvSpPr>
      <dsp:spPr>
        <a:xfrm>
          <a:off x="1505181" y="2204068"/>
          <a:ext cx="3146557" cy="1887934"/>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We need to document everything that occurs and share information with other health care providers and health plans to ensure continuity of care</a:t>
          </a:r>
        </a:p>
      </dsp:txBody>
      <dsp:txXfrm>
        <a:off x="1505181" y="2204068"/>
        <a:ext cx="3146557" cy="1887934"/>
      </dsp:txXfrm>
    </dsp:sp>
    <dsp:sp modelId="{6DDE1D73-609E-4EF9-861F-D16C22C74B15}">
      <dsp:nvSpPr>
        <dsp:cNvPr id="0" name=""/>
        <dsp:cNvSpPr/>
      </dsp:nvSpPr>
      <dsp:spPr>
        <a:xfrm>
          <a:off x="4966394" y="2204068"/>
          <a:ext cx="3146557" cy="1887934"/>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We need to succeed and grow this program for the next 5 years</a:t>
          </a:r>
        </a:p>
      </dsp:txBody>
      <dsp:txXfrm>
        <a:off x="4966394" y="2204068"/>
        <a:ext cx="3146557" cy="188793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24796C-B48B-48B0-9614-7987A5BB1BFD}" type="datetimeFigureOut">
              <a:rPr lang="en-US" smtClean="0"/>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B63E3-5917-4223-8771-6CBC17CA624F}" type="slidenum">
              <a:rPr lang="en-US" smtClean="0"/>
              <a:t>‹#›</a:t>
            </a:fld>
            <a:endParaRPr lang="en-US"/>
          </a:p>
        </p:txBody>
      </p:sp>
    </p:spTree>
    <p:extLst>
      <p:ext uri="{BB962C8B-B14F-4D97-AF65-F5344CB8AC3E}">
        <p14:creationId xmlns:p14="http://schemas.microsoft.com/office/powerpoint/2010/main" val="1700832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24796C-B48B-48B0-9614-7987A5BB1BFD}" type="datetimeFigureOut">
              <a:rPr lang="en-US" smtClean="0"/>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B63E3-5917-4223-8771-6CBC17CA624F}" type="slidenum">
              <a:rPr lang="en-US" smtClean="0"/>
              <a:t>‹#›</a:t>
            </a:fld>
            <a:endParaRPr lang="en-US"/>
          </a:p>
        </p:txBody>
      </p:sp>
    </p:spTree>
    <p:extLst>
      <p:ext uri="{BB962C8B-B14F-4D97-AF65-F5344CB8AC3E}">
        <p14:creationId xmlns:p14="http://schemas.microsoft.com/office/powerpoint/2010/main" val="4184084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24796C-B48B-48B0-9614-7987A5BB1BFD}" type="datetimeFigureOut">
              <a:rPr lang="en-US" smtClean="0"/>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B63E3-5917-4223-8771-6CBC17CA624F}"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682847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24796C-B48B-48B0-9614-7987A5BB1BFD}" type="datetimeFigureOut">
              <a:rPr lang="en-US" smtClean="0"/>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B63E3-5917-4223-8771-6CBC17CA624F}" type="slidenum">
              <a:rPr lang="en-US" smtClean="0"/>
              <a:t>‹#›</a:t>
            </a:fld>
            <a:endParaRPr lang="en-US"/>
          </a:p>
        </p:txBody>
      </p:sp>
    </p:spTree>
    <p:extLst>
      <p:ext uri="{BB962C8B-B14F-4D97-AF65-F5344CB8AC3E}">
        <p14:creationId xmlns:p14="http://schemas.microsoft.com/office/powerpoint/2010/main" val="3005308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24796C-B48B-48B0-9614-7987A5BB1BFD}" type="datetimeFigureOut">
              <a:rPr lang="en-US" smtClean="0"/>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B63E3-5917-4223-8771-6CBC17CA624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66744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24796C-B48B-48B0-9614-7987A5BB1BFD}" type="datetimeFigureOut">
              <a:rPr lang="en-US" smtClean="0"/>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B63E3-5917-4223-8771-6CBC17CA624F}" type="slidenum">
              <a:rPr lang="en-US" smtClean="0"/>
              <a:t>‹#›</a:t>
            </a:fld>
            <a:endParaRPr lang="en-US"/>
          </a:p>
        </p:txBody>
      </p:sp>
    </p:spTree>
    <p:extLst>
      <p:ext uri="{BB962C8B-B14F-4D97-AF65-F5344CB8AC3E}">
        <p14:creationId xmlns:p14="http://schemas.microsoft.com/office/powerpoint/2010/main" val="2031814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24796C-B48B-48B0-9614-7987A5BB1BFD}" type="datetimeFigureOut">
              <a:rPr lang="en-US" smtClean="0"/>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B63E3-5917-4223-8771-6CBC17CA624F}" type="slidenum">
              <a:rPr lang="en-US" smtClean="0"/>
              <a:t>‹#›</a:t>
            </a:fld>
            <a:endParaRPr lang="en-US"/>
          </a:p>
        </p:txBody>
      </p:sp>
    </p:spTree>
    <p:extLst>
      <p:ext uri="{BB962C8B-B14F-4D97-AF65-F5344CB8AC3E}">
        <p14:creationId xmlns:p14="http://schemas.microsoft.com/office/powerpoint/2010/main" val="1015550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24796C-B48B-48B0-9614-7987A5BB1BFD}" type="datetimeFigureOut">
              <a:rPr lang="en-US" smtClean="0"/>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B63E3-5917-4223-8771-6CBC17CA624F}" type="slidenum">
              <a:rPr lang="en-US" smtClean="0"/>
              <a:t>‹#›</a:t>
            </a:fld>
            <a:endParaRPr lang="en-US"/>
          </a:p>
        </p:txBody>
      </p:sp>
    </p:spTree>
    <p:extLst>
      <p:ext uri="{BB962C8B-B14F-4D97-AF65-F5344CB8AC3E}">
        <p14:creationId xmlns:p14="http://schemas.microsoft.com/office/powerpoint/2010/main" val="2975914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24796C-B48B-48B0-9614-7987A5BB1BFD}" type="datetimeFigureOut">
              <a:rPr lang="en-US" smtClean="0"/>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B63E3-5917-4223-8771-6CBC17CA624F}" type="slidenum">
              <a:rPr lang="en-US" smtClean="0"/>
              <a:t>‹#›</a:t>
            </a:fld>
            <a:endParaRPr lang="en-US"/>
          </a:p>
        </p:txBody>
      </p:sp>
    </p:spTree>
    <p:extLst>
      <p:ext uri="{BB962C8B-B14F-4D97-AF65-F5344CB8AC3E}">
        <p14:creationId xmlns:p14="http://schemas.microsoft.com/office/powerpoint/2010/main" val="4253325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24796C-B48B-48B0-9614-7987A5BB1BFD}" type="datetimeFigureOut">
              <a:rPr lang="en-US" smtClean="0"/>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B63E3-5917-4223-8771-6CBC17CA624F}" type="slidenum">
              <a:rPr lang="en-US" smtClean="0"/>
              <a:t>‹#›</a:t>
            </a:fld>
            <a:endParaRPr lang="en-US"/>
          </a:p>
        </p:txBody>
      </p:sp>
    </p:spTree>
    <p:extLst>
      <p:ext uri="{BB962C8B-B14F-4D97-AF65-F5344CB8AC3E}">
        <p14:creationId xmlns:p14="http://schemas.microsoft.com/office/powerpoint/2010/main" val="3183247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24796C-B48B-48B0-9614-7987A5BB1BFD}" type="datetimeFigureOut">
              <a:rPr lang="en-US" smtClean="0"/>
              <a:t>3/4/2026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B63E3-5917-4223-8771-6CBC17CA624F}" type="slidenum">
              <a:rPr lang="en-US" smtClean="0"/>
              <a:t>‹#›</a:t>
            </a:fld>
            <a:endParaRPr lang="en-US"/>
          </a:p>
        </p:txBody>
      </p:sp>
    </p:spTree>
    <p:extLst>
      <p:ext uri="{BB962C8B-B14F-4D97-AF65-F5344CB8AC3E}">
        <p14:creationId xmlns:p14="http://schemas.microsoft.com/office/powerpoint/2010/main" val="4222782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24796C-B48B-48B0-9614-7987A5BB1BFD}" type="datetimeFigureOut">
              <a:rPr lang="en-US" smtClean="0"/>
              <a:t>3/4/2026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AB63E3-5917-4223-8771-6CBC17CA624F}" type="slidenum">
              <a:rPr lang="en-US" smtClean="0"/>
              <a:t>‹#›</a:t>
            </a:fld>
            <a:endParaRPr lang="en-US"/>
          </a:p>
        </p:txBody>
      </p:sp>
    </p:spTree>
    <p:extLst>
      <p:ext uri="{BB962C8B-B14F-4D97-AF65-F5344CB8AC3E}">
        <p14:creationId xmlns:p14="http://schemas.microsoft.com/office/powerpoint/2010/main" val="3787770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24796C-B48B-48B0-9614-7987A5BB1BFD}" type="datetimeFigureOut">
              <a:rPr lang="en-US" smtClean="0"/>
              <a:t>3/4/2026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AB63E3-5917-4223-8771-6CBC17CA624F}" type="slidenum">
              <a:rPr lang="en-US" smtClean="0"/>
              <a:t>‹#›</a:t>
            </a:fld>
            <a:endParaRPr lang="en-US"/>
          </a:p>
        </p:txBody>
      </p:sp>
    </p:spTree>
    <p:extLst>
      <p:ext uri="{BB962C8B-B14F-4D97-AF65-F5344CB8AC3E}">
        <p14:creationId xmlns:p14="http://schemas.microsoft.com/office/powerpoint/2010/main" val="1666718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24796C-B48B-48B0-9614-7987A5BB1BFD}" type="datetimeFigureOut">
              <a:rPr lang="en-US" smtClean="0"/>
              <a:t>3/4/2026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AB63E3-5917-4223-8771-6CBC17CA624F}" type="slidenum">
              <a:rPr lang="en-US" smtClean="0"/>
              <a:t>‹#›</a:t>
            </a:fld>
            <a:endParaRPr lang="en-US"/>
          </a:p>
        </p:txBody>
      </p:sp>
    </p:spTree>
    <p:extLst>
      <p:ext uri="{BB962C8B-B14F-4D97-AF65-F5344CB8AC3E}">
        <p14:creationId xmlns:p14="http://schemas.microsoft.com/office/powerpoint/2010/main" val="1025838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24796C-B48B-48B0-9614-7987A5BB1BFD}" type="datetimeFigureOut">
              <a:rPr lang="en-US" smtClean="0"/>
              <a:t>3/4/2026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B63E3-5917-4223-8771-6CBC17CA624F}" type="slidenum">
              <a:rPr lang="en-US" smtClean="0"/>
              <a:t>‹#›</a:t>
            </a:fld>
            <a:endParaRPr lang="en-US"/>
          </a:p>
        </p:txBody>
      </p:sp>
    </p:spTree>
    <p:extLst>
      <p:ext uri="{BB962C8B-B14F-4D97-AF65-F5344CB8AC3E}">
        <p14:creationId xmlns:p14="http://schemas.microsoft.com/office/powerpoint/2010/main" val="2407942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24796C-B48B-48B0-9614-7987A5BB1BFD}" type="datetimeFigureOut">
              <a:rPr lang="en-US" smtClean="0"/>
              <a:t>3/4/2026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B63E3-5917-4223-8771-6CBC17CA624F}" type="slidenum">
              <a:rPr lang="en-US" smtClean="0"/>
              <a:t>‹#›</a:t>
            </a:fld>
            <a:endParaRPr lang="en-US"/>
          </a:p>
        </p:txBody>
      </p:sp>
    </p:spTree>
    <p:extLst>
      <p:ext uri="{BB962C8B-B14F-4D97-AF65-F5344CB8AC3E}">
        <p14:creationId xmlns:p14="http://schemas.microsoft.com/office/powerpoint/2010/main" val="484531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124796C-B48B-48B0-9614-7987A5BB1BFD}" type="datetimeFigureOut">
              <a:rPr lang="en-US" smtClean="0"/>
              <a:t>3/4/2026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AAB63E3-5917-4223-8771-6CBC17CA624F}" type="slidenum">
              <a:rPr lang="en-US" smtClean="0"/>
              <a:t>‹#›</a:t>
            </a:fld>
            <a:endParaRPr lang="en-US"/>
          </a:p>
        </p:txBody>
      </p:sp>
    </p:spTree>
    <p:extLst>
      <p:ext uri="{BB962C8B-B14F-4D97-AF65-F5344CB8AC3E}">
        <p14:creationId xmlns:p14="http://schemas.microsoft.com/office/powerpoint/2010/main" val="13445355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hubert@cpesn.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com/maps/d/u/0/edit?mid=1r2XQUAvn7OTMiQhm4KsdM_s44sSbtn4&amp;usp=sharing"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nebraskapharmacynetwork.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EE9AA-6E3A-0DEF-F40C-DC8CA8E3BE66}"/>
              </a:ext>
            </a:extLst>
          </p:cNvPr>
          <p:cNvSpPr>
            <a:spLocks noGrp="1"/>
          </p:cNvSpPr>
          <p:nvPr>
            <p:ph type="ctrTitle"/>
          </p:nvPr>
        </p:nvSpPr>
        <p:spPr/>
        <p:txBody>
          <a:bodyPr/>
          <a:lstStyle/>
          <a:p>
            <a:pPr algn="ctr"/>
            <a:r>
              <a:rPr lang="en-US" dirty="0"/>
              <a:t>Nebraska Rural Health Transformation Project</a:t>
            </a:r>
            <a:br>
              <a:rPr lang="en-US" dirty="0"/>
            </a:br>
            <a:r>
              <a:rPr lang="en-US" sz="4000" dirty="0"/>
              <a:t>March 4, 2026</a:t>
            </a:r>
            <a:endParaRPr lang="en-US" dirty="0"/>
          </a:p>
        </p:txBody>
      </p:sp>
      <p:sp>
        <p:nvSpPr>
          <p:cNvPr id="5" name="TextBox 4">
            <a:extLst>
              <a:ext uri="{FF2B5EF4-FFF2-40B4-BE49-F238E27FC236}">
                <a16:creationId xmlns:a16="http://schemas.microsoft.com/office/drawing/2014/main" id="{C18BE079-77A9-6E8B-0BD8-721122AF4647}"/>
              </a:ext>
            </a:extLst>
          </p:cNvPr>
          <p:cNvSpPr txBox="1"/>
          <p:nvPr/>
        </p:nvSpPr>
        <p:spPr>
          <a:xfrm>
            <a:off x="929640" y="4489406"/>
            <a:ext cx="6100425" cy="738664"/>
          </a:xfrm>
          <a:prstGeom prst="rect">
            <a:avLst/>
          </a:prstGeom>
          <a:noFill/>
        </p:spPr>
        <p:txBody>
          <a:bodyPr wrap="square" rtlCol="0">
            <a:spAutoFit/>
          </a:bodyPr>
          <a:lstStyle/>
          <a:p>
            <a:r>
              <a:rPr lang="en-US" sz="1400" dirty="0"/>
              <a:t>Staci Hubert RP</a:t>
            </a:r>
          </a:p>
          <a:p>
            <a:r>
              <a:rPr lang="en-US" sz="1400" dirty="0"/>
              <a:t>Nebraska Enhanced Service Pharmacies</a:t>
            </a:r>
          </a:p>
          <a:p>
            <a:r>
              <a:rPr lang="en-US" sz="1400" dirty="0">
                <a:hlinkClick r:id="rId2"/>
              </a:rPr>
              <a:t>Shubert@cpesn.com</a:t>
            </a:r>
            <a:r>
              <a:rPr lang="en-US" sz="1400" dirty="0"/>
              <a:t>  402.499.1878</a:t>
            </a:r>
          </a:p>
        </p:txBody>
      </p:sp>
    </p:spTree>
    <p:extLst>
      <p:ext uri="{BB962C8B-B14F-4D97-AF65-F5344CB8AC3E}">
        <p14:creationId xmlns:p14="http://schemas.microsoft.com/office/powerpoint/2010/main" val="949971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778D4-43E0-B9E1-E69A-0B4066FAAC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1DF545-281F-DA25-5B91-E725F33A1954}"/>
              </a:ext>
            </a:extLst>
          </p:cNvPr>
          <p:cNvSpPr>
            <a:spLocks noGrp="1"/>
          </p:cNvSpPr>
          <p:nvPr>
            <p:ph type="title"/>
          </p:nvPr>
        </p:nvSpPr>
        <p:spPr>
          <a:xfrm>
            <a:off x="677334" y="609600"/>
            <a:ext cx="10358966" cy="1320800"/>
          </a:xfrm>
        </p:spPr>
        <p:txBody>
          <a:bodyPr/>
          <a:lstStyle/>
          <a:p>
            <a:r>
              <a:rPr lang="en-US" dirty="0"/>
              <a:t>Identifying Program Champion</a:t>
            </a:r>
          </a:p>
        </p:txBody>
      </p:sp>
      <p:sp>
        <p:nvSpPr>
          <p:cNvPr id="3" name="Content Placeholder 2">
            <a:extLst>
              <a:ext uri="{FF2B5EF4-FFF2-40B4-BE49-F238E27FC236}">
                <a16:creationId xmlns:a16="http://schemas.microsoft.com/office/drawing/2014/main" id="{C1A64585-F029-46E5-B759-ED30D534FD99}"/>
              </a:ext>
            </a:extLst>
          </p:cNvPr>
          <p:cNvSpPr>
            <a:spLocks noGrp="1"/>
          </p:cNvSpPr>
          <p:nvPr>
            <p:ph idx="1"/>
          </p:nvPr>
        </p:nvSpPr>
        <p:spPr>
          <a:xfrm>
            <a:off x="768096" y="1380744"/>
            <a:ext cx="10585704" cy="4796219"/>
          </a:xfrm>
        </p:spPr>
        <p:txBody>
          <a:bodyPr>
            <a:normAutofit/>
          </a:bodyPr>
          <a:lstStyle/>
          <a:p>
            <a:pPr marL="457200" lvl="1" indent="0">
              <a:buNone/>
            </a:pPr>
            <a:endParaRPr lang="en-US" dirty="0"/>
          </a:p>
          <a:p>
            <a:pPr marL="457200" lvl="1" indent="0">
              <a:buNone/>
            </a:pPr>
            <a:r>
              <a:rPr lang="en-US" dirty="0"/>
              <a:t> </a:t>
            </a:r>
          </a:p>
          <a:p>
            <a:pPr marL="0" indent="0">
              <a:buNone/>
            </a:pPr>
            <a:endParaRPr lang="en-US" dirty="0"/>
          </a:p>
        </p:txBody>
      </p:sp>
      <p:pic>
        <p:nvPicPr>
          <p:cNvPr id="5" name="Picture 4">
            <a:extLst>
              <a:ext uri="{FF2B5EF4-FFF2-40B4-BE49-F238E27FC236}">
                <a16:creationId xmlns:a16="http://schemas.microsoft.com/office/drawing/2014/main" id="{1B49A065-79C4-957B-C298-2A970CDD5F2C}"/>
              </a:ext>
            </a:extLst>
          </p:cNvPr>
          <p:cNvPicPr>
            <a:picLocks noChangeAspect="1"/>
          </p:cNvPicPr>
          <p:nvPr/>
        </p:nvPicPr>
        <p:blipFill>
          <a:blip r:embed="rId2"/>
          <a:stretch>
            <a:fillRect/>
          </a:stretch>
        </p:blipFill>
        <p:spPr>
          <a:xfrm>
            <a:off x="359834" y="1687100"/>
            <a:ext cx="9507277" cy="3934374"/>
          </a:xfrm>
          <a:prstGeom prst="rect">
            <a:avLst/>
          </a:prstGeom>
        </p:spPr>
      </p:pic>
    </p:spTree>
    <p:extLst>
      <p:ext uri="{BB962C8B-B14F-4D97-AF65-F5344CB8AC3E}">
        <p14:creationId xmlns:p14="http://schemas.microsoft.com/office/powerpoint/2010/main" val="2790955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48E93-FA15-F7D6-852C-4AC125BA15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2E4FEF-1B1F-876C-B343-0BFF7D1B20C4}"/>
              </a:ext>
            </a:extLst>
          </p:cNvPr>
          <p:cNvSpPr>
            <a:spLocks noGrp="1"/>
          </p:cNvSpPr>
          <p:nvPr>
            <p:ph type="title"/>
          </p:nvPr>
        </p:nvSpPr>
        <p:spPr>
          <a:xfrm>
            <a:off x="677334" y="609600"/>
            <a:ext cx="10358966" cy="1320800"/>
          </a:xfrm>
        </p:spPr>
        <p:txBody>
          <a:bodyPr/>
          <a:lstStyle/>
          <a:p>
            <a:r>
              <a:rPr lang="en-US" dirty="0"/>
              <a:t>Identifying Eligible Patients</a:t>
            </a:r>
          </a:p>
        </p:txBody>
      </p:sp>
      <p:sp>
        <p:nvSpPr>
          <p:cNvPr id="3" name="Content Placeholder 2">
            <a:extLst>
              <a:ext uri="{FF2B5EF4-FFF2-40B4-BE49-F238E27FC236}">
                <a16:creationId xmlns:a16="http://schemas.microsoft.com/office/drawing/2014/main" id="{D84A4E68-4B5E-8610-C60F-6469D365D1A0}"/>
              </a:ext>
            </a:extLst>
          </p:cNvPr>
          <p:cNvSpPr>
            <a:spLocks noGrp="1"/>
          </p:cNvSpPr>
          <p:nvPr>
            <p:ph idx="1"/>
          </p:nvPr>
        </p:nvSpPr>
        <p:spPr>
          <a:xfrm>
            <a:off x="768096" y="1380744"/>
            <a:ext cx="10585704" cy="4796219"/>
          </a:xfrm>
        </p:spPr>
        <p:txBody>
          <a:bodyPr>
            <a:normAutofit/>
          </a:bodyPr>
          <a:lstStyle/>
          <a:p>
            <a:pPr marL="457200" lvl="1" indent="0">
              <a:buNone/>
            </a:pPr>
            <a:r>
              <a:rPr lang="en-US" sz="2400" dirty="0"/>
              <a:t>1-  Move-It Folder from CPESN for </a:t>
            </a:r>
            <a:r>
              <a:rPr lang="en-US" sz="2400" dirty="0" err="1"/>
              <a:t>SyncFit</a:t>
            </a:r>
            <a:r>
              <a:rPr lang="en-US" sz="2400" dirty="0"/>
              <a:t> Targeted Patient List</a:t>
            </a:r>
          </a:p>
          <a:p>
            <a:pPr marL="457200" lvl="1" indent="0">
              <a:buNone/>
            </a:pPr>
            <a:r>
              <a:rPr lang="en-US" sz="2400" dirty="0"/>
              <a:t>2- Identify patients taking blood pressure medication, cholesterol medication, diabetes meds</a:t>
            </a:r>
          </a:p>
          <a:p>
            <a:pPr marL="457200" lvl="1" indent="0">
              <a:buNone/>
            </a:pPr>
            <a:r>
              <a:rPr lang="en-US" sz="2400" dirty="0"/>
              <a:t>3- </a:t>
            </a:r>
            <a:r>
              <a:rPr lang="en-US" sz="2400" dirty="0" err="1"/>
              <a:t>EQuIPP</a:t>
            </a:r>
            <a:r>
              <a:rPr lang="en-US" sz="2400" dirty="0"/>
              <a:t> PDC (Proportion of Days Covered</a:t>
            </a:r>
          </a:p>
          <a:p>
            <a:pPr marL="457200" lvl="1" indent="0">
              <a:buNone/>
            </a:pPr>
            <a:r>
              <a:rPr lang="en-US" sz="2400" dirty="0"/>
              <a:t>4- Liberty – Reporting  Med Sync Dashboard that shows </a:t>
            </a:r>
            <a:r>
              <a:rPr lang="en-US" sz="2400" dirty="0" err="1"/>
              <a:t>ave</a:t>
            </a:r>
            <a:r>
              <a:rPr lang="en-US" sz="2400" dirty="0"/>
              <a:t> meds (descending) /month/</a:t>
            </a:r>
            <a:r>
              <a:rPr lang="en-US" sz="2400" dirty="0" err="1"/>
              <a:t>ave</a:t>
            </a:r>
            <a:r>
              <a:rPr lang="en-US" sz="2400" dirty="0"/>
              <a:t> visits/month  right click  Med Sync Enrolled in “not enrolled in med sync” goes back 90 days </a:t>
            </a:r>
          </a:p>
          <a:p>
            <a:pPr marL="457200" lvl="1" indent="0">
              <a:buNone/>
            </a:pPr>
            <a:r>
              <a:rPr lang="en-US" sz="2400" dirty="0"/>
              <a:t>5- Patients that call the pharmacy multiple times per month for medication refills</a:t>
            </a:r>
          </a:p>
          <a:p>
            <a:pPr marL="457200" lvl="1" indent="0">
              <a:buNone/>
            </a:pPr>
            <a:r>
              <a:rPr lang="en-US" sz="2400" dirty="0"/>
              <a:t>6- Delivery Patients</a:t>
            </a:r>
          </a:p>
          <a:p>
            <a:pPr marL="0" indent="0">
              <a:buNone/>
            </a:pPr>
            <a:endParaRPr lang="en-US" dirty="0"/>
          </a:p>
        </p:txBody>
      </p:sp>
    </p:spTree>
    <p:extLst>
      <p:ext uri="{BB962C8B-B14F-4D97-AF65-F5344CB8AC3E}">
        <p14:creationId xmlns:p14="http://schemas.microsoft.com/office/powerpoint/2010/main" val="125643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3433E-A95D-C309-4F54-7AA93B64C6DC}"/>
              </a:ext>
            </a:extLst>
          </p:cNvPr>
          <p:cNvSpPr>
            <a:spLocks noGrp="1"/>
          </p:cNvSpPr>
          <p:nvPr>
            <p:ph type="title"/>
          </p:nvPr>
        </p:nvSpPr>
        <p:spPr>
          <a:xfrm>
            <a:off x="677334" y="609600"/>
            <a:ext cx="8596668" cy="816864"/>
          </a:xfrm>
        </p:spPr>
        <p:txBody>
          <a:bodyPr/>
          <a:lstStyle/>
          <a:p>
            <a:pPr algn="ctr"/>
            <a:r>
              <a:rPr lang="en-US" dirty="0"/>
              <a:t>RHT Pharmacy Map Year 1</a:t>
            </a:r>
          </a:p>
        </p:txBody>
      </p:sp>
      <p:pic>
        <p:nvPicPr>
          <p:cNvPr id="4" name="Picture 3">
            <a:extLst>
              <a:ext uri="{FF2B5EF4-FFF2-40B4-BE49-F238E27FC236}">
                <a16:creationId xmlns:a16="http://schemas.microsoft.com/office/drawing/2014/main" id="{35878154-19EE-A307-AB3E-753B40E17539}"/>
              </a:ext>
            </a:extLst>
          </p:cNvPr>
          <p:cNvPicPr>
            <a:picLocks noChangeAspect="1"/>
          </p:cNvPicPr>
          <p:nvPr/>
        </p:nvPicPr>
        <p:blipFill>
          <a:blip r:embed="rId2"/>
          <a:stretch>
            <a:fillRect/>
          </a:stretch>
        </p:blipFill>
        <p:spPr>
          <a:xfrm>
            <a:off x="411480" y="2221992"/>
            <a:ext cx="10829544" cy="4422315"/>
          </a:xfrm>
          <a:prstGeom prst="rect">
            <a:avLst/>
          </a:prstGeom>
        </p:spPr>
      </p:pic>
      <p:sp>
        <p:nvSpPr>
          <p:cNvPr id="3" name="TextBox 2">
            <a:extLst>
              <a:ext uri="{FF2B5EF4-FFF2-40B4-BE49-F238E27FC236}">
                <a16:creationId xmlns:a16="http://schemas.microsoft.com/office/drawing/2014/main" id="{A230F3AC-9990-A8C6-F000-96DC254ADCC5}"/>
              </a:ext>
            </a:extLst>
          </p:cNvPr>
          <p:cNvSpPr txBox="1"/>
          <p:nvPr/>
        </p:nvSpPr>
        <p:spPr>
          <a:xfrm>
            <a:off x="1344846" y="1424119"/>
            <a:ext cx="6811602" cy="800219"/>
          </a:xfrm>
          <a:prstGeom prst="rect">
            <a:avLst/>
          </a:prstGeom>
          <a:noFill/>
        </p:spPr>
        <p:txBody>
          <a:bodyPr wrap="square" rtlCol="0">
            <a:spAutoFit/>
          </a:bodyPr>
          <a:lstStyle/>
          <a:p>
            <a:r>
              <a:rPr lang="en-US" u="sng" dirty="0">
                <a:hlinkClick r:id="rId3"/>
              </a:rPr>
              <a:t>https://www.google.com/maps/d/u/0/edit?mid=1r2XQUAvn7OTMiQhm4KsdM_s44sSbtn4&amp;usp=sharing</a:t>
            </a:r>
            <a:endParaRPr lang="en-US" dirty="0"/>
          </a:p>
          <a:p>
            <a:endParaRPr lang="en-US" sz="1000" dirty="0"/>
          </a:p>
        </p:txBody>
      </p:sp>
    </p:spTree>
    <p:extLst>
      <p:ext uri="{BB962C8B-B14F-4D97-AF65-F5344CB8AC3E}">
        <p14:creationId xmlns:p14="http://schemas.microsoft.com/office/powerpoint/2010/main" val="416863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75A578-2227-0D80-C90F-332134674C70}"/>
              </a:ext>
            </a:extLst>
          </p:cNvPr>
          <p:cNvSpPr>
            <a:spLocks noGrp="1"/>
          </p:cNvSpPr>
          <p:nvPr>
            <p:ph type="title"/>
          </p:nvPr>
        </p:nvSpPr>
        <p:spPr>
          <a:xfrm>
            <a:off x="1286933" y="609600"/>
            <a:ext cx="10197494" cy="1099457"/>
          </a:xfrm>
        </p:spPr>
        <p:txBody>
          <a:bodyPr>
            <a:normAutofit/>
          </a:bodyPr>
          <a:lstStyle/>
          <a:p>
            <a:r>
              <a:rPr lang="en-US" dirty="0"/>
              <a:t>How can we succeed?</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D107B950-97AD-25F7-3F5C-934BD3F576D1}"/>
              </a:ext>
            </a:extLst>
          </p:cNvPr>
          <p:cNvGraphicFramePr>
            <a:graphicFrameLocks noGrp="1"/>
          </p:cNvGraphicFramePr>
          <p:nvPr>
            <p:ph idx="1"/>
            <p:extLst>
              <p:ext uri="{D42A27DB-BD31-4B8C-83A1-F6EECF244321}">
                <p14:modId xmlns:p14="http://schemas.microsoft.com/office/powerpoint/2010/main" val="2306507453"/>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7122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7AD00-9841-7A90-42C8-DABD0E310D52}"/>
              </a:ext>
            </a:extLst>
          </p:cNvPr>
          <p:cNvSpPr>
            <a:spLocks noGrp="1"/>
          </p:cNvSpPr>
          <p:nvPr>
            <p:ph type="title"/>
          </p:nvPr>
        </p:nvSpPr>
        <p:spPr/>
        <p:txBody>
          <a:bodyPr/>
          <a:lstStyle/>
          <a:p>
            <a:r>
              <a:rPr lang="en-US" dirty="0"/>
              <a:t>What does the future hold?</a:t>
            </a:r>
          </a:p>
        </p:txBody>
      </p:sp>
      <p:sp>
        <p:nvSpPr>
          <p:cNvPr id="3" name="Content Placeholder 2">
            <a:extLst>
              <a:ext uri="{FF2B5EF4-FFF2-40B4-BE49-F238E27FC236}">
                <a16:creationId xmlns:a16="http://schemas.microsoft.com/office/drawing/2014/main" id="{C3661581-0463-8A87-6362-3794F0FE5EAF}"/>
              </a:ext>
            </a:extLst>
          </p:cNvPr>
          <p:cNvSpPr>
            <a:spLocks noGrp="1"/>
          </p:cNvSpPr>
          <p:nvPr>
            <p:ph idx="1"/>
          </p:nvPr>
        </p:nvSpPr>
        <p:spPr/>
        <p:txBody>
          <a:bodyPr>
            <a:normAutofit/>
          </a:bodyPr>
          <a:lstStyle/>
          <a:p>
            <a:r>
              <a:rPr lang="en-US" dirty="0"/>
              <a:t>If we run with this and show value with data showing savings, I can push to have MCOs cover this for Medicaid patients after 5-year program ends.</a:t>
            </a:r>
          </a:p>
          <a:p>
            <a:r>
              <a:rPr lang="en-US" dirty="0"/>
              <a:t>With data showing savings I anticipate other plans will want these savings for their members</a:t>
            </a:r>
          </a:p>
          <a:p>
            <a:r>
              <a:rPr lang="en-US" dirty="0"/>
              <a:t>This may lead to further advancements in our profession</a:t>
            </a:r>
          </a:p>
          <a:p>
            <a:r>
              <a:rPr lang="en-US" dirty="0"/>
              <a:t>Rural pharmacies will continue serving your communities</a:t>
            </a:r>
          </a:p>
          <a:p>
            <a:r>
              <a:rPr lang="en-US" dirty="0"/>
              <a:t>AI and Mail order will never be able to connect with patients or be a pillar of the community like our rural community pharmacists.</a:t>
            </a:r>
          </a:p>
        </p:txBody>
      </p:sp>
    </p:spTree>
    <p:extLst>
      <p:ext uri="{BB962C8B-B14F-4D97-AF65-F5344CB8AC3E}">
        <p14:creationId xmlns:p14="http://schemas.microsoft.com/office/powerpoint/2010/main" val="110927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7748B-B2B8-7BAA-4CB9-5ED1B9FBE2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17A4BF-DCC5-BF91-B56A-F0CA73E52F2B}"/>
              </a:ext>
            </a:extLst>
          </p:cNvPr>
          <p:cNvSpPr>
            <a:spLocks noGrp="1"/>
          </p:cNvSpPr>
          <p:nvPr>
            <p:ph type="title"/>
          </p:nvPr>
        </p:nvSpPr>
        <p:spPr>
          <a:xfrm>
            <a:off x="768096" y="624982"/>
            <a:ext cx="10358966" cy="1320800"/>
          </a:xfrm>
        </p:spPr>
        <p:txBody>
          <a:bodyPr/>
          <a:lstStyle/>
          <a:p>
            <a:r>
              <a:rPr lang="en-US" dirty="0"/>
              <a:t>Education- UNMC Update</a:t>
            </a:r>
          </a:p>
        </p:txBody>
      </p:sp>
      <p:sp>
        <p:nvSpPr>
          <p:cNvPr id="3" name="Content Placeholder 2">
            <a:extLst>
              <a:ext uri="{FF2B5EF4-FFF2-40B4-BE49-F238E27FC236}">
                <a16:creationId xmlns:a16="http://schemas.microsoft.com/office/drawing/2014/main" id="{69136695-E77B-1966-4DD2-D8205428AFE8}"/>
              </a:ext>
            </a:extLst>
          </p:cNvPr>
          <p:cNvSpPr>
            <a:spLocks noGrp="1"/>
          </p:cNvSpPr>
          <p:nvPr>
            <p:ph idx="1"/>
          </p:nvPr>
        </p:nvSpPr>
        <p:spPr>
          <a:xfrm>
            <a:off x="768096" y="1380744"/>
            <a:ext cx="10585704" cy="4796219"/>
          </a:xfrm>
        </p:spPr>
        <p:txBody>
          <a:bodyPr>
            <a:normAutofit/>
          </a:bodyPr>
          <a:lstStyle/>
          <a:p>
            <a:pPr marL="457200" lvl="1" indent="0">
              <a:buNone/>
            </a:pPr>
            <a:endParaRPr lang="en-US" dirty="0"/>
          </a:p>
          <a:p>
            <a:pPr marL="971550" lvl="1" indent="-514350">
              <a:buAutoNum type="arabicPeriod"/>
            </a:pPr>
            <a:r>
              <a:rPr lang="en-US" dirty="0"/>
              <a:t>Medication Adherence App</a:t>
            </a:r>
          </a:p>
          <a:p>
            <a:pPr marL="971550" lvl="1" indent="-514350">
              <a:buAutoNum type="arabicPeriod"/>
            </a:pPr>
            <a:r>
              <a:rPr lang="en-US" dirty="0"/>
              <a:t>Tech Blood Pressure</a:t>
            </a:r>
          </a:p>
          <a:p>
            <a:pPr marL="971550" lvl="1" indent="-514350">
              <a:buAutoNum type="arabicPeriod"/>
            </a:pPr>
            <a:r>
              <a:rPr lang="en-US" dirty="0"/>
              <a:t>RPH Blood Pressure</a:t>
            </a:r>
          </a:p>
          <a:p>
            <a:pPr marL="971550" lvl="1" indent="-514350">
              <a:buAutoNum type="arabicPeriod"/>
            </a:pPr>
            <a:r>
              <a:rPr lang="en-US" dirty="0"/>
              <a:t>Monthly Medication Synchronization</a:t>
            </a:r>
          </a:p>
          <a:p>
            <a:pPr marL="971550" lvl="1" indent="-514350">
              <a:buAutoNum type="arabicPeriod"/>
            </a:pPr>
            <a:r>
              <a:rPr lang="en-US" dirty="0"/>
              <a:t>Motivational Interview</a:t>
            </a:r>
          </a:p>
          <a:p>
            <a:pPr marL="971550" lvl="1" indent="-514350">
              <a:buAutoNum type="arabicPeriod"/>
            </a:pPr>
            <a:r>
              <a:rPr lang="en-US" dirty="0"/>
              <a:t>Medication Reconciliation</a:t>
            </a:r>
          </a:p>
          <a:p>
            <a:pPr marL="971550" lvl="1" indent="-514350">
              <a:buAutoNum type="arabicPeriod"/>
            </a:pPr>
            <a:endParaRPr lang="en-US" dirty="0"/>
          </a:p>
          <a:p>
            <a:pPr marL="971550" lvl="1" indent="-514350">
              <a:buAutoNum type="arabicPeriod"/>
            </a:pPr>
            <a:endParaRPr lang="en-US" dirty="0"/>
          </a:p>
          <a:p>
            <a:pPr marL="457200" lvl="1" indent="0">
              <a:buNone/>
            </a:pPr>
            <a:r>
              <a:rPr lang="en-US" dirty="0"/>
              <a:t>ON TO PHASE 2!!  Maternal Screening, SDOH Screening, Immunization Screening, PHASE 3!! Blood Pressure MGMT, Diabetes Management, Hyperlipidemia, HIV/STI Screening, </a:t>
            </a:r>
          </a:p>
          <a:p>
            <a:pPr marL="457200" lvl="1" indent="0">
              <a:buNone/>
            </a:pPr>
            <a:r>
              <a:rPr lang="en-US" dirty="0"/>
              <a:t>IF NEEDED: Mental Health/PQH9, </a:t>
            </a:r>
          </a:p>
          <a:p>
            <a:pPr marL="457200" lvl="1" indent="0">
              <a:buNone/>
            </a:pPr>
            <a:r>
              <a:rPr lang="en-US" dirty="0"/>
              <a:t>POCT</a:t>
            </a:r>
          </a:p>
        </p:txBody>
      </p:sp>
    </p:spTree>
    <p:extLst>
      <p:ext uri="{BB962C8B-B14F-4D97-AF65-F5344CB8AC3E}">
        <p14:creationId xmlns:p14="http://schemas.microsoft.com/office/powerpoint/2010/main" val="4290642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28AB6-95E2-3219-6600-D246F94DD4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20DC27-84E3-FF50-A25C-6AE69AA2B0A6}"/>
              </a:ext>
            </a:extLst>
          </p:cNvPr>
          <p:cNvSpPr>
            <a:spLocks noGrp="1"/>
          </p:cNvSpPr>
          <p:nvPr>
            <p:ph type="title"/>
          </p:nvPr>
        </p:nvSpPr>
        <p:spPr>
          <a:xfrm>
            <a:off x="677334" y="609600"/>
            <a:ext cx="10358966" cy="1320800"/>
          </a:xfrm>
        </p:spPr>
        <p:txBody>
          <a:bodyPr/>
          <a:lstStyle/>
          <a:p>
            <a:r>
              <a:rPr lang="en-US" dirty="0"/>
              <a:t>Adherence APP – </a:t>
            </a:r>
            <a:r>
              <a:rPr lang="en-US" dirty="0" err="1"/>
              <a:t>Medisafe</a:t>
            </a:r>
            <a:r>
              <a:rPr lang="en-US" dirty="0"/>
              <a:t> Update</a:t>
            </a:r>
          </a:p>
        </p:txBody>
      </p:sp>
      <p:sp>
        <p:nvSpPr>
          <p:cNvPr id="3" name="Content Placeholder 2">
            <a:extLst>
              <a:ext uri="{FF2B5EF4-FFF2-40B4-BE49-F238E27FC236}">
                <a16:creationId xmlns:a16="http://schemas.microsoft.com/office/drawing/2014/main" id="{9E196162-B136-B38F-3952-47B33A910A22}"/>
              </a:ext>
            </a:extLst>
          </p:cNvPr>
          <p:cNvSpPr>
            <a:spLocks noGrp="1"/>
          </p:cNvSpPr>
          <p:nvPr>
            <p:ph idx="1"/>
          </p:nvPr>
        </p:nvSpPr>
        <p:spPr>
          <a:xfrm>
            <a:off x="768096" y="1380744"/>
            <a:ext cx="10585704" cy="4796219"/>
          </a:xfrm>
        </p:spPr>
        <p:txBody>
          <a:bodyPr>
            <a:normAutofit/>
          </a:bodyPr>
          <a:lstStyle/>
          <a:p>
            <a:pPr marL="457200" lvl="1" indent="0">
              <a:buNone/>
            </a:pPr>
            <a:endParaRPr lang="en-US" dirty="0"/>
          </a:p>
          <a:p>
            <a:pPr marL="457200" lvl="1" indent="0">
              <a:buNone/>
            </a:pPr>
            <a:r>
              <a:rPr lang="en-US" dirty="0"/>
              <a:t>QR CODE</a:t>
            </a:r>
          </a:p>
          <a:p>
            <a:pPr marL="457200" lvl="1" indent="0">
              <a:buNone/>
            </a:pPr>
            <a:r>
              <a:rPr lang="en-US" dirty="0"/>
              <a:t>EDUCATION</a:t>
            </a:r>
          </a:p>
          <a:p>
            <a:pPr marL="457200" lvl="1" indent="0">
              <a:buNone/>
            </a:pPr>
            <a:r>
              <a:rPr lang="en-US" dirty="0"/>
              <a:t>BILLING</a:t>
            </a:r>
          </a:p>
          <a:p>
            <a:pPr marL="457200" lvl="1" indent="0">
              <a:buNone/>
            </a:pPr>
            <a:r>
              <a:rPr lang="en-US" dirty="0"/>
              <a:t>FOLLOWUP MONTHS</a:t>
            </a:r>
          </a:p>
          <a:p>
            <a:pPr marL="457200" lvl="1" indent="0">
              <a:buNone/>
            </a:pPr>
            <a:endParaRPr lang="en-US" dirty="0"/>
          </a:p>
          <a:p>
            <a:pPr marL="457200" lvl="1" indent="0">
              <a:buNone/>
            </a:pPr>
            <a:r>
              <a:rPr lang="en-US" dirty="0"/>
              <a:t>SOW in process</a:t>
            </a:r>
          </a:p>
        </p:txBody>
      </p:sp>
    </p:spTree>
    <p:extLst>
      <p:ext uri="{BB962C8B-B14F-4D97-AF65-F5344CB8AC3E}">
        <p14:creationId xmlns:p14="http://schemas.microsoft.com/office/powerpoint/2010/main" val="2524753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4F707-453F-9AC8-183D-4D55765ACCB6}"/>
              </a:ext>
            </a:extLst>
          </p:cNvPr>
          <p:cNvSpPr>
            <a:spLocks noGrp="1"/>
          </p:cNvSpPr>
          <p:nvPr>
            <p:ph type="title"/>
          </p:nvPr>
        </p:nvSpPr>
        <p:spPr>
          <a:xfrm>
            <a:off x="859536" y="609600"/>
            <a:ext cx="8414466" cy="725424"/>
          </a:xfrm>
        </p:spPr>
        <p:txBody>
          <a:bodyPr/>
          <a:lstStyle/>
          <a:p>
            <a:pPr algn="ctr"/>
            <a:r>
              <a:rPr lang="en-US" dirty="0"/>
              <a:t>Year 1- Adherence Billing Guide</a:t>
            </a:r>
          </a:p>
        </p:txBody>
      </p:sp>
      <p:graphicFrame>
        <p:nvGraphicFramePr>
          <p:cNvPr id="4" name="Content Placeholder 3">
            <a:extLst>
              <a:ext uri="{FF2B5EF4-FFF2-40B4-BE49-F238E27FC236}">
                <a16:creationId xmlns:a16="http://schemas.microsoft.com/office/drawing/2014/main" id="{E1E40A0A-4484-D2D0-77FF-D139E6D4761A}"/>
              </a:ext>
            </a:extLst>
          </p:cNvPr>
          <p:cNvGraphicFramePr>
            <a:graphicFrameLocks noGrp="1"/>
          </p:cNvGraphicFramePr>
          <p:nvPr>
            <p:ph idx="1"/>
            <p:extLst>
              <p:ext uri="{D42A27DB-BD31-4B8C-83A1-F6EECF244321}">
                <p14:modId xmlns:p14="http://schemas.microsoft.com/office/powerpoint/2010/main" val="3525604623"/>
              </p:ext>
            </p:extLst>
          </p:nvPr>
        </p:nvGraphicFramePr>
        <p:xfrm>
          <a:off x="1114425" y="1224643"/>
          <a:ext cx="8689602" cy="5501640"/>
        </p:xfrm>
        <a:graphic>
          <a:graphicData uri="http://schemas.openxmlformats.org/drawingml/2006/table">
            <a:tbl>
              <a:tblPr firstRow="1" firstCol="1" bandRow="1"/>
              <a:tblGrid>
                <a:gridCol w="1654587">
                  <a:extLst>
                    <a:ext uri="{9D8B030D-6E8A-4147-A177-3AD203B41FA5}">
                      <a16:colId xmlns:a16="http://schemas.microsoft.com/office/drawing/2014/main" val="1253043908"/>
                    </a:ext>
                  </a:extLst>
                </a:gridCol>
                <a:gridCol w="2771130">
                  <a:extLst>
                    <a:ext uri="{9D8B030D-6E8A-4147-A177-3AD203B41FA5}">
                      <a16:colId xmlns:a16="http://schemas.microsoft.com/office/drawing/2014/main" val="1752499755"/>
                    </a:ext>
                  </a:extLst>
                </a:gridCol>
                <a:gridCol w="1218598">
                  <a:extLst>
                    <a:ext uri="{9D8B030D-6E8A-4147-A177-3AD203B41FA5}">
                      <a16:colId xmlns:a16="http://schemas.microsoft.com/office/drawing/2014/main" val="2870387419"/>
                    </a:ext>
                  </a:extLst>
                </a:gridCol>
                <a:gridCol w="1423910">
                  <a:extLst>
                    <a:ext uri="{9D8B030D-6E8A-4147-A177-3AD203B41FA5}">
                      <a16:colId xmlns:a16="http://schemas.microsoft.com/office/drawing/2014/main" val="3737396944"/>
                    </a:ext>
                  </a:extLst>
                </a:gridCol>
                <a:gridCol w="1621377">
                  <a:extLst>
                    <a:ext uri="{9D8B030D-6E8A-4147-A177-3AD203B41FA5}">
                      <a16:colId xmlns:a16="http://schemas.microsoft.com/office/drawing/2014/main" val="2049228883"/>
                    </a:ext>
                  </a:extLst>
                </a:gridCol>
              </a:tblGrid>
              <a:tr h="349403">
                <a:tc>
                  <a:txBody>
                    <a:bodyPr/>
                    <a:lstStyle/>
                    <a:p>
                      <a:pPr marL="0" marR="0" algn="ctr">
                        <a:buNone/>
                      </a:pPr>
                      <a:r>
                        <a:rPr lang="en-US" sz="1400" b="1" dirty="0">
                          <a:solidFill>
                            <a:srgbClr val="FFFFFF"/>
                          </a:solidFill>
                          <a:effectLst/>
                          <a:latin typeface="Helvetica" panose="020B0604020202020204" pitchFamily="34" charset="0"/>
                          <a:ea typeface="Aptos" panose="020B0004020202020204" pitchFamily="34" charset="0"/>
                          <a:cs typeface="Calibri" panose="020F0502020204030204" pitchFamily="34" charset="0"/>
                        </a:rPr>
                        <a:t>Service</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44797" marR="44797" marT="0" marB="0" anchor="ctr">
                    <a:lnL w="12700" cap="flat" cmpd="sng" algn="ctr">
                      <a:solidFill>
                        <a:srgbClr val="0F9ED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F9ED5"/>
                      </a:solidFill>
                      <a:prstDash val="solid"/>
                      <a:round/>
                      <a:headEnd type="none" w="med" len="med"/>
                      <a:tailEnd type="none" w="med" len="med"/>
                    </a:lnT>
                    <a:lnB w="12700" cap="flat" cmpd="sng" algn="ctr">
                      <a:solidFill>
                        <a:srgbClr val="0F9ED5"/>
                      </a:solidFill>
                      <a:prstDash val="solid"/>
                      <a:round/>
                      <a:headEnd type="none" w="med" len="med"/>
                      <a:tailEnd type="none" w="med" len="med"/>
                    </a:lnB>
                    <a:solidFill>
                      <a:srgbClr val="0070C0"/>
                    </a:solidFill>
                  </a:tcPr>
                </a:tc>
                <a:tc>
                  <a:txBody>
                    <a:bodyPr/>
                    <a:lstStyle/>
                    <a:p>
                      <a:pPr marL="0" marR="0" algn="ctr">
                        <a:buNone/>
                      </a:pPr>
                      <a:r>
                        <a:rPr lang="en-US" sz="1400" b="1" dirty="0">
                          <a:solidFill>
                            <a:srgbClr val="FFFFFF"/>
                          </a:solidFill>
                          <a:effectLst/>
                          <a:latin typeface="Helvetica" panose="020B0604020202020204" pitchFamily="34" charset="0"/>
                          <a:ea typeface="Aptos" panose="020B0004020202020204" pitchFamily="34" charset="0"/>
                          <a:cs typeface="Calibri" panose="020F0502020204030204" pitchFamily="34" charset="0"/>
                        </a:rPr>
                        <a:t>SNOMED CT Code</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44797" marR="44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F9ED5"/>
                      </a:solidFill>
                      <a:prstDash val="solid"/>
                      <a:round/>
                      <a:headEnd type="none" w="med" len="med"/>
                      <a:tailEnd type="none" w="med" len="med"/>
                    </a:lnT>
                    <a:lnB w="12700" cap="flat" cmpd="sng" algn="ctr">
                      <a:solidFill>
                        <a:srgbClr val="0F9ED5"/>
                      </a:solidFill>
                      <a:prstDash val="solid"/>
                      <a:round/>
                      <a:headEnd type="none" w="med" len="med"/>
                      <a:tailEnd type="none" w="med" len="med"/>
                    </a:lnB>
                    <a:solidFill>
                      <a:srgbClr val="0070C0"/>
                    </a:solidFill>
                  </a:tcPr>
                </a:tc>
                <a:tc>
                  <a:txBody>
                    <a:bodyPr/>
                    <a:lstStyle/>
                    <a:p>
                      <a:pPr marL="0" marR="0" algn="ctr">
                        <a:buNone/>
                      </a:pPr>
                      <a:r>
                        <a:rPr lang="en-US" sz="1400" b="1" dirty="0">
                          <a:solidFill>
                            <a:srgbClr val="FFFFFF"/>
                          </a:solidFill>
                          <a:effectLst/>
                          <a:latin typeface="Helvetica" panose="020B0604020202020204" pitchFamily="34" charset="0"/>
                          <a:ea typeface="Aptos" panose="020B0004020202020204" pitchFamily="34" charset="0"/>
                          <a:cs typeface="Calibri" panose="020F0502020204030204" pitchFamily="34" charset="0"/>
                        </a:rPr>
                        <a:t>Rate</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44797" marR="44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F9ED5"/>
                      </a:solidFill>
                      <a:prstDash val="solid"/>
                      <a:round/>
                      <a:headEnd type="none" w="med" len="med"/>
                      <a:tailEnd type="none" w="med" len="med"/>
                    </a:lnT>
                    <a:lnB w="12700" cap="flat" cmpd="sng" algn="ctr">
                      <a:solidFill>
                        <a:srgbClr val="0F9ED5"/>
                      </a:solidFill>
                      <a:prstDash val="solid"/>
                      <a:round/>
                      <a:headEnd type="none" w="med" len="med"/>
                      <a:tailEnd type="none" w="med" len="med"/>
                    </a:lnB>
                    <a:solidFill>
                      <a:srgbClr val="0070C0"/>
                    </a:solidFill>
                  </a:tcPr>
                </a:tc>
                <a:tc>
                  <a:txBody>
                    <a:bodyPr/>
                    <a:lstStyle/>
                    <a:p>
                      <a:pPr marL="0" marR="0" algn="ctr">
                        <a:buNone/>
                      </a:pPr>
                      <a:r>
                        <a:rPr lang="en-US" sz="1400" b="1" dirty="0">
                          <a:solidFill>
                            <a:srgbClr val="FFFFFF"/>
                          </a:solidFill>
                          <a:effectLst/>
                          <a:latin typeface="Helvetica" panose="020B0604020202020204" pitchFamily="34" charset="0"/>
                          <a:ea typeface="Aptos" panose="020B0004020202020204" pitchFamily="34" charset="0"/>
                          <a:cs typeface="Calibri" panose="020F0502020204030204" pitchFamily="34" charset="0"/>
                        </a:rPr>
                        <a:t>Frequency of Services Billed</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44797" marR="44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F9ED5"/>
                      </a:solidFill>
                      <a:prstDash val="solid"/>
                      <a:round/>
                      <a:headEnd type="none" w="med" len="med"/>
                      <a:tailEnd type="none" w="med" len="med"/>
                    </a:lnT>
                    <a:lnB w="12700" cap="flat" cmpd="sng" algn="ctr">
                      <a:solidFill>
                        <a:srgbClr val="0F9ED5"/>
                      </a:solidFill>
                      <a:prstDash val="solid"/>
                      <a:round/>
                      <a:headEnd type="none" w="med" len="med"/>
                      <a:tailEnd type="none" w="med" len="med"/>
                    </a:lnB>
                    <a:solidFill>
                      <a:srgbClr val="0070C0"/>
                    </a:solidFill>
                  </a:tcPr>
                </a:tc>
                <a:tc>
                  <a:txBody>
                    <a:bodyPr/>
                    <a:lstStyle/>
                    <a:p>
                      <a:pPr marL="0" marR="0" algn="ctr">
                        <a:buNone/>
                      </a:pPr>
                      <a:r>
                        <a:rPr lang="en-US" sz="1400" b="1" dirty="0">
                          <a:solidFill>
                            <a:srgbClr val="FFFFFF"/>
                          </a:solidFill>
                          <a:effectLst/>
                          <a:latin typeface="Helvetica" panose="020B0604020202020204" pitchFamily="34" charset="0"/>
                          <a:ea typeface="Aptos" panose="020B0004020202020204" pitchFamily="34" charset="0"/>
                          <a:cs typeface="Calibri" panose="020F0502020204030204" pitchFamily="34" charset="0"/>
                        </a:rPr>
                        <a:t>Notes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44797" marR="44797" marT="0" marB="0" anchor="ctr">
                    <a:lnL w="12700" cap="flat" cmpd="sng" algn="ctr">
                      <a:solidFill>
                        <a:srgbClr val="000000"/>
                      </a:solidFill>
                      <a:prstDash val="solid"/>
                      <a:round/>
                      <a:headEnd type="none" w="med" len="med"/>
                      <a:tailEnd type="none" w="med" len="med"/>
                    </a:lnL>
                    <a:lnR w="12700" cap="flat" cmpd="sng" algn="ctr">
                      <a:solidFill>
                        <a:srgbClr val="0F9ED5"/>
                      </a:solidFill>
                      <a:prstDash val="solid"/>
                      <a:round/>
                      <a:headEnd type="none" w="med" len="med"/>
                      <a:tailEnd type="none" w="med" len="med"/>
                    </a:lnR>
                    <a:lnT w="12700" cap="flat" cmpd="sng" algn="ctr">
                      <a:solidFill>
                        <a:srgbClr val="0F9ED5"/>
                      </a:solidFill>
                      <a:prstDash val="solid"/>
                      <a:round/>
                      <a:headEnd type="none" w="med" len="med"/>
                      <a:tailEnd type="none" w="med" len="med"/>
                    </a:lnT>
                    <a:lnB w="12700" cap="flat" cmpd="sng" algn="ctr">
                      <a:solidFill>
                        <a:srgbClr val="0F9ED5"/>
                      </a:solidFill>
                      <a:prstDash val="solid"/>
                      <a:round/>
                      <a:headEnd type="none" w="med" len="med"/>
                      <a:tailEnd type="none" w="med" len="med"/>
                    </a:lnB>
                    <a:solidFill>
                      <a:srgbClr val="0070C0"/>
                    </a:solidFill>
                  </a:tcPr>
                </a:tc>
                <a:extLst>
                  <a:ext uri="{0D108BD9-81ED-4DB2-BD59-A6C34878D82A}">
                    <a16:rowId xmlns:a16="http://schemas.microsoft.com/office/drawing/2014/main" val="1563751842"/>
                  </a:ext>
                </a:extLst>
              </a:tr>
              <a:tr h="549062">
                <a:tc>
                  <a:txBody>
                    <a:bodyPr/>
                    <a:lstStyle/>
                    <a:p>
                      <a:pPr marL="0" marR="0" algn="ctr">
                        <a:buNone/>
                      </a:pPr>
                      <a:r>
                        <a:rPr lang="en-US" sz="1100" b="1" dirty="0">
                          <a:solidFill>
                            <a:srgbClr val="000000"/>
                          </a:solidFill>
                          <a:effectLst/>
                          <a:latin typeface="Helvetica" panose="020B0604020202020204" pitchFamily="34" charset="0"/>
                          <a:ea typeface="Aptos" panose="020B0004020202020204" pitchFamily="34" charset="0"/>
                          <a:cs typeface="Times New Roman" panose="02020603050405020304" pitchFamily="18" charset="0"/>
                        </a:rPr>
                        <a:t>Comprehensive Medication Reconciliation</a:t>
                      </a:r>
                      <a:endParaRPr lang="en-US" sz="1400" dirty="0">
                        <a:effectLst/>
                        <a:latin typeface="Aptos" panose="020B0004020202020204" pitchFamily="34" charset="0"/>
                        <a:ea typeface="Aptos" panose="020B0004020202020204" pitchFamily="34" charset="0"/>
                        <a:cs typeface="Times New Roman" panose="02020603050405020304" pitchFamily="18" charset="0"/>
                      </a:endParaRPr>
                    </a:p>
                  </a:txBody>
                  <a:tcPr marL="44797" marR="44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F9ED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marL="0" marR="0" algn="ctr">
                        <a:buNone/>
                      </a:pPr>
                      <a:endParaRPr lang="en-US" sz="1400" dirty="0">
                        <a:effectLst/>
                        <a:latin typeface="Aptos" panose="020B0004020202020204" pitchFamily="34" charset="0"/>
                        <a:ea typeface="Aptos" panose="020B0004020202020204" pitchFamily="34" charset="0"/>
                        <a:cs typeface="Times New Roman" panose="02020603050405020304" pitchFamily="18" charset="0"/>
                      </a:endParaRPr>
                    </a:p>
                  </a:txBody>
                  <a:tcPr marL="44797" marR="44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F9ED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marL="0" marR="0" algn="ctr">
                        <a:buNone/>
                      </a:pPr>
                      <a:endParaRPr lang="en-US" sz="1100" dirty="0">
                        <a:solidFill>
                          <a:srgbClr val="000000"/>
                        </a:solidFill>
                        <a:effectLst/>
                        <a:latin typeface="Helvetica" panose="020B0604020202020204" pitchFamily="34" charset="0"/>
                        <a:ea typeface="Aptos" panose="020B0004020202020204" pitchFamily="34" charset="0"/>
                        <a:cs typeface="Times New Roman" panose="02020603050405020304" pitchFamily="18" charset="0"/>
                      </a:endParaRPr>
                    </a:p>
                    <a:p>
                      <a:pPr marL="0" marR="0" algn="ctr">
                        <a:buNone/>
                      </a:pPr>
                      <a:r>
                        <a:rPr lang="en-US" sz="1100" dirty="0">
                          <a:solidFill>
                            <a:srgbClr val="000000"/>
                          </a:solidFill>
                          <a:effectLst/>
                          <a:latin typeface="Helvetica" panose="020B0604020202020204" pitchFamily="34" charset="0"/>
                          <a:ea typeface="Aptos" panose="020B0004020202020204" pitchFamily="34" charset="0"/>
                          <a:cs typeface="Times New Roman" panose="02020603050405020304" pitchFamily="18" charset="0"/>
                        </a:rPr>
                        <a:t>$25</a:t>
                      </a:r>
                      <a:endParaRPr lang="en-US" sz="1400" dirty="0">
                        <a:effectLst/>
                        <a:latin typeface="Aptos" panose="020B0004020202020204" pitchFamily="34" charset="0"/>
                        <a:ea typeface="Aptos" panose="020B0004020202020204" pitchFamily="34" charset="0"/>
                        <a:cs typeface="Times New Roman" panose="02020603050405020304" pitchFamily="18" charset="0"/>
                      </a:endParaRPr>
                    </a:p>
                  </a:txBody>
                  <a:tcPr marL="44797" marR="44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F9ED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marL="0" marR="0" algn="ctr">
                        <a:buNone/>
                      </a:pPr>
                      <a:r>
                        <a:rPr lang="en-US" sz="1100">
                          <a:solidFill>
                            <a:srgbClr val="000000"/>
                          </a:solidFill>
                          <a:effectLst/>
                          <a:latin typeface="Helvetica" panose="020B0604020202020204" pitchFamily="34" charset="0"/>
                          <a:ea typeface="Aptos" panose="020B0004020202020204" pitchFamily="34" charset="0"/>
                          <a:cs typeface="Calibri" panose="020F0502020204030204" pitchFamily="34" charset="0"/>
                        </a:rPr>
                        <a:t>1 time only (Initial Consult after patient opts in and signs authorization)</a:t>
                      </a:r>
                      <a:endParaRPr lang="en-US" sz="1400">
                        <a:effectLst/>
                        <a:latin typeface="Aptos" panose="020B0004020202020204" pitchFamily="34" charset="0"/>
                        <a:ea typeface="Aptos" panose="020B0004020202020204" pitchFamily="34" charset="0"/>
                        <a:cs typeface="Times New Roman" panose="02020603050405020304" pitchFamily="18" charset="0"/>
                      </a:endParaRPr>
                    </a:p>
                  </a:txBody>
                  <a:tcPr marL="44797" marR="44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F9ED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marL="0" marR="0">
                        <a:buNone/>
                      </a:pPr>
                      <a:r>
                        <a:rPr lang="en-US" sz="1100">
                          <a:solidFill>
                            <a:srgbClr val="000000"/>
                          </a:solidFill>
                          <a:effectLst/>
                          <a:latin typeface="Helvetica" panose="020B0604020202020204" pitchFamily="34" charset="0"/>
                          <a:ea typeface="Aptos" panose="020B0004020202020204" pitchFamily="34" charset="0"/>
                          <a:cs typeface="Calibri" panose="020F0502020204030204" pitchFamily="34" charset="0"/>
                        </a:rPr>
                        <a:t>Initial Motivational Interview with CMR</a:t>
                      </a:r>
                      <a:endParaRPr lang="en-US" sz="1400">
                        <a:effectLst/>
                        <a:latin typeface="Aptos" panose="020B0004020202020204" pitchFamily="34" charset="0"/>
                        <a:ea typeface="Aptos" panose="020B0004020202020204" pitchFamily="34" charset="0"/>
                        <a:cs typeface="Times New Roman" panose="02020603050405020304" pitchFamily="18" charset="0"/>
                      </a:endParaRPr>
                    </a:p>
                  </a:txBody>
                  <a:tcPr marL="44797" marR="44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F9ED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extLst>
                  <a:ext uri="{0D108BD9-81ED-4DB2-BD59-A6C34878D82A}">
                    <a16:rowId xmlns:a16="http://schemas.microsoft.com/office/drawing/2014/main" val="1231360385"/>
                  </a:ext>
                </a:extLst>
              </a:tr>
              <a:tr h="549062">
                <a:tc>
                  <a:txBody>
                    <a:bodyPr/>
                    <a:lstStyle/>
                    <a:p>
                      <a:pPr marL="0" marR="0" algn="ctr">
                        <a:buNone/>
                      </a:pPr>
                      <a:r>
                        <a:rPr lang="en-US" sz="1100" b="1" dirty="0">
                          <a:solidFill>
                            <a:srgbClr val="000000"/>
                          </a:solidFill>
                          <a:effectLst/>
                          <a:latin typeface="Helvetica" panose="020B0604020202020204" pitchFamily="34" charset="0"/>
                          <a:ea typeface="Aptos" panose="020B0004020202020204" pitchFamily="34" charset="0"/>
                          <a:cs typeface="Times New Roman" panose="02020603050405020304" pitchFamily="18" charset="0"/>
                        </a:rPr>
                        <a:t>Med-Sync (with and without adherence packaging)</a:t>
                      </a:r>
                      <a:endParaRPr lang="en-US" sz="1400" dirty="0">
                        <a:effectLst/>
                        <a:latin typeface="Aptos" panose="020B0004020202020204" pitchFamily="34" charset="0"/>
                        <a:ea typeface="Aptos" panose="020B0004020202020204" pitchFamily="34" charset="0"/>
                        <a:cs typeface="Times New Roman" panose="02020603050405020304" pitchFamily="18" charset="0"/>
                      </a:endParaRPr>
                    </a:p>
                  </a:txBody>
                  <a:tcPr marL="44797" marR="44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marL="0" marR="0" algn="ctr">
                        <a:lnSpc>
                          <a:spcPts val="1200"/>
                        </a:lnSpc>
                        <a:buNone/>
                      </a:pPr>
                      <a:endParaRPr lang="en-US" sz="1400" dirty="0">
                        <a:effectLst/>
                        <a:latin typeface="Aptos" panose="020B0004020202020204" pitchFamily="34" charset="0"/>
                        <a:ea typeface="Aptos" panose="020B0004020202020204" pitchFamily="34" charset="0"/>
                        <a:cs typeface="Times New Roman" panose="02020603050405020304" pitchFamily="18" charset="0"/>
                      </a:endParaRPr>
                    </a:p>
                  </a:txBody>
                  <a:tcPr marL="44797" marR="44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marL="0" marR="0" algn="ctr">
                        <a:buNone/>
                      </a:pPr>
                      <a:endParaRPr lang="en-US" sz="1100" dirty="0">
                        <a:solidFill>
                          <a:srgbClr val="000000"/>
                        </a:solidFill>
                        <a:effectLst/>
                        <a:latin typeface="Helvetica" panose="020B0604020202020204" pitchFamily="34" charset="0"/>
                        <a:ea typeface="Aptos" panose="020B0004020202020204" pitchFamily="34" charset="0"/>
                        <a:cs typeface="Times New Roman" panose="02020603050405020304" pitchFamily="18" charset="0"/>
                      </a:endParaRPr>
                    </a:p>
                    <a:p>
                      <a:pPr marL="0" marR="0" algn="ctr">
                        <a:buNone/>
                      </a:pPr>
                      <a:r>
                        <a:rPr lang="en-US" sz="1100" dirty="0">
                          <a:solidFill>
                            <a:srgbClr val="000000"/>
                          </a:solidFill>
                          <a:effectLst/>
                          <a:latin typeface="Helvetica" panose="020B0604020202020204" pitchFamily="34" charset="0"/>
                          <a:ea typeface="Aptos" panose="020B0004020202020204" pitchFamily="34" charset="0"/>
                          <a:cs typeface="Times New Roman" panose="02020603050405020304" pitchFamily="18" charset="0"/>
                        </a:rPr>
                        <a:t>$40</a:t>
                      </a:r>
                      <a:endParaRPr lang="en-US" sz="1400" dirty="0">
                        <a:effectLst/>
                        <a:latin typeface="Aptos" panose="020B0004020202020204" pitchFamily="34" charset="0"/>
                        <a:ea typeface="Aptos" panose="020B0004020202020204" pitchFamily="34" charset="0"/>
                        <a:cs typeface="Times New Roman" panose="02020603050405020304" pitchFamily="18" charset="0"/>
                      </a:endParaRPr>
                    </a:p>
                  </a:txBody>
                  <a:tcPr marL="44797" marR="44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marL="0" marR="0" algn="ctr">
                        <a:buNone/>
                      </a:pPr>
                      <a:r>
                        <a:rPr lang="en-US" sz="1100">
                          <a:solidFill>
                            <a:srgbClr val="000000"/>
                          </a:solidFill>
                          <a:effectLst/>
                          <a:latin typeface="Helvetica" panose="020B0604020202020204" pitchFamily="34" charset="0"/>
                          <a:ea typeface="Aptos" panose="020B0004020202020204" pitchFamily="34" charset="0"/>
                          <a:cs typeface="Calibri" panose="020F0502020204030204" pitchFamily="34" charset="0"/>
                        </a:rPr>
                        <a:t>1 time per month</a:t>
                      </a:r>
                      <a:endParaRPr lang="en-US" sz="1400">
                        <a:effectLst/>
                        <a:latin typeface="Aptos" panose="020B0004020202020204" pitchFamily="34" charset="0"/>
                        <a:ea typeface="Aptos" panose="020B0004020202020204" pitchFamily="34" charset="0"/>
                        <a:cs typeface="Times New Roman" panose="02020603050405020304" pitchFamily="18" charset="0"/>
                      </a:endParaRPr>
                    </a:p>
                  </a:txBody>
                  <a:tcPr marL="44797" marR="44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marL="0" marR="0">
                        <a:buNone/>
                      </a:pPr>
                      <a:r>
                        <a:rPr lang="en-US" sz="1100" dirty="0">
                          <a:solidFill>
                            <a:srgbClr val="000000"/>
                          </a:solidFill>
                          <a:effectLst/>
                          <a:latin typeface="Helvetica" panose="020B0604020202020204" pitchFamily="34" charset="0"/>
                          <a:ea typeface="Aptos" panose="020B0004020202020204" pitchFamily="34" charset="0"/>
                          <a:cs typeface="Calibri" panose="020F0502020204030204" pitchFamily="34" charset="0"/>
                        </a:rPr>
                        <a:t>1 time per month (not during the same month as med sync + compliance packaging)</a:t>
                      </a:r>
                      <a:endParaRPr lang="en-US" sz="1400" dirty="0">
                        <a:effectLst/>
                        <a:latin typeface="Aptos" panose="020B0004020202020204" pitchFamily="34" charset="0"/>
                        <a:ea typeface="Aptos" panose="020B0004020202020204" pitchFamily="34" charset="0"/>
                        <a:cs typeface="Times New Roman" panose="02020603050405020304" pitchFamily="18" charset="0"/>
                      </a:endParaRPr>
                    </a:p>
                  </a:txBody>
                  <a:tcPr marL="44797" marR="44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extLst>
                  <a:ext uri="{0D108BD9-81ED-4DB2-BD59-A6C34878D82A}">
                    <a16:rowId xmlns:a16="http://schemas.microsoft.com/office/drawing/2014/main" val="4053153609"/>
                  </a:ext>
                </a:extLst>
              </a:tr>
              <a:tr h="449233">
                <a:tc>
                  <a:txBody>
                    <a:bodyPr/>
                    <a:lstStyle/>
                    <a:p>
                      <a:pPr marL="0" marR="0" algn="ctr">
                        <a:buNone/>
                      </a:pPr>
                      <a:r>
                        <a:rPr lang="en-US" sz="1100" b="1">
                          <a:solidFill>
                            <a:srgbClr val="000000"/>
                          </a:solidFill>
                          <a:effectLst/>
                          <a:latin typeface="Helvetica" panose="020B0604020202020204" pitchFamily="34" charset="0"/>
                          <a:ea typeface="Aptos" panose="020B0004020202020204" pitchFamily="34" charset="0"/>
                          <a:cs typeface="Times New Roman" panose="02020603050405020304" pitchFamily="18" charset="0"/>
                        </a:rPr>
                        <a:t>Medication Delivery</a:t>
                      </a:r>
                      <a:endParaRPr lang="en-US" sz="1400">
                        <a:effectLst/>
                        <a:latin typeface="Aptos" panose="020B0004020202020204" pitchFamily="34" charset="0"/>
                        <a:ea typeface="Aptos" panose="020B0004020202020204" pitchFamily="34" charset="0"/>
                        <a:cs typeface="Times New Roman" panose="02020603050405020304" pitchFamily="18" charset="0"/>
                      </a:endParaRPr>
                    </a:p>
                  </a:txBody>
                  <a:tcPr marL="44797" marR="44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ts val="1200"/>
                        </a:lnSpc>
                        <a:buNone/>
                      </a:pPr>
                      <a:endParaRPr lang="en-US" sz="1400" dirty="0">
                        <a:effectLst/>
                        <a:latin typeface="Aptos" panose="020B0004020202020204" pitchFamily="34" charset="0"/>
                        <a:ea typeface="Aptos" panose="020B0004020202020204" pitchFamily="34" charset="0"/>
                        <a:cs typeface="Times New Roman" panose="02020603050405020304" pitchFamily="18" charset="0"/>
                      </a:endParaRPr>
                    </a:p>
                  </a:txBody>
                  <a:tcPr marL="44797" marR="44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endParaRPr lang="en-US" sz="1100" dirty="0">
                        <a:solidFill>
                          <a:srgbClr val="000000"/>
                        </a:solidFill>
                        <a:effectLst/>
                        <a:latin typeface="Helvetica" panose="020B0604020202020204" pitchFamily="34" charset="0"/>
                        <a:ea typeface="Aptos" panose="020B0004020202020204" pitchFamily="34" charset="0"/>
                        <a:cs typeface="Times New Roman" panose="02020603050405020304" pitchFamily="18" charset="0"/>
                      </a:endParaRPr>
                    </a:p>
                    <a:p>
                      <a:pPr marL="0" marR="0" algn="ctr">
                        <a:buNone/>
                      </a:pPr>
                      <a:r>
                        <a:rPr lang="en-US" sz="1100" dirty="0">
                          <a:solidFill>
                            <a:srgbClr val="000000"/>
                          </a:solidFill>
                          <a:effectLst/>
                          <a:latin typeface="Helvetica" panose="020B0604020202020204" pitchFamily="34" charset="0"/>
                          <a:ea typeface="Aptos" panose="020B0004020202020204" pitchFamily="34" charset="0"/>
                          <a:cs typeface="Times New Roman" panose="02020603050405020304" pitchFamily="18" charset="0"/>
                        </a:rPr>
                        <a:t>$10 </a:t>
                      </a:r>
                    </a:p>
                    <a:p>
                      <a:pPr marL="0" marR="0" algn="ctr">
                        <a:buNone/>
                      </a:pPr>
                      <a:endParaRPr lang="en-US" sz="1400" dirty="0">
                        <a:effectLst/>
                        <a:latin typeface="Aptos" panose="020B0004020202020204" pitchFamily="34" charset="0"/>
                        <a:ea typeface="Aptos" panose="020B0004020202020204" pitchFamily="34" charset="0"/>
                        <a:cs typeface="Times New Roman" panose="02020603050405020304" pitchFamily="18" charset="0"/>
                      </a:endParaRPr>
                    </a:p>
                  </a:txBody>
                  <a:tcPr marL="44797" marR="44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100">
                          <a:effectLst/>
                          <a:latin typeface="Helvetica" panose="020B0604020202020204" pitchFamily="34" charset="0"/>
                          <a:ea typeface="Aptos" panose="020B0004020202020204" pitchFamily="34" charset="0"/>
                          <a:cs typeface="Calibri" panose="020F0502020204030204" pitchFamily="34" charset="0"/>
                        </a:rPr>
                        <a:t>1 time per month</a:t>
                      </a:r>
                      <a:endParaRPr lang="en-US" sz="1400">
                        <a:effectLst/>
                        <a:latin typeface="Aptos" panose="020B0004020202020204" pitchFamily="34" charset="0"/>
                        <a:ea typeface="Aptos" panose="020B0004020202020204" pitchFamily="34" charset="0"/>
                        <a:cs typeface="Times New Roman" panose="02020603050405020304" pitchFamily="18" charset="0"/>
                      </a:endParaRPr>
                    </a:p>
                  </a:txBody>
                  <a:tcPr marL="44797" marR="44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100">
                          <a:effectLst/>
                          <a:latin typeface="Helvetica" panose="020B0604020202020204" pitchFamily="34" charset="0"/>
                          <a:ea typeface="Aptos" panose="020B0004020202020204" pitchFamily="34" charset="0"/>
                          <a:cs typeface="Calibri" panose="020F0502020204030204" pitchFamily="34" charset="0"/>
                        </a:rPr>
                        <a:t>1 time per month </a:t>
                      </a:r>
                      <a:endParaRPr lang="en-US" sz="1400">
                        <a:effectLst/>
                        <a:latin typeface="Aptos" panose="020B0004020202020204" pitchFamily="34" charset="0"/>
                        <a:ea typeface="Aptos" panose="020B0004020202020204" pitchFamily="34" charset="0"/>
                        <a:cs typeface="Times New Roman" panose="02020603050405020304" pitchFamily="18" charset="0"/>
                      </a:endParaRPr>
                    </a:p>
                  </a:txBody>
                  <a:tcPr marL="44797" marR="44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3788874"/>
                  </a:ext>
                </a:extLst>
              </a:tr>
              <a:tr h="960859">
                <a:tc>
                  <a:txBody>
                    <a:bodyPr/>
                    <a:lstStyle/>
                    <a:p>
                      <a:pPr marL="0" marR="0" algn="ctr">
                        <a:buNone/>
                      </a:pPr>
                      <a:r>
                        <a:rPr lang="en-US" sz="1100" b="1">
                          <a:solidFill>
                            <a:srgbClr val="000000"/>
                          </a:solidFill>
                          <a:effectLst/>
                          <a:latin typeface="Helvetica" panose="020B0604020202020204" pitchFamily="34" charset="0"/>
                          <a:ea typeface="Aptos" panose="020B0004020202020204" pitchFamily="34" charset="0"/>
                          <a:cs typeface="Times New Roman" panose="02020603050405020304" pitchFamily="18" charset="0"/>
                        </a:rPr>
                        <a:t>Adherence App downloaded and set up on patient smartphone</a:t>
                      </a:r>
                      <a:endParaRPr lang="en-US" sz="1400">
                        <a:effectLst/>
                        <a:latin typeface="Aptos" panose="020B0004020202020204" pitchFamily="34" charset="0"/>
                        <a:ea typeface="Aptos" panose="020B0004020202020204" pitchFamily="34" charset="0"/>
                        <a:cs typeface="Times New Roman" panose="02020603050405020304" pitchFamily="18" charset="0"/>
                      </a:endParaRPr>
                    </a:p>
                  </a:txBody>
                  <a:tcPr marL="44797" marR="44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marL="0" marR="0" algn="ctr">
                        <a:lnSpc>
                          <a:spcPts val="1200"/>
                        </a:lnSpc>
                        <a:buNone/>
                      </a:pPr>
                      <a:endParaRPr lang="en-US" sz="1400" dirty="0">
                        <a:effectLst/>
                        <a:latin typeface="Aptos" panose="020B0004020202020204" pitchFamily="34" charset="0"/>
                        <a:ea typeface="Aptos" panose="020B0004020202020204" pitchFamily="34" charset="0"/>
                        <a:cs typeface="Times New Roman" panose="02020603050405020304" pitchFamily="18" charset="0"/>
                      </a:endParaRPr>
                    </a:p>
                  </a:txBody>
                  <a:tcPr marL="44797" marR="44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marL="0" marR="0" algn="ctr">
                        <a:buNone/>
                      </a:pPr>
                      <a:r>
                        <a:rPr lang="en-US" sz="1100">
                          <a:solidFill>
                            <a:srgbClr val="000000"/>
                          </a:solidFill>
                          <a:effectLst/>
                          <a:latin typeface="Helvetica" panose="020B0604020202020204" pitchFamily="34" charset="0"/>
                          <a:ea typeface="Aptos Narrow" panose="020B0004020202020204" pitchFamily="34" charset="0"/>
                          <a:cs typeface="Aptos Narrow" panose="020B0004020202020204" pitchFamily="34" charset="0"/>
                        </a:rPr>
                        <a:t>$20</a:t>
                      </a:r>
                      <a:endParaRPr lang="en-US" sz="1400">
                        <a:effectLst/>
                        <a:latin typeface="Aptos" panose="020B0004020202020204" pitchFamily="34" charset="0"/>
                        <a:ea typeface="Aptos" panose="020B0004020202020204" pitchFamily="34" charset="0"/>
                        <a:cs typeface="Times New Roman" panose="02020603050405020304" pitchFamily="18" charset="0"/>
                      </a:endParaRPr>
                    </a:p>
                  </a:txBody>
                  <a:tcPr marL="44797" marR="44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marL="0" marR="0" algn="ctr">
                        <a:buNone/>
                      </a:pPr>
                      <a:r>
                        <a:rPr lang="en-US" sz="1100">
                          <a:solidFill>
                            <a:srgbClr val="000000"/>
                          </a:solidFill>
                          <a:effectLst/>
                          <a:latin typeface="Helvetica" panose="020B0604020202020204" pitchFamily="34" charset="0"/>
                          <a:ea typeface="Aptos" panose="020B0004020202020204" pitchFamily="34" charset="0"/>
                          <a:cs typeface="Calibri" panose="020F0502020204030204" pitchFamily="34" charset="0"/>
                        </a:rPr>
                        <a:t>1 time only</a:t>
                      </a:r>
                      <a:endParaRPr lang="en-US" sz="1400">
                        <a:effectLst/>
                        <a:latin typeface="Aptos" panose="020B0004020202020204" pitchFamily="34" charset="0"/>
                        <a:ea typeface="Aptos" panose="020B0004020202020204" pitchFamily="34" charset="0"/>
                        <a:cs typeface="Times New Roman" panose="02020603050405020304" pitchFamily="18" charset="0"/>
                      </a:endParaRPr>
                    </a:p>
                  </a:txBody>
                  <a:tcPr marL="44797" marR="44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marL="0" marR="0">
                        <a:buNone/>
                      </a:pPr>
                      <a:r>
                        <a:rPr lang="en-US" sz="1100">
                          <a:solidFill>
                            <a:srgbClr val="000000"/>
                          </a:solidFill>
                          <a:effectLst/>
                          <a:latin typeface="Helvetica" panose="020B0604020202020204" pitchFamily="34" charset="0"/>
                          <a:ea typeface="Aptos" panose="020B0004020202020204" pitchFamily="34" charset="0"/>
                          <a:cs typeface="Calibri" panose="020F0502020204030204" pitchFamily="34" charset="0"/>
                        </a:rPr>
                        <a:t>Download app and set up adherence reminders.  </a:t>
                      </a:r>
                      <a:endParaRPr lang="en-US" sz="1400">
                        <a:effectLst/>
                        <a:latin typeface="Aptos" panose="020B0004020202020204" pitchFamily="34" charset="0"/>
                        <a:ea typeface="Aptos" panose="020B0004020202020204" pitchFamily="34" charset="0"/>
                        <a:cs typeface="Times New Roman" panose="02020603050405020304" pitchFamily="18" charset="0"/>
                      </a:endParaRPr>
                    </a:p>
                    <a:p>
                      <a:pPr marL="0" marR="0">
                        <a:buNone/>
                      </a:pPr>
                      <a:r>
                        <a:rPr lang="en-US" sz="1100">
                          <a:effectLst/>
                          <a:latin typeface="Helvetica" panose="020B0604020202020204" pitchFamily="34" charset="0"/>
                          <a:ea typeface="Aptos" panose="020B0004020202020204" pitchFamily="34" charset="0"/>
                          <a:cs typeface="Calibri" panose="020F0502020204030204" pitchFamily="34" charset="0"/>
                        </a:rPr>
                        <a:t> </a:t>
                      </a:r>
                      <a:endParaRPr lang="en-US" sz="1400">
                        <a:effectLst/>
                        <a:latin typeface="Aptos" panose="020B0004020202020204" pitchFamily="34" charset="0"/>
                        <a:ea typeface="Aptos" panose="020B0004020202020204" pitchFamily="34" charset="0"/>
                        <a:cs typeface="Times New Roman" panose="02020603050405020304" pitchFamily="18" charset="0"/>
                      </a:endParaRPr>
                    </a:p>
                    <a:p>
                      <a:pPr marL="0" marR="0">
                        <a:buNone/>
                      </a:pPr>
                      <a:r>
                        <a:rPr lang="en-US" sz="1100">
                          <a:effectLst/>
                          <a:latin typeface="Helvetica" panose="020B0604020202020204" pitchFamily="34" charset="0"/>
                          <a:ea typeface="Aptos" panose="020B0004020202020204" pitchFamily="34" charset="0"/>
                          <a:cs typeface="Calibri" panose="020F0502020204030204" pitchFamily="34" charset="0"/>
                        </a:rPr>
                        <a:t> </a:t>
                      </a:r>
                      <a:endParaRPr lang="en-US" sz="1400">
                        <a:effectLst/>
                        <a:latin typeface="Aptos" panose="020B0004020202020204" pitchFamily="34" charset="0"/>
                        <a:ea typeface="Aptos" panose="020B0004020202020204" pitchFamily="34" charset="0"/>
                        <a:cs typeface="Times New Roman" panose="02020603050405020304" pitchFamily="18" charset="0"/>
                      </a:endParaRPr>
                    </a:p>
                    <a:p>
                      <a:pPr marL="0" marR="0">
                        <a:buNone/>
                      </a:pPr>
                      <a:r>
                        <a:rPr lang="en-US" sz="1100">
                          <a:solidFill>
                            <a:srgbClr val="000000"/>
                          </a:solidFill>
                          <a:effectLst/>
                          <a:latin typeface="Helvetica" panose="020B0604020202020204" pitchFamily="34" charset="0"/>
                          <a:ea typeface="Aptos" panose="020B0004020202020204" pitchFamily="34" charset="0"/>
                          <a:cs typeface="Calibri" panose="020F0502020204030204" pitchFamily="34" charset="0"/>
                        </a:rPr>
                        <a:t>Educate patient on recording monthly usage to pharmacy</a:t>
                      </a:r>
                      <a:endParaRPr lang="en-US" sz="1400">
                        <a:effectLst/>
                        <a:latin typeface="Aptos" panose="020B0004020202020204" pitchFamily="34" charset="0"/>
                        <a:ea typeface="Aptos" panose="020B0004020202020204" pitchFamily="34" charset="0"/>
                        <a:cs typeface="Times New Roman" panose="02020603050405020304" pitchFamily="18" charset="0"/>
                      </a:endParaRPr>
                    </a:p>
                  </a:txBody>
                  <a:tcPr marL="44797" marR="44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extLst>
                  <a:ext uri="{0D108BD9-81ED-4DB2-BD59-A6C34878D82A}">
                    <a16:rowId xmlns:a16="http://schemas.microsoft.com/office/drawing/2014/main" val="3129776419"/>
                  </a:ext>
                </a:extLst>
              </a:tr>
              <a:tr h="881096">
                <a:tc>
                  <a:txBody>
                    <a:bodyPr/>
                    <a:lstStyle/>
                    <a:p>
                      <a:pPr marL="0" marR="0" algn="ctr">
                        <a:buNone/>
                      </a:pPr>
                      <a:r>
                        <a:rPr lang="en-US" sz="1100" b="1">
                          <a:effectLst/>
                          <a:latin typeface="Helvetica" panose="020B0604020202020204" pitchFamily="34" charset="0"/>
                          <a:ea typeface="Aptos" panose="020B0004020202020204" pitchFamily="34" charset="0"/>
                          <a:cs typeface="Times New Roman" panose="02020603050405020304" pitchFamily="18" charset="0"/>
                        </a:rPr>
                        <a:t>Adherence App documentation recorded (if used 25 or more days)</a:t>
                      </a:r>
                      <a:endParaRPr lang="en-US" sz="1400">
                        <a:effectLst/>
                        <a:latin typeface="Aptos" panose="020B0004020202020204" pitchFamily="34" charset="0"/>
                        <a:ea typeface="Aptos" panose="020B0004020202020204" pitchFamily="34" charset="0"/>
                        <a:cs typeface="Times New Roman" panose="02020603050405020304" pitchFamily="18" charset="0"/>
                      </a:endParaRPr>
                    </a:p>
                  </a:txBody>
                  <a:tcPr marL="44797" marR="44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ts val="1200"/>
                        </a:lnSpc>
                        <a:buNone/>
                      </a:pPr>
                      <a:endParaRPr lang="en-US" sz="1400" dirty="0">
                        <a:effectLst/>
                        <a:latin typeface="Aptos" panose="020B0004020202020204" pitchFamily="34" charset="0"/>
                        <a:ea typeface="Aptos" panose="020B0004020202020204" pitchFamily="34" charset="0"/>
                        <a:cs typeface="Times New Roman" panose="02020603050405020304" pitchFamily="18" charset="0"/>
                      </a:endParaRPr>
                    </a:p>
                  </a:txBody>
                  <a:tcPr marL="44797" marR="44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100">
                          <a:solidFill>
                            <a:srgbClr val="000000"/>
                          </a:solidFill>
                          <a:effectLst/>
                          <a:latin typeface="Helvetica" panose="020B0604020202020204" pitchFamily="34" charset="0"/>
                          <a:ea typeface="Aptos" panose="020B0004020202020204" pitchFamily="34" charset="0"/>
                          <a:cs typeface="Times New Roman" panose="02020603050405020304" pitchFamily="18" charset="0"/>
                        </a:rPr>
                        <a:t>$10</a:t>
                      </a:r>
                      <a:endParaRPr lang="en-US" sz="1400">
                        <a:effectLst/>
                        <a:latin typeface="Aptos" panose="020B0004020202020204" pitchFamily="34" charset="0"/>
                        <a:ea typeface="Aptos" panose="020B0004020202020204" pitchFamily="34" charset="0"/>
                        <a:cs typeface="Times New Roman" panose="02020603050405020304" pitchFamily="18" charset="0"/>
                      </a:endParaRPr>
                    </a:p>
                  </a:txBody>
                  <a:tcPr marL="44797" marR="44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100" dirty="0">
                          <a:effectLst/>
                          <a:latin typeface="Helvetica" panose="020B0604020202020204" pitchFamily="34" charset="0"/>
                          <a:ea typeface="Aptos" panose="020B0004020202020204" pitchFamily="34" charset="0"/>
                          <a:cs typeface="Calibri" panose="020F0502020204030204" pitchFamily="34" charset="0"/>
                        </a:rPr>
                        <a:t>1 time per month if applicable</a:t>
                      </a:r>
                      <a:endParaRPr lang="en-US" sz="1400" dirty="0">
                        <a:effectLst/>
                        <a:latin typeface="Aptos" panose="020B0004020202020204" pitchFamily="34" charset="0"/>
                        <a:ea typeface="Aptos" panose="020B0004020202020204" pitchFamily="34" charset="0"/>
                        <a:cs typeface="Times New Roman" panose="02020603050405020304" pitchFamily="18" charset="0"/>
                      </a:endParaRPr>
                    </a:p>
                  </a:txBody>
                  <a:tcPr marL="44797" marR="44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100">
                          <a:effectLst/>
                          <a:latin typeface="Helvetica" panose="020B0604020202020204" pitchFamily="34" charset="0"/>
                          <a:ea typeface="Aptos" panose="020B0004020202020204" pitchFamily="34" charset="0"/>
                          <a:cs typeface="Calibri" panose="020F0502020204030204" pitchFamily="34" charset="0"/>
                        </a:rPr>
                        <a:t>Receive and document/record patient aderhence app records for the month.  Send ecare if patient used app 25 or more days.</a:t>
                      </a:r>
                      <a:endParaRPr lang="en-US" sz="1400">
                        <a:effectLst/>
                        <a:latin typeface="Aptos" panose="020B0004020202020204" pitchFamily="34" charset="0"/>
                        <a:ea typeface="Aptos" panose="020B0004020202020204" pitchFamily="34" charset="0"/>
                        <a:cs typeface="Times New Roman" panose="02020603050405020304" pitchFamily="18" charset="0"/>
                      </a:endParaRPr>
                    </a:p>
                  </a:txBody>
                  <a:tcPr marL="44797" marR="44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5940799"/>
                  </a:ext>
                </a:extLst>
              </a:tr>
              <a:tr h="686328">
                <a:tc>
                  <a:txBody>
                    <a:bodyPr/>
                    <a:lstStyle/>
                    <a:p>
                      <a:pPr marL="0" marR="0" algn="ctr">
                        <a:buNone/>
                      </a:pPr>
                      <a:r>
                        <a:rPr lang="en-US" sz="1100" b="1">
                          <a:solidFill>
                            <a:srgbClr val="000000"/>
                          </a:solidFill>
                          <a:effectLst/>
                          <a:latin typeface="Helvetica" panose="020B0604020202020204" pitchFamily="34" charset="0"/>
                          <a:ea typeface="Aptos" panose="020B0004020202020204" pitchFamily="34" charset="0"/>
                          <a:cs typeface="Times New Roman" panose="02020603050405020304" pitchFamily="18" charset="0"/>
                        </a:rPr>
                        <a:t>Translation Service</a:t>
                      </a:r>
                      <a:endParaRPr lang="en-US" sz="1400">
                        <a:effectLst/>
                        <a:latin typeface="Aptos" panose="020B0004020202020204" pitchFamily="34" charset="0"/>
                        <a:ea typeface="Aptos" panose="020B0004020202020204" pitchFamily="34" charset="0"/>
                        <a:cs typeface="Times New Roman" panose="02020603050405020304" pitchFamily="18" charset="0"/>
                      </a:endParaRPr>
                    </a:p>
                  </a:txBody>
                  <a:tcPr marL="44797" marR="44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marL="0" marR="0" algn="ctr">
                        <a:lnSpc>
                          <a:spcPts val="1200"/>
                        </a:lnSpc>
                        <a:buNone/>
                      </a:pPr>
                      <a:endParaRPr lang="en-US" sz="1400" dirty="0">
                        <a:effectLst/>
                        <a:latin typeface="Aptos" panose="020B0004020202020204" pitchFamily="34" charset="0"/>
                        <a:ea typeface="Aptos" panose="020B0004020202020204" pitchFamily="34" charset="0"/>
                        <a:cs typeface="Times New Roman" panose="02020603050405020304" pitchFamily="18" charset="0"/>
                      </a:endParaRPr>
                    </a:p>
                  </a:txBody>
                  <a:tcPr marL="44797" marR="44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marL="0" marR="0" algn="ctr">
                        <a:buNone/>
                      </a:pPr>
                      <a:endParaRPr lang="en-US" sz="1100" dirty="0">
                        <a:solidFill>
                          <a:srgbClr val="000000"/>
                        </a:solidFill>
                        <a:effectLst/>
                        <a:latin typeface="Helvetica" panose="020B0604020202020204" pitchFamily="34" charset="0"/>
                        <a:ea typeface="Aptos Narrow" panose="020B0004020202020204" pitchFamily="34" charset="0"/>
                        <a:cs typeface="Aptos Narrow" panose="020B0004020202020204" pitchFamily="34" charset="0"/>
                      </a:endParaRPr>
                    </a:p>
                    <a:p>
                      <a:pPr marL="0" marR="0" algn="ctr">
                        <a:buNone/>
                      </a:pPr>
                      <a:endParaRPr lang="en-US" sz="1100" dirty="0">
                        <a:solidFill>
                          <a:srgbClr val="000000"/>
                        </a:solidFill>
                        <a:effectLst/>
                        <a:latin typeface="Helvetica" panose="020B0604020202020204" pitchFamily="34" charset="0"/>
                        <a:ea typeface="Aptos Narrow" panose="020B0004020202020204" pitchFamily="34" charset="0"/>
                        <a:cs typeface="Aptos Narrow" panose="020B0004020202020204" pitchFamily="34" charset="0"/>
                      </a:endParaRPr>
                    </a:p>
                    <a:p>
                      <a:pPr marL="0" marR="0" algn="ctr">
                        <a:buNone/>
                      </a:pPr>
                      <a:r>
                        <a:rPr lang="en-US" sz="1100" dirty="0">
                          <a:solidFill>
                            <a:srgbClr val="000000"/>
                          </a:solidFill>
                          <a:effectLst/>
                          <a:latin typeface="Helvetica" panose="020B0604020202020204" pitchFamily="34" charset="0"/>
                          <a:ea typeface="Aptos Narrow" panose="020B0004020202020204" pitchFamily="34" charset="0"/>
                          <a:cs typeface="Aptos Narrow" panose="020B0004020202020204" pitchFamily="34" charset="0"/>
                        </a:rPr>
                        <a:t>$10/day</a:t>
                      </a:r>
                      <a:endParaRPr lang="en-US" sz="1400" dirty="0">
                        <a:effectLst/>
                        <a:latin typeface="Aptos" panose="020B0004020202020204" pitchFamily="34" charset="0"/>
                        <a:ea typeface="Aptos" panose="020B0004020202020204" pitchFamily="34" charset="0"/>
                        <a:cs typeface="Times New Roman" panose="02020603050405020304" pitchFamily="18" charset="0"/>
                      </a:endParaRPr>
                    </a:p>
                  </a:txBody>
                  <a:tcPr marL="44797" marR="44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marL="0" marR="0" algn="ctr">
                        <a:buNone/>
                      </a:pPr>
                      <a:r>
                        <a:rPr lang="en-US" sz="1100">
                          <a:solidFill>
                            <a:srgbClr val="000000"/>
                          </a:solidFill>
                          <a:effectLst/>
                          <a:latin typeface="Helvetica" panose="020B0604020202020204" pitchFamily="34" charset="0"/>
                          <a:ea typeface="Aptos" panose="020B0004020202020204" pitchFamily="34" charset="0"/>
                          <a:cs typeface="Calibri" panose="020F0502020204030204" pitchFamily="34" charset="0"/>
                        </a:rPr>
                        <a:t>$10/day</a:t>
                      </a:r>
                      <a:endParaRPr lang="en-US" sz="1400">
                        <a:effectLst/>
                        <a:latin typeface="Aptos" panose="020B0004020202020204" pitchFamily="34" charset="0"/>
                        <a:ea typeface="Aptos" panose="020B0004020202020204" pitchFamily="34" charset="0"/>
                        <a:cs typeface="Times New Roman" panose="02020603050405020304" pitchFamily="18" charset="0"/>
                      </a:endParaRPr>
                    </a:p>
                  </a:txBody>
                  <a:tcPr marL="44797" marR="44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marL="0" marR="0">
                        <a:buNone/>
                      </a:pPr>
                      <a:r>
                        <a:rPr lang="en-US" sz="1100" dirty="0">
                          <a:solidFill>
                            <a:srgbClr val="000000"/>
                          </a:solidFill>
                          <a:effectLst/>
                          <a:latin typeface="Helvetica" panose="020B0604020202020204" pitchFamily="34" charset="0"/>
                          <a:ea typeface="Aptos" panose="020B0004020202020204" pitchFamily="34" charset="0"/>
                          <a:cs typeface="Calibri" panose="020F0502020204030204" pitchFamily="34" charset="0"/>
                        </a:rPr>
                        <a:t>Document and record translation services used for eligible patient</a:t>
                      </a:r>
                      <a:endParaRPr lang="en-US" sz="1400" dirty="0">
                        <a:effectLst/>
                        <a:latin typeface="Aptos" panose="020B0004020202020204" pitchFamily="34" charset="0"/>
                        <a:ea typeface="Aptos" panose="020B0004020202020204" pitchFamily="34" charset="0"/>
                        <a:cs typeface="Times New Roman" panose="02020603050405020304" pitchFamily="18" charset="0"/>
                      </a:endParaRPr>
                    </a:p>
                    <a:p>
                      <a:pPr marL="0" marR="0">
                        <a:buNone/>
                      </a:pPr>
                      <a:r>
                        <a:rPr lang="en-US" sz="1100" dirty="0">
                          <a:effectLst/>
                          <a:latin typeface="Helvetica" panose="020B0604020202020204" pitchFamily="34" charset="0"/>
                          <a:ea typeface="Aptos" panose="020B0004020202020204" pitchFamily="34" charset="0"/>
                          <a:cs typeface="Calibri" panose="020F0502020204030204" pitchFamily="34" charset="0"/>
                        </a:rPr>
                        <a:t> </a:t>
                      </a:r>
                      <a:endParaRPr lang="en-US" sz="1400" dirty="0">
                        <a:effectLst/>
                        <a:latin typeface="Aptos" panose="020B0004020202020204" pitchFamily="34" charset="0"/>
                        <a:ea typeface="Aptos" panose="020B0004020202020204" pitchFamily="34" charset="0"/>
                        <a:cs typeface="Times New Roman" panose="02020603050405020304" pitchFamily="18" charset="0"/>
                      </a:endParaRPr>
                    </a:p>
                    <a:p>
                      <a:pPr marL="0" marR="0">
                        <a:buNone/>
                      </a:pPr>
                      <a:r>
                        <a:rPr lang="en-US" sz="1100" dirty="0">
                          <a:effectLst/>
                          <a:latin typeface="Helvetica" panose="020B0604020202020204" pitchFamily="34" charset="0"/>
                          <a:ea typeface="Aptos" panose="020B0004020202020204" pitchFamily="34" charset="0"/>
                          <a:cs typeface="Calibri" panose="020F0502020204030204" pitchFamily="34" charset="0"/>
                        </a:rPr>
                        <a:t> </a:t>
                      </a:r>
                      <a:endParaRPr lang="en-US" sz="1400" dirty="0">
                        <a:effectLst/>
                        <a:latin typeface="Aptos" panose="020B0004020202020204" pitchFamily="34" charset="0"/>
                        <a:ea typeface="Aptos" panose="020B0004020202020204" pitchFamily="34" charset="0"/>
                        <a:cs typeface="Times New Roman" panose="02020603050405020304" pitchFamily="18" charset="0"/>
                      </a:endParaRPr>
                    </a:p>
                  </a:txBody>
                  <a:tcPr marL="44797" marR="44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extLst>
                  <a:ext uri="{0D108BD9-81ED-4DB2-BD59-A6C34878D82A}">
                    <a16:rowId xmlns:a16="http://schemas.microsoft.com/office/drawing/2014/main" val="3402993907"/>
                  </a:ext>
                </a:extLst>
              </a:tr>
            </a:tbl>
          </a:graphicData>
        </a:graphic>
      </p:graphicFrame>
    </p:spTree>
    <p:extLst>
      <p:ext uri="{BB962C8B-B14F-4D97-AF65-F5344CB8AC3E}">
        <p14:creationId xmlns:p14="http://schemas.microsoft.com/office/powerpoint/2010/main" val="3283331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D736D-5BCA-D9F1-AB27-832DFECF2106}"/>
              </a:ext>
            </a:extLst>
          </p:cNvPr>
          <p:cNvSpPr>
            <a:spLocks noGrp="1"/>
          </p:cNvSpPr>
          <p:nvPr>
            <p:ph type="title"/>
          </p:nvPr>
        </p:nvSpPr>
        <p:spPr/>
        <p:txBody>
          <a:bodyPr/>
          <a:lstStyle/>
          <a:p>
            <a:r>
              <a:rPr lang="en-US" dirty="0"/>
              <a:t>Maternal Care Billing Guide</a:t>
            </a:r>
          </a:p>
        </p:txBody>
      </p:sp>
      <p:pic>
        <p:nvPicPr>
          <p:cNvPr id="6" name="Picture 5">
            <a:extLst>
              <a:ext uri="{FF2B5EF4-FFF2-40B4-BE49-F238E27FC236}">
                <a16:creationId xmlns:a16="http://schemas.microsoft.com/office/drawing/2014/main" id="{F6F8D7B6-B733-7112-171F-F727C76094DE}"/>
              </a:ext>
            </a:extLst>
          </p:cNvPr>
          <p:cNvPicPr>
            <a:picLocks noChangeAspect="1"/>
          </p:cNvPicPr>
          <p:nvPr/>
        </p:nvPicPr>
        <p:blipFill>
          <a:blip r:embed="rId2"/>
          <a:stretch>
            <a:fillRect/>
          </a:stretch>
        </p:blipFill>
        <p:spPr>
          <a:xfrm>
            <a:off x="768096" y="1762887"/>
            <a:ext cx="9131808" cy="2855976"/>
          </a:xfrm>
          <a:prstGeom prst="rect">
            <a:avLst/>
          </a:prstGeom>
        </p:spPr>
      </p:pic>
    </p:spTree>
    <p:extLst>
      <p:ext uri="{BB962C8B-B14F-4D97-AF65-F5344CB8AC3E}">
        <p14:creationId xmlns:p14="http://schemas.microsoft.com/office/powerpoint/2010/main" val="2882157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53B9C-1A6D-A68F-0737-6C5C03B7C2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AB9C25-E6DE-5F58-DB72-C0EED64F5EAF}"/>
              </a:ext>
            </a:extLst>
          </p:cNvPr>
          <p:cNvSpPr>
            <a:spLocks noGrp="1"/>
          </p:cNvSpPr>
          <p:nvPr>
            <p:ph type="title"/>
          </p:nvPr>
        </p:nvSpPr>
        <p:spPr>
          <a:xfrm>
            <a:off x="677334" y="609600"/>
            <a:ext cx="11514666" cy="1320800"/>
          </a:xfrm>
        </p:spPr>
        <p:txBody>
          <a:bodyPr/>
          <a:lstStyle/>
          <a:p>
            <a:r>
              <a:rPr lang="en-US" dirty="0"/>
              <a:t>Year 1 Maternal Care Expanded Services</a:t>
            </a:r>
            <a:br>
              <a:rPr lang="en-US" dirty="0"/>
            </a:br>
            <a:endParaRPr lang="en-US" dirty="0"/>
          </a:p>
        </p:txBody>
      </p:sp>
      <p:sp>
        <p:nvSpPr>
          <p:cNvPr id="3" name="Content Placeholder 2">
            <a:extLst>
              <a:ext uri="{FF2B5EF4-FFF2-40B4-BE49-F238E27FC236}">
                <a16:creationId xmlns:a16="http://schemas.microsoft.com/office/drawing/2014/main" id="{0E15388D-24B9-098D-36AE-5729CE439A55}"/>
              </a:ext>
            </a:extLst>
          </p:cNvPr>
          <p:cNvSpPr>
            <a:spLocks noGrp="1"/>
          </p:cNvSpPr>
          <p:nvPr>
            <p:ph idx="1"/>
          </p:nvPr>
        </p:nvSpPr>
        <p:spPr>
          <a:xfrm>
            <a:off x="293460" y="1270000"/>
            <a:ext cx="10358966" cy="4475163"/>
          </a:xfrm>
        </p:spPr>
        <p:txBody>
          <a:bodyPr>
            <a:normAutofit/>
          </a:bodyPr>
          <a:lstStyle/>
          <a:p>
            <a:pPr marL="457200" lvl="1" indent="0">
              <a:buNone/>
            </a:pPr>
            <a:r>
              <a:rPr lang="en-US" sz="2400" b="1" dirty="0">
                <a:solidFill>
                  <a:schemeClr val="accent2">
                    <a:lumMod val="75000"/>
                  </a:schemeClr>
                </a:solidFill>
              </a:rPr>
              <a:t>2.  </a:t>
            </a:r>
            <a:r>
              <a:rPr lang="en-US" sz="2000" b="1" dirty="0">
                <a:solidFill>
                  <a:schemeClr val="accent2">
                    <a:lumMod val="75000"/>
                  </a:schemeClr>
                </a:solidFill>
              </a:rPr>
              <a:t>Maternal Care Education for staff- free</a:t>
            </a:r>
          </a:p>
          <a:p>
            <a:pPr marL="1371600" lvl="2" indent="-457200">
              <a:buAutoNum type="arabicPeriod"/>
            </a:pPr>
            <a:r>
              <a:rPr lang="en-US" sz="2000" dirty="0"/>
              <a:t>Provide screening and education to expectant mothers                           </a:t>
            </a:r>
          </a:p>
          <a:p>
            <a:pPr marL="1828800" lvl="3" indent="-457200">
              <a:buAutoNum type="arabicPeriod"/>
            </a:pPr>
            <a:r>
              <a:rPr lang="en-US" sz="1800" dirty="0"/>
              <a:t>Initial - $150 care $10/month/care up to 6 months post partum</a:t>
            </a:r>
          </a:p>
          <a:p>
            <a:pPr marL="1828800" lvl="3" indent="-457200">
              <a:buAutoNum type="arabicPeriod"/>
            </a:pPr>
            <a:r>
              <a:rPr lang="en-US" sz="1800" dirty="0"/>
              <a:t>Follow-up - $10/month/care up to 6 months post partum.</a:t>
            </a:r>
          </a:p>
          <a:p>
            <a:pPr marL="0" indent="0">
              <a:buNone/>
            </a:pPr>
            <a:endParaRPr lang="en-US" dirty="0"/>
          </a:p>
        </p:txBody>
      </p:sp>
      <p:graphicFrame>
        <p:nvGraphicFramePr>
          <p:cNvPr id="4" name="Table 3">
            <a:extLst>
              <a:ext uri="{FF2B5EF4-FFF2-40B4-BE49-F238E27FC236}">
                <a16:creationId xmlns:a16="http://schemas.microsoft.com/office/drawing/2014/main" id="{FA2D68E0-2DA5-4F46-8574-D4D7D04780F6}"/>
              </a:ext>
            </a:extLst>
          </p:cNvPr>
          <p:cNvGraphicFramePr>
            <a:graphicFrameLocks noGrp="1"/>
          </p:cNvGraphicFramePr>
          <p:nvPr>
            <p:extLst>
              <p:ext uri="{D42A27DB-BD31-4B8C-83A1-F6EECF244321}">
                <p14:modId xmlns:p14="http://schemas.microsoft.com/office/powerpoint/2010/main" val="3940516801"/>
              </p:ext>
            </p:extLst>
          </p:nvPr>
        </p:nvGraphicFramePr>
        <p:xfrm>
          <a:off x="1133776" y="3186067"/>
          <a:ext cx="8125884" cy="2468880"/>
        </p:xfrm>
        <a:graphic>
          <a:graphicData uri="http://schemas.openxmlformats.org/drawingml/2006/table">
            <a:tbl>
              <a:tblPr bandRow="1">
                <a:tableStyleId>{5C22544A-7EE6-4342-B048-85BDC9FD1C3A}</a:tableStyleId>
              </a:tblPr>
              <a:tblGrid>
                <a:gridCol w="4062942">
                  <a:extLst>
                    <a:ext uri="{9D8B030D-6E8A-4147-A177-3AD203B41FA5}">
                      <a16:colId xmlns:a16="http://schemas.microsoft.com/office/drawing/2014/main" val="1683126209"/>
                    </a:ext>
                  </a:extLst>
                </a:gridCol>
                <a:gridCol w="4062942">
                  <a:extLst>
                    <a:ext uri="{9D8B030D-6E8A-4147-A177-3AD203B41FA5}">
                      <a16:colId xmlns:a16="http://schemas.microsoft.com/office/drawing/2014/main" val="338712794"/>
                    </a:ext>
                  </a:extLst>
                </a:gridCol>
              </a:tblGrid>
              <a:tr h="307434">
                <a:tc>
                  <a:txBody>
                    <a:bodyPr/>
                    <a:lstStyle/>
                    <a:p>
                      <a:r>
                        <a:rPr lang="en-US" dirty="0"/>
                        <a:t>Blood Pressure</a:t>
                      </a:r>
                    </a:p>
                  </a:txBody>
                  <a:tcPr/>
                </a:tc>
                <a:tc>
                  <a:txBody>
                    <a:bodyPr/>
                    <a:lstStyle/>
                    <a:p>
                      <a:r>
                        <a:rPr lang="en-US" dirty="0"/>
                        <a:t>Tobacco/alcohol/illicit drug use</a:t>
                      </a:r>
                    </a:p>
                  </a:txBody>
                  <a:tcPr/>
                </a:tc>
                <a:extLst>
                  <a:ext uri="{0D108BD9-81ED-4DB2-BD59-A6C34878D82A}">
                    <a16:rowId xmlns:a16="http://schemas.microsoft.com/office/drawing/2014/main" val="4052091585"/>
                  </a:ext>
                </a:extLst>
              </a:tr>
              <a:tr h="307434">
                <a:tc>
                  <a:txBody>
                    <a:bodyPr/>
                    <a:lstStyle/>
                    <a:p>
                      <a:r>
                        <a:rPr lang="en-US" dirty="0"/>
                        <a:t>Diabetes</a:t>
                      </a:r>
                    </a:p>
                  </a:txBody>
                  <a:tcPr/>
                </a:tc>
                <a:tc>
                  <a:txBody>
                    <a:bodyPr/>
                    <a:lstStyle/>
                    <a:p>
                      <a:r>
                        <a:rPr lang="en-US" dirty="0"/>
                        <a:t>Social determinants of health</a:t>
                      </a:r>
                    </a:p>
                  </a:txBody>
                  <a:tcPr/>
                </a:tc>
                <a:extLst>
                  <a:ext uri="{0D108BD9-81ED-4DB2-BD59-A6C34878D82A}">
                    <a16:rowId xmlns:a16="http://schemas.microsoft.com/office/drawing/2014/main" val="186553306"/>
                  </a:ext>
                </a:extLst>
              </a:tr>
              <a:tr h="538010">
                <a:tc>
                  <a:txBody>
                    <a:bodyPr/>
                    <a:lstStyle/>
                    <a:p>
                      <a:r>
                        <a:rPr lang="en-US" dirty="0"/>
                        <a:t>Mental Health</a:t>
                      </a:r>
                    </a:p>
                  </a:txBody>
                  <a:tcPr/>
                </a:tc>
                <a:tc>
                  <a:txBody>
                    <a:bodyPr/>
                    <a:lstStyle/>
                    <a:p>
                      <a:r>
                        <a:rPr lang="en-US" dirty="0"/>
                        <a:t>HIV/Sexually Transmitted Disease Screening</a:t>
                      </a:r>
                    </a:p>
                  </a:txBody>
                  <a:tcPr/>
                </a:tc>
                <a:extLst>
                  <a:ext uri="{0D108BD9-81ED-4DB2-BD59-A6C34878D82A}">
                    <a16:rowId xmlns:a16="http://schemas.microsoft.com/office/drawing/2014/main" val="2467789258"/>
                  </a:ext>
                </a:extLst>
              </a:tr>
              <a:tr h="307434">
                <a:tc>
                  <a:txBody>
                    <a:bodyPr/>
                    <a:lstStyle/>
                    <a:p>
                      <a:r>
                        <a:rPr lang="en-US" dirty="0"/>
                        <a:t>Medications</a:t>
                      </a:r>
                    </a:p>
                  </a:txBody>
                  <a:tcPr/>
                </a:tc>
                <a:tc>
                  <a:txBody>
                    <a:bodyPr/>
                    <a:lstStyle/>
                    <a:p>
                      <a:r>
                        <a:rPr lang="en-US" dirty="0"/>
                        <a:t>Primary Care Referrals</a:t>
                      </a:r>
                    </a:p>
                  </a:txBody>
                  <a:tcPr/>
                </a:tc>
                <a:extLst>
                  <a:ext uri="{0D108BD9-81ED-4DB2-BD59-A6C34878D82A}">
                    <a16:rowId xmlns:a16="http://schemas.microsoft.com/office/drawing/2014/main" val="3632197861"/>
                  </a:ext>
                </a:extLst>
              </a:tr>
              <a:tr h="307434">
                <a:tc>
                  <a:txBody>
                    <a:bodyPr/>
                    <a:lstStyle/>
                    <a:p>
                      <a:r>
                        <a:rPr lang="en-US" dirty="0"/>
                        <a:t>Vitamin Supplementation</a:t>
                      </a:r>
                    </a:p>
                  </a:txBody>
                  <a:tcPr/>
                </a:tc>
                <a:tc>
                  <a:txBody>
                    <a:bodyPr/>
                    <a:lstStyle/>
                    <a:p>
                      <a:r>
                        <a:rPr lang="en-US" dirty="0"/>
                        <a:t>Insurance Communication of status</a:t>
                      </a:r>
                    </a:p>
                  </a:txBody>
                  <a:tcPr/>
                </a:tc>
                <a:extLst>
                  <a:ext uri="{0D108BD9-81ED-4DB2-BD59-A6C34878D82A}">
                    <a16:rowId xmlns:a16="http://schemas.microsoft.com/office/drawing/2014/main" val="1651439942"/>
                  </a:ext>
                </a:extLst>
              </a:tr>
              <a:tr h="307434">
                <a:tc>
                  <a:txBody>
                    <a:bodyPr/>
                    <a:lstStyle/>
                    <a:p>
                      <a:r>
                        <a:rPr lang="en-US" dirty="0"/>
                        <a:t>Vaccination Screenings</a:t>
                      </a:r>
                    </a:p>
                  </a:txBody>
                  <a:tcPr/>
                </a:tc>
                <a:tc>
                  <a:txBody>
                    <a:bodyPr/>
                    <a:lstStyle/>
                    <a:p>
                      <a:endParaRPr lang="en-US" dirty="0"/>
                    </a:p>
                  </a:txBody>
                  <a:tcPr/>
                </a:tc>
                <a:extLst>
                  <a:ext uri="{0D108BD9-81ED-4DB2-BD59-A6C34878D82A}">
                    <a16:rowId xmlns:a16="http://schemas.microsoft.com/office/drawing/2014/main" val="1435743559"/>
                  </a:ext>
                </a:extLst>
              </a:tr>
            </a:tbl>
          </a:graphicData>
        </a:graphic>
      </p:graphicFrame>
    </p:spTree>
    <p:extLst>
      <p:ext uri="{BB962C8B-B14F-4D97-AF65-F5344CB8AC3E}">
        <p14:creationId xmlns:p14="http://schemas.microsoft.com/office/powerpoint/2010/main" val="295878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cxnSp>
        <p:nvCxnSpPr>
          <p:cNvPr id="20" name="Straight Connector 19">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CD3AAEA-0965-181A-91AB-5AEBD427804C}"/>
              </a:ext>
            </a:extLst>
          </p:cNvPr>
          <p:cNvSpPr>
            <a:spLocks noGrp="1"/>
          </p:cNvSpPr>
          <p:nvPr>
            <p:ph type="title"/>
          </p:nvPr>
        </p:nvSpPr>
        <p:spPr>
          <a:xfrm>
            <a:off x="643467" y="816638"/>
            <a:ext cx="3367359" cy="5224724"/>
          </a:xfrm>
        </p:spPr>
        <p:txBody>
          <a:bodyPr vert="horz" lIns="91440" tIns="45720" rIns="91440" bIns="45720" rtlCol="0" anchor="ctr">
            <a:normAutofit/>
          </a:bodyPr>
          <a:lstStyle/>
          <a:p>
            <a:r>
              <a:rPr lang="en-US" dirty="0"/>
              <a:t>Agenda</a:t>
            </a:r>
          </a:p>
        </p:txBody>
      </p:sp>
      <p:sp>
        <p:nvSpPr>
          <p:cNvPr id="3" name="Content Placeholder 2">
            <a:extLst>
              <a:ext uri="{FF2B5EF4-FFF2-40B4-BE49-F238E27FC236}">
                <a16:creationId xmlns:a16="http://schemas.microsoft.com/office/drawing/2014/main" id="{CE870FCB-7C37-9C69-F520-57073EDEF9B1}"/>
              </a:ext>
            </a:extLst>
          </p:cNvPr>
          <p:cNvSpPr>
            <a:spLocks noGrp="1"/>
          </p:cNvSpPr>
          <p:nvPr>
            <p:ph sz="half" idx="1"/>
          </p:nvPr>
        </p:nvSpPr>
        <p:spPr>
          <a:xfrm>
            <a:off x="4654295" y="816638"/>
            <a:ext cx="4619706" cy="5224724"/>
          </a:xfrm>
        </p:spPr>
        <p:txBody>
          <a:bodyPr vert="horz" lIns="91440" tIns="45720" rIns="91440" bIns="45720" rtlCol="0" anchor="ctr">
            <a:normAutofit/>
          </a:bodyPr>
          <a:lstStyle/>
          <a:p>
            <a:r>
              <a:rPr lang="en-US" dirty="0"/>
              <a:t>DHHS Update:</a:t>
            </a:r>
          </a:p>
          <a:p>
            <a:r>
              <a:rPr lang="en-US" dirty="0"/>
              <a:t>Pharmacy Opt-In Status</a:t>
            </a:r>
          </a:p>
          <a:p>
            <a:r>
              <a:rPr lang="en-US" dirty="0"/>
              <a:t>Pharmacy Recruiting </a:t>
            </a:r>
          </a:p>
          <a:p>
            <a:r>
              <a:rPr lang="en-US" dirty="0"/>
              <a:t>Pharmacy Education – UNMC update</a:t>
            </a:r>
          </a:p>
          <a:p>
            <a:r>
              <a:rPr lang="en-US" dirty="0"/>
              <a:t>Adherence App Update</a:t>
            </a:r>
          </a:p>
          <a:p>
            <a:r>
              <a:rPr lang="en-US" dirty="0"/>
              <a:t>Pharmacy Implementation Guide</a:t>
            </a:r>
          </a:p>
          <a:p>
            <a:r>
              <a:rPr lang="en-US" dirty="0"/>
              <a:t>Pharmacy comments and questions	</a:t>
            </a:r>
          </a:p>
          <a:p>
            <a:pPr lvl="1"/>
            <a:endParaRPr lang="en-US" dirty="0"/>
          </a:p>
        </p:txBody>
      </p:sp>
    </p:spTree>
    <p:extLst>
      <p:ext uri="{BB962C8B-B14F-4D97-AF65-F5344CB8AC3E}">
        <p14:creationId xmlns:p14="http://schemas.microsoft.com/office/powerpoint/2010/main" val="3136786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14085-2F50-6126-FD0F-F37C4AED7BC9}"/>
              </a:ext>
            </a:extLst>
          </p:cNvPr>
          <p:cNvSpPr>
            <a:spLocks noGrp="1"/>
          </p:cNvSpPr>
          <p:nvPr>
            <p:ph type="title"/>
          </p:nvPr>
        </p:nvSpPr>
        <p:spPr>
          <a:xfrm>
            <a:off x="677334" y="609600"/>
            <a:ext cx="8596668" cy="799322"/>
          </a:xfrm>
        </p:spPr>
        <p:txBody>
          <a:bodyPr/>
          <a:lstStyle/>
          <a:p>
            <a:r>
              <a:rPr lang="en-US" dirty="0"/>
              <a:t>Implementation Guide</a:t>
            </a:r>
          </a:p>
        </p:txBody>
      </p:sp>
      <p:sp>
        <p:nvSpPr>
          <p:cNvPr id="3" name="TextBox 2">
            <a:extLst>
              <a:ext uri="{FF2B5EF4-FFF2-40B4-BE49-F238E27FC236}">
                <a16:creationId xmlns:a16="http://schemas.microsoft.com/office/drawing/2014/main" id="{B6B555DB-EAFC-A377-9DF7-DCB555316A77}"/>
              </a:ext>
            </a:extLst>
          </p:cNvPr>
          <p:cNvSpPr txBox="1"/>
          <p:nvPr/>
        </p:nvSpPr>
        <p:spPr>
          <a:xfrm>
            <a:off x="1726163" y="1959429"/>
            <a:ext cx="6410131" cy="1754326"/>
          </a:xfrm>
          <a:prstGeom prst="rect">
            <a:avLst/>
          </a:prstGeom>
          <a:noFill/>
        </p:spPr>
        <p:txBody>
          <a:bodyPr wrap="square" rtlCol="0">
            <a:spAutoFit/>
          </a:bodyPr>
          <a:lstStyle/>
          <a:p>
            <a:r>
              <a:rPr lang="en-US" dirty="0"/>
              <a:t>Waiting for the final approval of CMS for final draft</a:t>
            </a:r>
          </a:p>
          <a:p>
            <a:endParaRPr lang="en-US" dirty="0"/>
          </a:p>
          <a:p>
            <a:r>
              <a:rPr lang="en-US" dirty="0"/>
              <a:t>Will be sent to all Opt-In Eligible Pharmacies</a:t>
            </a:r>
          </a:p>
          <a:p>
            <a:endParaRPr lang="en-US" dirty="0"/>
          </a:p>
          <a:p>
            <a:r>
              <a:rPr lang="en-US" dirty="0"/>
              <a:t>Still connecting all of the links with final drafts (education) (patient forms) (pharmacy forms) (billing guidance)</a:t>
            </a:r>
          </a:p>
        </p:txBody>
      </p:sp>
    </p:spTree>
    <p:extLst>
      <p:ext uri="{BB962C8B-B14F-4D97-AF65-F5344CB8AC3E}">
        <p14:creationId xmlns:p14="http://schemas.microsoft.com/office/powerpoint/2010/main" val="2451881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581F0-8E48-B9E1-B4A3-E350D895A3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D6C86B-66AB-FD45-5A07-039830D14495}"/>
              </a:ext>
            </a:extLst>
          </p:cNvPr>
          <p:cNvSpPr>
            <a:spLocks noGrp="1"/>
          </p:cNvSpPr>
          <p:nvPr>
            <p:ph type="title"/>
          </p:nvPr>
        </p:nvSpPr>
        <p:spPr/>
        <p:txBody>
          <a:bodyPr/>
          <a:lstStyle/>
          <a:p>
            <a:pPr algn="ctr"/>
            <a:r>
              <a:rPr lang="en-US" dirty="0"/>
              <a:t>Questions?</a:t>
            </a:r>
          </a:p>
        </p:txBody>
      </p:sp>
      <p:sp>
        <p:nvSpPr>
          <p:cNvPr id="3" name="Content Placeholder 2">
            <a:extLst>
              <a:ext uri="{FF2B5EF4-FFF2-40B4-BE49-F238E27FC236}">
                <a16:creationId xmlns:a16="http://schemas.microsoft.com/office/drawing/2014/main" id="{8CCB6EAF-5C99-02E0-3A37-8E5C90836644}"/>
              </a:ext>
            </a:extLst>
          </p:cNvPr>
          <p:cNvSpPr>
            <a:spLocks noGrp="1"/>
          </p:cNvSpPr>
          <p:nvPr>
            <p:ph idx="1"/>
          </p:nvPr>
        </p:nvSpPr>
        <p:spPr>
          <a:xfrm>
            <a:off x="677334" y="1640813"/>
            <a:ext cx="8596667" cy="4400550"/>
          </a:xfrm>
        </p:spPr>
        <p:txBody>
          <a:bodyPr>
            <a:normAutofit/>
          </a:bodyPr>
          <a:lstStyle/>
          <a:p>
            <a:pPr marL="0" indent="0" algn="ctr">
              <a:buNone/>
            </a:pPr>
            <a:r>
              <a:rPr lang="en-US" sz="3200" dirty="0">
                <a:hlinkClick r:id="rId2"/>
              </a:rPr>
              <a:t>www.nebraskapharmacynetwork.com</a:t>
            </a:r>
            <a:endParaRPr lang="en-US" sz="3200" dirty="0"/>
          </a:p>
          <a:p>
            <a:pPr marL="0" indent="0" algn="ctr">
              <a:buNone/>
            </a:pPr>
            <a:endParaRPr lang="en-US" sz="4800" dirty="0"/>
          </a:p>
        </p:txBody>
      </p:sp>
      <p:pic>
        <p:nvPicPr>
          <p:cNvPr id="2050" name="Picture 2" descr="Nebraska RHT Pharmacy services logo">
            <a:extLst>
              <a:ext uri="{FF2B5EF4-FFF2-40B4-BE49-F238E27FC236}">
                <a16:creationId xmlns:a16="http://schemas.microsoft.com/office/drawing/2014/main" id="{F42B7A48-B943-A3CC-915E-428ADD18BB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624" y="2543174"/>
            <a:ext cx="3838575" cy="3838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517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9FFCA-4A47-6AE7-205A-53AA7B2C73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B7B738-A32F-7C7E-0620-64FDBEA22ED4}"/>
              </a:ext>
            </a:extLst>
          </p:cNvPr>
          <p:cNvSpPr>
            <a:spLocks noGrp="1"/>
          </p:cNvSpPr>
          <p:nvPr>
            <p:ph type="title"/>
          </p:nvPr>
        </p:nvSpPr>
        <p:spPr>
          <a:xfrm>
            <a:off x="768096" y="609600"/>
            <a:ext cx="10358966" cy="1320800"/>
          </a:xfrm>
        </p:spPr>
        <p:txBody>
          <a:bodyPr/>
          <a:lstStyle/>
          <a:p>
            <a:r>
              <a:rPr lang="en-US" dirty="0"/>
              <a:t>DHHS CMS Update</a:t>
            </a:r>
          </a:p>
        </p:txBody>
      </p:sp>
      <p:sp>
        <p:nvSpPr>
          <p:cNvPr id="3" name="Content Placeholder 2">
            <a:extLst>
              <a:ext uri="{FF2B5EF4-FFF2-40B4-BE49-F238E27FC236}">
                <a16:creationId xmlns:a16="http://schemas.microsoft.com/office/drawing/2014/main" id="{ADD69DF5-E6E9-4615-B601-45FB9F0D8518}"/>
              </a:ext>
            </a:extLst>
          </p:cNvPr>
          <p:cNvSpPr>
            <a:spLocks noGrp="1"/>
          </p:cNvSpPr>
          <p:nvPr>
            <p:ph idx="1"/>
          </p:nvPr>
        </p:nvSpPr>
        <p:spPr>
          <a:xfrm>
            <a:off x="838200" y="1380744"/>
            <a:ext cx="10585704" cy="4796219"/>
          </a:xfrm>
        </p:spPr>
        <p:txBody>
          <a:bodyPr>
            <a:normAutofit/>
          </a:bodyPr>
          <a:lstStyle/>
          <a:p>
            <a:pPr marL="457200" lvl="1" indent="0">
              <a:buNone/>
            </a:pPr>
            <a:endParaRPr lang="en-US" dirty="0"/>
          </a:p>
          <a:p>
            <a:pPr marL="971550" lvl="1" indent="-514350">
              <a:buAutoNum type="arabicPeriod"/>
            </a:pPr>
            <a:endParaRPr lang="en-US" dirty="0"/>
          </a:p>
          <a:p>
            <a:pPr marL="0" indent="0">
              <a:buNone/>
            </a:pPr>
            <a:r>
              <a:rPr lang="en-US" dirty="0"/>
              <a:t>**Still waiting on CMS to sign Nebraska’s revised application.  Lee is expecting it to </a:t>
            </a:r>
          </a:p>
          <a:p>
            <a:pPr marL="0" indent="0">
              <a:buNone/>
            </a:pPr>
            <a:r>
              <a:rPr lang="en-US" dirty="0"/>
              <a:t>Happen this week or next.   When we get the final word, those pharmacies that have opted in</a:t>
            </a:r>
          </a:p>
          <a:p>
            <a:pPr marL="0" indent="0">
              <a:buNone/>
            </a:pPr>
            <a:r>
              <a:rPr lang="en-US" dirty="0"/>
              <a:t>Will be able to start documenting the services in the statement of work.  </a:t>
            </a:r>
          </a:p>
          <a:p>
            <a:pPr marL="0" indent="0">
              <a:buNone/>
            </a:pPr>
            <a:endParaRPr lang="en-US" dirty="0"/>
          </a:p>
          <a:p>
            <a:pPr marL="0" indent="0">
              <a:buNone/>
            </a:pPr>
            <a:r>
              <a:rPr lang="en-US" dirty="0"/>
              <a:t>**Staci update**so we will have to wait until this statement of work is approved as written, or</a:t>
            </a:r>
          </a:p>
          <a:p>
            <a:pPr marL="0" indent="0">
              <a:buNone/>
            </a:pPr>
            <a:r>
              <a:rPr lang="en-US" dirty="0"/>
              <a:t>We will make the changes needed by CMS/NE DHHS and then sign the SOW.  Once that is signed, THEN the opted in pharmacies can make those appointments for their targeted patient list.</a:t>
            </a:r>
          </a:p>
          <a:p>
            <a:pPr marL="0" indent="0">
              <a:buNone/>
            </a:pPr>
            <a:r>
              <a:rPr lang="en-US" dirty="0"/>
              <a:t>Pharmacies next steps are 1) identify program champion (1 RPh, 1 Tech, 1 clerk/delivery person and 2) to contact eligible patients and let them know what will be offered and set up an appointment after the start date of the contract.</a:t>
            </a:r>
          </a:p>
        </p:txBody>
      </p:sp>
    </p:spTree>
    <p:extLst>
      <p:ext uri="{BB962C8B-B14F-4D97-AF65-F5344CB8AC3E}">
        <p14:creationId xmlns:p14="http://schemas.microsoft.com/office/powerpoint/2010/main" val="896213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2B883-74AF-653D-2911-9D1C4F1A5E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1325FB-83A9-FB2B-5120-04CED59FC41C}"/>
              </a:ext>
            </a:extLst>
          </p:cNvPr>
          <p:cNvSpPr>
            <a:spLocks noGrp="1"/>
          </p:cNvSpPr>
          <p:nvPr>
            <p:ph type="title"/>
          </p:nvPr>
        </p:nvSpPr>
        <p:spPr>
          <a:xfrm>
            <a:off x="677334" y="609600"/>
            <a:ext cx="10358966" cy="1320800"/>
          </a:xfrm>
        </p:spPr>
        <p:txBody>
          <a:bodyPr/>
          <a:lstStyle/>
          <a:p>
            <a:r>
              <a:rPr lang="en-US" dirty="0"/>
              <a:t>Pharmacy Opt-In Update</a:t>
            </a:r>
          </a:p>
        </p:txBody>
      </p:sp>
      <p:sp>
        <p:nvSpPr>
          <p:cNvPr id="3" name="Content Placeholder 2">
            <a:extLst>
              <a:ext uri="{FF2B5EF4-FFF2-40B4-BE49-F238E27FC236}">
                <a16:creationId xmlns:a16="http://schemas.microsoft.com/office/drawing/2014/main" id="{A19776F4-6438-774F-13C5-4A5C6012AA41}"/>
              </a:ext>
            </a:extLst>
          </p:cNvPr>
          <p:cNvSpPr>
            <a:spLocks noGrp="1"/>
          </p:cNvSpPr>
          <p:nvPr>
            <p:ph idx="1"/>
          </p:nvPr>
        </p:nvSpPr>
        <p:spPr>
          <a:xfrm>
            <a:off x="768096" y="1380744"/>
            <a:ext cx="10585704" cy="4796219"/>
          </a:xfrm>
        </p:spPr>
        <p:txBody>
          <a:bodyPr>
            <a:normAutofit fontScale="25000" lnSpcReduction="20000"/>
          </a:bodyPr>
          <a:lstStyle/>
          <a:p>
            <a:pPr marL="457200" lvl="1" indent="0">
              <a:buNone/>
            </a:pPr>
            <a:endParaRPr lang="en-US" dirty="0"/>
          </a:p>
          <a:p>
            <a:pPr marL="971550" lvl="1" indent="-514350">
              <a:buAutoNum type="arabicPeriod"/>
            </a:pPr>
            <a:r>
              <a:rPr lang="en-US" sz="4800" dirty="0"/>
              <a:t>Alliance Community Pharmacy- Alliance</a:t>
            </a:r>
          </a:p>
          <a:p>
            <a:pPr marL="971550" lvl="1" indent="-514350">
              <a:buAutoNum type="arabicPeriod"/>
            </a:pPr>
            <a:r>
              <a:rPr lang="en-US" sz="4800" dirty="0"/>
              <a:t>Bemis Drug – Kimball</a:t>
            </a:r>
          </a:p>
          <a:p>
            <a:pPr marL="971550" lvl="1" indent="-514350">
              <a:buAutoNum type="arabicPeriod"/>
            </a:pPr>
            <a:r>
              <a:rPr lang="en-US" sz="4800" dirty="0"/>
              <a:t>**Benkelman Drug- Benkelman</a:t>
            </a:r>
          </a:p>
          <a:p>
            <a:pPr marL="971550" lvl="1" indent="-514350">
              <a:buAutoNum type="arabicPeriod"/>
            </a:pPr>
            <a:r>
              <a:rPr lang="en-US" sz="4800" dirty="0"/>
              <a:t>Curtis Discount Pharmacy- Curtis</a:t>
            </a:r>
          </a:p>
          <a:p>
            <a:pPr marL="971550" lvl="1" indent="-514350">
              <a:buAutoNum type="arabicPeriod"/>
            </a:pPr>
            <a:r>
              <a:rPr lang="en-US" sz="4800" dirty="0"/>
              <a:t>Dave’s Pharmacy – Hemingford</a:t>
            </a:r>
          </a:p>
          <a:p>
            <a:pPr marL="971550" lvl="1" indent="-514350">
              <a:buAutoNum type="arabicPeriod"/>
            </a:pPr>
            <a:r>
              <a:rPr lang="en-US" sz="4800" dirty="0"/>
              <a:t>Dave’s Pharmacy – Alliance</a:t>
            </a:r>
          </a:p>
          <a:p>
            <a:pPr marL="971550" lvl="1" indent="-514350">
              <a:buAutoNum type="arabicPeriod"/>
            </a:pPr>
            <a:r>
              <a:rPr lang="en-US" sz="4800" dirty="0"/>
              <a:t>**Fulmer Pharmacy - Holdrege</a:t>
            </a:r>
          </a:p>
          <a:p>
            <a:pPr marL="971550" lvl="1" indent="-514350">
              <a:buAutoNum type="arabicPeriod"/>
            </a:pPr>
            <a:r>
              <a:rPr lang="en-US" sz="4800" dirty="0"/>
              <a:t>Gothenburg Discount Pharmacy – Gothenburg</a:t>
            </a:r>
          </a:p>
          <a:p>
            <a:pPr marL="971550" lvl="1" indent="-514350">
              <a:buAutoNum type="arabicPeriod"/>
            </a:pPr>
            <a:r>
              <a:rPr lang="en-US" sz="4800" dirty="0"/>
              <a:t>**Hays Pharmacy – Alma</a:t>
            </a:r>
          </a:p>
          <a:p>
            <a:pPr marL="971550" lvl="1" indent="-514350">
              <a:buAutoNum type="arabicPeriod"/>
            </a:pPr>
            <a:r>
              <a:rPr lang="en-US" sz="4800" dirty="0"/>
              <a:t>** Heart City Drug - Valentine</a:t>
            </a:r>
          </a:p>
          <a:p>
            <a:pPr marL="971550" lvl="1" indent="-514350">
              <a:buAutoNum type="arabicPeriod"/>
            </a:pPr>
            <a:r>
              <a:rPr lang="en-US" sz="4800" dirty="0"/>
              <a:t>Mark’s Pharmacy- Cambridge</a:t>
            </a:r>
          </a:p>
          <a:p>
            <a:pPr marL="971550" lvl="1" indent="-514350">
              <a:buAutoNum type="arabicPeriod"/>
            </a:pPr>
            <a:r>
              <a:rPr lang="en-US" sz="4800" dirty="0"/>
              <a:t>Stockmen’s Drug – Gordon </a:t>
            </a:r>
          </a:p>
          <a:p>
            <a:pPr marL="971550" lvl="1" indent="-514350">
              <a:buAutoNum type="arabicPeriod"/>
            </a:pPr>
            <a:r>
              <a:rPr lang="en-US" sz="4800" dirty="0"/>
              <a:t>U-Save Pharmacy &amp; Medical Supply – McCook</a:t>
            </a:r>
          </a:p>
          <a:p>
            <a:pPr marL="971550" lvl="1" indent="-514350">
              <a:buAutoNum type="arabicPeriod"/>
            </a:pPr>
            <a:r>
              <a:rPr lang="en-US" sz="4800" dirty="0"/>
              <a:t>**U-Save Pharmacy – North Platte</a:t>
            </a:r>
          </a:p>
          <a:p>
            <a:pPr marL="971550" lvl="1" indent="-514350">
              <a:buAutoNum type="arabicPeriod"/>
            </a:pPr>
            <a:r>
              <a:rPr lang="en-US" sz="4800" dirty="0"/>
              <a:t>**U-Save Pharmacy - Ogallala</a:t>
            </a:r>
          </a:p>
          <a:p>
            <a:pPr marL="971550" lvl="1" indent="-514350">
              <a:buAutoNum type="arabicPeriod"/>
            </a:pPr>
            <a:r>
              <a:rPr lang="en-US" sz="4800" dirty="0"/>
              <a:t>**Westfield Pharmacy – North Platte </a:t>
            </a:r>
          </a:p>
          <a:p>
            <a:pPr marL="0" indent="0">
              <a:buNone/>
            </a:pPr>
            <a:r>
              <a:rPr lang="en-US" sz="4800" dirty="0"/>
              <a:t>**Frontier - Broken Bow, Frontier - Cozad   </a:t>
            </a:r>
          </a:p>
          <a:p>
            <a:pPr marL="0" indent="0">
              <a:buNone/>
            </a:pPr>
            <a:r>
              <a:rPr lang="en-US" sz="4800" dirty="0"/>
              <a:t>** Need final authorization link to be sent by authorized person to CPESN** emails sent to all** on 3/4/2026</a:t>
            </a:r>
          </a:p>
          <a:p>
            <a:pPr marL="0" indent="0">
              <a:buNone/>
            </a:pPr>
            <a:endParaRPr lang="en-US" dirty="0"/>
          </a:p>
        </p:txBody>
      </p:sp>
    </p:spTree>
    <p:extLst>
      <p:ext uri="{BB962C8B-B14F-4D97-AF65-F5344CB8AC3E}">
        <p14:creationId xmlns:p14="http://schemas.microsoft.com/office/powerpoint/2010/main" val="3903737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D388F-F145-383C-013D-3CEEABBDF0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9D826B-09AF-8516-BF5E-0ADF2146ED88}"/>
              </a:ext>
            </a:extLst>
          </p:cNvPr>
          <p:cNvSpPr>
            <a:spLocks noGrp="1"/>
          </p:cNvSpPr>
          <p:nvPr>
            <p:ph type="title"/>
          </p:nvPr>
        </p:nvSpPr>
        <p:spPr>
          <a:xfrm>
            <a:off x="677334" y="609600"/>
            <a:ext cx="10358966" cy="1320800"/>
          </a:xfrm>
        </p:spPr>
        <p:txBody>
          <a:bodyPr/>
          <a:lstStyle/>
          <a:p>
            <a:r>
              <a:rPr lang="en-US" dirty="0"/>
              <a:t>Pharmacy Opt-In Update</a:t>
            </a:r>
          </a:p>
        </p:txBody>
      </p:sp>
      <p:sp>
        <p:nvSpPr>
          <p:cNvPr id="3" name="Content Placeholder 2">
            <a:extLst>
              <a:ext uri="{FF2B5EF4-FFF2-40B4-BE49-F238E27FC236}">
                <a16:creationId xmlns:a16="http://schemas.microsoft.com/office/drawing/2014/main" id="{ACE5050A-040B-E5CC-0F39-9DDD1A42F3D4}"/>
              </a:ext>
            </a:extLst>
          </p:cNvPr>
          <p:cNvSpPr>
            <a:spLocks noGrp="1"/>
          </p:cNvSpPr>
          <p:nvPr>
            <p:ph idx="1"/>
          </p:nvPr>
        </p:nvSpPr>
        <p:spPr>
          <a:xfrm>
            <a:off x="768096" y="1380744"/>
            <a:ext cx="10585704" cy="4796219"/>
          </a:xfrm>
        </p:spPr>
        <p:txBody>
          <a:bodyPr>
            <a:normAutofit lnSpcReduction="10000"/>
          </a:bodyPr>
          <a:lstStyle/>
          <a:p>
            <a:pPr marL="457200" lvl="1" indent="0">
              <a:buNone/>
            </a:pPr>
            <a:endParaRPr lang="en-US" dirty="0"/>
          </a:p>
          <a:p>
            <a:pPr marL="971550" lvl="1" indent="-514350">
              <a:buAutoNum type="arabicPeriod"/>
            </a:pPr>
            <a:endParaRPr lang="en-US" dirty="0"/>
          </a:p>
          <a:p>
            <a:r>
              <a:rPr lang="en-US" b="1" u="sng" dirty="0"/>
              <a:t>Service Requirements</a:t>
            </a:r>
            <a:endParaRPr lang="en-US" dirty="0"/>
          </a:p>
          <a:p>
            <a:pPr lvl="0"/>
            <a:r>
              <a:rPr lang="en-US" dirty="0"/>
              <a:t>Complete or update CLIA waiver (as applicable to point-of-care services)</a:t>
            </a:r>
          </a:p>
          <a:p>
            <a:pPr lvl="0"/>
            <a:r>
              <a:rPr lang="en-US" dirty="0"/>
              <a:t>Maintain readiness to conduct point-of-care tests for clinical monitoring</a:t>
            </a:r>
          </a:p>
          <a:p>
            <a:pPr lvl="0"/>
            <a:r>
              <a:rPr lang="en-US" dirty="0"/>
              <a:t>Access to </a:t>
            </a:r>
            <a:r>
              <a:rPr lang="en-US" dirty="0" err="1"/>
              <a:t>eCare</a:t>
            </a:r>
            <a:r>
              <a:rPr lang="en-US" dirty="0"/>
              <a:t> Plan software or JotForm for billing and documentation</a:t>
            </a:r>
          </a:p>
          <a:p>
            <a:pPr lvl="0"/>
            <a:r>
              <a:rPr lang="en-US" dirty="0"/>
              <a:t>Established workflow for med sync, monthly patient outreach, and packaging</a:t>
            </a:r>
          </a:p>
          <a:p>
            <a:pPr lvl="0"/>
            <a:r>
              <a:rPr lang="en-US" dirty="0"/>
              <a:t>Ability to provide delivery/mail services</a:t>
            </a:r>
          </a:p>
          <a:p>
            <a:pPr lvl="0"/>
            <a:r>
              <a:rPr lang="en-US" dirty="0"/>
              <a:t>Process for performing/documenting screenings (PHQ-9, SDOH, immunization, tobacco/alcohol/drug)</a:t>
            </a:r>
          </a:p>
          <a:p>
            <a:pPr lvl="0"/>
            <a:r>
              <a:rPr lang="en-US" dirty="0"/>
              <a:t>Capability to assist with app download and patient onboarding</a:t>
            </a:r>
          </a:p>
          <a:p>
            <a:pPr lvl="0"/>
            <a:r>
              <a:rPr lang="en-US" dirty="0"/>
              <a:t>Translation services access (internal or external)</a:t>
            </a:r>
          </a:p>
          <a:p>
            <a:pPr lvl="0"/>
            <a:r>
              <a:rPr lang="en-US" dirty="0"/>
              <a:t>Secure method for provider communication and referrals</a:t>
            </a:r>
          </a:p>
          <a:p>
            <a:pPr marL="0" indent="0">
              <a:buNone/>
            </a:pPr>
            <a:endParaRPr lang="en-US" dirty="0"/>
          </a:p>
        </p:txBody>
      </p:sp>
    </p:spTree>
    <p:extLst>
      <p:ext uri="{BB962C8B-B14F-4D97-AF65-F5344CB8AC3E}">
        <p14:creationId xmlns:p14="http://schemas.microsoft.com/office/powerpoint/2010/main" val="2720272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BE0C8-49B5-3F4C-9F03-9A869AFD0D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5114F9-4901-8209-48C8-B72313DC9360}"/>
              </a:ext>
            </a:extLst>
          </p:cNvPr>
          <p:cNvSpPr>
            <a:spLocks noGrp="1"/>
          </p:cNvSpPr>
          <p:nvPr>
            <p:ph type="title"/>
          </p:nvPr>
        </p:nvSpPr>
        <p:spPr>
          <a:xfrm>
            <a:off x="677334" y="609600"/>
            <a:ext cx="10358966" cy="1320800"/>
          </a:xfrm>
        </p:spPr>
        <p:txBody>
          <a:bodyPr/>
          <a:lstStyle/>
          <a:p>
            <a:r>
              <a:rPr lang="en-US" dirty="0"/>
              <a:t>Pharmacy Recruiting Update</a:t>
            </a:r>
          </a:p>
        </p:txBody>
      </p:sp>
      <p:sp>
        <p:nvSpPr>
          <p:cNvPr id="3" name="Content Placeholder 2">
            <a:extLst>
              <a:ext uri="{FF2B5EF4-FFF2-40B4-BE49-F238E27FC236}">
                <a16:creationId xmlns:a16="http://schemas.microsoft.com/office/drawing/2014/main" id="{031EAD95-822C-2B20-E53B-076B0A8289BC}"/>
              </a:ext>
            </a:extLst>
          </p:cNvPr>
          <p:cNvSpPr>
            <a:spLocks noGrp="1"/>
          </p:cNvSpPr>
          <p:nvPr>
            <p:ph idx="1"/>
          </p:nvPr>
        </p:nvSpPr>
        <p:spPr>
          <a:xfrm>
            <a:off x="768096" y="1380744"/>
            <a:ext cx="10585704" cy="4796219"/>
          </a:xfrm>
        </p:spPr>
        <p:txBody>
          <a:bodyPr>
            <a:normAutofit/>
          </a:bodyPr>
          <a:lstStyle/>
          <a:p>
            <a:pPr marL="457200" lvl="1" indent="0">
              <a:buNone/>
            </a:pPr>
            <a:endParaRPr lang="en-US" dirty="0"/>
          </a:p>
          <a:p>
            <a:r>
              <a:rPr lang="en-US" dirty="0"/>
              <a:t>     Year 1 Pharmacies Qualify if they reside in eligible counties : Arthur, Banner, Blaine, Box Butte, Brown, Chase, Cherry, Cheyenne, Dawes, Dawson, Deuel, Dundy, Frontier, Furnas, Garden, Grant, Gosper, Harlan, Hayes, Hitchcock, Hooker, Keith, Keya Paha, Kimball, Lincoln, Logan, Loup, McPherson, Morrill, Perkins, Phelps, Red Willow, Rock, Scottsbluff, Sheridan, Sioux, Thomas</a:t>
            </a:r>
          </a:p>
          <a:p>
            <a:r>
              <a:rPr lang="en-US" dirty="0"/>
              <a:t>Year 2: Priority rural designated counties during Year 2 are Adams, Antelope, Boone, Boyd, Buffalo, Burt, Cedar, Colfax, Cuming, Dakota, Dixon, Franklin, Garfield, Greeley, Hall, Holt, Howard, Kearney, Knox, Madison, Merrick, Nance, Pierce, Platte, Sherman, Stanton, Thurston, Valley, Wayne, Webster, Wheeler counties</a:t>
            </a:r>
          </a:p>
          <a:p>
            <a:r>
              <a:rPr lang="en-US" dirty="0"/>
              <a:t>Year 3: priority counties include Butler, Cass, Clay, Dodge, Filmore, Gage, Hamilton, Jefferson, Johnson, Nemaha, Nuckolls, Otoe, Pawnee, Polk, Richardson, Saline, Saunders, Saunders, Seward, Thayer, Washington, York counties</a:t>
            </a:r>
          </a:p>
          <a:p>
            <a:r>
              <a:rPr lang="en-US" dirty="0"/>
              <a:t>Year 4: At the beginning of year 4 any community pharmacy enrolled in the chosen pharmacy network outside of Douglas, Sarpy or Lancaster Counties will be eligible to apply to join this pilot</a:t>
            </a:r>
          </a:p>
          <a:p>
            <a:pPr marL="0" indent="0">
              <a:buNone/>
            </a:pPr>
            <a:endParaRPr lang="en-US" dirty="0"/>
          </a:p>
        </p:txBody>
      </p:sp>
    </p:spTree>
    <p:extLst>
      <p:ext uri="{BB962C8B-B14F-4D97-AF65-F5344CB8AC3E}">
        <p14:creationId xmlns:p14="http://schemas.microsoft.com/office/powerpoint/2010/main" val="3794859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47038-A63A-75A0-311B-BD99F23692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8F71C0-6C76-9331-0A44-BF7B0045010F}"/>
              </a:ext>
            </a:extLst>
          </p:cNvPr>
          <p:cNvSpPr>
            <a:spLocks noGrp="1"/>
          </p:cNvSpPr>
          <p:nvPr>
            <p:ph type="title"/>
          </p:nvPr>
        </p:nvSpPr>
        <p:spPr>
          <a:xfrm>
            <a:off x="677334" y="609600"/>
            <a:ext cx="10358966" cy="1320800"/>
          </a:xfrm>
        </p:spPr>
        <p:txBody>
          <a:bodyPr/>
          <a:lstStyle/>
          <a:p>
            <a:r>
              <a:rPr lang="en-US" dirty="0"/>
              <a:t>Pharmacy Recruiting Update</a:t>
            </a:r>
          </a:p>
        </p:txBody>
      </p:sp>
      <p:sp>
        <p:nvSpPr>
          <p:cNvPr id="3" name="Content Placeholder 2">
            <a:extLst>
              <a:ext uri="{FF2B5EF4-FFF2-40B4-BE49-F238E27FC236}">
                <a16:creationId xmlns:a16="http://schemas.microsoft.com/office/drawing/2014/main" id="{3E15D91A-4B1C-D183-0E80-0C74B278C186}"/>
              </a:ext>
            </a:extLst>
          </p:cNvPr>
          <p:cNvSpPr>
            <a:spLocks noGrp="1"/>
          </p:cNvSpPr>
          <p:nvPr>
            <p:ph idx="1"/>
          </p:nvPr>
        </p:nvSpPr>
        <p:spPr>
          <a:xfrm>
            <a:off x="768096" y="1380744"/>
            <a:ext cx="10585704" cy="4796219"/>
          </a:xfrm>
        </p:spPr>
        <p:txBody>
          <a:bodyPr>
            <a:normAutofit fontScale="92500" lnSpcReduction="10000"/>
          </a:bodyPr>
          <a:lstStyle/>
          <a:p>
            <a:pPr marL="457200" lvl="1" indent="0">
              <a:buNone/>
            </a:pPr>
            <a:endParaRPr lang="en-US" dirty="0"/>
          </a:p>
          <a:p>
            <a:r>
              <a:rPr lang="en-US" dirty="0"/>
              <a:t>Farrell’s Family Pharmacy – McCook   yes</a:t>
            </a:r>
          </a:p>
          <a:p>
            <a:r>
              <a:rPr lang="en-US" dirty="0"/>
              <a:t>Safeway – 556 Scottsbluff  yes</a:t>
            </a:r>
          </a:p>
          <a:p>
            <a:r>
              <a:rPr lang="en-US" dirty="0"/>
              <a:t>Safeway – 557 Ogallala   yes</a:t>
            </a:r>
          </a:p>
          <a:p>
            <a:r>
              <a:rPr lang="en-US" dirty="0"/>
              <a:t>Safeway- 2555 Sidney   yes</a:t>
            </a:r>
          </a:p>
          <a:p>
            <a:r>
              <a:rPr lang="en-US" dirty="0"/>
              <a:t>Nein Pharmacy – Bridgeport </a:t>
            </a:r>
            <a:r>
              <a:rPr lang="en-US" dirty="0" err="1"/>
              <a:t>tbd</a:t>
            </a:r>
            <a:endParaRPr lang="en-US" dirty="0"/>
          </a:p>
          <a:p>
            <a:r>
              <a:rPr lang="en-US" dirty="0"/>
              <a:t>U-Save Pharmacy Lexington- </a:t>
            </a:r>
            <a:r>
              <a:rPr lang="en-US" dirty="0" err="1"/>
              <a:t>tbd</a:t>
            </a:r>
            <a:r>
              <a:rPr lang="en-US" dirty="0"/>
              <a:t> </a:t>
            </a:r>
          </a:p>
          <a:p>
            <a:r>
              <a:rPr lang="en-US" dirty="0"/>
              <a:t>Grant Pharmacy – Grant </a:t>
            </a:r>
            <a:r>
              <a:rPr lang="en-US" dirty="0" err="1"/>
              <a:t>tbd</a:t>
            </a:r>
            <a:r>
              <a:rPr lang="en-US" dirty="0"/>
              <a:t> met in person / owner concerned about time</a:t>
            </a:r>
          </a:p>
          <a:p>
            <a:r>
              <a:rPr lang="en-US" dirty="0"/>
              <a:t>Western Drug Co – Sidney visited but owner was out left messages</a:t>
            </a:r>
          </a:p>
          <a:p>
            <a:r>
              <a:rPr lang="en-US" dirty="0"/>
              <a:t>U-Save Pharmacy- Gering  visited but owner was out- left message</a:t>
            </a:r>
          </a:p>
          <a:p>
            <a:r>
              <a:rPr lang="en-US" dirty="0"/>
              <a:t>Sidney regional Pharmacy- visited  staff didn’t think they could do the statement of work</a:t>
            </a:r>
          </a:p>
          <a:p>
            <a:r>
              <a:rPr lang="en-US" dirty="0"/>
              <a:t>No </a:t>
            </a:r>
            <a:r>
              <a:rPr lang="en-US" dirty="0" err="1"/>
              <a:t>HyVee’s</a:t>
            </a:r>
            <a:r>
              <a:rPr lang="en-US" dirty="0"/>
              <a:t> in year 1</a:t>
            </a:r>
          </a:p>
          <a:p>
            <a:r>
              <a:rPr lang="en-US" dirty="0"/>
              <a:t>Haven’t heard from Walmart or Walgreens after informational meeting we had</a:t>
            </a:r>
          </a:p>
        </p:txBody>
      </p:sp>
    </p:spTree>
    <p:extLst>
      <p:ext uri="{BB962C8B-B14F-4D97-AF65-F5344CB8AC3E}">
        <p14:creationId xmlns:p14="http://schemas.microsoft.com/office/powerpoint/2010/main" val="13749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56568-C632-EB4B-D609-F5BDFE8C63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FA2AB3-E389-F034-FD13-4DE42E2BF0F0}"/>
              </a:ext>
            </a:extLst>
          </p:cNvPr>
          <p:cNvSpPr>
            <a:spLocks noGrp="1"/>
          </p:cNvSpPr>
          <p:nvPr>
            <p:ph type="title"/>
          </p:nvPr>
        </p:nvSpPr>
        <p:spPr>
          <a:xfrm>
            <a:off x="677334" y="609600"/>
            <a:ext cx="10358966" cy="1320800"/>
          </a:xfrm>
        </p:spPr>
        <p:txBody>
          <a:bodyPr/>
          <a:lstStyle/>
          <a:p>
            <a:r>
              <a:rPr lang="en-US" dirty="0"/>
              <a:t>Identifying Program Champion</a:t>
            </a:r>
          </a:p>
        </p:txBody>
      </p:sp>
      <p:sp>
        <p:nvSpPr>
          <p:cNvPr id="3" name="Content Placeholder 2">
            <a:extLst>
              <a:ext uri="{FF2B5EF4-FFF2-40B4-BE49-F238E27FC236}">
                <a16:creationId xmlns:a16="http://schemas.microsoft.com/office/drawing/2014/main" id="{B9AA281F-3D65-3F81-C695-43F16A33ABB3}"/>
              </a:ext>
            </a:extLst>
          </p:cNvPr>
          <p:cNvSpPr>
            <a:spLocks noGrp="1"/>
          </p:cNvSpPr>
          <p:nvPr>
            <p:ph idx="1"/>
          </p:nvPr>
        </p:nvSpPr>
        <p:spPr>
          <a:xfrm>
            <a:off x="768096" y="1380744"/>
            <a:ext cx="10585704" cy="4796219"/>
          </a:xfrm>
        </p:spPr>
        <p:txBody>
          <a:bodyPr>
            <a:normAutofit/>
          </a:bodyPr>
          <a:lstStyle/>
          <a:p>
            <a:pPr marL="457200" lvl="1" indent="0">
              <a:buNone/>
            </a:pPr>
            <a:endParaRPr lang="en-US" dirty="0"/>
          </a:p>
          <a:p>
            <a:pPr marL="457200" lvl="1" indent="0">
              <a:buNone/>
            </a:pPr>
            <a:r>
              <a:rPr lang="en-US" dirty="0"/>
              <a:t> </a:t>
            </a:r>
          </a:p>
          <a:p>
            <a:pPr marL="0" indent="0">
              <a:buNone/>
            </a:pPr>
            <a:endParaRPr lang="en-US" dirty="0"/>
          </a:p>
        </p:txBody>
      </p:sp>
      <p:pic>
        <p:nvPicPr>
          <p:cNvPr id="5" name="Picture 4">
            <a:extLst>
              <a:ext uri="{FF2B5EF4-FFF2-40B4-BE49-F238E27FC236}">
                <a16:creationId xmlns:a16="http://schemas.microsoft.com/office/drawing/2014/main" id="{D6A0C199-18AB-3895-A719-AB9593C3E31A}"/>
              </a:ext>
            </a:extLst>
          </p:cNvPr>
          <p:cNvPicPr>
            <a:picLocks noChangeAspect="1"/>
          </p:cNvPicPr>
          <p:nvPr/>
        </p:nvPicPr>
        <p:blipFill>
          <a:blip r:embed="rId2"/>
          <a:stretch>
            <a:fillRect/>
          </a:stretch>
        </p:blipFill>
        <p:spPr>
          <a:xfrm>
            <a:off x="359834" y="1680388"/>
            <a:ext cx="10479954" cy="4196929"/>
          </a:xfrm>
          <a:prstGeom prst="rect">
            <a:avLst/>
          </a:prstGeom>
        </p:spPr>
      </p:pic>
    </p:spTree>
    <p:extLst>
      <p:ext uri="{BB962C8B-B14F-4D97-AF65-F5344CB8AC3E}">
        <p14:creationId xmlns:p14="http://schemas.microsoft.com/office/powerpoint/2010/main" val="489788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49B59-0D9A-F904-C011-0E0FCE70DB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0AA324-4030-D370-9294-241EB5D1F949}"/>
              </a:ext>
            </a:extLst>
          </p:cNvPr>
          <p:cNvSpPr>
            <a:spLocks noGrp="1"/>
          </p:cNvSpPr>
          <p:nvPr>
            <p:ph type="title"/>
          </p:nvPr>
        </p:nvSpPr>
        <p:spPr>
          <a:xfrm>
            <a:off x="677334" y="609600"/>
            <a:ext cx="10358966" cy="1320800"/>
          </a:xfrm>
        </p:spPr>
        <p:txBody>
          <a:bodyPr/>
          <a:lstStyle/>
          <a:p>
            <a:r>
              <a:rPr lang="en-US" dirty="0"/>
              <a:t>Identifying Program Champion</a:t>
            </a:r>
          </a:p>
        </p:txBody>
      </p:sp>
      <p:sp>
        <p:nvSpPr>
          <p:cNvPr id="3" name="Content Placeholder 2">
            <a:extLst>
              <a:ext uri="{FF2B5EF4-FFF2-40B4-BE49-F238E27FC236}">
                <a16:creationId xmlns:a16="http://schemas.microsoft.com/office/drawing/2014/main" id="{9B3811A8-82FD-5687-5C61-412632B53815}"/>
              </a:ext>
            </a:extLst>
          </p:cNvPr>
          <p:cNvSpPr>
            <a:spLocks noGrp="1"/>
          </p:cNvSpPr>
          <p:nvPr>
            <p:ph idx="1"/>
          </p:nvPr>
        </p:nvSpPr>
        <p:spPr>
          <a:xfrm>
            <a:off x="768096" y="1380744"/>
            <a:ext cx="10585704" cy="4796219"/>
          </a:xfrm>
        </p:spPr>
        <p:txBody>
          <a:bodyPr>
            <a:normAutofit/>
          </a:bodyPr>
          <a:lstStyle/>
          <a:p>
            <a:pPr marL="457200" lvl="1" indent="0">
              <a:buNone/>
            </a:pPr>
            <a:endParaRPr lang="en-US" dirty="0"/>
          </a:p>
          <a:p>
            <a:pPr marL="457200" lvl="1" indent="0">
              <a:buNone/>
            </a:pPr>
            <a:r>
              <a:rPr lang="en-US" dirty="0"/>
              <a:t> </a:t>
            </a:r>
          </a:p>
          <a:p>
            <a:pPr marL="0" indent="0">
              <a:buNone/>
            </a:pPr>
            <a:endParaRPr lang="en-US" dirty="0"/>
          </a:p>
        </p:txBody>
      </p:sp>
      <p:pic>
        <p:nvPicPr>
          <p:cNvPr id="6" name="Picture 5">
            <a:extLst>
              <a:ext uri="{FF2B5EF4-FFF2-40B4-BE49-F238E27FC236}">
                <a16:creationId xmlns:a16="http://schemas.microsoft.com/office/drawing/2014/main" id="{524CC6F0-754A-C63A-D189-63EF047EE653}"/>
              </a:ext>
            </a:extLst>
          </p:cNvPr>
          <p:cNvPicPr>
            <a:picLocks noChangeAspect="1"/>
          </p:cNvPicPr>
          <p:nvPr/>
        </p:nvPicPr>
        <p:blipFill>
          <a:blip r:embed="rId2"/>
          <a:stretch>
            <a:fillRect/>
          </a:stretch>
        </p:blipFill>
        <p:spPr>
          <a:xfrm>
            <a:off x="346860" y="1552313"/>
            <a:ext cx="11498280" cy="3753374"/>
          </a:xfrm>
          <a:prstGeom prst="rect">
            <a:avLst/>
          </a:prstGeom>
        </p:spPr>
      </p:pic>
    </p:spTree>
    <p:extLst>
      <p:ext uri="{BB962C8B-B14F-4D97-AF65-F5344CB8AC3E}">
        <p14:creationId xmlns:p14="http://schemas.microsoft.com/office/powerpoint/2010/main" val="163142260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1135</TotalTime>
  <Words>1468</Words>
  <Application>Microsoft Office PowerPoint</Application>
  <PresentationFormat>Widescreen</PresentationFormat>
  <Paragraphs>190</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Aptos</vt:lpstr>
      <vt:lpstr>Arial</vt:lpstr>
      <vt:lpstr>Helvetica</vt:lpstr>
      <vt:lpstr>Trebuchet MS</vt:lpstr>
      <vt:lpstr>Wingdings 3</vt:lpstr>
      <vt:lpstr>Facet</vt:lpstr>
      <vt:lpstr>Nebraska Rural Health Transformation Project March 4, 2026</vt:lpstr>
      <vt:lpstr>Agenda</vt:lpstr>
      <vt:lpstr>DHHS CMS Update</vt:lpstr>
      <vt:lpstr>Pharmacy Opt-In Update</vt:lpstr>
      <vt:lpstr>Pharmacy Opt-In Update</vt:lpstr>
      <vt:lpstr>Pharmacy Recruiting Update</vt:lpstr>
      <vt:lpstr>Pharmacy Recruiting Update</vt:lpstr>
      <vt:lpstr>Identifying Program Champion</vt:lpstr>
      <vt:lpstr>Identifying Program Champion</vt:lpstr>
      <vt:lpstr>Identifying Program Champion</vt:lpstr>
      <vt:lpstr>Identifying Eligible Patients</vt:lpstr>
      <vt:lpstr>RHT Pharmacy Map Year 1</vt:lpstr>
      <vt:lpstr>How can we succeed?</vt:lpstr>
      <vt:lpstr>What does the future hold?</vt:lpstr>
      <vt:lpstr>Education- UNMC Update</vt:lpstr>
      <vt:lpstr>Adherence APP – Medisafe Update</vt:lpstr>
      <vt:lpstr>Year 1- Adherence Billing Guide</vt:lpstr>
      <vt:lpstr>Maternal Care Billing Guide</vt:lpstr>
      <vt:lpstr>Year 1 Maternal Care Expanded Services </vt:lpstr>
      <vt:lpstr>Implementation Guide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Stutzman, Lee</dc:creator>
  <cp:lastModifiedBy>Staci Hubert</cp:lastModifiedBy>
  <cp:revision>6</cp:revision>
  <dcterms:created xsi:type="dcterms:W3CDTF">2025-12-11T02:21:04Z</dcterms:created>
  <dcterms:modified xsi:type="dcterms:W3CDTF">2026-03-04T22:51:10Z</dcterms:modified>
</cp:coreProperties>
</file>