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5" r:id="rId3"/>
    <p:sldId id="296" r:id="rId4"/>
    <p:sldId id="278" r:id="rId5"/>
    <p:sldId id="258" r:id="rId6"/>
    <p:sldId id="291" r:id="rId7"/>
    <p:sldId id="289" r:id="rId8"/>
    <p:sldId id="298" r:id="rId9"/>
    <p:sldId id="299" r:id="rId10"/>
    <p:sldId id="261" r:id="rId11"/>
    <p:sldId id="302" r:id="rId12"/>
    <p:sldId id="262" r:id="rId13"/>
    <p:sldId id="301" r:id="rId14"/>
    <p:sldId id="263" r:id="rId15"/>
    <p:sldId id="264" r:id="rId16"/>
    <p:sldId id="303" r:id="rId17"/>
    <p:sldId id="265" r:id="rId18"/>
    <p:sldId id="266" r:id="rId19"/>
    <p:sldId id="269" r:id="rId20"/>
    <p:sldId id="267" r:id="rId21"/>
    <p:sldId id="271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5" autoAdjust="0"/>
    <p:restoredTop sz="94634"/>
  </p:normalViewPr>
  <p:slideViewPr>
    <p:cSldViewPr>
      <p:cViewPr varScale="1">
        <p:scale>
          <a:sx n="95" d="100"/>
          <a:sy n="95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1767EE8-BAB4-4D8A-8111-470CC40E72B1}"/>
              </a:ext>
            </a:extLst>
          </p:cNvPr>
          <p:cNvSpPr>
            <a:spLocks/>
          </p:cNvSpPr>
          <p:nvPr/>
        </p:nvSpPr>
        <p:spPr bwMode="auto">
          <a:xfrm>
            <a:off x="8153400" y="0"/>
            <a:ext cx="9906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33013CA-99AB-4E0E-8903-462F5EAA86B0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9144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A8FB7D1-A08B-4E87-88B7-7EE73058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6057900"/>
            <a:ext cx="217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8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524000" cy="5211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11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08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63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461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84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5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3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492" y="1386101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388" y="700299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494" y="2679157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4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467600" cy="3962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C77E65E-7A6B-4155-9A01-5F3A9BA2BCAB}"/>
              </a:ext>
            </a:extLst>
          </p:cNvPr>
          <p:cNvSpPr>
            <a:spLocks/>
          </p:cNvSpPr>
          <p:nvPr userDrawn="1"/>
        </p:nvSpPr>
        <p:spPr bwMode="auto">
          <a:xfrm>
            <a:off x="8153400" y="-9525"/>
            <a:ext cx="9906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CAB0329-9B08-4A69-9C4D-0EDFE3CDF653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9144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DF880D9-5784-41A6-9D90-490582AC4B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778C3F32-BB31-417F-9359-612FC53D32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1">
            <a:extLst>
              <a:ext uri="{FF2B5EF4-FFF2-40B4-BE49-F238E27FC236}">
                <a16:creationId xmlns:a16="http://schemas.microsoft.com/office/drawing/2014/main" id="{56DF29EC-AFBB-45ED-9C23-F4C8999E03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6048375"/>
            <a:ext cx="217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bg1"/>
          </a:solidFill>
          <a:latin typeface="+mn-lt"/>
          <a:ea typeface="Geneva" charset="0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Geneva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○"/>
        <a:defRPr sz="2400" kern="1200">
          <a:solidFill>
            <a:schemeClr val="bg1"/>
          </a:solidFill>
          <a:latin typeface="+mn-lt"/>
          <a:ea typeface="Geneva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commissioners/internet-recharter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scouti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ciersedge.org/" TargetMode="External"/><Relationship Id="rId2" Type="http://schemas.openxmlformats.org/officeDocument/2006/relationships/hyperlink" Target="http://www.hoac-bsa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couting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i9peu1ikn3a16vg4e45rqi17-wpengine.netdna-ssl.com/wp-content/uploads/2018/10/Internet-Recharter-Updates-10_2018-Final.pptx" TargetMode="External"/><Relationship Id="rId3" Type="http://schemas.openxmlformats.org/officeDocument/2006/relationships/hyperlink" Target="https://i9peu1ikn3a16vg4e45rqi17-wpengine.netdna-ssl.com/wp-content/uploads/2019/11/Internet-Rechartering-Update_Version_10_November-2019.pdf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scouting.org/commissioners/internet-recharte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9peu1ikn3a16vg4e45rqi17-wpengine.netdna-ssl.com/wp-content/uploads/2019/01/Charter_Certificate_Printing-DETAILED_INSTRUCTIONS.pdf" TargetMode="External"/><Relationship Id="rId5" Type="http://schemas.openxmlformats.org/officeDocument/2006/relationships/hyperlink" Target="https://i9peu1ikn3a16vg4e45rqi17-wpengine.netdna-ssl.com/wp-content/uploads/2019/01/Membership_Card_Printing-DETAILED_INSTRUCTIONS.pdf" TargetMode="External"/><Relationship Id="rId4" Type="http://schemas.openxmlformats.org/officeDocument/2006/relationships/hyperlink" Target="https://i9peu1ikn3a16vg4e45rqi17-wpengine.netdna-ssl.com/wp-content/uploads/2020/03/Charter-Certificate-Printing-DETAILED-INSTRUCTIONS.pdf" TargetMode="External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2493-660D-4719-B01C-B30EFD71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104481"/>
            <a:ext cx="6480175" cy="16160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Re-charter training 2021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2A405BDD-0277-4FAA-8FEE-89494517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149" y="3941762"/>
            <a:ext cx="6480175" cy="325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Geneva" charset="-128"/>
              </a:rPr>
              <a:t>Glacier’s Edge Council</a:t>
            </a:r>
          </a:p>
        </p:txBody>
      </p:sp>
      <p:pic>
        <p:nvPicPr>
          <p:cNvPr id="1026" name="Picture 2" descr="Internet Rechartering — Heart of America Council — Boy Scouts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7886"/>
            <a:ext cx="64103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9C3530-C78F-4285-8989-0179B32E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Prepared… Do This First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52056B4-5E9F-47CB-B02B-6DC5019F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3200" b="1" dirty="0">
                <a:ea typeface="Geneva" charset="-128"/>
              </a:rPr>
              <a:t>Identify Key Personnel</a:t>
            </a:r>
            <a:endParaRPr lang="en-US" altLang="en-US" dirty="0">
              <a:ea typeface="Geneva" charset="-128"/>
            </a:endParaRP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Identify &amp; Train Unit </a:t>
            </a:r>
            <a:r>
              <a:rPr lang="en-US" altLang="en-US" dirty="0" err="1">
                <a:ea typeface="Geneva" charset="-128"/>
              </a:rPr>
              <a:t>Recharter</a:t>
            </a:r>
            <a:r>
              <a:rPr lang="en-US" altLang="en-US" dirty="0">
                <a:ea typeface="Geneva" charset="-128"/>
              </a:rPr>
              <a:t> Processor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Identify Unit Commissioner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Identify District Professional</a:t>
            </a:r>
          </a:p>
          <a:p>
            <a:pPr lvl="1">
              <a:buClr>
                <a:schemeClr val="bg1"/>
              </a:buClr>
            </a:pPr>
            <a:endParaRPr lang="en-US" altLang="en-US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ea typeface="Geneva" charset="-128"/>
              </a:rPr>
              <a:t>Review </a:t>
            </a:r>
            <a:r>
              <a:rPr lang="en-US" b="1" dirty="0"/>
              <a:t>Internet </a:t>
            </a:r>
            <a:r>
              <a:rPr lang="en-US" b="1" dirty="0" err="1"/>
              <a:t>Rechartering</a:t>
            </a:r>
            <a:r>
              <a:rPr lang="en-US" b="1" dirty="0"/>
              <a:t> Tutorial</a:t>
            </a:r>
            <a:r>
              <a:rPr lang="en-US" sz="3200" dirty="0"/>
              <a:t>; </a:t>
            </a:r>
            <a:r>
              <a:rPr lang="en-US" sz="2200" u="sng" dirty="0">
                <a:hlinkClick r:id="rId2"/>
              </a:rPr>
              <a:t>scouting.org/commissioners/internet-</a:t>
            </a:r>
            <a:r>
              <a:rPr lang="en-US" sz="2200" u="sng" dirty="0" err="1">
                <a:hlinkClick r:id="rId2"/>
              </a:rPr>
              <a:t>rechartering</a:t>
            </a:r>
            <a:r>
              <a:rPr lang="en-US" sz="2200" u="sng" dirty="0">
                <a:hlinkClick r:id="rId2"/>
              </a:rPr>
              <a:t>/</a:t>
            </a:r>
            <a:endParaRPr lang="en-US" sz="2200" dirty="0"/>
          </a:p>
          <a:p>
            <a:pPr marL="449263" lvl="1" indent="0">
              <a:buClr>
                <a:schemeClr val="bg1"/>
              </a:buClr>
              <a:buNone/>
            </a:pPr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9C3530-C78F-4285-8989-0179B32E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52056B4-5E9F-47CB-B02B-6DC5019F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14800"/>
          </a:xfrm>
        </p:spPr>
        <p:txBody>
          <a:bodyPr/>
          <a:lstStyle/>
          <a:p>
            <a:pPr>
              <a:buClrTx/>
              <a:buFont typeface="Wingdings 2" panose="05020102010507070707" pitchFamily="18" charset="2"/>
              <a:buChar char="P"/>
            </a:pPr>
            <a:r>
              <a:rPr lang="en-US" b="1" dirty="0"/>
              <a:t>Member Manager and Training Manager</a:t>
            </a:r>
            <a:r>
              <a:rPr lang="en-US" dirty="0"/>
              <a:t>; </a:t>
            </a:r>
            <a:r>
              <a:rPr lang="en-US" sz="2200" u="sng" dirty="0">
                <a:hlinkClick r:id="rId2"/>
              </a:rPr>
              <a:t>my.scouting.org</a:t>
            </a:r>
            <a:endParaRPr lang="en-US" sz="22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/>
              <a:t>Tutorials for My Dashboard, Training Manager, Member Manager, and more​</a:t>
            </a:r>
            <a:endParaRPr lang="en-US" sz="22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/>
              <a:t>Member Manager</a:t>
            </a:r>
            <a:r>
              <a:rPr lang="en-US" dirty="0"/>
              <a:t> </a:t>
            </a:r>
            <a:endParaRPr lang="en-US" sz="2200" dirty="0"/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/>
              <a:t>Inventory all members and adult positions</a:t>
            </a:r>
            <a:endParaRPr lang="en-US" sz="1600" dirty="0"/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/>
              <a:t>Print youth &amp; adult roster and membership cards​</a:t>
            </a:r>
            <a:endParaRPr lang="en-US" sz="16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/>
              <a:t>Training Manager </a:t>
            </a:r>
            <a:endParaRPr lang="en-US" sz="2200" dirty="0"/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en-US" dirty="0"/>
              <a:t>Review &amp; update leader training records including YPT and Job Specific</a:t>
            </a:r>
            <a:endParaRPr lang="en-US" sz="1600" dirty="0"/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en-US" dirty="0"/>
              <a:t>Take Youth Protection Training and Job Specific Training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493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969CDE4-6B44-4AF7-9444-0F22F981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52400"/>
            <a:ext cx="8229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altLang="en-US" sz="4500" dirty="0">
              <a:ea typeface="Geneva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F7C6478-8054-4606-92FC-98C9ABCF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95400"/>
            <a:ext cx="79756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Complete </a:t>
            </a:r>
            <a:r>
              <a:rPr lang="en-US" altLang="en-US" sz="2800" b="1" dirty="0">
                <a:ea typeface="Geneva" charset="-128"/>
              </a:rPr>
              <a:t>membership inventory </a:t>
            </a:r>
            <a:r>
              <a:rPr lang="en-US" altLang="en-US" sz="2800" dirty="0">
                <a:ea typeface="Geneva" charset="-128"/>
              </a:rPr>
              <a:t>of all youth &amp; adults. Identify dropped members, continuing members, and new members.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Determine changes to </a:t>
            </a:r>
            <a:r>
              <a:rPr lang="en-US" altLang="en-US" sz="2800" b="1" dirty="0">
                <a:ea typeface="Geneva" charset="-128"/>
              </a:rPr>
              <a:t>key unit leadership</a:t>
            </a:r>
            <a:r>
              <a:rPr lang="en-US" altLang="en-US" sz="2800" dirty="0">
                <a:ea typeface="Geneva" charset="-128"/>
              </a:rPr>
              <a:t>. Identify replacements and/or additions.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Determine leadership positions for ALL adults.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P"/>
            </a:pPr>
            <a:r>
              <a:rPr lang="en-US" altLang="en-US" sz="2800" dirty="0">
                <a:ea typeface="Geneva" charset="-128"/>
              </a:rPr>
              <a:t>Collect</a:t>
            </a:r>
            <a:r>
              <a:rPr lang="en-US" altLang="en-US" sz="2800" b="1" dirty="0">
                <a:ea typeface="Geneva" charset="-128"/>
              </a:rPr>
              <a:t> Applications </a:t>
            </a:r>
            <a:r>
              <a:rPr lang="en-US" altLang="en-US" sz="2800" dirty="0">
                <a:ea typeface="Geneva" charset="-128"/>
              </a:rPr>
              <a:t>for all NEW youth &amp; adult members.</a:t>
            </a:r>
          </a:p>
          <a:p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3200" dirty="0">
                <a:ea typeface="Geneva" charset="-128"/>
              </a:rPr>
              <a:t>Collect</a:t>
            </a:r>
            <a:r>
              <a:rPr lang="en-US" altLang="en-US" sz="3200" b="1" dirty="0">
                <a:ea typeface="Geneva" charset="-128"/>
              </a:rPr>
              <a:t> Background Disclosures </a:t>
            </a:r>
            <a:r>
              <a:rPr lang="en-US" altLang="en-US" sz="3200" dirty="0">
                <a:ea typeface="Geneva" charset="-128"/>
              </a:rPr>
              <a:t>for all NEW adult members.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ea typeface="Geneva" charset="-128"/>
            </a:endParaRPr>
          </a:p>
          <a:p>
            <a:pPr marL="36512" indent="0">
              <a:buClr>
                <a:schemeClr val="bg1"/>
              </a:buClr>
              <a:buNone/>
            </a:pPr>
            <a:r>
              <a:rPr lang="en-US" altLang="en-US" sz="2400" dirty="0">
                <a:ea typeface="Geneva" charset="-128"/>
              </a:rPr>
              <a:t>*Background Disclosure Forms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Criminal background check only.  </a:t>
            </a:r>
            <a:r>
              <a:rPr lang="en-US" altLang="en-US" sz="2400" b="1" dirty="0">
                <a:ea typeface="Geneva" charset="-128"/>
              </a:rPr>
              <a:t>No consumer/credit check.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Signature form must be included with </a:t>
            </a:r>
            <a:r>
              <a:rPr lang="en-US" altLang="en-US" sz="2400" dirty="0" err="1">
                <a:ea typeface="Geneva" charset="-128"/>
              </a:rPr>
              <a:t>recharter</a:t>
            </a:r>
            <a:r>
              <a:rPr lang="en-US" altLang="en-US" sz="2400" dirty="0">
                <a:ea typeface="Geneva" charset="-128"/>
              </a:rPr>
              <a:t> or received prior at Council Service Center.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Adults WILL NOT be registered without the signed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B8B53BF-66AB-4D8A-870F-5DE4AC1D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altLang="en-US" b="1" dirty="0">
              <a:ea typeface="Geneva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2FE231D-4D86-4BC6-A319-F037FFF4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Confirm </a:t>
            </a:r>
            <a:r>
              <a:rPr lang="en-US" altLang="en-US" b="1" dirty="0">
                <a:ea typeface="Geneva" charset="-128"/>
              </a:rPr>
              <a:t>ALL Adults have current Youth Protection Training </a:t>
            </a:r>
            <a:r>
              <a:rPr lang="en-US" altLang="en-US" dirty="0">
                <a:ea typeface="Geneva" charset="-128"/>
              </a:rPr>
              <a:t>(YPT).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Encourage </a:t>
            </a:r>
            <a:r>
              <a:rPr lang="en-US" altLang="en-US" b="1" dirty="0">
                <a:ea typeface="Geneva" charset="-128"/>
              </a:rPr>
              <a:t>ALL Leaders are FULLY trained</a:t>
            </a:r>
            <a:r>
              <a:rPr lang="en-US" altLang="en-US" dirty="0">
                <a:ea typeface="Geneva" charset="-128"/>
              </a:rPr>
              <a:t> for their registered position.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Collect </a:t>
            </a:r>
            <a:r>
              <a:rPr lang="en-US" altLang="en-US" b="1" dirty="0">
                <a:ea typeface="Geneva" charset="-128"/>
              </a:rPr>
              <a:t>training verification </a:t>
            </a:r>
            <a:r>
              <a:rPr lang="en-US" altLang="en-US" dirty="0">
                <a:ea typeface="Geneva" charset="-128"/>
              </a:rPr>
              <a:t>for ALL new Leaders.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1DB0849-8ACE-421F-A3E7-610D9594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6200"/>
            <a:ext cx="7467600" cy="1143001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Do Your Best…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4472-34D8-4668-9898-89827848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524000"/>
            <a:ext cx="81534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Unit receives </a:t>
            </a:r>
            <a:r>
              <a:rPr lang="en-US" sz="2800" b="1" dirty="0">
                <a:latin typeface="Optima Bold Italic" pitchFamily="2" charset="0"/>
              </a:rPr>
              <a:t>Access Code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Go to the Council website and select </a:t>
            </a:r>
            <a:r>
              <a:rPr lang="en-US" sz="2800" b="1" i="1" dirty="0">
                <a:latin typeface="Optima Bold Italic" pitchFamily="2" charset="0"/>
              </a:rPr>
              <a:t>Internet </a:t>
            </a:r>
            <a:r>
              <a:rPr lang="en-US" sz="2800" b="1" i="1" dirty="0" err="1">
                <a:latin typeface="Optima Bold Italic" pitchFamily="2" charset="0"/>
              </a:rPr>
              <a:t>Rechartering</a:t>
            </a:r>
            <a:endParaRPr lang="en-US" sz="2800" b="1" i="1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b="1" i="1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latin typeface="Optima Bold Italic" pitchFamily="2" charset="0"/>
              </a:rPr>
              <a:t>Immediately</a:t>
            </a:r>
            <a:r>
              <a:rPr lang="en-US" sz="2800" b="1" dirty="0">
                <a:latin typeface="Optima Bold Italic" pitchFamily="2" charset="0"/>
              </a:rPr>
              <a:t> Log into </a:t>
            </a:r>
            <a:r>
              <a:rPr lang="en-US" sz="2800" b="1" i="1" dirty="0">
                <a:latin typeface="Optima Bold Italic" pitchFamily="2" charset="0"/>
              </a:rPr>
              <a:t>Internet </a:t>
            </a:r>
            <a:r>
              <a:rPr lang="en-US" sz="2800" b="1" i="1" dirty="0" err="1">
                <a:latin typeface="Optima Bold Italic" pitchFamily="2" charset="0"/>
              </a:rPr>
              <a:t>Recharter</a:t>
            </a:r>
            <a:r>
              <a:rPr lang="en-US" sz="2800" b="1" i="1" dirty="0">
                <a:latin typeface="Optima Bold Italic" pitchFamily="2" charset="0"/>
              </a:rPr>
              <a:t> </a:t>
            </a:r>
            <a:r>
              <a:rPr lang="en-US" sz="2800" dirty="0">
                <a:latin typeface="Optima Bold Italic" pitchFamily="2" charset="0"/>
              </a:rPr>
              <a:t>and review roster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Geneva" charset="-128"/>
              </a:rPr>
              <a:t>Collect the current fee for every registered youth &amp; adult </a:t>
            </a:r>
            <a:r>
              <a:rPr lang="en-US" altLang="en-US" sz="2800" b="1" dirty="0">
                <a:ea typeface="Geneva" charset="-128"/>
              </a:rPr>
              <a:t>(See 2021 Fees)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ea typeface="Geneva" charset="-128"/>
              </a:rPr>
              <a:t>Collect </a:t>
            </a:r>
            <a:r>
              <a:rPr lang="en-US" altLang="en-US" sz="2400" b="1" dirty="0">
                <a:ea typeface="Geneva" charset="-128"/>
              </a:rPr>
              <a:t>Cash/Checks</a:t>
            </a:r>
            <a:endParaRPr lang="en-US" sz="2800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1DB0849-8ACE-421F-A3E7-610D9594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55563"/>
            <a:ext cx="7467600" cy="1143001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Do Your 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4472-34D8-4668-9898-89827848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838200"/>
            <a:ext cx="84709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Electronic Authorization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Available for the COR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No signatures required if this option is chosen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3% Admin Fee Online </a:t>
            </a:r>
            <a:r>
              <a:rPr lang="en-US" sz="2600" b="1" i="1" dirty="0">
                <a:solidFill>
                  <a:srgbClr val="FF0000"/>
                </a:solidFill>
              </a:rPr>
              <a:t>Internet </a:t>
            </a:r>
            <a:r>
              <a:rPr lang="en-US" sz="2600" b="1" i="1" dirty="0" err="1">
                <a:solidFill>
                  <a:srgbClr val="FF0000"/>
                </a:solidFill>
              </a:rPr>
              <a:t>Recharter</a:t>
            </a:r>
            <a:r>
              <a:rPr lang="en-US" sz="2600" b="1" dirty="0">
                <a:solidFill>
                  <a:srgbClr val="FF0000"/>
                </a:solidFill>
              </a:rPr>
              <a:t> payment.</a:t>
            </a:r>
            <a:r>
              <a:rPr lang="en-US" sz="2600" dirty="0"/>
              <a:t> </a:t>
            </a:r>
          </a:p>
          <a:p>
            <a:pPr marL="36512" indent="0">
              <a:buClrTx/>
              <a:buNone/>
              <a:defRPr/>
            </a:pPr>
            <a:r>
              <a:rPr lang="en-US" sz="2000" dirty="0"/>
              <a:t>	Suggest paying Council directly with check or unit account</a:t>
            </a:r>
            <a:r>
              <a:rPr lang="en-US" sz="2000" b="1" dirty="0"/>
              <a:t>.</a:t>
            </a: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Optima Bold Italic" pitchFamily="2" charset="0"/>
              </a:rPr>
              <a:t>Print </a:t>
            </a:r>
            <a:r>
              <a:rPr lang="en-US" sz="2800" b="1" dirty="0" err="1">
                <a:latin typeface="Optima Bold Italic" pitchFamily="2" charset="0"/>
              </a:rPr>
              <a:t>recharter</a:t>
            </a:r>
            <a:r>
              <a:rPr lang="en-US" sz="2800" b="1" dirty="0">
                <a:latin typeface="Optima Bold Italic" pitchFamily="2" charset="0"/>
              </a:rPr>
              <a:t> paperwork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If needed, </a:t>
            </a:r>
            <a:r>
              <a:rPr lang="en-US" sz="2800" b="1" dirty="0">
                <a:latin typeface="Optima Bold Italic" pitchFamily="2" charset="0"/>
              </a:rPr>
              <a:t>Obtain signatures</a:t>
            </a:r>
            <a:r>
              <a:rPr lang="en-US" sz="2800" dirty="0">
                <a:latin typeface="Optima Bold Italic" pitchFamily="2" charset="0"/>
              </a:rPr>
              <a:t> of Unit Leader &amp; Executive Officer on applications/charter paperwork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Optima Bold Italic" pitchFamily="2" charset="0"/>
              </a:rPr>
              <a:t>Turn-in charter paperwork</a:t>
            </a:r>
          </a:p>
          <a:p>
            <a:pPr marL="622300" lvl="2" indent="0">
              <a:buClrTx/>
              <a:buNone/>
              <a:defRPr/>
            </a:pPr>
            <a:r>
              <a:rPr lang="en-US" sz="2000" dirty="0">
                <a:latin typeface="Optima Bold Italic" pitchFamily="2" charset="0"/>
              </a:rPr>
              <a:t>(member applications, background authorizations, training verifications, correct fees or unit account authorization)</a:t>
            </a: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1004" y="2286000"/>
            <a:ext cx="847090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75788B5-671F-417D-B1C3-2224BE3F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81000"/>
            <a:ext cx="7939087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2021 Fees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D43148D-1405-4CF4-8225-95C4F186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7" y="1447800"/>
            <a:ext cx="7891463" cy="4114800"/>
          </a:xfrm>
        </p:spPr>
        <p:txBody>
          <a:bodyPr/>
          <a:lstStyle/>
          <a:p>
            <a:pPr lvl="1">
              <a:buClrTx/>
              <a:defRPr/>
            </a:pPr>
            <a:r>
              <a:rPr lang="en-US" sz="2400" u="sng" dirty="0"/>
              <a:t>12 Months</a:t>
            </a:r>
            <a:endParaRPr lang="en-US" sz="2400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9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b="1" dirty="0"/>
              <a:t> Unit Liability Insurance Fee--$75 </a:t>
            </a:r>
            <a:r>
              <a:rPr lang="en-US" sz="1800" dirty="0"/>
              <a:t>(unit charter fee)</a:t>
            </a:r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b="1" dirty="0"/>
              <a:t> </a:t>
            </a:r>
            <a:r>
              <a:rPr lang="en-US" sz="1800" b="1" i="1" dirty="0"/>
              <a:t>Boys’ Life</a:t>
            </a:r>
            <a:r>
              <a:rPr lang="en-US" sz="1800" b="1" dirty="0"/>
              <a:t> Magazine--$12</a:t>
            </a:r>
            <a:r>
              <a:rPr lang="en-US" sz="1800" dirty="0"/>
              <a:t> (Optional)</a:t>
            </a:r>
            <a:endParaRPr lang="en-US" sz="1800" b="1" dirty="0"/>
          </a:p>
          <a:p>
            <a:pPr marL="749300" lvl="2" indent="0">
              <a:buClrTx/>
              <a:buFont typeface="Arial" panose="020B0604020202020204" pitchFamily="34" charset="0"/>
              <a:buNone/>
              <a:defRPr/>
            </a:pPr>
            <a:endParaRPr lang="en-US" sz="800" b="1" dirty="0"/>
          </a:p>
          <a:p>
            <a:pPr lvl="1">
              <a:buClrTx/>
              <a:defRPr/>
            </a:pPr>
            <a:r>
              <a:rPr lang="en-US" altLang="en-US" sz="2400" dirty="0">
                <a:ea typeface="Geneva" charset="-128"/>
              </a:rPr>
              <a:t>NO Fee for Lion/Tiger Cub Adult Partners</a:t>
            </a:r>
          </a:p>
          <a:p>
            <a:pPr lvl="1">
              <a:buClrTx/>
              <a:defRPr/>
            </a:pPr>
            <a:r>
              <a:rPr lang="en-US" altLang="en-US" sz="2400" dirty="0">
                <a:ea typeface="Geneva" charset="-128"/>
              </a:rPr>
              <a:t>NO Fee for ‘Multiple’ Position Registrations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1A143C-0BD1-4196-BF00-C9B2C4727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23470"/>
              </p:ext>
            </p:extLst>
          </p:nvPr>
        </p:nvGraphicFramePr>
        <p:xfrm>
          <a:off x="927100" y="1752600"/>
          <a:ext cx="7226300" cy="246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National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Council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New-Member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Fee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(12-months)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Scout - New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$66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$66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$157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Scout - Returning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$66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$66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$132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Explorer</a:t>
                      </a:r>
                    </a:p>
                    <a:p>
                      <a:pPr marL="0" indent="0" algn="l">
                        <a:buSzPct val="85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/>
                        <a:t>      </a:t>
                      </a:r>
                      <a:r>
                        <a:rPr lang="en-US" sz="1800" b="1" dirty="0"/>
                        <a:t>New or Return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$42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$47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Adult</a:t>
                      </a:r>
                      <a:r>
                        <a:rPr lang="en-US" sz="1800" b="1" baseline="0" dirty="0"/>
                        <a:t> - ALL</a:t>
                      </a:r>
                      <a:endParaRPr lang="en-US" sz="1800" b="1" dirty="0"/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$42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$29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$71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784214" y="6067425"/>
            <a:ext cx="1779587" cy="2495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D410965-08BB-4420-9AEF-73B3EC2D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Required Unit Membership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A25B46A-DAD8-407A-9011-46AA3938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>
                <a:ea typeface="Geneva" charset="-128"/>
              </a:rPr>
              <a:t>Executive Officer / Institutional Head (IH) can be any position in the unit (but must pay the registration fee for that position)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>
                <a:ea typeface="Geneva" charset="-128"/>
              </a:rPr>
              <a:t>Chartered Organization Representative (COR) can also be the Committee Chair (CC) or a Committee Member (MC)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>
                <a:ea typeface="Geneva" charset="-128"/>
              </a:rPr>
              <a:t>All other leader positions…one person - one job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ub scout logo">
            <a:extLst>
              <a:ext uri="{FF2B5EF4-FFF2-40B4-BE49-F238E27FC236}">
                <a16:creationId xmlns:a16="http://schemas.microsoft.com/office/drawing/2014/main" id="{5343672C-5C3E-40F9-BE74-56B923A6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DCF4D520-3735-4E8F-9ABC-574D745F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5152-1B4A-4B33-84B9-C13FED9F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/>
              <a:t>   </a:t>
            </a:r>
            <a:r>
              <a:rPr lang="en-US" sz="4000" b="1" u="sng" dirty="0"/>
              <a:t>Cub Scouts</a:t>
            </a:r>
            <a:endParaRPr lang="en-US" sz="4000" dirty="0"/>
          </a:p>
          <a:p>
            <a:pPr lvl="1">
              <a:buClrTx/>
              <a:defRPr/>
            </a:pPr>
            <a:endParaRPr lang="en-US" sz="800" b="1" dirty="0"/>
          </a:p>
          <a:p>
            <a:pPr lvl="1">
              <a:buClrTx/>
              <a:defRPr/>
            </a:pPr>
            <a:r>
              <a:rPr lang="en-US" sz="2400" b="1" dirty="0"/>
              <a:t>Institutional Head (IH)</a:t>
            </a:r>
            <a:r>
              <a:rPr lang="en-US" sz="2400" dirty="0"/>
              <a:t> - </a:t>
            </a:r>
            <a:r>
              <a:rPr lang="en-US" sz="2000" dirty="0"/>
              <a:t>No Application or Fee</a:t>
            </a:r>
          </a:p>
          <a:p>
            <a:pPr lvl="1">
              <a:buClrTx/>
              <a:defRPr/>
            </a:pPr>
            <a:r>
              <a:rPr lang="en-US" sz="2400" b="1" dirty="0"/>
              <a:t>Charter Organization Representative (CR)</a:t>
            </a:r>
          </a:p>
          <a:p>
            <a:pPr lvl="1">
              <a:buClrTx/>
              <a:defRPr/>
            </a:pPr>
            <a:r>
              <a:rPr lang="en-US" sz="2400" b="1" dirty="0"/>
              <a:t>Committee Chair (CC)</a:t>
            </a:r>
          </a:p>
          <a:p>
            <a:pPr lvl="1">
              <a:buClrTx/>
              <a:defRPr/>
            </a:pPr>
            <a:r>
              <a:rPr lang="en-US" sz="2400" b="1" dirty="0" err="1"/>
              <a:t>Cubmaster</a:t>
            </a:r>
            <a:r>
              <a:rPr lang="en-US" sz="2400" b="1" dirty="0"/>
              <a:t> (CM)</a:t>
            </a:r>
          </a:p>
          <a:p>
            <a:pPr lvl="1">
              <a:buClrTx/>
              <a:defRPr/>
            </a:pPr>
            <a:r>
              <a:rPr lang="en-US" sz="2400" dirty="0"/>
              <a:t>At Least </a:t>
            </a:r>
            <a:r>
              <a:rPr lang="en-US" sz="2400" b="1" dirty="0"/>
              <a:t>Two (2) Committee Members (MC)</a:t>
            </a:r>
            <a:endParaRPr lang="en-US" sz="2400" i="1" dirty="0"/>
          </a:p>
          <a:p>
            <a:pPr marL="1042987" lvl="3" indent="0">
              <a:buClrTx/>
              <a:buFont typeface="Wingdings 2" panose="05020102010507070707" pitchFamily="18" charset="2"/>
              <a:buNone/>
              <a:defRPr/>
            </a:pPr>
            <a:r>
              <a:rPr lang="en-US" i="1" dirty="0"/>
              <a:t>or</a:t>
            </a:r>
            <a:r>
              <a:rPr lang="en-US" dirty="0"/>
              <a:t> 1-MC and 1-Pack Trainer (PT) or 1-New Member </a:t>
            </a:r>
            <a:r>
              <a:rPr lang="en-US" dirty="0" err="1"/>
              <a:t>Coord</a:t>
            </a:r>
            <a:r>
              <a:rPr lang="en-US" dirty="0"/>
              <a:t> (NM)</a:t>
            </a:r>
            <a:endParaRPr lang="en-US" b="1" dirty="0"/>
          </a:p>
          <a:p>
            <a:pPr lvl="1">
              <a:buClrTx/>
              <a:defRPr/>
            </a:pPr>
            <a:r>
              <a:rPr lang="en-US" sz="2400" dirty="0"/>
              <a:t>At Least </a:t>
            </a:r>
            <a:r>
              <a:rPr lang="en-US" sz="2400" b="1" dirty="0"/>
              <a:t>One (1) Den Leader (LL, TL, DL, WL)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ClrTx/>
              <a:defRPr/>
            </a:pPr>
            <a:r>
              <a:rPr lang="en-US" sz="2400" dirty="0"/>
              <a:t>At Least</a:t>
            </a:r>
            <a:r>
              <a:rPr lang="en-US" sz="2400" b="1" dirty="0"/>
              <a:t> Five (5) Youth Members</a:t>
            </a:r>
          </a:p>
          <a:p>
            <a:pPr lvl="1">
              <a:buClrTx/>
              <a:defRPr/>
            </a:pPr>
            <a:r>
              <a:rPr lang="en-US" sz="2400" b="1" dirty="0"/>
              <a:t>Must Have One (1) Lion/Tiger Adult Partner for every Lion/Tiger Cub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b="1" dirty="0"/>
              <a:t>Charter Renewal – Getting Started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41F1D8-1166-4DEF-8357-6C1748F9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1148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Attend Your District Recharter Training &amp; Kickoff in September or October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Receive your Unit Recharter Packet via Email to Unit Leadership (CC &amp; Unit Leader</a:t>
            </a:r>
            <a:r>
              <a:rPr lang="en-US" dirty="0"/>
              <a:t>)</a:t>
            </a:r>
          </a:p>
          <a:p>
            <a:pPr marL="449263" lvl="1" indent="0">
              <a:buNone/>
            </a:pPr>
            <a:endParaRPr lang="en-US" dirty="0"/>
          </a:p>
          <a:p>
            <a:pPr marL="4492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242A26E-74DF-4740-A4C3-EB0FE80A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C596-9E29-4852-8A6F-5E0AA1B8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/>
              <a:t>   </a:t>
            </a:r>
            <a:r>
              <a:rPr lang="en-US" sz="4000" b="1" u="sng" dirty="0"/>
              <a:t>Cub Scouts</a:t>
            </a:r>
            <a:endParaRPr lang="en-US" sz="4000" dirty="0"/>
          </a:p>
          <a:p>
            <a:pPr lvl="1">
              <a:buClrTx/>
              <a:defRPr/>
            </a:pPr>
            <a:endParaRPr lang="en-US" sz="800" b="1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en-US" b="1" dirty="0"/>
              <a:t>Lion/Tiger Adult Partners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fee or application required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They may register in another leader position with fee, application, background, YPT.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If the Adult Partner’s physical address is </a:t>
            </a:r>
            <a:r>
              <a:rPr lang="en-US" sz="2800" b="1" i="1" u="sng" dirty="0">
                <a:solidFill>
                  <a:srgbClr val="FF0000"/>
                </a:solidFill>
              </a:rPr>
              <a:t>different</a:t>
            </a:r>
            <a:r>
              <a:rPr lang="en-US" sz="2800" b="1" dirty="0">
                <a:solidFill>
                  <a:srgbClr val="FF0000"/>
                </a:solidFill>
              </a:rPr>
              <a:t> from the Youth.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Adult Application is Required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Youth Protection Training is Required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No Fee is charged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 result for venturing logo bsa">
            <a:extLst>
              <a:ext uri="{FF2B5EF4-FFF2-40B4-BE49-F238E27FC236}">
                <a16:creationId xmlns:a16="http://schemas.microsoft.com/office/drawing/2014/main" id="{57D9BFB3-E981-4BE7-8ACA-CAC0683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4" y="2057400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DB9EDC8E-FF36-49FD-9AC2-E80BDB17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0BC248D5-AE29-4B23-9898-AF33CD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1143000"/>
            <a:ext cx="8470900" cy="3962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ea typeface="Geneva" charset="-128"/>
              </a:rPr>
              <a:t>  </a:t>
            </a:r>
            <a:r>
              <a:rPr lang="en-US" altLang="en-US" sz="4000" b="1" u="sng" dirty="0">
                <a:ea typeface="Geneva" charset="-128"/>
              </a:rPr>
              <a:t>Troops, Crews, &amp; Sea Scouts</a:t>
            </a:r>
            <a:endParaRPr lang="en-US" altLang="en-US" sz="4000" dirty="0">
              <a:ea typeface="Geneva" charset="-128"/>
            </a:endParaRPr>
          </a:p>
          <a:p>
            <a:pPr lvl="1">
              <a:buClrTx/>
            </a:pPr>
            <a:endParaRPr lang="en-US" altLang="en-US" sz="800" b="1" dirty="0">
              <a:ea typeface="Geneva" charset="-128"/>
            </a:endParaRP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Institutional Head (IH)</a:t>
            </a:r>
            <a:r>
              <a:rPr lang="en-US" altLang="en-US" sz="2400" dirty="0">
                <a:ea typeface="Geneva" charset="-128"/>
              </a:rPr>
              <a:t> - </a:t>
            </a:r>
            <a:r>
              <a:rPr lang="en-US" altLang="en-US" sz="2000" dirty="0">
                <a:ea typeface="Geneva" charset="-128"/>
              </a:rPr>
              <a:t>No Application or Fee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Charter Organization Representative (CR)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Committee Chair (CC)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Scoutmaster (SM), Crew Advisor (NL)			 or Sea Scout Skipper (SK)</a:t>
            </a:r>
          </a:p>
          <a:p>
            <a:pPr lvl="1">
              <a:buClrTx/>
            </a:pPr>
            <a:r>
              <a:rPr lang="en-US" altLang="en-US" sz="2400" dirty="0">
                <a:ea typeface="Geneva" charset="-128"/>
              </a:rPr>
              <a:t>At Least </a:t>
            </a:r>
            <a:r>
              <a:rPr lang="en-US" altLang="en-US" sz="2400" b="1" dirty="0">
                <a:ea typeface="Geneva" charset="-128"/>
              </a:rPr>
              <a:t>Two (2) Committee Members (MC)</a:t>
            </a:r>
            <a:endParaRPr lang="en-US" altLang="en-US" sz="2400" i="1" dirty="0">
              <a:ea typeface="Geneva" charset="-128"/>
            </a:endParaRPr>
          </a:p>
          <a:p>
            <a:pPr marL="1041400" lvl="3" indent="0">
              <a:buClrTx/>
              <a:buFont typeface="Wingdings 2" panose="05020102010507070707" pitchFamily="18" charset="2"/>
              <a:buNone/>
            </a:pPr>
            <a:r>
              <a:rPr lang="en-US" altLang="en-US" i="1" dirty="0">
                <a:ea typeface="Geneva" charset="-128"/>
              </a:rPr>
              <a:t>or</a:t>
            </a:r>
            <a:r>
              <a:rPr lang="en-US" altLang="en-US" dirty="0">
                <a:ea typeface="Geneva" charset="-128"/>
              </a:rPr>
              <a:t> 1-MC and 1-New Member Coord (NM)</a:t>
            </a:r>
            <a:endParaRPr lang="en-US" altLang="en-US" sz="2400" b="1" dirty="0">
              <a:solidFill>
                <a:srgbClr val="FF0000"/>
              </a:solidFill>
              <a:ea typeface="Geneva" charset="-128"/>
            </a:endParaRPr>
          </a:p>
          <a:p>
            <a:pPr lvl="1">
              <a:buClrTx/>
            </a:pPr>
            <a:r>
              <a:rPr lang="en-US" altLang="en-US" sz="2400" dirty="0">
                <a:ea typeface="Geneva" charset="-128"/>
              </a:rPr>
              <a:t>Minimum of </a:t>
            </a:r>
            <a:r>
              <a:rPr lang="en-US" altLang="en-US" sz="2400" b="1" dirty="0">
                <a:ea typeface="Geneva" charset="-128"/>
              </a:rPr>
              <a:t>Five (5) Youth Members</a:t>
            </a:r>
          </a:p>
        </p:txBody>
      </p:sp>
      <p:pic>
        <p:nvPicPr>
          <p:cNvPr id="24581" name="Picture 2" descr="Image result for boy scout logo">
            <a:extLst>
              <a:ext uri="{FF2B5EF4-FFF2-40B4-BE49-F238E27FC236}">
                <a16:creationId xmlns:a16="http://schemas.microsoft.com/office/drawing/2014/main" id="{3A945053-38AF-4418-A42A-746A24E2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66" y="146049"/>
            <a:ext cx="13922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Image result for sea scouts emblem">
            <a:extLst>
              <a:ext uri="{FF2B5EF4-FFF2-40B4-BE49-F238E27FC236}">
                <a16:creationId xmlns:a16="http://schemas.microsoft.com/office/drawing/2014/main" id="{5CF1F6A9-5D80-4669-BE97-010CCEF0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9" y="3889376"/>
            <a:ext cx="11096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4917-6722-45BA-A3A4-F16AEB6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IMPORTANT 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7819-6FDC-40BC-93AC-34E8A091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458200" cy="541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u="sng" dirty="0"/>
              <a:t> </a:t>
            </a:r>
            <a:r>
              <a:rPr lang="en-US" sz="2800" b="1" u="sng" dirty="0"/>
              <a:t>Scouts</a:t>
            </a:r>
            <a:r>
              <a:rPr lang="en-US" sz="3200" b="1" u="sng" dirty="0"/>
              <a:t> / </a:t>
            </a:r>
            <a:r>
              <a:rPr lang="en-US" sz="2800" b="1" u="sng" dirty="0"/>
              <a:t>Sea Scouts &amp; </a:t>
            </a:r>
            <a:r>
              <a:rPr lang="en-US" sz="2800" b="1" u="sng" dirty="0" err="1"/>
              <a:t>Venturers</a:t>
            </a:r>
            <a:r>
              <a:rPr lang="en-US" sz="2800" b="1" u="sng" dirty="0"/>
              <a:t> Age 18-20</a:t>
            </a:r>
            <a:endParaRPr lang="en-US" sz="2800" dirty="0"/>
          </a:p>
          <a:p>
            <a:pPr lvl="1">
              <a:buClrTx/>
              <a:defRPr/>
            </a:pPr>
            <a:endParaRPr lang="en-US" sz="800" b="1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Considered a youth for program purposes</a:t>
            </a:r>
          </a:p>
          <a:p>
            <a:pPr marL="449263" lvl="1" indent="0">
              <a:buClrTx/>
              <a:buFont typeface="Arial" panose="020B0604020202020204" pitchFamily="34" charset="0"/>
              <a:buNone/>
              <a:defRPr/>
            </a:pPr>
            <a:r>
              <a:rPr lang="en-US" sz="2800" i="1" dirty="0"/>
              <a:t>	</a:t>
            </a:r>
            <a:r>
              <a:rPr lang="en-US" sz="2800" b="1" i="1" dirty="0"/>
              <a:t>HOWEVER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All Sea Scouts and </a:t>
            </a:r>
            <a:r>
              <a:rPr lang="en-US" sz="2400" dirty="0" err="1"/>
              <a:t>Venturers</a:t>
            </a:r>
            <a:r>
              <a:rPr lang="en-US" sz="2400" dirty="0"/>
              <a:t> age 18-20 must complete</a:t>
            </a:r>
            <a:r>
              <a:rPr lang="en-US" sz="2800" dirty="0"/>
              <a:t>:</a:t>
            </a:r>
          </a:p>
          <a:p>
            <a:pPr lvl="1">
              <a:buClrTx/>
              <a:defRPr/>
            </a:pPr>
            <a:r>
              <a:rPr lang="en-US" sz="2400" b="1" dirty="0"/>
              <a:t>Adult Application</a:t>
            </a:r>
          </a:p>
          <a:p>
            <a:pPr lvl="1">
              <a:buClrTx/>
              <a:defRPr/>
            </a:pPr>
            <a:r>
              <a:rPr lang="en-US" sz="2400" b="1" dirty="0"/>
              <a:t>Youth Protection Training</a:t>
            </a:r>
          </a:p>
          <a:p>
            <a:pPr lvl="1">
              <a:buClrTx/>
              <a:defRPr/>
            </a:pPr>
            <a:r>
              <a:rPr lang="en-US" sz="2000" b="1" dirty="0"/>
              <a:t>Undergo a Background Check and Include Disclosure Form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Position Code</a:t>
            </a:r>
          </a:p>
          <a:p>
            <a:pPr lvl="1">
              <a:buClrTx/>
              <a:defRPr/>
            </a:pPr>
            <a:r>
              <a:rPr lang="en-US" sz="2400" dirty="0"/>
              <a:t>Troops - Unit Participant (UP) – </a:t>
            </a:r>
            <a:r>
              <a:rPr lang="en-US" sz="2400" dirty="0">
                <a:highlight>
                  <a:srgbClr val="FFFF00"/>
                </a:highlight>
              </a:rPr>
              <a:t>only for those with an Eagle Extension</a:t>
            </a:r>
          </a:p>
          <a:p>
            <a:pPr lvl="1">
              <a:buClrTx/>
              <a:defRPr/>
            </a:pPr>
            <a:r>
              <a:rPr lang="en-US" sz="2400" dirty="0"/>
              <a:t>Crew - Venturing Participant (VP)</a:t>
            </a:r>
          </a:p>
          <a:p>
            <a:pPr marL="449263" lvl="1" indent="0">
              <a:buClrTx/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buClrTx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CC21A77-E260-41ED-A2F4-90DDFEE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Information Input</a:t>
            </a:r>
            <a:br>
              <a:rPr lang="en-US" altLang="en-US" b="1">
                <a:ea typeface="Geneva" charset="-128"/>
              </a:rPr>
            </a:br>
            <a:r>
              <a:rPr lang="en-US" altLang="en-US" sz="1600" b="1">
                <a:ea typeface="Geneva" charset="-128"/>
              </a:rPr>
              <a:t>(online recharter will allow…but when synced with other systems, things get screwed up)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F925935F-365E-475C-B92A-7CE0BBF3A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spaces</a:t>
            </a:r>
            <a:r>
              <a:rPr lang="en-US" altLang="en-US" dirty="0">
                <a:ea typeface="Geneva" charset="-128"/>
              </a:rPr>
              <a:t> in last names (</a:t>
            </a:r>
            <a:r>
              <a:rPr lang="en-US" altLang="en-US" dirty="0" err="1">
                <a:ea typeface="Geneva" charset="-128"/>
              </a:rPr>
              <a:t>DeCarlo</a:t>
            </a:r>
            <a:r>
              <a:rPr lang="en-US" altLang="en-US" dirty="0">
                <a:ea typeface="Geneva" charset="-128"/>
              </a:rPr>
              <a:t> not              De Carlo)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apostrophes</a:t>
            </a:r>
            <a:r>
              <a:rPr lang="en-US" altLang="en-US" dirty="0">
                <a:ea typeface="Geneva" charset="-128"/>
              </a:rPr>
              <a:t> (</a:t>
            </a:r>
            <a:r>
              <a:rPr lang="en-US" altLang="en-US" dirty="0" err="1">
                <a:ea typeface="Geneva" charset="-128"/>
              </a:rPr>
              <a:t>OBrien</a:t>
            </a:r>
            <a:r>
              <a:rPr lang="en-US" altLang="en-US" dirty="0">
                <a:ea typeface="Geneva" charset="-128"/>
              </a:rPr>
              <a:t> not O’Brien)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initials</a:t>
            </a:r>
            <a:r>
              <a:rPr lang="en-US" altLang="en-US" dirty="0">
                <a:ea typeface="Geneva" charset="-128"/>
              </a:rPr>
              <a:t> for </a:t>
            </a:r>
            <a:r>
              <a:rPr lang="en-US" altLang="en-US" u="sng" dirty="0">
                <a:ea typeface="Geneva" charset="-128"/>
              </a:rPr>
              <a:t>first names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Use an initial for a middle name, no period after initial.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Prefixes are Dr., Rev.   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Suffixes are Jr., III, etc.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need to enter Mr. or Mrs.</a:t>
            </a:r>
          </a:p>
          <a:p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BA30887-416B-4F61-9590-A0B752C7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Information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9903-CDAD-42B3-AD36-4D545652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Change wrong contact information (Address, phone number, etc.)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9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Change grades if wrong, BUT </a:t>
            </a:r>
            <a:r>
              <a:rPr lang="en-US" u="sng" dirty="0"/>
              <a:t>don’t</a:t>
            </a:r>
            <a:r>
              <a:rPr lang="en-US" dirty="0"/>
              <a:t> “update” to the next year’s grade.  </a:t>
            </a:r>
          </a:p>
          <a:p>
            <a:pPr marL="0" indent="0">
              <a:buClrTx/>
              <a:buNone/>
              <a:defRPr/>
            </a:pPr>
            <a:r>
              <a:rPr lang="en-US" dirty="0"/>
              <a:t>	This happens automatically by BSA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F745737-C8A1-46D9-9202-98BFA248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343400"/>
            <a:ext cx="35448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9A74CA1-E3E2-48F2-AD9D-EB3941D9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69"/>
            <a:ext cx="7467600" cy="1143000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Internet </a:t>
            </a:r>
            <a:r>
              <a:rPr lang="en-US" altLang="en-US" b="1" dirty="0" err="1">
                <a:ea typeface="Geneva" charset="-128"/>
              </a:rPr>
              <a:t>Rechartering</a:t>
            </a:r>
            <a:endParaRPr lang="en-US" altLang="en-US" b="1" dirty="0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D9C0-2CAB-438D-BEE2-D321EEF4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36" y="1170356"/>
            <a:ext cx="8305800" cy="4114800"/>
          </a:xfrm>
        </p:spPr>
        <p:txBody>
          <a:bodyPr/>
          <a:lstStyle/>
          <a:p>
            <a:pPr marL="36512" indent="0">
              <a:buClrTx/>
              <a:buFont typeface="Wingdings 2" panose="05020102010507070707" pitchFamily="18" charset="2"/>
              <a:buNone/>
              <a:defRPr/>
            </a:pPr>
            <a:r>
              <a:rPr lang="en-US" dirty="0"/>
              <a:t>Electronic Options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Electronic Authorization</a:t>
            </a:r>
          </a:p>
          <a:p>
            <a:pPr lvl="1">
              <a:buClrTx/>
              <a:buFont typeface="Arial" panose="020B0604020202020204" pitchFamily="34" charset="0"/>
              <a:buChar char="‒"/>
              <a:defRPr/>
            </a:pPr>
            <a:r>
              <a:rPr lang="en-US" dirty="0"/>
              <a:t>Available for the COR</a:t>
            </a:r>
          </a:p>
          <a:p>
            <a:pPr lvl="1">
              <a:buClrTx/>
              <a:buFont typeface="Arial" panose="020B0604020202020204" pitchFamily="34" charset="0"/>
              <a:buChar char="‒"/>
              <a:defRPr/>
            </a:pPr>
            <a:r>
              <a:rPr lang="en-US" dirty="0"/>
              <a:t>No signatures required if this option is chosen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Electronic Internet </a:t>
            </a:r>
            <a:r>
              <a:rPr lang="en-US" dirty="0" err="1"/>
              <a:t>Recharter</a:t>
            </a:r>
            <a:r>
              <a:rPr lang="en-US" dirty="0"/>
              <a:t> Payment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3848100"/>
            <a:ext cx="60769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5448300"/>
            <a:ext cx="5467350" cy="238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49212" y="5314950"/>
            <a:ext cx="1666875" cy="5048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9297">
            <a:off x="-328327" y="4711882"/>
            <a:ext cx="1579244" cy="6172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5818556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Suggest paying Council directly with check or unit account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FBD0D1E-C2A2-455C-9F08-218F7D83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0074C03-4F03-4233-A026-A33BC508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8100"/>
            <a:ext cx="82296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Use </a:t>
            </a:r>
            <a:r>
              <a:rPr lang="en-US" altLang="en-US" b="1" i="1" u="sng" dirty="0">
                <a:ea typeface="Geneva" charset="-128"/>
              </a:rPr>
              <a:t>this year’s </a:t>
            </a:r>
            <a:r>
              <a:rPr lang="en-US" altLang="en-US" i="1" u="sng" dirty="0">
                <a:ea typeface="Geneva" charset="-128"/>
              </a:rPr>
              <a:t>access code</a:t>
            </a:r>
            <a:endParaRPr lang="en-US" altLang="en-US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Log in as First-Time User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  <a:hlinkClick r:id="rId2"/>
            </a:endParaRP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  <a:hlinkClick r:id="rId3"/>
              </a:rPr>
              <a:t>https://www.glaciersedge.org/</a:t>
            </a:r>
            <a:endParaRPr lang="en-US" altLang="en-US" dirty="0">
              <a:ea typeface="Geneva" charset="-128"/>
            </a:endParaRP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Under “RESOURCES” tab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Select “Internet </a:t>
            </a:r>
            <a:r>
              <a:rPr lang="en-US" altLang="en-US" dirty="0" err="1">
                <a:ea typeface="Geneva" charset="-128"/>
              </a:rPr>
              <a:t>Rechartering</a:t>
            </a:r>
            <a:r>
              <a:rPr lang="en-US" altLang="en-US" dirty="0">
                <a:ea typeface="Geneva" charset="-128"/>
              </a:rPr>
              <a:t>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Supported browsers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Firefox, </a:t>
            </a:r>
            <a:r>
              <a:rPr lang="en-US" altLang="en-US" b="1" dirty="0">
                <a:ea typeface="Geneva" charset="-128"/>
              </a:rPr>
              <a:t>Chrome</a:t>
            </a:r>
            <a:r>
              <a:rPr lang="en-US" altLang="en-US" dirty="0">
                <a:ea typeface="Geneva" charset="-128"/>
              </a:rPr>
              <a:t> (Best), IE 10 &amp; 11, Edge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MAC Computers not supported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9BEBB1E-22EF-4E1E-8447-903180A0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31429-18C1-4795-8696-22993517844F}"/>
              </a:ext>
            </a:extLst>
          </p:cNvPr>
          <p:cNvSpPr>
            <a:spLocks noGrp="1" noChangeArrowheads="1"/>
          </p:cNvSpPr>
          <p:nvPr/>
        </p:nvSpPr>
        <p:spPr>
          <a:xfrm>
            <a:off x="258763" y="1587500"/>
            <a:ext cx="3932237" cy="4389438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Load Council information from </a:t>
            </a:r>
            <a:r>
              <a:rPr lang="en-US" b="1" u="sng" dirty="0">
                <a:solidFill>
                  <a:sysClr val="windowText" lastClr="000000"/>
                </a:solidFill>
                <a:latin typeface="Verdana"/>
              </a:rPr>
              <a:t>ScoutNet</a:t>
            </a:r>
          </a:p>
          <a:p>
            <a:pPr lvl="1" fontAlgn="auto">
              <a:spcAft>
                <a:spcPts val="0"/>
              </a:spcAft>
              <a:buClrTx/>
              <a:defRPr/>
            </a:pPr>
            <a:endParaRPr lang="en-US" sz="800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buFontTx/>
              <a:buNone/>
              <a:defRPr/>
            </a:pPr>
            <a:r>
              <a:rPr lang="en-US" b="1" u="sng" dirty="0">
                <a:solidFill>
                  <a:sysClr val="windowText" lastClr="000000"/>
                </a:solidFill>
                <a:latin typeface="Verdana"/>
              </a:rPr>
              <a:t>OR</a:t>
            </a:r>
          </a:p>
          <a:p>
            <a:pPr lvl="1" fontAlgn="auto">
              <a:spcAft>
                <a:spcPts val="0"/>
              </a:spcAft>
              <a:buClrTx/>
              <a:buFontTx/>
              <a:buNone/>
              <a:defRPr/>
            </a:pPr>
            <a:endParaRPr lang="en-US" sz="800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Upload file from </a:t>
            </a:r>
            <a:r>
              <a:rPr lang="en-US" b="1" dirty="0">
                <a:solidFill>
                  <a:sysClr val="windowText" lastClr="000000"/>
                </a:solidFill>
                <a:latin typeface="Verdana"/>
              </a:rPr>
              <a:t>PackMaster</a:t>
            </a:r>
          </a:p>
          <a:p>
            <a:pPr marL="347472" lvl="1" indent="0" fontAlgn="auto">
              <a:spcAft>
                <a:spcPts val="0"/>
              </a:spcAft>
              <a:buClrTx/>
              <a:buFont typeface="Verdana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Verdana"/>
              </a:rPr>
              <a:t>  TroopMaster </a:t>
            </a:r>
          </a:p>
          <a:p>
            <a:pPr marL="347472" lvl="1" indent="0" fontAlgn="auto">
              <a:spcAft>
                <a:spcPts val="0"/>
              </a:spcAft>
              <a:buClrTx/>
              <a:buFont typeface="Verdana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Verdana"/>
              </a:rPr>
              <a:t>  Scoutbook</a:t>
            </a:r>
          </a:p>
          <a:p>
            <a:pPr marL="347472" lvl="1" indent="0" fontAlgn="auto">
              <a:spcAft>
                <a:spcPts val="0"/>
              </a:spcAft>
              <a:buClr>
                <a:srgbClr val="F07F09"/>
              </a:buClr>
              <a:buFont typeface="Verdana"/>
              <a:buNone/>
              <a:defRPr/>
            </a:pPr>
            <a:endParaRPr lang="en-US" b="1" u="sng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AFBBFA6-36A6-4375-ACB5-DC20DFFC629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63963" y="1587500"/>
            <a:ext cx="454183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600">
                <a:solidFill>
                  <a:srgbClr val="000000"/>
                </a:solidFill>
                <a:latin typeface="Verdana" panose="020B0604030504040204" pitchFamily="34" charset="0"/>
              </a:rPr>
              <a:t>Update roster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Update information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Renew Current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Add adult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Add youth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Update member data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Update positions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Ensure non-members are removed at re-charter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19889F5-7E1F-4CEA-8A7F-9265E152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A026A31-95EA-45FB-93BE-07124CC900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9100" y="1335088"/>
            <a:ext cx="83058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Update member 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fees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Assign “Multiple” status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Sign up members for </a:t>
            </a:r>
            <a:r>
              <a:rPr lang="en-US" alt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Boys’ Life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endParaRPr lang="en-US" altLang="en-US" sz="8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Survey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: Why Scouts are not re-chartering</a:t>
            </a:r>
          </a:p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endParaRPr lang="en-US" altLang="en-U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After double checking </a:t>
            </a:r>
            <a:r>
              <a:rPr lang="en-US" altLang="en-US"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everything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, click </a:t>
            </a:r>
            <a:r>
              <a:rPr lang="en-US" altLang="en-US" sz="28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SUBMIT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 information to council</a:t>
            </a:r>
          </a:p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endParaRPr lang="en-US" altLang="en-U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8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PRINT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 paperwork 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and turn-in hardcopy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08C7D3D-7D95-44E4-87A7-CD62CC75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1438"/>
            <a:ext cx="7467600" cy="1143001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Internet Rechatering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F11BD-CEE4-4873-B6E2-2A544645B70D}"/>
              </a:ext>
            </a:extLst>
          </p:cNvPr>
          <p:cNvSpPr>
            <a:spLocks noGrp="1" noChangeArrowheads="1"/>
          </p:cNvSpPr>
          <p:nvPr/>
        </p:nvSpPr>
        <p:spPr>
          <a:xfrm>
            <a:off x="304800" y="1225550"/>
            <a:ext cx="8610600" cy="5638800"/>
          </a:xfrm>
          <a:prstGeom prst="rect">
            <a:avLst/>
          </a:prstGeom>
        </p:spPr>
        <p:txBody>
          <a:bodyPr lIns="182880" tIns="91440">
            <a:normAutofit fontScale="2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Clr>
                <a:srgbClr val="F07F09"/>
              </a:buClr>
              <a:buFont typeface="Wingdings 2"/>
              <a:buNone/>
              <a:defRPr/>
            </a:pPr>
            <a:r>
              <a:rPr lang="en-US" altLang="en-US" sz="900" dirty="0">
                <a:solidFill>
                  <a:sysClr val="windowText" lastClr="000000"/>
                </a:solidFill>
                <a:latin typeface="Verdana"/>
              </a:rPr>
              <a:t> 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Obtain signatures</a:t>
            </a: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Paper</a:t>
            </a:r>
            <a:endParaRPr lang="en-US" sz="8400" b="1" dirty="0">
              <a:solidFill>
                <a:sysClr val="windowText" lastClr="000000"/>
              </a:solidFill>
              <a:latin typeface="Verdana"/>
            </a:endParaRPr>
          </a:p>
          <a:p>
            <a:pPr lvl="2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Charter Organization’s Executive Officer (IH), and</a:t>
            </a:r>
          </a:p>
          <a:p>
            <a:pPr lvl="2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Unit Leader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OR – elect to use electronic authorization</a:t>
            </a:r>
          </a:p>
          <a:p>
            <a:pPr lvl="2" fontAlgn="auto">
              <a:spcAft>
                <a:spcPts val="0"/>
              </a:spcAft>
              <a:buClrTx/>
              <a:defRPr/>
            </a:pPr>
            <a:r>
              <a:rPr lang="en-US" sz="7800" dirty="0">
                <a:solidFill>
                  <a:sysClr val="windowText" lastClr="000000"/>
                </a:solidFill>
                <a:latin typeface="Verdana"/>
              </a:rPr>
              <a:t>Charter Organization’s Representative (COR)</a:t>
            </a:r>
          </a:p>
          <a:p>
            <a:pPr fontAlgn="auto">
              <a:spcAft>
                <a:spcPts val="0"/>
              </a:spcAft>
              <a:buClrTx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400" b="1" dirty="0">
                <a:solidFill>
                  <a:sysClr val="windowText" lastClr="000000"/>
                </a:solidFill>
                <a:latin typeface="Verdana"/>
              </a:rPr>
              <a:t>Note: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“Submit to Council” on </a:t>
            </a:r>
            <a:r>
              <a:rPr lang="en-US" sz="8400" b="1" dirty="0">
                <a:solidFill>
                  <a:sysClr val="windowText" lastClr="000000"/>
                </a:solidFill>
                <a:latin typeface="Verdana"/>
              </a:rPr>
              <a:t>Internet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= </a:t>
            </a:r>
            <a:r>
              <a:rPr lang="en-US" sz="8400" u="sng" dirty="0">
                <a:solidFill>
                  <a:sysClr val="windowText" lastClr="000000"/>
                </a:solidFill>
                <a:latin typeface="Verdana"/>
              </a:rPr>
              <a:t>NOT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COMPLETED</a:t>
            </a:r>
            <a:endParaRPr lang="en-US" sz="8400" b="1" dirty="0">
              <a:solidFill>
                <a:sysClr val="windowText" lastClr="000000"/>
              </a:solidFill>
              <a:latin typeface="Verdana"/>
            </a:endParaRPr>
          </a:p>
          <a:p>
            <a:pPr marL="0" indent="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Paperwork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Printed Recharter, New Applications, Background Auth, Fees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Take to your District Recharter Meeting</a:t>
            </a:r>
            <a:endParaRPr lang="en-US" sz="8800" b="1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OR – take to the Council Service Center</a:t>
            </a:r>
          </a:p>
          <a:p>
            <a:pPr marL="347472" lvl="1" indent="0" fontAlgn="auto">
              <a:spcAft>
                <a:spcPts val="0"/>
              </a:spcAft>
              <a:buClrTx/>
              <a:buNone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Fees - </a:t>
            </a:r>
            <a:r>
              <a:rPr lang="en-US" sz="8800" dirty="0">
                <a:solidFill>
                  <a:schemeClr val="bg1"/>
                </a:solidFill>
              </a:rPr>
              <a:t>Suggest paying directly with check or unit account</a:t>
            </a:r>
            <a:r>
              <a:rPr lang="en-US" sz="8800" b="1" dirty="0">
                <a:solidFill>
                  <a:schemeClr val="bg1"/>
                </a:solidFill>
              </a:rPr>
              <a:t>.</a:t>
            </a:r>
            <a:r>
              <a:rPr lang="en-US" sz="8800" b="1" dirty="0">
                <a:solidFill>
                  <a:schemeClr val="bg1"/>
                </a:solidFill>
                <a:latin typeface="Verdana"/>
              </a:rPr>
              <a:t> 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chemeClr val="bg1"/>
                </a:solidFill>
                <a:latin typeface="Verdana"/>
              </a:rPr>
              <a:t>Paid at yo</a:t>
            </a: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ur District </a:t>
            </a:r>
            <a:r>
              <a:rPr lang="en-US" sz="8000" dirty="0" err="1">
                <a:solidFill>
                  <a:sysClr val="windowText" lastClr="000000"/>
                </a:solidFill>
                <a:latin typeface="Verdana"/>
              </a:rPr>
              <a:t>Recharter</a:t>
            </a: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 Meeting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OR – at the </a:t>
            </a:r>
            <a:r>
              <a:rPr lang="en-US" sz="8800" dirty="0">
                <a:solidFill>
                  <a:sysClr val="windowText" lastClr="000000"/>
                </a:solidFill>
                <a:latin typeface="Verdana"/>
              </a:rPr>
              <a:t>Council Service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41F1D8-1166-4DEF-8357-6C1748F9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>
            <a:normAutofit/>
          </a:bodyPr>
          <a:lstStyle/>
          <a:p>
            <a:pPr marL="449263" lvl="1" indent="0">
              <a:buNone/>
            </a:pPr>
            <a:r>
              <a:rPr lang="en-US" sz="2000" u="sng" dirty="0"/>
              <a:t>Step 1 </a:t>
            </a:r>
            <a:r>
              <a:rPr lang="en-US" sz="2000" dirty="0"/>
              <a:t>Attend your District Recharter Kickoff/Training &amp; Receive Access Code (Digital Packet)</a:t>
            </a:r>
          </a:p>
          <a:p>
            <a:pPr marL="449263" lvl="1" indent="0">
              <a:buNone/>
            </a:pPr>
            <a:r>
              <a:rPr lang="en-US" sz="2000" u="sng" dirty="0"/>
              <a:t>Step 2 </a:t>
            </a:r>
            <a:r>
              <a:rPr lang="en-US" sz="2000" dirty="0"/>
              <a:t>By </a:t>
            </a:r>
            <a:r>
              <a:rPr lang="en-US" sz="2000" b="1" dirty="0"/>
              <a:t>10/26 </a:t>
            </a:r>
            <a:r>
              <a:rPr lang="en-US" sz="2000" dirty="0"/>
              <a:t>Register Online &amp; Complete Online Steps 1 &amp; 2 </a:t>
            </a:r>
          </a:p>
          <a:p>
            <a:pPr marL="449263" lvl="1" indent="0">
              <a:buNone/>
            </a:pPr>
            <a:r>
              <a:rPr lang="en-US" sz="2000" u="sng" dirty="0"/>
              <a:t>Step 3 </a:t>
            </a:r>
            <a:r>
              <a:rPr lang="en-US" sz="2000" dirty="0"/>
              <a:t>By </a:t>
            </a:r>
            <a:r>
              <a:rPr lang="en-US" sz="2000" b="1" dirty="0"/>
              <a:t>11/16</a:t>
            </a:r>
            <a:r>
              <a:rPr lang="en-US" sz="2000" dirty="0"/>
              <a:t> Inventory your Members &amp; Collect Fees</a:t>
            </a:r>
            <a:r>
              <a:rPr lang="en-US" sz="2000" b="1" dirty="0"/>
              <a:t> </a:t>
            </a:r>
            <a:r>
              <a:rPr lang="en-US" sz="2000" dirty="0"/>
              <a:t> </a:t>
            </a:r>
          </a:p>
          <a:p>
            <a:pPr marL="449263" lvl="1" indent="0">
              <a:buNone/>
            </a:pPr>
            <a:r>
              <a:rPr lang="en-US" sz="2000" u="sng" dirty="0"/>
              <a:t>Step 4 </a:t>
            </a:r>
            <a:r>
              <a:rPr lang="en-US" sz="2000" dirty="0"/>
              <a:t>By </a:t>
            </a:r>
            <a:r>
              <a:rPr lang="en-US" sz="2000" b="1" dirty="0"/>
              <a:t>11/23 </a:t>
            </a:r>
            <a:r>
              <a:rPr lang="en-US" sz="2000" dirty="0"/>
              <a:t>Complete Online Steps 3-5:  Update the Unit Roster &amp; Submit to Council</a:t>
            </a:r>
          </a:p>
          <a:p>
            <a:pPr marL="449263" lvl="1" indent="0">
              <a:buNone/>
            </a:pPr>
            <a:r>
              <a:rPr lang="en-US" sz="2000" u="sng" dirty="0"/>
              <a:t>Step 5 </a:t>
            </a:r>
            <a:r>
              <a:rPr lang="en-US" sz="2000" dirty="0"/>
              <a:t>By </a:t>
            </a:r>
            <a:r>
              <a:rPr lang="en-US" sz="2000" b="1" dirty="0"/>
              <a:t>12/2</a:t>
            </a:r>
            <a:r>
              <a:rPr lang="en-US" sz="2000" dirty="0"/>
              <a:t> Obtain Signatures &amp; Collect Missing Items</a:t>
            </a:r>
          </a:p>
          <a:p>
            <a:pPr marL="449263" lvl="1" indent="0">
              <a:buNone/>
            </a:pPr>
            <a:r>
              <a:rPr lang="en-US" sz="2000" u="sng" dirty="0"/>
              <a:t>Step 6 </a:t>
            </a:r>
            <a:r>
              <a:rPr lang="en-US" sz="2000" dirty="0"/>
              <a:t>Turn-in Paperwork</a:t>
            </a:r>
          </a:p>
          <a:p>
            <a:pPr lvl="1"/>
            <a:endParaRPr lang="en-US" sz="8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B8A089-02AD-45F5-8754-E802EB4F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z="4400" b="1" dirty="0"/>
              <a:t>Charter Renewal – Steps</a:t>
            </a:r>
          </a:p>
        </p:txBody>
      </p:sp>
    </p:spTree>
    <p:extLst>
      <p:ext uri="{BB962C8B-B14F-4D97-AF65-F5344CB8AC3E}">
        <p14:creationId xmlns:p14="http://schemas.microsoft.com/office/powerpoint/2010/main" val="114428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51F0FB-A0F5-42BA-B51C-2B7B8E59B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2726"/>
            <a:ext cx="4110644" cy="5320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49C1B2-CD1E-445E-ACC9-E50949B1048C}"/>
              </a:ext>
            </a:extLst>
          </p:cNvPr>
          <p:cNvSpPr>
            <a:spLocks noGrp="1" noChangeArrowheads="1"/>
          </p:cNvSpPr>
          <p:nvPr/>
        </p:nvSpPr>
        <p:spPr>
          <a:xfrm>
            <a:off x="5229225" y="381000"/>
            <a:ext cx="3406775" cy="525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Verdana"/>
              </a:rPr>
              <a:t>Charter Renewal Application</a:t>
            </a:r>
            <a:endParaRPr lang="en-US" sz="4000" u="sng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31B52D5-6F86-4EBF-90F8-80F0DBF9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50132"/>
            <a:ext cx="248285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722313" indent="-2730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1004888" indent="-255588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279525" indent="-236538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48907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9462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4034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8606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3178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If the Executive Officer has changed, cross this out and write in correct information</a:t>
            </a:r>
          </a:p>
        </p:txBody>
      </p:sp>
      <p:sp>
        <p:nvSpPr>
          <p:cNvPr id="35845" name="Arrow: Right 12">
            <a:extLst>
              <a:ext uri="{FF2B5EF4-FFF2-40B4-BE49-F238E27FC236}">
                <a16:creationId xmlns:a16="http://schemas.microsoft.com/office/drawing/2014/main" id="{73665ED6-CE17-4572-9F68-5022EA65C8F1}"/>
              </a:ext>
            </a:extLst>
          </p:cNvPr>
          <p:cNvSpPr>
            <a:spLocks noChangeArrowheads="1"/>
          </p:cNvSpPr>
          <p:nvPr/>
        </p:nvSpPr>
        <p:spPr bwMode="auto">
          <a:xfrm rot="7413938">
            <a:off x="2282870" y="1698543"/>
            <a:ext cx="1011238" cy="357187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FF0000"/>
          </a:solidFill>
          <a:ln w="42500" algn="ctr">
            <a:solidFill>
              <a:srgbClr val="741B25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722313" indent="-2730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1004888" indent="-255588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279525" indent="-236538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48907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9462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4034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8606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3178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65E729-F222-419F-B28E-5E422DAFC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5400" y="2365376"/>
            <a:ext cx="3200400" cy="3273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Requires Signatures from: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i="1" dirty="0"/>
              <a:t>Executive </a:t>
            </a:r>
            <a:r>
              <a:rPr lang="en-US" b="1" i="1" dirty="0"/>
              <a:t>Officer (IH)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b="1" i="1" dirty="0"/>
              <a:t>Unit Leader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Cubmaster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Scoutmaster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Crew Advisor</a:t>
            </a:r>
          </a:p>
          <a:p>
            <a:pPr lvl="1" algn="ctr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C8E56-32E8-48A9-8542-2C155EDF9194}"/>
              </a:ext>
            </a:extLst>
          </p:cNvPr>
          <p:cNvSpPr>
            <a:spLocks noGrp="1" noChangeArrowheads="1"/>
          </p:cNvSpPr>
          <p:nvPr/>
        </p:nvSpPr>
        <p:spPr>
          <a:xfrm>
            <a:off x="4876800" y="606425"/>
            <a:ext cx="3406775" cy="525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Verdana"/>
              </a:rPr>
              <a:t>Annual Charter Agreement</a:t>
            </a:r>
            <a:endParaRPr lang="en-US" sz="4000" u="sng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B3AC3BBF-CBC6-445F-8392-501DD5D001C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724400" y="2590800"/>
            <a:ext cx="3200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800" b="1" i="1">
                <a:solidFill>
                  <a:srgbClr val="000000"/>
                </a:solidFill>
                <a:latin typeface="Verdana" panose="020B0604030504040204" pitchFamily="34" charset="0"/>
              </a:rPr>
              <a:t>Requires Signatures from: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400" b="1" i="1">
                <a:solidFill>
                  <a:srgbClr val="000000"/>
                </a:solidFill>
                <a:latin typeface="Verdana" panose="020B0604030504040204" pitchFamily="34" charset="0"/>
              </a:rPr>
              <a:t>Executive Officer (IH)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400" b="1" i="1">
                <a:solidFill>
                  <a:srgbClr val="000000"/>
                </a:solidFill>
                <a:latin typeface="Verdana" panose="020B0604030504040204" pitchFamily="34" charset="0"/>
              </a:rPr>
              <a:t>Charter Organization Rep. (COR)</a:t>
            </a:r>
          </a:p>
          <a:p>
            <a:pPr lvl="1" algn="ctr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100000"/>
              <a:buFont typeface="Verdana" panose="020B0604030504040204" pitchFamily="34" charset="0"/>
              <a:buChar char="◦"/>
            </a:pP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3FD8F7DF-B187-43FB-94C4-A769A4B5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66763"/>
            <a:ext cx="4114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EDB5DF6-B195-4364-8D84-0ACBC656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38" y="533400"/>
            <a:ext cx="32766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Verdana" panose="020B0604030504040204" pitchFamily="34" charset="0"/>
                <a:ea typeface="Geneva" charset="-128"/>
              </a:rPr>
              <a:t>Journey to Excellence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7F0D5D-D678-4C0F-83FC-EBF692A85EEB}"/>
              </a:ext>
            </a:extLst>
          </p:cNvPr>
          <p:cNvSpPr txBox="1">
            <a:spLocks/>
          </p:cNvSpPr>
          <p:nvPr/>
        </p:nvSpPr>
        <p:spPr>
          <a:xfrm>
            <a:off x="4719638" y="1858963"/>
            <a:ext cx="4114800" cy="3806825"/>
          </a:xfrm>
          <a:prstGeom prst="rect">
            <a:avLst/>
          </a:prstGeom>
        </p:spPr>
        <p:txBody>
          <a:bodyPr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Complete </a:t>
            </a:r>
            <a:r>
              <a:rPr lang="en-US" b="1" dirty="0">
                <a:solidFill>
                  <a:sysClr val="windowText" lastClr="000000"/>
                </a:solidFill>
                <a:latin typeface="Verdana"/>
              </a:rPr>
              <a:t>Journey to Excellence form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Qualified for Bronze, Silver, or Gold ?</a:t>
            </a:r>
          </a:p>
          <a:p>
            <a:pPr marL="0" indent="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en-US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Log your </a:t>
            </a:r>
            <a:r>
              <a:rPr lang="en-US" b="1" dirty="0">
                <a:solidFill>
                  <a:sysClr val="windowText" lastClr="000000"/>
                </a:solidFill>
                <a:latin typeface="Verdana"/>
              </a:rPr>
              <a:t>Service Hours 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dirty="0">
                <a:solidFill>
                  <a:sysClr val="windowText" lastClr="000000"/>
                </a:solidFill>
                <a:latin typeface="Verdana"/>
              </a:rPr>
              <a:t>(Link on JTE site at </a:t>
            </a:r>
            <a:r>
              <a:rPr lang="en-US" dirty="0">
                <a:solidFill>
                  <a:sysClr val="windowText" lastClr="000000"/>
                </a:solidFill>
                <a:latin typeface="Verdana"/>
                <a:hlinkClick r:id="rId2"/>
              </a:rPr>
              <a:t>www.Scouting.org</a:t>
            </a:r>
            <a:r>
              <a:rPr lang="en-US" dirty="0">
                <a:solidFill>
                  <a:sysClr val="windowText" lastClr="000000"/>
                </a:solidFill>
                <a:latin typeface="Verdana"/>
              </a:rPr>
              <a:t> )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3EDE47A0-8CA3-4BDC-8C73-1C84D580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975"/>
            <a:ext cx="42449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2">
            <a:extLst>
              <a:ext uri="{FF2B5EF4-FFF2-40B4-BE49-F238E27FC236}">
                <a16:creationId xmlns:a16="http://schemas.microsoft.com/office/drawing/2014/main" id="{80D41DDA-87A9-4445-9F36-59BCE764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0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r>
              <a:rPr lang="en-US" altLang="en-US" sz="900" b="1">
                <a:solidFill>
                  <a:srgbClr val="C00000"/>
                </a:solidFill>
              </a:rPr>
              <a:t>Unit Leader</a:t>
            </a:r>
          </a:p>
          <a:p>
            <a:r>
              <a:rPr lang="en-US" altLang="en-US" sz="900" b="1">
                <a:solidFill>
                  <a:srgbClr val="C00000"/>
                </a:solidFill>
              </a:rPr>
              <a:t>Committee Chair</a:t>
            </a:r>
          </a:p>
          <a:p>
            <a:r>
              <a:rPr lang="en-US" altLang="en-US" sz="900" b="1">
                <a:solidFill>
                  <a:srgbClr val="C00000"/>
                </a:solidFill>
              </a:rPr>
              <a:t>Unit Commissioner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B22487A-A7FD-4F67-98B5-D206E78A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Additional </a:t>
            </a:r>
            <a:r>
              <a:rPr lang="en-US" altLang="en-US" b="1" dirty="0" err="1">
                <a:ea typeface="Geneva" charset="-128"/>
              </a:rPr>
              <a:t>Recharter</a:t>
            </a:r>
            <a:r>
              <a:rPr lang="en-US" altLang="en-US" b="1" dirty="0">
                <a:ea typeface="Geneva" charset="-128"/>
              </a:rPr>
              <a:t> Training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5D8611A-ED98-44E1-97FA-8EA5F8BF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Geneva" charset="-128"/>
                <a:hlinkClick r:id="rId2"/>
              </a:rPr>
              <a:t>https://www.scouting.org/commissioners/internet-rechartering/</a:t>
            </a:r>
            <a:endParaRPr lang="en-US" altLang="en-US" sz="2400" dirty="0">
              <a:ea typeface="Geneva" charset="-128"/>
            </a:endParaRP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Roboto"/>
                <a:hlinkClick r:id="rId3"/>
              </a:rPr>
              <a:t>2019 Internet Charter Renewal Tutorial for Packs, Troops and Crews V10</a:t>
            </a:r>
            <a:endParaRPr lang="en-US" altLang="en-US" sz="2400" dirty="0">
              <a:solidFill>
                <a:srgbClr val="4A90E2"/>
              </a:solidFill>
              <a:latin typeface="Roboto"/>
              <a:ea typeface="Geneva" charset="-128"/>
              <a:hlinkClick r:id="rId4"/>
            </a:endParaRP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4"/>
              </a:rPr>
              <a:t>FAQ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4"/>
              </a:rPr>
              <a:t>’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4"/>
              </a:rPr>
              <a:t>S AND HOW TO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4"/>
              </a:rPr>
              <a:t>’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4"/>
              </a:rPr>
              <a:t>S 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4"/>
              </a:rPr>
              <a:t>–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4"/>
              </a:rPr>
              <a:t> Charter Certificate Printing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4"/>
              </a:rPr>
              <a:t> 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4"/>
              </a:rPr>
              <a:t>  </a:t>
            </a:r>
            <a:endParaRPr lang="en-US" altLang="en-US" sz="2400" dirty="0">
              <a:solidFill>
                <a:srgbClr val="4A90E2"/>
              </a:solidFill>
              <a:latin typeface="Roboto"/>
              <a:ea typeface="Geneva" charset="-128"/>
            </a:endParaRP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5"/>
              </a:rPr>
              <a:t>FAQ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5"/>
              </a:rPr>
              <a:t>’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5"/>
              </a:rPr>
              <a:t>S AND HOW TO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5"/>
              </a:rPr>
              <a:t>’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5"/>
              </a:rPr>
              <a:t>S 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5"/>
              </a:rPr>
              <a:t>–</a:t>
            </a:r>
            <a:r>
              <a:rPr lang="en-US" altLang="en-US" sz="2400" dirty="0">
                <a:solidFill>
                  <a:srgbClr val="4A90E2"/>
                </a:solidFill>
                <a:latin typeface="Roboto"/>
                <a:ea typeface="Geneva" charset="-128"/>
                <a:hlinkClick r:id="rId5"/>
              </a:rPr>
              <a:t> Membership Card Printing</a:t>
            </a:r>
            <a:r>
              <a:rPr lang="en-US" altLang="en-US" sz="2400" dirty="0">
                <a:solidFill>
                  <a:srgbClr val="4A90E2"/>
                </a:solidFill>
                <a:ea typeface="Geneva" charset="-128"/>
                <a:hlinkClick r:id="rId5"/>
              </a:rPr>
              <a:t> </a:t>
            </a:r>
            <a:endParaRPr lang="en-US" altLang="en-US" sz="2400" dirty="0">
              <a:solidFill>
                <a:schemeClr val="tx1"/>
              </a:solidFill>
              <a:ea typeface="Geneva" charset="-128"/>
            </a:endParaRP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</p:txBody>
      </p:sp>
      <p:pic>
        <p:nvPicPr>
          <p:cNvPr id="38916" name="Picture 6">
            <a:hlinkClick r:id="rId6"/>
            <a:extLst>
              <a:ext uri="{FF2B5EF4-FFF2-40B4-BE49-F238E27FC236}">
                <a16:creationId xmlns:a16="http://schemas.microsoft.com/office/drawing/2014/main" id="{63C3896A-EF61-43DF-909A-6E0BC6CC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-2730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>
            <a:hlinkClick r:id="rId5"/>
            <a:extLst>
              <a:ext uri="{FF2B5EF4-FFF2-40B4-BE49-F238E27FC236}">
                <a16:creationId xmlns:a16="http://schemas.microsoft.com/office/drawing/2014/main" id="{08E259BD-FCD7-4B2E-811E-CF4DF7B4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-90488"/>
            <a:ext cx="1524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>
            <a:hlinkClick r:id="rId8"/>
            <a:extLst>
              <a:ext uri="{FF2B5EF4-FFF2-40B4-BE49-F238E27FC236}">
                <a16:creationId xmlns:a16="http://schemas.microsoft.com/office/drawing/2014/main" id="{5B33586D-0575-416A-9799-6EFFFFB5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9207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50DBCD0-C67F-4517-A6AC-958BEEFE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Questions?</a:t>
            </a:r>
          </a:p>
        </p:txBody>
      </p:sp>
      <p:pic>
        <p:nvPicPr>
          <p:cNvPr id="1028" name="Picture 4" descr="recharter – John Ross Distri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91" y="2286000"/>
            <a:ext cx="46576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35BE198-A262-4471-9DF9-A3E26C94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Availability and Due Date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7881D3A-BB8D-4FB9-8174-A6C16F62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525962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Geneva" charset="-128"/>
              </a:rPr>
              <a:t>Log On – October 1, 2020</a:t>
            </a:r>
            <a:endParaRPr lang="en-US" altLang="en-US" sz="2400" dirty="0">
              <a:ea typeface="Geneva" charset="-128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Log on for </a:t>
            </a:r>
            <a:r>
              <a:rPr lang="en-US" altLang="en-US" sz="2000" i="1" dirty="0">
                <a:ea typeface="Geneva" charset="-128"/>
              </a:rPr>
              <a:t>Internet </a:t>
            </a:r>
            <a:r>
              <a:rPr lang="en-US" altLang="en-US" sz="2000" i="1" dirty="0" err="1">
                <a:ea typeface="Geneva" charset="-128"/>
              </a:rPr>
              <a:t>Recharter</a:t>
            </a:r>
            <a:r>
              <a:rPr lang="en-US" altLang="en-US" sz="2000" i="1" dirty="0">
                <a:ea typeface="Geneva" charset="-128"/>
              </a:rPr>
              <a:t> </a:t>
            </a:r>
            <a:r>
              <a:rPr lang="en-US" altLang="en-US" sz="2000" dirty="0">
                <a:ea typeface="Geneva" charset="-128"/>
              </a:rPr>
              <a:t>3-months prior to</a:t>
            </a:r>
          </a:p>
          <a:p>
            <a:pPr marL="449263" lvl="1" indent="0">
              <a:buClrTx/>
              <a:buNone/>
            </a:pPr>
            <a:r>
              <a:rPr lang="en-US" altLang="en-US" sz="2000" dirty="0">
                <a:ea typeface="Geneva" charset="-128"/>
              </a:rPr>
              <a:t>	renewal date, January 1, 2021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endParaRPr lang="en-US" altLang="en-US" sz="20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b="1" i="1" u="sng" dirty="0">
                <a:solidFill>
                  <a:srgbClr val="FF0000"/>
                </a:solidFill>
                <a:ea typeface="Geneva" charset="-128"/>
              </a:rPr>
              <a:t>DUE DATE – SUBMIT BY EARLY DECEMBER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b="1" dirty="0">
              <a:solidFill>
                <a:srgbClr val="FF0000"/>
              </a:solidFill>
              <a:ea typeface="Geneva" charset="-128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ALL units… ALL </a:t>
            </a:r>
            <a:r>
              <a:rPr lang="en-US" altLang="en-US" sz="2000" dirty="0" err="1">
                <a:ea typeface="Geneva" charset="-128"/>
              </a:rPr>
              <a:t>recharter</a:t>
            </a:r>
            <a:r>
              <a:rPr lang="en-US" altLang="en-US" sz="2000" dirty="0">
                <a:ea typeface="Geneva" charset="-128"/>
              </a:rPr>
              <a:t> documentation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b="1" u="sng" dirty="0">
                <a:ea typeface="Geneva" charset="-128"/>
              </a:rPr>
              <a:t>LATE</a:t>
            </a:r>
            <a:r>
              <a:rPr lang="en-US" altLang="en-US" sz="2000" dirty="0">
                <a:ea typeface="Geneva" charset="-128"/>
              </a:rPr>
              <a:t> Charters… (Expire 12/31) </a:t>
            </a:r>
          </a:p>
          <a:p>
            <a:pPr marL="449263" lvl="1" indent="0">
              <a:buClrTx/>
              <a:buNone/>
            </a:pPr>
            <a:r>
              <a:rPr lang="en-US" altLang="en-US" sz="2000" dirty="0">
                <a:ea typeface="Geneva" charset="-128"/>
              </a:rPr>
              <a:t>	NO Grace Period, NO Insurance, NO Advancement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endParaRPr lang="en-US" altLang="en-US" sz="2000" b="1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Geneva" charset="-128"/>
              </a:rPr>
              <a:t>District Recharter Turn-in Dates at Madison Office</a:t>
            </a:r>
          </a:p>
          <a:p>
            <a:pPr lvl="1">
              <a:buClrTx/>
            </a:pPr>
            <a:r>
              <a:rPr lang="en-US" altLang="en-US" sz="2000" b="1" dirty="0">
                <a:ea typeface="Geneva" charset="-128"/>
              </a:rPr>
              <a:t>November 17</a:t>
            </a:r>
            <a:r>
              <a:rPr lang="en-US" altLang="en-US" sz="2000" b="1" baseline="30000" dirty="0">
                <a:ea typeface="Geneva" charset="-128"/>
              </a:rPr>
              <a:t>th</a:t>
            </a:r>
            <a:endParaRPr lang="en-US" altLang="en-US" sz="2000" b="1" dirty="0">
              <a:ea typeface="Geneva" charset="-128"/>
            </a:endParaRPr>
          </a:p>
          <a:p>
            <a:pPr lvl="1">
              <a:buClrTx/>
            </a:pPr>
            <a:r>
              <a:rPr lang="en-US" altLang="en-US" sz="2000" b="1" dirty="0">
                <a:ea typeface="Geneva" charset="-128"/>
              </a:rPr>
              <a:t>November 24</a:t>
            </a:r>
            <a:r>
              <a:rPr lang="en-US" altLang="en-US" sz="2000" b="1" baseline="30000" dirty="0">
                <a:ea typeface="Geneva" charset="-128"/>
              </a:rPr>
              <a:t>th</a:t>
            </a:r>
            <a:endParaRPr lang="en-US" altLang="en-US" sz="2000" b="1" dirty="0">
              <a:ea typeface="Geneva" charset="-128"/>
            </a:endParaRPr>
          </a:p>
          <a:p>
            <a:pPr lvl="1">
              <a:buClrTx/>
            </a:pPr>
            <a:r>
              <a:rPr lang="en-US" altLang="en-US" sz="2000" b="1" dirty="0">
                <a:ea typeface="Geneva" charset="-128"/>
              </a:rPr>
              <a:t>December 2nd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879578"/>
            <a:ext cx="6934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4D7157B-183C-4B8C-BC0B-D261CF0C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Just Like Last Year…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3085-A311-4C3B-9467-C07F5BC5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114800"/>
          </a:xfrm>
        </p:spPr>
        <p:txBody>
          <a:bodyPr/>
          <a:lstStyle/>
          <a:p>
            <a:pPr marL="36512" indent="0">
              <a:buClrTx/>
              <a:buNone/>
              <a:defRPr/>
            </a:pPr>
            <a:endParaRPr lang="en-US" sz="2400" b="1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ALL Adults </a:t>
            </a:r>
            <a:r>
              <a:rPr lang="en-US" sz="2400" dirty="0"/>
              <a:t>must be Current with Youth Protection Training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Any New Adults </a:t>
            </a:r>
            <a:r>
              <a:rPr lang="en-US" sz="2400" dirty="0"/>
              <a:t>must have Background Check Authorizations and Returning Leaders must be Current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36512" indent="0">
              <a:buClrTx/>
              <a:buNone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00261"/>
            <a:ext cx="7010400" cy="685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3% Admin Fee Online </a:t>
            </a:r>
            <a:r>
              <a:rPr lang="en-US" sz="2000" b="1" i="1" dirty="0">
                <a:solidFill>
                  <a:srgbClr val="FF0000"/>
                </a:solidFill>
              </a:rPr>
              <a:t>Internet </a:t>
            </a:r>
            <a:r>
              <a:rPr lang="en-US" sz="2000" b="1" i="1" dirty="0" err="1">
                <a:solidFill>
                  <a:srgbClr val="FF0000"/>
                </a:solidFill>
              </a:rPr>
              <a:t>Recharter</a:t>
            </a:r>
            <a:r>
              <a:rPr lang="en-US" sz="2000" b="1" dirty="0">
                <a:solidFill>
                  <a:srgbClr val="FF0000"/>
                </a:solidFill>
              </a:rPr>
              <a:t> payment.</a:t>
            </a:r>
            <a:r>
              <a:rPr lang="en-US" sz="2000" dirty="0"/>
              <a:t> </a:t>
            </a:r>
            <a:r>
              <a:rPr lang="en-US" dirty="0">
                <a:solidFill>
                  <a:schemeClr val="bg1"/>
                </a:solidFill>
              </a:rPr>
              <a:t>Suggest paying Council directly with check or unit account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950C54-B553-4A81-A2E1-1F4CD0CD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New This Year…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F745B17-12D3-4830-9903-AA106263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Tx/>
            </a:pPr>
            <a:r>
              <a:rPr lang="en-US" altLang="en-US" dirty="0">
                <a:ea typeface="Geneva" charset="-128"/>
              </a:rPr>
              <a:t>Council Program Fees - $66 for all Youth, Except Exploring, which is $5 per Youth</a:t>
            </a: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lvl="1">
              <a:buClrTx/>
            </a:pPr>
            <a:r>
              <a:rPr lang="en-US" altLang="en-US" dirty="0">
                <a:ea typeface="Geneva" charset="-128"/>
              </a:rPr>
              <a:t>Program Fee for Adult Leaders is $29</a:t>
            </a: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lvl="1">
              <a:buClrTx/>
            </a:pPr>
            <a:r>
              <a:rPr lang="en-US" altLang="en-US" dirty="0">
                <a:ea typeface="Geneva" charset="-128"/>
              </a:rPr>
              <a:t>No Program Fees for </a:t>
            </a:r>
            <a:r>
              <a:rPr lang="en-US" altLang="en-US" dirty="0" err="1">
                <a:ea typeface="Geneva" charset="-128"/>
              </a:rPr>
              <a:t>Scoutreach</a:t>
            </a:r>
            <a:r>
              <a:rPr lang="en-US" altLang="en-US" dirty="0">
                <a:ea typeface="Geneva" charset="-128"/>
              </a:rPr>
              <a:t> Units</a:t>
            </a: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lvl="1">
              <a:buClrTx/>
            </a:pPr>
            <a:r>
              <a:rPr lang="en-US" altLang="en-US" i="1" dirty="0">
                <a:ea typeface="Geneva" charset="-128"/>
              </a:rPr>
              <a:t>Share Council Updated Membership Fee Structure Piece</a:t>
            </a: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  <a:p>
            <a:pPr marL="449263" lvl="1" indent="0">
              <a:buClrTx/>
              <a:buNone/>
            </a:pPr>
            <a:r>
              <a:rPr lang="en-US" altLang="en-US" dirty="0">
                <a:ea typeface="Geneva" charset="-128"/>
              </a:rPr>
              <a:t>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New This Year…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38201" y="2070217"/>
            <a:ext cx="5943599" cy="3949583"/>
            <a:chOff x="687" y="1344"/>
            <a:chExt cx="3906" cy="249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7" y="1344"/>
              <a:ext cx="3906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344"/>
              <a:ext cx="3915" cy="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938"/>
            <a:ext cx="9144000" cy="7310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New This Year…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818" y="2257109"/>
            <a:ext cx="4279099" cy="2325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3" y="1378903"/>
            <a:ext cx="7434027" cy="768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86" y="4800600"/>
            <a:ext cx="7397764" cy="7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New This Year…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2985" y="2547928"/>
            <a:ext cx="2756030" cy="2252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6" y="1593767"/>
            <a:ext cx="7397764" cy="7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6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1301</TotalTime>
  <Words>1604</Words>
  <Application>Microsoft Macintosh PowerPoint</Application>
  <PresentationFormat>On-screen Show (4:3)</PresentationFormat>
  <Paragraphs>311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Courier New</vt:lpstr>
      <vt:lpstr>Franklin Gothic Book</vt:lpstr>
      <vt:lpstr>Optima Bold Italic</vt:lpstr>
      <vt:lpstr>Roboto</vt:lpstr>
      <vt:lpstr>Verdana</vt:lpstr>
      <vt:lpstr>Wingdings</vt:lpstr>
      <vt:lpstr>Wingdings 2</vt:lpstr>
      <vt:lpstr>Technic</vt:lpstr>
      <vt:lpstr>Re-charter training 2021</vt:lpstr>
      <vt:lpstr>Charter Renewal – Getting Started</vt:lpstr>
      <vt:lpstr>Charter Renewal – Steps</vt:lpstr>
      <vt:lpstr>Availability and Due Date</vt:lpstr>
      <vt:lpstr>Just Like Last Year…</vt:lpstr>
      <vt:lpstr>New This Year…</vt:lpstr>
      <vt:lpstr>New This Year…</vt:lpstr>
      <vt:lpstr>New This Year…</vt:lpstr>
      <vt:lpstr>New This Year…</vt:lpstr>
      <vt:lpstr>Be Prepared… Do This First</vt:lpstr>
      <vt:lpstr>Be Prepared</vt:lpstr>
      <vt:lpstr>Be Prepared</vt:lpstr>
      <vt:lpstr>Be Prepared</vt:lpstr>
      <vt:lpstr>Be Prepared</vt:lpstr>
      <vt:lpstr>Do Your Best… The Process</vt:lpstr>
      <vt:lpstr>Do Your Best</vt:lpstr>
      <vt:lpstr>2021 Fees</vt:lpstr>
      <vt:lpstr>Required Unit Membership</vt:lpstr>
      <vt:lpstr>Required Unit Membership</vt:lpstr>
      <vt:lpstr>Required Unit Membership</vt:lpstr>
      <vt:lpstr>Required Unit Membership</vt:lpstr>
      <vt:lpstr>IMPORTANT !!!</vt:lpstr>
      <vt:lpstr>Information Input (online recharter will allow…but when synced with other systems, things get screwed up)</vt:lpstr>
      <vt:lpstr>Information Input</vt:lpstr>
      <vt:lpstr>Internet Rechartering</vt:lpstr>
      <vt:lpstr>Internet Rechartering</vt:lpstr>
      <vt:lpstr>Internet Rechartering</vt:lpstr>
      <vt:lpstr>Internet Rechartering</vt:lpstr>
      <vt:lpstr>Internet Rechatering</vt:lpstr>
      <vt:lpstr>PowerPoint Presentation</vt:lpstr>
      <vt:lpstr>PowerPoint Presentation</vt:lpstr>
      <vt:lpstr>Journey to Excellence</vt:lpstr>
      <vt:lpstr>Additional Recharter Training</vt:lpstr>
      <vt:lpstr>Questions?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Darin Kinn</dc:creator>
  <cp:lastModifiedBy>Oliver Dupree</cp:lastModifiedBy>
  <cp:revision>153</cp:revision>
  <dcterms:created xsi:type="dcterms:W3CDTF">2010-12-13T17:28:22Z</dcterms:created>
  <dcterms:modified xsi:type="dcterms:W3CDTF">2020-09-30T18:16:45Z</dcterms:modified>
</cp:coreProperties>
</file>