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bookmarkIdSeed="2">
  <p:sldMasterIdLst>
    <p:sldMasterId id="2147483648" r:id="rId4"/>
  </p:sldMasterIdLst>
  <p:notesMasterIdLst>
    <p:notesMasterId r:id="rId6"/>
  </p:notesMasterIdLst>
  <p:sldIdLst>
    <p:sldId id="256" r:id="rId5"/>
  </p:sldIdLst>
  <p:sldSz cx="32918400" cy="43891200"/>
  <p:notesSz cx="6858000" cy="9144000"/>
  <p:embeddedFontLst>
    <p:embeddedFont>
      <p:font typeface="Arial Black" panose="020B0A04020102020204" pitchFamily="34" charset="0"/>
      <p:regular r:id="rId7"/>
      <p:bold r:id="rId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3824">
          <p15:clr>
            <a:srgbClr val="A4A3A4"/>
          </p15:clr>
        </p15:guide>
        <p15:guide id="2" pos="10368">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9" roundtripDataSignature="AMtx7mhfy8AFjd/K4XPumW9mqYg3vuzxI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8C60F5-4B55-56BD-558B-C8BF0A24B9A1}" name="Avery Moriyasu" initials="AM" userId="S::amoriyasu@usf.edu::daa545ff-e737-404b-ae13-fd94fbf9f01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very Moriyasu" initials="" lastIdx="1" clrIdx="0"/>
  <p:cmAuthor id="1" name="Avery Moriyasu" initials="AM" lastIdx="1" clrIdx="1">
    <p:extLst>
      <p:ext uri="{19B8F6BF-5375-455C-9EA6-DF929625EA0E}">
        <p15:presenceInfo xmlns:p15="http://schemas.microsoft.com/office/powerpoint/2012/main" userId="S::amoriyasu@usf.edu::daa545ff-e737-404b-ae13-fd94fbf9f0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8" d="100"/>
          <a:sy n="18" d="100"/>
        </p:scale>
        <p:origin x="2188" y="64"/>
      </p:cViewPr>
      <p:guideLst>
        <p:guide orient="horz" pos="13824"/>
        <p:guide pos="103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customschemas.google.com/relationships/presentationmetadata" Target="meta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 name="Google Shape;13;p1: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3"/>
          <p:cNvSpPr txBox="1">
            <a:spLocks noGrp="1"/>
          </p:cNvSpPr>
          <p:nvPr>
            <p:ph type="ctrTitle"/>
          </p:nvPr>
        </p:nvSpPr>
        <p:spPr>
          <a:xfrm>
            <a:off x="2468336" y="13634357"/>
            <a:ext cx="27981729" cy="9407979"/>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1"/>
              </a:buClr>
              <a:buSzPts val="20999"/>
              <a:buFont typeface="Calibri"/>
              <a:buNone/>
              <a:defRPr sz="20999"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 name="Google Shape;10;p3"/>
          <p:cNvSpPr txBox="1">
            <a:spLocks noGrp="1"/>
          </p:cNvSpPr>
          <p:nvPr>
            <p:ph type="subTitle" idx="1"/>
          </p:nvPr>
        </p:nvSpPr>
        <p:spPr>
          <a:xfrm>
            <a:off x="4938033" y="24871136"/>
            <a:ext cx="23042336" cy="11217729"/>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3086"/>
              </a:spcBef>
              <a:spcAft>
                <a:spcPts val="0"/>
              </a:spcAft>
              <a:buClr>
                <a:srgbClr val="888888"/>
              </a:buClr>
              <a:buSzPts val="15428"/>
              <a:buFont typeface="Arial"/>
              <a:buNone/>
              <a:defRPr sz="15428" b="0" i="0" u="none" strike="noStrike" cap="none">
                <a:solidFill>
                  <a:srgbClr val="888888"/>
                </a:solidFill>
                <a:latin typeface="Calibri"/>
                <a:ea typeface="Calibri"/>
                <a:cs typeface="Calibri"/>
                <a:sym typeface="Calibri"/>
              </a:defRPr>
            </a:lvl1pPr>
            <a:lvl2pPr marR="0" lvl="1" algn="ctr" rtl="0">
              <a:lnSpc>
                <a:spcPct val="100000"/>
              </a:lnSpc>
              <a:spcBef>
                <a:spcPts val="2657"/>
              </a:spcBef>
              <a:spcAft>
                <a:spcPts val="0"/>
              </a:spcAft>
              <a:buClr>
                <a:srgbClr val="888888"/>
              </a:buClr>
              <a:buSzPts val="13285"/>
              <a:buFont typeface="Arial"/>
              <a:buNone/>
              <a:defRPr sz="13285" b="0" i="0" u="none" strike="noStrike" cap="none">
                <a:solidFill>
                  <a:srgbClr val="888888"/>
                </a:solidFill>
                <a:latin typeface="Calibri"/>
                <a:ea typeface="Calibri"/>
                <a:cs typeface="Calibri"/>
                <a:sym typeface="Calibri"/>
              </a:defRPr>
            </a:lvl2pPr>
            <a:lvl3pPr marR="0" lvl="2" algn="ctr" rtl="0">
              <a:lnSpc>
                <a:spcPct val="100000"/>
              </a:lnSpc>
              <a:spcBef>
                <a:spcPts val="2280"/>
              </a:spcBef>
              <a:spcAft>
                <a:spcPts val="0"/>
              </a:spcAft>
              <a:buClr>
                <a:srgbClr val="888888"/>
              </a:buClr>
              <a:buSzPts val="11399"/>
              <a:buFont typeface="Arial"/>
              <a:buNone/>
              <a:defRPr sz="11399" b="0" i="0" u="none" strike="noStrike" cap="none">
                <a:solidFill>
                  <a:srgbClr val="888888"/>
                </a:solidFill>
                <a:latin typeface="Calibri"/>
                <a:ea typeface="Calibri"/>
                <a:cs typeface="Calibri"/>
                <a:sym typeface="Calibri"/>
              </a:defRPr>
            </a:lvl3pPr>
            <a:lvl4pPr marR="0" lvl="3" algn="ctr" rtl="0">
              <a:lnSpc>
                <a:spcPct val="100000"/>
              </a:lnSpc>
              <a:spcBef>
                <a:spcPts val="1920"/>
              </a:spcBef>
              <a:spcAft>
                <a:spcPts val="0"/>
              </a:spcAft>
              <a:buClr>
                <a:srgbClr val="888888"/>
              </a:buClr>
              <a:buSzPts val="9600"/>
              <a:buFont typeface="Arial"/>
              <a:buNone/>
              <a:defRPr sz="9600" b="0" i="0" u="none" strike="noStrike" cap="none">
                <a:solidFill>
                  <a:srgbClr val="888888"/>
                </a:solidFill>
                <a:latin typeface="Calibri"/>
                <a:ea typeface="Calibri"/>
                <a:cs typeface="Calibri"/>
                <a:sym typeface="Calibri"/>
              </a:defRPr>
            </a:lvl4pPr>
            <a:lvl5pPr marR="0" lvl="4" algn="ctr" rtl="0">
              <a:lnSpc>
                <a:spcPct val="100000"/>
              </a:lnSpc>
              <a:spcBef>
                <a:spcPts val="1920"/>
              </a:spcBef>
              <a:spcAft>
                <a:spcPts val="0"/>
              </a:spcAft>
              <a:buClr>
                <a:srgbClr val="888888"/>
              </a:buClr>
              <a:buSzPts val="9600"/>
              <a:buFont typeface="Arial"/>
              <a:buNone/>
              <a:defRPr sz="9600" b="0" i="0" u="none" strike="noStrike" cap="none">
                <a:solidFill>
                  <a:srgbClr val="888888"/>
                </a:solidFill>
                <a:latin typeface="Calibri"/>
                <a:ea typeface="Calibri"/>
                <a:cs typeface="Calibri"/>
                <a:sym typeface="Calibri"/>
              </a:defRPr>
            </a:lvl5pPr>
            <a:lvl6pPr marR="0" lvl="5" algn="ctr" rtl="0">
              <a:lnSpc>
                <a:spcPct val="100000"/>
              </a:lnSpc>
              <a:spcBef>
                <a:spcPts val="1920"/>
              </a:spcBef>
              <a:spcAft>
                <a:spcPts val="0"/>
              </a:spcAft>
              <a:buClr>
                <a:srgbClr val="888888"/>
              </a:buClr>
              <a:buSzPts val="9600"/>
              <a:buFont typeface="Arial"/>
              <a:buNone/>
              <a:defRPr sz="9600" b="0" i="0" u="none" strike="noStrike" cap="none">
                <a:solidFill>
                  <a:srgbClr val="888888"/>
                </a:solidFill>
                <a:latin typeface="Calibri"/>
                <a:ea typeface="Calibri"/>
                <a:cs typeface="Calibri"/>
                <a:sym typeface="Calibri"/>
              </a:defRPr>
            </a:lvl6pPr>
            <a:lvl7pPr marR="0" lvl="6" algn="ctr" rtl="0">
              <a:lnSpc>
                <a:spcPct val="100000"/>
              </a:lnSpc>
              <a:spcBef>
                <a:spcPts val="1920"/>
              </a:spcBef>
              <a:spcAft>
                <a:spcPts val="0"/>
              </a:spcAft>
              <a:buClr>
                <a:srgbClr val="888888"/>
              </a:buClr>
              <a:buSzPts val="9600"/>
              <a:buFont typeface="Arial"/>
              <a:buNone/>
              <a:defRPr sz="9600" b="0" i="0" u="none" strike="noStrike" cap="none">
                <a:solidFill>
                  <a:srgbClr val="888888"/>
                </a:solidFill>
                <a:latin typeface="Calibri"/>
                <a:ea typeface="Calibri"/>
                <a:cs typeface="Calibri"/>
                <a:sym typeface="Calibri"/>
              </a:defRPr>
            </a:lvl7pPr>
            <a:lvl8pPr marR="0" lvl="7" algn="ctr" rtl="0">
              <a:lnSpc>
                <a:spcPct val="100000"/>
              </a:lnSpc>
              <a:spcBef>
                <a:spcPts val="1920"/>
              </a:spcBef>
              <a:spcAft>
                <a:spcPts val="0"/>
              </a:spcAft>
              <a:buClr>
                <a:srgbClr val="888888"/>
              </a:buClr>
              <a:buSzPts val="9600"/>
              <a:buFont typeface="Arial"/>
              <a:buNone/>
              <a:defRPr sz="9600" b="0" i="0" u="none" strike="noStrike" cap="none">
                <a:solidFill>
                  <a:srgbClr val="888888"/>
                </a:solidFill>
                <a:latin typeface="Calibri"/>
                <a:ea typeface="Calibri"/>
                <a:cs typeface="Calibri"/>
                <a:sym typeface="Calibri"/>
              </a:defRPr>
            </a:lvl8pPr>
            <a:lvl9pPr marR="0" lvl="8" algn="ctr" rtl="0">
              <a:lnSpc>
                <a:spcPct val="100000"/>
              </a:lnSpc>
              <a:spcBef>
                <a:spcPts val="1920"/>
              </a:spcBef>
              <a:spcAft>
                <a:spcPts val="0"/>
              </a:spcAft>
              <a:buClr>
                <a:srgbClr val="888888"/>
              </a:buClr>
              <a:buSzPts val="9600"/>
              <a:buFont typeface="Arial"/>
              <a:buNone/>
              <a:defRPr sz="9600" b="0" i="0" u="none" strike="noStrike" cap="none">
                <a:solidFill>
                  <a:srgbClr val="888888"/>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2" descr="BG1-USFgold_light1-RGB.png"/>
          <p:cNvPicPr preferRelativeResize="0"/>
          <p:nvPr/>
        </p:nvPicPr>
        <p:blipFill rotWithShape="1">
          <a:blip r:embed="rId3">
            <a:alphaModFix/>
          </a:blip>
          <a:srcRect/>
          <a:stretch/>
        </p:blipFill>
        <p:spPr>
          <a:xfrm>
            <a:off x="0" y="4496"/>
            <a:ext cx="32918400" cy="38404800"/>
          </a:xfrm>
          <a:prstGeom prst="rect">
            <a:avLst/>
          </a:prstGeom>
          <a:noFill/>
          <a:ln>
            <a:noFill/>
          </a:ln>
        </p:spPr>
      </p:pic>
      <p:pic>
        <p:nvPicPr>
          <p:cNvPr id="7" name="Google Shape;7;p2"/>
          <p:cNvPicPr preferRelativeResize="0"/>
          <p:nvPr/>
        </p:nvPicPr>
        <p:blipFill rotWithShape="1">
          <a:blip r:embed="rId4">
            <a:alphaModFix/>
          </a:blip>
          <a:srcRect/>
          <a:stretch/>
        </p:blipFill>
        <p:spPr>
          <a:xfrm>
            <a:off x="15984" y="38377398"/>
            <a:ext cx="32918400" cy="54864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
        <p:cNvGrpSpPr/>
        <p:nvPr/>
      </p:nvGrpSpPr>
      <p:grpSpPr>
        <a:xfrm>
          <a:off x="0" y="0"/>
          <a:ext cx="0" cy="0"/>
          <a:chOff x="0" y="0"/>
          <a:chExt cx="0" cy="0"/>
        </a:xfrm>
      </p:grpSpPr>
      <p:sp>
        <p:nvSpPr>
          <p:cNvPr id="15" name="Google Shape;15;p1"/>
          <p:cNvSpPr txBox="1">
            <a:spLocks noGrp="1"/>
          </p:cNvSpPr>
          <p:nvPr>
            <p:ph type="ctrTitle"/>
          </p:nvPr>
        </p:nvSpPr>
        <p:spPr>
          <a:xfrm>
            <a:off x="0" y="0"/>
            <a:ext cx="32918400" cy="43107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1"/>
              </a:buClr>
              <a:buSzPts val="1100"/>
              <a:buFont typeface="Arial"/>
              <a:buNone/>
            </a:pPr>
            <a:r>
              <a:rPr lang="en-US" sz="9600">
                <a:solidFill>
                  <a:srgbClr val="006944"/>
                </a:solidFill>
                <a:latin typeface="Arial Black"/>
                <a:ea typeface="Arial Black"/>
                <a:cs typeface="Arial Black"/>
                <a:sym typeface="Arial Black"/>
              </a:rPr>
              <a:t> The Association Between Vision Loss, Co-morbidities, and Cognitive Loss Among Residents in Skilled Care Facilities</a:t>
            </a:r>
            <a:endParaRPr sz="9600">
              <a:solidFill>
                <a:srgbClr val="006944"/>
              </a:solidFill>
              <a:latin typeface="Arial Black"/>
              <a:ea typeface="Arial Black"/>
              <a:cs typeface="Arial Black"/>
              <a:sym typeface="Arial Black"/>
            </a:endParaRPr>
          </a:p>
        </p:txBody>
      </p:sp>
      <p:sp>
        <p:nvSpPr>
          <p:cNvPr id="16" name="Google Shape;16;p1"/>
          <p:cNvSpPr txBox="1">
            <a:spLocks noGrp="1"/>
          </p:cNvSpPr>
          <p:nvPr>
            <p:ph type="subTitle" idx="1"/>
          </p:nvPr>
        </p:nvSpPr>
        <p:spPr>
          <a:xfrm>
            <a:off x="0" y="4264150"/>
            <a:ext cx="32918400" cy="1581000"/>
          </a:xfrm>
          <a:prstGeom prst="rect">
            <a:avLst/>
          </a:prstGeom>
          <a:noFill/>
          <a:ln>
            <a:noFill/>
          </a:ln>
        </p:spPr>
        <p:txBody>
          <a:bodyPr spcFirstLastPara="1" wrap="square" lIns="91425" tIns="45700" rIns="91425" bIns="45700" anchor="t" anchorCtr="0">
            <a:noAutofit/>
          </a:bodyPr>
          <a:lstStyle/>
          <a:p>
            <a:pPr lvl="0">
              <a:spcBef>
                <a:spcPts val="0"/>
              </a:spcBef>
            </a:pPr>
            <a:r>
              <a:rPr lang="en-US" sz="4400" dirty="0">
                <a:solidFill>
                  <a:srgbClr val="329873"/>
                </a:solidFill>
                <a:latin typeface="Arial"/>
                <a:ea typeface="Arial"/>
                <a:cs typeface="Arial"/>
                <a:sym typeface="Arial"/>
              </a:rPr>
              <a:t>William A. Monaco, O.D., Ph.D., M.S.Ed.</a:t>
            </a:r>
            <a:r>
              <a:rPr lang="en-US" sz="4400" dirty="0">
                <a:solidFill>
                  <a:srgbClr val="329873"/>
                </a:solidFill>
                <a:latin typeface="+mj-lt"/>
                <a:ea typeface="Arial"/>
                <a:cs typeface="Arial"/>
                <a:sym typeface="Arial"/>
              </a:rPr>
              <a:t>; </a:t>
            </a:r>
            <a:r>
              <a:rPr lang="en-US" sz="4400" dirty="0">
                <a:solidFill>
                  <a:srgbClr val="329873"/>
                </a:solidFill>
                <a:latin typeface="Arial"/>
                <a:ea typeface="Arial"/>
                <a:cs typeface="Arial"/>
                <a:sym typeface="Arial"/>
              </a:rPr>
              <a:t>Khary Walker; Avery Moriyasu; </a:t>
            </a:r>
            <a:r>
              <a:rPr lang="en-US" sz="4400" dirty="0" err="1">
                <a:solidFill>
                  <a:srgbClr val="329873"/>
                </a:solidFill>
                <a:latin typeface="Arial"/>
                <a:ea typeface="Arial"/>
                <a:cs typeface="Arial"/>
                <a:sym typeface="Arial"/>
              </a:rPr>
              <a:t>Hongdao</a:t>
            </a:r>
            <a:r>
              <a:rPr lang="en-US" sz="4400" dirty="0">
                <a:solidFill>
                  <a:srgbClr val="329873"/>
                </a:solidFill>
                <a:latin typeface="Arial"/>
                <a:ea typeface="Arial"/>
                <a:cs typeface="Arial"/>
                <a:sym typeface="Arial"/>
              </a:rPr>
              <a:t> Meng, M.D., M.P.H, Ph.D.; Mohammad Al </a:t>
            </a:r>
            <a:r>
              <a:rPr lang="en-US" sz="4400" dirty="0" err="1">
                <a:solidFill>
                  <a:srgbClr val="329873"/>
                </a:solidFill>
                <a:latin typeface="Arial"/>
                <a:ea typeface="Arial"/>
                <a:cs typeface="Arial"/>
                <a:sym typeface="Arial"/>
              </a:rPr>
              <a:t>Olaimat</a:t>
            </a:r>
            <a:r>
              <a:rPr lang="en-US" sz="4400" dirty="0">
                <a:solidFill>
                  <a:srgbClr val="329873"/>
                </a:solidFill>
                <a:latin typeface="Arial"/>
                <a:ea typeface="Arial"/>
                <a:cs typeface="Arial"/>
                <a:sym typeface="Arial"/>
              </a:rPr>
              <a:t>, Ph.D., M.S.</a:t>
            </a:r>
            <a:endParaRPr sz="7200" dirty="0">
              <a:solidFill>
                <a:srgbClr val="329873"/>
              </a:solidFill>
              <a:latin typeface="Arial"/>
              <a:ea typeface="Arial"/>
              <a:cs typeface="Arial"/>
              <a:sym typeface="Arial"/>
            </a:endParaRPr>
          </a:p>
        </p:txBody>
      </p:sp>
      <p:sp>
        <p:nvSpPr>
          <p:cNvPr id="17" name="Google Shape;17;p1"/>
          <p:cNvSpPr txBox="1"/>
          <p:nvPr/>
        </p:nvSpPr>
        <p:spPr>
          <a:xfrm>
            <a:off x="1123125" y="5331700"/>
            <a:ext cx="15336000" cy="1151081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endParaRPr sz="700" b="0" i="0" u="none" strike="noStrike" cap="none" dirty="0">
              <a:solidFill>
                <a:srgbClr val="006848"/>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5800"/>
              <a:buFont typeface="Arial"/>
              <a:buNone/>
            </a:pPr>
            <a:r>
              <a:rPr lang="en-US" sz="6000" dirty="0">
                <a:solidFill>
                  <a:srgbClr val="006848"/>
                </a:solidFill>
                <a:latin typeface="Times New Roman"/>
                <a:ea typeface="Times New Roman"/>
                <a:cs typeface="Times New Roman"/>
                <a:sym typeface="Times New Roman"/>
              </a:rPr>
              <a:t>Introduction</a:t>
            </a:r>
            <a:endParaRPr sz="6000" b="0" i="0" u="none" strike="noStrike" cap="none" dirty="0">
              <a:solidFill>
                <a:srgbClr val="006848"/>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5800"/>
              <a:buFont typeface="Arial"/>
              <a:buNone/>
            </a:pPr>
            <a:endParaRPr sz="1500" b="0" i="0" u="none" strike="noStrike" cap="none" dirty="0">
              <a:solidFill>
                <a:srgbClr val="006848"/>
              </a:solidFill>
              <a:latin typeface="Times New Roman"/>
              <a:ea typeface="Times New Roman"/>
              <a:cs typeface="Times New Roman"/>
              <a:sym typeface="Times New Roman"/>
            </a:endParaRPr>
          </a:p>
          <a:p>
            <a:pPr marL="457200" lvl="0" indent="-457200" algn="l" rtl="0">
              <a:lnSpc>
                <a:spcPct val="115000"/>
              </a:lnSpc>
              <a:spcBef>
                <a:spcPts val="1200"/>
              </a:spcBef>
              <a:spcAft>
                <a:spcPts val="0"/>
              </a:spcAft>
              <a:buClr>
                <a:schemeClr val="dk1"/>
              </a:buClr>
              <a:buSzPts val="3600"/>
              <a:buFont typeface="Times New Roman"/>
              <a:buChar char="●"/>
            </a:pPr>
            <a:r>
              <a:rPr lang="en-US" sz="3500" dirty="0">
                <a:solidFill>
                  <a:schemeClr val="dk1"/>
                </a:solidFill>
                <a:latin typeface="Times New Roman"/>
                <a:ea typeface="Times New Roman"/>
                <a:cs typeface="Times New Roman"/>
                <a:sym typeface="Times New Roman"/>
              </a:rPr>
              <a:t>Vision loss and cognitive loss are highly prevalent among older adults and represent growing public health concerns, particularly in the medically complex U.S. nursing home population. Prior studies have consistently suggested an association between sensory loss and cognitive loss, with worse visual acuity linked to reduced cognitive performance and increased dementia risk. However, many existing studies rely on cognitive assessments such as the MMSE or DSST, both of which require intact vision and may confound the relationship between visual and cognitive function.</a:t>
            </a:r>
            <a:endParaRPr sz="3500" dirty="0">
              <a:solidFill>
                <a:schemeClr val="dk1"/>
              </a:solidFill>
              <a:latin typeface="Times New Roman"/>
              <a:ea typeface="Times New Roman"/>
              <a:cs typeface="Times New Roman"/>
              <a:sym typeface="Times New Roman"/>
            </a:endParaRPr>
          </a:p>
          <a:p>
            <a:pPr marL="457200" lvl="0" indent="-457200" algn="l" rtl="0">
              <a:lnSpc>
                <a:spcPct val="115000"/>
              </a:lnSpc>
              <a:spcBef>
                <a:spcPts val="0"/>
              </a:spcBef>
              <a:spcAft>
                <a:spcPts val="0"/>
              </a:spcAft>
              <a:buClr>
                <a:schemeClr val="dk1"/>
              </a:buClr>
              <a:buSzPts val="3600"/>
              <a:buFont typeface="Times New Roman"/>
              <a:buChar char="●"/>
            </a:pPr>
            <a:r>
              <a:rPr lang="en-US" sz="3500" dirty="0">
                <a:solidFill>
                  <a:schemeClr val="dk1"/>
                </a:solidFill>
                <a:latin typeface="Times New Roman"/>
                <a:ea typeface="Times New Roman"/>
                <a:cs typeface="Times New Roman"/>
                <a:sym typeface="Times New Roman"/>
              </a:rPr>
              <a:t>Additionally, most prior work has focused on community-dwelling populations. Therefore, research for nursing home residents who suffer a greater baseline risk remain understudied. This study addresses these gaps by using standardized clinical visual acuity measurements concurrently with a vision independent clinically derived definition of cognitive loss. We aim to evaluate the association between visual acuity and cognitive loss and quantify how cognitive loss prevalence varies across worsening levels of vision loss in this high-risk population.</a:t>
            </a:r>
            <a:endParaRPr sz="3500" b="0" i="0" u="none" strike="noStrike" cap="none" dirty="0">
              <a:solidFill>
                <a:srgbClr val="000000"/>
              </a:solidFill>
              <a:latin typeface="Times New Roman"/>
              <a:ea typeface="Times New Roman"/>
              <a:cs typeface="Times New Roman"/>
              <a:sym typeface="Times New Roman"/>
            </a:endParaRPr>
          </a:p>
        </p:txBody>
      </p:sp>
      <p:sp>
        <p:nvSpPr>
          <p:cNvPr id="18" name="Google Shape;18;p1"/>
          <p:cNvSpPr txBox="1"/>
          <p:nvPr/>
        </p:nvSpPr>
        <p:spPr>
          <a:xfrm>
            <a:off x="1162807" y="16412129"/>
            <a:ext cx="15336000" cy="9732891"/>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endParaRPr lang="en-US" sz="1200" b="0" i="0" u="none" strike="noStrike" cap="none" dirty="0">
              <a:solidFill>
                <a:srgbClr val="006848"/>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5800"/>
              <a:buFont typeface="Arial"/>
              <a:buNone/>
            </a:pPr>
            <a:r>
              <a:rPr lang="en-US" sz="6000" b="0" i="0" u="none" strike="noStrike" cap="none" dirty="0">
                <a:solidFill>
                  <a:srgbClr val="006848"/>
                </a:solidFill>
                <a:latin typeface="Times New Roman"/>
                <a:ea typeface="Times New Roman"/>
                <a:cs typeface="Times New Roman"/>
                <a:sym typeface="Times New Roman"/>
              </a:rPr>
              <a:t>Methodology</a:t>
            </a:r>
          </a:p>
          <a:p>
            <a:pPr marL="0" marR="0" lvl="0" indent="0" algn="ctr" rtl="0">
              <a:lnSpc>
                <a:spcPct val="100000"/>
              </a:lnSpc>
              <a:spcBef>
                <a:spcPts val="0"/>
              </a:spcBef>
              <a:spcAft>
                <a:spcPts val="0"/>
              </a:spcAft>
              <a:buClr>
                <a:srgbClr val="000000"/>
              </a:buClr>
              <a:buSzPts val="5800"/>
              <a:buFont typeface="Arial"/>
              <a:buNone/>
            </a:pPr>
            <a:endParaRPr lang="en-US" sz="1500" b="0" i="0" u="none" strike="noStrike" cap="none" dirty="0">
              <a:solidFill>
                <a:srgbClr val="006848"/>
              </a:solidFill>
              <a:latin typeface="Times New Roman"/>
              <a:ea typeface="Times New Roman"/>
              <a:cs typeface="Times New Roman"/>
              <a:sym typeface="Times New Roman"/>
            </a:endParaRPr>
          </a:p>
          <a:p>
            <a:pPr marL="457200" lvl="0" indent="-457200" algn="l" rtl="0">
              <a:lnSpc>
                <a:spcPct val="115000"/>
              </a:lnSpc>
              <a:spcBef>
                <a:spcPts val="1000"/>
              </a:spcBef>
              <a:spcAft>
                <a:spcPts val="0"/>
              </a:spcAft>
              <a:buClr>
                <a:schemeClr val="dk1"/>
              </a:buClr>
              <a:buSzPts val="3600"/>
              <a:buFont typeface="Times New Roman"/>
              <a:buChar char="●"/>
            </a:pPr>
            <a:r>
              <a:rPr lang="en-US" sz="3500" dirty="0">
                <a:solidFill>
                  <a:schemeClr val="dk1"/>
                </a:solidFill>
                <a:latin typeface="Times New Roman"/>
                <a:ea typeface="Times New Roman"/>
                <a:cs typeface="Times New Roman"/>
                <a:sym typeface="Times New Roman"/>
              </a:rPr>
              <a:t>We conducted a cross-sectional analysis of data from the Western North Carolina Nursing Home Study, restricting the sample to residents aged ≥65 years with baseline visits (n = 9,935).</a:t>
            </a:r>
          </a:p>
          <a:p>
            <a:pPr marL="457200" lvl="0" indent="-457200" algn="l" rtl="0">
              <a:lnSpc>
                <a:spcPct val="115000"/>
              </a:lnSpc>
              <a:spcBef>
                <a:spcPts val="1200"/>
              </a:spcBef>
              <a:spcAft>
                <a:spcPts val="0"/>
              </a:spcAft>
              <a:buClr>
                <a:schemeClr val="dk1"/>
              </a:buClr>
              <a:buSzPts val="3600"/>
              <a:buFont typeface="Times New Roman"/>
              <a:buChar char="●"/>
            </a:pPr>
            <a:r>
              <a:rPr lang="en-US" sz="3500" dirty="0">
                <a:solidFill>
                  <a:schemeClr val="dk1"/>
                </a:solidFill>
                <a:latin typeface="Times New Roman"/>
                <a:ea typeface="Times New Roman"/>
                <a:cs typeface="Times New Roman"/>
                <a:sym typeface="Times New Roman"/>
              </a:rPr>
              <a:t>Visual acuity values were standardized, converted to </a:t>
            </a:r>
            <a:r>
              <a:rPr lang="en-US" sz="3500" dirty="0" err="1">
                <a:solidFill>
                  <a:schemeClr val="dk1"/>
                </a:solidFill>
                <a:latin typeface="Times New Roman"/>
                <a:ea typeface="Times New Roman"/>
                <a:cs typeface="Times New Roman"/>
                <a:sym typeface="Times New Roman"/>
              </a:rPr>
              <a:t>logMAR</a:t>
            </a:r>
            <a:r>
              <a:rPr lang="en-US" sz="3500" dirty="0">
                <a:solidFill>
                  <a:schemeClr val="dk1"/>
                </a:solidFill>
                <a:latin typeface="Times New Roman"/>
                <a:ea typeface="Times New Roman"/>
                <a:cs typeface="Times New Roman"/>
                <a:sym typeface="Times New Roman"/>
              </a:rPr>
              <a:t>, and categorized into normal vision, mild visual impairment, moderate visual impairment, and </a:t>
            </a:r>
            <a:r>
              <a:rPr lang="en-US" sz="3500" dirty="0">
                <a:solidFill>
                  <a:schemeClr val="dk1"/>
                </a:solidFill>
                <a:latin typeface="Times New Roman"/>
                <a:ea typeface="Times New Roman"/>
                <a:cs typeface="Times New Roman"/>
                <a:sym typeface="Times New Roma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blindness</a:t>
            </a:r>
            <a:r>
              <a:rPr lang="en-US" sz="3500" dirty="0">
                <a:solidFill>
                  <a:schemeClr val="dk1"/>
                </a:solidFill>
                <a:latin typeface="Times New Roman"/>
                <a:ea typeface="Times New Roman"/>
                <a:cs typeface="Times New Roman"/>
                <a:sym typeface="Times New Roman"/>
              </a:rPr>
              <a:t>. Cognitive status was determined using a rule-based model based upon diagnoses and medications associated with cognitive impairment.</a:t>
            </a:r>
          </a:p>
          <a:p>
            <a:pPr marL="457200" lvl="0" indent="-457200" algn="l" rtl="0">
              <a:lnSpc>
                <a:spcPct val="115000"/>
              </a:lnSpc>
              <a:spcBef>
                <a:spcPts val="1000"/>
              </a:spcBef>
              <a:spcAft>
                <a:spcPts val="1200"/>
              </a:spcAft>
              <a:buClr>
                <a:schemeClr val="dk1"/>
              </a:buClr>
              <a:buSzPts val="3600"/>
              <a:buFont typeface="Times New Roman"/>
              <a:buChar char="●"/>
            </a:pPr>
            <a:r>
              <a:rPr lang="en-US" sz="3500" dirty="0">
                <a:solidFill>
                  <a:schemeClr val="dk1"/>
                </a:solidFill>
                <a:latin typeface="Times New Roman"/>
                <a:ea typeface="Times New Roman"/>
                <a:cs typeface="Times New Roman"/>
                <a:sym typeface="Times New Roman"/>
              </a:rPr>
              <a:t>A Large Language Model (LLM) was used to extract and normalize clinical conditions from free-text medical records, improving consistency in classification. Residents were categorized as cognitively normal or having cognitive loss. Descriptive and regression analyses were then performed to evaluate associations between visual acuity and cognitive status.</a:t>
            </a:r>
            <a:endParaRPr lang="en-US" sz="3500" b="0" i="0" u="none" strike="noStrike" cap="none" dirty="0">
              <a:solidFill>
                <a:schemeClr val="dk1"/>
              </a:solidFill>
              <a:latin typeface="Times New Roman"/>
              <a:ea typeface="Times New Roman"/>
              <a:cs typeface="Times New Roman"/>
              <a:sym typeface="Times New Roman"/>
            </a:endParaRPr>
          </a:p>
        </p:txBody>
      </p:sp>
      <p:sp>
        <p:nvSpPr>
          <p:cNvPr id="20" name="Google Shape;20;p1"/>
          <p:cNvSpPr txBox="1"/>
          <p:nvPr/>
        </p:nvSpPr>
        <p:spPr>
          <a:xfrm>
            <a:off x="1123125" y="26145020"/>
            <a:ext cx="15336000" cy="13077744"/>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dirty="0">
                <a:solidFill>
                  <a:srgbClr val="006848"/>
                </a:solidFill>
                <a:latin typeface="Times New Roman"/>
                <a:ea typeface="Times New Roman"/>
                <a:cs typeface="Times New Roman"/>
                <a:sym typeface="Times New Roman"/>
              </a:rPr>
              <a:t>Results</a:t>
            </a:r>
            <a:endParaRPr sz="6000" b="0" i="0" u="none" strike="noStrike" cap="none" dirty="0">
              <a:solidFill>
                <a:srgbClr val="006848"/>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6000"/>
              <a:buFont typeface="Arial"/>
              <a:buNone/>
            </a:pPr>
            <a:endParaRPr sz="1500" b="0" i="0" u="none" strike="noStrike" cap="none" dirty="0">
              <a:solidFill>
                <a:srgbClr val="006848"/>
              </a:solidFill>
              <a:latin typeface="Times New Roman"/>
              <a:ea typeface="Times New Roman"/>
              <a:cs typeface="Times New Roman"/>
              <a:sym typeface="Times New Roman"/>
            </a:endParaRPr>
          </a:p>
          <a:p>
            <a:pPr marL="457200" lvl="0" indent="-450850" algn="l" rtl="0">
              <a:lnSpc>
                <a:spcPct val="115000"/>
              </a:lnSpc>
              <a:spcBef>
                <a:spcPts val="1200"/>
              </a:spcBef>
              <a:spcAft>
                <a:spcPts val="0"/>
              </a:spcAft>
              <a:buClr>
                <a:schemeClr val="dk1"/>
              </a:buClr>
              <a:buSzPts val="3500"/>
              <a:buFont typeface="Times New Roman"/>
              <a:buChar char="●"/>
            </a:pPr>
            <a:r>
              <a:rPr lang="en-US" sz="3500" dirty="0">
                <a:solidFill>
                  <a:schemeClr val="dk1"/>
                </a:solidFill>
                <a:latin typeface="Times New Roman"/>
                <a:ea typeface="Times New Roman"/>
                <a:cs typeface="Times New Roman"/>
                <a:sym typeface="Times New Roman"/>
              </a:rPr>
              <a:t>Analysis of 9,935 nursing home residents revealed that 60.3% suffered cognitive loss, highlighting the substantial levels of cognitive loss in this population. A clear gradient was observed across visual acuity categories, with increasing prevalence of cognitive loss as vision worsened. Specifically, cognitive loss was present in 52.2% of residents with normal vision, rising to 58.2% in mild visual impairment, increasing further to 63.0% in moderate visual impairment, and finally peaking at 76.6% among those with blindness.</a:t>
            </a:r>
            <a:endParaRPr sz="3500" dirty="0">
              <a:solidFill>
                <a:schemeClr val="dk1"/>
              </a:solidFill>
              <a:latin typeface="Times New Roman"/>
              <a:ea typeface="Times New Roman"/>
              <a:cs typeface="Times New Roman"/>
              <a:sym typeface="Times New Roman"/>
            </a:endParaRPr>
          </a:p>
          <a:p>
            <a:pPr marL="457200" lvl="0" indent="-450850" algn="l" rtl="0">
              <a:lnSpc>
                <a:spcPct val="115000"/>
              </a:lnSpc>
              <a:spcBef>
                <a:spcPts val="0"/>
              </a:spcBef>
              <a:spcAft>
                <a:spcPts val="0"/>
              </a:spcAft>
              <a:buClr>
                <a:schemeClr val="dk1"/>
              </a:buClr>
              <a:buSzPts val="3500"/>
              <a:buFont typeface="Times New Roman"/>
              <a:buChar char="●"/>
            </a:pPr>
            <a:r>
              <a:rPr lang="en-US" sz="3500" dirty="0">
                <a:solidFill>
                  <a:schemeClr val="dk1"/>
                </a:solidFill>
                <a:latin typeface="Times New Roman"/>
                <a:ea typeface="Times New Roman"/>
                <a:cs typeface="Times New Roman"/>
                <a:sym typeface="Times New Roman"/>
              </a:rPr>
              <a:t>In adjusted models, mild visual impairment was associated with higher odds of cognitive impairment (OR 1.197, CI 95% [1.064, 1.347]), representing a 19.7% increase in odds of cognitive loss compared to individuals with normal vision. Moderate visual impairment was associated with even higher odds of cognitive impairment (OR 1.483, CI 95% [1.310, 1.679]). Blindness was associated with the highest odds of cognitive impairment (OR 2.705, CI 95% [2.410, 3.036]).</a:t>
            </a:r>
          </a:p>
          <a:p>
            <a:pPr marL="457200" indent="-450850">
              <a:lnSpc>
                <a:spcPct val="115000"/>
              </a:lnSpc>
              <a:buClr>
                <a:schemeClr val="dk1"/>
              </a:buClr>
              <a:buSzPts val="3500"/>
              <a:buFont typeface="Times New Roman"/>
              <a:buChar char="●"/>
            </a:pPr>
            <a:r>
              <a:rPr lang="en-US" sz="3500" dirty="0">
                <a:solidFill>
                  <a:schemeClr val="dk1"/>
                </a:solidFill>
                <a:latin typeface="Times New Roman"/>
                <a:ea typeface="Times New Roman"/>
                <a:cs typeface="Times New Roman"/>
                <a:sym typeface="Times New Roman"/>
              </a:rPr>
              <a:t>Regression analyses further supported this pattern, demonstrating a dose-response relationship between worsening vision and cognitive loss. Compared to individuals with normal vision, those with mild visual impairment, moderate visual impairment, and blindness had progressively higher odds of cognitive loss. These findings suggest a strong and graded association between visual acuity and cognitive status.</a:t>
            </a:r>
          </a:p>
        </p:txBody>
      </p:sp>
      <p:sp>
        <p:nvSpPr>
          <p:cNvPr id="21" name="Google Shape;21;p1"/>
          <p:cNvSpPr txBox="1"/>
          <p:nvPr/>
        </p:nvSpPr>
        <p:spPr>
          <a:xfrm>
            <a:off x="18441400" y="24507815"/>
            <a:ext cx="13949700" cy="10808587"/>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dirty="0">
                <a:solidFill>
                  <a:srgbClr val="006848"/>
                </a:solidFill>
                <a:latin typeface="Times New Roman"/>
                <a:ea typeface="Times New Roman"/>
                <a:cs typeface="Times New Roman"/>
                <a:sym typeface="Times New Roman"/>
              </a:rPr>
              <a:t>Conclusion</a:t>
            </a:r>
            <a:endParaRPr sz="6000" b="0" i="0" u="none" strike="noStrike" cap="none" dirty="0">
              <a:solidFill>
                <a:srgbClr val="006848"/>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6000"/>
              <a:buFont typeface="Arial"/>
              <a:buNone/>
            </a:pPr>
            <a:endParaRPr sz="1500" b="0" i="0" u="none" strike="noStrike" cap="none" dirty="0">
              <a:solidFill>
                <a:srgbClr val="006848"/>
              </a:solidFill>
              <a:latin typeface="Times New Roman"/>
              <a:ea typeface="Times New Roman"/>
              <a:cs typeface="Times New Roman"/>
              <a:sym typeface="Times New Roman"/>
            </a:endParaRPr>
          </a:p>
          <a:p>
            <a:pPr marL="457200" lvl="0" indent="-450850" algn="l" rtl="0">
              <a:lnSpc>
                <a:spcPct val="115000"/>
              </a:lnSpc>
              <a:spcBef>
                <a:spcPts val="1200"/>
              </a:spcBef>
              <a:spcAft>
                <a:spcPts val="0"/>
              </a:spcAft>
              <a:buClr>
                <a:schemeClr val="dk1"/>
              </a:buClr>
              <a:buSzPts val="3500"/>
              <a:buFont typeface="Times New Roman"/>
              <a:buChar char="●"/>
            </a:pPr>
            <a:r>
              <a:rPr lang="en-US" sz="3500" dirty="0">
                <a:solidFill>
                  <a:schemeClr val="dk1"/>
                </a:solidFill>
                <a:latin typeface="Times New Roman"/>
                <a:ea typeface="Times New Roman"/>
                <a:cs typeface="Times New Roman"/>
                <a:sym typeface="Times New Roman"/>
              </a:rPr>
              <a:t>Among U.S. nursing home residents, vision loss and cognitive loss are frequent coexisting conditions and appear to be closely linked. This study demonstrates that poorer visual acuity is associated with progressively higher odds of cognitive loss, suggesting that vision loss may serve as an important marker of cognitive vulnerability.</a:t>
            </a:r>
            <a:endParaRPr sz="3500" dirty="0">
              <a:solidFill>
                <a:schemeClr val="dk1"/>
              </a:solidFill>
              <a:latin typeface="Times New Roman"/>
              <a:ea typeface="Times New Roman"/>
              <a:cs typeface="Times New Roman"/>
              <a:sym typeface="Times New Roman"/>
            </a:endParaRPr>
          </a:p>
          <a:p>
            <a:pPr marL="457200" lvl="0" indent="-450850" algn="l" rtl="0">
              <a:lnSpc>
                <a:spcPct val="115000"/>
              </a:lnSpc>
              <a:spcBef>
                <a:spcPts val="0"/>
              </a:spcBef>
              <a:spcAft>
                <a:spcPts val="0"/>
              </a:spcAft>
              <a:buClr>
                <a:schemeClr val="dk1"/>
              </a:buClr>
              <a:buSzPts val="3500"/>
              <a:buFont typeface="Times New Roman"/>
              <a:buChar char="●"/>
            </a:pPr>
            <a:r>
              <a:rPr lang="en-US" sz="3500" dirty="0">
                <a:solidFill>
                  <a:schemeClr val="dk1"/>
                </a:solidFill>
                <a:latin typeface="Times New Roman"/>
                <a:ea typeface="Times New Roman"/>
                <a:cs typeface="Times New Roman"/>
                <a:sym typeface="Times New Roman"/>
              </a:rPr>
              <a:t>Importantly, many causes of vision loss in older adults such as refractive error and cataracts are treatable. This raises the possibility that improving visual function could represent a modifiable pathway to help reduce the risk or progression of cognitive loss. Given the high burden of both conditions in nursing home populations, routine vision screening and timely intervention may have meaningful clinical and public health implications.</a:t>
            </a:r>
            <a:endParaRPr sz="3500" dirty="0">
              <a:solidFill>
                <a:schemeClr val="dk1"/>
              </a:solidFill>
              <a:latin typeface="Times New Roman"/>
              <a:ea typeface="Times New Roman"/>
              <a:cs typeface="Times New Roman"/>
              <a:sym typeface="Times New Roman"/>
            </a:endParaRPr>
          </a:p>
          <a:p>
            <a:pPr marL="457200" lvl="0" indent="-450850" algn="l" rtl="0">
              <a:lnSpc>
                <a:spcPct val="115000"/>
              </a:lnSpc>
              <a:spcBef>
                <a:spcPts val="0"/>
              </a:spcBef>
              <a:spcAft>
                <a:spcPts val="0"/>
              </a:spcAft>
              <a:buClr>
                <a:schemeClr val="dk1"/>
              </a:buClr>
              <a:buSzPts val="3500"/>
              <a:buFont typeface="Times New Roman"/>
              <a:buChar char="●"/>
            </a:pPr>
            <a:r>
              <a:rPr lang="en-US" sz="3500" dirty="0">
                <a:solidFill>
                  <a:schemeClr val="dk1"/>
                </a:solidFill>
                <a:latin typeface="Times New Roman"/>
                <a:ea typeface="Times New Roman"/>
                <a:cs typeface="Times New Roman"/>
                <a:sym typeface="Times New Roman"/>
              </a:rPr>
              <a:t>Future research should focus on longitudinal analyses to determine whether treating vision impairment can directly influence cognitive outcomes and delay the onset of dementia.</a:t>
            </a:r>
            <a:endParaRPr sz="3500" b="0" i="0" u="none" strike="noStrike" cap="none" dirty="0">
              <a:solidFill>
                <a:schemeClr val="dk1"/>
              </a:solidFill>
              <a:latin typeface="Times New Roman"/>
              <a:ea typeface="Times New Roman"/>
              <a:cs typeface="Times New Roman"/>
              <a:sym typeface="Times New Roman"/>
            </a:endParaRPr>
          </a:p>
        </p:txBody>
      </p:sp>
      <p:sp>
        <p:nvSpPr>
          <p:cNvPr id="28" name="Google Shape;28;p1"/>
          <p:cNvSpPr txBox="1"/>
          <p:nvPr/>
        </p:nvSpPr>
        <p:spPr>
          <a:xfrm>
            <a:off x="18041702" y="6067321"/>
            <a:ext cx="9390297" cy="996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r>
              <a:rPr lang="en-US" sz="2500" b="1" i="0" u="none" strike="noStrike" cap="none" dirty="0">
                <a:solidFill>
                  <a:srgbClr val="000000"/>
                </a:solidFill>
                <a:latin typeface="Times New Roman"/>
                <a:ea typeface="Times New Roman"/>
                <a:cs typeface="Times New Roman"/>
                <a:sym typeface="Times New Roman"/>
              </a:rPr>
              <a:t>Table </a:t>
            </a:r>
            <a:r>
              <a:rPr lang="en-US" sz="2500" b="1" dirty="0">
                <a:latin typeface="Times New Roman"/>
                <a:ea typeface="Times New Roman"/>
                <a:cs typeface="Times New Roman"/>
                <a:sym typeface="Times New Roman"/>
              </a:rPr>
              <a:t>1</a:t>
            </a:r>
            <a:endParaRPr sz="2500" b="1" i="0" u="none" strike="noStrike" cap="none" dirty="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500"/>
              <a:buFont typeface="Arial"/>
              <a:buNone/>
            </a:pPr>
            <a:r>
              <a:rPr lang="en-US" sz="2500" b="1" i="1" u="none" strike="noStrike" cap="none" dirty="0">
                <a:solidFill>
                  <a:srgbClr val="000000"/>
                </a:solidFill>
                <a:latin typeface="Times New Roman"/>
                <a:ea typeface="Times New Roman"/>
                <a:cs typeface="Times New Roman"/>
                <a:sym typeface="Times New Roman"/>
              </a:rPr>
              <a:t>Demographic Data Among Different Vision Statuses</a:t>
            </a:r>
            <a:endParaRPr sz="2500" b="1" i="1" u="none" strike="noStrike" cap="none" dirty="0">
              <a:solidFill>
                <a:srgbClr val="000000"/>
              </a:solidFill>
              <a:latin typeface="Times New Roman"/>
              <a:ea typeface="Times New Roman"/>
              <a:cs typeface="Times New Roman"/>
              <a:sym typeface="Times New Roman"/>
            </a:endParaRPr>
          </a:p>
        </p:txBody>
      </p:sp>
      <p:sp>
        <p:nvSpPr>
          <p:cNvPr id="29" name="Google Shape;29;p1"/>
          <p:cNvSpPr txBox="1"/>
          <p:nvPr/>
        </p:nvSpPr>
        <p:spPr>
          <a:xfrm>
            <a:off x="18324400" y="12937865"/>
            <a:ext cx="14183700" cy="11100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6000"/>
              <a:buFont typeface="Arial"/>
              <a:buNone/>
            </a:pPr>
            <a:r>
              <a:rPr lang="en-US" sz="6000" dirty="0">
                <a:solidFill>
                  <a:srgbClr val="006848"/>
                </a:solidFill>
                <a:latin typeface="Times New Roman"/>
                <a:ea typeface="Times New Roman"/>
                <a:cs typeface="Times New Roman"/>
                <a:sym typeface="Times New Roman"/>
              </a:rPr>
              <a:t>Discussion</a:t>
            </a:r>
            <a:endParaRPr sz="6000" b="0" i="0" u="none" strike="noStrike" cap="none" dirty="0">
              <a:solidFill>
                <a:srgbClr val="006848"/>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6000"/>
              <a:buFont typeface="Arial"/>
              <a:buNone/>
            </a:pPr>
            <a:endParaRPr sz="1500" b="0" i="0" u="none" strike="noStrike" cap="none" dirty="0">
              <a:solidFill>
                <a:srgbClr val="006848"/>
              </a:solidFill>
              <a:latin typeface="Times New Roman"/>
              <a:ea typeface="Times New Roman"/>
              <a:cs typeface="Times New Roman"/>
              <a:sym typeface="Times New Roman"/>
            </a:endParaRPr>
          </a:p>
          <a:p>
            <a:pPr marL="457200" lvl="0" indent="-450850" algn="l" rtl="0">
              <a:lnSpc>
                <a:spcPct val="115000"/>
              </a:lnSpc>
              <a:spcBef>
                <a:spcPts val="1200"/>
              </a:spcBef>
              <a:spcAft>
                <a:spcPts val="0"/>
              </a:spcAft>
              <a:buClr>
                <a:schemeClr val="dk1"/>
              </a:buClr>
              <a:buSzPts val="3500"/>
              <a:buFont typeface="Times New Roman"/>
              <a:buChar char="●"/>
            </a:pPr>
            <a:r>
              <a:rPr lang="en-US" sz="3500" dirty="0">
                <a:solidFill>
                  <a:schemeClr val="dk1"/>
                </a:solidFill>
                <a:latin typeface="Times New Roman"/>
                <a:ea typeface="Times New Roman"/>
                <a:cs typeface="Times New Roman"/>
                <a:sym typeface="Times New Roman"/>
              </a:rPr>
              <a:t>This study identifies a significant association between worsening visual acuity and increased likelihood of cognitive loss among nursing home residents, with evidence of a dose-response relationship. These findings are consistent with prior research in community-based populations and extend this relationship to a more complex and medically vulnerable population.</a:t>
            </a:r>
            <a:endParaRPr sz="3500" dirty="0">
              <a:solidFill>
                <a:schemeClr val="dk1"/>
              </a:solidFill>
              <a:latin typeface="Times New Roman"/>
              <a:ea typeface="Times New Roman"/>
              <a:cs typeface="Times New Roman"/>
              <a:sym typeface="Times New Roman"/>
            </a:endParaRPr>
          </a:p>
          <a:p>
            <a:pPr marL="457200" lvl="0" indent="-450850" algn="l" rtl="0">
              <a:lnSpc>
                <a:spcPct val="115000"/>
              </a:lnSpc>
              <a:spcBef>
                <a:spcPts val="0"/>
              </a:spcBef>
              <a:spcAft>
                <a:spcPts val="0"/>
              </a:spcAft>
              <a:buClr>
                <a:schemeClr val="dk1"/>
              </a:buClr>
              <a:buSzPts val="3500"/>
              <a:buFont typeface="Times New Roman"/>
              <a:buChar char="●"/>
            </a:pPr>
            <a:r>
              <a:rPr lang="en-US" sz="3500" dirty="0">
                <a:solidFill>
                  <a:schemeClr val="dk1"/>
                </a:solidFill>
                <a:latin typeface="Times New Roman"/>
                <a:ea typeface="Times New Roman"/>
                <a:cs typeface="Times New Roman"/>
                <a:sym typeface="Times New Roman"/>
              </a:rPr>
              <a:t>Several mechanisms may explain this association. Vision loss may contribute to neurodegenerative changes, as reduced sensory input has been linked to decreased brain volume in regions associated with cognition. Additionally, visual impairment can lead to social isolation and depression, both of which are known to contribute to cognitive decline. Finally, the increased cognitive load necessary to compensate for impaired vision may divert resources away from memory and executive function.</a:t>
            </a:r>
            <a:endParaRPr sz="3500" dirty="0">
              <a:solidFill>
                <a:schemeClr val="dk1"/>
              </a:solidFill>
              <a:latin typeface="Times New Roman"/>
              <a:ea typeface="Times New Roman"/>
              <a:cs typeface="Times New Roman"/>
              <a:sym typeface="Times New Roman"/>
            </a:endParaRPr>
          </a:p>
          <a:p>
            <a:pPr marL="457200" lvl="0" indent="-450850" algn="l" rtl="0">
              <a:lnSpc>
                <a:spcPct val="115000"/>
              </a:lnSpc>
              <a:spcBef>
                <a:spcPts val="0"/>
              </a:spcBef>
              <a:spcAft>
                <a:spcPts val="0"/>
              </a:spcAft>
              <a:buClr>
                <a:schemeClr val="dk1"/>
              </a:buClr>
              <a:buSzPts val="3500"/>
              <a:buFont typeface="Times New Roman"/>
              <a:buChar char="●"/>
            </a:pPr>
            <a:r>
              <a:rPr lang="en-US" sz="3500" dirty="0">
                <a:solidFill>
                  <a:schemeClr val="dk1"/>
                </a:solidFill>
                <a:latin typeface="Times New Roman"/>
                <a:ea typeface="Times New Roman"/>
                <a:cs typeface="Times New Roman"/>
                <a:sym typeface="Times New Roman"/>
              </a:rPr>
              <a:t>A key strength of this study is the use of clinically measured visual acuity and a novel LLM-assisted method for extracting cognitive indicators. However, the cross-sectional design limits causal inference and future longitudinal studies are needed to clarify directionality.</a:t>
            </a:r>
            <a:endParaRPr sz="3500" dirty="0">
              <a:solidFill>
                <a:schemeClr val="dk1"/>
              </a:solidFill>
              <a:latin typeface="Times New Roman"/>
              <a:ea typeface="Times New Roman"/>
              <a:cs typeface="Times New Roman"/>
              <a:sym typeface="Times New Roman"/>
            </a:endParaRPr>
          </a:p>
        </p:txBody>
      </p:sp>
      <p:grpSp>
        <p:nvGrpSpPr>
          <p:cNvPr id="2" name="Group 1">
            <a:extLst>
              <a:ext uri="{FF2B5EF4-FFF2-40B4-BE49-F238E27FC236}">
                <a16:creationId xmlns:a16="http://schemas.microsoft.com/office/drawing/2014/main" id="{09DF74E1-EDA9-D33E-AFD0-C5718E3B8B6A}"/>
              </a:ext>
            </a:extLst>
          </p:cNvPr>
          <p:cNvGrpSpPr/>
          <p:nvPr/>
        </p:nvGrpSpPr>
        <p:grpSpPr>
          <a:xfrm>
            <a:off x="25416250" y="6067321"/>
            <a:ext cx="7624370" cy="6602864"/>
            <a:chOff x="21462664" y="9193552"/>
            <a:chExt cx="7624370" cy="6602864"/>
          </a:xfrm>
        </p:grpSpPr>
        <p:sp>
          <p:nvSpPr>
            <p:cNvPr id="25" name="Google Shape;25;p1"/>
            <p:cNvSpPr txBox="1"/>
            <p:nvPr/>
          </p:nvSpPr>
          <p:spPr>
            <a:xfrm>
              <a:off x="21462664" y="14949967"/>
              <a:ext cx="6693000" cy="846449"/>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r>
                <a:rPr lang="en-US" sz="1800" b="0" i="1" u="none" strike="noStrike" cap="none" dirty="0">
                  <a:solidFill>
                    <a:srgbClr val="000000"/>
                  </a:solidFill>
                  <a:latin typeface="Times New Roman"/>
                  <a:ea typeface="Times New Roman"/>
                  <a:cs typeface="Times New Roman"/>
                  <a:sym typeface="Times New Roman"/>
                </a:rPr>
                <a:t>Note.</a:t>
              </a:r>
              <a:r>
                <a:rPr lang="en-US" sz="1800" b="1" i="0" u="none" strike="noStrike" cap="none" dirty="0">
                  <a:solidFill>
                    <a:srgbClr val="000000"/>
                  </a:solidFill>
                  <a:latin typeface="Times New Roman"/>
                  <a:ea typeface="Times New Roman"/>
                  <a:cs typeface="Times New Roman"/>
                  <a:sym typeface="Times New Roman"/>
                </a:rPr>
                <a:t> </a:t>
              </a:r>
              <a:r>
                <a:rPr lang="en-US" sz="1800" i="0" u="none" strike="noStrike" cap="none" dirty="0">
                  <a:solidFill>
                    <a:srgbClr val="000000"/>
                  </a:solidFill>
                  <a:latin typeface="Times New Roman"/>
                  <a:ea typeface="Times New Roman"/>
                  <a:cs typeface="Times New Roman"/>
                  <a:sym typeface="Times New Roman"/>
                </a:rPr>
                <a:t>A chart c</a:t>
              </a:r>
              <a:r>
                <a:rPr lang="en-US" sz="1800" dirty="0">
                  <a:latin typeface="Times New Roman"/>
                  <a:ea typeface="Times New Roman"/>
                  <a:cs typeface="Times New Roman"/>
                  <a:sym typeface="Times New Roman"/>
                </a:rPr>
                <a:t>omparing % of Residents with and without cognitive loss among the four categories of vision.</a:t>
              </a:r>
              <a:endParaRPr sz="1800" b="1" i="0" u="none" strike="noStrike" cap="none" dirty="0">
                <a:solidFill>
                  <a:srgbClr val="000000"/>
                </a:solidFill>
                <a:latin typeface="Times New Roman"/>
                <a:ea typeface="Times New Roman"/>
                <a:cs typeface="Times New Roman"/>
                <a:sym typeface="Times New Roman"/>
              </a:endParaRPr>
            </a:p>
          </p:txBody>
        </p:sp>
        <p:sp>
          <p:nvSpPr>
            <p:cNvPr id="27" name="Google Shape;27;p1"/>
            <p:cNvSpPr txBox="1"/>
            <p:nvPr/>
          </p:nvSpPr>
          <p:spPr>
            <a:xfrm>
              <a:off x="21462664" y="9193552"/>
              <a:ext cx="7624370" cy="996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r>
                <a:rPr lang="en-US" sz="2500" b="1" i="0" u="none" strike="noStrike" cap="none" dirty="0">
                  <a:solidFill>
                    <a:srgbClr val="000000"/>
                  </a:solidFill>
                  <a:latin typeface="Times New Roman"/>
                  <a:ea typeface="Times New Roman"/>
                  <a:cs typeface="Times New Roman"/>
                  <a:sym typeface="Times New Roman"/>
                </a:rPr>
                <a:t>Figure </a:t>
              </a:r>
              <a:r>
                <a:rPr lang="en-US" sz="2500" b="1" dirty="0">
                  <a:latin typeface="Times New Roman"/>
                  <a:ea typeface="Times New Roman"/>
                  <a:cs typeface="Times New Roman"/>
                  <a:sym typeface="Times New Roman"/>
                </a:rPr>
                <a:t>2</a:t>
              </a:r>
              <a:endParaRPr sz="2500" b="1" i="0" u="none" strike="noStrike" cap="none" dirty="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500"/>
                <a:buFont typeface="Arial"/>
                <a:buNone/>
              </a:pPr>
              <a:r>
                <a:rPr lang="en-US" sz="2500" b="1" i="1" dirty="0">
                  <a:latin typeface="Times New Roman"/>
                  <a:ea typeface="Times New Roman"/>
                  <a:cs typeface="Times New Roman"/>
                  <a:sym typeface="Times New Roman"/>
                </a:rPr>
                <a:t>Cognitive Status Among Different Vision Statuses</a:t>
              </a:r>
              <a:endParaRPr sz="2500" b="1" i="1" u="none" strike="noStrike" cap="none" dirty="0">
                <a:solidFill>
                  <a:srgbClr val="000000"/>
                </a:solidFill>
                <a:latin typeface="Times New Roman"/>
                <a:ea typeface="Times New Roman"/>
                <a:cs typeface="Times New Roman"/>
                <a:sym typeface="Times New Roman"/>
              </a:endParaRPr>
            </a:p>
          </p:txBody>
        </p:sp>
        <p:pic>
          <p:nvPicPr>
            <p:cNvPr id="1028" name="Picture 4">
              <a:extLst>
                <a:ext uri="{FF2B5EF4-FFF2-40B4-BE49-F238E27FC236}">
                  <a16:creationId xmlns:a16="http://schemas.microsoft.com/office/drawing/2014/main" id="{16A4BA68-002C-A169-6885-7C17D623FC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62664" y="10246008"/>
              <a:ext cx="7277931" cy="4500187"/>
            </a:xfrm>
            <a:prstGeom prst="rect">
              <a:avLst/>
            </a:prstGeom>
            <a:noFill/>
            <a:extLst>
              <a:ext uri="{909E8E84-426E-40DD-AFC4-6F175D3DCCD1}">
                <a14:hiddenFill xmlns:a14="http://schemas.microsoft.com/office/drawing/2010/main">
                  <a:solidFill>
                    <a:srgbClr val="FFFFFF"/>
                  </a:solidFill>
                </a14:hiddenFill>
              </a:ext>
            </a:extLst>
          </p:spPr>
        </p:pic>
      </p:grpSp>
      <p:pic>
        <p:nvPicPr>
          <p:cNvPr id="4" name="Picture 3">
            <a:extLst>
              <a:ext uri="{FF2B5EF4-FFF2-40B4-BE49-F238E27FC236}">
                <a16:creationId xmlns:a16="http://schemas.microsoft.com/office/drawing/2014/main" id="{33C48C13-EBE0-5D0B-E395-903343109399}"/>
              </a:ext>
            </a:extLst>
          </p:cNvPr>
          <p:cNvPicPr>
            <a:picLocks noChangeAspect="1"/>
          </p:cNvPicPr>
          <p:nvPr/>
        </p:nvPicPr>
        <p:blipFill>
          <a:blip r:embed="rId4"/>
          <a:stretch>
            <a:fillRect/>
          </a:stretch>
        </p:blipFill>
        <p:spPr>
          <a:xfrm>
            <a:off x="18041703" y="7064221"/>
            <a:ext cx="6917131" cy="4132955"/>
          </a:xfrm>
          <a:prstGeom prst="rect">
            <a:avLst/>
          </a:prstGeom>
        </p:spPr>
      </p:pic>
      <p:sp>
        <p:nvSpPr>
          <p:cNvPr id="6" name="Google Shape;25;p1">
            <a:extLst>
              <a:ext uri="{FF2B5EF4-FFF2-40B4-BE49-F238E27FC236}">
                <a16:creationId xmlns:a16="http://schemas.microsoft.com/office/drawing/2014/main" id="{868EE355-4123-5092-D132-EEFB7EA45403}"/>
              </a:ext>
            </a:extLst>
          </p:cNvPr>
          <p:cNvSpPr txBox="1"/>
          <p:nvPr/>
        </p:nvSpPr>
        <p:spPr>
          <a:xfrm>
            <a:off x="18056728" y="11236374"/>
            <a:ext cx="6693000" cy="846449"/>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r>
              <a:rPr lang="en-US" sz="1800" b="0" i="1" u="none" strike="noStrike" cap="none" dirty="0">
                <a:solidFill>
                  <a:srgbClr val="000000"/>
                </a:solidFill>
                <a:latin typeface="Times New Roman"/>
                <a:ea typeface="Times New Roman"/>
                <a:cs typeface="Times New Roman"/>
                <a:sym typeface="Times New Roman"/>
              </a:rPr>
              <a:t>Note.</a:t>
            </a:r>
            <a:r>
              <a:rPr lang="en-US" sz="1800" b="1" i="0" u="none" strike="noStrike" cap="none" dirty="0">
                <a:solidFill>
                  <a:srgbClr val="000000"/>
                </a:solidFill>
                <a:latin typeface="Times New Roman"/>
                <a:ea typeface="Times New Roman"/>
                <a:cs typeface="Times New Roman"/>
                <a:sym typeface="Times New Roman"/>
              </a:rPr>
              <a:t> </a:t>
            </a:r>
            <a:r>
              <a:rPr lang="en-US" sz="1800" i="0" u="none" strike="noStrike" cap="none" dirty="0">
                <a:solidFill>
                  <a:srgbClr val="000000"/>
                </a:solidFill>
                <a:latin typeface="Times New Roman"/>
                <a:ea typeface="Times New Roman"/>
                <a:cs typeface="Times New Roman"/>
                <a:sym typeface="Times New Roman"/>
              </a:rPr>
              <a:t>A chart </a:t>
            </a:r>
            <a:r>
              <a:rPr lang="en-US" sz="1800" dirty="0">
                <a:latin typeface="Times New Roman"/>
                <a:ea typeface="Times New Roman"/>
                <a:cs typeface="Times New Roman"/>
                <a:sym typeface="Times New Roman"/>
              </a:rPr>
              <a:t>showing the breakdown of age, sex, race, and marital status of the data among the five vision categories</a:t>
            </a:r>
          </a:p>
        </p:txBody>
      </p:sp>
      <p:sp>
        <p:nvSpPr>
          <p:cNvPr id="32" name="Rectangle 14">
            <a:extLst>
              <a:ext uri="{FF2B5EF4-FFF2-40B4-BE49-F238E27FC236}">
                <a16:creationId xmlns:a16="http://schemas.microsoft.com/office/drawing/2014/main" id="{FA26D7F7-833E-A8B2-51C9-D09D52D622BD}"/>
              </a:ext>
            </a:extLst>
          </p:cNvPr>
          <p:cNvSpPr>
            <a:spLocks noChangeArrowheads="1"/>
          </p:cNvSpPr>
          <p:nvPr/>
        </p:nvSpPr>
        <p:spPr bwMode="auto">
          <a:xfrm>
            <a:off x="0" y="0"/>
            <a:ext cx="32918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3" name="Rectangle 15">
            <a:extLst>
              <a:ext uri="{FF2B5EF4-FFF2-40B4-BE49-F238E27FC236}">
                <a16:creationId xmlns:a16="http://schemas.microsoft.com/office/drawing/2014/main" id="{F6C9A994-44F2-32AE-79B6-C595F0A3987C}"/>
              </a:ext>
            </a:extLst>
          </p:cNvPr>
          <p:cNvSpPr>
            <a:spLocks noChangeArrowheads="1"/>
          </p:cNvSpPr>
          <p:nvPr/>
        </p:nvSpPr>
        <p:spPr bwMode="auto">
          <a:xfrm>
            <a:off x="152400" y="152400"/>
            <a:ext cx="32918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40" name="Group 39">
            <a:extLst>
              <a:ext uri="{FF2B5EF4-FFF2-40B4-BE49-F238E27FC236}">
                <a16:creationId xmlns:a16="http://schemas.microsoft.com/office/drawing/2014/main" id="{068511CC-EFE9-98E2-316F-29BB34EE5DDF}"/>
              </a:ext>
            </a:extLst>
          </p:cNvPr>
          <p:cNvGrpSpPr/>
          <p:nvPr/>
        </p:nvGrpSpPr>
        <p:grpSpPr>
          <a:xfrm>
            <a:off x="23530300" y="35310835"/>
            <a:ext cx="3771900" cy="3911929"/>
            <a:chOff x="23660099" y="35715121"/>
            <a:chExt cx="3771900" cy="3911929"/>
          </a:xfrm>
        </p:grpSpPr>
        <p:sp>
          <p:nvSpPr>
            <p:cNvPr id="19" name="Google Shape;19;p1"/>
            <p:cNvSpPr txBox="1"/>
            <p:nvPr/>
          </p:nvSpPr>
          <p:spPr>
            <a:xfrm>
              <a:off x="23660099" y="35715121"/>
              <a:ext cx="3771900" cy="1108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dirty="0">
                  <a:solidFill>
                    <a:srgbClr val="006848"/>
                  </a:solidFill>
                  <a:latin typeface="Times New Roman"/>
                  <a:ea typeface="Times New Roman"/>
                  <a:cs typeface="Times New Roman"/>
                  <a:sym typeface="Times New Roman"/>
                </a:rPr>
                <a:t>References</a:t>
              </a:r>
              <a:endParaRPr sz="1400" b="0" i="0" u="none" strike="noStrike" cap="none" dirty="0">
                <a:solidFill>
                  <a:srgbClr val="000000"/>
                </a:solidFill>
                <a:latin typeface="Arial"/>
                <a:ea typeface="Arial"/>
                <a:cs typeface="Arial"/>
                <a:sym typeface="Arial"/>
              </a:endParaRPr>
            </a:p>
          </p:txBody>
        </p:sp>
        <p:pic>
          <p:nvPicPr>
            <p:cNvPr id="38" name="Picture 37">
              <a:extLst>
                <a:ext uri="{FF2B5EF4-FFF2-40B4-BE49-F238E27FC236}">
                  <a16:creationId xmlns:a16="http://schemas.microsoft.com/office/drawing/2014/main" id="{EAA789AF-64B2-2026-5CFA-258C2F0AE899}"/>
                </a:ext>
              </a:extLst>
            </p:cNvPr>
            <p:cNvPicPr>
              <a:picLocks noChangeAspect="1"/>
            </p:cNvPicPr>
            <p:nvPr/>
          </p:nvPicPr>
          <p:blipFill>
            <a:blip r:embed="rId5"/>
            <a:stretch>
              <a:fillRect/>
            </a:stretch>
          </p:blipFill>
          <p:spPr>
            <a:xfrm>
              <a:off x="24198314" y="36953389"/>
              <a:ext cx="2695469" cy="2673661"/>
            </a:xfrm>
            <a:prstGeom prst="rect">
              <a:avLst/>
            </a:prstGeom>
          </p:spPr>
        </p:pic>
      </p:grpSp>
      <p:sp>
        <p:nvSpPr>
          <p:cNvPr id="3" name="TextBox 2">
            <a:extLst>
              <a:ext uri="{FF2B5EF4-FFF2-40B4-BE49-F238E27FC236}">
                <a16:creationId xmlns:a16="http://schemas.microsoft.com/office/drawing/2014/main" id="{EE246222-FA8F-FAFB-952E-577E97961C34}"/>
              </a:ext>
            </a:extLst>
          </p:cNvPr>
          <p:cNvSpPr txBox="1"/>
          <p:nvPr/>
        </p:nvSpPr>
        <p:spPr>
          <a:xfrm>
            <a:off x="22606756" y="39627050"/>
            <a:ext cx="5618988" cy="584775"/>
          </a:xfrm>
          <a:prstGeom prst="rect">
            <a:avLst/>
          </a:prstGeom>
          <a:noFill/>
        </p:spPr>
        <p:txBody>
          <a:bodyPr wrap="square" rtlCol="0">
            <a:spAutoFit/>
          </a:bodyPr>
          <a:lstStyle/>
          <a:p>
            <a:pPr algn="ctr"/>
            <a:r>
              <a:rPr lang="en-US" sz="1600" dirty="0"/>
              <a:t>Acknowledgment: The authors extend special thanks to Dr. Rebecca Wartman for providing these clinical data.</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347072B7DD76443AB36EB44E1071A9A" ma:contentTypeVersion="14" ma:contentTypeDescription="Create a new document." ma:contentTypeScope="" ma:versionID="1f2a487db9bd0e86c01a3cf3e340dac3">
  <xsd:schema xmlns:xsd="http://www.w3.org/2001/XMLSchema" xmlns:xs="http://www.w3.org/2001/XMLSchema" xmlns:p="http://schemas.microsoft.com/office/2006/metadata/properties" xmlns:ns3="2c7a007b-22e7-4280-9b06-e64ddeaa325d" xmlns:ns4="6fb76291-affe-4bbb-92f9-ce216454b07a" targetNamespace="http://schemas.microsoft.com/office/2006/metadata/properties" ma:root="true" ma:fieldsID="9216f61d26b77d369439726675d3b6e7" ns3:_="" ns4:_="">
    <xsd:import namespace="2c7a007b-22e7-4280-9b06-e64ddeaa325d"/>
    <xsd:import namespace="6fb76291-affe-4bbb-92f9-ce216454b07a"/>
    <xsd:element name="properties">
      <xsd:complexType>
        <xsd:sequence>
          <xsd:element name="documentManagement">
            <xsd:complexType>
              <xsd:all>
                <xsd:element ref="ns3:MediaServiceDateTaken" minOccurs="0"/>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a007b-22e7-4280-9b06-e64ddeaa325d"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fb76291-affe-4bbb-92f9-ce216454b07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2c7a007b-22e7-4280-9b06-e64ddeaa325d" xsi:nil="true"/>
  </documentManagement>
</p:properties>
</file>

<file path=customXml/itemProps1.xml><?xml version="1.0" encoding="utf-8"?>
<ds:datastoreItem xmlns:ds="http://schemas.openxmlformats.org/officeDocument/2006/customXml" ds:itemID="{F475217C-E4C9-45DD-86D3-AA71F527F491}">
  <ds:schemaRefs>
    <ds:schemaRef ds:uri="2c7a007b-22e7-4280-9b06-e64ddeaa325d"/>
    <ds:schemaRef ds:uri="6fb76291-affe-4bbb-92f9-ce216454b0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61D51F6-D4D3-426F-AD02-C5D8B5ECB94B}">
  <ds:schemaRefs>
    <ds:schemaRef ds:uri="http://schemas.microsoft.com/sharepoint/v3/contenttype/forms"/>
  </ds:schemaRefs>
</ds:datastoreItem>
</file>

<file path=customXml/itemProps3.xml><?xml version="1.0" encoding="utf-8"?>
<ds:datastoreItem xmlns:ds="http://schemas.openxmlformats.org/officeDocument/2006/customXml" ds:itemID="{A723288F-66C0-42DA-B7AC-AFF92B13214B}">
  <ds:schemaRefs>
    <ds:schemaRef ds:uri="http://schemas.openxmlformats.org/package/2006/metadata/core-properties"/>
    <ds:schemaRef ds:uri="http://schemas.microsoft.com/office/infopath/2007/PartnerControls"/>
    <ds:schemaRef ds:uri="http://schemas.microsoft.com/office/2006/metadata/properties"/>
    <ds:schemaRef ds:uri="http://purl.org/dc/elements/1.1/"/>
    <ds:schemaRef ds:uri="http://schemas.microsoft.com/office/2006/documentManagement/types"/>
    <ds:schemaRef ds:uri="http://www.w3.org/XML/1998/namespace"/>
    <ds:schemaRef ds:uri="http://purl.org/dc/dcmitype/"/>
    <ds:schemaRef ds:uri="6fb76291-affe-4bbb-92f9-ce216454b07a"/>
    <ds:schemaRef ds:uri="2c7a007b-22e7-4280-9b06-e64ddeaa325d"/>
    <ds:schemaRef ds:uri="http://purl.org/dc/terms/"/>
  </ds:schemaRefs>
</ds:datastoreItem>
</file>

<file path=docMetadata/LabelInfo.xml><?xml version="1.0" encoding="utf-8"?>
<clbl:labelList xmlns:clbl="http://schemas.microsoft.com/office/2020/mipLabelMetadata">
  <clbl:label id="{741bf7de-e2e5-46df-8d67-82607df9deaa}" enabled="0" method="" siteId="{741bf7de-e2e5-46df-8d67-82607df9deaa}" removed="1"/>
</clbl:labelList>
</file>

<file path=docProps/app.xml><?xml version="1.0" encoding="utf-8"?>
<Properties xmlns="http://schemas.openxmlformats.org/officeDocument/2006/extended-properties" xmlns:vt="http://schemas.openxmlformats.org/officeDocument/2006/docPropsVTypes">
  <TotalTime>326</TotalTime>
  <Words>1022</Words>
  <Application>Microsoft Office PowerPoint</Application>
  <PresentationFormat>Custom</PresentationFormat>
  <Paragraphs>36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Calibri</vt:lpstr>
      <vt:lpstr>Arial Black</vt:lpstr>
      <vt:lpstr>Arial</vt:lpstr>
      <vt:lpstr>Times New Roman</vt:lpstr>
      <vt:lpstr>Office Theme</vt:lpstr>
      <vt:lpstr> The Association Between Vision Loss, Co-morbidities, and Cognitive Loss Among Residents in Skilled Care Facilities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Taylor, James</dc:creator>
  <cp:lastModifiedBy>Avery Moriyasu</cp:lastModifiedBy>
  <cp:revision>2</cp:revision>
  <dcterms:created xsi:type="dcterms:W3CDTF">2011-12-16T15:52:35Z</dcterms:created>
  <dcterms:modified xsi:type="dcterms:W3CDTF">2026-04-18T16:31:15Z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0x0101009347072B7DD76443AB36EB44E1071A9A</vt:lpwstr>
  </property>
</Properties>
</file>