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embeddedFontLst>
    <p:embeddedFont>
      <p:font typeface="Avenir" panose="02000503020000020003" pitchFamily="2" charset="0"/>
      <p:regular r:id="rId19"/>
      <p: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znRcV7RXiaDRjB3jZ1SgYO3Ad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415"/>
  </p:normalViewPr>
  <p:slideViewPr>
    <p:cSldViewPr snapToGrid="0">
      <p:cViewPr varScale="1">
        <p:scale>
          <a:sx n="99" d="100"/>
          <a:sy n="99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Rebekah intro and say the prayers</a:t>
            </a: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Buzzy</a:t>
            </a: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Bo Perry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Bo Perry</a:t>
            </a: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Mary Herndon - (Casi-Backup) “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waiting for someone to include me TO: I am intentionally including someone else”</a:t>
            </a: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727d039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c727d039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Nicole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Casi</a:t>
            </a: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Mary Herndon – “If we can imagine it, we can do it.”</a:t>
            </a:r>
            <a:endParaRPr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William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Note – Reporting is what we’re doing here today and the several times we’ve done minutes for mission,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Evaluation is your role next. As the rest of the team presents our findings, you’ll be the judge of success by signing up to get involved in a committee.</a:t>
            </a: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d00eb75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g2cd00eb75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d00eb751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" name="Google Shape;71;g2cd00eb751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Buzzy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cef23251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Buzzy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g2ccef2325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cef2325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Buzzy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g2ccef2325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26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2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1"/>
          <p:cNvSpPr txBox="1">
            <a:spLocks noGrp="1"/>
          </p:cNvSpPr>
          <p:nvPr>
            <p:ph type="ctrTitle"/>
          </p:nvPr>
        </p:nvSpPr>
        <p:spPr>
          <a:xfrm>
            <a:off x="965199" y="885433"/>
            <a:ext cx="10261602" cy="238640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 sz="7200">
                <a:solidFill>
                  <a:schemeClr val="dk1"/>
                </a:solidFill>
              </a:rPr>
              <a:t>GSPC Thriving Congregations</a:t>
            </a:r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subTitle" idx="1"/>
          </p:nvPr>
        </p:nvSpPr>
        <p:spPr>
          <a:xfrm>
            <a:off x="1906955" y="4033164"/>
            <a:ext cx="8378090" cy="118120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1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85328"/>
              <a:buNone/>
            </a:pPr>
            <a:r>
              <a:rPr lang="en-US" sz="1400"/>
              <a:t>Members: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85328"/>
              <a:buNone/>
            </a:pPr>
            <a:r>
              <a:rPr lang="en-US" sz="1400"/>
              <a:t>Rebekah Abel Lamar, John Browning, Casi Callaway, Mary Herndon Nordmann,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85328"/>
              <a:buNone/>
            </a:pPr>
            <a:r>
              <a:rPr lang="en-US" sz="1400"/>
              <a:t>William Peebles, Buzzy Riis, Nicole Riis, Bo Perry,</a:t>
            </a:r>
            <a:endParaRPr/>
          </a:p>
        </p:txBody>
      </p:sp>
      <p:sp>
        <p:nvSpPr>
          <p:cNvPr id="32" name="Google Shape;32;p1"/>
          <p:cNvSpPr/>
          <p:nvPr/>
        </p:nvSpPr>
        <p:spPr>
          <a:xfrm rot="10800000">
            <a:off x="0" y="5388384"/>
            <a:ext cx="12192000" cy="1469616"/>
          </a:xfrm>
          <a:custGeom>
            <a:avLst/>
            <a:gdLst/>
            <a:ahLst/>
            <a:cxnLst/>
            <a:rect l="l" t="t" r="r" b="b"/>
            <a:pathLst>
              <a:path w="12192000" h="1469616" extrusionOk="0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6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451515" y="978993"/>
            <a:ext cx="3765483" cy="490001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With Big Picture Topic Areas,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GSPC Got Going. Here’s what’s already happening:</a:t>
            </a:r>
            <a:endParaRPr dirty="0"/>
          </a:p>
        </p:txBody>
      </p:sp>
      <p:sp>
        <p:nvSpPr>
          <p:cNvPr id="109" name="Google Shape;109;p6"/>
          <p:cNvSpPr txBox="1">
            <a:spLocks noGrp="1"/>
          </p:cNvSpPr>
          <p:nvPr>
            <p:ph type="body" idx="1"/>
          </p:nvPr>
        </p:nvSpPr>
        <p:spPr>
          <a:xfrm>
            <a:off x="5556552" y="978993"/>
            <a:ext cx="5816734" cy="490001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Children and Youth – the study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Tara Bulger Children’s program review &amp; plan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300"/>
              <a:buFont typeface="Arial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Connections among church family: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Supper Clubs, Parties, Bible Studies, Lunch &amp; Learns, Book Study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300"/>
              <a:buFont typeface="Arial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Connecting to Our Community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Downtown Police Precinct – Mardi Gras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Water Fountain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00"/>
              <a:buFont typeface="Courier New"/>
              <a:buChar char="o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2 Pastors &amp; A Rabbi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7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we need from you – Committee Engagement</a:t>
            </a:r>
            <a:endParaRPr dirty="0"/>
          </a:p>
        </p:txBody>
      </p:sp>
      <p:sp>
        <p:nvSpPr>
          <p:cNvPr id="117" name="Google Shape;117;p7"/>
          <p:cNvSpPr txBox="1">
            <a:spLocks noGrp="1"/>
          </p:cNvSpPr>
          <p:nvPr>
            <p:ph type="body" idx="1"/>
          </p:nvPr>
        </p:nvSpPr>
        <p:spPr>
          <a:xfrm>
            <a:off x="5164428" y="103030"/>
            <a:ext cx="6722772" cy="65682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Children and Youth in the Downtown Community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Connections among Church Family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4000"/>
              <a:buFont typeface="Arial"/>
              <a:buChar char="•"/>
            </a:pP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Connecting to our Community-Meals on Wheels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4000"/>
              <a:buFont typeface="Arial"/>
              <a:buChar char="•"/>
            </a:pPr>
            <a:r>
              <a:rPr lang="en-US" sz="2800" dirty="0"/>
              <a:t>Responsibility:</a:t>
            </a:r>
          </a:p>
          <a:p>
            <a:pPr lvl="1" indent="-457200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2600" dirty="0">
                <a:latin typeface="Century Gothic"/>
                <a:ea typeface="Century Gothic"/>
                <a:cs typeface="Century Gothic"/>
                <a:sym typeface="Century Gothic"/>
              </a:rPr>
              <a:t>Sign up for one of the above listed committees</a:t>
            </a:r>
          </a:p>
          <a:p>
            <a:pPr lvl="1" indent="-457200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2600" dirty="0"/>
              <a:t>Committees will meet monthly for 2-3 months and then quarterly</a:t>
            </a:r>
          </a:p>
          <a:p>
            <a:pPr lvl="1" indent="-457200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2600" dirty="0">
                <a:latin typeface="Century Gothic"/>
                <a:ea typeface="Century Gothic"/>
                <a:cs typeface="Century Gothic"/>
                <a:sym typeface="Century Gothic"/>
              </a:rPr>
              <a:t>Task 1 – Vet the best ideas in each category to see what stands out as most doable, within budget, with support through action/ volunteers</a:t>
            </a:r>
          </a:p>
          <a:p>
            <a:pPr lvl="1" indent="-457200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2600" dirty="0"/>
              <a:t>Task 2 – Get started to see what sticks</a:t>
            </a:r>
            <a:endParaRPr sz="2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8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Specific Ideas within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Children and Youth in the Downtown Community</a:t>
            </a:r>
            <a:endParaRPr dirty="0"/>
          </a:p>
        </p:txBody>
      </p:sp>
      <p:sp>
        <p:nvSpPr>
          <p:cNvPr id="125" name="Google Shape;125;p8"/>
          <p:cNvSpPr txBox="1">
            <a:spLocks noGrp="1"/>
          </p:cNvSpPr>
          <p:nvPr>
            <p:ph type="body" idx="1"/>
          </p:nvPr>
        </p:nvSpPr>
        <p:spPr>
          <a:xfrm>
            <a:off x="5556551" y="242888"/>
            <a:ext cx="6073473" cy="652553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Support for elementary/pre-K programs inside downtown loop</a:t>
            </a: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 Reading to students</a:t>
            </a: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Partnering with parents of students</a:t>
            </a: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Summer meal “backpack” support for students during summer vacation</a:t>
            </a: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Explore causes/prevention of factors leading to youth violence in these areas</a:t>
            </a: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Explore development/offering in GSPC facility of parenting counseling and related resources</a:t>
            </a: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•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Chair:</a:t>
            </a: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Members: Bo Perry</a:t>
            </a: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9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Specific Ideas within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Connections among Church Family</a:t>
            </a:r>
            <a:endParaRPr dirty="0"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6008068" y="978993"/>
            <a:ext cx="5365218" cy="490001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Survey needs and assets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Fellowship committee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New Member Committee/greeters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57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Font typeface="Arial"/>
              <a:buNone/>
            </a:pP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Chair: Mary Herndon Nordmann,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Members: Casi Callaway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0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451515" y="1734857"/>
            <a:ext cx="4236395" cy="33882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Specific Ideas within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Connecting to our Community-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Meals on Wheels</a:t>
            </a:r>
            <a:endParaRPr dirty="0"/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6008068" y="978993"/>
            <a:ext cx="5365218" cy="490001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Expansion – More routes and/or More engagement with those we serve 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Help around their houses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Invite folks to church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Font typeface="Arial"/>
              <a:buChar char="•"/>
            </a:pPr>
            <a:endParaRPr lang="en-US"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Chair: 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3600"/>
              <a:buFont typeface="Arial"/>
              <a:buChar char="•"/>
            </a:pP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Members: Nicole Riis, William Peebles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DAA6-BBA8-D121-82D5-8346DA52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Calling Us to Serve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C0A0D-9D6C-9DE9-169B-638C0B9EE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We </a:t>
            </a: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can change from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waiting for someone to include me to intentionally including others.</a:t>
            </a:r>
          </a:p>
          <a:p>
            <a:pPr fontAlgn="base">
              <a:spcBef>
                <a:spcPts val="0"/>
              </a:spcBef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Be Reminded of our assets, Focus on our successes.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We can do more than we are trusting that we can do – it only takes one person and one idea.</a:t>
            </a:r>
          </a:p>
          <a:p>
            <a:pPr fontAlgn="base">
              <a:spcBef>
                <a:spcPts val="0"/>
              </a:spcBef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Remember what we used to do so we can decide what we want to do </a:t>
            </a: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next.</a:t>
            </a:r>
          </a:p>
          <a:p>
            <a:pPr fontAlgn="base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If we can imagine it, we can do it. 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0" i="0" u="none" strike="noStrike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3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727d0396d_0_5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c727d0396d_0_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g2c727d0396d_0_5"/>
          <p:cNvSpPr txBox="1"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Gothic"/>
              <a:buNone/>
            </a:pPr>
            <a:r>
              <a:rPr lang="en-US" sz="7200">
                <a:solidFill>
                  <a:schemeClr val="dk1"/>
                </a:solidFill>
              </a:rPr>
              <a:t>Questions?</a:t>
            </a:r>
            <a:endParaRPr sz="7200">
              <a:solidFill>
                <a:schemeClr val="dk1"/>
              </a:solidFill>
            </a:endParaRPr>
          </a:p>
        </p:txBody>
      </p:sp>
      <p:sp>
        <p:nvSpPr>
          <p:cNvPr id="149" name="Google Shape;149;g2c727d0396d_0_5"/>
          <p:cNvSpPr/>
          <p:nvPr/>
        </p:nvSpPr>
        <p:spPr>
          <a:xfrm rot="10800000">
            <a:off x="0" y="5388384"/>
            <a:ext cx="12192000" cy="1469616"/>
          </a:xfrm>
          <a:custGeom>
            <a:avLst/>
            <a:gdLst/>
            <a:ahLst/>
            <a:cxnLst/>
            <a:rect l="l" t="t" r="r" b="b"/>
            <a:pathLst>
              <a:path w="12192000" h="1469616" extrusionOk="0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2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What is “Thriving Congregations”</a:t>
            </a:r>
            <a:endParaRPr sz="3700"/>
          </a:p>
        </p:txBody>
      </p:sp>
      <p:sp>
        <p:nvSpPr>
          <p:cNvPr id="40" name="Google Shape;40;p2"/>
          <p:cNvSpPr txBox="1">
            <a:spLocks noGrp="1"/>
          </p:cNvSpPr>
          <p:nvPr>
            <p:ph type="body" idx="1"/>
          </p:nvPr>
        </p:nvSpPr>
        <p:spPr>
          <a:xfrm>
            <a:off x="5300133" y="135467"/>
            <a:ext cx="6073153" cy="658706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Black Mountain School of Theology &amp; Montreat</a:t>
            </a:r>
            <a:endParaRPr sz="2400"/>
          </a:p>
          <a:p>
            <a:pPr marL="685800" lvl="1" indent="-292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Lilly Endowment Grant </a:t>
            </a:r>
            <a:endParaRPr/>
          </a:p>
          <a:p>
            <a:pPr marL="685800" marR="0" lvl="1" indent="-292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Help congregations thrive by </a:t>
            </a:r>
            <a:endParaRPr/>
          </a:p>
          <a:p>
            <a:pPr marL="1143000" marR="0" lvl="2" indent="-292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Strengthening ministries that help people deepen their relationships with God, </a:t>
            </a:r>
            <a:endParaRPr/>
          </a:p>
          <a:p>
            <a:pPr marL="1143000" marR="0" lvl="2" indent="-292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Enhance connections with each other, and </a:t>
            </a:r>
            <a:endParaRPr/>
          </a:p>
          <a:p>
            <a:pPr marL="1143000" marR="0" lvl="2" indent="-292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Contribute to the flourishing of their communities and the world.</a:t>
            </a:r>
            <a:endParaRPr/>
          </a:p>
          <a:p>
            <a:pPr marL="342900" marR="0" lvl="0" indent="-2921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/>
              <a:t>Committee Goal has been to determine who we are and where we are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3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Why Thriving Now?</a:t>
            </a:r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body" idx="1"/>
          </p:nvPr>
        </p:nvSpPr>
        <p:spPr>
          <a:xfrm>
            <a:off x="4997003" y="257576"/>
            <a:ext cx="7194998" cy="649095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 dirty="0"/>
              <a:t>Where have we been as a Church?</a:t>
            </a:r>
          </a:p>
          <a:p>
            <a:pPr lvl="1" indent="-457200"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3400" dirty="0"/>
              <a:t>Review the Timeline in the Fellowship Hall</a:t>
            </a:r>
          </a:p>
          <a:p>
            <a:pPr lvl="1" indent="-457200"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3400" dirty="0"/>
              <a:t>Add Items you see missing</a:t>
            </a:r>
          </a:p>
          <a:p>
            <a:pPr lvl="1" indent="-457200"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3400" dirty="0"/>
              <a:t>Note how much our church as done over just the last 50 years.</a:t>
            </a:r>
            <a:endParaRPr sz="3600" dirty="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 dirty="0"/>
              <a:t>Where does God want GSPC to go?</a:t>
            </a:r>
          </a:p>
          <a:p>
            <a:pPr lvl="1" indent="-457200">
              <a:buSzPct val="50000"/>
              <a:buFont typeface="Courier New" panose="02070309020205020404" pitchFamily="49" charset="0"/>
              <a:buChar char="o"/>
            </a:pPr>
            <a:r>
              <a:rPr lang="en-US" sz="3400" dirty="0"/>
              <a:t>This is a working Church –historically working for our downtown community</a:t>
            </a:r>
          </a:p>
          <a:p>
            <a:pPr lvl="1" indent="-457200">
              <a:buSzPct val="50000"/>
              <a:buFont typeface="Courier New" panose="02070309020205020404" pitchFamily="49" charset="0"/>
              <a:buChar char="o"/>
            </a:pPr>
            <a:r>
              <a:rPr lang="en-US" sz="3400" dirty="0"/>
              <a:t>If we can imagine it, we can do it. </a:t>
            </a:r>
          </a:p>
          <a:p>
            <a:pPr lvl="1" indent="-457200">
              <a:buSzPct val="50000"/>
              <a:buFont typeface="Courier New" panose="02070309020205020404" pitchFamily="49" charset="0"/>
              <a:buChar char="o"/>
            </a:pPr>
            <a:r>
              <a:rPr lang="en-US" sz="3400" dirty="0"/>
              <a:t>Big dreams for a thriving church comes through a thriving community</a:t>
            </a:r>
          </a:p>
          <a:p>
            <a:pPr lvl="1" indent="-457200">
              <a:buSzPct val="50000"/>
              <a:buFont typeface="Courier New" panose="02070309020205020404" pitchFamily="49" charset="0"/>
              <a:buChar char="o"/>
            </a:pPr>
            <a:r>
              <a:rPr lang="en-US" sz="3400" dirty="0"/>
              <a:t>God is calling us to serve and to Bloom Where We are Planted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>
            <a:off x="0" y="-61436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4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Have We Done To Date?</a:t>
            </a: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5125792" y="141668"/>
            <a:ext cx="6247476" cy="650383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•"/>
            </a:pPr>
            <a:r>
              <a:rPr lang="en-US" sz="3200" dirty="0"/>
              <a:t>Research &amp; Data Collection</a:t>
            </a:r>
            <a:endParaRPr sz="3200" dirty="0"/>
          </a:p>
          <a:p>
            <a:pPr marL="9652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3200" dirty="0"/>
              <a:t>One on One Conversations</a:t>
            </a:r>
            <a:endParaRPr sz="3200" dirty="0"/>
          </a:p>
          <a:p>
            <a:pPr marL="9652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3200" dirty="0"/>
              <a:t>House Meetings</a:t>
            </a:r>
            <a:endParaRPr sz="3200" dirty="0"/>
          </a:p>
          <a:p>
            <a:pPr marL="9652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3200" dirty="0"/>
              <a:t>Community Leaders</a:t>
            </a:r>
            <a:endParaRPr sz="3200" dirty="0"/>
          </a:p>
          <a:p>
            <a:pPr marL="4572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•"/>
            </a:pPr>
            <a:r>
              <a:rPr lang="en-US" sz="3200" dirty="0"/>
              <a:t>Analysis:</a:t>
            </a:r>
            <a:endParaRPr sz="3200" dirty="0"/>
          </a:p>
          <a:p>
            <a:pPr marL="9652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3200" dirty="0"/>
              <a:t>Cross Comparison of Notes</a:t>
            </a:r>
            <a:endParaRPr sz="3200" dirty="0"/>
          </a:p>
          <a:p>
            <a:pPr marL="4572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•"/>
            </a:pPr>
            <a:r>
              <a:rPr lang="en-US" sz="3200" dirty="0"/>
              <a:t>Reporting</a:t>
            </a:r>
            <a:endParaRPr sz="2400" dirty="0"/>
          </a:p>
          <a:p>
            <a:pPr marL="9652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800" dirty="0"/>
              <a:t>Minutes for Mission</a:t>
            </a:r>
            <a:endParaRPr sz="2000" dirty="0"/>
          </a:p>
          <a:p>
            <a:pPr marL="9652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800" dirty="0"/>
              <a:t>May 5 Lunch Discussion</a:t>
            </a:r>
            <a:endParaRPr sz="2800" dirty="0"/>
          </a:p>
          <a:p>
            <a:pPr marL="4572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•"/>
            </a:pPr>
            <a:r>
              <a:rPr lang="en-US" sz="3200" dirty="0"/>
              <a:t>Evaluation – The big Next Step</a:t>
            </a:r>
            <a:endParaRPr sz="2400" dirty="0"/>
          </a:p>
          <a:p>
            <a:pPr marL="9652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800" dirty="0"/>
              <a:t>Your involvement – </a:t>
            </a:r>
          </a:p>
          <a:p>
            <a:pPr marL="1422400" lvl="2">
              <a:lnSpc>
                <a:spcPct val="90000"/>
              </a:lnSpc>
              <a:spcBef>
                <a:spcPts val="0"/>
              </a:spcBef>
              <a:buSzPts val="2200"/>
              <a:buFont typeface="Courier New"/>
              <a:buChar char="o"/>
            </a:pPr>
            <a:r>
              <a:rPr lang="en-US" sz="2800" dirty="0"/>
              <a:t>Where do you feel called to join?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d00eb7514_0_0"/>
          <p:cNvSpPr txBox="1">
            <a:spLocks noGrp="1"/>
          </p:cNvSpPr>
          <p:nvPr>
            <p:ph type="ctrTitle"/>
          </p:nvPr>
        </p:nvSpPr>
        <p:spPr>
          <a:xfrm>
            <a:off x="316352" y="166066"/>
            <a:ext cx="6045000" cy="14730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54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3600" b="1" i="0" u="sng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Defining our Assets – </a:t>
            </a:r>
            <a:br>
              <a:rPr lang="en-US" sz="3600" b="1" i="0" u="sng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i="0" u="sng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 More than a Building </a:t>
            </a:r>
            <a:endParaRPr/>
          </a:p>
        </p:txBody>
      </p:sp>
      <p:sp>
        <p:nvSpPr>
          <p:cNvPr id="62" name="Google Shape;62;g2cd00eb7514_0_0"/>
          <p:cNvSpPr txBox="1"/>
          <p:nvPr/>
        </p:nvSpPr>
        <p:spPr>
          <a:xfrm>
            <a:off x="189386" y="2046905"/>
            <a:ext cx="44436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Amazing Pastoral Care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Proud History in Old City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 Grade Kitchen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Bible Based Preaching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Debt Free Financials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Multipurpose Fellowship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Dining Hall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Focused History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2cd00eb7514_0_0"/>
          <p:cNvSpPr txBox="1"/>
          <p:nvPr/>
        </p:nvSpPr>
        <p:spPr>
          <a:xfrm>
            <a:off x="7489601" y="2793301"/>
            <a:ext cx="46458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Parking Lot that Pays for Itself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 Compliant – Safe Spaces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Guesnard House 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“Off Site” Functions &amp; Education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Endowed Funds and Estate / Trust Support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2cd00eb7514_0_0" descr="Premium Vector | Cross religious isolated on white background vector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050" y="2137525"/>
            <a:ext cx="2178164" cy="21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2cd00eb7514_0_0" descr="Debt Free Sign Isolated On White Stock Photo 248090026 | Shutter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080" y="4526925"/>
            <a:ext cx="3202295" cy="21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cd00eb7514_0_0" descr="Make a Joyful Noise! | Trinity Downtow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9600" y="4526925"/>
            <a:ext cx="4338250" cy="21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cd00eb7514_0_0" descr="Membership — Government Street Presbyterian Church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40925" y="97825"/>
            <a:ext cx="4186925" cy="25935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cd00eb7514_0_0"/>
          <p:cNvSpPr txBox="1"/>
          <p:nvPr/>
        </p:nvSpPr>
        <p:spPr>
          <a:xfrm>
            <a:off x="3845986" y="4929320"/>
            <a:ext cx="3483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High Quality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Sanctuary Space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Members Who Care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Beautiful Music and Worship</a:t>
            </a: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Members </a:t>
            </a:r>
            <a:r>
              <a:rPr lang="en-U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are Known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Leaders in Community</a:t>
            </a: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Dedicated Families</a:t>
            </a: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d00eb7514_0_98"/>
          <p:cNvSpPr txBox="1">
            <a:spLocks noGrp="1"/>
          </p:cNvSpPr>
          <p:nvPr>
            <p:ph type="title"/>
          </p:nvPr>
        </p:nvSpPr>
        <p:spPr>
          <a:xfrm>
            <a:off x="810000" y="191117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None/>
            </a:pPr>
            <a:r>
              <a:rPr lang="en-US" sz="3600" b="1" i="0" u="sng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Defining our Community -</a:t>
            </a:r>
            <a:br>
              <a:rPr lang="en-US" sz="3600" b="1" i="0" u="sng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i="0" u="sng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GSPC In the Heart of the Action</a:t>
            </a:r>
            <a:endParaRPr sz="3600" b="1" u="sng"/>
          </a:p>
        </p:txBody>
      </p:sp>
      <p:pic>
        <p:nvPicPr>
          <p:cNvPr id="74" name="Google Shape;74;g2cd00eb7514_0_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0174" y="1161617"/>
            <a:ext cx="9072563" cy="550526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5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 listening, We Identified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3 Main Topic Areas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and a list of ideas in each</a:t>
            </a:r>
            <a:endParaRPr dirty="0"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5314950" y="0"/>
            <a:ext cx="6801950" cy="67733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3000" b="1" dirty="0">
                <a:latin typeface="Century Gothic"/>
                <a:ea typeface="Century Gothic"/>
                <a:cs typeface="Century Gothic"/>
                <a:sym typeface="Century Gothic"/>
              </a:rPr>
              <a:t>Children &amp; Youth</a:t>
            </a:r>
            <a:endParaRPr sz="2200" b="1" dirty="0"/>
          </a:p>
          <a:p>
            <a:pPr marL="81280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81081"/>
              <a:buFont typeface="Courier New"/>
              <a:buChar char="o"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Improve the connection and opportunities for children &amp; youth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81081"/>
              <a:buFont typeface="Courier New"/>
              <a:buChar char="o"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Connect volunteer programs for summer activities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Work to combine our children and youth to support a summer volunteer program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Parent education &amp; training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3000" b="1" dirty="0">
                <a:latin typeface="Century Gothic"/>
                <a:ea typeface="Century Gothic"/>
                <a:cs typeface="Century Gothic"/>
                <a:sym typeface="Century Gothic"/>
              </a:rPr>
              <a:t>Connections among Church Family</a:t>
            </a:r>
            <a:endParaRPr sz="2200" b="1" dirty="0"/>
          </a:p>
          <a:p>
            <a:pPr marL="81280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81081"/>
              <a:buFont typeface="Courier New"/>
              <a:buChar char="o"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Monthly lunches after church</a:t>
            </a:r>
            <a:endParaRPr dirty="0"/>
          </a:p>
          <a:p>
            <a:pPr marL="8001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081"/>
              <a:buFont typeface="Courier New"/>
              <a:buChar char="o"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Address isolation – learn who needs help and who is able to help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081"/>
              <a:buFont typeface="Courier New"/>
              <a:buChar char="o"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Quarterly Field trip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081"/>
              <a:buFont typeface="Courier New"/>
              <a:buChar char="o"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Quarterly </a:t>
            </a:r>
            <a:r>
              <a:rPr lang="en-US" sz="2400" dirty="0" err="1">
                <a:latin typeface="Century Gothic"/>
                <a:ea typeface="Century Gothic"/>
                <a:cs typeface="Century Gothic"/>
                <a:sym typeface="Century Gothic"/>
              </a:rPr>
              <a:t>Martelle</a:t>
            </a: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 Parties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081"/>
              <a:buFont typeface="Courier New"/>
              <a:buChar char="o"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Plug in New Members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081"/>
              <a:buFont typeface="Courier New"/>
              <a:buChar char="o"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Cook Offs – Chili, etc.</a:t>
            </a:r>
            <a:endParaRPr dirty="0"/>
          </a:p>
        </p:txBody>
      </p:sp>
      <p:sp>
        <p:nvSpPr>
          <p:cNvPr id="83" name="Google Shape;83;p5"/>
          <p:cNvSpPr txBox="1"/>
          <p:nvPr/>
        </p:nvSpPr>
        <p:spPr>
          <a:xfrm>
            <a:off x="8758300" y="846675"/>
            <a:ext cx="34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cef23251f_0_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g2ccef23251f_0_20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99995" sy="99995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ccef23251f_0_20"/>
          <p:cNvSpPr txBox="1">
            <a:spLocks noGrp="1"/>
          </p:cNvSpPr>
          <p:nvPr>
            <p:ph type="title"/>
          </p:nvPr>
        </p:nvSpPr>
        <p:spPr>
          <a:xfrm>
            <a:off x="451515" y="1159099"/>
            <a:ext cx="3765600" cy="396395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Continued: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In listening, We Identified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3 Main Topic Areas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and a list of ideas in each</a:t>
            </a:r>
            <a:endParaRPr dirty="0"/>
          </a:p>
        </p:txBody>
      </p:sp>
      <p:sp>
        <p:nvSpPr>
          <p:cNvPr id="91" name="Google Shape;91;g2ccef23251f_0_20"/>
          <p:cNvSpPr txBox="1">
            <a:spLocks noGrp="1"/>
          </p:cNvSpPr>
          <p:nvPr>
            <p:ph type="body" idx="1"/>
          </p:nvPr>
        </p:nvSpPr>
        <p:spPr>
          <a:xfrm>
            <a:off x="4957763" y="0"/>
            <a:ext cx="7159137" cy="67734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800" b="1" dirty="0">
                <a:latin typeface="Century Gothic"/>
                <a:ea typeface="Century Gothic"/>
                <a:cs typeface="Century Gothic"/>
                <a:sym typeface="Century Gothic"/>
              </a:rPr>
              <a:t>Connecting to Our Community &amp; External Mission</a:t>
            </a:r>
            <a:endParaRPr sz="2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1280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Lack of affordable housing</a:t>
            </a: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Mental health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Food Insecurity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Backpack programs - food &amp; educational materials for children over the summer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Expand Meals on Wheels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Take on an area/block to understand the needs; build relationship with a small area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Single Moms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Art Walk</a:t>
            </a:r>
            <a:endParaRPr sz="2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Guesnard House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Century Gothic"/>
                <a:ea typeface="Century Gothic"/>
                <a:cs typeface="Century Gothic"/>
                <a:sym typeface="Century Gothic"/>
              </a:rPr>
              <a:t>Counselor – bridge between the church and the community</a:t>
            </a:r>
            <a:endParaRPr dirty="0"/>
          </a:p>
        </p:txBody>
      </p:sp>
      <p:sp>
        <p:nvSpPr>
          <p:cNvPr id="92" name="Google Shape;92;g2ccef23251f_0_20"/>
          <p:cNvSpPr txBox="1"/>
          <p:nvPr/>
        </p:nvSpPr>
        <p:spPr>
          <a:xfrm>
            <a:off x="8758300" y="846675"/>
            <a:ext cx="34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cef23251f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g2ccef23251f_0_28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99995" sy="99995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ccef23251f_0_28"/>
          <p:cNvSpPr txBox="1">
            <a:spLocks noGrp="1"/>
          </p:cNvSpPr>
          <p:nvPr>
            <p:ph type="title"/>
          </p:nvPr>
        </p:nvSpPr>
        <p:spPr>
          <a:xfrm>
            <a:off x="451515" y="296214"/>
            <a:ext cx="3765600" cy="593716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Continued: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In listening to the Community outside the church, our 3 Topic Areas were confirmed with additional actions</a:t>
            </a:r>
            <a:endParaRPr dirty="0"/>
          </a:p>
        </p:txBody>
      </p:sp>
      <p:sp>
        <p:nvSpPr>
          <p:cNvPr id="100" name="Google Shape;100;g2ccef23251f_0_28"/>
          <p:cNvSpPr txBox="1">
            <a:spLocks noGrp="1"/>
          </p:cNvSpPr>
          <p:nvPr>
            <p:ph type="body" idx="1"/>
          </p:nvPr>
        </p:nvSpPr>
        <p:spPr>
          <a:xfrm>
            <a:off x="5190186" y="150525"/>
            <a:ext cx="6926714" cy="6622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Third-Party Community Connections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81280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Fuse Project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Mobile Police Department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Youth Violence Prevention Coordinator</a:t>
            </a:r>
            <a:endParaRPr dirty="0"/>
          </a:p>
          <a:p>
            <a:pPr marL="81280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Faith In Action</a:t>
            </a:r>
            <a:endParaRPr dirty="0"/>
          </a:p>
          <a:p>
            <a:pPr marL="3556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Support Fuse Projects’ Purpose Built Community</a:t>
            </a:r>
            <a:endParaRPr sz="2200" dirty="0"/>
          </a:p>
          <a:p>
            <a:pPr marL="3556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Early Childhood Center for 3-5 year old children – opening in the fall?</a:t>
            </a:r>
            <a:endParaRPr sz="2200" dirty="0"/>
          </a:p>
          <a:p>
            <a:pPr marL="3556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Tutoring</a:t>
            </a:r>
            <a:endParaRPr sz="2200" dirty="0"/>
          </a:p>
          <a:p>
            <a:pPr marL="3556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Events at childhood center</a:t>
            </a:r>
            <a:endParaRPr sz="2200" dirty="0"/>
          </a:p>
          <a:p>
            <a:pPr marL="3556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Focus on summer only – to start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55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Care and concern for Immigrants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ccef23251f_0_28"/>
          <p:cNvSpPr txBox="1"/>
          <p:nvPr/>
        </p:nvSpPr>
        <p:spPr>
          <a:xfrm>
            <a:off x="8758300" y="846675"/>
            <a:ext cx="34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Microsoft Macintosh PowerPoint</Application>
  <PresentationFormat>Widescreen</PresentationFormat>
  <Paragraphs>155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Century Gothic</vt:lpstr>
      <vt:lpstr>Avenir</vt:lpstr>
      <vt:lpstr>Noto Sans Symbols</vt:lpstr>
      <vt:lpstr>Calibri</vt:lpstr>
      <vt:lpstr>Courier New</vt:lpstr>
      <vt:lpstr>Aptos</vt:lpstr>
      <vt:lpstr>Arial</vt:lpstr>
      <vt:lpstr>Play</vt:lpstr>
      <vt:lpstr>Quotable</vt:lpstr>
      <vt:lpstr>GSPC Thriving Congregations</vt:lpstr>
      <vt:lpstr>What is “Thriving Congregations”</vt:lpstr>
      <vt:lpstr>Why Thriving Now?</vt:lpstr>
      <vt:lpstr>What Have We Done To Date?</vt:lpstr>
      <vt:lpstr>Defining our Assets –  Its More than a Building </vt:lpstr>
      <vt:lpstr>Defining our Community - GSPC In the Heart of the Action</vt:lpstr>
      <vt:lpstr>In listening, We Identified  3 Main Topic Areas  and a list of ideas in each</vt:lpstr>
      <vt:lpstr>Continued:  In listening, We Identified  3 Main Topic Areas  and a list of ideas in each</vt:lpstr>
      <vt:lpstr>Continued:  In listening to the Community outside the church, our 3 Topic Areas were confirmed with additional actions</vt:lpstr>
      <vt:lpstr>With Big Picture Topic Areas,  GSPC Got Going. Here’s what’s already happening:</vt:lpstr>
      <vt:lpstr>What we need from you – Committee Engagement</vt:lpstr>
      <vt:lpstr>Specific Ideas within  Children and Youth in the Downtown Community</vt:lpstr>
      <vt:lpstr>Specific Ideas within Connections among Church Family</vt:lpstr>
      <vt:lpstr>Specific Ideas within  Connecting to our Community- Meals on Wheels</vt:lpstr>
      <vt:lpstr>God is Calling Us to Serve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GSPC Thriving Congregations</dc:title>
  <dc:creator>Casi (kc) Callaway</dc:creator>
  <cp:lastModifiedBy>Casi (kc) Callaway</cp:lastModifiedBy>
  <cp:revision>1</cp:revision>
  <dcterms:created xsi:type="dcterms:W3CDTF">2024-03-24T01:01:05Z</dcterms:created>
  <dcterms:modified xsi:type="dcterms:W3CDTF">2024-05-05T22:04:43Z</dcterms:modified>
</cp:coreProperties>
</file>