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Oswald Medium" panose="00000600000000000000" pitchFamily="2" charset="77"/>
      <p:regular r:id="rId26"/>
      <p:bold r:id="rId27"/>
    </p:embeddedFont>
    <p:embeddedFont>
      <p:font typeface="Work Sans" pitchFamily="2" charset="77"/>
      <p:regular r:id="rId28"/>
      <p:bold r:id="rId29"/>
      <p:italic r:id="rId30"/>
      <p:boldItalic r:id="rId31"/>
    </p:embeddedFont>
    <p:embeddedFont>
      <p:font typeface="Work Sans Black" pitchFamily="2" charset="77"/>
      <p:bold r:id="rId32"/>
      <p:italic r:id="rId33"/>
      <p:boldItalic r:id="rId34"/>
    </p:embeddedFont>
    <p:embeddedFont>
      <p:font typeface="Work Sans ExtraBold" pitchFamily="2" charset="77"/>
      <p:bold r:id="rId35"/>
      <p:italic r:id="rId36"/>
      <p:boldItalic r:id="rId37"/>
    </p:embeddedFont>
    <p:embeddedFont>
      <p:font typeface="Work Sans Medium" pitchFamily="2" charset="77"/>
      <p:regular r:id="rId38"/>
      <p:bold r:id="rId39"/>
      <p:italic r:id="rId40"/>
      <p:boldItalic r:id="rId41"/>
    </p:embeddedFont>
    <p:embeddedFont>
      <p:font typeface="Work Sans SemiBold"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oCeKq/Mx/sdJ7oBz81WBsv5fL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b5f88d1896_12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b5f88d1896_1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b5f88d1896_12_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b5f88d1896_1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b5f88d1896_1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3b5f88d1896_1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5f88d1896_12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3b5f88d1896_1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b5f88d1896_1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b5f88d1896_1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5f88d1896_12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3b5f88d1896_1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b5f88d1896_12_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b5f88d1896_12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b5f88d1896_12_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b5f88d1896_1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b5f88d1896_12_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3b5f88d1896_12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b5f88d1896_12_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3b5f88d1896_1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b5f88d1896_12_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3b5f88d1896_1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b5f88d1896_12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3b5f88d1896_1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b5f88d1896_12_1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3b5f88d1896_1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b5f88d1896_12_1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3b5f88d1896_12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b5f88d1896_12_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b5f88d1896_12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b5f88d1896_12_2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3b5f88d1896_1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b5f88d1896_12_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3b5f88d1896_1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b5f88d1896_12_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3b5f88d1896_12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b5f88d1896_12_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3b5f88d1896_1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b5f88d1896_1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b5f88d1896_12_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b5f88d1896_12_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b5f88d1896_12_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b5f88d1896_1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b5f88d1896_12_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b5f88d1896_1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5f88d1896_12_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3b5f88d1896_12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2525871"/>
            <a:ext cx="9144000" cy="18062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Work Sans ExtraBold"/>
              <a:buNone/>
              <a:defRPr sz="6000" b="1" i="0">
                <a:latin typeface="Work Sans ExtraBold"/>
                <a:ea typeface="Work Sans ExtraBold"/>
                <a:cs typeface="Work Sans ExtraBold"/>
                <a:sym typeface="Work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4331218"/>
            <a:ext cx="9144000" cy="41715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5"/>
          <p:cNvSpPr txBox="1">
            <a:spLocks noGrp="1"/>
          </p:cNvSpPr>
          <p:nvPr>
            <p:ph type="body" idx="2"/>
          </p:nvPr>
        </p:nvSpPr>
        <p:spPr>
          <a:xfrm>
            <a:off x="1524000" y="1986121"/>
            <a:ext cx="4051300" cy="247014"/>
          </a:xfrm>
          <a:prstGeom prst="rect">
            <a:avLst/>
          </a:prstGeom>
          <a:noFill/>
          <a:ln>
            <a:noFill/>
          </a:ln>
        </p:spPr>
        <p:txBody>
          <a:bodyPr spcFirstLastPara="1" wrap="square" lIns="91425" tIns="0" rIns="91425" bIns="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9" name="Google Shape;19;p25"/>
          <p:cNvPicPr preferRelativeResize="0"/>
          <p:nvPr/>
        </p:nvPicPr>
        <p:blipFill rotWithShape="1">
          <a:blip r:embed="rId2">
            <a:alphaModFix/>
          </a:blip>
          <a:srcRect/>
          <a:stretch/>
        </p:blipFill>
        <p:spPr>
          <a:xfrm>
            <a:off x="1200150" y="1587500"/>
            <a:ext cx="38100" cy="3683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with Objects">
  <p:cSld name="2 Column with Objects">
    <p:spTree>
      <p:nvGrpSpPr>
        <p:cNvPr id="1" name="Shape 64"/>
        <p:cNvGrpSpPr/>
        <p:nvPr/>
      </p:nvGrpSpPr>
      <p:grpSpPr>
        <a:xfrm>
          <a:off x="0" y="0"/>
          <a:ext cx="0" cy="0"/>
          <a:chOff x="0" y="0"/>
          <a:chExt cx="0" cy="0"/>
        </a:xfrm>
      </p:grpSpPr>
      <p:sp>
        <p:nvSpPr>
          <p:cNvPr id="65" name="Google Shape;65;p37"/>
          <p:cNvSpPr txBox="1">
            <a:spLocks noGrp="1"/>
          </p:cNvSpPr>
          <p:nvPr>
            <p:ph type="body" idx="1"/>
          </p:nvPr>
        </p:nvSpPr>
        <p:spPr>
          <a:xfrm>
            <a:off x="1398167" y="1452381"/>
            <a:ext cx="4200607"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6" name="Google Shape;66;p37"/>
          <p:cNvPicPr preferRelativeResize="0"/>
          <p:nvPr/>
        </p:nvPicPr>
        <p:blipFill rotWithShape="1">
          <a:blip r:embed="rId2">
            <a:alphaModFix/>
          </a:blip>
          <a:srcRect/>
          <a:stretch/>
        </p:blipFill>
        <p:spPr>
          <a:xfrm>
            <a:off x="6096000" y="697593"/>
            <a:ext cx="38100" cy="5626100"/>
          </a:xfrm>
          <a:prstGeom prst="rect">
            <a:avLst/>
          </a:prstGeom>
          <a:noFill/>
          <a:ln>
            <a:noFill/>
          </a:ln>
        </p:spPr>
      </p:pic>
      <p:sp>
        <p:nvSpPr>
          <p:cNvPr id="67" name="Google Shape;67;p37"/>
          <p:cNvSpPr txBox="1">
            <a:spLocks noGrp="1"/>
          </p:cNvSpPr>
          <p:nvPr>
            <p:ph type="body" idx="2"/>
          </p:nvPr>
        </p:nvSpPr>
        <p:spPr>
          <a:xfrm>
            <a:off x="6629858" y="1450952"/>
            <a:ext cx="4200607"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37"/>
          <p:cNvSpPr txBox="1">
            <a:spLocks noGrp="1"/>
          </p:cNvSpPr>
          <p:nvPr>
            <p:ph type="body" idx="3"/>
          </p:nvPr>
        </p:nvSpPr>
        <p:spPr>
          <a:xfrm>
            <a:off x="1397543" y="2211600"/>
            <a:ext cx="4200607"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37"/>
          <p:cNvSpPr txBox="1">
            <a:spLocks noGrp="1"/>
          </p:cNvSpPr>
          <p:nvPr>
            <p:ph type="body" idx="4"/>
          </p:nvPr>
        </p:nvSpPr>
        <p:spPr>
          <a:xfrm>
            <a:off x="6629858" y="2211600"/>
            <a:ext cx="4200607"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37"/>
          <p:cNvSpPr txBox="1">
            <a:spLocks noGrp="1"/>
          </p:cNvSpPr>
          <p:nvPr>
            <p:ph type="body" idx="5"/>
          </p:nvPr>
        </p:nvSpPr>
        <p:spPr>
          <a:xfrm>
            <a:off x="1397544" y="3326932"/>
            <a:ext cx="4200497" cy="26050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37"/>
          <p:cNvSpPr txBox="1">
            <a:spLocks noGrp="1"/>
          </p:cNvSpPr>
          <p:nvPr>
            <p:ph type="body" idx="6"/>
          </p:nvPr>
        </p:nvSpPr>
        <p:spPr>
          <a:xfrm>
            <a:off x="6629859" y="3326608"/>
            <a:ext cx="4200497" cy="26050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with Objects">
  <p:cSld name="3 Column with Objects">
    <p:spTree>
      <p:nvGrpSpPr>
        <p:cNvPr id="1" name="Shape 72"/>
        <p:cNvGrpSpPr/>
        <p:nvPr/>
      </p:nvGrpSpPr>
      <p:grpSpPr>
        <a:xfrm>
          <a:off x="0" y="0"/>
          <a:ext cx="0" cy="0"/>
          <a:chOff x="0" y="0"/>
          <a:chExt cx="0" cy="0"/>
        </a:xfrm>
      </p:grpSpPr>
      <p:sp>
        <p:nvSpPr>
          <p:cNvPr id="73" name="Google Shape;73;p38"/>
          <p:cNvSpPr txBox="1">
            <a:spLocks noGrp="1"/>
          </p:cNvSpPr>
          <p:nvPr>
            <p:ph type="body" idx="1"/>
          </p:nvPr>
        </p:nvSpPr>
        <p:spPr>
          <a:xfrm>
            <a:off x="681517" y="1452381"/>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74" name="Google Shape;74;p38"/>
          <p:cNvPicPr preferRelativeResize="0"/>
          <p:nvPr/>
        </p:nvPicPr>
        <p:blipFill rotWithShape="1">
          <a:blip r:embed="rId2">
            <a:alphaModFix/>
          </a:blip>
          <a:srcRect/>
          <a:stretch/>
        </p:blipFill>
        <p:spPr>
          <a:xfrm>
            <a:off x="4095111" y="697593"/>
            <a:ext cx="38100" cy="5626100"/>
          </a:xfrm>
          <a:prstGeom prst="rect">
            <a:avLst/>
          </a:prstGeom>
          <a:noFill/>
          <a:ln>
            <a:noFill/>
          </a:ln>
        </p:spPr>
      </p:pic>
      <p:sp>
        <p:nvSpPr>
          <p:cNvPr id="75" name="Google Shape;75;p38"/>
          <p:cNvSpPr txBox="1">
            <a:spLocks noGrp="1"/>
          </p:cNvSpPr>
          <p:nvPr>
            <p:ph type="body" idx="2"/>
          </p:nvPr>
        </p:nvSpPr>
        <p:spPr>
          <a:xfrm>
            <a:off x="4598741" y="1450952"/>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76" name="Google Shape;76;p38"/>
          <p:cNvPicPr preferRelativeResize="0"/>
          <p:nvPr/>
        </p:nvPicPr>
        <p:blipFill rotWithShape="1">
          <a:blip r:embed="rId2">
            <a:alphaModFix/>
          </a:blip>
          <a:srcRect/>
          <a:stretch/>
        </p:blipFill>
        <p:spPr>
          <a:xfrm>
            <a:off x="8012335" y="764187"/>
            <a:ext cx="38100" cy="5626100"/>
          </a:xfrm>
          <a:prstGeom prst="rect">
            <a:avLst/>
          </a:prstGeom>
          <a:noFill/>
          <a:ln>
            <a:noFill/>
          </a:ln>
        </p:spPr>
      </p:pic>
      <p:sp>
        <p:nvSpPr>
          <p:cNvPr id="77" name="Google Shape;77;p38"/>
          <p:cNvSpPr txBox="1">
            <a:spLocks noGrp="1"/>
          </p:cNvSpPr>
          <p:nvPr>
            <p:ph type="body" idx="3"/>
          </p:nvPr>
        </p:nvSpPr>
        <p:spPr>
          <a:xfrm>
            <a:off x="680893" y="2211600"/>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38"/>
          <p:cNvSpPr txBox="1">
            <a:spLocks noGrp="1"/>
          </p:cNvSpPr>
          <p:nvPr>
            <p:ph type="body" idx="4"/>
          </p:nvPr>
        </p:nvSpPr>
        <p:spPr>
          <a:xfrm>
            <a:off x="4598741" y="2211600"/>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38"/>
          <p:cNvSpPr txBox="1">
            <a:spLocks noGrp="1"/>
          </p:cNvSpPr>
          <p:nvPr>
            <p:ph type="body" idx="5"/>
          </p:nvPr>
        </p:nvSpPr>
        <p:spPr>
          <a:xfrm>
            <a:off x="8515965" y="1401769"/>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38"/>
          <p:cNvSpPr txBox="1">
            <a:spLocks noGrp="1"/>
          </p:cNvSpPr>
          <p:nvPr>
            <p:ph type="body" idx="6"/>
          </p:nvPr>
        </p:nvSpPr>
        <p:spPr>
          <a:xfrm>
            <a:off x="8515965" y="2162417"/>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38"/>
          <p:cNvSpPr txBox="1">
            <a:spLocks noGrp="1"/>
          </p:cNvSpPr>
          <p:nvPr>
            <p:ph type="body" idx="7"/>
          </p:nvPr>
        </p:nvSpPr>
        <p:spPr>
          <a:xfrm>
            <a:off x="680893" y="3326932"/>
            <a:ext cx="2947987" cy="26050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2" name="Google Shape;82;p38"/>
          <p:cNvSpPr txBox="1">
            <a:spLocks noGrp="1"/>
          </p:cNvSpPr>
          <p:nvPr>
            <p:ph type="body" idx="8"/>
          </p:nvPr>
        </p:nvSpPr>
        <p:spPr>
          <a:xfrm>
            <a:off x="4598741" y="3326608"/>
            <a:ext cx="2947987" cy="26050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8"/>
          <p:cNvSpPr txBox="1">
            <a:spLocks noGrp="1"/>
          </p:cNvSpPr>
          <p:nvPr>
            <p:ph type="body" idx="9"/>
          </p:nvPr>
        </p:nvSpPr>
        <p:spPr>
          <a:xfrm>
            <a:off x="8515965" y="3326608"/>
            <a:ext cx="2947987" cy="26050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page quote">
  <p:cSld name="Full page quote">
    <p:bg>
      <p:bgPr>
        <a:solidFill>
          <a:schemeClr val="lt1"/>
        </a:solidFill>
        <a:effectLst/>
      </p:bgPr>
    </p:bg>
    <p:spTree>
      <p:nvGrpSpPr>
        <p:cNvPr id="1" name="Shape 84"/>
        <p:cNvGrpSpPr/>
        <p:nvPr/>
      </p:nvGrpSpPr>
      <p:grpSpPr>
        <a:xfrm>
          <a:off x="0" y="0"/>
          <a:ext cx="0" cy="0"/>
          <a:chOff x="0" y="0"/>
          <a:chExt cx="0" cy="0"/>
        </a:xfrm>
      </p:grpSpPr>
      <p:pic>
        <p:nvPicPr>
          <p:cNvPr id="85" name="Google Shape;85;p30" descr="A logo of a college&#10;&#10;AI-generated content may be incorrect."/>
          <p:cNvPicPr preferRelativeResize="0"/>
          <p:nvPr/>
        </p:nvPicPr>
        <p:blipFill rotWithShape="1">
          <a:blip r:embed="rId2">
            <a:alphaModFix/>
          </a:blip>
          <a:srcRect/>
          <a:stretch/>
        </p:blipFill>
        <p:spPr>
          <a:xfrm>
            <a:off x="10804526" y="222587"/>
            <a:ext cx="1082674" cy="1082674"/>
          </a:xfrm>
          <a:prstGeom prst="rect">
            <a:avLst/>
          </a:prstGeom>
          <a:noFill/>
          <a:ln>
            <a:noFill/>
          </a:ln>
        </p:spPr>
      </p:pic>
      <p:sp>
        <p:nvSpPr>
          <p:cNvPr id="86" name="Google Shape;86;p30"/>
          <p:cNvSpPr txBox="1">
            <a:spLocks noGrp="1"/>
          </p:cNvSpPr>
          <p:nvPr>
            <p:ph type="body" idx="1"/>
          </p:nvPr>
        </p:nvSpPr>
        <p:spPr>
          <a:xfrm>
            <a:off x="1833562" y="1814025"/>
            <a:ext cx="8524875" cy="322994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4800"/>
              <a:buNone/>
              <a:defRPr sz="4800" b="0" i="1">
                <a:solidFill>
                  <a:schemeClr val="dk2"/>
                </a:solidFill>
                <a:latin typeface="Work Sans Medium"/>
                <a:ea typeface="Work Sans Medium"/>
                <a:cs typeface="Work Sans Medium"/>
                <a:sym typeface="Work Sans Medium"/>
              </a:defRPr>
            </a:lvl1pPr>
            <a:lvl2pPr marL="914400" lvl="1" indent="-381000" algn="l">
              <a:lnSpc>
                <a:spcPct val="90000"/>
              </a:lnSpc>
              <a:spcBef>
                <a:spcPts val="500"/>
              </a:spcBef>
              <a:spcAft>
                <a:spcPts val="0"/>
              </a:spcAft>
              <a:buClr>
                <a:schemeClr val="lt2"/>
              </a:buClr>
              <a:buSzPts val="2400"/>
              <a:buChar char="•"/>
              <a:defRPr>
                <a:solidFill>
                  <a:schemeClr val="lt2"/>
                </a:solidFill>
              </a:defRPr>
            </a:lvl2pPr>
            <a:lvl3pPr marL="1371600" lvl="2" indent="-355600" algn="l">
              <a:lnSpc>
                <a:spcPct val="90000"/>
              </a:lnSpc>
              <a:spcBef>
                <a:spcPts val="500"/>
              </a:spcBef>
              <a:spcAft>
                <a:spcPts val="0"/>
              </a:spcAft>
              <a:buClr>
                <a:schemeClr val="lt2"/>
              </a:buClr>
              <a:buSzPts val="2000"/>
              <a:buChar char="•"/>
              <a:defRPr>
                <a:solidFill>
                  <a:schemeClr val="lt2"/>
                </a:solidFill>
              </a:defRPr>
            </a:lvl3pPr>
            <a:lvl4pPr marL="1828800" lvl="3" indent="-342900" algn="l">
              <a:lnSpc>
                <a:spcPct val="90000"/>
              </a:lnSpc>
              <a:spcBef>
                <a:spcPts val="500"/>
              </a:spcBef>
              <a:spcAft>
                <a:spcPts val="0"/>
              </a:spcAft>
              <a:buClr>
                <a:schemeClr val="lt2"/>
              </a:buClr>
              <a:buSzPts val="1800"/>
              <a:buChar char="•"/>
              <a:defRPr>
                <a:solidFill>
                  <a:schemeClr val="lt2"/>
                </a:solidFill>
              </a:defRPr>
            </a:lvl4pPr>
            <a:lvl5pPr marL="2286000" lvl="4" indent="-342900" algn="l">
              <a:lnSpc>
                <a:spcPct val="90000"/>
              </a:lnSpc>
              <a:spcBef>
                <a:spcPts val="500"/>
              </a:spcBef>
              <a:spcAft>
                <a:spcPts val="0"/>
              </a:spcAft>
              <a:buClr>
                <a:schemeClr val="lt2"/>
              </a:buClr>
              <a:buSzPts val="18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2"/>
          </p:nvPr>
        </p:nvSpPr>
        <p:spPr>
          <a:xfrm>
            <a:off x="2936107" y="5383161"/>
            <a:ext cx="6319786" cy="33921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List (1-5)">
  <p:cSld name="Content with List (1-5)">
    <p:spTree>
      <p:nvGrpSpPr>
        <p:cNvPr id="1" name="Shape 88"/>
        <p:cNvGrpSpPr/>
        <p:nvPr/>
      </p:nvGrpSpPr>
      <p:grpSpPr>
        <a:xfrm>
          <a:off x="0" y="0"/>
          <a:ext cx="0" cy="0"/>
          <a:chOff x="0" y="0"/>
          <a:chExt cx="0" cy="0"/>
        </a:xfrm>
      </p:grpSpPr>
      <p:sp>
        <p:nvSpPr>
          <p:cNvPr id="89" name="Google Shape;89;p39"/>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39"/>
          <p:cNvSpPr txBox="1">
            <a:spLocks noGrp="1"/>
          </p:cNvSpPr>
          <p:nvPr>
            <p:ph type="title"/>
          </p:nvPr>
        </p:nvSpPr>
        <p:spPr>
          <a:xfrm>
            <a:off x="425726" y="1497495"/>
            <a:ext cx="4025348" cy="9806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body" idx="1"/>
          </p:nvPr>
        </p:nvSpPr>
        <p:spPr>
          <a:xfrm>
            <a:off x="425726" y="998151"/>
            <a:ext cx="4051300" cy="2470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39"/>
          <p:cNvSpPr txBox="1">
            <a:spLocks noGrp="1"/>
          </p:cNvSpPr>
          <p:nvPr>
            <p:ph type="body" idx="2"/>
          </p:nvPr>
        </p:nvSpPr>
        <p:spPr>
          <a:xfrm>
            <a:off x="425726" y="2730487"/>
            <a:ext cx="4051300" cy="3286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3" name="Google Shape;93;p39"/>
          <p:cNvPicPr preferRelativeResize="0"/>
          <p:nvPr/>
        </p:nvPicPr>
        <p:blipFill rotWithShape="1">
          <a:blip r:embed="rId2">
            <a:alphaModFix/>
          </a:blip>
          <a:srcRect/>
          <a:stretch/>
        </p:blipFill>
        <p:spPr>
          <a:xfrm>
            <a:off x="5751443" y="1501774"/>
            <a:ext cx="606564" cy="606564"/>
          </a:xfrm>
          <a:prstGeom prst="rect">
            <a:avLst/>
          </a:prstGeom>
          <a:noFill/>
          <a:ln>
            <a:noFill/>
          </a:ln>
        </p:spPr>
      </p:pic>
      <p:pic>
        <p:nvPicPr>
          <p:cNvPr id="94" name="Google Shape;94;p39"/>
          <p:cNvPicPr preferRelativeResize="0"/>
          <p:nvPr/>
        </p:nvPicPr>
        <p:blipFill rotWithShape="1">
          <a:blip r:embed="rId3">
            <a:alphaModFix/>
          </a:blip>
          <a:srcRect/>
          <a:stretch/>
        </p:blipFill>
        <p:spPr>
          <a:xfrm>
            <a:off x="5751443" y="2440003"/>
            <a:ext cx="606564" cy="606564"/>
          </a:xfrm>
          <a:prstGeom prst="rect">
            <a:avLst/>
          </a:prstGeom>
          <a:noFill/>
          <a:ln>
            <a:noFill/>
          </a:ln>
        </p:spPr>
      </p:pic>
      <p:pic>
        <p:nvPicPr>
          <p:cNvPr id="95" name="Google Shape;95;p39"/>
          <p:cNvPicPr preferRelativeResize="0"/>
          <p:nvPr/>
        </p:nvPicPr>
        <p:blipFill rotWithShape="1">
          <a:blip r:embed="rId4">
            <a:alphaModFix/>
          </a:blip>
          <a:srcRect/>
          <a:stretch/>
        </p:blipFill>
        <p:spPr>
          <a:xfrm>
            <a:off x="5756549" y="3378232"/>
            <a:ext cx="606564" cy="606564"/>
          </a:xfrm>
          <a:prstGeom prst="rect">
            <a:avLst/>
          </a:prstGeom>
          <a:noFill/>
          <a:ln>
            <a:noFill/>
          </a:ln>
        </p:spPr>
      </p:pic>
      <p:pic>
        <p:nvPicPr>
          <p:cNvPr id="96" name="Google Shape;96;p39"/>
          <p:cNvPicPr preferRelativeResize="0"/>
          <p:nvPr/>
        </p:nvPicPr>
        <p:blipFill rotWithShape="1">
          <a:blip r:embed="rId5">
            <a:alphaModFix/>
          </a:blip>
          <a:srcRect/>
          <a:stretch/>
        </p:blipFill>
        <p:spPr>
          <a:xfrm>
            <a:off x="5751443" y="4316461"/>
            <a:ext cx="606564" cy="606564"/>
          </a:xfrm>
          <a:prstGeom prst="rect">
            <a:avLst/>
          </a:prstGeom>
          <a:noFill/>
          <a:ln>
            <a:noFill/>
          </a:ln>
        </p:spPr>
      </p:pic>
      <p:pic>
        <p:nvPicPr>
          <p:cNvPr id="97" name="Google Shape;97;p39"/>
          <p:cNvPicPr preferRelativeResize="0"/>
          <p:nvPr/>
        </p:nvPicPr>
        <p:blipFill rotWithShape="1">
          <a:blip r:embed="rId6">
            <a:alphaModFix/>
          </a:blip>
          <a:srcRect/>
          <a:stretch/>
        </p:blipFill>
        <p:spPr>
          <a:xfrm>
            <a:off x="5751443" y="5254690"/>
            <a:ext cx="606564" cy="606564"/>
          </a:xfrm>
          <a:prstGeom prst="rect">
            <a:avLst/>
          </a:prstGeom>
          <a:noFill/>
          <a:ln>
            <a:noFill/>
          </a:ln>
        </p:spPr>
      </p:pic>
      <p:sp>
        <p:nvSpPr>
          <p:cNvPr id="98" name="Google Shape;98;p39"/>
          <p:cNvSpPr txBox="1">
            <a:spLocks noGrp="1"/>
          </p:cNvSpPr>
          <p:nvPr>
            <p:ph type="body" idx="3"/>
          </p:nvPr>
        </p:nvSpPr>
        <p:spPr>
          <a:xfrm>
            <a:off x="6732518" y="1501775"/>
            <a:ext cx="4651375" cy="6065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9"/>
          <p:cNvSpPr txBox="1">
            <a:spLocks noGrp="1"/>
          </p:cNvSpPr>
          <p:nvPr>
            <p:ph type="body" idx="4"/>
          </p:nvPr>
        </p:nvSpPr>
        <p:spPr>
          <a:xfrm>
            <a:off x="6732517" y="2440003"/>
            <a:ext cx="4651375" cy="6065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0" name="Google Shape;100;p39"/>
          <p:cNvSpPr txBox="1">
            <a:spLocks noGrp="1"/>
          </p:cNvSpPr>
          <p:nvPr>
            <p:ph type="body" idx="5"/>
          </p:nvPr>
        </p:nvSpPr>
        <p:spPr>
          <a:xfrm>
            <a:off x="6732517" y="3378232"/>
            <a:ext cx="4651375" cy="6065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39"/>
          <p:cNvSpPr txBox="1">
            <a:spLocks noGrp="1"/>
          </p:cNvSpPr>
          <p:nvPr>
            <p:ph type="body" idx="6"/>
          </p:nvPr>
        </p:nvSpPr>
        <p:spPr>
          <a:xfrm>
            <a:off x="6732517" y="4316461"/>
            <a:ext cx="4651375" cy="6065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2" name="Google Shape;102;p39"/>
          <p:cNvSpPr txBox="1">
            <a:spLocks noGrp="1"/>
          </p:cNvSpPr>
          <p:nvPr>
            <p:ph type="body" idx="7"/>
          </p:nvPr>
        </p:nvSpPr>
        <p:spPr>
          <a:xfrm>
            <a:off x="6732517" y="5254690"/>
            <a:ext cx="4651375" cy="60656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 with Body Copy">
  <p:cSld name="Headline with Body Copy">
    <p:spTree>
      <p:nvGrpSpPr>
        <p:cNvPr id="1" name="Shape 103"/>
        <p:cNvGrpSpPr/>
        <p:nvPr/>
      </p:nvGrpSpPr>
      <p:grpSpPr>
        <a:xfrm>
          <a:off x="0" y="0"/>
          <a:ext cx="0" cy="0"/>
          <a:chOff x="0" y="0"/>
          <a:chExt cx="0" cy="0"/>
        </a:xfrm>
      </p:grpSpPr>
      <p:sp>
        <p:nvSpPr>
          <p:cNvPr id="104" name="Google Shape;104;p40"/>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40"/>
          <p:cNvSpPr txBox="1">
            <a:spLocks noGrp="1"/>
          </p:cNvSpPr>
          <p:nvPr>
            <p:ph type="title"/>
          </p:nvPr>
        </p:nvSpPr>
        <p:spPr>
          <a:xfrm>
            <a:off x="425726" y="1497495"/>
            <a:ext cx="4025348" cy="9806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0"/>
          <p:cNvSpPr txBox="1">
            <a:spLocks noGrp="1"/>
          </p:cNvSpPr>
          <p:nvPr>
            <p:ph type="body" idx="1"/>
          </p:nvPr>
        </p:nvSpPr>
        <p:spPr>
          <a:xfrm>
            <a:off x="425726" y="2730487"/>
            <a:ext cx="4051300" cy="3286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7" name="Google Shape;107;p40"/>
          <p:cNvSpPr txBox="1">
            <a:spLocks noGrp="1"/>
          </p:cNvSpPr>
          <p:nvPr>
            <p:ph type="body" idx="2"/>
          </p:nvPr>
        </p:nvSpPr>
        <p:spPr>
          <a:xfrm>
            <a:off x="6096000" y="1698000"/>
            <a:ext cx="5151120" cy="384326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line with Horizontal Photo">
  <p:cSld name="Headline with Horizontal Photo">
    <p:spTree>
      <p:nvGrpSpPr>
        <p:cNvPr id="1" name="Shape 108"/>
        <p:cNvGrpSpPr/>
        <p:nvPr/>
      </p:nvGrpSpPr>
      <p:grpSpPr>
        <a:xfrm>
          <a:off x="0" y="0"/>
          <a:ext cx="0" cy="0"/>
          <a:chOff x="0" y="0"/>
          <a:chExt cx="0" cy="0"/>
        </a:xfrm>
      </p:grpSpPr>
      <p:sp>
        <p:nvSpPr>
          <p:cNvPr id="109" name="Google Shape;109;p41"/>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 name="Google Shape;110;p41"/>
          <p:cNvSpPr>
            <a:spLocks noGrp="1"/>
          </p:cNvSpPr>
          <p:nvPr>
            <p:ph type="pic" idx="2"/>
          </p:nvPr>
        </p:nvSpPr>
        <p:spPr>
          <a:xfrm>
            <a:off x="5499651" y="1399692"/>
            <a:ext cx="6135758" cy="4090507"/>
          </a:xfrm>
          <a:prstGeom prst="rect">
            <a:avLst/>
          </a:prstGeom>
          <a:noFill/>
          <a:ln>
            <a:noFill/>
          </a:ln>
        </p:spPr>
      </p:sp>
      <p:sp>
        <p:nvSpPr>
          <p:cNvPr id="111" name="Google Shape;111;p41"/>
          <p:cNvSpPr txBox="1">
            <a:spLocks noGrp="1"/>
          </p:cNvSpPr>
          <p:nvPr>
            <p:ph type="body" idx="1"/>
          </p:nvPr>
        </p:nvSpPr>
        <p:spPr>
          <a:xfrm>
            <a:off x="7584109" y="5507366"/>
            <a:ext cx="4051300" cy="39356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chemeClr val="lt1"/>
              </a:buClr>
              <a:buSzPts val="1100"/>
              <a:buNone/>
              <a:defRPr sz="1100" b="0" i="1">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41"/>
          <p:cNvSpPr txBox="1">
            <a:spLocks noGrp="1"/>
          </p:cNvSpPr>
          <p:nvPr>
            <p:ph type="title"/>
          </p:nvPr>
        </p:nvSpPr>
        <p:spPr>
          <a:xfrm>
            <a:off x="425726" y="1497495"/>
            <a:ext cx="4025348" cy="9806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1"/>
          <p:cNvSpPr txBox="1">
            <a:spLocks noGrp="1"/>
          </p:cNvSpPr>
          <p:nvPr>
            <p:ph type="body" idx="3"/>
          </p:nvPr>
        </p:nvSpPr>
        <p:spPr>
          <a:xfrm>
            <a:off x="425726" y="2730487"/>
            <a:ext cx="4051300" cy="3286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with Vertical Photo">
  <p:cSld name="Headline with Vertical Photo">
    <p:spTree>
      <p:nvGrpSpPr>
        <p:cNvPr id="1" name="Shape 114"/>
        <p:cNvGrpSpPr/>
        <p:nvPr/>
      </p:nvGrpSpPr>
      <p:grpSpPr>
        <a:xfrm>
          <a:off x="0" y="0"/>
          <a:ext cx="0" cy="0"/>
          <a:chOff x="0" y="0"/>
          <a:chExt cx="0" cy="0"/>
        </a:xfrm>
      </p:grpSpPr>
      <p:sp>
        <p:nvSpPr>
          <p:cNvPr id="115" name="Google Shape;115;p42"/>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42"/>
          <p:cNvSpPr>
            <a:spLocks noGrp="1"/>
          </p:cNvSpPr>
          <p:nvPr>
            <p:ph type="pic" idx="2"/>
          </p:nvPr>
        </p:nvSpPr>
        <p:spPr>
          <a:xfrm>
            <a:off x="6726639" y="559878"/>
            <a:ext cx="3619627" cy="5429442"/>
          </a:xfrm>
          <a:prstGeom prst="rect">
            <a:avLst/>
          </a:prstGeom>
          <a:noFill/>
          <a:ln>
            <a:noFill/>
          </a:ln>
        </p:spPr>
      </p:sp>
      <p:sp>
        <p:nvSpPr>
          <p:cNvPr id="117" name="Google Shape;117;p42"/>
          <p:cNvSpPr txBox="1">
            <a:spLocks noGrp="1"/>
          </p:cNvSpPr>
          <p:nvPr>
            <p:ph type="title"/>
          </p:nvPr>
        </p:nvSpPr>
        <p:spPr>
          <a:xfrm>
            <a:off x="425726" y="1497495"/>
            <a:ext cx="4025348" cy="9806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a:off x="425726" y="2730487"/>
            <a:ext cx="4051300" cy="3286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line with Photo">
  <p:cSld name="Headline with Photo">
    <p:spTree>
      <p:nvGrpSpPr>
        <p:cNvPr id="1" name="Shape 119"/>
        <p:cNvGrpSpPr/>
        <p:nvPr/>
      </p:nvGrpSpPr>
      <p:grpSpPr>
        <a:xfrm>
          <a:off x="0" y="0"/>
          <a:ext cx="0" cy="0"/>
          <a:chOff x="0" y="0"/>
          <a:chExt cx="0" cy="0"/>
        </a:xfrm>
      </p:grpSpPr>
      <p:sp>
        <p:nvSpPr>
          <p:cNvPr id="120" name="Google Shape;120;p43"/>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1" name="Google Shape;121;p43" descr="A logo of a college&#10;&#10;AI-generated content may be incorrect."/>
          <p:cNvPicPr preferRelativeResize="0"/>
          <p:nvPr/>
        </p:nvPicPr>
        <p:blipFill rotWithShape="1">
          <a:blip r:embed="rId2">
            <a:alphaModFix amt="31000"/>
          </a:blip>
          <a:srcRect/>
          <a:stretch/>
        </p:blipFill>
        <p:spPr>
          <a:xfrm>
            <a:off x="10804526" y="222587"/>
            <a:ext cx="1082674" cy="1082674"/>
          </a:xfrm>
          <a:prstGeom prst="rect">
            <a:avLst/>
          </a:prstGeom>
          <a:noFill/>
          <a:ln>
            <a:noFill/>
          </a:ln>
        </p:spPr>
      </p:pic>
      <p:sp>
        <p:nvSpPr>
          <p:cNvPr id="122" name="Google Shape;122;p43"/>
          <p:cNvSpPr>
            <a:spLocks noGrp="1"/>
          </p:cNvSpPr>
          <p:nvPr>
            <p:ph type="pic" idx="2"/>
          </p:nvPr>
        </p:nvSpPr>
        <p:spPr>
          <a:xfrm>
            <a:off x="4876800" y="0"/>
            <a:ext cx="7315200" cy="6858000"/>
          </a:xfrm>
          <a:prstGeom prst="rect">
            <a:avLst/>
          </a:prstGeom>
          <a:noFill/>
          <a:ln>
            <a:noFill/>
          </a:ln>
        </p:spPr>
      </p:sp>
      <p:sp>
        <p:nvSpPr>
          <p:cNvPr id="123" name="Google Shape;123;p43"/>
          <p:cNvSpPr txBox="1">
            <a:spLocks noGrp="1"/>
          </p:cNvSpPr>
          <p:nvPr>
            <p:ph type="title"/>
          </p:nvPr>
        </p:nvSpPr>
        <p:spPr>
          <a:xfrm>
            <a:off x="425726" y="1497495"/>
            <a:ext cx="4025348" cy="9806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3"/>
          <p:cNvSpPr txBox="1">
            <a:spLocks noGrp="1"/>
          </p:cNvSpPr>
          <p:nvPr>
            <p:ph type="body" idx="1"/>
          </p:nvPr>
        </p:nvSpPr>
        <p:spPr>
          <a:xfrm>
            <a:off x="425726" y="2730487"/>
            <a:ext cx="4051300" cy="32860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b="0" i="0">
                <a:solidFill>
                  <a:schemeClr val="dk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Object">
  <p:cSld name="Content with Object">
    <p:spTree>
      <p:nvGrpSpPr>
        <p:cNvPr id="1" name="Shape 125"/>
        <p:cNvGrpSpPr/>
        <p:nvPr/>
      </p:nvGrpSpPr>
      <p:grpSpPr>
        <a:xfrm>
          <a:off x="0" y="0"/>
          <a:ext cx="0" cy="0"/>
          <a:chOff x="0" y="0"/>
          <a:chExt cx="0" cy="0"/>
        </a:xfrm>
      </p:grpSpPr>
      <p:sp>
        <p:nvSpPr>
          <p:cNvPr id="126" name="Google Shape;126;p44"/>
          <p:cNvSpPr txBox="1">
            <a:spLocks noGrp="1"/>
          </p:cNvSpPr>
          <p:nvPr>
            <p:ph type="title"/>
          </p:nvPr>
        </p:nvSpPr>
        <p:spPr>
          <a:xfrm>
            <a:off x="625475" y="987424"/>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Work Sans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4"/>
          <p:cNvSpPr txBox="1">
            <a:spLocks noGrp="1"/>
          </p:cNvSpPr>
          <p:nvPr>
            <p:ph type="body" idx="1"/>
          </p:nvPr>
        </p:nvSpPr>
        <p:spPr>
          <a:xfrm>
            <a:off x="5183188" y="987425"/>
            <a:ext cx="6172200" cy="4933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28" name="Google Shape;128;p44"/>
          <p:cNvSpPr txBox="1">
            <a:spLocks noGrp="1"/>
          </p:cNvSpPr>
          <p:nvPr>
            <p:ph type="body" idx="2"/>
          </p:nvPr>
        </p:nvSpPr>
        <p:spPr>
          <a:xfrm>
            <a:off x="625475" y="2298700"/>
            <a:ext cx="3932237" cy="3670558"/>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pic>
        <p:nvPicPr>
          <p:cNvPr id="129" name="Google Shape;129;p44"/>
          <p:cNvPicPr preferRelativeResize="0"/>
          <p:nvPr/>
        </p:nvPicPr>
        <p:blipFill rotWithShape="1">
          <a:blip r:embed="rId2">
            <a:alphaModFix/>
          </a:blip>
          <a:srcRect/>
          <a:stretch/>
        </p:blipFill>
        <p:spPr>
          <a:xfrm>
            <a:off x="4851400" y="611187"/>
            <a:ext cx="38100" cy="5626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30"/>
        <p:cNvGrpSpPr/>
        <p:nvPr/>
      </p:nvGrpSpPr>
      <p:grpSpPr>
        <a:xfrm>
          <a:off x="0" y="0"/>
          <a:ext cx="0" cy="0"/>
          <a:chOff x="0" y="0"/>
          <a:chExt cx="0" cy="0"/>
        </a:xfrm>
      </p:grpSpPr>
      <p:sp>
        <p:nvSpPr>
          <p:cNvPr id="131" name="Google Shape;131;p45"/>
          <p:cNvSpPr>
            <a:spLocks noGrp="1"/>
          </p:cNvSpPr>
          <p:nvPr>
            <p:ph type="pic" idx="2"/>
          </p:nvPr>
        </p:nvSpPr>
        <p:spPr>
          <a:xfrm>
            <a:off x="950277" y="956491"/>
            <a:ext cx="9036594" cy="3177177"/>
          </a:xfrm>
          <a:prstGeom prst="rect">
            <a:avLst/>
          </a:prstGeom>
          <a:noFill/>
          <a:ln>
            <a:noFill/>
          </a:ln>
        </p:spPr>
      </p:sp>
      <p:sp>
        <p:nvSpPr>
          <p:cNvPr id="132" name="Google Shape;132;p45"/>
          <p:cNvSpPr>
            <a:spLocks noGrp="1"/>
          </p:cNvSpPr>
          <p:nvPr>
            <p:ph type="pic" idx="3"/>
          </p:nvPr>
        </p:nvSpPr>
        <p:spPr>
          <a:xfrm>
            <a:off x="8382297" y="1871617"/>
            <a:ext cx="2796112" cy="4029892"/>
          </a:xfrm>
          <a:prstGeom prst="rect">
            <a:avLst/>
          </a:prstGeom>
          <a:noFill/>
          <a:ln>
            <a:noFill/>
          </a:ln>
        </p:spPr>
      </p:sp>
      <p:sp>
        <p:nvSpPr>
          <p:cNvPr id="133" name="Google Shape;133;p45"/>
          <p:cNvSpPr>
            <a:spLocks noGrp="1"/>
          </p:cNvSpPr>
          <p:nvPr>
            <p:ph type="pic" idx="4"/>
          </p:nvPr>
        </p:nvSpPr>
        <p:spPr>
          <a:xfrm>
            <a:off x="3688499" y="4578168"/>
            <a:ext cx="1032654" cy="1031240"/>
          </a:xfrm>
          <a:prstGeom prst="rect">
            <a:avLst/>
          </a:prstGeom>
          <a:noFill/>
          <a:ln>
            <a:noFill/>
          </a:ln>
        </p:spPr>
      </p:sp>
      <p:sp>
        <p:nvSpPr>
          <p:cNvPr id="134" name="Google Shape;134;p45"/>
          <p:cNvSpPr>
            <a:spLocks noGrp="1"/>
          </p:cNvSpPr>
          <p:nvPr>
            <p:ph type="pic" idx="5"/>
          </p:nvPr>
        </p:nvSpPr>
        <p:spPr>
          <a:xfrm>
            <a:off x="2655845" y="4578168"/>
            <a:ext cx="1032654" cy="1031240"/>
          </a:xfrm>
          <a:prstGeom prst="rect">
            <a:avLst/>
          </a:prstGeom>
          <a:noFill/>
          <a:ln>
            <a:noFill/>
          </a:ln>
        </p:spPr>
      </p:sp>
      <p:sp>
        <p:nvSpPr>
          <p:cNvPr id="135" name="Google Shape;135;p45"/>
          <p:cNvSpPr>
            <a:spLocks noGrp="1"/>
          </p:cNvSpPr>
          <p:nvPr>
            <p:ph type="pic" idx="6"/>
          </p:nvPr>
        </p:nvSpPr>
        <p:spPr>
          <a:xfrm>
            <a:off x="1623191" y="4578168"/>
            <a:ext cx="1032654" cy="1031240"/>
          </a:xfrm>
          <a:prstGeom prst="rect">
            <a:avLst/>
          </a:prstGeom>
          <a:noFill/>
          <a:ln>
            <a:noFill/>
          </a:ln>
        </p:spPr>
      </p:sp>
      <p:sp>
        <p:nvSpPr>
          <p:cNvPr id="136" name="Google Shape;136;p45"/>
          <p:cNvSpPr>
            <a:spLocks noGrp="1"/>
          </p:cNvSpPr>
          <p:nvPr>
            <p:ph type="pic" idx="7"/>
          </p:nvPr>
        </p:nvSpPr>
        <p:spPr>
          <a:xfrm>
            <a:off x="5153669" y="3915955"/>
            <a:ext cx="3228628" cy="1985554"/>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with Numbers">
  <p:cSld name="Section Divider with Numbers">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3848100" y="1587500"/>
            <a:ext cx="7184570" cy="17367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Work Sans ExtraBold"/>
              <a:buNone/>
              <a:defRPr sz="4800" b="1" i="0">
                <a:latin typeface="Work Sans ExtraBold"/>
                <a:ea typeface="Work Sans ExtraBold"/>
                <a:cs typeface="Work Sans ExtraBold"/>
                <a:sym typeface="Work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3848100" y="3483477"/>
            <a:ext cx="7184570" cy="17870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23" name="Google Shape;23;p26"/>
          <p:cNvPicPr preferRelativeResize="0"/>
          <p:nvPr/>
        </p:nvPicPr>
        <p:blipFill rotWithShape="1">
          <a:blip r:embed="rId2">
            <a:alphaModFix/>
          </a:blip>
          <a:srcRect/>
          <a:stretch/>
        </p:blipFill>
        <p:spPr>
          <a:xfrm>
            <a:off x="3289300" y="1587500"/>
            <a:ext cx="38100" cy="3683000"/>
          </a:xfrm>
          <a:prstGeom prst="rect">
            <a:avLst/>
          </a:prstGeom>
          <a:noFill/>
          <a:ln>
            <a:noFill/>
          </a:ln>
        </p:spPr>
      </p:pic>
      <p:sp>
        <p:nvSpPr>
          <p:cNvPr id="24" name="Google Shape;24;p26"/>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5000"/>
              <a:buNone/>
              <a:defRPr sz="15000" b="0" i="0">
                <a:latin typeface="Oswald Medium"/>
                <a:ea typeface="Oswald Medium"/>
                <a:cs typeface="Oswald Medium"/>
                <a:sym typeface="Oswald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Collage - Light Background">
  <p:cSld name="Photo Collage - Light Background">
    <p:bg>
      <p:bgPr>
        <a:solidFill>
          <a:schemeClr val="lt1"/>
        </a:solidFill>
        <a:effectLst/>
      </p:bgPr>
    </p:bg>
    <p:spTree>
      <p:nvGrpSpPr>
        <p:cNvPr id="1" name="Shape 137"/>
        <p:cNvGrpSpPr/>
        <p:nvPr/>
      </p:nvGrpSpPr>
      <p:grpSpPr>
        <a:xfrm>
          <a:off x="0" y="0"/>
          <a:ext cx="0" cy="0"/>
          <a:chOff x="0" y="0"/>
          <a:chExt cx="0" cy="0"/>
        </a:xfrm>
      </p:grpSpPr>
      <p:sp>
        <p:nvSpPr>
          <p:cNvPr id="138" name="Google Shape;138;p46"/>
          <p:cNvSpPr>
            <a:spLocks noGrp="1"/>
          </p:cNvSpPr>
          <p:nvPr>
            <p:ph type="pic" idx="2"/>
          </p:nvPr>
        </p:nvSpPr>
        <p:spPr>
          <a:xfrm>
            <a:off x="950277" y="956491"/>
            <a:ext cx="9036594" cy="3177177"/>
          </a:xfrm>
          <a:prstGeom prst="rect">
            <a:avLst/>
          </a:prstGeom>
          <a:noFill/>
          <a:ln>
            <a:noFill/>
          </a:ln>
        </p:spPr>
      </p:sp>
      <p:sp>
        <p:nvSpPr>
          <p:cNvPr id="139" name="Google Shape;139;p46"/>
          <p:cNvSpPr>
            <a:spLocks noGrp="1"/>
          </p:cNvSpPr>
          <p:nvPr>
            <p:ph type="pic" idx="3"/>
          </p:nvPr>
        </p:nvSpPr>
        <p:spPr>
          <a:xfrm>
            <a:off x="8382297" y="1871617"/>
            <a:ext cx="2796112" cy="4029892"/>
          </a:xfrm>
          <a:prstGeom prst="rect">
            <a:avLst/>
          </a:prstGeom>
          <a:noFill/>
          <a:ln>
            <a:noFill/>
          </a:ln>
        </p:spPr>
      </p:sp>
      <p:sp>
        <p:nvSpPr>
          <p:cNvPr id="140" name="Google Shape;140;p46"/>
          <p:cNvSpPr>
            <a:spLocks noGrp="1"/>
          </p:cNvSpPr>
          <p:nvPr>
            <p:ph type="pic" idx="4"/>
          </p:nvPr>
        </p:nvSpPr>
        <p:spPr>
          <a:xfrm>
            <a:off x="3688499" y="4578168"/>
            <a:ext cx="1032654" cy="1031240"/>
          </a:xfrm>
          <a:prstGeom prst="rect">
            <a:avLst/>
          </a:prstGeom>
          <a:noFill/>
          <a:ln>
            <a:noFill/>
          </a:ln>
        </p:spPr>
      </p:sp>
      <p:sp>
        <p:nvSpPr>
          <p:cNvPr id="141" name="Google Shape;141;p46"/>
          <p:cNvSpPr>
            <a:spLocks noGrp="1"/>
          </p:cNvSpPr>
          <p:nvPr>
            <p:ph type="pic" idx="5"/>
          </p:nvPr>
        </p:nvSpPr>
        <p:spPr>
          <a:xfrm>
            <a:off x="2655845" y="4578168"/>
            <a:ext cx="1032654" cy="1031240"/>
          </a:xfrm>
          <a:prstGeom prst="rect">
            <a:avLst/>
          </a:prstGeom>
          <a:noFill/>
          <a:ln>
            <a:noFill/>
          </a:ln>
        </p:spPr>
      </p:sp>
      <p:sp>
        <p:nvSpPr>
          <p:cNvPr id="142" name="Google Shape;142;p46"/>
          <p:cNvSpPr>
            <a:spLocks noGrp="1"/>
          </p:cNvSpPr>
          <p:nvPr>
            <p:ph type="pic" idx="6"/>
          </p:nvPr>
        </p:nvSpPr>
        <p:spPr>
          <a:xfrm>
            <a:off x="1623191" y="4578168"/>
            <a:ext cx="1032654" cy="1031240"/>
          </a:xfrm>
          <a:prstGeom prst="rect">
            <a:avLst/>
          </a:prstGeom>
          <a:noFill/>
          <a:ln>
            <a:noFill/>
          </a:ln>
        </p:spPr>
      </p:sp>
      <p:sp>
        <p:nvSpPr>
          <p:cNvPr id="143" name="Google Shape;143;p46"/>
          <p:cNvSpPr>
            <a:spLocks noGrp="1"/>
          </p:cNvSpPr>
          <p:nvPr>
            <p:ph type="pic" idx="7"/>
          </p:nvPr>
        </p:nvSpPr>
        <p:spPr>
          <a:xfrm>
            <a:off x="5153669" y="3915955"/>
            <a:ext cx="3228628" cy="1985554"/>
          </a:xfrm>
          <a:prstGeom prst="rect">
            <a:avLst/>
          </a:prstGeom>
          <a:noFill/>
          <a:ln>
            <a:noFill/>
          </a:ln>
        </p:spPr>
      </p:sp>
      <p:pic>
        <p:nvPicPr>
          <p:cNvPr id="144" name="Google Shape;144;p46" descr="A logo of a college&#10;&#10;AI-generated content may be incorrect."/>
          <p:cNvPicPr preferRelativeResize="0"/>
          <p:nvPr/>
        </p:nvPicPr>
        <p:blipFill rotWithShape="1">
          <a:blip r:embed="rId2">
            <a:alphaModFix/>
          </a:blip>
          <a:srcRect/>
          <a:stretch/>
        </p:blipFill>
        <p:spPr>
          <a:xfrm>
            <a:off x="10804526" y="222587"/>
            <a:ext cx="1082674" cy="10826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hoto Collage - WithPhotos - Dark Background">
  <p:cSld name="Photo Collage - WithPhotos - Dark Background">
    <p:spTree>
      <p:nvGrpSpPr>
        <p:cNvPr id="1" name="Shape 145"/>
        <p:cNvGrpSpPr/>
        <p:nvPr/>
      </p:nvGrpSpPr>
      <p:grpSpPr>
        <a:xfrm>
          <a:off x="0" y="0"/>
          <a:ext cx="0" cy="0"/>
          <a:chOff x="0" y="0"/>
          <a:chExt cx="0" cy="0"/>
        </a:xfrm>
      </p:grpSpPr>
      <p:pic>
        <p:nvPicPr>
          <p:cNvPr id="146" name="Google Shape;146;p47" descr="A building with a dome on top&#10;&#10;AI-generated content may be incorrect."/>
          <p:cNvPicPr preferRelativeResize="0"/>
          <p:nvPr/>
        </p:nvPicPr>
        <p:blipFill rotWithShape="1">
          <a:blip r:embed="rId2">
            <a:alphaModFix/>
          </a:blip>
          <a:srcRect t="46367" r="660" b="1230"/>
          <a:stretch/>
        </p:blipFill>
        <p:spPr>
          <a:xfrm>
            <a:off x="952499" y="956491"/>
            <a:ext cx="9034372" cy="3177178"/>
          </a:xfrm>
          <a:prstGeom prst="rect">
            <a:avLst/>
          </a:prstGeom>
          <a:noFill/>
          <a:ln>
            <a:noFill/>
          </a:ln>
        </p:spPr>
      </p:pic>
      <p:pic>
        <p:nvPicPr>
          <p:cNvPr id="147" name="Google Shape;147;p47" descr="A close-up of a building&#10;&#10;AI-generated content may be incorrect."/>
          <p:cNvPicPr preferRelativeResize="0"/>
          <p:nvPr/>
        </p:nvPicPr>
        <p:blipFill rotWithShape="1">
          <a:blip r:embed="rId3">
            <a:alphaModFix/>
          </a:blip>
          <a:srcRect t="-3" r="33225" b="9"/>
          <a:stretch/>
        </p:blipFill>
        <p:spPr>
          <a:xfrm>
            <a:off x="1619856" y="4578168"/>
            <a:ext cx="1032654" cy="1031240"/>
          </a:xfrm>
          <a:prstGeom prst="rect">
            <a:avLst/>
          </a:prstGeom>
          <a:noFill/>
          <a:ln>
            <a:noFill/>
          </a:ln>
        </p:spPr>
      </p:pic>
      <p:pic>
        <p:nvPicPr>
          <p:cNvPr id="148" name="Google Shape;148;p47" descr="A hand giving a thumbs up&#10;&#10;AI-generated content may be incorrect."/>
          <p:cNvPicPr preferRelativeResize="0"/>
          <p:nvPr/>
        </p:nvPicPr>
        <p:blipFill rotWithShape="1">
          <a:blip r:embed="rId4">
            <a:alphaModFix/>
          </a:blip>
          <a:srcRect l="35894" t="44367" r="-250" b="12807"/>
          <a:stretch/>
        </p:blipFill>
        <p:spPr>
          <a:xfrm>
            <a:off x="2652510" y="4578168"/>
            <a:ext cx="1032654" cy="1031240"/>
          </a:xfrm>
          <a:prstGeom prst="rect">
            <a:avLst/>
          </a:prstGeom>
          <a:noFill/>
          <a:ln>
            <a:noFill/>
          </a:ln>
        </p:spPr>
      </p:pic>
      <p:pic>
        <p:nvPicPr>
          <p:cNvPr id="149" name="Google Shape;149;p47"/>
          <p:cNvPicPr preferRelativeResize="0"/>
          <p:nvPr/>
        </p:nvPicPr>
        <p:blipFill rotWithShape="1">
          <a:blip r:embed="rId5">
            <a:alphaModFix/>
          </a:blip>
          <a:srcRect l="5809" t="8940" r="10836" b="12890"/>
          <a:stretch/>
        </p:blipFill>
        <p:spPr>
          <a:xfrm>
            <a:off x="5153669" y="3919505"/>
            <a:ext cx="3228628" cy="2018496"/>
          </a:xfrm>
          <a:prstGeom prst="rect">
            <a:avLst/>
          </a:prstGeom>
          <a:noFill/>
          <a:ln>
            <a:noFill/>
          </a:ln>
        </p:spPr>
      </p:pic>
      <p:pic>
        <p:nvPicPr>
          <p:cNvPr id="150" name="Google Shape;150;p47"/>
          <p:cNvPicPr preferRelativeResize="0"/>
          <p:nvPr/>
        </p:nvPicPr>
        <p:blipFill rotWithShape="1">
          <a:blip r:embed="rId6">
            <a:alphaModFix/>
          </a:blip>
          <a:srcRect l="16645" r="16645"/>
          <a:stretch/>
        </p:blipFill>
        <p:spPr>
          <a:xfrm>
            <a:off x="3681136" y="4578168"/>
            <a:ext cx="1032654" cy="1031240"/>
          </a:xfrm>
          <a:prstGeom prst="rect">
            <a:avLst/>
          </a:prstGeom>
          <a:noFill/>
          <a:ln>
            <a:noFill/>
          </a:ln>
        </p:spPr>
      </p:pic>
      <p:pic>
        <p:nvPicPr>
          <p:cNvPr id="151" name="Google Shape;151;p47"/>
          <p:cNvPicPr preferRelativeResize="0"/>
          <p:nvPr/>
        </p:nvPicPr>
        <p:blipFill rotWithShape="1">
          <a:blip r:embed="rId7">
            <a:alphaModFix/>
          </a:blip>
          <a:srcRect l="25889" t="6081" r="29734"/>
          <a:stretch/>
        </p:blipFill>
        <p:spPr>
          <a:xfrm>
            <a:off x="8382297" y="1904559"/>
            <a:ext cx="2857204" cy="4029892"/>
          </a:xfrm>
          <a:prstGeom prst="rect">
            <a:avLst/>
          </a:prstGeom>
          <a:noFill/>
          <a:ln>
            <a:noFill/>
          </a:ln>
        </p:spPr>
      </p:pic>
      <p:pic>
        <p:nvPicPr>
          <p:cNvPr id="152" name="Google Shape;152;p47" descr="A white text on a black background&#10;&#10;AI-generated content may be incorrect."/>
          <p:cNvPicPr preferRelativeResize="0"/>
          <p:nvPr/>
        </p:nvPicPr>
        <p:blipFill rotWithShape="1">
          <a:blip r:embed="rId8">
            <a:alphaModFix/>
          </a:blip>
          <a:srcRect/>
          <a:stretch/>
        </p:blipFill>
        <p:spPr>
          <a:xfrm>
            <a:off x="10199314" y="974725"/>
            <a:ext cx="807548" cy="8075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hoto Collage - WithPhotos - Light Background">
  <p:cSld name="Photo Collage - WithPhotos - Light Background">
    <p:bg>
      <p:bgPr>
        <a:solidFill>
          <a:schemeClr val="lt1"/>
        </a:solidFill>
        <a:effectLst/>
      </p:bgPr>
    </p:bg>
    <p:spTree>
      <p:nvGrpSpPr>
        <p:cNvPr id="1" name="Shape 153"/>
        <p:cNvGrpSpPr/>
        <p:nvPr/>
      </p:nvGrpSpPr>
      <p:grpSpPr>
        <a:xfrm>
          <a:off x="0" y="0"/>
          <a:ext cx="0" cy="0"/>
          <a:chOff x="0" y="0"/>
          <a:chExt cx="0" cy="0"/>
        </a:xfrm>
      </p:grpSpPr>
      <p:pic>
        <p:nvPicPr>
          <p:cNvPr id="154" name="Google Shape;154;p48" descr="A logo of a college&#10;&#10;AI-generated content may be incorrect."/>
          <p:cNvPicPr preferRelativeResize="0"/>
          <p:nvPr/>
        </p:nvPicPr>
        <p:blipFill rotWithShape="1">
          <a:blip r:embed="rId2">
            <a:alphaModFix/>
          </a:blip>
          <a:srcRect/>
          <a:stretch/>
        </p:blipFill>
        <p:spPr>
          <a:xfrm>
            <a:off x="10085296" y="831782"/>
            <a:ext cx="1082674" cy="1082674"/>
          </a:xfrm>
          <a:prstGeom prst="rect">
            <a:avLst/>
          </a:prstGeom>
          <a:noFill/>
          <a:ln>
            <a:noFill/>
          </a:ln>
        </p:spPr>
      </p:pic>
      <p:pic>
        <p:nvPicPr>
          <p:cNvPr id="155" name="Google Shape;155;p48" descr="A building with a dome on top&#10;&#10;AI-generated content may be incorrect."/>
          <p:cNvPicPr preferRelativeResize="0"/>
          <p:nvPr/>
        </p:nvPicPr>
        <p:blipFill rotWithShape="1">
          <a:blip r:embed="rId3">
            <a:alphaModFix/>
          </a:blip>
          <a:srcRect t="46367" r="660" b="1230"/>
          <a:stretch/>
        </p:blipFill>
        <p:spPr>
          <a:xfrm>
            <a:off x="952499" y="956491"/>
            <a:ext cx="9034372" cy="3177178"/>
          </a:xfrm>
          <a:prstGeom prst="rect">
            <a:avLst/>
          </a:prstGeom>
          <a:noFill/>
          <a:ln>
            <a:noFill/>
          </a:ln>
        </p:spPr>
      </p:pic>
      <p:pic>
        <p:nvPicPr>
          <p:cNvPr id="156" name="Google Shape;156;p48" descr="A close-up of a building&#10;&#10;AI-generated content may be incorrect."/>
          <p:cNvPicPr preferRelativeResize="0"/>
          <p:nvPr/>
        </p:nvPicPr>
        <p:blipFill rotWithShape="1">
          <a:blip r:embed="rId4">
            <a:alphaModFix/>
          </a:blip>
          <a:srcRect t="-3" r="33225" b="9"/>
          <a:stretch/>
        </p:blipFill>
        <p:spPr>
          <a:xfrm>
            <a:off x="1619856" y="4578168"/>
            <a:ext cx="1032654" cy="1031240"/>
          </a:xfrm>
          <a:prstGeom prst="rect">
            <a:avLst/>
          </a:prstGeom>
          <a:noFill/>
          <a:ln>
            <a:noFill/>
          </a:ln>
        </p:spPr>
      </p:pic>
      <p:pic>
        <p:nvPicPr>
          <p:cNvPr id="157" name="Google Shape;157;p48" descr="A hand giving a thumbs up&#10;&#10;AI-generated content may be incorrect."/>
          <p:cNvPicPr preferRelativeResize="0"/>
          <p:nvPr/>
        </p:nvPicPr>
        <p:blipFill rotWithShape="1">
          <a:blip r:embed="rId5">
            <a:alphaModFix/>
          </a:blip>
          <a:srcRect l="35894" t="44367" r="-250" b="12807"/>
          <a:stretch/>
        </p:blipFill>
        <p:spPr>
          <a:xfrm>
            <a:off x="2652510" y="4578168"/>
            <a:ext cx="1032654" cy="1031240"/>
          </a:xfrm>
          <a:prstGeom prst="rect">
            <a:avLst/>
          </a:prstGeom>
          <a:noFill/>
          <a:ln>
            <a:noFill/>
          </a:ln>
        </p:spPr>
      </p:pic>
      <p:pic>
        <p:nvPicPr>
          <p:cNvPr id="158" name="Google Shape;158;p48"/>
          <p:cNvPicPr preferRelativeResize="0"/>
          <p:nvPr/>
        </p:nvPicPr>
        <p:blipFill rotWithShape="1">
          <a:blip r:embed="rId6">
            <a:alphaModFix/>
          </a:blip>
          <a:srcRect l="5809" t="8940" r="10836" b="12890"/>
          <a:stretch/>
        </p:blipFill>
        <p:spPr>
          <a:xfrm>
            <a:off x="5153669" y="3919505"/>
            <a:ext cx="3228628" cy="2018496"/>
          </a:xfrm>
          <a:prstGeom prst="rect">
            <a:avLst/>
          </a:prstGeom>
          <a:noFill/>
          <a:ln>
            <a:noFill/>
          </a:ln>
        </p:spPr>
      </p:pic>
      <p:pic>
        <p:nvPicPr>
          <p:cNvPr id="159" name="Google Shape;159;p48"/>
          <p:cNvPicPr preferRelativeResize="0"/>
          <p:nvPr/>
        </p:nvPicPr>
        <p:blipFill rotWithShape="1">
          <a:blip r:embed="rId7">
            <a:alphaModFix/>
          </a:blip>
          <a:srcRect l="16645" r="16645"/>
          <a:stretch/>
        </p:blipFill>
        <p:spPr>
          <a:xfrm>
            <a:off x="3681136" y="4578168"/>
            <a:ext cx="1032654" cy="1031240"/>
          </a:xfrm>
          <a:prstGeom prst="rect">
            <a:avLst/>
          </a:prstGeom>
          <a:noFill/>
          <a:ln>
            <a:noFill/>
          </a:ln>
        </p:spPr>
      </p:pic>
      <p:pic>
        <p:nvPicPr>
          <p:cNvPr id="160" name="Google Shape;160;p48"/>
          <p:cNvPicPr preferRelativeResize="0"/>
          <p:nvPr/>
        </p:nvPicPr>
        <p:blipFill rotWithShape="1">
          <a:blip r:embed="rId8">
            <a:alphaModFix/>
          </a:blip>
          <a:srcRect l="25889" t="6081" r="29734"/>
          <a:stretch/>
        </p:blipFill>
        <p:spPr>
          <a:xfrm>
            <a:off x="8382297" y="1904559"/>
            <a:ext cx="2857204" cy="40298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mall Photo Collage">
  <p:cSld name="Small Photo Collage">
    <p:spTree>
      <p:nvGrpSpPr>
        <p:cNvPr id="1" name="Shape 161"/>
        <p:cNvGrpSpPr/>
        <p:nvPr/>
      </p:nvGrpSpPr>
      <p:grpSpPr>
        <a:xfrm>
          <a:off x="0" y="0"/>
          <a:ext cx="0" cy="0"/>
          <a:chOff x="0" y="0"/>
          <a:chExt cx="0" cy="0"/>
        </a:xfrm>
      </p:grpSpPr>
      <p:sp>
        <p:nvSpPr>
          <p:cNvPr id="162" name="Google Shape;162;p49"/>
          <p:cNvSpPr>
            <a:spLocks noGrp="1"/>
          </p:cNvSpPr>
          <p:nvPr>
            <p:ph type="pic" idx="2"/>
          </p:nvPr>
        </p:nvSpPr>
        <p:spPr>
          <a:xfrm>
            <a:off x="5533697" y="1445218"/>
            <a:ext cx="6658303" cy="2669578"/>
          </a:xfrm>
          <a:prstGeom prst="rect">
            <a:avLst/>
          </a:prstGeom>
          <a:noFill/>
          <a:ln>
            <a:noFill/>
          </a:ln>
        </p:spPr>
      </p:sp>
      <p:sp>
        <p:nvSpPr>
          <p:cNvPr id="163" name="Google Shape;163;p49"/>
          <p:cNvSpPr>
            <a:spLocks noGrp="1"/>
          </p:cNvSpPr>
          <p:nvPr>
            <p:ph type="pic" idx="3"/>
          </p:nvPr>
        </p:nvSpPr>
        <p:spPr>
          <a:xfrm>
            <a:off x="9686803" y="3158205"/>
            <a:ext cx="1852268" cy="2669578"/>
          </a:xfrm>
          <a:prstGeom prst="rect">
            <a:avLst/>
          </a:prstGeom>
          <a:noFill/>
          <a:ln>
            <a:noFill/>
          </a:ln>
        </p:spPr>
      </p:sp>
      <p:sp>
        <p:nvSpPr>
          <p:cNvPr id="164" name="Google Shape;164;p49"/>
          <p:cNvSpPr>
            <a:spLocks noGrp="1"/>
          </p:cNvSpPr>
          <p:nvPr>
            <p:ph type="pic" idx="4"/>
          </p:nvPr>
        </p:nvSpPr>
        <p:spPr>
          <a:xfrm>
            <a:off x="7092828" y="4502867"/>
            <a:ext cx="2138785" cy="1315318"/>
          </a:xfrm>
          <a:prstGeom prst="rect">
            <a:avLst/>
          </a:prstGeom>
          <a:noFill/>
          <a:ln>
            <a:noFill/>
          </a:ln>
        </p:spPr>
      </p:sp>
      <p:sp>
        <p:nvSpPr>
          <p:cNvPr id="165" name="Google Shape;165;p49"/>
          <p:cNvSpPr/>
          <p:nvPr/>
        </p:nvSpPr>
        <p:spPr>
          <a:xfrm>
            <a:off x="0" y="0"/>
            <a:ext cx="4876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49"/>
          <p:cNvSpPr txBox="1">
            <a:spLocks noGrp="1"/>
          </p:cNvSpPr>
          <p:nvPr>
            <p:ph type="title"/>
          </p:nvPr>
        </p:nvSpPr>
        <p:spPr>
          <a:xfrm>
            <a:off x="425726" y="2403613"/>
            <a:ext cx="4025348" cy="20507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Work Sans Black"/>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Slide Photo">
  <p:cSld name="Full Slide Photo">
    <p:bg>
      <p:bgPr>
        <a:solidFill>
          <a:schemeClr val="dk2"/>
        </a:solidFill>
        <a:effectLst/>
      </p:bgPr>
    </p:bg>
    <p:spTree>
      <p:nvGrpSpPr>
        <p:cNvPr id="1" name="Shape 167"/>
        <p:cNvGrpSpPr/>
        <p:nvPr/>
      </p:nvGrpSpPr>
      <p:grpSpPr>
        <a:xfrm>
          <a:off x="0" y="0"/>
          <a:ext cx="0" cy="0"/>
          <a:chOff x="0" y="0"/>
          <a:chExt cx="0" cy="0"/>
        </a:xfrm>
      </p:grpSpPr>
      <p:sp>
        <p:nvSpPr>
          <p:cNvPr id="168" name="Google Shape;168;p50"/>
          <p:cNvSpPr>
            <a:spLocks noGrp="1"/>
          </p:cNvSpPr>
          <p:nvPr>
            <p:ph type="pic" idx="2"/>
          </p:nvPr>
        </p:nvSpPr>
        <p:spPr>
          <a:xfrm>
            <a:off x="0" y="0"/>
            <a:ext cx="12192000" cy="6857999"/>
          </a:xfrm>
          <a:prstGeom prst="rect">
            <a:avLst/>
          </a:prstGeom>
          <a:noFill/>
          <a:ln>
            <a:noFill/>
          </a:ln>
        </p:spPr>
      </p:sp>
      <p:pic>
        <p:nvPicPr>
          <p:cNvPr id="169" name="Google Shape;169;p50" descr="A logo of a college&#10;&#10;AI-generated content may be incorrect."/>
          <p:cNvPicPr preferRelativeResize="0"/>
          <p:nvPr/>
        </p:nvPicPr>
        <p:blipFill rotWithShape="1">
          <a:blip r:embed="rId2">
            <a:alphaModFix/>
          </a:blip>
          <a:srcRect/>
          <a:stretch/>
        </p:blipFill>
        <p:spPr>
          <a:xfrm>
            <a:off x="10804526" y="222587"/>
            <a:ext cx="1082674" cy="10826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igger Impact">
  <p:cSld name="Bigger Impact">
    <p:bg>
      <p:bgPr>
        <a:solidFill>
          <a:schemeClr val="dk2"/>
        </a:solidFill>
        <a:effectLst/>
      </p:bgPr>
    </p:bg>
    <p:spTree>
      <p:nvGrpSpPr>
        <p:cNvPr id="1" name="Shape 170"/>
        <p:cNvGrpSpPr/>
        <p:nvPr/>
      </p:nvGrpSpPr>
      <p:grpSpPr>
        <a:xfrm>
          <a:off x="0" y="0"/>
          <a:ext cx="0" cy="0"/>
          <a:chOff x="0" y="0"/>
          <a:chExt cx="0" cy="0"/>
        </a:xfrm>
      </p:grpSpPr>
      <p:pic>
        <p:nvPicPr>
          <p:cNvPr id="171" name="Google Shape;171;p51"/>
          <p:cNvPicPr preferRelativeResize="0"/>
          <p:nvPr/>
        </p:nvPicPr>
        <p:blipFill rotWithShape="1">
          <a:blip r:embed="rId2">
            <a:alphaModFix/>
          </a:blip>
          <a:srcRect/>
          <a:stretch/>
        </p:blipFill>
        <p:spPr>
          <a:xfrm>
            <a:off x="1491012" y="3310361"/>
            <a:ext cx="9209972" cy="1261640"/>
          </a:xfrm>
          <a:prstGeom prst="rect">
            <a:avLst/>
          </a:prstGeom>
          <a:noFill/>
          <a:ln>
            <a:noFill/>
          </a:ln>
        </p:spPr>
      </p:pic>
      <p:pic>
        <p:nvPicPr>
          <p:cNvPr id="172" name="Google Shape;172;p51" descr="A white text on a black background&#10;&#10;AI-generated content may be incorrect."/>
          <p:cNvPicPr preferRelativeResize="0"/>
          <p:nvPr/>
        </p:nvPicPr>
        <p:blipFill rotWithShape="1">
          <a:blip r:embed="rId3">
            <a:alphaModFix/>
          </a:blip>
          <a:srcRect/>
          <a:stretch/>
        </p:blipFill>
        <p:spPr>
          <a:xfrm>
            <a:off x="5559425" y="1576761"/>
            <a:ext cx="1073150" cy="1073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lumn with Text">
  <p:cSld name="3 Column with Text">
    <p:spTree>
      <p:nvGrpSpPr>
        <p:cNvPr id="1" name="Shape 25"/>
        <p:cNvGrpSpPr/>
        <p:nvPr/>
      </p:nvGrpSpPr>
      <p:grpSpPr>
        <a:xfrm>
          <a:off x="0" y="0"/>
          <a:ext cx="0" cy="0"/>
          <a:chOff x="0" y="0"/>
          <a:chExt cx="0" cy="0"/>
        </a:xfrm>
      </p:grpSpPr>
      <p:sp>
        <p:nvSpPr>
          <p:cNvPr id="26" name="Google Shape;26;p27"/>
          <p:cNvSpPr txBox="1">
            <a:spLocks noGrp="1"/>
          </p:cNvSpPr>
          <p:nvPr>
            <p:ph type="body" idx="1"/>
          </p:nvPr>
        </p:nvSpPr>
        <p:spPr>
          <a:xfrm>
            <a:off x="681517" y="1452381"/>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7" name="Google Shape;27;p27"/>
          <p:cNvPicPr preferRelativeResize="0"/>
          <p:nvPr/>
        </p:nvPicPr>
        <p:blipFill rotWithShape="1">
          <a:blip r:embed="rId2">
            <a:alphaModFix/>
          </a:blip>
          <a:srcRect/>
          <a:stretch/>
        </p:blipFill>
        <p:spPr>
          <a:xfrm>
            <a:off x="4095111" y="697593"/>
            <a:ext cx="38100" cy="5626100"/>
          </a:xfrm>
          <a:prstGeom prst="rect">
            <a:avLst/>
          </a:prstGeom>
          <a:noFill/>
          <a:ln>
            <a:noFill/>
          </a:ln>
        </p:spPr>
      </p:pic>
      <p:sp>
        <p:nvSpPr>
          <p:cNvPr id="28" name="Google Shape;28;p27"/>
          <p:cNvSpPr txBox="1">
            <a:spLocks noGrp="1"/>
          </p:cNvSpPr>
          <p:nvPr>
            <p:ph type="body" idx="2"/>
          </p:nvPr>
        </p:nvSpPr>
        <p:spPr>
          <a:xfrm>
            <a:off x="4598741" y="1450952"/>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29" name="Google Shape;29;p27"/>
          <p:cNvPicPr preferRelativeResize="0"/>
          <p:nvPr/>
        </p:nvPicPr>
        <p:blipFill rotWithShape="1">
          <a:blip r:embed="rId2">
            <a:alphaModFix/>
          </a:blip>
          <a:srcRect/>
          <a:stretch/>
        </p:blipFill>
        <p:spPr>
          <a:xfrm>
            <a:off x="8012335" y="764187"/>
            <a:ext cx="38100" cy="5626100"/>
          </a:xfrm>
          <a:prstGeom prst="rect">
            <a:avLst/>
          </a:prstGeom>
          <a:noFill/>
          <a:ln>
            <a:noFill/>
          </a:ln>
        </p:spPr>
      </p:pic>
      <p:sp>
        <p:nvSpPr>
          <p:cNvPr id="30" name="Google Shape;30;p27"/>
          <p:cNvSpPr txBox="1">
            <a:spLocks noGrp="1"/>
          </p:cNvSpPr>
          <p:nvPr>
            <p:ph type="body" idx="3"/>
          </p:nvPr>
        </p:nvSpPr>
        <p:spPr>
          <a:xfrm>
            <a:off x="680893" y="2211600"/>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1" name="Google Shape;31;p27"/>
          <p:cNvSpPr txBox="1">
            <a:spLocks noGrp="1"/>
          </p:cNvSpPr>
          <p:nvPr>
            <p:ph type="body" idx="4"/>
          </p:nvPr>
        </p:nvSpPr>
        <p:spPr>
          <a:xfrm>
            <a:off x="4598741" y="2211600"/>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27"/>
          <p:cNvSpPr txBox="1">
            <a:spLocks noGrp="1"/>
          </p:cNvSpPr>
          <p:nvPr>
            <p:ph type="body" idx="5"/>
          </p:nvPr>
        </p:nvSpPr>
        <p:spPr>
          <a:xfrm>
            <a:off x="680893" y="3334693"/>
            <a:ext cx="2948064" cy="260407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7"/>
          <p:cNvSpPr txBox="1">
            <a:spLocks noGrp="1"/>
          </p:cNvSpPr>
          <p:nvPr>
            <p:ph type="body" idx="6"/>
          </p:nvPr>
        </p:nvSpPr>
        <p:spPr>
          <a:xfrm>
            <a:off x="4598741" y="3327943"/>
            <a:ext cx="2948064" cy="260407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27"/>
          <p:cNvSpPr txBox="1">
            <a:spLocks noGrp="1"/>
          </p:cNvSpPr>
          <p:nvPr>
            <p:ph type="body" idx="7"/>
          </p:nvPr>
        </p:nvSpPr>
        <p:spPr>
          <a:xfrm>
            <a:off x="8515965" y="1401769"/>
            <a:ext cx="2948064"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27"/>
          <p:cNvSpPr txBox="1">
            <a:spLocks noGrp="1"/>
          </p:cNvSpPr>
          <p:nvPr>
            <p:ph type="body" idx="8"/>
          </p:nvPr>
        </p:nvSpPr>
        <p:spPr>
          <a:xfrm>
            <a:off x="8515965" y="2162417"/>
            <a:ext cx="2948064"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27"/>
          <p:cNvSpPr txBox="1">
            <a:spLocks noGrp="1"/>
          </p:cNvSpPr>
          <p:nvPr>
            <p:ph type="body" idx="9"/>
          </p:nvPr>
        </p:nvSpPr>
        <p:spPr>
          <a:xfrm>
            <a:off x="8515965" y="3334693"/>
            <a:ext cx="2948064" cy="2604076"/>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lumn with Text">
  <p:cSld name="2 Column with Text">
    <p:spTree>
      <p:nvGrpSpPr>
        <p:cNvPr id="1" name="Shape 37"/>
        <p:cNvGrpSpPr/>
        <p:nvPr/>
      </p:nvGrpSpPr>
      <p:grpSpPr>
        <a:xfrm>
          <a:off x="0" y="0"/>
          <a:ext cx="0" cy="0"/>
          <a:chOff x="0" y="0"/>
          <a:chExt cx="0" cy="0"/>
        </a:xfrm>
      </p:grpSpPr>
      <p:sp>
        <p:nvSpPr>
          <p:cNvPr id="38" name="Google Shape;38;p28"/>
          <p:cNvSpPr txBox="1">
            <a:spLocks noGrp="1"/>
          </p:cNvSpPr>
          <p:nvPr>
            <p:ph type="body" idx="1"/>
          </p:nvPr>
        </p:nvSpPr>
        <p:spPr>
          <a:xfrm>
            <a:off x="1398167" y="1452381"/>
            <a:ext cx="4200607"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39" name="Google Shape;39;p28"/>
          <p:cNvPicPr preferRelativeResize="0"/>
          <p:nvPr/>
        </p:nvPicPr>
        <p:blipFill rotWithShape="1">
          <a:blip r:embed="rId2">
            <a:alphaModFix/>
          </a:blip>
          <a:srcRect/>
          <a:stretch/>
        </p:blipFill>
        <p:spPr>
          <a:xfrm>
            <a:off x="6096000" y="697593"/>
            <a:ext cx="38100" cy="5626100"/>
          </a:xfrm>
          <a:prstGeom prst="rect">
            <a:avLst/>
          </a:prstGeom>
          <a:noFill/>
          <a:ln>
            <a:noFill/>
          </a:ln>
        </p:spPr>
      </p:pic>
      <p:sp>
        <p:nvSpPr>
          <p:cNvPr id="40" name="Google Shape;40;p28"/>
          <p:cNvSpPr txBox="1">
            <a:spLocks noGrp="1"/>
          </p:cNvSpPr>
          <p:nvPr>
            <p:ph type="body" idx="2"/>
          </p:nvPr>
        </p:nvSpPr>
        <p:spPr>
          <a:xfrm>
            <a:off x="6629858" y="1450952"/>
            <a:ext cx="4200607"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8"/>
          <p:cNvSpPr txBox="1">
            <a:spLocks noGrp="1"/>
          </p:cNvSpPr>
          <p:nvPr>
            <p:ph type="body" idx="3"/>
          </p:nvPr>
        </p:nvSpPr>
        <p:spPr>
          <a:xfrm>
            <a:off x="1397543" y="2211600"/>
            <a:ext cx="4200607"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8"/>
          <p:cNvSpPr txBox="1">
            <a:spLocks noGrp="1"/>
          </p:cNvSpPr>
          <p:nvPr>
            <p:ph type="body" idx="4"/>
          </p:nvPr>
        </p:nvSpPr>
        <p:spPr>
          <a:xfrm>
            <a:off x="6629858" y="2211600"/>
            <a:ext cx="4200607" cy="8830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28"/>
          <p:cNvSpPr txBox="1">
            <a:spLocks noGrp="1"/>
          </p:cNvSpPr>
          <p:nvPr>
            <p:ph type="body" idx="5"/>
          </p:nvPr>
        </p:nvSpPr>
        <p:spPr>
          <a:xfrm>
            <a:off x="1397542" y="3334693"/>
            <a:ext cx="4200607" cy="26040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28"/>
          <p:cNvSpPr txBox="1">
            <a:spLocks noGrp="1"/>
          </p:cNvSpPr>
          <p:nvPr>
            <p:ph type="body" idx="6"/>
          </p:nvPr>
        </p:nvSpPr>
        <p:spPr>
          <a:xfrm>
            <a:off x="6629858" y="3334693"/>
            <a:ext cx="4200607" cy="26040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ogether, We Stand">
  <p:cSld name="Together, We Stand">
    <p:bg>
      <p:bgPr>
        <a:solidFill>
          <a:schemeClr val="dk2"/>
        </a:solidFill>
        <a:effectLst/>
      </p:bgPr>
    </p:bg>
    <p:spTree>
      <p:nvGrpSpPr>
        <p:cNvPr id="1" name="Shape 45"/>
        <p:cNvGrpSpPr/>
        <p:nvPr/>
      </p:nvGrpSpPr>
      <p:grpSpPr>
        <a:xfrm>
          <a:off x="0" y="0"/>
          <a:ext cx="0" cy="0"/>
          <a:chOff x="0" y="0"/>
          <a:chExt cx="0" cy="0"/>
        </a:xfrm>
      </p:grpSpPr>
      <p:pic>
        <p:nvPicPr>
          <p:cNvPr id="46" name="Google Shape;46;p32"/>
          <p:cNvPicPr preferRelativeResize="0"/>
          <p:nvPr/>
        </p:nvPicPr>
        <p:blipFill rotWithShape="1">
          <a:blip r:embed="rId2">
            <a:alphaModFix/>
          </a:blip>
          <a:srcRect/>
          <a:stretch/>
        </p:blipFill>
        <p:spPr>
          <a:xfrm>
            <a:off x="2100806" y="3310361"/>
            <a:ext cx="7990387" cy="1261640"/>
          </a:xfrm>
          <a:prstGeom prst="rect">
            <a:avLst/>
          </a:prstGeom>
          <a:noFill/>
          <a:ln>
            <a:noFill/>
          </a:ln>
        </p:spPr>
      </p:pic>
      <p:pic>
        <p:nvPicPr>
          <p:cNvPr id="47" name="Google Shape;47;p32" descr="A white text on a black background&#10;&#10;AI-generated content may be incorrect."/>
          <p:cNvPicPr preferRelativeResize="0"/>
          <p:nvPr/>
        </p:nvPicPr>
        <p:blipFill rotWithShape="1">
          <a:blip r:embed="rId3">
            <a:alphaModFix/>
          </a:blip>
          <a:srcRect/>
          <a:stretch/>
        </p:blipFill>
        <p:spPr>
          <a:xfrm>
            <a:off x="5559425" y="1576761"/>
            <a:ext cx="1073150" cy="1073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Work Sans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 - White">
  <p:cSld name="Section Divider - White">
    <p:bg>
      <p:bgPr>
        <a:solidFill>
          <a:schemeClr val="lt1"/>
        </a:solidFill>
        <a:effectLst/>
      </p:bgPr>
    </p:bg>
    <p:spTree>
      <p:nvGrpSpPr>
        <p:cNvPr id="1" name="Shape 51"/>
        <p:cNvGrpSpPr/>
        <p:nvPr/>
      </p:nvGrpSpPr>
      <p:grpSpPr>
        <a:xfrm>
          <a:off x="0" y="0"/>
          <a:ext cx="0" cy="0"/>
          <a:chOff x="0" y="0"/>
          <a:chExt cx="0" cy="0"/>
        </a:xfrm>
      </p:grpSpPr>
      <p:sp>
        <p:nvSpPr>
          <p:cNvPr id="52" name="Google Shape;5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Work Sans Black"/>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777777"/>
              </a:buClr>
              <a:buSzPts val="2000"/>
              <a:buNone/>
              <a:defRPr sz="2000">
                <a:solidFill>
                  <a:srgbClr val="777777"/>
                </a:solidFill>
              </a:defRPr>
            </a:lvl2pPr>
            <a:lvl3pPr marL="1371600" lvl="2" indent="-228600" algn="l">
              <a:lnSpc>
                <a:spcPct val="90000"/>
              </a:lnSpc>
              <a:spcBef>
                <a:spcPts val="500"/>
              </a:spcBef>
              <a:spcAft>
                <a:spcPts val="0"/>
              </a:spcAft>
              <a:buClr>
                <a:srgbClr val="777777"/>
              </a:buClr>
              <a:buSzPts val="1800"/>
              <a:buNone/>
              <a:defRPr sz="1800">
                <a:solidFill>
                  <a:srgbClr val="777777"/>
                </a:solidFill>
              </a:defRPr>
            </a:lvl3pPr>
            <a:lvl4pPr marL="1828800" lvl="3" indent="-228600" algn="l">
              <a:lnSpc>
                <a:spcPct val="90000"/>
              </a:lnSpc>
              <a:spcBef>
                <a:spcPts val="500"/>
              </a:spcBef>
              <a:spcAft>
                <a:spcPts val="0"/>
              </a:spcAft>
              <a:buClr>
                <a:srgbClr val="777777"/>
              </a:buClr>
              <a:buSzPts val="1600"/>
              <a:buNone/>
              <a:defRPr sz="1600">
                <a:solidFill>
                  <a:srgbClr val="777777"/>
                </a:solidFill>
              </a:defRPr>
            </a:lvl4pPr>
            <a:lvl5pPr marL="2286000" lvl="4" indent="-228600" algn="l">
              <a:lnSpc>
                <a:spcPct val="90000"/>
              </a:lnSpc>
              <a:spcBef>
                <a:spcPts val="500"/>
              </a:spcBef>
              <a:spcAft>
                <a:spcPts val="0"/>
              </a:spcAft>
              <a:buClr>
                <a:srgbClr val="777777"/>
              </a:buClr>
              <a:buSzPts val="1600"/>
              <a:buNone/>
              <a:defRPr sz="1600">
                <a:solidFill>
                  <a:srgbClr val="777777"/>
                </a:solidFill>
              </a:defRPr>
            </a:lvl5pPr>
            <a:lvl6pPr marL="2743200" lvl="5" indent="-228600" algn="l">
              <a:lnSpc>
                <a:spcPct val="90000"/>
              </a:lnSpc>
              <a:spcBef>
                <a:spcPts val="500"/>
              </a:spcBef>
              <a:spcAft>
                <a:spcPts val="0"/>
              </a:spcAft>
              <a:buClr>
                <a:srgbClr val="777777"/>
              </a:buClr>
              <a:buSzPts val="1600"/>
              <a:buNone/>
              <a:defRPr sz="1600">
                <a:solidFill>
                  <a:srgbClr val="777777"/>
                </a:solidFill>
              </a:defRPr>
            </a:lvl6pPr>
            <a:lvl7pPr marL="3200400" lvl="6" indent="-228600" algn="l">
              <a:lnSpc>
                <a:spcPct val="90000"/>
              </a:lnSpc>
              <a:spcBef>
                <a:spcPts val="500"/>
              </a:spcBef>
              <a:spcAft>
                <a:spcPts val="0"/>
              </a:spcAft>
              <a:buClr>
                <a:srgbClr val="777777"/>
              </a:buClr>
              <a:buSzPts val="1600"/>
              <a:buNone/>
              <a:defRPr sz="1600">
                <a:solidFill>
                  <a:srgbClr val="777777"/>
                </a:solidFill>
              </a:defRPr>
            </a:lvl7pPr>
            <a:lvl8pPr marL="3657600" lvl="7" indent="-228600" algn="l">
              <a:lnSpc>
                <a:spcPct val="90000"/>
              </a:lnSpc>
              <a:spcBef>
                <a:spcPts val="500"/>
              </a:spcBef>
              <a:spcAft>
                <a:spcPts val="0"/>
              </a:spcAft>
              <a:buClr>
                <a:srgbClr val="777777"/>
              </a:buClr>
              <a:buSzPts val="1600"/>
              <a:buNone/>
              <a:defRPr sz="1600">
                <a:solidFill>
                  <a:srgbClr val="777777"/>
                </a:solidFill>
              </a:defRPr>
            </a:lvl8pPr>
            <a:lvl9pPr marL="4114800" lvl="8" indent="-228600" algn="l">
              <a:lnSpc>
                <a:spcPct val="90000"/>
              </a:lnSpc>
              <a:spcBef>
                <a:spcPts val="500"/>
              </a:spcBef>
              <a:spcAft>
                <a:spcPts val="0"/>
              </a:spcAft>
              <a:buClr>
                <a:srgbClr val="777777"/>
              </a:buClr>
              <a:buSzPts val="1600"/>
              <a:buNone/>
              <a:defRPr sz="1600">
                <a:solidFill>
                  <a:srgbClr val="777777"/>
                </a:solidFill>
              </a:defRPr>
            </a:lvl9pPr>
          </a:lstStyle>
          <a:p>
            <a:endParaRPr/>
          </a:p>
        </p:txBody>
      </p:sp>
      <p:pic>
        <p:nvPicPr>
          <p:cNvPr id="54" name="Google Shape;54;p34" descr="A logo of a college&#10;&#10;AI-generated content may be incorrect."/>
          <p:cNvPicPr preferRelativeResize="0"/>
          <p:nvPr/>
        </p:nvPicPr>
        <p:blipFill rotWithShape="1">
          <a:blip r:embed="rId2">
            <a:alphaModFix/>
          </a:blip>
          <a:srcRect/>
          <a:stretch/>
        </p:blipFill>
        <p:spPr>
          <a:xfrm>
            <a:off x="10804526" y="222587"/>
            <a:ext cx="1082674" cy="10826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 Gray">
  <p:cSld name="Section Divider - Gray">
    <p:bg>
      <p:bgPr>
        <a:solidFill>
          <a:srgbClr val="EAEAEA"/>
        </a:solidFill>
        <a:effectLst/>
      </p:bgPr>
    </p:bg>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Work Sans Black"/>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777777"/>
              </a:buClr>
              <a:buSzPts val="2000"/>
              <a:buNone/>
              <a:defRPr sz="2000">
                <a:solidFill>
                  <a:srgbClr val="777777"/>
                </a:solidFill>
              </a:defRPr>
            </a:lvl2pPr>
            <a:lvl3pPr marL="1371600" lvl="2" indent="-228600" algn="l">
              <a:lnSpc>
                <a:spcPct val="90000"/>
              </a:lnSpc>
              <a:spcBef>
                <a:spcPts val="500"/>
              </a:spcBef>
              <a:spcAft>
                <a:spcPts val="0"/>
              </a:spcAft>
              <a:buClr>
                <a:srgbClr val="777777"/>
              </a:buClr>
              <a:buSzPts val="1800"/>
              <a:buNone/>
              <a:defRPr sz="1800">
                <a:solidFill>
                  <a:srgbClr val="777777"/>
                </a:solidFill>
              </a:defRPr>
            </a:lvl3pPr>
            <a:lvl4pPr marL="1828800" lvl="3" indent="-228600" algn="l">
              <a:lnSpc>
                <a:spcPct val="90000"/>
              </a:lnSpc>
              <a:spcBef>
                <a:spcPts val="500"/>
              </a:spcBef>
              <a:spcAft>
                <a:spcPts val="0"/>
              </a:spcAft>
              <a:buClr>
                <a:srgbClr val="777777"/>
              </a:buClr>
              <a:buSzPts val="1600"/>
              <a:buNone/>
              <a:defRPr sz="1600">
                <a:solidFill>
                  <a:srgbClr val="777777"/>
                </a:solidFill>
              </a:defRPr>
            </a:lvl4pPr>
            <a:lvl5pPr marL="2286000" lvl="4" indent="-228600" algn="l">
              <a:lnSpc>
                <a:spcPct val="90000"/>
              </a:lnSpc>
              <a:spcBef>
                <a:spcPts val="500"/>
              </a:spcBef>
              <a:spcAft>
                <a:spcPts val="0"/>
              </a:spcAft>
              <a:buClr>
                <a:srgbClr val="777777"/>
              </a:buClr>
              <a:buSzPts val="1600"/>
              <a:buNone/>
              <a:defRPr sz="1600">
                <a:solidFill>
                  <a:srgbClr val="777777"/>
                </a:solidFill>
              </a:defRPr>
            </a:lvl5pPr>
            <a:lvl6pPr marL="2743200" lvl="5" indent="-228600" algn="l">
              <a:lnSpc>
                <a:spcPct val="90000"/>
              </a:lnSpc>
              <a:spcBef>
                <a:spcPts val="500"/>
              </a:spcBef>
              <a:spcAft>
                <a:spcPts val="0"/>
              </a:spcAft>
              <a:buClr>
                <a:srgbClr val="777777"/>
              </a:buClr>
              <a:buSzPts val="1600"/>
              <a:buNone/>
              <a:defRPr sz="1600">
                <a:solidFill>
                  <a:srgbClr val="777777"/>
                </a:solidFill>
              </a:defRPr>
            </a:lvl6pPr>
            <a:lvl7pPr marL="3200400" lvl="6" indent="-228600" algn="l">
              <a:lnSpc>
                <a:spcPct val="90000"/>
              </a:lnSpc>
              <a:spcBef>
                <a:spcPts val="500"/>
              </a:spcBef>
              <a:spcAft>
                <a:spcPts val="0"/>
              </a:spcAft>
              <a:buClr>
                <a:srgbClr val="777777"/>
              </a:buClr>
              <a:buSzPts val="1600"/>
              <a:buNone/>
              <a:defRPr sz="1600">
                <a:solidFill>
                  <a:srgbClr val="777777"/>
                </a:solidFill>
              </a:defRPr>
            </a:lvl7pPr>
            <a:lvl8pPr marL="3657600" lvl="7" indent="-228600" algn="l">
              <a:lnSpc>
                <a:spcPct val="90000"/>
              </a:lnSpc>
              <a:spcBef>
                <a:spcPts val="500"/>
              </a:spcBef>
              <a:spcAft>
                <a:spcPts val="0"/>
              </a:spcAft>
              <a:buClr>
                <a:srgbClr val="777777"/>
              </a:buClr>
              <a:buSzPts val="1600"/>
              <a:buNone/>
              <a:defRPr sz="1600">
                <a:solidFill>
                  <a:srgbClr val="777777"/>
                </a:solidFill>
              </a:defRPr>
            </a:lvl8pPr>
            <a:lvl9pPr marL="4114800" lvl="8" indent="-228600" algn="l">
              <a:lnSpc>
                <a:spcPct val="90000"/>
              </a:lnSpc>
              <a:spcBef>
                <a:spcPts val="500"/>
              </a:spcBef>
              <a:spcAft>
                <a:spcPts val="0"/>
              </a:spcAft>
              <a:buClr>
                <a:srgbClr val="777777"/>
              </a:buClr>
              <a:buSzPts val="1600"/>
              <a:buNone/>
              <a:defRPr sz="1600">
                <a:solidFill>
                  <a:srgbClr val="777777"/>
                </a:solidFill>
              </a:defRPr>
            </a:lvl9pPr>
          </a:lstStyle>
          <a:p>
            <a:endParaRPr/>
          </a:p>
        </p:txBody>
      </p:sp>
      <p:pic>
        <p:nvPicPr>
          <p:cNvPr id="58" name="Google Shape;58;p35" descr="A logo of a college&#10;&#10;AI-generated content may be incorrect."/>
          <p:cNvPicPr preferRelativeResize="0"/>
          <p:nvPr/>
        </p:nvPicPr>
        <p:blipFill rotWithShape="1">
          <a:blip r:embed="rId2">
            <a:alphaModFix/>
          </a:blip>
          <a:srcRect/>
          <a:stretch/>
        </p:blipFill>
        <p:spPr>
          <a:xfrm>
            <a:off x="10804526" y="222587"/>
            <a:ext cx="1082674" cy="10826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Column with Text">
  <p:cSld name="1 Column with Text">
    <p:spTree>
      <p:nvGrpSpPr>
        <p:cNvPr id="1" name="Shape 59"/>
        <p:cNvGrpSpPr/>
        <p:nvPr/>
      </p:nvGrpSpPr>
      <p:grpSpPr>
        <a:xfrm>
          <a:off x="0" y="0"/>
          <a:ext cx="0" cy="0"/>
          <a:chOff x="0" y="0"/>
          <a:chExt cx="0" cy="0"/>
        </a:xfrm>
      </p:grpSpPr>
      <p:sp>
        <p:nvSpPr>
          <p:cNvPr id="60" name="Google Shape;60;p36"/>
          <p:cNvSpPr txBox="1">
            <a:spLocks noGrp="1"/>
          </p:cNvSpPr>
          <p:nvPr>
            <p:ph type="body" idx="1"/>
          </p:nvPr>
        </p:nvSpPr>
        <p:spPr>
          <a:xfrm>
            <a:off x="1896018" y="1452381"/>
            <a:ext cx="8803087" cy="5765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1800"/>
              <a:buNone/>
              <a:defRPr sz="1800" b="0" i="0">
                <a:solidFill>
                  <a:schemeClr val="accent3"/>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1" name="Google Shape;61;p36"/>
          <p:cNvPicPr preferRelativeResize="0"/>
          <p:nvPr/>
        </p:nvPicPr>
        <p:blipFill rotWithShape="1">
          <a:blip r:embed="rId2">
            <a:alphaModFix/>
          </a:blip>
          <a:srcRect/>
          <a:stretch/>
        </p:blipFill>
        <p:spPr>
          <a:xfrm>
            <a:off x="1349282" y="697593"/>
            <a:ext cx="38100" cy="5626100"/>
          </a:xfrm>
          <a:prstGeom prst="rect">
            <a:avLst/>
          </a:prstGeom>
          <a:noFill/>
          <a:ln>
            <a:noFill/>
          </a:ln>
        </p:spPr>
      </p:pic>
      <p:sp>
        <p:nvSpPr>
          <p:cNvPr id="62" name="Google Shape;62;p36"/>
          <p:cNvSpPr txBox="1">
            <a:spLocks noGrp="1"/>
          </p:cNvSpPr>
          <p:nvPr>
            <p:ph type="body" idx="2"/>
          </p:nvPr>
        </p:nvSpPr>
        <p:spPr>
          <a:xfrm>
            <a:off x="1895394" y="2211600"/>
            <a:ext cx="8803087" cy="88306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b="1" i="0">
                <a:latin typeface="Work Sans ExtraBold"/>
                <a:ea typeface="Work Sans ExtraBold"/>
                <a:cs typeface="Work Sans ExtraBold"/>
                <a:sym typeface="Work Sans ExtraBold"/>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36"/>
          <p:cNvSpPr txBox="1">
            <a:spLocks noGrp="1"/>
          </p:cNvSpPr>
          <p:nvPr>
            <p:ph type="body" idx="3"/>
          </p:nvPr>
        </p:nvSpPr>
        <p:spPr>
          <a:xfrm>
            <a:off x="1895393" y="3334693"/>
            <a:ext cx="8803087" cy="26040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Work Sans Medium"/>
                <a:ea typeface="Work Sans Medium"/>
                <a:cs typeface="Work Sans Medium"/>
                <a:sym typeface="Work Sans Medium"/>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228600" algn="l">
              <a:lnSpc>
                <a:spcPct val="90000"/>
              </a:lnSpc>
              <a:spcBef>
                <a:spcPts val="500"/>
              </a:spcBef>
              <a:spcAft>
                <a:spcPts val="0"/>
              </a:spcAft>
              <a:buClr>
                <a:schemeClr val="lt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90963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Work Sans Black"/>
              <a:buNone/>
              <a:defRPr sz="4400" b="1" i="0" u="none" strike="noStrike" cap="none">
                <a:solidFill>
                  <a:schemeClr val="lt1"/>
                </a:solidFill>
                <a:latin typeface="Work Sans Black"/>
                <a:ea typeface="Work Sans Black"/>
                <a:cs typeface="Work Sans Black"/>
                <a:sym typeface="Work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2370137"/>
            <a:ext cx="10515600" cy="341090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Work Sans Medium"/>
                <a:ea typeface="Work Sans Medium"/>
                <a:cs typeface="Work Sans Medium"/>
                <a:sym typeface="Work Sans Medium"/>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Work Sans Medium"/>
                <a:ea typeface="Work Sans Medium"/>
                <a:cs typeface="Work Sans Medium"/>
                <a:sym typeface="Work Sans Medium"/>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Work Sans Medium"/>
                <a:ea typeface="Work Sans Medium"/>
                <a:cs typeface="Work Sans Medium"/>
                <a:sym typeface="Work Sans Medium"/>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Medium"/>
                <a:ea typeface="Work Sans Medium"/>
                <a:cs typeface="Work Sans Medium"/>
                <a:sym typeface="Work Sans Medium"/>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838200" y="6204949"/>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1" i="0" u="none" strike="noStrike" cap="none">
                <a:solidFill>
                  <a:schemeClr val="lt1"/>
                </a:solidFill>
                <a:latin typeface="Work Sans Medium"/>
                <a:ea typeface="Work Sans Medium"/>
                <a:cs typeface="Work Sans Medium"/>
                <a:sym typeface="Work Sans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pic>
        <p:nvPicPr>
          <p:cNvPr id="13" name="Google Shape;13;p24" descr="A white text on a black background&#10;&#10;AI-generated content may be incorrect."/>
          <p:cNvPicPr preferRelativeResize="0"/>
          <p:nvPr/>
        </p:nvPicPr>
        <p:blipFill rotWithShape="1">
          <a:blip r:embed="rId27">
            <a:alphaModFix/>
          </a:blip>
          <a:srcRect/>
          <a:stretch/>
        </p:blipFill>
        <p:spPr>
          <a:xfrm>
            <a:off x="10983911" y="398493"/>
            <a:ext cx="739776" cy="739776"/>
          </a:xfrm>
          <a:prstGeom prst="rect">
            <a:avLst/>
          </a:prstGeom>
          <a:noFill/>
          <a:ln>
            <a:noFill/>
          </a:ln>
        </p:spPr>
      </p:pic>
      <p:sp>
        <p:nvSpPr>
          <p:cNvPr id="14" name="Google Shape;14;p24"/>
          <p:cNvSpPr txBox="1"/>
          <p:nvPr/>
        </p:nvSpPr>
        <p:spPr>
          <a:xfrm>
            <a:off x="8623300" y="6256707"/>
            <a:ext cx="315595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Work Sans SemiBold"/>
                <a:ea typeface="Work Sans SemiBold"/>
                <a:cs typeface="Work Sans SemiBold"/>
                <a:sym typeface="Work Sans SemiBold"/>
              </a:rPr>
              <a:t>TEXAS A&amp;M UNIVERSITY</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life.tamu.edu/support/rightsandresourc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hs.tamu.edu/aggie-recovery-community/index.html" TargetMode="External"/><Relationship Id="rId4" Type="http://schemas.openxmlformats.org/officeDocument/2006/relationships/hyperlink" Target="https://recsports.tamu.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life.tamu.edu/s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us.tamu.edu/ombud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life.tamu.edu/sa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studentlife.tamu.edu/sc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uactonline.tamu.edu/app/search/inde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studentlife.tamu.edu/support/ffaa/" TargetMode="External"/><Relationship Id="rId4" Type="http://schemas.openxmlformats.org/officeDocument/2006/relationships/hyperlink" Target="https://studentsuccess.tamu.edu/routh-first-gen-cent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ggieveterans.tamu.ed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tudentlife.tamu.edu/sas/campusministry/" TargetMode="External"/><Relationship Id="rId5" Type="http://schemas.openxmlformats.org/officeDocument/2006/relationships/hyperlink" Target="https://global.tamu.edu/isss" TargetMode="External"/><Relationship Id="rId4" Type="http://schemas.openxmlformats.org/officeDocument/2006/relationships/hyperlink" Target="https://dms.tamu.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greenfund.tamu.edu/" TargetMode="External"/><Relationship Id="rId3" Type="http://schemas.openxmlformats.org/officeDocument/2006/relationships/hyperlink" Target="https://transport.tamu.edu/" TargetMode="External"/><Relationship Id="rId7" Type="http://schemas.openxmlformats.org/officeDocument/2006/relationships/hyperlink" Target="https://www.redcoachusa.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arpool.tamu.edu/" TargetMode="External"/><Relationship Id="rId5" Type="http://schemas.openxmlformats.org/officeDocument/2006/relationships/hyperlink" Target="https://parking.tamu.edu/Alternative/rideshare.aspx" TargetMode="External"/><Relationship Id="rId4" Type="http://schemas.openxmlformats.org/officeDocument/2006/relationships/hyperlink" Target="https://transport.tamu.edu/Alternative/bicycles/service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ineoncampus.com/tam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aggiesearch.tamu.edu/" TargetMode="External"/><Relationship Id="rId4" Type="http://schemas.openxmlformats.org/officeDocument/2006/relationships/hyperlink" Target="https://reslife.tamu.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asc.tamu.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mlc.tamu.edu/" TargetMode="External"/><Relationship Id="rId4" Type="http://schemas.openxmlformats.org/officeDocument/2006/relationships/hyperlink" Target="https://artsci.tamu.edu/biology/resources/science-peer-learning-center.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ritingcenter.tamu.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isability.tamu.edu/" TargetMode="External"/><Relationship Id="rId5" Type="http://schemas.openxmlformats.org/officeDocument/2006/relationships/hyperlink" Target="mailto:tap-blinnteam@tamu.edu" TargetMode="External"/><Relationship Id="rId4" Type="http://schemas.openxmlformats.org/officeDocument/2006/relationships/hyperlink" Target="https://tap.tam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nancialaid.tamu.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money.tamu.edu/" TargetMode="External"/><Relationship Id="rId5" Type="http://schemas.openxmlformats.org/officeDocument/2006/relationships/hyperlink" Target="https://studentlife.tamu.edu/support/food-resources/#pocket-pantry-current-pocket-pantry-locations" TargetMode="External"/><Relationship Id="rId4" Type="http://schemas.openxmlformats.org/officeDocument/2006/relationships/hyperlink" Target="https://12thcan.tamu.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ggieonestop.tamu.ed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careercenter.tamu.edu/" TargetMode="External"/><Relationship Id="rId5" Type="http://schemas.openxmlformats.org/officeDocument/2006/relationships/hyperlink" Target="https://careercenter.tamu.edu/Resources/Professional-School-Advising" TargetMode="External"/><Relationship Id="rId4" Type="http://schemas.openxmlformats.org/officeDocument/2006/relationships/hyperlink" Target="https://sbs.tamu.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hs.tamu.edu/mental-health/ind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greendot.tamu.edu/" TargetMode="External"/><Relationship Id="rId5" Type="http://schemas.openxmlformats.org/officeDocument/2006/relationships/hyperlink" Target="https://studentlife.tamu.edu/education/#alcohol" TargetMode="External"/><Relationship Id="rId4" Type="http://schemas.openxmlformats.org/officeDocument/2006/relationships/hyperlink" Target="https://uhs.tamu.edu/medica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b5f88d1896_12_0"/>
          <p:cNvSpPr txBox="1">
            <a:spLocks noGrp="1"/>
          </p:cNvSpPr>
          <p:nvPr>
            <p:ph type="ctrTitle"/>
          </p:nvPr>
        </p:nvSpPr>
        <p:spPr>
          <a:xfrm>
            <a:off x="1524000" y="1818994"/>
            <a:ext cx="9144000" cy="18062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8000"/>
              <a:buFont typeface="Work Sans ExtraBold"/>
              <a:buNone/>
            </a:pPr>
            <a:r>
              <a:rPr lang="en-US" sz="8000"/>
              <a:t>You’ve Got This!</a:t>
            </a:r>
            <a:endParaRPr/>
          </a:p>
        </p:txBody>
      </p:sp>
      <p:sp>
        <p:nvSpPr>
          <p:cNvPr id="178" name="Google Shape;178;g3b5f88d1896_12_0"/>
          <p:cNvSpPr txBox="1">
            <a:spLocks noGrp="1"/>
          </p:cNvSpPr>
          <p:nvPr>
            <p:ph type="subTitle" idx="1"/>
          </p:nvPr>
        </p:nvSpPr>
        <p:spPr>
          <a:xfrm>
            <a:off x="1524000" y="4039388"/>
            <a:ext cx="9144000" cy="706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sz="3600"/>
              <a:t>Your Guide to Aggie Support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b5f88d1896_12_90"/>
          <p:cNvSpPr txBox="1">
            <a:spLocks noGrp="1"/>
          </p:cNvSpPr>
          <p:nvPr>
            <p:ph type="title" idx="4294967295"/>
          </p:nvPr>
        </p:nvSpPr>
        <p:spPr>
          <a:xfrm>
            <a:off x="2078943" y="218441"/>
            <a:ext cx="8034112" cy="480963"/>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3b. When You’re Not Feeling Like Yourself</a:t>
            </a:r>
            <a:endParaRPr sz="1400" b="0" i="0" u="none" strike="noStrike" cap="none">
              <a:solidFill>
                <a:srgbClr val="000000"/>
              </a:solidFill>
              <a:latin typeface="Arial"/>
              <a:ea typeface="Arial"/>
              <a:cs typeface="Arial"/>
              <a:sym typeface="Arial"/>
            </a:endParaRPr>
          </a:p>
        </p:txBody>
      </p:sp>
      <p:sp>
        <p:nvSpPr>
          <p:cNvPr id="275" name="Google Shape;275;g3b5f88d1896_12_90"/>
          <p:cNvSpPr txBox="1"/>
          <p:nvPr/>
        </p:nvSpPr>
        <p:spPr>
          <a:xfrm>
            <a:off x="302602" y="798296"/>
            <a:ext cx="3316440" cy="1102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3"/>
              </a:rPr>
              <a:t>Pregnant &amp; Parenting Student Resources</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76" name="Google Shape;276;g3b5f88d1896_12_90"/>
          <p:cNvSpPr txBox="1"/>
          <p:nvPr/>
        </p:nvSpPr>
        <p:spPr>
          <a:xfrm>
            <a:off x="302602" y="1900306"/>
            <a:ext cx="3590322" cy="39171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Pregnant or already a parent? You're not the only student juggling classes and family responsibilities. There are lactation rooms across campus, a Student Parent Liaison who can help you navigate everything, and options like pre-registration eligibility. Being a student parent is hard work—make sure you're getting the support you deserve. </a:t>
            </a:r>
            <a:endParaRPr sz="1400" b="0" i="0" u="none" strike="noStrike" cap="none">
              <a:solidFill>
                <a:srgbClr val="000000"/>
              </a:solidFill>
              <a:latin typeface="Arial"/>
              <a:ea typeface="Arial"/>
              <a:cs typeface="Arial"/>
              <a:sym typeface="Arial"/>
            </a:endParaRPr>
          </a:p>
        </p:txBody>
      </p:sp>
      <p:sp>
        <p:nvSpPr>
          <p:cNvPr id="277" name="Google Shape;277;g3b5f88d1896_12_90"/>
          <p:cNvSpPr txBox="1"/>
          <p:nvPr/>
        </p:nvSpPr>
        <p:spPr>
          <a:xfrm>
            <a:off x="4437780" y="910703"/>
            <a:ext cx="3316440" cy="4809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4"/>
              </a:rPr>
              <a:t>Recreational Sports</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78" name="Google Shape;278;g3b5f88d1896_12_90"/>
          <p:cNvSpPr txBox="1"/>
          <p:nvPr/>
        </p:nvSpPr>
        <p:spPr>
          <a:xfrm>
            <a:off x="4176530" y="1788018"/>
            <a:ext cx="3838939" cy="272419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Sometimes the best way to feel better is to move your body. Whether it's hitting the gym, joining an intramural team, or trying a fitness class, Rec Sports has options for every fitness level and interest. </a:t>
            </a:r>
            <a:br>
              <a:rPr lang="en-US" sz="1800" b="0" i="0" u="none" strike="noStrike" cap="none">
                <a:solidFill>
                  <a:schemeClr val="lt1"/>
                </a:solidFill>
                <a:latin typeface="Work Sans Medium"/>
                <a:ea typeface="Work Sans Medium"/>
                <a:cs typeface="Work Sans Medium"/>
                <a:sym typeface="Work Sans Medium"/>
              </a:rPr>
            </a:br>
            <a:br>
              <a:rPr lang="en-US" sz="1800" b="0" i="0" u="none" strike="noStrike" cap="none">
                <a:solidFill>
                  <a:schemeClr val="lt1"/>
                </a:solidFill>
                <a:latin typeface="Work Sans Medium"/>
                <a:ea typeface="Work Sans Medium"/>
                <a:cs typeface="Work Sans Medium"/>
                <a:sym typeface="Work Sans Medium"/>
              </a:rPr>
            </a:br>
            <a:endParaRPr sz="1800" b="0" i="0" u="none" strike="noStrike" cap="none">
              <a:solidFill>
                <a:schemeClr val="lt1"/>
              </a:solidFill>
              <a:latin typeface="Work Sans Medium"/>
              <a:ea typeface="Work Sans Medium"/>
              <a:cs typeface="Work Sans Medium"/>
              <a:sym typeface="Work Sans Medium"/>
            </a:endParaRPr>
          </a:p>
        </p:txBody>
      </p:sp>
      <p:sp>
        <p:nvSpPr>
          <p:cNvPr id="279" name="Google Shape;279;g3b5f88d1896_12_90"/>
          <p:cNvSpPr txBox="1"/>
          <p:nvPr/>
        </p:nvSpPr>
        <p:spPr>
          <a:xfrm>
            <a:off x="8440749" y="897580"/>
            <a:ext cx="3316440" cy="8773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5"/>
              </a:rPr>
              <a:t>Aggie Recovery Community</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80" name="Google Shape;280;g3b5f88d1896_12_90"/>
          <p:cNvSpPr txBox="1"/>
          <p:nvPr/>
        </p:nvSpPr>
        <p:spPr>
          <a:xfrm>
            <a:off x="8115757" y="1774895"/>
            <a:ext cx="3966425" cy="391715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In recovery or thinking about it? This community is for students who are navigating substance use recovery while in school. It's a judgment-free space where you can find support, build connections, and focus on your goals. Recovery is possible, and you don't have to do it alone. The Aggie Recovery Community is designed to provide an educational opportunity alongside recovery support to ensure that students have a healthy college experience. </a:t>
            </a:r>
            <a:r>
              <a:rPr lang="en-US" sz="1600" b="0" i="0" u="none" strike="noStrike" cap="none">
                <a:solidFill>
                  <a:schemeClr val="lt1"/>
                </a:solidFill>
                <a:latin typeface="Work Sans Medium"/>
                <a:ea typeface="Work Sans Medium"/>
                <a:cs typeface="Work Sans Medium"/>
                <a:sym typeface="Work Sans Medium"/>
              </a:rPr>
              <a:t> </a:t>
            </a:r>
            <a:endParaRPr sz="1100" b="0" i="0" u="none" strike="noStrike" cap="none">
              <a:solidFill>
                <a:schemeClr val="lt1"/>
              </a:solidFill>
              <a:latin typeface="Work Sans Medium"/>
              <a:ea typeface="Work Sans Medium"/>
              <a:cs typeface="Work Sans Medium"/>
              <a:sym typeface="Work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b5f88d1896_12_100"/>
          <p:cNvSpPr txBox="1">
            <a:spLocks noGrp="1"/>
          </p:cNvSpPr>
          <p:nvPr>
            <p:ph type="ctrTitle"/>
          </p:nvPr>
        </p:nvSpPr>
        <p:spPr>
          <a:xfrm>
            <a:off x="3571009" y="2560625"/>
            <a:ext cx="7184570" cy="173674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You Need Legal Help</a:t>
            </a:r>
            <a:endParaRPr/>
          </a:p>
        </p:txBody>
      </p:sp>
      <p:sp>
        <p:nvSpPr>
          <p:cNvPr id="286" name="Google Shape;286;g3b5f88d1896_12_100"/>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3b5f88d1896_12_105"/>
          <p:cNvSpPr txBox="1">
            <a:spLocks noGrp="1"/>
          </p:cNvSpPr>
          <p:nvPr>
            <p:ph type="title" idx="4294967295"/>
          </p:nvPr>
        </p:nvSpPr>
        <p:spPr>
          <a:xfrm>
            <a:off x="3192790" y="157140"/>
            <a:ext cx="5806420" cy="480963"/>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4. When You Need Legal Help</a:t>
            </a:r>
            <a:endParaRPr sz="1400" b="0" i="0" u="none" strike="noStrike" cap="none">
              <a:solidFill>
                <a:srgbClr val="000000"/>
              </a:solidFill>
              <a:latin typeface="Arial"/>
              <a:ea typeface="Arial"/>
              <a:cs typeface="Arial"/>
              <a:sym typeface="Arial"/>
            </a:endParaRPr>
          </a:p>
        </p:txBody>
      </p:sp>
      <p:sp>
        <p:nvSpPr>
          <p:cNvPr id="292" name="Google Shape;292;g3b5f88d1896_12_105"/>
          <p:cNvSpPr txBox="1">
            <a:spLocks noGrp="1"/>
          </p:cNvSpPr>
          <p:nvPr>
            <p:ph type="body" idx="3"/>
          </p:nvPr>
        </p:nvSpPr>
        <p:spPr>
          <a:xfrm>
            <a:off x="979250" y="1167319"/>
            <a:ext cx="4582891" cy="4809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u="sng">
                <a:solidFill>
                  <a:schemeClr val="hlink"/>
                </a:solidFill>
                <a:hlinkClick r:id="rId3"/>
              </a:rPr>
              <a:t>Student Legal Services</a:t>
            </a:r>
            <a:endParaRPr/>
          </a:p>
        </p:txBody>
      </p:sp>
      <p:sp>
        <p:nvSpPr>
          <p:cNvPr id="293" name="Google Shape;293;g3b5f88d1896_12_105"/>
          <p:cNvSpPr txBox="1">
            <a:spLocks noGrp="1"/>
          </p:cNvSpPr>
          <p:nvPr>
            <p:ph type="body" idx="5"/>
          </p:nvPr>
        </p:nvSpPr>
        <p:spPr>
          <a:xfrm>
            <a:off x="979249" y="1928785"/>
            <a:ext cx="4582891" cy="27241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US" sz="1600">
                <a:latin typeface="Work Sans"/>
                <a:ea typeface="Work Sans"/>
                <a:cs typeface="Work Sans"/>
                <a:sym typeface="Work Sans"/>
              </a:rPr>
              <a:t>Got a parking ticket, legal question, or something more serious? Student Legal Services helps with common issues like traffic violations, landlord disputes, drunk driving, alcohol and drug-related concerns, and other legal matters. They're here to help you understand your options.</a:t>
            </a:r>
            <a:br>
              <a:rPr lang="en-US" sz="1600">
                <a:latin typeface="Work Sans"/>
                <a:ea typeface="Work Sans"/>
                <a:cs typeface="Work Sans"/>
                <a:sym typeface="Work Sans"/>
              </a:rPr>
            </a:br>
            <a:br>
              <a:rPr lang="en-US" sz="1600">
                <a:latin typeface="Work Sans"/>
                <a:ea typeface="Work Sans"/>
                <a:cs typeface="Work Sans"/>
                <a:sym typeface="Work Sans"/>
              </a:rPr>
            </a:br>
            <a:endParaRPr sz="1600">
              <a:latin typeface="Work Sans"/>
              <a:ea typeface="Work Sans"/>
              <a:cs typeface="Work Sans"/>
              <a:sym typeface="Work Sans"/>
            </a:endParaRPr>
          </a:p>
        </p:txBody>
      </p:sp>
      <p:sp>
        <p:nvSpPr>
          <p:cNvPr id="294" name="Google Shape;294;g3b5f88d1896_12_105"/>
          <p:cNvSpPr txBox="1"/>
          <p:nvPr/>
        </p:nvSpPr>
        <p:spPr>
          <a:xfrm>
            <a:off x="6504424" y="1167318"/>
            <a:ext cx="4833761" cy="76146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4"/>
              </a:rPr>
              <a:t>Undergraduate Ombudsperson</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95" name="Google Shape;295;g3b5f88d1896_12_105"/>
          <p:cNvSpPr txBox="1"/>
          <p:nvPr/>
        </p:nvSpPr>
        <p:spPr>
          <a:xfrm>
            <a:off x="6629860" y="1928784"/>
            <a:ext cx="4582891" cy="272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Work Sans"/>
                <a:ea typeface="Work Sans"/>
                <a:cs typeface="Work Sans"/>
                <a:sym typeface="Work Sans"/>
              </a:rPr>
              <a:t>Need help navigating a university policy, resolving a conflict, or understanding your rights? The Ombudsperson is a neutral resource who can help you explore your options confidentially.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b5f88d1896_12_113"/>
          <p:cNvSpPr txBox="1">
            <a:spLocks noGrp="1"/>
          </p:cNvSpPr>
          <p:nvPr>
            <p:ph type="ctrTitle"/>
          </p:nvPr>
        </p:nvSpPr>
        <p:spPr>
          <a:xfrm>
            <a:off x="3700318" y="2560625"/>
            <a:ext cx="7184570" cy="173674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Everything Feels Like Too Much</a:t>
            </a:r>
            <a:endParaRPr/>
          </a:p>
        </p:txBody>
      </p:sp>
      <p:sp>
        <p:nvSpPr>
          <p:cNvPr id="301" name="Google Shape;301;g3b5f88d1896_12_113"/>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b5f88d1896_12_118"/>
          <p:cNvSpPr txBox="1">
            <a:spLocks noGrp="1"/>
          </p:cNvSpPr>
          <p:nvPr>
            <p:ph type="title" idx="4294967295"/>
          </p:nvPr>
        </p:nvSpPr>
        <p:spPr>
          <a:xfrm>
            <a:off x="1794883" y="114808"/>
            <a:ext cx="8602232" cy="70660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Work Sans Medium"/>
                <a:ea typeface="Work Sans Medium"/>
                <a:cs typeface="Work Sans Medium"/>
                <a:sym typeface="Work Sans Medium"/>
              </a:rPr>
              <a:t>5. When Everything Feels Like Too Much</a:t>
            </a:r>
            <a:endParaRPr sz="1400" b="0" i="0" u="none" strike="noStrike" cap="none">
              <a:solidFill>
                <a:srgbClr val="000000"/>
              </a:solidFill>
              <a:latin typeface="Arial"/>
              <a:ea typeface="Arial"/>
              <a:cs typeface="Arial"/>
              <a:sym typeface="Arial"/>
            </a:endParaRPr>
          </a:p>
        </p:txBody>
      </p:sp>
      <p:sp>
        <p:nvSpPr>
          <p:cNvPr id="307" name="Google Shape;307;g3b5f88d1896_12_118"/>
          <p:cNvSpPr txBox="1">
            <a:spLocks noGrp="1"/>
          </p:cNvSpPr>
          <p:nvPr>
            <p:ph type="body" idx="3"/>
          </p:nvPr>
        </p:nvSpPr>
        <p:spPr>
          <a:xfrm>
            <a:off x="594561" y="963203"/>
            <a:ext cx="3167179"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Student Assistance Services (SAS)</a:t>
            </a:r>
            <a:endParaRPr/>
          </a:p>
        </p:txBody>
      </p:sp>
      <p:sp>
        <p:nvSpPr>
          <p:cNvPr id="308" name="Google Shape;308;g3b5f88d1896_12_118"/>
          <p:cNvSpPr txBox="1">
            <a:spLocks noGrp="1"/>
          </p:cNvSpPr>
          <p:nvPr>
            <p:ph type="body" idx="5"/>
          </p:nvPr>
        </p:nvSpPr>
        <p:spPr>
          <a:xfrm>
            <a:off x="485004" y="1999987"/>
            <a:ext cx="3386295" cy="417368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Sometimes you need help but don't know where to start. SAS is like a central hub that connects you to the right resources, whether you're dealing with a personal crisis, family emergency, or just feeling stuck. They provide case management, can help with student absence notifications, and will literally walk alongside you to figure things out. You don't have to navigate this alone. </a:t>
            </a:r>
            <a:endParaRPr sz="1100"/>
          </a:p>
        </p:txBody>
      </p:sp>
      <p:sp>
        <p:nvSpPr>
          <p:cNvPr id="309" name="Google Shape;309;g3b5f88d1896_12_118"/>
          <p:cNvSpPr txBox="1">
            <a:spLocks noGrp="1"/>
          </p:cNvSpPr>
          <p:nvPr>
            <p:ph type="body" idx="4"/>
          </p:nvPr>
        </p:nvSpPr>
        <p:spPr>
          <a:xfrm>
            <a:off x="4402852" y="963203"/>
            <a:ext cx="3386295" cy="6309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Crisis Support</a:t>
            </a:r>
            <a:endParaRPr/>
          </a:p>
        </p:txBody>
      </p:sp>
      <p:sp>
        <p:nvSpPr>
          <p:cNvPr id="310" name="Google Shape;310;g3b5f88d1896_12_118"/>
          <p:cNvSpPr txBox="1">
            <a:spLocks noGrp="1"/>
          </p:cNvSpPr>
          <p:nvPr>
            <p:ph type="body" idx="2"/>
          </p:nvPr>
        </p:nvSpPr>
        <p:spPr>
          <a:xfrm>
            <a:off x="4402852" y="1498899"/>
            <a:ext cx="3386294" cy="63094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Call 911 or TAMU Police: 979-845-2345</a:t>
            </a:r>
            <a:endParaRPr/>
          </a:p>
        </p:txBody>
      </p:sp>
      <p:sp>
        <p:nvSpPr>
          <p:cNvPr id="311" name="Google Shape;311;g3b5f88d1896_12_118"/>
          <p:cNvSpPr txBox="1">
            <a:spLocks noGrp="1"/>
          </p:cNvSpPr>
          <p:nvPr>
            <p:ph type="body" idx="6"/>
          </p:nvPr>
        </p:nvSpPr>
        <p:spPr>
          <a:xfrm>
            <a:off x="4348146" y="2225091"/>
            <a:ext cx="3386295" cy="400910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600"/>
              <a:buNone/>
            </a:pPr>
            <a:r>
              <a:rPr lang="en-US" sz="1600"/>
              <a:t>If you or someone you know is in immediate danger or experiencing a mental health crisis, don't hesitate to call for help. The Critical Incident Response Team (CIRT) is available 24/7 for emergency situations. Your safety matters more than anything else.</a:t>
            </a:r>
            <a:endParaRPr sz="1200"/>
          </a:p>
        </p:txBody>
      </p:sp>
      <p:sp>
        <p:nvSpPr>
          <p:cNvPr id="312" name="Google Shape;312;g3b5f88d1896_12_118"/>
          <p:cNvSpPr txBox="1">
            <a:spLocks noGrp="1"/>
          </p:cNvSpPr>
          <p:nvPr>
            <p:ph type="body" idx="8"/>
          </p:nvPr>
        </p:nvSpPr>
        <p:spPr>
          <a:xfrm>
            <a:off x="8320700" y="963203"/>
            <a:ext cx="3386296"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Student Conduct Office</a:t>
            </a:r>
            <a:endParaRPr/>
          </a:p>
        </p:txBody>
      </p:sp>
      <p:sp>
        <p:nvSpPr>
          <p:cNvPr id="313" name="Google Shape;313;g3b5f88d1896_12_118"/>
          <p:cNvSpPr txBox="1">
            <a:spLocks noGrp="1"/>
          </p:cNvSpPr>
          <p:nvPr>
            <p:ph type="body" idx="9"/>
          </p:nvPr>
        </p:nvSpPr>
        <p:spPr>
          <a:xfrm>
            <a:off x="8211290" y="1846269"/>
            <a:ext cx="3495706" cy="391385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In trouble academically or with the university? Before you panic, know that the Student Conduct office can help you understand the process and what your options are. They're not just there to punish—they're there to help students learn and move forward.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b5f88d1896_12_129"/>
          <p:cNvSpPr txBox="1">
            <a:spLocks noGrp="1"/>
          </p:cNvSpPr>
          <p:nvPr>
            <p:ph type="ctrTitle"/>
          </p:nvPr>
        </p:nvSpPr>
        <p:spPr>
          <a:xfrm>
            <a:off x="3774142" y="2319098"/>
            <a:ext cx="7683069" cy="22198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You Want to Connect &amp; Find Your People</a:t>
            </a:r>
            <a:endParaRPr/>
          </a:p>
        </p:txBody>
      </p:sp>
      <p:sp>
        <p:nvSpPr>
          <p:cNvPr id="319" name="Google Shape;319;g3b5f88d1896_12_129"/>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b5f88d1896_12_134"/>
          <p:cNvSpPr txBox="1">
            <a:spLocks noGrp="1"/>
          </p:cNvSpPr>
          <p:nvPr>
            <p:ph type="title" idx="4294967295"/>
          </p:nvPr>
        </p:nvSpPr>
        <p:spPr>
          <a:xfrm>
            <a:off x="1058806" y="167628"/>
            <a:ext cx="10074388" cy="706608"/>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6a. When You Want to Connect &amp; Find Your People</a:t>
            </a:r>
            <a:endParaRPr sz="1400" b="0" i="0" u="none" strike="noStrike" cap="none">
              <a:solidFill>
                <a:srgbClr val="000000"/>
              </a:solidFill>
              <a:latin typeface="Arial"/>
              <a:ea typeface="Arial"/>
              <a:cs typeface="Arial"/>
              <a:sym typeface="Arial"/>
            </a:endParaRPr>
          </a:p>
        </p:txBody>
      </p:sp>
      <p:sp>
        <p:nvSpPr>
          <p:cNvPr id="325" name="Google Shape;325;g3b5f88d1896_12_134"/>
          <p:cNvSpPr txBox="1">
            <a:spLocks noGrp="1"/>
          </p:cNvSpPr>
          <p:nvPr>
            <p:ph type="body" idx="3"/>
          </p:nvPr>
        </p:nvSpPr>
        <p:spPr>
          <a:xfrm>
            <a:off x="322754" y="1093463"/>
            <a:ext cx="3615600" cy="883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Student Organizations &amp; Activities</a:t>
            </a:r>
            <a:endParaRPr/>
          </a:p>
        </p:txBody>
      </p:sp>
      <p:sp>
        <p:nvSpPr>
          <p:cNvPr id="326" name="Google Shape;326;g3b5f88d1896_12_134"/>
          <p:cNvSpPr txBox="1">
            <a:spLocks noGrp="1"/>
          </p:cNvSpPr>
          <p:nvPr>
            <p:ph type="body" idx="5"/>
          </p:nvPr>
        </p:nvSpPr>
        <p:spPr>
          <a:xfrm>
            <a:off x="322729" y="2052622"/>
            <a:ext cx="3615524" cy="260407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Whether you're into sports, music, gaming, service, Greek life, or literally anything else, there's probably a club for it—there are over 1,000! Getting involved is one of the best ways to find your people and feel like you belong here.</a:t>
            </a:r>
            <a:endParaRPr/>
          </a:p>
        </p:txBody>
      </p:sp>
      <p:sp>
        <p:nvSpPr>
          <p:cNvPr id="327" name="Google Shape;327;g3b5f88d1896_12_134"/>
          <p:cNvSpPr txBox="1">
            <a:spLocks noGrp="1"/>
          </p:cNvSpPr>
          <p:nvPr>
            <p:ph type="body" idx="2"/>
          </p:nvPr>
        </p:nvSpPr>
        <p:spPr>
          <a:xfrm>
            <a:off x="4296347" y="756736"/>
            <a:ext cx="3556800" cy="576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Hotard Hall</a:t>
            </a:r>
            <a:endParaRPr/>
          </a:p>
        </p:txBody>
      </p:sp>
      <p:sp>
        <p:nvSpPr>
          <p:cNvPr id="328" name="Google Shape;328;g3b5f88d1896_12_134"/>
          <p:cNvSpPr txBox="1">
            <a:spLocks noGrp="1"/>
          </p:cNvSpPr>
          <p:nvPr>
            <p:ph type="body" idx="4"/>
          </p:nvPr>
        </p:nvSpPr>
        <p:spPr>
          <a:xfrm>
            <a:off x="4296325" y="1333324"/>
            <a:ext cx="3556800" cy="108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Routh First-Generation Center</a:t>
            </a:r>
            <a:endParaRPr/>
          </a:p>
        </p:txBody>
      </p:sp>
      <p:sp>
        <p:nvSpPr>
          <p:cNvPr id="329" name="Google Shape;329;g3b5f88d1896_12_134"/>
          <p:cNvSpPr txBox="1">
            <a:spLocks noGrp="1"/>
          </p:cNvSpPr>
          <p:nvPr>
            <p:ph type="body" idx="6"/>
          </p:nvPr>
        </p:nvSpPr>
        <p:spPr>
          <a:xfrm>
            <a:off x="4296313" y="2478398"/>
            <a:ext cx="3556800" cy="3728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First one in your family to go to college? This center is specifically for you—from navigating campus to finding community to celebrating what makes your experience unique. They support and celebrate first-generation students from admission to graduation, fostering belonging and holistic well-being through campus and community partnerships. </a:t>
            </a:r>
            <a:endParaRPr/>
          </a:p>
        </p:txBody>
      </p:sp>
      <p:sp>
        <p:nvSpPr>
          <p:cNvPr id="330" name="Google Shape;330;g3b5f88d1896_12_134"/>
          <p:cNvSpPr txBox="1">
            <a:spLocks noGrp="1"/>
          </p:cNvSpPr>
          <p:nvPr>
            <p:ph type="body" idx="8"/>
          </p:nvPr>
        </p:nvSpPr>
        <p:spPr>
          <a:xfrm>
            <a:off x="8211175" y="1017501"/>
            <a:ext cx="3658200" cy="1035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5"/>
              </a:rPr>
              <a:t>Former Foster &amp; Adopted Aggies Program (FFAA)</a:t>
            </a:r>
            <a:endParaRPr/>
          </a:p>
        </p:txBody>
      </p:sp>
      <p:sp>
        <p:nvSpPr>
          <p:cNvPr id="331" name="Google Shape;331;g3b5f88d1896_12_134"/>
          <p:cNvSpPr txBox="1">
            <a:spLocks noGrp="1"/>
          </p:cNvSpPr>
          <p:nvPr>
            <p:ph type="body" idx="9"/>
          </p:nvPr>
        </p:nvSpPr>
        <p:spPr>
          <a:xfrm>
            <a:off x="8211164" y="2052622"/>
            <a:ext cx="3658107" cy="291793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Grew up in foster care or were adopted? This program gets it. FFAA provides specialized support with everything from financial aid and housing to transportation and healthcare. You've already overcome so much—let this program help you succeed here.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b5f88d1896_12_145"/>
          <p:cNvSpPr txBox="1">
            <a:spLocks noGrp="1"/>
          </p:cNvSpPr>
          <p:nvPr>
            <p:ph type="title" idx="4294967295"/>
          </p:nvPr>
        </p:nvSpPr>
        <p:spPr>
          <a:xfrm>
            <a:off x="1000467" y="166858"/>
            <a:ext cx="10108990" cy="706608"/>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6b. When You Want to Connect &amp; Find Your People</a:t>
            </a:r>
            <a:endParaRPr sz="1400" b="0" i="0" u="none" strike="noStrike" cap="none">
              <a:solidFill>
                <a:srgbClr val="000000"/>
              </a:solidFill>
              <a:latin typeface="Arial"/>
              <a:ea typeface="Arial"/>
              <a:cs typeface="Arial"/>
              <a:sym typeface="Arial"/>
            </a:endParaRPr>
          </a:p>
        </p:txBody>
      </p:sp>
      <p:sp>
        <p:nvSpPr>
          <p:cNvPr id="337" name="Google Shape;337;g3b5f88d1896_12_145"/>
          <p:cNvSpPr txBox="1">
            <a:spLocks noGrp="1"/>
          </p:cNvSpPr>
          <p:nvPr>
            <p:ph type="body" idx="3"/>
          </p:nvPr>
        </p:nvSpPr>
        <p:spPr>
          <a:xfrm>
            <a:off x="288125" y="1685425"/>
            <a:ext cx="3556800" cy="45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Veterans Resources</a:t>
            </a:r>
            <a:endParaRPr/>
          </a:p>
        </p:txBody>
      </p:sp>
      <p:sp>
        <p:nvSpPr>
          <p:cNvPr id="338" name="Google Shape;338;g3b5f88d1896_12_145"/>
          <p:cNvSpPr txBox="1">
            <a:spLocks noGrp="1"/>
          </p:cNvSpPr>
          <p:nvPr>
            <p:ph type="body" idx="5"/>
          </p:nvPr>
        </p:nvSpPr>
        <p:spPr>
          <a:xfrm>
            <a:off x="288125" y="2337450"/>
            <a:ext cx="3556800" cy="2604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600"/>
              <a:buNone/>
            </a:pPr>
            <a:r>
              <a:rPr lang="en-US" sz="1600"/>
              <a:t>The Don &amp; Ellie Knauss Veteran Resource &amp; Support Center are here for student veterans with specialized support and resources. </a:t>
            </a:r>
            <a:br>
              <a:rPr lang="en-US" sz="1600"/>
            </a:br>
            <a:endParaRPr sz="1600"/>
          </a:p>
        </p:txBody>
      </p:sp>
      <p:sp>
        <p:nvSpPr>
          <p:cNvPr id="339" name="Google Shape;339;g3b5f88d1896_12_145"/>
          <p:cNvSpPr txBox="1">
            <a:spLocks noGrp="1"/>
          </p:cNvSpPr>
          <p:nvPr>
            <p:ph type="body" idx="4"/>
          </p:nvPr>
        </p:nvSpPr>
        <p:spPr>
          <a:xfrm>
            <a:off x="4317626" y="806980"/>
            <a:ext cx="3556747"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Multicultural Services</a:t>
            </a:r>
            <a:endParaRPr/>
          </a:p>
        </p:txBody>
      </p:sp>
      <p:sp>
        <p:nvSpPr>
          <p:cNvPr id="340" name="Google Shape;340;g3b5f88d1896_12_145"/>
          <p:cNvSpPr txBox="1">
            <a:spLocks noGrp="1"/>
          </p:cNvSpPr>
          <p:nvPr>
            <p:ph type="body" idx="6"/>
          </p:nvPr>
        </p:nvSpPr>
        <p:spPr>
          <a:xfrm>
            <a:off x="4317626" y="1324332"/>
            <a:ext cx="3556747" cy="147848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Supporting the success and inclusion of students from diverse backgrounds through programming, mentorship, and community building. </a:t>
            </a:r>
            <a:br>
              <a:rPr lang="en-US" sz="1400"/>
            </a:br>
            <a:endParaRPr sz="1400"/>
          </a:p>
        </p:txBody>
      </p:sp>
      <p:sp>
        <p:nvSpPr>
          <p:cNvPr id="341" name="Google Shape;341;g3b5f88d1896_12_145"/>
          <p:cNvSpPr txBox="1">
            <a:spLocks noGrp="1"/>
          </p:cNvSpPr>
          <p:nvPr>
            <p:ph type="body" idx="8"/>
          </p:nvPr>
        </p:nvSpPr>
        <p:spPr>
          <a:xfrm>
            <a:off x="4266945" y="2987467"/>
            <a:ext cx="3658107" cy="7793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5"/>
              </a:rPr>
              <a:t>International Student and Scholar Services</a:t>
            </a:r>
            <a:endParaRPr/>
          </a:p>
        </p:txBody>
      </p:sp>
      <p:sp>
        <p:nvSpPr>
          <p:cNvPr id="342" name="Google Shape;342;g3b5f88d1896_12_145"/>
          <p:cNvSpPr txBox="1">
            <a:spLocks noGrp="1"/>
          </p:cNvSpPr>
          <p:nvPr>
            <p:ph type="body" idx="9"/>
          </p:nvPr>
        </p:nvSpPr>
        <p:spPr>
          <a:xfrm>
            <a:off x="4317626" y="3766863"/>
            <a:ext cx="3556747" cy="228415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Navigating life as an international student? ISSS helps with visa questions, cultural adjustment, immigration regulations, and connecting with other international Aggies. </a:t>
            </a:r>
            <a:endParaRPr sz="1100"/>
          </a:p>
        </p:txBody>
      </p:sp>
      <p:sp>
        <p:nvSpPr>
          <p:cNvPr id="343" name="Google Shape;343;g3b5f88d1896_12_145"/>
          <p:cNvSpPr txBox="1"/>
          <p:nvPr/>
        </p:nvSpPr>
        <p:spPr>
          <a:xfrm>
            <a:off x="8253744" y="1685429"/>
            <a:ext cx="3556747" cy="8830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6"/>
              </a:rPr>
              <a:t>Campus Ministry Association</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344" name="Google Shape;344;g3b5f88d1896_12_145"/>
          <p:cNvSpPr txBox="1"/>
          <p:nvPr/>
        </p:nvSpPr>
        <p:spPr>
          <a:xfrm>
            <a:off x="8253744" y="2488059"/>
            <a:ext cx="3556747" cy="260407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a:solidFill>
                  <a:schemeClr val="lt1"/>
                </a:solidFill>
                <a:latin typeface="Work Sans Medium"/>
                <a:ea typeface="Work Sans Medium"/>
                <a:cs typeface="Work Sans Medium"/>
                <a:sym typeface="Work Sans Medium"/>
              </a:rPr>
              <a:t>Looking for spiritual community or faith-based support? There are many religious organizations and campus ministries to explore. </a:t>
            </a:r>
            <a:endParaRPr sz="1200" b="0" i="0" u="none" strike="noStrike" cap="none">
              <a:solidFill>
                <a:schemeClr val="lt1"/>
              </a:solidFill>
              <a:latin typeface="Work Sans Medium"/>
              <a:ea typeface="Work Sans Medium"/>
              <a:cs typeface="Work Sans Medium"/>
              <a:sym typeface="Work Sans Medium"/>
            </a:endParaRPr>
          </a:p>
        </p:txBody>
      </p:sp>
      <p:cxnSp>
        <p:nvCxnSpPr>
          <p:cNvPr id="345" name="Google Shape;345;g3b5f88d1896_12_145"/>
          <p:cNvCxnSpPr/>
          <p:nvPr/>
        </p:nvCxnSpPr>
        <p:spPr>
          <a:xfrm rot="10800000">
            <a:off x="4101997" y="2802828"/>
            <a:ext cx="3905930" cy="0"/>
          </a:xfrm>
          <a:prstGeom prst="straightConnector1">
            <a:avLst/>
          </a:prstGeom>
          <a:noFill/>
          <a:ln w="28575" cap="flat" cmpd="sng">
            <a:solidFill>
              <a:schemeClr val="lt1">
                <a:alpha val="80000"/>
              </a:schemeClr>
            </a:solidFill>
            <a:prstDash val="dot"/>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b5f88d1896_12_158"/>
          <p:cNvSpPr txBox="1">
            <a:spLocks noGrp="1"/>
          </p:cNvSpPr>
          <p:nvPr>
            <p:ph type="ctrTitle"/>
          </p:nvPr>
        </p:nvSpPr>
        <p:spPr>
          <a:xfrm>
            <a:off x="3774142" y="2319098"/>
            <a:ext cx="7683069" cy="22198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Getting Around &amp; Taking Care of Each Other</a:t>
            </a:r>
            <a:endParaRPr/>
          </a:p>
        </p:txBody>
      </p:sp>
      <p:sp>
        <p:nvSpPr>
          <p:cNvPr id="351" name="Google Shape;351;g3b5f88d1896_12_158"/>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3b5f88d1896_12_163"/>
          <p:cNvSpPr txBox="1">
            <a:spLocks noGrp="1"/>
          </p:cNvSpPr>
          <p:nvPr>
            <p:ph type="title" idx="4294967295"/>
          </p:nvPr>
        </p:nvSpPr>
        <p:spPr>
          <a:xfrm>
            <a:off x="1483227" y="130322"/>
            <a:ext cx="9225540" cy="706608"/>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7. Getting Around &amp; Taking Care of Each Other</a:t>
            </a:r>
            <a:endParaRPr sz="1400" b="0" i="0" u="none" strike="noStrike" cap="none">
              <a:solidFill>
                <a:srgbClr val="000000"/>
              </a:solidFill>
              <a:latin typeface="Arial"/>
              <a:ea typeface="Arial"/>
              <a:cs typeface="Arial"/>
              <a:sym typeface="Arial"/>
            </a:endParaRPr>
          </a:p>
        </p:txBody>
      </p:sp>
      <p:sp>
        <p:nvSpPr>
          <p:cNvPr id="357" name="Google Shape;357;g3b5f88d1896_12_163"/>
          <p:cNvSpPr txBox="1">
            <a:spLocks noGrp="1"/>
          </p:cNvSpPr>
          <p:nvPr>
            <p:ph type="body" idx="3"/>
          </p:nvPr>
        </p:nvSpPr>
        <p:spPr>
          <a:xfrm>
            <a:off x="377384" y="791626"/>
            <a:ext cx="3564843" cy="45688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US" u="sng">
                <a:solidFill>
                  <a:schemeClr val="hlink"/>
                </a:solidFill>
                <a:hlinkClick r:id="rId3"/>
              </a:rPr>
              <a:t>Transportation Services</a:t>
            </a:r>
            <a:endParaRPr/>
          </a:p>
        </p:txBody>
      </p:sp>
      <p:sp>
        <p:nvSpPr>
          <p:cNvPr id="358" name="Google Shape;358;g3b5f88d1896_12_163"/>
          <p:cNvSpPr txBox="1">
            <a:spLocks noGrp="1"/>
          </p:cNvSpPr>
          <p:nvPr>
            <p:ph type="body" idx="5"/>
          </p:nvPr>
        </p:nvSpPr>
        <p:spPr>
          <a:xfrm>
            <a:off x="326703" y="1248513"/>
            <a:ext cx="3615524" cy="167621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Need to get around campus or figure out parking? Transportation Services manages the bus system, parking permits, and can help you navigate Aggieland. </a:t>
            </a:r>
            <a:endParaRPr/>
          </a:p>
          <a:p>
            <a:pPr marL="0" lvl="0" indent="0" algn="l" rtl="0">
              <a:lnSpc>
                <a:spcPct val="150000"/>
              </a:lnSpc>
              <a:spcBef>
                <a:spcPts val="1000"/>
              </a:spcBef>
              <a:spcAft>
                <a:spcPts val="0"/>
              </a:spcAft>
              <a:buClr>
                <a:schemeClr val="lt1"/>
              </a:buClr>
              <a:buSzPts val="1400"/>
              <a:buNone/>
            </a:pPr>
            <a:br>
              <a:rPr lang="en-US" sz="1400"/>
            </a:br>
            <a:endParaRPr sz="1400"/>
          </a:p>
        </p:txBody>
      </p:sp>
      <p:sp>
        <p:nvSpPr>
          <p:cNvPr id="359" name="Google Shape;359;g3b5f88d1896_12_163"/>
          <p:cNvSpPr txBox="1">
            <a:spLocks noGrp="1"/>
          </p:cNvSpPr>
          <p:nvPr>
            <p:ph type="body" idx="4"/>
          </p:nvPr>
        </p:nvSpPr>
        <p:spPr>
          <a:xfrm>
            <a:off x="4317624" y="791625"/>
            <a:ext cx="3556747" cy="456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Bicycle Services</a:t>
            </a:r>
            <a:endParaRPr/>
          </a:p>
        </p:txBody>
      </p:sp>
      <p:sp>
        <p:nvSpPr>
          <p:cNvPr id="360" name="Google Shape;360;g3b5f88d1896_12_163"/>
          <p:cNvSpPr txBox="1">
            <a:spLocks noGrp="1"/>
          </p:cNvSpPr>
          <p:nvPr>
            <p:ph type="body" idx="6"/>
          </p:nvPr>
        </p:nvSpPr>
        <p:spPr>
          <a:xfrm>
            <a:off x="4292285" y="1263867"/>
            <a:ext cx="3556747" cy="16004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Coordinated by Transportation Services, Bicycle Services offers Bike Share, Bike Lease, Bike Borrow, and Bike Sale programs, along with FixIt stops around campus. </a:t>
            </a:r>
            <a:endParaRPr sz="1100"/>
          </a:p>
        </p:txBody>
      </p:sp>
      <p:sp>
        <p:nvSpPr>
          <p:cNvPr id="361" name="Google Shape;361;g3b5f88d1896_12_163"/>
          <p:cNvSpPr txBox="1"/>
          <p:nvPr/>
        </p:nvSpPr>
        <p:spPr>
          <a:xfrm>
            <a:off x="8199091" y="806980"/>
            <a:ext cx="3556747" cy="45688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5"/>
              </a:rPr>
              <a:t>Rideshare</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362" name="Google Shape;362;g3b5f88d1896_12_163"/>
          <p:cNvSpPr txBox="1"/>
          <p:nvPr/>
        </p:nvSpPr>
        <p:spPr>
          <a:xfrm>
            <a:off x="8249775" y="1262160"/>
            <a:ext cx="3556747" cy="145631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A TAMU portal matching riders with drivers going where you want to go. Log in with your TAMU credentials on the </a:t>
            </a:r>
            <a:r>
              <a:rPr lang="en-US" sz="1400" b="0" i="0" u="sng" strike="noStrike" cap="none">
                <a:solidFill>
                  <a:schemeClr val="hlink"/>
                </a:solidFill>
                <a:latin typeface="Work Sans Medium"/>
                <a:ea typeface="Work Sans Medium"/>
                <a:cs typeface="Work Sans Medium"/>
                <a:sym typeface="Work Sans Medium"/>
                <a:hlinkClick r:id="rId5"/>
              </a:rPr>
              <a:t>Rideshare Portal.</a:t>
            </a:r>
            <a:r>
              <a:rPr lang="en-US" sz="1400" b="0" i="0" u="none" strike="noStrike" cap="none">
                <a:solidFill>
                  <a:schemeClr val="lt1"/>
                </a:solidFill>
                <a:latin typeface="Work Sans Medium"/>
                <a:ea typeface="Work Sans Medium"/>
                <a:cs typeface="Work Sans Medium"/>
                <a:sym typeface="Work Sans Medium"/>
              </a:rPr>
              <a:t>  </a:t>
            </a:r>
            <a:endParaRPr sz="1000" b="0" i="0" u="none" strike="noStrike" cap="none">
              <a:solidFill>
                <a:schemeClr val="lt1"/>
              </a:solidFill>
              <a:latin typeface="Work Sans Medium"/>
              <a:ea typeface="Work Sans Medium"/>
              <a:cs typeface="Work Sans Medium"/>
              <a:sym typeface="Work Sans Medium"/>
            </a:endParaRPr>
          </a:p>
        </p:txBody>
      </p:sp>
      <p:sp>
        <p:nvSpPr>
          <p:cNvPr id="363" name="Google Shape;363;g3b5f88d1896_12_163"/>
          <p:cNvSpPr txBox="1"/>
          <p:nvPr/>
        </p:nvSpPr>
        <p:spPr>
          <a:xfrm>
            <a:off x="377384" y="3429000"/>
            <a:ext cx="3564843" cy="45688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6"/>
              </a:rPr>
              <a:t>CARPOOL</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364" name="Google Shape;364;g3b5f88d1896_12_163"/>
          <p:cNvSpPr txBox="1"/>
          <p:nvPr/>
        </p:nvSpPr>
        <p:spPr>
          <a:xfrm>
            <a:off x="326703" y="3885887"/>
            <a:ext cx="3615524" cy="19555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Need a safe ride home within BCS on Friday and Saturday night?  Available some weekends from 10pm-3am</a:t>
            </a:r>
            <a:br>
              <a:rPr lang="en-US" sz="1400" b="0" i="0" u="none" strike="noStrike" cap="none">
                <a:solidFill>
                  <a:schemeClr val="lt1"/>
                </a:solidFill>
                <a:latin typeface="Work Sans Medium"/>
                <a:ea typeface="Work Sans Medium"/>
                <a:cs typeface="Work Sans Medium"/>
                <a:sym typeface="Work Sans Medium"/>
              </a:rPr>
            </a:br>
            <a:br>
              <a:rPr lang="en-US" sz="1400" b="0" i="0" u="none" strike="noStrike" cap="none">
                <a:solidFill>
                  <a:schemeClr val="lt1"/>
                </a:solidFill>
                <a:latin typeface="Work Sans Medium"/>
                <a:ea typeface="Work Sans Medium"/>
                <a:cs typeface="Work Sans Medium"/>
                <a:sym typeface="Work Sans Medium"/>
              </a:rPr>
            </a:br>
            <a:endParaRPr sz="1400" b="0" i="0" u="none" strike="noStrike" cap="none">
              <a:solidFill>
                <a:schemeClr val="lt1"/>
              </a:solidFill>
              <a:latin typeface="Work Sans Medium"/>
              <a:ea typeface="Work Sans Medium"/>
              <a:cs typeface="Work Sans Medium"/>
              <a:sym typeface="Work Sans Medium"/>
            </a:endParaRPr>
          </a:p>
        </p:txBody>
      </p:sp>
      <p:sp>
        <p:nvSpPr>
          <p:cNvPr id="365" name="Google Shape;365;g3b5f88d1896_12_163"/>
          <p:cNvSpPr txBox="1">
            <a:spLocks noGrp="1"/>
          </p:cNvSpPr>
          <p:nvPr>
            <p:ph type="body" idx="8"/>
          </p:nvPr>
        </p:nvSpPr>
        <p:spPr>
          <a:xfrm>
            <a:off x="4266945" y="3429000"/>
            <a:ext cx="3658107" cy="530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7"/>
              </a:rPr>
              <a:t>RedCoach</a:t>
            </a:r>
            <a:endParaRPr/>
          </a:p>
        </p:txBody>
      </p:sp>
      <p:sp>
        <p:nvSpPr>
          <p:cNvPr id="366" name="Google Shape;366;g3b5f88d1896_12_163"/>
          <p:cNvSpPr txBox="1">
            <a:spLocks noGrp="1"/>
          </p:cNvSpPr>
          <p:nvPr>
            <p:ph type="body" idx="9"/>
          </p:nvPr>
        </p:nvSpPr>
        <p:spPr>
          <a:xfrm>
            <a:off x="4292285" y="3885887"/>
            <a:ext cx="3556747" cy="228415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A reasonably priced bus line running to/from College Station and Cypress, Houston, Dallas, Austin, and San Antonio. Requires a reservation.</a:t>
            </a:r>
            <a:br>
              <a:rPr lang="en-US" sz="1400"/>
            </a:br>
            <a:endParaRPr sz="1400"/>
          </a:p>
        </p:txBody>
      </p:sp>
      <p:sp>
        <p:nvSpPr>
          <p:cNvPr id="367" name="Google Shape;367;g3b5f88d1896_12_163"/>
          <p:cNvSpPr txBox="1"/>
          <p:nvPr/>
        </p:nvSpPr>
        <p:spPr>
          <a:xfrm>
            <a:off x="8199091" y="3434125"/>
            <a:ext cx="3556747" cy="39244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8"/>
              </a:rPr>
              <a:t>Aggie Green Fund</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368" name="Google Shape;368;g3b5f88d1896_12_163"/>
          <p:cNvSpPr txBox="1"/>
          <p:nvPr/>
        </p:nvSpPr>
        <p:spPr>
          <a:xfrm>
            <a:off x="8199090" y="3885886"/>
            <a:ext cx="3556747" cy="178861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Care about sustainability? The Aggie Green Fund supports student-led environmental projects and initiatives that make campus more sustainable.</a:t>
            </a:r>
            <a:r>
              <a:rPr lang="en-US" sz="1400" b="0" i="0" u="sng" strike="noStrike" cap="none">
                <a:solidFill>
                  <a:schemeClr val="hlink"/>
                </a:solidFill>
                <a:latin typeface="Work Sans Medium"/>
                <a:ea typeface="Work Sans Medium"/>
                <a:cs typeface="Work Sans Medium"/>
                <a:sym typeface="Work Sans Medium"/>
                <a:hlinkClick r:id="rId8"/>
              </a:rPr>
              <a:t> </a:t>
            </a:r>
            <a:endParaRPr sz="1400" b="0" i="0" u="none" strike="noStrike" cap="none">
              <a:solidFill>
                <a:schemeClr val="lt1"/>
              </a:solidFill>
              <a:latin typeface="Work Sans Medium"/>
              <a:ea typeface="Work Sans Medium"/>
              <a:cs typeface="Work Sans Medium"/>
              <a:sym typeface="Work Sans Medium"/>
            </a:endParaRPr>
          </a:p>
          <a:p>
            <a:pPr marL="0" marR="0" lvl="0" indent="0" algn="l" rtl="0">
              <a:lnSpc>
                <a:spcPct val="150000"/>
              </a:lnSpc>
              <a:spcBef>
                <a:spcPts val="1000"/>
              </a:spcBef>
              <a:spcAft>
                <a:spcPts val="0"/>
              </a:spcAft>
              <a:buClr>
                <a:schemeClr val="lt1"/>
              </a:buClr>
              <a:buSzPts val="1400"/>
              <a:buFont typeface="Arial"/>
              <a:buNone/>
            </a:pPr>
            <a:br>
              <a:rPr lang="en-US" sz="1400" b="0" i="0" u="none" strike="noStrike" cap="none">
                <a:solidFill>
                  <a:schemeClr val="lt1"/>
                </a:solidFill>
                <a:latin typeface="Work Sans Medium"/>
                <a:ea typeface="Work Sans Medium"/>
                <a:cs typeface="Work Sans Medium"/>
                <a:sym typeface="Work Sans Medium"/>
              </a:rPr>
            </a:br>
            <a:endParaRPr sz="1400" b="0" i="0" u="none" strike="noStrike" cap="none">
              <a:solidFill>
                <a:schemeClr val="lt1"/>
              </a:solidFill>
              <a:latin typeface="Work Sans Medium"/>
              <a:ea typeface="Work Sans Medium"/>
              <a:cs typeface="Work Sans Medium"/>
              <a:sym typeface="Work Sans Medium"/>
            </a:endParaRPr>
          </a:p>
        </p:txBody>
      </p:sp>
      <p:cxnSp>
        <p:nvCxnSpPr>
          <p:cNvPr id="369" name="Google Shape;369;g3b5f88d1896_12_163"/>
          <p:cNvCxnSpPr/>
          <p:nvPr/>
        </p:nvCxnSpPr>
        <p:spPr>
          <a:xfrm rot="10800000">
            <a:off x="0" y="3209228"/>
            <a:ext cx="12192000" cy="0"/>
          </a:xfrm>
          <a:prstGeom prst="straightConnector1">
            <a:avLst/>
          </a:prstGeom>
          <a:noFill/>
          <a:ln w="28575" cap="flat" cmpd="sng">
            <a:solidFill>
              <a:schemeClr val="lt1">
                <a:alpha val="80000"/>
              </a:schemeClr>
            </a:solidFill>
            <a:prstDash val="dot"/>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b5f88d1896_12_7"/>
          <p:cNvSpPr txBox="1">
            <a:spLocks noGrp="1"/>
          </p:cNvSpPr>
          <p:nvPr>
            <p:ph type="ctrTitle"/>
          </p:nvPr>
        </p:nvSpPr>
        <p:spPr>
          <a:xfrm>
            <a:off x="3577055" y="2994813"/>
            <a:ext cx="7880156" cy="8683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Classes Feel Tough</a:t>
            </a:r>
            <a:endParaRPr/>
          </a:p>
        </p:txBody>
      </p:sp>
      <p:sp>
        <p:nvSpPr>
          <p:cNvPr id="184" name="Google Shape;184;g3b5f88d1896_12_7"/>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3b5f88d1896_12_180"/>
          <p:cNvSpPr txBox="1">
            <a:spLocks noGrp="1"/>
          </p:cNvSpPr>
          <p:nvPr>
            <p:ph type="ctrTitle"/>
          </p:nvPr>
        </p:nvSpPr>
        <p:spPr>
          <a:xfrm>
            <a:off x="3774142" y="2756387"/>
            <a:ext cx="7683069" cy="87457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Where You Live Matters</a:t>
            </a:r>
            <a:endParaRPr/>
          </a:p>
        </p:txBody>
      </p:sp>
      <p:sp>
        <p:nvSpPr>
          <p:cNvPr id="375" name="Google Shape;375;g3b5f88d1896_12_180"/>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3b5f88d1896_12_185"/>
          <p:cNvSpPr txBox="1">
            <a:spLocks noGrp="1"/>
          </p:cNvSpPr>
          <p:nvPr>
            <p:ph type="title" idx="4294967295"/>
          </p:nvPr>
        </p:nvSpPr>
        <p:spPr>
          <a:xfrm>
            <a:off x="1794883" y="114808"/>
            <a:ext cx="8602232" cy="70660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Work Sans Medium"/>
                <a:ea typeface="Work Sans Medium"/>
                <a:cs typeface="Work Sans Medium"/>
                <a:sym typeface="Work Sans Medium"/>
              </a:rPr>
              <a:t>8. Where You Live Matters</a:t>
            </a:r>
            <a:endParaRPr sz="1400" b="0" i="0" u="none" strike="noStrike" cap="none">
              <a:solidFill>
                <a:srgbClr val="000000"/>
              </a:solidFill>
              <a:latin typeface="Arial"/>
              <a:ea typeface="Arial"/>
              <a:cs typeface="Arial"/>
              <a:sym typeface="Arial"/>
            </a:endParaRPr>
          </a:p>
        </p:txBody>
      </p:sp>
      <p:sp>
        <p:nvSpPr>
          <p:cNvPr id="381" name="Google Shape;381;g3b5f88d1896_12_185"/>
          <p:cNvSpPr txBox="1">
            <a:spLocks noGrp="1"/>
          </p:cNvSpPr>
          <p:nvPr>
            <p:ph type="body" idx="3"/>
          </p:nvPr>
        </p:nvSpPr>
        <p:spPr>
          <a:xfrm>
            <a:off x="322729" y="1081325"/>
            <a:ext cx="3615524"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Housing Resources – </a:t>
            </a:r>
            <a:r>
              <a:rPr lang="en-US" u="sng">
                <a:solidFill>
                  <a:schemeClr val="hlink"/>
                </a:solidFill>
                <a:hlinkClick r:id="rId3"/>
              </a:rPr>
              <a:t>Dine On Campus</a:t>
            </a:r>
            <a:endParaRPr/>
          </a:p>
        </p:txBody>
      </p:sp>
      <p:sp>
        <p:nvSpPr>
          <p:cNvPr id="382" name="Google Shape;382;g3b5f88d1896_12_185"/>
          <p:cNvSpPr txBox="1">
            <a:spLocks noGrp="1"/>
          </p:cNvSpPr>
          <p:nvPr>
            <p:ph type="body" idx="5"/>
          </p:nvPr>
        </p:nvSpPr>
        <p:spPr>
          <a:xfrm>
            <a:off x="322729" y="1970033"/>
            <a:ext cx="3615524" cy="260407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800"/>
              <a:buNone/>
            </a:pPr>
            <a:r>
              <a:rPr lang="en-US"/>
              <a:t>Questions about meal plans, dining locations, or dietary accommodations? Dine on Campus has you covered. </a:t>
            </a:r>
            <a:br>
              <a:rPr lang="en-US" sz="1400"/>
            </a:br>
            <a:endParaRPr sz="1400"/>
          </a:p>
        </p:txBody>
      </p:sp>
      <p:sp>
        <p:nvSpPr>
          <p:cNvPr id="383" name="Google Shape;383;g3b5f88d1896_12_185"/>
          <p:cNvSpPr txBox="1">
            <a:spLocks noGrp="1"/>
          </p:cNvSpPr>
          <p:nvPr>
            <p:ph type="body" idx="4"/>
          </p:nvPr>
        </p:nvSpPr>
        <p:spPr>
          <a:xfrm>
            <a:off x="4317625" y="1225465"/>
            <a:ext cx="3556747" cy="5947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Residence Life</a:t>
            </a:r>
            <a:endParaRPr/>
          </a:p>
        </p:txBody>
      </p:sp>
      <p:sp>
        <p:nvSpPr>
          <p:cNvPr id="384" name="Google Shape;384;g3b5f88d1896_12_185"/>
          <p:cNvSpPr txBox="1">
            <a:spLocks noGrp="1"/>
          </p:cNvSpPr>
          <p:nvPr>
            <p:ph type="body" idx="6"/>
          </p:nvPr>
        </p:nvSpPr>
        <p:spPr>
          <a:xfrm>
            <a:off x="4296335" y="1970033"/>
            <a:ext cx="3556747" cy="260407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800"/>
              <a:buNone/>
            </a:pPr>
            <a:r>
              <a:rPr lang="en-US"/>
              <a:t>Living on campus? Residence Life isn't just about your room—they offer programs, community building, and support to help you thrive in your living environment. </a:t>
            </a:r>
            <a:br>
              <a:rPr lang="en-US" sz="1400"/>
            </a:br>
            <a:endParaRPr sz="1400"/>
          </a:p>
        </p:txBody>
      </p:sp>
      <p:sp>
        <p:nvSpPr>
          <p:cNvPr id="385" name="Google Shape;385;g3b5f88d1896_12_185"/>
          <p:cNvSpPr txBox="1">
            <a:spLocks noGrp="1"/>
          </p:cNvSpPr>
          <p:nvPr>
            <p:ph type="body" idx="8"/>
          </p:nvPr>
        </p:nvSpPr>
        <p:spPr>
          <a:xfrm>
            <a:off x="8211164" y="1225464"/>
            <a:ext cx="3658107" cy="5947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5"/>
              </a:rPr>
              <a:t>Off-Campus Housing</a:t>
            </a:r>
            <a:endParaRPr/>
          </a:p>
        </p:txBody>
      </p:sp>
      <p:sp>
        <p:nvSpPr>
          <p:cNvPr id="386" name="Google Shape;386;g3b5f88d1896_12_185"/>
          <p:cNvSpPr txBox="1">
            <a:spLocks noGrp="1"/>
          </p:cNvSpPr>
          <p:nvPr>
            <p:ph type="body" idx="9"/>
          </p:nvPr>
        </p:nvSpPr>
        <p:spPr>
          <a:xfrm>
            <a:off x="8211163" y="1970033"/>
            <a:ext cx="3658107" cy="291793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800"/>
              <a:buNone/>
            </a:pPr>
            <a:r>
              <a:rPr lang="en-US"/>
              <a:t>Struggling to find affordable housing or need a roommate? AggieSearch is the off-campus housing platform with listings, roommate matching, and budgeting tools. Housing insecurity is real, and you shouldn't have to figure it out alone.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b5f88d1896_12_195"/>
          <p:cNvSpPr txBox="1">
            <a:spLocks noGrp="1"/>
          </p:cNvSpPr>
          <p:nvPr>
            <p:ph type="title" idx="4294967295"/>
          </p:nvPr>
        </p:nvSpPr>
        <p:spPr>
          <a:xfrm>
            <a:off x="2936875" y="1125538"/>
            <a:ext cx="6318250" cy="6889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Work Sans ExtraBold"/>
                <a:ea typeface="Work Sans ExtraBold"/>
                <a:cs typeface="Work Sans ExtraBold"/>
                <a:sym typeface="Work Sans ExtraBold"/>
              </a:rPr>
              <a:t>The Bottom Line</a:t>
            </a:r>
            <a:endParaRPr sz="1800" b="0" i="0" u="none" strike="noStrike" cap="none">
              <a:solidFill>
                <a:schemeClr val="dk1"/>
              </a:solidFill>
              <a:latin typeface="Work Sans Medium"/>
              <a:ea typeface="Work Sans Medium"/>
              <a:cs typeface="Work Sans Medium"/>
              <a:sym typeface="Work Sans Medium"/>
            </a:endParaRPr>
          </a:p>
        </p:txBody>
      </p:sp>
      <p:sp>
        <p:nvSpPr>
          <p:cNvPr id="392" name="Google Shape;392;g3b5f88d1896_12_195"/>
          <p:cNvSpPr txBox="1">
            <a:spLocks noGrp="1"/>
          </p:cNvSpPr>
          <p:nvPr>
            <p:ph type="body" idx="1"/>
          </p:nvPr>
        </p:nvSpPr>
        <p:spPr>
          <a:xfrm>
            <a:off x="1833562" y="1941025"/>
            <a:ext cx="8524875" cy="2761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2400"/>
              <a:buNone/>
            </a:pPr>
            <a:r>
              <a:rPr lang="en-US" sz="2400"/>
              <a:t>Using these resources doesn’t mean you’re weak or can’t handle college. It means you’re smart enough to recognize when you need support and brave enough to ask for it. Thousands of Aggies use these services every semester – you’re in good company.</a:t>
            </a:r>
            <a:endParaRPr/>
          </a:p>
        </p:txBody>
      </p:sp>
      <p:cxnSp>
        <p:nvCxnSpPr>
          <p:cNvPr id="393" name="Google Shape;393;g3b5f88d1896_12_195"/>
          <p:cNvCxnSpPr/>
          <p:nvPr/>
        </p:nvCxnSpPr>
        <p:spPr>
          <a:xfrm>
            <a:off x="1835801" y="1869178"/>
            <a:ext cx="8521210" cy="20352"/>
          </a:xfrm>
          <a:prstGeom prst="straightConnector1">
            <a:avLst/>
          </a:prstGeom>
          <a:noFill/>
          <a:ln w="19050" cap="flat" cmpd="sng">
            <a:solidFill>
              <a:schemeClr val="accent1"/>
            </a:solidFill>
            <a:prstDash val="solid"/>
            <a:miter lim="800000"/>
            <a:headEnd type="none" w="sm" len="sm"/>
            <a:tailEnd type="none" w="sm" len="sm"/>
          </a:ln>
          <a:effectLst>
            <a:outerShdw blurRad="63500" dist="38100" dir="2700000">
              <a:srgbClr val="000000">
                <a:alpha val="40000"/>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3b5f88d1896_12_202"/>
          <p:cNvSpPr txBox="1">
            <a:spLocks noGrp="1"/>
          </p:cNvSpPr>
          <p:nvPr>
            <p:ph type="title" idx="4294967295"/>
          </p:nvPr>
        </p:nvSpPr>
        <p:spPr>
          <a:xfrm>
            <a:off x="838200" y="-1325563"/>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Work Sans Black"/>
              <a:buNone/>
            </a:pPr>
            <a:r>
              <a:rPr lang="en-US" sz="2800"/>
              <a:t>Together, we stand as a force for good.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b5f88d1896_12_12"/>
          <p:cNvSpPr txBox="1">
            <a:spLocks noGrp="1"/>
          </p:cNvSpPr>
          <p:nvPr>
            <p:ph type="title" idx="4294967295"/>
          </p:nvPr>
        </p:nvSpPr>
        <p:spPr>
          <a:xfrm>
            <a:off x="2588417" y="54234"/>
            <a:ext cx="7015162" cy="7066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1" i="0" u="none" strike="noStrike" cap="none">
                <a:solidFill>
                  <a:schemeClr val="lt1"/>
                </a:solidFill>
                <a:latin typeface="Work Sans"/>
                <a:ea typeface="Work Sans"/>
                <a:cs typeface="Work Sans"/>
                <a:sym typeface="Work Sans"/>
              </a:rPr>
              <a:t>1a. When Classes Feel Tough</a:t>
            </a:r>
            <a:endParaRPr sz="1400" b="0" i="0" u="none" strike="noStrike" cap="none">
              <a:solidFill>
                <a:srgbClr val="000000"/>
              </a:solidFill>
              <a:latin typeface="Arial"/>
              <a:ea typeface="Arial"/>
              <a:cs typeface="Arial"/>
              <a:sym typeface="Arial"/>
            </a:endParaRPr>
          </a:p>
        </p:txBody>
      </p:sp>
      <p:sp>
        <p:nvSpPr>
          <p:cNvPr id="190" name="Google Shape;190;g3b5f88d1896_12_12"/>
          <p:cNvSpPr txBox="1">
            <a:spLocks noGrp="1"/>
          </p:cNvSpPr>
          <p:nvPr>
            <p:ph type="body" idx="1"/>
          </p:nvPr>
        </p:nvSpPr>
        <p:spPr>
          <a:xfrm>
            <a:off x="654807" y="789417"/>
            <a:ext cx="3196138" cy="3962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The Pavilion</a:t>
            </a:r>
            <a:endParaRPr/>
          </a:p>
        </p:txBody>
      </p:sp>
      <p:sp>
        <p:nvSpPr>
          <p:cNvPr id="191" name="Google Shape;191;g3b5f88d1896_12_12"/>
          <p:cNvSpPr txBox="1">
            <a:spLocks noGrp="1"/>
          </p:cNvSpPr>
          <p:nvPr>
            <p:ph type="body" idx="3"/>
          </p:nvPr>
        </p:nvSpPr>
        <p:spPr>
          <a:xfrm>
            <a:off x="554602" y="1205050"/>
            <a:ext cx="3296343"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Academic Success Center</a:t>
            </a:r>
            <a:endParaRPr/>
          </a:p>
        </p:txBody>
      </p:sp>
      <p:sp>
        <p:nvSpPr>
          <p:cNvPr id="192" name="Google Shape;192;g3b5f88d1896_12_12"/>
          <p:cNvSpPr txBox="1">
            <a:spLocks noGrp="1"/>
          </p:cNvSpPr>
          <p:nvPr>
            <p:ph type="body" idx="5"/>
          </p:nvPr>
        </p:nvSpPr>
        <p:spPr>
          <a:xfrm>
            <a:off x="554602" y="2159047"/>
            <a:ext cx="3380956" cy="390953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Struggling with a class or just want to level up your study game? This place has tutors, Supplemental Instruction, study strategy workshops, and academic coaches who get it. They work with students at every level—from "I'm a little behind" to "I have no idea what's happening." They also support transfer students navigating their transition.  </a:t>
            </a:r>
            <a:br>
              <a:rPr lang="en-US" sz="1400"/>
            </a:br>
            <a:endParaRPr sz="1400"/>
          </a:p>
        </p:txBody>
      </p:sp>
      <p:sp>
        <p:nvSpPr>
          <p:cNvPr id="193" name="Google Shape;193;g3b5f88d1896_12_12"/>
          <p:cNvSpPr txBox="1">
            <a:spLocks noGrp="1"/>
          </p:cNvSpPr>
          <p:nvPr>
            <p:ph type="body" idx="2"/>
          </p:nvPr>
        </p:nvSpPr>
        <p:spPr>
          <a:xfrm>
            <a:off x="4405522" y="789417"/>
            <a:ext cx="3380954" cy="3962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Butler Hall</a:t>
            </a:r>
            <a:endParaRPr/>
          </a:p>
        </p:txBody>
      </p:sp>
      <p:sp>
        <p:nvSpPr>
          <p:cNvPr id="194" name="Google Shape;194;g3b5f88d1896_12_12"/>
          <p:cNvSpPr txBox="1">
            <a:spLocks noGrp="1"/>
          </p:cNvSpPr>
          <p:nvPr>
            <p:ph type="body" idx="4"/>
          </p:nvPr>
        </p:nvSpPr>
        <p:spPr>
          <a:xfrm>
            <a:off x="4405521" y="1205050"/>
            <a:ext cx="3380955"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Science Peer Learning Center</a:t>
            </a:r>
            <a:endParaRPr/>
          </a:p>
        </p:txBody>
      </p:sp>
      <p:sp>
        <p:nvSpPr>
          <p:cNvPr id="195" name="Google Shape;195;g3b5f88d1896_12_12"/>
          <p:cNvSpPr txBox="1">
            <a:spLocks noGrp="1"/>
          </p:cNvSpPr>
          <p:nvPr>
            <p:ph type="body" idx="6"/>
          </p:nvPr>
        </p:nvSpPr>
        <p:spPr>
          <a:xfrm>
            <a:off x="4405522" y="2159048"/>
            <a:ext cx="3380955" cy="317819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Free tutoring for BIOL, MATH, CHEM, STAT, and PHYS from students who've been exactly where you are. They know these classes are hard and they're here to help. </a:t>
            </a:r>
            <a:endParaRPr/>
          </a:p>
        </p:txBody>
      </p:sp>
      <p:sp>
        <p:nvSpPr>
          <p:cNvPr id="196" name="Google Shape;196;g3b5f88d1896_12_12"/>
          <p:cNvSpPr txBox="1">
            <a:spLocks noGrp="1"/>
          </p:cNvSpPr>
          <p:nvPr>
            <p:ph type="body" idx="7"/>
          </p:nvPr>
        </p:nvSpPr>
        <p:spPr>
          <a:xfrm>
            <a:off x="8340432" y="789417"/>
            <a:ext cx="3196138" cy="3962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Blocker Building</a:t>
            </a:r>
            <a:endParaRPr/>
          </a:p>
        </p:txBody>
      </p:sp>
      <p:sp>
        <p:nvSpPr>
          <p:cNvPr id="197" name="Google Shape;197;g3b5f88d1896_12_12"/>
          <p:cNvSpPr txBox="1">
            <a:spLocks noGrp="1"/>
          </p:cNvSpPr>
          <p:nvPr>
            <p:ph type="body" idx="8"/>
          </p:nvPr>
        </p:nvSpPr>
        <p:spPr>
          <a:xfrm>
            <a:off x="8340431" y="1205050"/>
            <a:ext cx="3296343"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5"/>
              </a:rPr>
              <a:t>Math &amp; Stats Learning Center</a:t>
            </a:r>
            <a:endParaRPr/>
          </a:p>
        </p:txBody>
      </p:sp>
      <p:sp>
        <p:nvSpPr>
          <p:cNvPr id="198" name="Google Shape;198;g3b5f88d1896_12_12"/>
          <p:cNvSpPr txBox="1">
            <a:spLocks noGrp="1"/>
          </p:cNvSpPr>
          <p:nvPr>
            <p:ph type="body" idx="9"/>
          </p:nvPr>
        </p:nvSpPr>
        <p:spPr>
          <a:xfrm>
            <a:off x="8341017" y="2159048"/>
            <a:ext cx="3296966" cy="260407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Math making your head spin? Peer tutors and faculty are available to help with any math, stats, or quantitative reasoning coursework. No judgment, just support.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b5f88d1896_12_25"/>
          <p:cNvSpPr txBox="1">
            <a:spLocks noGrp="1"/>
          </p:cNvSpPr>
          <p:nvPr>
            <p:ph type="title" idx="4294967295"/>
          </p:nvPr>
        </p:nvSpPr>
        <p:spPr>
          <a:xfrm>
            <a:off x="2640079" y="92403"/>
            <a:ext cx="6911842" cy="7066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600" b="1">
                <a:solidFill>
                  <a:schemeClr val="lt1"/>
                </a:solidFill>
                <a:latin typeface="Work Sans"/>
                <a:ea typeface="Work Sans"/>
                <a:cs typeface="Work Sans"/>
                <a:sym typeface="Work Sans"/>
              </a:rPr>
              <a:t>1b. When Classes Feel Tough</a:t>
            </a:r>
            <a:endParaRPr sz="3600" b="1">
              <a:solidFill>
                <a:schemeClr val="lt1"/>
              </a:solidFill>
              <a:latin typeface="Work Sans"/>
              <a:ea typeface="Work Sans"/>
              <a:cs typeface="Work Sans"/>
              <a:sym typeface="Work Sans"/>
            </a:endParaRPr>
          </a:p>
        </p:txBody>
      </p:sp>
      <p:sp>
        <p:nvSpPr>
          <p:cNvPr id="204" name="Google Shape;204;g3b5f88d1896_12_25"/>
          <p:cNvSpPr txBox="1">
            <a:spLocks noGrp="1"/>
          </p:cNvSpPr>
          <p:nvPr>
            <p:ph type="body" idx="1"/>
          </p:nvPr>
        </p:nvSpPr>
        <p:spPr>
          <a:xfrm>
            <a:off x="485004" y="784147"/>
            <a:ext cx="3167179" cy="4185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Evans Library, 2</a:t>
            </a:r>
            <a:r>
              <a:rPr lang="en-US" baseline="30000"/>
              <a:t>nd</a:t>
            </a:r>
            <a:r>
              <a:rPr lang="en-US"/>
              <a:t> floor</a:t>
            </a:r>
            <a:endParaRPr/>
          </a:p>
        </p:txBody>
      </p:sp>
      <p:sp>
        <p:nvSpPr>
          <p:cNvPr id="205" name="Google Shape;205;g3b5f88d1896_12_25"/>
          <p:cNvSpPr txBox="1">
            <a:spLocks noGrp="1"/>
          </p:cNvSpPr>
          <p:nvPr>
            <p:ph type="body" idx="3"/>
          </p:nvPr>
        </p:nvSpPr>
        <p:spPr>
          <a:xfrm>
            <a:off x="485004" y="1246777"/>
            <a:ext cx="3386294"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University Writing Center</a:t>
            </a:r>
            <a:endParaRPr/>
          </a:p>
        </p:txBody>
      </p:sp>
      <p:sp>
        <p:nvSpPr>
          <p:cNvPr id="206" name="Google Shape;206;g3b5f88d1896_12_25"/>
          <p:cNvSpPr txBox="1">
            <a:spLocks noGrp="1"/>
          </p:cNvSpPr>
          <p:nvPr>
            <p:ph type="body" idx="5"/>
          </p:nvPr>
        </p:nvSpPr>
        <p:spPr>
          <a:xfrm>
            <a:off x="485003" y="2292744"/>
            <a:ext cx="3386295" cy="204212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Whether you're staring at a blank page or polishing your final draft, the Writing Center helps with any writing or speaking project. Yes, even that lab report you've been avoiding. </a:t>
            </a:r>
            <a:endParaRPr/>
          </a:p>
        </p:txBody>
      </p:sp>
      <p:sp>
        <p:nvSpPr>
          <p:cNvPr id="207" name="Google Shape;207;g3b5f88d1896_12_25"/>
          <p:cNvSpPr txBox="1">
            <a:spLocks noGrp="1"/>
          </p:cNvSpPr>
          <p:nvPr>
            <p:ph type="body" idx="7"/>
          </p:nvPr>
        </p:nvSpPr>
        <p:spPr>
          <a:xfrm>
            <a:off x="4348147" y="752353"/>
            <a:ext cx="2579402" cy="4185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Hotard Hall, 3</a:t>
            </a:r>
            <a:r>
              <a:rPr lang="en-US" baseline="30000"/>
              <a:t>rd</a:t>
            </a:r>
            <a:r>
              <a:rPr lang="en-US"/>
              <a:t> floor</a:t>
            </a:r>
            <a:endParaRPr/>
          </a:p>
        </p:txBody>
      </p:sp>
      <p:sp>
        <p:nvSpPr>
          <p:cNvPr id="208" name="Google Shape;208;g3b5f88d1896_12_25"/>
          <p:cNvSpPr txBox="1">
            <a:spLocks noGrp="1"/>
          </p:cNvSpPr>
          <p:nvPr>
            <p:ph type="body" idx="8"/>
          </p:nvPr>
        </p:nvSpPr>
        <p:spPr>
          <a:xfrm>
            <a:off x="4348147" y="1202711"/>
            <a:ext cx="3386295" cy="7066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4"/>
              </a:rPr>
              <a:t>Transition Academic Programs (TAP)</a:t>
            </a:r>
            <a:endParaRPr/>
          </a:p>
        </p:txBody>
      </p:sp>
      <p:sp>
        <p:nvSpPr>
          <p:cNvPr id="209" name="Google Shape;209;g3b5f88d1896_12_25"/>
          <p:cNvSpPr txBox="1">
            <a:spLocks noGrp="1"/>
          </p:cNvSpPr>
          <p:nvPr>
            <p:ph type="body" idx="9"/>
          </p:nvPr>
        </p:nvSpPr>
        <p:spPr>
          <a:xfrm>
            <a:off x="4375500" y="2009681"/>
            <a:ext cx="3441000" cy="40959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400"/>
              <a:buNone/>
            </a:pPr>
            <a:r>
              <a:rPr lang="en-US" sz="1400"/>
              <a:t>Changing majors, undecided, or navigating a transition pathway? TAP is here for you. Whether you're in the General Studies temporary major while figuring out your permanent path, need help exploring majors through the Explore Program, are a </a:t>
            </a:r>
            <a:r>
              <a:rPr lang="en-US" sz="1400" u="sng">
                <a:solidFill>
                  <a:schemeClr val="hlink"/>
                </a:solidFill>
                <a:hlinkClick r:id="rId5"/>
              </a:rPr>
              <a:t>Blinn TEAM student</a:t>
            </a:r>
            <a:r>
              <a:rPr lang="en-US" sz="1400"/>
              <a:t> co-enrolled at both A&amp;M and Blinn, or came through the Aggie Gateway program, TAP advisors help you develop realistic plans and stay on track toward graduation. Most students in transition programs graduate on time, and getting support while you figure out your path is smart, not shameful. </a:t>
            </a:r>
            <a:endParaRPr/>
          </a:p>
        </p:txBody>
      </p:sp>
      <p:sp>
        <p:nvSpPr>
          <p:cNvPr id="210" name="Google Shape;210;g3b5f88d1896_12_25"/>
          <p:cNvSpPr txBox="1">
            <a:spLocks noGrp="1"/>
          </p:cNvSpPr>
          <p:nvPr>
            <p:ph type="body" idx="2"/>
          </p:nvPr>
        </p:nvSpPr>
        <p:spPr>
          <a:xfrm>
            <a:off x="8320702" y="838875"/>
            <a:ext cx="3167181" cy="4185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Student Services Building</a:t>
            </a:r>
            <a:endParaRPr/>
          </a:p>
        </p:txBody>
      </p:sp>
      <p:sp>
        <p:nvSpPr>
          <p:cNvPr id="211" name="Google Shape;211;g3b5f88d1896_12_25"/>
          <p:cNvSpPr txBox="1">
            <a:spLocks noGrp="1"/>
          </p:cNvSpPr>
          <p:nvPr>
            <p:ph type="body" idx="4"/>
          </p:nvPr>
        </p:nvSpPr>
        <p:spPr>
          <a:xfrm>
            <a:off x="8320703" y="1297303"/>
            <a:ext cx="3386295" cy="517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6"/>
              </a:rPr>
              <a:t>Disability Resources</a:t>
            </a:r>
            <a:endParaRPr/>
          </a:p>
        </p:txBody>
      </p:sp>
      <p:sp>
        <p:nvSpPr>
          <p:cNvPr id="212" name="Google Shape;212;g3b5f88d1896_12_25"/>
          <p:cNvSpPr txBox="1">
            <a:spLocks noGrp="1"/>
          </p:cNvSpPr>
          <p:nvPr>
            <p:ph type="body" idx="6"/>
          </p:nvPr>
        </p:nvSpPr>
        <p:spPr>
          <a:xfrm>
            <a:off x="8320702" y="2121372"/>
            <a:ext cx="3386295" cy="343932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If you have a disability or think you might need academic accommodations, even if it’s just for a short time, this office works with you to make sure you have what you need to succeed. Accommodations aren't special treatment—they're about creating equal access.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b5f88d1896_12_38"/>
          <p:cNvSpPr txBox="1">
            <a:spLocks noGrp="1"/>
          </p:cNvSpPr>
          <p:nvPr>
            <p:ph type="ctrTitle"/>
          </p:nvPr>
        </p:nvSpPr>
        <p:spPr>
          <a:xfrm>
            <a:off x="3848100" y="3017452"/>
            <a:ext cx="7609111" cy="8230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Money Gets Tight </a:t>
            </a:r>
            <a:endParaRPr/>
          </a:p>
        </p:txBody>
      </p:sp>
      <p:sp>
        <p:nvSpPr>
          <p:cNvPr id="218" name="Google Shape;218;g3b5f88d1896_12_38"/>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b5f88d1896_12_43"/>
          <p:cNvSpPr txBox="1">
            <a:spLocks noGrp="1"/>
          </p:cNvSpPr>
          <p:nvPr>
            <p:ph type="title" idx="4294967295"/>
          </p:nvPr>
        </p:nvSpPr>
        <p:spPr>
          <a:xfrm>
            <a:off x="3246900" y="131085"/>
            <a:ext cx="5698200" cy="706500"/>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lt1"/>
              </a:buClr>
              <a:buSzPct val="111111"/>
              <a:buFont typeface="Arial"/>
              <a:buNone/>
            </a:pPr>
            <a:r>
              <a:rPr lang="en-US" sz="3600" b="1" i="0" u="none" strike="noStrike" cap="none">
                <a:solidFill>
                  <a:schemeClr val="lt1"/>
                </a:solidFill>
                <a:latin typeface="Work Sans Medium"/>
                <a:ea typeface="Work Sans Medium"/>
                <a:cs typeface="Work Sans Medium"/>
                <a:sym typeface="Work Sans Medium"/>
              </a:rPr>
              <a:t>2a. When Money Gets Tight</a:t>
            </a:r>
            <a:endParaRPr sz="1400" b="0" i="0" u="none" strike="noStrike" cap="none">
              <a:solidFill>
                <a:srgbClr val="000000"/>
              </a:solidFill>
              <a:latin typeface="Arial"/>
              <a:ea typeface="Arial"/>
              <a:cs typeface="Arial"/>
              <a:sym typeface="Arial"/>
            </a:endParaRPr>
          </a:p>
        </p:txBody>
      </p:sp>
      <p:sp>
        <p:nvSpPr>
          <p:cNvPr id="225" name="Google Shape;225;g3b5f88d1896_12_43"/>
          <p:cNvSpPr txBox="1"/>
          <p:nvPr/>
        </p:nvSpPr>
        <p:spPr>
          <a:xfrm>
            <a:off x="354992" y="932330"/>
            <a:ext cx="3566498" cy="41856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3"/>
              </a:buClr>
              <a:buSzPts val="1800"/>
              <a:buFont typeface="Arial"/>
              <a:buNone/>
            </a:pPr>
            <a:r>
              <a:rPr lang="en-US" sz="1800" b="0" i="0" u="none" strike="noStrike" cap="none">
                <a:solidFill>
                  <a:schemeClr val="accent3"/>
                </a:solidFill>
                <a:latin typeface="Work Sans Medium"/>
                <a:ea typeface="Work Sans Medium"/>
                <a:cs typeface="Work Sans Medium"/>
                <a:sym typeface="Work Sans Medium"/>
              </a:rPr>
              <a:t>General Services Complex</a:t>
            </a:r>
            <a:endParaRPr sz="1400" b="0" i="0" u="none" strike="noStrike" cap="none">
              <a:solidFill>
                <a:srgbClr val="000000"/>
              </a:solidFill>
              <a:latin typeface="Arial"/>
              <a:ea typeface="Arial"/>
              <a:cs typeface="Arial"/>
              <a:sym typeface="Arial"/>
            </a:endParaRPr>
          </a:p>
        </p:txBody>
      </p:sp>
      <p:sp>
        <p:nvSpPr>
          <p:cNvPr id="226" name="Google Shape;226;g3b5f88d1896_12_43"/>
          <p:cNvSpPr txBox="1"/>
          <p:nvPr/>
        </p:nvSpPr>
        <p:spPr>
          <a:xfrm>
            <a:off x="354991" y="1486364"/>
            <a:ext cx="3566499" cy="90870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600"/>
              <a:buFont typeface="Arial"/>
              <a:buNone/>
            </a:pPr>
            <a:r>
              <a:rPr lang="en-US" sz="2600" b="1" i="0" u="sng" strike="noStrike" cap="none">
                <a:solidFill>
                  <a:schemeClr val="hlink"/>
                </a:solidFill>
                <a:latin typeface="Work Sans ExtraBold"/>
                <a:ea typeface="Work Sans ExtraBold"/>
                <a:cs typeface="Work Sans ExtraBold"/>
                <a:sym typeface="Work Sans ExtraBold"/>
                <a:hlinkClick r:id="rId3"/>
              </a:rPr>
              <a:t>Financial Aid and Scholarships</a:t>
            </a:r>
            <a:endParaRPr sz="2600" b="1" i="0" u="none" strike="noStrike" cap="none">
              <a:solidFill>
                <a:schemeClr val="lt1"/>
              </a:solidFill>
              <a:latin typeface="Work Sans ExtraBold"/>
              <a:ea typeface="Work Sans ExtraBold"/>
              <a:cs typeface="Work Sans ExtraBold"/>
              <a:sym typeface="Work Sans ExtraBold"/>
            </a:endParaRPr>
          </a:p>
        </p:txBody>
      </p:sp>
      <p:sp>
        <p:nvSpPr>
          <p:cNvPr id="227" name="Google Shape;227;g3b5f88d1896_12_43"/>
          <p:cNvSpPr txBox="1">
            <a:spLocks noGrp="1"/>
          </p:cNvSpPr>
          <p:nvPr>
            <p:ph type="body" idx="5"/>
          </p:nvPr>
        </p:nvSpPr>
        <p:spPr>
          <a:xfrm>
            <a:off x="354991" y="2498451"/>
            <a:ext cx="3566499" cy="304852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Worried about tuition, books, or just making it through the semester financially? There are scholarships, grants, loans, work-study opportunities, and military benefits available. Even if you already have financial aid, it's worth checking in to see if there's additional support you qualify for.</a:t>
            </a:r>
            <a:endParaRPr/>
          </a:p>
        </p:txBody>
      </p:sp>
      <p:sp>
        <p:nvSpPr>
          <p:cNvPr id="228" name="Google Shape;228;g3b5f88d1896_12_43"/>
          <p:cNvSpPr txBox="1">
            <a:spLocks noGrp="1"/>
          </p:cNvSpPr>
          <p:nvPr>
            <p:ph type="body" idx="3"/>
          </p:nvPr>
        </p:nvSpPr>
        <p:spPr>
          <a:xfrm>
            <a:off x="4267700" y="968156"/>
            <a:ext cx="3566499" cy="7652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u="sng">
                <a:solidFill>
                  <a:schemeClr val="hlink"/>
                </a:solidFill>
                <a:hlinkClick r:id="rId4"/>
              </a:rPr>
              <a:t>Student Food Resources</a:t>
            </a:r>
            <a:endParaRPr/>
          </a:p>
        </p:txBody>
      </p:sp>
      <p:sp>
        <p:nvSpPr>
          <p:cNvPr id="229" name="Google Shape;229;g3b5f88d1896_12_43"/>
          <p:cNvSpPr txBox="1">
            <a:spLocks noGrp="1"/>
          </p:cNvSpPr>
          <p:nvPr>
            <p:ph type="body" idx="6"/>
          </p:nvPr>
        </p:nvSpPr>
        <p:spPr>
          <a:xfrm>
            <a:off x="4312750" y="1863970"/>
            <a:ext cx="3476398" cy="368300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Here's the truth: food is expensive, and a lot of students struggle to afford enough groceries. If you're ever worried about having enough to eat, there are food pantries (like The 12th Can), </a:t>
            </a:r>
            <a:r>
              <a:rPr lang="en-US" sz="1400" u="sng">
                <a:solidFill>
                  <a:schemeClr val="hlink"/>
                </a:solidFill>
                <a:hlinkClick r:id="rId5"/>
              </a:rPr>
              <a:t>pocket pantries across campus</a:t>
            </a:r>
            <a:r>
              <a:rPr lang="en-US" sz="1400"/>
              <a:t>, and meal assistance programs made specifically for students. Using them doesn't mean you're failing—it means you're being resourceful.  </a:t>
            </a:r>
            <a:endParaRPr/>
          </a:p>
        </p:txBody>
      </p:sp>
      <p:sp>
        <p:nvSpPr>
          <p:cNvPr id="230" name="Google Shape;230;g3b5f88d1896_12_43"/>
          <p:cNvSpPr txBox="1">
            <a:spLocks noGrp="1"/>
          </p:cNvSpPr>
          <p:nvPr>
            <p:ph type="body" idx="8"/>
          </p:nvPr>
        </p:nvSpPr>
        <p:spPr>
          <a:xfrm>
            <a:off x="8293033" y="1016538"/>
            <a:ext cx="3566498" cy="5870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u="sng">
                <a:solidFill>
                  <a:schemeClr val="hlink"/>
                </a:solidFill>
                <a:hlinkClick r:id="rId6"/>
              </a:rPr>
              <a:t>Money Education</a:t>
            </a:r>
            <a:endParaRPr/>
          </a:p>
        </p:txBody>
      </p:sp>
      <p:sp>
        <p:nvSpPr>
          <p:cNvPr id="231" name="Google Shape;231;g3b5f88d1896_12_43"/>
          <p:cNvSpPr txBox="1">
            <a:spLocks noGrp="1"/>
          </p:cNvSpPr>
          <p:nvPr>
            <p:ph type="body" idx="9"/>
          </p:nvPr>
        </p:nvSpPr>
        <p:spPr>
          <a:xfrm>
            <a:off x="8293032" y="1508463"/>
            <a:ext cx="3566499" cy="180556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Need help budgeting, understanding loans, or just getting your finances under control? The Money Education website has links to self-guided resources and info on the courses offered.</a:t>
            </a:r>
            <a:endParaRPr/>
          </a:p>
        </p:txBody>
      </p:sp>
      <p:sp>
        <p:nvSpPr>
          <p:cNvPr id="232" name="Google Shape;232;g3b5f88d1896_12_43"/>
          <p:cNvSpPr txBox="1"/>
          <p:nvPr/>
        </p:nvSpPr>
        <p:spPr>
          <a:xfrm>
            <a:off x="8270507" y="3893159"/>
            <a:ext cx="3589024" cy="5472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Work Sans ExtraBold"/>
                <a:ea typeface="Work Sans ExtraBold"/>
                <a:cs typeface="Work Sans ExtraBold"/>
                <a:sym typeface="Work Sans ExtraBold"/>
              </a:rPr>
              <a:t>Emergency Assistance</a:t>
            </a:r>
            <a:endParaRPr sz="1400" b="0" i="0" u="none" strike="noStrike" cap="none">
              <a:solidFill>
                <a:srgbClr val="000000"/>
              </a:solidFill>
              <a:latin typeface="Arial"/>
              <a:ea typeface="Arial"/>
              <a:cs typeface="Arial"/>
              <a:sym typeface="Arial"/>
            </a:endParaRPr>
          </a:p>
        </p:txBody>
      </p:sp>
      <p:sp>
        <p:nvSpPr>
          <p:cNvPr id="233" name="Google Shape;233;g3b5f88d1896_12_43"/>
          <p:cNvSpPr txBox="1"/>
          <p:nvPr/>
        </p:nvSpPr>
        <p:spPr>
          <a:xfrm>
            <a:off x="8270507" y="4323588"/>
            <a:ext cx="3589024" cy="174521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a:ea typeface="Work Sans"/>
                <a:cs typeface="Work Sans"/>
                <a:sym typeface="Work Sans"/>
              </a:rPr>
              <a:t>In a financial crisis? Emergency funds might be available through Student Assistance Services to help you stay on track when unexpected expenses hit.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1000"/>
              </a:spcBef>
              <a:spcAft>
                <a:spcPts val="0"/>
              </a:spcAft>
              <a:buClr>
                <a:schemeClr val="lt1"/>
              </a:buClr>
              <a:buSzPts val="1800"/>
              <a:buFont typeface="Arial"/>
              <a:buNone/>
            </a:pPr>
            <a:br>
              <a:rPr lang="en-US" sz="1800" b="0" i="0" u="none" strike="noStrike" cap="none">
                <a:solidFill>
                  <a:schemeClr val="lt1"/>
                </a:solidFill>
                <a:latin typeface="Work Sans"/>
                <a:ea typeface="Work Sans"/>
                <a:cs typeface="Work Sans"/>
                <a:sym typeface="Work Sans"/>
              </a:rPr>
            </a:br>
            <a:endParaRPr sz="1800" b="0" i="0" u="none" strike="noStrike" cap="none">
              <a:solidFill>
                <a:schemeClr val="lt1"/>
              </a:solidFill>
              <a:latin typeface="Work Sans"/>
              <a:ea typeface="Work Sans"/>
              <a:cs typeface="Work Sans"/>
              <a:sym typeface="Work Sans"/>
            </a:endParaRPr>
          </a:p>
        </p:txBody>
      </p:sp>
      <p:cxnSp>
        <p:nvCxnSpPr>
          <p:cNvPr id="234" name="Google Shape;234;g3b5f88d1896_12_43"/>
          <p:cNvCxnSpPr/>
          <p:nvPr/>
        </p:nvCxnSpPr>
        <p:spPr>
          <a:xfrm rot="10800000">
            <a:off x="8023207" y="3680283"/>
            <a:ext cx="4085665" cy="0"/>
          </a:xfrm>
          <a:prstGeom prst="straightConnector1">
            <a:avLst/>
          </a:prstGeom>
          <a:noFill/>
          <a:ln w="28575" cap="flat" cmpd="sng">
            <a:solidFill>
              <a:schemeClr val="lt1">
                <a:alpha val="80000"/>
              </a:schemeClr>
            </a:solidFill>
            <a:prstDash val="dot"/>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b5f88d1896_12_58"/>
          <p:cNvSpPr txBox="1">
            <a:spLocks noGrp="1"/>
          </p:cNvSpPr>
          <p:nvPr>
            <p:ph type="title" idx="4294967295"/>
          </p:nvPr>
        </p:nvSpPr>
        <p:spPr>
          <a:xfrm>
            <a:off x="3070987" y="133636"/>
            <a:ext cx="6050025" cy="706500"/>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lt1"/>
              </a:buClr>
              <a:buSzPct val="111111"/>
              <a:buFont typeface="Arial"/>
              <a:buNone/>
            </a:pPr>
            <a:r>
              <a:rPr lang="en-US" sz="3600" b="1" i="0" u="none" strike="noStrike" cap="none">
                <a:solidFill>
                  <a:schemeClr val="lt1"/>
                </a:solidFill>
                <a:latin typeface="Work Sans Medium"/>
                <a:ea typeface="Work Sans Medium"/>
                <a:cs typeface="Work Sans Medium"/>
                <a:sym typeface="Work Sans Medium"/>
              </a:rPr>
              <a:t>2b. When Money Gets Tight</a:t>
            </a:r>
            <a:endParaRPr sz="1400" b="0" i="0" u="none" strike="noStrike" cap="none">
              <a:solidFill>
                <a:srgbClr val="000000"/>
              </a:solidFill>
              <a:latin typeface="Arial"/>
              <a:ea typeface="Arial"/>
              <a:cs typeface="Arial"/>
              <a:sym typeface="Arial"/>
            </a:endParaRPr>
          </a:p>
        </p:txBody>
      </p:sp>
      <p:sp>
        <p:nvSpPr>
          <p:cNvPr id="240" name="Google Shape;240;g3b5f88d1896_12_58"/>
          <p:cNvSpPr txBox="1"/>
          <p:nvPr/>
        </p:nvSpPr>
        <p:spPr>
          <a:xfrm>
            <a:off x="763526" y="959126"/>
            <a:ext cx="4588629" cy="10521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3"/>
              </a:rPr>
              <a:t>Aggie One Stop</a:t>
            </a:r>
            <a:r>
              <a:rPr lang="en-US" sz="2400" b="1" i="0" u="none" strike="noStrike" cap="none">
                <a:solidFill>
                  <a:schemeClr val="lt1"/>
                </a:solidFill>
                <a:latin typeface="Work Sans ExtraBold"/>
                <a:ea typeface="Work Sans ExtraBold"/>
                <a:cs typeface="Work Sans ExtraBold"/>
                <a:sym typeface="Work Sans ExtraBold"/>
              </a:rPr>
              <a:t> &amp; </a:t>
            </a:r>
            <a:br>
              <a:rPr lang="en-US" sz="2400" b="1" i="0" u="none" strike="noStrike" cap="none">
                <a:solidFill>
                  <a:schemeClr val="lt1"/>
                </a:solidFill>
                <a:latin typeface="Work Sans ExtraBold"/>
                <a:ea typeface="Work Sans ExtraBold"/>
                <a:cs typeface="Work Sans ExtraBold"/>
                <a:sym typeface="Work Sans ExtraBold"/>
              </a:rPr>
            </a:br>
            <a:r>
              <a:rPr lang="en-US" sz="2400" b="1" i="0" u="sng" strike="noStrike" cap="none">
                <a:solidFill>
                  <a:schemeClr val="hlink"/>
                </a:solidFill>
                <a:latin typeface="Work Sans ExtraBold"/>
                <a:ea typeface="Work Sans ExtraBold"/>
                <a:cs typeface="Work Sans ExtraBold"/>
                <a:sym typeface="Work Sans ExtraBold"/>
                <a:hlinkClick r:id="rId4"/>
              </a:rPr>
              <a:t>Student Business Services</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41" name="Google Shape;241;g3b5f88d1896_12_58"/>
          <p:cNvSpPr txBox="1"/>
          <p:nvPr/>
        </p:nvSpPr>
        <p:spPr>
          <a:xfrm>
            <a:off x="662833" y="1767645"/>
            <a:ext cx="5035702" cy="11290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Work Sans"/>
                <a:ea typeface="Work Sans"/>
                <a:cs typeface="Work Sans"/>
                <a:sym typeface="Work Sans"/>
              </a:rPr>
              <a:t>Questions about your student account, billing, or payment plans? Scholarship opportunities? They can help you sort it out.</a:t>
            </a:r>
            <a:endParaRPr sz="1400" b="0" i="0" u="none" strike="noStrike" cap="none">
              <a:solidFill>
                <a:srgbClr val="000000"/>
              </a:solidFill>
              <a:latin typeface="Arial"/>
              <a:ea typeface="Arial"/>
              <a:cs typeface="Arial"/>
              <a:sym typeface="Arial"/>
            </a:endParaRPr>
          </a:p>
        </p:txBody>
      </p:sp>
      <p:sp>
        <p:nvSpPr>
          <p:cNvPr id="242" name="Google Shape;242;g3b5f88d1896_12_58"/>
          <p:cNvSpPr txBox="1"/>
          <p:nvPr/>
        </p:nvSpPr>
        <p:spPr>
          <a:xfrm>
            <a:off x="763527" y="3609032"/>
            <a:ext cx="4588628" cy="42128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5"/>
              </a:rPr>
              <a:t>Professional School Advising</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43" name="Google Shape;243;g3b5f88d1896_12_58"/>
          <p:cNvSpPr txBox="1"/>
          <p:nvPr/>
        </p:nvSpPr>
        <p:spPr>
          <a:xfrm>
            <a:off x="662833" y="4148930"/>
            <a:ext cx="5035702" cy="14347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Work Sans"/>
                <a:ea typeface="Work Sans"/>
                <a:cs typeface="Work Sans"/>
                <a:sym typeface="Work Sans"/>
              </a:rPr>
              <a:t>Thinking about medical school, law school, or other graduate programs? Get specialized guidance on applications, test prep, and the entire process. </a:t>
            </a:r>
            <a:endParaRPr sz="1400" b="0" i="0" u="none" strike="noStrike" cap="none">
              <a:solidFill>
                <a:srgbClr val="000000"/>
              </a:solidFill>
              <a:latin typeface="Arial"/>
              <a:ea typeface="Arial"/>
              <a:cs typeface="Arial"/>
              <a:sym typeface="Arial"/>
            </a:endParaRPr>
          </a:p>
        </p:txBody>
      </p:sp>
      <p:sp>
        <p:nvSpPr>
          <p:cNvPr id="244" name="Google Shape;244;g3b5f88d1896_12_58"/>
          <p:cNvSpPr txBox="1"/>
          <p:nvPr/>
        </p:nvSpPr>
        <p:spPr>
          <a:xfrm>
            <a:off x="6493465" y="1202771"/>
            <a:ext cx="5035702" cy="56487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6"/>
              </a:rPr>
              <a:t>Career Center</a:t>
            </a:r>
            <a:r>
              <a:rPr lang="en-US" sz="2400" b="1" i="0" u="none" strike="noStrike" cap="none">
                <a:solidFill>
                  <a:schemeClr val="lt1"/>
                </a:solidFill>
                <a:latin typeface="Work Sans ExtraBold"/>
                <a:ea typeface="Work Sans ExtraBold"/>
                <a:cs typeface="Work Sans ExtraBold"/>
                <a:sym typeface="Work Sans ExtraBold"/>
              </a:rPr>
              <a:t> &amp; HireAggies</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45" name="Google Shape;245;g3b5f88d1896_12_58"/>
          <p:cNvSpPr txBox="1"/>
          <p:nvPr/>
        </p:nvSpPr>
        <p:spPr>
          <a:xfrm>
            <a:off x="6493465" y="1886635"/>
            <a:ext cx="5035702" cy="36970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Work Sans"/>
                <a:ea typeface="Work Sans"/>
                <a:cs typeface="Work Sans"/>
                <a:sym typeface="Work Sans"/>
              </a:rPr>
              <a:t>Need a job or internship? Stressing about life after graduation? The Career Center helps with everything from building your resume to finding jobs and internships through HireAggies (which has over 60,000 opportunities posted every year). They also offer interview prep, career counseling, and help figuring out what you actually want to do. Getting help with your career isn't something to put off—it's smart planning. </a:t>
            </a:r>
            <a:endParaRPr sz="1400" b="0" i="0" u="none" strike="noStrike" cap="none">
              <a:solidFill>
                <a:srgbClr val="000000"/>
              </a:solidFill>
              <a:latin typeface="Arial"/>
              <a:ea typeface="Arial"/>
              <a:cs typeface="Arial"/>
              <a:sym typeface="Arial"/>
            </a:endParaRPr>
          </a:p>
        </p:txBody>
      </p:sp>
      <p:cxnSp>
        <p:nvCxnSpPr>
          <p:cNvPr id="246" name="Google Shape;246;g3b5f88d1896_12_58"/>
          <p:cNvCxnSpPr/>
          <p:nvPr/>
        </p:nvCxnSpPr>
        <p:spPr>
          <a:xfrm flipH="1">
            <a:off x="-277091" y="3334732"/>
            <a:ext cx="6373091" cy="15802"/>
          </a:xfrm>
          <a:prstGeom prst="straightConnector1">
            <a:avLst/>
          </a:prstGeom>
          <a:noFill/>
          <a:ln w="28575" cap="flat" cmpd="sng">
            <a:solidFill>
              <a:schemeClr val="lt1">
                <a:alpha val="80000"/>
              </a:schemeClr>
            </a:solidFill>
            <a:prstDash val="dot"/>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b5f88d1896_12_69"/>
          <p:cNvSpPr txBox="1">
            <a:spLocks noGrp="1"/>
          </p:cNvSpPr>
          <p:nvPr>
            <p:ph type="ctrTitle"/>
          </p:nvPr>
        </p:nvSpPr>
        <p:spPr>
          <a:xfrm>
            <a:off x="3718791" y="2679622"/>
            <a:ext cx="7184570" cy="14987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Work Sans ExtraBold"/>
              <a:buNone/>
            </a:pPr>
            <a:r>
              <a:rPr lang="en-US"/>
              <a:t>When You’re Not Feeling Like Yourself</a:t>
            </a:r>
            <a:endParaRPr/>
          </a:p>
        </p:txBody>
      </p:sp>
      <p:sp>
        <p:nvSpPr>
          <p:cNvPr id="252" name="Google Shape;252;g3b5f88d1896_12_69"/>
          <p:cNvSpPr txBox="1">
            <a:spLocks noGrp="1"/>
          </p:cNvSpPr>
          <p:nvPr>
            <p:ph type="body" idx="2"/>
          </p:nvPr>
        </p:nvSpPr>
        <p:spPr>
          <a:xfrm>
            <a:off x="734789" y="1587500"/>
            <a:ext cx="2180771" cy="368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5000"/>
              <a:buNone/>
            </a:pPr>
            <a:r>
              <a:rPr lang="en-US"/>
              <a:t>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b5f88d1896_12_74"/>
          <p:cNvSpPr txBox="1">
            <a:spLocks noGrp="1"/>
          </p:cNvSpPr>
          <p:nvPr>
            <p:ph type="title" idx="4294967295"/>
          </p:nvPr>
        </p:nvSpPr>
        <p:spPr>
          <a:xfrm>
            <a:off x="1999468" y="77539"/>
            <a:ext cx="8193063" cy="706608"/>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lt1"/>
              </a:buClr>
              <a:buSzPct val="100000"/>
              <a:buFont typeface="Arial"/>
              <a:buNone/>
            </a:pPr>
            <a:r>
              <a:rPr lang="en-US" sz="3200" b="1" i="0" u="none" strike="noStrike" cap="none">
                <a:solidFill>
                  <a:schemeClr val="lt1"/>
                </a:solidFill>
                <a:latin typeface="Work Sans Medium"/>
                <a:ea typeface="Work Sans Medium"/>
                <a:cs typeface="Work Sans Medium"/>
                <a:sym typeface="Work Sans Medium"/>
              </a:rPr>
              <a:t>3a. When You’re Not Feeling Like Yourself</a:t>
            </a:r>
            <a:endParaRPr sz="1400" b="0" i="0" u="none" strike="noStrike" cap="none">
              <a:solidFill>
                <a:srgbClr val="000000"/>
              </a:solidFill>
              <a:latin typeface="Arial"/>
              <a:ea typeface="Arial"/>
              <a:cs typeface="Arial"/>
              <a:sym typeface="Arial"/>
            </a:endParaRPr>
          </a:p>
        </p:txBody>
      </p:sp>
      <p:sp>
        <p:nvSpPr>
          <p:cNvPr id="258" name="Google Shape;258;g3b5f88d1896_12_74"/>
          <p:cNvSpPr txBox="1">
            <a:spLocks noGrp="1"/>
          </p:cNvSpPr>
          <p:nvPr>
            <p:ph type="body" idx="1"/>
          </p:nvPr>
        </p:nvSpPr>
        <p:spPr>
          <a:xfrm>
            <a:off x="485004" y="784147"/>
            <a:ext cx="3167179" cy="4185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Student Services Building</a:t>
            </a:r>
            <a:endParaRPr/>
          </a:p>
        </p:txBody>
      </p:sp>
      <p:sp>
        <p:nvSpPr>
          <p:cNvPr id="259" name="Google Shape;259;g3b5f88d1896_12_74"/>
          <p:cNvSpPr txBox="1">
            <a:spLocks noGrp="1"/>
          </p:cNvSpPr>
          <p:nvPr>
            <p:ph type="body" idx="3"/>
          </p:nvPr>
        </p:nvSpPr>
        <p:spPr>
          <a:xfrm>
            <a:off x="485004" y="1246777"/>
            <a:ext cx="3167179" cy="8830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u="sng">
                <a:solidFill>
                  <a:schemeClr val="hlink"/>
                </a:solidFill>
                <a:hlinkClick r:id="rId3"/>
              </a:rPr>
              <a:t>Counseling and Mental Health Care</a:t>
            </a:r>
            <a:endParaRPr/>
          </a:p>
        </p:txBody>
      </p:sp>
      <p:sp>
        <p:nvSpPr>
          <p:cNvPr id="260" name="Google Shape;260;g3b5f88d1896_12_74"/>
          <p:cNvSpPr txBox="1">
            <a:spLocks noGrp="1"/>
          </p:cNvSpPr>
          <p:nvPr>
            <p:ph type="body" idx="5"/>
          </p:nvPr>
        </p:nvSpPr>
        <p:spPr>
          <a:xfrm>
            <a:off x="485004" y="2129843"/>
            <a:ext cx="3386295" cy="417368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Feeling anxious, depressed, overwhelmed, or just off? Counseling isn't only for crisis moments—it's for anyone who needs someone to talk to. Services are confidential, and honestly, tons of students use them. Taking care of your mental health is just as important as going to the doctor when you're sick.</a:t>
            </a:r>
            <a:endParaRPr/>
          </a:p>
        </p:txBody>
      </p:sp>
      <p:sp>
        <p:nvSpPr>
          <p:cNvPr id="261" name="Google Shape;261;g3b5f88d1896_12_74"/>
          <p:cNvSpPr txBox="1">
            <a:spLocks noGrp="1"/>
          </p:cNvSpPr>
          <p:nvPr>
            <p:ph type="body" idx="2"/>
          </p:nvPr>
        </p:nvSpPr>
        <p:spPr>
          <a:xfrm>
            <a:off x="4348146" y="784147"/>
            <a:ext cx="3386294" cy="63094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A.P. Beutel Student Health Center</a:t>
            </a:r>
            <a:endParaRPr/>
          </a:p>
        </p:txBody>
      </p:sp>
      <p:sp>
        <p:nvSpPr>
          <p:cNvPr id="262" name="Google Shape;262;g3b5f88d1896_12_74"/>
          <p:cNvSpPr txBox="1">
            <a:spLocks noGrp="1"/>
          </p:cNvSpPr>
          <p:nvPr>
            <p:ph type="body" idx="4"/>
          </p:nvPr>
        </p:nvSpPr>
        <p:spPr>
          <a:xfrm>
            <a:off x="4348147" y="1415091"/>
            <a:ext cx="3386295" cy="81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US" u="sng">
                <a:solidFill>
                  <a:schemeClr val="hlink"/>
                </a:solidFill>
                <a:hlinkClick r:id="rId4"/>
              </a:rPr>
              <a:t>Primary and Specialty Medical Care</a:t>
            </a:r>
            <a:endParaRPr/>
          </a:p>
        </p:txBody>
      </p:sp>
      <p:sp>
        <p:nvSpPr>
          <p:cNvPr id="263" name="Google Shape;263;g3b5f88d1896_12_74"/>
          <p:cNvSpPr txBox="1">
            <a:spLocks noGrp="1"/>
          </p:cNvSpPr>
          <p:nvPr>
            <p:ph type="body" idx="6"/>
          </p:nvPr>
        </p:nvSpPr>
        <p:spPr>
          <a:xfrm>
            <a:off x="4348146" y="2225091"/>
            <a:ext cx="3386295" cy="400910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Your student fees include health insurance (just $15 co-pay), so you can see a doctor without the stress of huge medical bills. Whether it's the flu, birth control, or something more serious, they've got you covered. </a:t>
            </a:r>
            <a:endParaRPr/>
          </a:p>
        </p:txBody>
      </p:sp>
      <p:sp>
        <p:nvSpPr>
          <p:cNvPr id="264" name="Google Shape;264;g3b5f88d1896_12_74"/>
          <p:cNvSpPr txBox="1">
            <a:spLocks noGrp="1"/>
          </p:cNvSpPr>
          <p:nvPr>
            <p:ph type="body" idx="7"/>
          </p:nvPr>
        </p:nvSpPr>
        <p:spPr>
          <a:xfrm>
            <a:off x="8211296" y="784147"/>
            <a:ext cx="3126803" cy="41856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3"/>
              </a:buClr>
              <a:buSzPts val="1800"/>
              <a:buNone/>
            </a:pPr>
            <a:r>
              <a:rPr lang="en-US"/>
              <a:t>Hotard Hall, 3</a:t>
            </a:r>
            <a:r>
              <a:rPr lang="en-US" baseline="30000"/>
              <a:t>rd</a:t>
            </a:r>
            <a:r>
              <a:rPr lang="en-US"/>
              <a:t> floor</a:t>
            </a:r>
            <a:endParaRPr/>
          </a:p>
        </p:txBody>
      </p:sp>
      <p:sp>
        <p:nvSpPr>
          <p:cNvPr id="265" name="Google Shape;265;g3b5f88d1896_12_74"/>
          <p:cNvSpPr txBox="1">
            <a:spLocks noGrp="1"/>
          </p:cNvSpPr>
          <p:nvPr>
            <p:ph type="body" idx="8"/>
          </p:nvPr>
        </p:nvSpPr>
        <p:spPr>
          <a:xfrm>
            <a:off x="8211296" y="1305280"/>
            <a:ext cx="3534065" cy="88306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US" u="sng">
                <a:solidFill>
                  <a:schemeClr val="hlink"/>
                </a:solidFill>
                <a:hlinkClick r:id="rId5"/>
              </a:rPr>
              <a:t>Substance Misuse and Violence Prevention</a:t>
            </a:r>
            <a:endParaRPr/>
          </a:p>
        </p:txBody>
      </p:sp>
      <p:sp>
        <p:nvSpPr>
          <p:cNvPr id="266" name="Google Shape;266;g3b5f88d1896_12_74"/>
          <p:cNvSpPr txBox="1">
            <a:spLocks noGrp="1"/>
          </p:cNvSpPr>
          <p:nvPr>
            <p:ph type="body" idx="9"/>
          </p:nvPr>
        </p:nvSpPr>
        <p:spPr>
          <a:xfrm>
            <a:off x="8211288" y="2038308"/>
            <a:ext cx="3495706" cy="77501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400"/>
              <a:buNone/>
            </a:pPr>
            <a:r>
              <a:rPr lang="en-US" sz="1400"/>
              <a:t>Resources and programs to help you make healthy choices and stay safe. </a:t>
            </a:r>
            <a:endParaRPr/>
          </a:p>
        </p:txBody>
      </p:sp>
      <p:sp>
        <p:nvSpPr>
          <p:cNvPr id="267" name="Google Shape;267;g3b5f88d1896_12_74"/>
          <p:cNvSpPr txBox="1"/>
          <p:nvPr/>
        </p:nvSpPr>
        <p:spPr>
          <a:xfrm>
            <a:off x="8230472" y="3429000"/>
            <a:ext cx="3495706" cy="4809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400"/>
              <a:buFont typeface="Arial"/>
              <a:buNone/>
            </a:pPr>
            <a:r>
              <a:rPr lang="en-US" sz="2400" b="1" i="0" u="sng" strike="noStrike" cap="none">
                <a:solidFill>
                  <a:schemeClr val="hlink"/>
                </a:solidFill>
                <a:latin typeface="Work Sans ExtraBold"/>
                <a:ea typeface="Work Sans ExtraBold"/>
                <a:cs typeface="Work Sans ExtraBold"/>
                <a:sym typeface="Work Sans ExtraBold"/>
                <a:hlinkClick r:id="rId6"/>
              </a:rPr>
              <a:t>Green Dot</a:t>
            </a:r>
            <a:endParaRPr sz="2400" b="1" i="0" u="none" strike="noStrike" cap="none">
              <a:solidFill>
                <a:schemeClr val="lt1"/>
              </a:solidFill>
              <a:latin typeface="Work Sans ExtraBold"/>
              <a:ea typeface="Work Sans ExtraBold"/>
              <a:cs typeface="Work Sans ExtraBold"/>
              <a:sym typeface="Work Sans ExtraBold"/>
            </a:endParaRPr>
          </a:p>
        </p:txBody>
      </p:sp>
      <p:sp>
        <p:nvSpPr>
          <p:cNvPr id="268" name="Google Shape;268;g3b5f88d1896_12_74"/>
          <p:cNvSpPr txBox="1"/>
          <p:nvPr/>
        </p:nvSpPr>
        <p:spPr>
          <a:xfrm>
            <a:off x="8211289" y="3885344"/>
            <a:ext cx="3534072" cy="208860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1"/>
              </a:buClr>
              <a:buSzPts val="1400"/>
              <a:buFont typeface="Arial"/>
              <a:buNone/>
            </a:pPr>
            <a:r>
              <a:rPr lang="en-US" sz="1400" b="0" i="0" u="none" strike="noStrike" cap="none">
                <a:solidFill>
                  <a:schemeClr val="lt1"/>
                </a:solidFill>
                <a:latin typeface="Work Sans Medium"/>
                <a:ea typeface="Work Sans Medium"/>
                <a:cs typeface="Work Sans Medium"/>
                <a:sym typeface="Work Sans Medium"/>
              </a:rPr>
              <a:t>Green Dot is a violence prevention program that trains students to recognize warning signs and safely intervene to prevent power-based personal violence. Everyone can be a Green Dot. </a:t>
            </a:r>
            <a:br>
              <a:rPr lang="en-US" sz="1800" b="0" i="0" u="none" strike="noStrike" cap="none">
                <a:solidFill>
                  <a:schemeClr val="lt1"/>
                </a:solidFill>
                <a:latin typeface="Work Sans Medium"/>
                <a:ea typeface="Work Sans Medium"/>
                <a:cs typeface="Work Sans Medium"/>
                <a:sym typeface="Work Sans Medium"/>
              </a:rPr>
            </a:br>
            <a:br>
              <a:rPr lang="en-US" sz="1800" b="0" i="0" u="none" strike="noStrike" cap="none">
                <a:solidFill>
                  <a:schemeClr val="lt1"/>
                </a:solidFill>
                <a:latin typeface="Work Sans Medium"/>
                <a:ea typeface="Work Sans Medium"/>
                <a:cs typeface="Work Sans Medium"/>
                <a:sym typeface="Work Sans Medium"/>
              </a:rPr>
            </a:br>
            <a:endParaRPr sz="1800" b="0" i="0" u="none" strike="noStrike" cap="none">
              <a:solidFill>
                <a:schemeClr val="lt1"/>
              </a:solidFill>
              <a:latin typeface="Work Sans Medium"/>
              <a:ea typeface="Work Sans Medium"/>
              <a:cs typeface="Work Sans Medium"/>
              <a:sym typeface="Work Sans Medium"/>
            </a:endParaRPr>
          </a:p>
        </p:txBody>
      </p:sp>
      <p:cxnSp>
        <p:nvCxnSpPr>
          <p:cNvPr id="269" name="Google Shape;269;g3b5f88d1896_12_74"/>
          <p:cNvCxnSpPr/>
          <p:nvPr/>
        </p:nvCxnSpPr>
        <p:spPr>
          <a:xfrm rot="10800000">
            <a:off x="7935492" y="3168800"/>
            <a:ext cx="4085665" cy="0"/>
          </a:xfrm>
          <a:prstGeom prst="straightConnector1">
            <a:avLst/>
          </a:prstGeom>
          <a:noFill/>
          <a:ln w="28575" cap="flat" cmpd="sng">
            <a:solidFill>
              <a:schemeClr val="lt1">
                <a:alpha val="80000"/>
              </a:schemeClr>
            </a:solidFill>
            <a:prstDash val="dot"/>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TAMU Brand Platform 2025">
      <a:dk1>
        <a:srgbClr val="202020"/>
      </a:dk1>
      <a:lt1>
        <a:srgbClr val="FFFFFF"/>
      </a:lt1>
      <a:dk2>
        <a:srgbClr val="500000"/>
      </a:dk2>
      <a:lt2>
        <a:srgbClr val="D1D1D1"/>
      </a:lt2>
      <a:accent1>
        <a:srgbClr val="3C0000"/>
      </a:accent1>
      <a:accent2>
        <a:srgbClr val="732F2F"/>
      </a:accent2>
      <a:accent3>
        <a:srgbClr val="D6D3C3"/>
      </a:accent3>
      <a:accent4>
        <a:srgbClr val="707070"/>
      </a:accent4>
      <a:accent5>
        <a:srgbClr val="3E3E3E"/>
      </a:accent5>
      <a:accent6>
        <a:srgbClr val="D6D3C3"/>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2072</Words>
  <Application>Microsoft Macintosh PowerPoint</Application>
  <PresentationFormat>Widescreen</PresentationFormat>
  <Paragraphs>131</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Work Sans</vt:lpstr>
      <vt:lpstr>Oswald Medium</vt:lpstr>
      <vt:lpstr>Work Sans Black</vt:lpstr>
      <vt:lpstr>Work Sans ExtraBold</vt:lpstr>
      <vt:lpstr>Work Sans Medium</vt:lpstr>
      <vt:lpstr>Arial</vt:lpstr>
      <vt:lpstr>Work Sans SemiBold</vt:lpstr>
      <vt:lpstr>Office Theme</vt:lpstr>
      <vt:lpstr>You’ve Got This!</vt:lpstr>
      <vt:lpstr>When Classes Feel Tough</vt:lpstr>
      <vt:lpstr>1a. When Classes Feel Tough</vt:lpstr>
      <vt:lpstr>1b. When Classes Feel Tough</vt:lpstr>
      <vt:lpstr>When Money Gets Tight </vt:lpstr>
      <vt:lpstr>2a. When Money Gets Tight</vt:lpstr>
      <vt:lpstr>2b. When Money Gets Tight</vt:lpstr>
      <vt:lpstr>When You’re Not Feeling Like Yourself</vt:lpstr>
      <vt:lpstr>3a. When You’re Not Feeling Like Yourself</vt:lpstr>
      <vt:lpstr>3b. When You’re Not Feeling Like Yourself</vt:lpstr>
      <vt:lpstr>When You Need Legal Help</vt:lpstr>
      <vt:lpstr>4. When You Need Legal Help</vt:lpstr>
      <vt:lpstr>When Everything Feels Like Too Much</vt:lpstr>
      <vt:lpstr>5. When Everything Feels Like Too Much</vt:lpstr>
      <vt:lpstr>When You Want to Connect &amp; Find Your People</vt:lpstr>
      <vt:lpstr>6a. When You Want to Connect &amp; Find Your People</vt:lpstr>
      <vt:lpstr>6b. When You Want to Connect &amp; Find Your People</vt:lpstr>
      <vt:lpstr>Getting Around &amp; Taking Care of Each Other</vt:lpstr>
      <vt:lpstr>7. Getting Around &amp; Taking Care of Each Other</vt:lpstr>
      <vt:lpstr>Where You Live Matters</vt:lpstr>
      <vt:lpstr>8. Where You Live Matters</vt:lpstr>
      <vt:lpstr>The Bottom Line</vt:lpstr>
      <vt:lpstr>Together, we stand as a force for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Loudermilk, Melissa</dc:creator>
  <cp:lastModifiedBy>Chad Nelson</cp:lastModifiedBy>
  <cp:revision>1</cp:revision>
  <dcterms:created xsi:type="dcterms:W3CDTF">2025-05-01T19:30:00Z</dcterms:created>
  <dcterms:modified xsi:type="dcterms:W3CDTF">2026-01-15T16:49:34Z</dcterms:modified>
</cp:coreProperties>
</file>