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notesMasterIdLst>
    <p:notesMasterId r:id="rId18"/>
  </p:notesMasterIdLst>
  <p:handoutMasterIdLst>
    <p:handoutMasterId r:id="rId19"/>
  </p:handoutMasterIdLst>
  <p:sldIdLst>
    <p:sldId id="462" r:id="rId2"/>
    <p:sldId id="440" r:id="rId3"/>
    <p:sldId id="448" r:id="rId4"/>
    <p:sldId id="444" r:id="rId5"/>
    <p:sldId id="450" r:id="rId6"/>
    <p:sldId id="454" r:id="rId7"/>
    <p:sldId id="451" r:id="rId8"/>
    <p:sldId id="447" r:id="rId9"/>
    <p:sldId id="445" r:id="rId10"/>
    <p:sldId id="449" r:id="rId11"/>
    <p:sldId id="452" r:id="rId12"/>
    <p:sldId id="453" r:id="rId13"/>
    <p:sldId id="455" r:id="rId14"/>
    <p:sldId id="461" r:id="rId15"/>
    <p:sldId id="460" r:id="rId16"/>
    <p:sldId id="45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572"/>
    <a:srgbClr val="1F45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12" autoAdjust="0"/>
    <p:restoredTop sz="83378" autoAdjust="0"/>
  </p:normalViewPr>
  <p:slideViewPr>
    <p:cSldViewPr snapToGrid="0">
      <p:cViewPr varScale="1">
        <p:scale>
          <a:sx n="91" d="100"/>
          <a:sy n="91" d="100"/>
        </p:scale>
        <p:origin x="5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ACBBEA-A231-4608-A2DB-895B828853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D62A5A-C327-4A44-AB28-C69D405E58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2B187-29ED-4A40-ADE3-0675057DF556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859B15-9C36-4F0A-987D-A01B99190D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F0E6B4-981D-4320-9859-6E14FFB1D4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07FD3E-A129-4684-B2D8-846D5D6115D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8559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D4BEA-1F19-4568-AA60-28A68376DE90}" type="datetimeFigureOut">
              <a:rPr lang="en-US" smtClean="0"/>
              <a:t>4/1/2021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00332-1FD9-43D5-B680-9483E6AF9D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832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25A51-CDEA-4B32-861B-F4FE0D9EFE5B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82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75296-9AEA-42D9-B230-C517012E745C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33CFD297-8700-41A0-87B5-FA791ED434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39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2A232-89E6-4AC6-A362-4ABF901F435B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71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DF334-CEE4-4FAA-8B48-C247D67B788F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3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DA26-CE2C-48CD-ACCD-3F5BDDE07E02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54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177D0-74FE-4849-B9E8-A0935E21D472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29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DAC4-E63E-443A-97A9-4B4943FA0C80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83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236F4-31E3-4766-9A0E-3E30A0BD28F2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09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3C1B-FE8B-46B8-878F-9C0C861DC999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39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FACDD-9B28-4592-AFD3-1620B938BFAD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5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C8115-30B6-4EAF-8355-69AFB98EAF2A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71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3F27E-C8CA-47CF-A1C4-8CEEA27B8488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6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93E0D-16A8-4C77-9D12-BB4974FA3FAD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6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1E829-7482-4AFC-A003-753BD93ADB21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78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172D-56EB-4AE2-92B2-9D875A47BC9D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20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E446E-5431-4DEB-8421-3EBC6D466C86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99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E6645-4426-4645-A14C-3DF9B3D1E2D9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82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12335F-2E65-4A4F-9C06-9CBEB3F2D638}" type="datetime1">
              <a:rPr lang="en-US" smtClean="0"/>
              <a:t>4/1/2021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CFD297-8700-41A0-87B5-FA791ED434A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76AD76-5FB3-40CD-B787-B277EE47D453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58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  <p:hf hd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manresourcesolutionsllc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EBE0EB-CC86-4469-B526-1DAE3CFC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FD297-8700-41A0-87B5-FA791ED434AD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719324-3B96-4E65-BB4F-FE2CA2C9D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853" y="292958"/>
            <a:ext cx="7983868" cy="561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27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9D059B6-ADD8-488A-B346-63289E90D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69B42B4-BC82-4495-A6F9-A28167B56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3CC168C-2AD4-4FFB-9F25-420ED6514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6C9F369A-6158-4AE8-BA04-138A9DFFA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FC7B1DF4-AD98-42A8-820F-667A3DCC40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61C58B74-3656-4FD5-AC47-EE3A59EBB8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8B349A01-D803-4A18-B608-47BFCED43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CD9ACDE-8038-488C-AB0C-5FD1A373C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4450" y="1438381"/>
            <a:ext cx="7372350" cy="33391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6000" b="1" dirty="0"/>
              <a:t>Successfully Onboarding a New Hire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6C2449-5F66-4753-AAA3-4AD81E57A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29F7DAB-18F4-436A-A0D8-61013DEB6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1424" y="1"/>
            <a:ext cx="3258129" cy="6858000"/>
            <a:chOff x="141424" y="1"/>
            <a:chExt cx="3258129" cy="6858000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AA2A446D-5444-4251-A0C1-1C33937BB1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95233" y="1"/>
              <a:ext cx="858884" cy="2780957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E013EF53-9F7F-40D2-9E88-917DCF6430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424" y="1"/>
              <a:ext cx="835810" cy="2671495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210AE139-2815-4F3D-A56C-2608DB3D7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424" y="2585830"/>
              <a:ext cx="2175413" cy="4272171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7C52B438-B53F-4BCB-A9A8-183E8815A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99078" y="2695292"/>
              <a:ext cx="2690743" cy="4162709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57375C8-AF41-41DF-8F04-72401D4B9E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95233" y="2690532"/>
              <a:ext cx="2904320" cy="4167469"/>
            </a:xfrm>
            <a:custGeom>
              <a:avLst/>
              <a:gdLst>
                <a:gd name="connsiteX0" fmla="*/ 0 w 2904320"/>
                <a:gd name="connsiteY0" fmla="*/ 0 h 4167469"/>
                <a:gd name="connsiteX1" fmla="*/ 288431 w 2904320"/>
                <a:gd name="connsiteY1" fmla="*/ 90425 h 4167469"/>
                <a:gd name="connsiteX2" fmla="*/ 2904320 w 2904320"/>
                <a:gd name="connsiteY2" fmla="*/ 3220465 h 4167469"/>
                <a:gd name="connsiteX3" fmla="*/ 2904320 w 2904320"/>
                <a:gd name="connsiteY3" fmla="*/ 4167469 h 4167469"/>
                <a:gd name="connsiteX4" fmla="*/ 2694589 w 2904320"/>
                <a:gd name="connsiteY4" fmla="*/ 4167469 h 4167469"/>
                <a:gd name="connsiteX5" fmla="*/ 3846 w 2904320"/>
                <a:gd name="connsiteY5" fmla="*/ 4759 h 416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4320" h="4167469">
                  <a:moveTo>
                    <a:pt x="0" y="0"/>
                  </a:moveTo>
                  <a:lnTo>
                    <a:pt x="288431" y="90425"/>
                  </a:lnTo>
                  <a:lnTo>
                    <a:pt x="2904320" y="3220465"/>
                  </a:lnTo>
                  <a:lnTo>
                    <a:pt x="2904320" y="4167469"/>
                  </a:lnTo>
                  <a:lnTo>
                    <a:pt x="2694589" y="4167469"/>
                  </a:lnTo>
                  <a:lnTo>
                    <a:pt x="3846" y="47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1B37C1D7-483C-4CD7-85AB-F4EEA6E57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424" y="2581071"/>
              <a:ext cx="2894568" cy="427693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5633" y="6032041"/>
            <a:ext cx="55116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1B4C9A-0E88-4B41-BD04-69BA5F40E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048" y="5742404"/>
            <a:ext cx="6380252" cy="64526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31FBD9-7794-4327-B397-4BDDA71C1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8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9D059B6-ADD8-488A-B346-63289E90D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69B42B4-BC82-4495-A6F9-A28167B56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3CC168C-2AD4-4FFB-9F25-420ED6514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6C9F369A-6158-4AE8-BA04-138A9DFFA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FC7B1DF4-AD98-42A8-820F-667A3DCC40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61C58B74-3656-4FD5-AC47-EE3A59EBB8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8B349A01-D803-4A18-B608-47BFCED43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CD9ACDE-8038-488C-AB0C-5FD1A373C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653" y="713017"/>
            <a:ext cx="7372350" cy="23280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6000" b="1" dirty="0"/>
              <a:t>Employment Application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6C2449-5F66-4753-AAA3-4AD81E57A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29F7DAB-18F4-436A-A0D8-61013DEB6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1424" y="1"/>
            <a:ext cx="3258129" cy="6858000"/>
            <a:chOff x="141424" y="1"/>
            <a:chExt cx="3258129" cy="6858000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AA2A446D-5444-4251-A0C1-1C33937BB1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95233" y="1"/>
              <a:ext cx="858884" cy="2780957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E013EF53-9F7F-40D2-9E88-917DCF6430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424" y="1"/>
              <a:ext cx="835810" cy="2671495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210AE139-2815-4F3D-A56C-2608DB3D7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424" y="2585830"/>
              <a:ext cx="2175413" cy="4272171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7C52B438-B53F-4BCB-A9A8-183E8815A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99078" y="2695292"/>
              <a:ext cx="2690743" cy="4162709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57375C8-AF41-41DF-8F04-72401D4B9E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95233" y="2690532"/>
              <a:ext cx="2904320" cy="4167469"/>
            </a:xfrm>
            <a:custGeom>
              <a:avLst/>
              <a:gdLst>
                <a:gd name="connsiteX0" fmla="*/ 0 w 2904320"/>
                <a:gd name="connsiteY0" fmla="*/ 0 h 4167469"/>
                <a:gd name="connsiteX1" fmla="*/ 288431 w 2904320"/>
                <a:gd name="connsiteY1" fmla="*/ 90425 h 4167469"/>
                <a:gd name="connsiteX2" fmla="*/ 2904320 w 2904320"/>
                <a:gd name="connsiteY2" fmla="*/ 3220465 h 4167469"/>
                <a:gd name="connsiteX3" fmla="*/ 2904320 w 2904320"/>
                <a:gd name="connsiteY3" fmla="*/ 4167469 h 4167469"/>
                <a:gd name="connsiteX4" fmla="*/ 2694589 w 2904320"/>
                <a:gd name="connsiteY4" fmla="*/ 4167469 h 4167469"/>
                <a:gd name="connsiteX5" fmla="*/ 3846 w 2904320"/>
                <a:gd name="connsiteY5" fmla="*/ 4759 h 416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4320" h="4167469">
                  <a:moveTo>
                    <a:pt x="0" y="0"/>
                  </a:moveTo>
                  <a:lnTo>
                    <a:pt x="288431" y="90425"/>
                  </a:lnTo>
                  <a:lnTo>
                    <a:pt x="2904320" y="3220465"/>
                  </a:lnTo>
                  <a:lnTo>
                    <a:pt x="2904320" y="4167469"/>
                  </a:lnTo>
                  <a:lnTo>
                    <a:pt x="2694589" y="4167469"/>
                  </a:lnTo>
                  <a:lnTo>
                    <a:pt x="3846" y="47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1B37C1D7-483C-4CD7-85AB-F4EEA6E57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424" y="2581071"/>
              <a:ext cx="2894568" cy="427693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5633" y="6032041"/>
            <a:ext cx="55116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A1DA9B-7818-47F9-BEA8-3B0A7936F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869" y="3754036"/>
            <a:ext cx="4139329" cy="2505027"/>
          </a:xfrm>
          <a:prstGeom prst="rect">
            <a:avLst/>
          </a:prstGeom>
          <a:ln w="19050">
            <a:solidFill>
              <a:srgbClr val="1F4572"/>
            </a:solidFill>
          </a:ln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F86677-5258-44AE-991C-2A0D68F01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4543C1-CE73-45B0-AE8D-079D02F3A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90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10000"/>
    </mc:Choice>
    <mc:Fallback xmlns="">
      <p:transition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452064"/>
            <a:ext cx="8574622" cy="165413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6000" b="1" dirty="0"/>
              <a:t>Why is an Employment Application Needed?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A4E97-A909-4B57-815E-FC7BDB08F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8005" y="2547991"/>
            <a:ext cx="8205018" cy="333528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Gathers information about a candidate that is not included on their resume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Requires signature from candidate stating information provided is true and accurate; if not, it may be a reason for termination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Provides permission for Company to request a background check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States your Equal Employment Opportunity policy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2E21BD-FFFE-41E7-8CF3-12B48A81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4BE2B2-BC96-4487-906B-88438F381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452064"/>
            <a:ext cx="8574622" cy="23630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b="1" dirty="0"/>
              <a:t>Employment Application Guidelines</a:t>
            </a:r>
            <a:br>
              <a:rPr lang="en-US" sz="6000" b="1" dirty="0"/>
            </a:br>
            <a:endParaRPr lang="en-US" sz="6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A4E97-A909-4B57-815E-FC7BDB08F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8005" y="2178121"/>
            <a:ext cx="8205018" cy="422781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What to include;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Candidate contact details such as cell phone, email, etc.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Details  of the candidates last three positions or all jobs in the last ten years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Information about education, special skills, designations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Provide a summary or job description so candidate can indicate if the essential functions of the position can be performed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D85AD7-0FE9-4044-A0A3-6EBA62E93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CDB1D6-8555-42CB-A2C5-A3A569080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9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452064"/>
            <a:ext cx="8574622" cy="23630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b="1" dirty="0"/>
              <a:t>Employment Application Guidelines</a:t>
            </a:r>
            <a:br>
              <a:rPr lang="en-US" sz="6000" dirty="0"/>
            </a:br>
            <a:endParaRPr lang="en-US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A4E97-A909-4B57-815E-FC7BDB08F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8005" y="2178121"/>
            <a:ext cx="8205018" cy="422781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Do not include;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Social Security Number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Anything that may indicate age such as graduation dates or date of birth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F2F7F-45B5-4F41-82B1-822F11627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1EA7B6-5905-4211-8512-37B1D9F2B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9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452064"/>
            <a:ext cx="8574622" cy="236305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000" b="1" dirty="0"/>
              <a:t>Employment Application Guidelines</a:t>
            </a:r>
            <a:br>
              <a:rPr lang="en-US" sz="6000" dirty="0"/>
            </a:br>
            <a:endParaRPr lang="en-US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A4E97-A909-4B57-815E-FC7BDB08F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8005" y="2178121"/>
            <a:ext cx="8205018" cy="422781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Do Not..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Ask if the candidate is a United States Citizen; ask if the candidate is eligible to work in the United States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Ask if candidate has ever been convicted of a crime; ask if candidate has been convicted or plead guilty or no contest to a felony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Ask starting and ending salaries; ask what is the candidates salary expectations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C1CDEA-BC01-4E2E-B23B-B652722BD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A02F5A-98AA-4C1D-AFA3-9155E07B2F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54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452065"/>
            <a:ext cx="8574622" cy="10993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6000" b="1" dirty="0"/>
              <a:t>Employment Application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A4E97-A909-4B57-815E-FC7BDB08F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8005" y="1746607"/>
            <a:ext cx="8205018" cy="4136668"/>
          </a:xfrm>
        </p:spPr>
        <p:txBody>
          <a:bodyPr>
            <a:normAutofit fontScale="925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Require candidate to complete the Employment Application prior to the first interview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Make sure candidate completes all sections– don’t accept “see resume”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Before the interview, review the candidate’s information so that you can set-up questions to ask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Items to review-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Gaps in employment history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Ability to work in the United States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Can the candidate do the essential functions of the position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Compare information on the resume vs. Employment Application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F16E9C-48D3-43E7-B426-DB75A6220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7FA7AA-1289-4471-A26C-819E87C24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72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5000"/>
    </mc:Choice>
    <mc:Fallback xmlns="">
      <p:transition spd="slow" advClick="0" advTm="2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9D059B6-ADD8-488A-B346-63289E90D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69B42B4-BC82-4495-A6F9-A28167B56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3CC168C-2AD4-4FFB-9F25-420ED6514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6C9F369A-6158-4AE8-BA04-138A9DFFA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FC7B1DF4-AD98-42A8-820F-667A3DCC40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61C58B74-3656-4FD5-AC47-EE3A59EBB8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8B349A01-D803-4A18-B608-47BFCED43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CD9ACDE-8038-488C-AB0C-5FD1A373C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4450" y="965200"/>
            <a:ext cx="7372350" cy="17033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6000" b="1" dirty="0"/>
              <a:t>Interviewing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6C2449-5F66-4753-AAA3-4AD81E57A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29F7DAB-18F4-436A-A0D8-61013DEB6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1424" y="1"/>
            <a:ext cx="3258129" cy="6858000"/>
            <a:chOff x="141424" y="1"/>
            <a:chExt cx="3258129" cy="6858000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AA2A446D-5444-4251-A0C1-1C33937BB1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95233" y="1"/>
              <a:ext cx="858884" cy="2780957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E013EF53-9F7F-40D2-9E88-917DCF6430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424" y="1"/>
              <a:ext cx="835810" cy="2671495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210AE139-2815-4F3D-A56C-2608DB3D7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424" y="2585830"/>
              <a:ext cx="2175413" cy="4272171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7C52B438-B53F-4BCB-A9A8-183E8815A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99078" y="2695292"/>
              <a:ext cx="2690743" cy="4162709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57375C8-AF41-41DF-8F04-72401D4B9E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95233" y="2690532"/>
              <a:ext cx="2904320" cy="4167469"/>
            </a:xfrm>
            <a:custGeom>
              <a:avLst/>
              <a:gdLst>
                <a:gd name="connsiteX0" fmla="*/ 0 w 2904320"/>
                <a:gd name="connsiteY0" fmla="*/ 0 h 4167469"/>
                <a:gd name="connsiteX1" fmla="*/ 288431 w 2904320"/>
                <a:gd name="connsiteY1" fmla="*/ 90425 h 4167469"/>
                <a:gd name="connsiteX2" fmla="*/ 2904320 w 2904320"/>
                <a:gd name="connsiteY2" fmla="*/ 3220465 h 4167469"/>
                <a:gd name="connsiteX3" fmla="*/ 2904320 w 2904320"/>
                <a:gd name="connsiteY3" fmla="*/ 4167469 h 4167469"/>
                <a:gd name="connsiteX4" fmla="*/ 2694589 w 2904320"/>
                <a:gd name="connsiteY4" fmla="*/ 4167469 h 4167469"/>
                <a:gd name="connsiteX5" fmla="*/ 3846 w 2904320"/>
                <a:gd name="connsiteY5" fmla="*/ 4759 h 416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4320" h="4167469">
                  <a:moveTo>
                    <a:pt x="0" y="0"/>
                  </a:moveTo>
                  <a:lnTo>
                    <a:pt x="288431" y="90425"/>
                  </a:lnTo>
                  <a:lnTo>
                    <a:pt x="2904320" y="3220465"/>
                  </a:lnTo>
                  <a:lnTo>
                    <a:pt x="2904320" y="4167469"/>
                  </a:lnTo>
                  <a:lnTo>
                    <a:pt x="2694589" y="4167469"/>
                  </a:lnTo>
                  <a:lnTo>
                    <a:pt x="3846" y="47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1B37C1D7-483C-4CD7-85AB-F4EEA6E57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424" y="2581071"/>
              <a:ext cx="2894568" cy="427693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947F95-C41B-47F5-893E-A2063ED71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4451" y="6032042"/>
            <a:ext cx="424229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endParaRPr lang="en-US" b="0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5633" y="6032041"/>
            <a:ext cx="55116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 dirty="0"/>
          </a:p>
        </p:txBody>
      </p:sp>
      <p:pic>
        <p:nvPicPr>
          <p:cNvPr id="6" name="Picture 5" descr="Two business people communicating">
            <a:extLst>
              <a:ext uri="{FF2B5EF4-FFF2-40B4-BE49-F238E27FC236}">
                <a16:creationId xmlns:a16="http://schemas.microsoft.com/office/drawing/2014/main" id="{E1313C0D-0A49-483E-B8E4-5E702672C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676" y="3332480"/>
            <a:ext cx="3546995" cy="25603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0233CD-9EFC-4A01-9094-43B9BE9521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3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5000"/>
    </mc:Choice>
    <mc:Fallback xmlns="">
      <p:transition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1130157"/>
            <a:ext cx="8574622" cy="42124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br>
              <a:rPr lang="en-US" sz="6000" dirty="0"/>
            </a:br>
            <a:r>
              <a:rPr lang="en-US" sz="6000" b="1" dirty="0"/>
              <a:t>Do not ask these questions!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A4E97-A909-4B57-815E-FC7BDB08F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8005" y="1746607"/>
            <a:ext cx="8205018" cy="4136668"/>
          </a:xfrm>
        </p:spPr>
        <p:txBody>
          <a:bodyPr>
            <a:normAutofit/>
          </a:bodyPr>
          <a:lstStyle/>
          <a:p>
            <a:pPr lvl="1"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 dirty="0"/>
          </a:p>
        </p:txBody>
      </p:sp>
      <p:graphicFrame>
        <p:nvGraphicFramePr>
          <p:cNvPr id="6" name="Content Placeholder 8">
            <a:extLst>
              <a:ext uri="{FF2B5EF4-FFF2-40B4-BE49-F238E27FC236}">
                <a16:creationId xmlns:a16="http://schemas.microsoft.com/office/drawing/2014/main" id="{907FC5C8-DE64-48A5-BC25-10EBDD041C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8855369"/>
              </p:ext>
            </p:extLst>
          </p:nvPr>
        </p:nvGraphicFramePr>
        <p:xfrm>
          <a:off x="3085885" y="2332233"/>
          <a:ext cx="7865971" cy="4284325"/>
        </p:xfrm>
        <a:graphic>
          <a:graphicData uri="http://schemas.openxmlformats.org/drawingml/2006/table">
            <a:tbl>
              <a:tblPr firstRow="1" firstCol="1" bandRow="1"/>
              <a:tblGrid>
                <a:gridCol w="2621429">
                  <a:extLst>
                    <a:ext uri="{9D8B030D-6E8A-4147-A177-3AD203B41FA5}">
                      <a16:colId xmlns:a16="http://schemas.microsoft.com/office/drawing/2014/main" val="1491177246"/>
                    </a:ext>
                  </a:extLst>
                </a:gridCol>
                <a:gridCol w="2622271">
                  <a:extLst>
                    <a:ext uri="{9D8B030D-6E8A-4147-A177-3AD203B41FA5}">
                      <a16:colId xmlns:a16="http://schemas.microsoft.com/office/drawing/2014/main" val="814770375"/>
                    </a:ext>
                  </a:extLst>
                </a:gridCol>
                <a:gridCol w="2622271">
                  <a:extLst>
                    <a:ext uri="{9D8B030D-6E8A-4147-A177-3AD203B41FA5}">
                      <a16:colId xmlns:a16="http://schemas.microsoft.com/office/drawing/2014/main" val="2778251055"/>
                    </a:ext>
                  </a:extLst>
                </a:gridCol>
              </a:tblGrid>
              <a:tr h="9136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 you a U.S. Citizen?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 you were in the military, were you honorably discharged?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political affiliation?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023285"/>
                  </a:ext>
                </a:extLst>
              </a:tr>
              <a:tr h="6045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old are you?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Holidays do you celebrate?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country are you from?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932139"/>
                  </a:ext>
                </a:extLst>
              </a:tr>
              <a:tr h="6045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Are you married?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Where do you live?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 you have any physical or mental disabilities?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417306"/>
                  </a:ext>
                </a:extLst>
              </a:tr>
              <a:tr h="6045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 you plan to have children?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Have you ever filed for Worker’s Comp?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 you have any illnesses or operations?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593691"/>
                  </a:ext>
                </a:extLst>
              </a:tr>
              <a:tr h="952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are your child-care arrangements?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prescriptions are you taking?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What clubs or organizations do you belong to?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939650"/>
                  </a:ext>
                </a:extLst>
              </a:tr>
              <a:tr h="6045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Have you ever been arrested?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 you attend church?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How many Sick days did you take last year?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395655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2CAE43-DBEA-493A-82FC-64976F96D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18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452065"/>
            <a:ext cx="8574622" cy="10993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6000" b="1" dirty="0"/>
              <a:t>Interviewing Skills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A4E97-A909-4B57-815E-FC7BDB08F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8005" y="1746607"/>
            <a:ext cx="8205018" cy="4136668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Walk through information on Employment Application and Resume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Ask questions that help define candidates experience, such as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was a difficult project you worked on and what were the challenges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Describe a situation with a tight deadline and how did you meet it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 did you handle a difficult client or customer interaction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 would you handle this situation (define a component of the job)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Avoid questions that require only a “Yes” or “No”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2DC820-422D-493C-AB49-BB4E11E5C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83CCA3-350E-433F-9ACA-B065A3BC5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96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9D059B6-ADD8-488A-B346-63289E90D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69B42B4-BC82-4495-A6F9-A28167B56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83CC168C-2AD4-4FFB-9F25-420ED6514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6C9F369A-6158-4AE8-BA04-138A9DFFA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FC7B1DF4-AD98-42A8-820F-667A3DCC40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61C58B74-3656-4FD5-AC47-EE3A59EBB8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8B349A01-D803-4A18-B608-47BFCED43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CD9ACDE-8038-488C-AB0C-5FD1A373C8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4450" y="965200"/>
            <a:ext cx="7372350" cy="17033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6000" b="1" dirty="0"/>
              <a:t>Offer Letters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6C2449-5F66-4753-AAA3-4AD81E57A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063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29F7DAB-18F4-436A-A0D8-61013DEB6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1424" y="1"/>
            <a:ext cx="3258129" cy="6858000"/>
            <a:chOff x="141424" y="1"/>
            <a:chExt cx="3258129" cy="6858000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AA2A446D-5444-4251-A0C1-1C33937BB1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95233" y="1"/>
              <a:ext cx="858884" cy="2780957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E013EF53-9F7F-40D2-9E88-917DCF6430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424" y="1"/>
              <a:ext cx="835810" cy="2671495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210AE139-2815-4F3D-A56C-2608DB3D77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424" y="2585830"/>
              <a:ext cx="2175413" cy="4272171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7C52B438-B53F-4BCB-A9A8-183E8815A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99078" y="2695292"/>
              <a:ext cx="2690743" cy="4162709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57375C8-AF41-41DF-8F04-72401D4B9E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95233" y="2690532"/>
              <a:ext cx="2904320" cy="4167469"/>
            </a:xfrm>
            <a:custGeom>
              <a:avLst/>
              <a:gdLst>
                <a:gd name="connsiteX0" fmla="*/ 0 w 2904320"/>
                <a:gd name="connsiteY0" fmla="*/ 0 h 4167469"/>
                <a:gd name="connsiteX1" fmla="*/ 288431 w 2904320"/>
                <a:gd name="connsiteY1" fmla="*/ 90425 h 4167469"/>
                <a:gd name="connsiteX2" fmla="*/ 2904320 w 2904320"/>
                <a:gd name="connsiteY2" fmla="*/ 3220465 h 4167469"/>
                <a:gd name="connsiteX3" fmla="*/ 2904320 w 2904320"/>
                <a:gd name="connsiteY3" fmla="*/ 4167469 h 4167469"/>
                <a:gd name="connsiteX4" fmla="*/ 2694589 w 2904320"/>
                <a:gd name="connsiteY4" fmla="*/ 4167469 h 4167469"/>
                <a:gd name="connsiteX5" fmla="*/ 3846 w 2904320"/>
                <a:gd name="connsiteY5" fmla="*/ 4759 h 416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04320" h="4167469">
                  <a:moveTo>
                    <a:pt x="0" y="0"/>
                  </a:moveTo>
                  <a:lnTo>
                    <a:pt x="288431" y="90425"/>
                  </a:lnTo>
                  <a:lnTo>
                    <a:pt x="2904320" y="3220465"/>
                  </a:lnTo>
                  <a:lnTo>
                    <a:pt x="2904320" y="4167469"/>
                  </a:lnTo>
                  <a:lnTo>
                    <a:pt x="2694589" y="4167469"/>
                  </a:lnTo>
                  <a:lnTo>
                    <a:pt x="3846" y="47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1B37C1D7-483C-4CD7-85AB-F4EEA6E573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1424" y="2581071"/>
              <a:ext cx="2894568" cy="427693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947F95-C41B-47F5-893E-A2063ED71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4451" y="6032042"/>
            <a:ext cx="424229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endParaRPr lang="en-US" b="0" i="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5633" y="6032041"/>
            <a:ext cx="55116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 dirty="0"/>
          </a:p>
        </p:txBody>
      </p:sp>
      <p:pic>
        <p:nvPicPr>
          <p:cNvPr id="6" name="Picture 5" descr="Business people shaking hands">
            <a:extLst>
              <a:ext uri="{FF2B5EF4-FFF2-40B4-BE49-F238E27FC236}">
                <a16:creationId xmlns:a16="http://schemas.microsoft.com/office/drawing/2014/main" id="{FA9F7988-A8DA-41F4-9FDE-3A761D169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63" y="3429000"/>
            <a:ext cx="4216677" cy="29814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3CBEED-D529-4BEA-88AF-0F00A602B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9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5000"/>
    </mc:Choice>
    <mc:Fallback xmlns="">
      <p:transition advClick="0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452065"/>
            <a:ext cx="8574622" cy="10993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b="1" dirty="0"/>
              <a:t>Offer Letters</a:t>
            </a:r>
            <a:endParaRPr lang="en-US" sz="6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A4E97-A909-4B57-815E-FC7BDB08F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8005" y="1746607"/>
            <a:ext cx="8205018" cy="4136668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Put the offer in writing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Include start date, job title, manager name, and salary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For salary, include annual and per paycycle or hourly rate</a:t>
            </a:r>
          </a:p>
          <a:p>
            <a:pPr marL="347472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Employment at Will Language</a:t>
            </a:r>
          </a:p>
          <a:p>
            <a:pPr marL="347472" lvl="1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</a:rPr>
              <a:t>Make 0ffer contingent on successful background check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A7E4AA-1F14-4C6B-8B70-E9C867064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023316-8D52-454F-B9B3-E234F728F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2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452065"/>
            <a:ext cx="8574622" cy="10993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b="1" dirty="0"/>
              <a:t>Background Checks</a:t>
            </a:r>
            <a:endParaRPr lang="en-US" sz="6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A4E97-A909-4B57-815E-FC7BDB08F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8005" y="1746607"/>
            <a:ext cx="8205018" cy="4136668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Use a reputable background check company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Check items that you need to know; for example;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If position requires driving; request a driving history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If position works around children, request an extensive criminal screen</a:t>
            </a:r>
          </a:p>
          <a:p>
            <a:pPr marL="347472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Make sure the background check is completed before start date; if not, postpone the start date</a:t>
            </a:r>
          </a:p>
          <a:p>
            <a:pPr marL="347472" lvl="1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If an issue shows up on the background check, work with the background check company to reach out to the employee for clarification</a:t>
            </a:r>
          </a:p>
          <a:p>
            <a:pPr marL="347472" lvl="1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highlight>
                <a:srgbClr val="000000"/>
              </a:highlight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A7E4AA-1F14-4C6B-8B70-E9C867064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023316-8D52-454F-B9B3-E234F728F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7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452065"/>
            <a:ext cx="8574622" cy="10993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6000" b="1" dirty="0"/>
              <a:t>Key Items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A4E97-A909-4B57-815E-FC7BDB08F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98005" y="1746607"/>
            <a:ext cx="8205018" cy="4136668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Always have a candidate complete an Employment Application before hire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Ensure all interviewers are trained in what can/cannot be asked in an interview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Always give the candidate an Offer Letter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Verify the background check is completed before candidate starts work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33CFD297-8700-41A0-87B5-FA791ED434AD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2DC820-422D-493C-AB49-BB4E11E5C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83CCA3-350E-433F-9ACA-B065A3BC56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1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4000"/>
    </mc:Choice>
    <mc:Fallback xmlns="">
      <p:transition spd="slow" advClick="0" advTm="1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C2F3-18AC-438C-923C-54406C803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01" y="452065"/>
            <a:ext cx="8574622" cy="191573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b="1" dirty="0"/>
              <a:t>Presented by Human Resource Solutions, LLC.</a:t>
            </a:r>
            <a:endParaRPr lang="en-US" sz="60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FA4E97-A909-4B57-815E-FC7BDB08F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3748" y="2537717"/>
            <a:ext cx="8739275" cy="3345557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Wendi Lehr and Lisa Locke</a:t>
            </a:r>
          </a:p>
          <a:p>
            <a:pPr algn="l"/>
            <a:r>
              <a:rPr lang="en-US" sz="3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www.humanresourcesolutionsllc.com</a:t>
            </a:r>
            <a:endParaRPr lang="en-US" sz="3200" dirty="0"/>
          </a:p>
          <a:p>
            <a:pPr algn="l"/>
            <a:r>
              <a:rPr lang="en-US" sz="3200" dirty="0"/>
              <a:t>(469) 223-8268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F4CC82-602C-4073-93F8-466321C2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3CFD297-8700-41A0-87B5-FA791ED434AD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16A791-B978-496A-A4F8-64024E78FE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7" b="11018"/>
          <a:stretch/>
        </p:blipFill>
        <p:spPr>
          <a:xfrm>
            <a:off x="8585163" y="3996646"/>
            <a:ext cx="3287730" cy="240928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67BC66-E192-47ED-8D67-ECD66C7A4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A75EA8B-FFE9-4128-ABF7-AD848EC3B8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233" y="5871301"/>
            <a:ext cx="3635442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9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0"/>
    </mc:Choice>
    <mc:Fallback xmlns="">
      <p:transition spd="slow" advClick="0" advTm="20000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Custom 7">
      <a:dk1>
        <a:sysClr val="windowText" lastClr="000000"/>
      </a:dk1>
      <a:lt1>
        <a:sysClr val="window" lastClr="FFFFFF"/>
      </a:lt1>
      <a:dk2>
        <a:srgbClr val="FF0000"/>
      </a:dk2>
      <a:lt2>
        <a:srgbClr val="0070C0"/>
      </a:lt2>
      <a:accent1>
        <a:srgbClr val="FF0000"/>
      </a:accent1>
      <a:accent2>
        <a:srgbClr val="0070C0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</TotalTime>
  <Words>717</Words>
  <Application>Microsoft Office PowerPoint</Application>
  <PresentationFormat>Widescreen</PresentationFormat>
  <Paragraphs>114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Corbel</vt:lpstr>
      <vt:lpstr>Parallax</vt:lpstr>
      <vt:lpstr>PowerPoint Presentation</vt:lpstr>
      <vt:lpstr>Successfully Onboarding a New Hire</vt:lpstr>
      <vt:lpstr>Employment Application</vt:lpstr>
      <vt:lpstr>Why is an Employment Application Needed?</vt:lpstr>
      <vt:lpstr>Employment Application Guidelines </vt:lpstr>
      <vt:lpstr>Employment Application Guidelines </vt:lpstr>
      <vt:lpstr>Employment Application Guidelines </vt:lpstr>
      <vt:lpstr>Employment Application</vt:lpstr>
      <vt:lpstr>Interviewing </vt:lpstr>
      <vt:lpstr> Do not ask these questions!</vt:lpstr>
      <vt:lpstr>Interviewing Skills</vt:lpstr>
      <vt:lpstr>Offer Letters</vt:lpstr>
      <vt:lpstr>Offer Letters</vt:lpstr>
      <vt:lpstr>Background Checks</vt:lpstr>
      <vt:lpstr>Key Items</vt:lpstr>
      <vt:lpstr>Presented by Human Resource Solutions, LLC.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Finding the Right Candidate</dc:title>
  <dc:creator>Lisa Locke</dc:creator>
  <cp:lastModifiedBy>Kevin Hall</cp:lastModifiedBy>
  <cp:revision>31</cp:revision>
  <dcterms:created xsi:type="dcterms:W3CDTF">2020-10-05T14:34:06Z</dcterms:created>
  <dcterms:modified xsi:type="dcterms:W3CDTF">2021-04-01T12:16:41Z</dcterms:modified>
</cp:coreProperties>
</file>