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2"/>
  </p:notesMasterIdLst>
  <p:sldIdLst>
    <p:sldId id="256" r:id="rId2"/>
    <p:sldId id="267" r:id="rId3"/>
    <p:sldId id="266" r:id="rId4"/>
    <p:sldId id="273" r:id="rId5"/>
    <p:sldId id="268" r:id="rId6"/>
    <p:sldId id="269" r:id="rId7"/>
    <p:sldId id="270" r:id="rId8"/>
    <p:sldId id="271" r:id="rId9"/>
    <p:sldId id="272" r:id="rId10"/>
    <p:sldId id="274" r:id="rId1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5" roundtripDataSignature="AMtx7mhueX37NvLbsgF9FwPZ8zIa7F9Eg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94" autoAdjust="0"/>
    <p:restoredTop sz="94660"/>
  </p:normalViewPr>
  <p:slideViewPr>
    <p:cSldViewPr snapToGrid="0">
      <p:cViewPr varScale="1">
        <p:scale>
          <a:sx n="81" d="100"/>
          <a:sy n="81" d="100"/>
        </p:scale>
        <p:origin x="1690" y="62"/>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customschemas.google.com/relationships/presentationmetadata" Target="meta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2"/>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2"/>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9"/>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3887391" y="987426"/>
            <a:ext cx="4629150" cy="4873625"/>
          </a:xfrm>
          <a:prstGeom prst="rect">
            <a:avLst/>
          </a:prstGeom>
          <a:noFill/>
          <a:ln>
            <a:noFill/>
          </a:ln>
        </p:spPr>
      </p:sp>
      <p:sp>
        <p:nvSpPr>
          <p:cNvPr id="64" name="Google Shape;64;p20"/>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mailto:JMRhone@co.pg.md.us" TargetMode="External"/><Relationship Id="rId2" Type="http://schemas.openxmlformats.org/officeDocument/2006/relationships/hyperlink" Target="mailto:dkemp@turnaroundinc.org" TargetMode="External"/><Relationship Id="rId1" Type="http://schemas.openxmlformats.org/officeDocument/2006/relationships/slideLayout" Target="../slideLayouts/slideLayout2.xml"/><Relationship Id="rId4" Type="http://schemas.openxmlformats.org/officeDocument/2006/relationships/hyperlink" Target="mailto:EMWade@co.pg.md.u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mailto:carmi.washington-flood@maryland.gov" TargetMode="External"/><Relationship Id="rId2" Type="http://schemas.openxmlformats.org/officeDocument/2006/relationships/hyperlink" Target="mailto:regina.jefferson@dc.gov" TargetMode="External"/><Relationship Id="rId1" Type="http://schemas.openxmlformats.org/officeDocument/2006/relationships/slideLayout" Target="../slideLayouts/slideLayout2.xml"/><Relationship Id="rId4" Type="http://schemas.openxmlformats.org/officeDocument/2006/relationships/hyperlink" Target="mailto:veronica.cosby@vdh.virginia.gov"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us06web.zoom.us/rec/share/bS8ITLCjvtI8MhAejHYuGU34eM9yZqzLc8zOHw6RCwMSU4DWr-48M-N3HUn9QG-V.Dq91u9BgLFkuEYv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420221" y="1250577"/>
            <a:ext cx="8384242" cy="1692556"/>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FF0000"/>
              </a:buClr>
              <a:buSzPct val="100000"/>
              <a:buFont typeface="Calibri"/>
              <a:buNone/>
            </a:pPr>
            <a:r>
              <a:rPr lang="en-US" b="1" dirty="0">
                <a:solidFill>
                  <a:schemeClr val="tx1"/>
                </a:solidFill>
              </a:rPr>
              <a:t>DMV Faith in Action </a:t>
            </a:r>
            <a:br>
              <a:rPr lang="en-US" b="1" dirty="0">
                <a:solidFill>
                  <a:schemeClr val="tx1"/>
                </a:solidFill>
              </a:rPr>
            </a:br>
            <a:r>
              <a:rPr lang="en-US" b="1" dirty="0">
                <a:solidFill>
                  <a:schemeClr val="tx1"/>
                </a:solidFill>
              </a:rPr>
              <a:t>Webinar Series 2022 </a:t>
            </a:r>
            <a:endParaRPr dirty="0">
              <a:solidFill>
                <a:schemeClr val="tx1"/>
              </a:solidFill>
            </a:endParaRPr>
          </a:p>
        </p:txBody>
      </p:sp>
      <p:sp>
        <p:nvSpPr>
          <p:cNvPr id="85" name="Google Shape;85;p1"/>
          <p:cNvSpPr txBox="1">
            <a:spLocks noGrp="1"/>
          </p:cNvSpPr>
          <p:nvPr>
            <p:ph type="subTitle" idx="1"/>
          </p:nvPr>
        </p:nvSpPr>
        <p:spPr>
          <a:xfrm>
            <a:off x="1183342" y="3050707"/>
            <a:ext cx="6858000" cy="1805377"/>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4400"/>
              <a:buNone/>
            </a:pPr>
            <a:r>
              <a:rPr lang="en-US" sz="3900" b="1" dirty="0"/>
              <a:t>TEEN DATING VIOLENCE AWARENESS MONTH</a:t>
            </a:r>
          </a:p>
          <a:p>
            <a:pPr marL="0" lvl="0" indent="0" algn="ctr" rtl="0">
              <a:lnSpc>
                <a:spcPct val="90000"/>
              </a:lnSpc>
              <a:spcBef>
                <a:spcPts val="0"/>
              </a:spcBef>
              <a:spcAft>
                <a:spcPts val="0"/>
              </a:spcAft>
              <a:buClr>
                <a:schemeClr val="dk1"/>
              </a:buClr>
              <a:buSzPts val="4400"/>
              <a:buNone/>
            </a:pPr>
            <a:endParaRPr lang="en-US" sz="2000" dirty="0"/>
          </a:p>
          <a:p>
            <a:pPr marL="0" lvl="0" indent="0" algn="ctr" rtl="0">
              <a:lnSpc>
                <a:spcPct val="90000"/>
              </a:lnSpc>
              <a:spcBef>
                <a:spcPts val="0"/>
              </a:spcBef>
              <a:spcAft>
                <a:spcPts val="0"/>
              </a:spcAft>
              <a:buClr>
                <a:schemeClr val="dk1"/>
              </a:buClr>
              <a:buSzPts val="4400"/>
              <a:buNone/>
            </a:pPr>
            <a:r>
              <a:rPr lang="en-US" sz="2000" dirty="0"/>
              <a:t>February 8, 2022</a:t>
            </a:r>
            <a:endParaRPr sz="2000" dirty="0"/>
          </a:p>
        </p:txBody>
      </p:sp>
      <p:pic>
        <p:nvPicPr>
          <p:cNvPr id="86" name="Google Shape;86;p1"/>
          <p:cNvPicPr preferRelativeResize="0"/>
          <p:nvPr/>
        </p:nvPicPr>
        <p:blipFill rotWithShape="1">
          <a:blip r:embed="rId3">
            <a:alphaModFix/>
          </a:blip>
          <a:srcRect/>
          <a:stretch/>
        </p:blipFill>
        <p:spPr>
          <a:xfrm>
            <a:off x="3422804" y="4687410"/>
            <a:ext cx="2298391" cy="168705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81513-9421-48D8-870A-B992DA8F2786}"/>
              </a:ext>
            </a:extLst>
          </p:cNvPr>
          <p:cNvSpPr>
            <a:spLocks noGrp="1"/>
          </p:cNvSpPr>
          <p:nvPr>
            <p:ph type="title"/>
          </p:nvPr>
        </p:nvSpPr>
        <p:spPr/>
        <p:txBody>
          <a:bodyPr/>
          <a:lstStyle/>
          <a:p>
            <a:r>
              <a:rPr lang="en-US" dirty="0"/>
              <a:t>Today’s Agenda</a:t>
            </a:r>
          </a:p>
        </p:txBody>
      </p:sp>
      <p:sp>
        <p:nvSpPr>
          <p:cNvPr id="3" name="Text Placeholder 2">
            <a:extLst>
              <a:ext uri="{FF2B5EF4-FFF2-40B4-BE49-F238E27FC236}">
                <a16:creationId xmlns:a16="http://schemas.microsoft.com/office/drawing/2014/main" id="{E405CE10-5D9F-45AB-8B1D-C6495B3ADFB8}"/>
              </a:ext>
            </a:extLst>
          </p:cNvPr>
          <p:cNvSpPr>
            <a:spLocks noGrp="1"/>
          </p:cNvSpPr>
          <p:nvPr>
            <p:ph type="body" idx="1"/>
          </p:nvPr>
        </p:nvSpPr>
        <p:spPr>
          <a:xfrm>
            <a:off x="628650" y="1482572"/>
            <a:ext cx="7886700" cy="5131292"/>
          </a:xfrm>
        </p:spPr>
        <p:txBody>
          <a:bodyPr>
            <a:normAutofit lnSpcReduction="10000"/>
          </a:bodyPr>
          <a:lstStyle/>
          <a:p>
            <a:pPr marL="114300" indent="0">
              <a:buNone/>
            </a:pPr>
            <a:r>
              <a:rPr lang="en-US" dirty="0"/>
              <a:t>12:00 PM	Opening Welcome</a:t>
            </a:r>
          </a:p>
          <a:p>
            <a:pPr marL="114300" indent="0">
              <a:buNone/>
            </a:pPr>
            <a:r>
              <a:rPr lang="en-US" dirty="0"/>
              <a:t>12:05 PM 	About the Washington DOH - POWAB </a:t>
            </a:r>
          </a:p>
          <a:p>
            <a:pPr marL="114300" indent="0">
              <a:buNone/>
            </a:pPr>
            <a:r>
              <a:rPr lang="en-US" dirty="0"/>
              <a:t>12:10 PM	About the Virginia Partners in Prayer 			and Prevention</a:t>
            </a:r>
          </a:p>
          <a:p>
            <a:pPr marL="114300" indent="0">
              <a:buNone/>
            </a:pPr>
            <a:r>
              <a:rPr lang="en-US" dirty="0"/>
              <a:t>12:15 PM	Goals and </a:t>
            </a:r>
            <a:r>
              <a:rPr lang="en-US"/>
              <a:t>Objectives for Today and 			Introduction of </a:t>
            </a:r>
            <a:r>
              <a:rPr lang="en-US" dirty="0"/>
              <a:t>the Main Presenters </a:t>
            </a:r>
          </a:p>
          <a:p>
            <a:pPr marL="114300" indent="0">
              <a:buNone/>
            </a:pPr>
            <a:r>
              <a:rPr lang="en-US" dirty="0"/>
              <a:t>12:20 PM	</a:t>
            </a:r>
            <a:r>
              <a:rPr lang="en-US" dirty="0" err="1"/>
              <a:t>TurnAround</a:t>
            </a:r>
            <a:r>
              <a:rPr lang="en-US" dirty="0"/>
              <a:t>, Inc.</a:t>
            </a:r>
          </a:p>
          <a:p>
            <a:pPr marL="114300" indent="0">
              <a:buNone/>
            </a:pPr>
            <a:r>
              <a:rPr lang="en-US" dirty="0"/>
              <a:t>12: 50 PM	Prince George’s County Department of 		Family Services</a:t>
            </a:r>
          </a:p>
          <a:p>
            <a:pPr marL="114300" indent="0">
              <a:buNone/>
            </a:pPr>
            <a:r>
              <a:rPr lang="en-US" dirty="0"/>
              <a:t>12:10 PM	Q &amp; A </a:t>
            </a:r>
          </a:p>
          <a:p>
            <a:pPr marL="114300" indent="0">
              <a:buNone/>
            </a:pPr>
            <a:r>
              <a:rPr lang="en-US" dirty="0"/>
              <a:t>12:25 PM	Resource Sharing and Closure</a:t>
            </a:r>
          </a:p>
          <a:p>
            <a:endParaRPr lang="en-US" dirty="0"/>
          </a:p>
        </p:txBody>
      </p:sp>
    </p:spTree>
    <p:extLst>
      <p:ext uri="{BB962C8B-B14F-4D97-AF65-F5344CB8AC3E}">
        <p14:creationId xmlns:p14="http://schemas.microsoft.com/office/powerpoint/2010/main" val="4024961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7E8F6-8A04-4077-8335-D0AE3C840932}"/>
              </a:ext>
            </a:extLst>
          </p:cNvPr>
          <p:cNvSpPr>
            <a:spLocks noGrp="1"/>
          </p:cNvSpPr>
          <p:nvPr>
            <p:ph type="title"/>
          </p:nvPr>
        </p:nvSpPr>
        <p:spPr/>
        <p:txBody>
          <a:bodyPr/>
          <a:lstStyle/>
          <a:p>
            <a:r>
              <a:rPr lang="en-US" dirty="0"/>
              <a:t>Welcome</a:t>
            </a:r>
          </a:p>
        </p:txBody>
      </p:sp>
      <p:sp>
        <p:nvSpPr>
          <p:cNvPr id="3" name="Text Placeholder 2">
            <a:extLst>
              <a:ext uri="{FF2B5EF4-FFF2-40B4-BE49-F238E27FC236}">
                <a16:creationId xmlns:a16="http://schemas.microsoft.com/office/drawing/2014/main" id="{E8BEE34C-0D41-4102-AF98-4C73F8161926}"/>
              </a:ext>
            </a:extLst>
          </p:cNvPr>
          <p:cNvSpPr>
            <a:spLocks noGrp="1"/>
          </p:cNvSpPr>
          <p:nvPr>
            <p:ph type="body" idx="1"/>
          </p:nvPr>
        </p:nvSpPr>
        <p:spPr>
          <a:xfrm>
            <a:off x="628650" y="1429305"/>
            <a:ext cx="4378356" cy="4747658"/>
          </a:xfrm>
        </p:spPr>
        <p:txBody>
          <a:bodyPr>
            <a:normAutofit lnSpcReduction="10000"/>
          </a:bodyPr>
          <a:lstStyle/>
          <a:p>
            <a:r>
              <a:rPr lang="en-US" dirty="0"/>
              <a:t>Regina Jefferson, POWAB DOH/HAHSTA Chair and the Coordinator for Faith Initiative, DC DOH</a:t>
            </a:r>
          </a:p>
          <a:p>
            <a:r>
              <a:rPr lang="en-US" dirty="0"/>
              <a:t>Carmi Washington Flood, Chief, Office of Faith Based and Community Partnerships, MDH</a:t>
            </a:r>
          </a:p>
          <a:p>
            <a:r>
              <a:rPr lang="en-US" dirty="0"/>
              <a:t>Veronica Cosby, Partners in Prayer and Prevention Coordinator, Office of Health Equity, VDH </a:t>
            </a:r>
          </a:p>
          <a:p>
            <a:pPr marL="114300" indent="0">
              <a:buNone/>
            </a:pPr>
            <a:endParaRPr lang="en-US" dirty="0"/>
          </a:p>
        </p:txBody>
      </p:sp>
      <p:pic>
        <p:nvPicPr>
          <p:cNvPr id="4" name="Google Shape;97;p3">
            <a:extLst>
              <a:ext uri="{FF2B5EF4-FFF2-40B4-BE49-F238E27FC236}">
                <a16:creationId xmlns:a16="http://schemas.microsoft.com/office/drawing/2014/main" id="{B2ACF663-680B-4183-B046-35EF33682A42}"/>
              </a:ext>
            </a:extLst>
          </p:cNvPr>
          <p:cNvPicPr preferRelativeResize="0"/>
          <p:nvPr/>
        </p:nvPicPr>
        <p:blipFill rotWithShape="1">
          <a:blip r:embed="rId2">
            <a:alphaModFix/>
          </a:blip>
          <a:srcRect t="25294" b="29530"/>
          <a:stretch/>
        </p:blipFill>
        <p:spPr>
          <a:xfrm>
            <a:off x="5624677" y="1084499"/>
            <a:ext cx="3009900" cy="1359769"/>
          </a:xfrm>
          <a:prstGeom prst="rect">
            <a:avLst/>
          </a:prstGeom>
          <a:noFill/>
          <a:ln>
            <a:noFill/>
          </a:ln>
        </p:spPr>
      </p:pic>
      <p:pic>
        <p:nvPicPr>
          <p:cNvPr id="5" name="Google Shape;109;p5">
            <a:extLst>
              <a:ext uri="{FF2B5EF4-FFF2-40B4-BE49-F238E27FC236}">
                <a16:creationId xmlns:a16="http://schemas.microsoft.com/office/drawing/2014/main" id="{E4632478-0246-4447-867C-0435DAAD037D}"/>
              </a:ext>
            </a:extLst>
          </p:cNvPr>
          <p:cNvPicPr preferRelativeResize="0"/>
          <p:nvPr/>
        </p:nvPicPr>
        <p:blipFill rotWithShape="1">
          <a:blip r:embed="rId3">
            <a:alphaModFix/>
          </a:blip>
          <a:srcRect/>
          <a:stretch/>
        </p:blipFill>
        <p:spPr>
          <a:xfrm>
            <a:off x="5786174" y="2459164"/>
            <a:ext cx="2475156" cy="1966115"/>
          </a:xfrm>
          <a:prstGeom prst="rect">
            <a:avLst/>
          </a:prstGeom>
          <a:noFill/>
          <a:ln>
            <a:noFill/>
          </a:ln>
        </p:spPr>
      </p:pic>
      <p:pic>
        <p:nvPicPr>
          <p:cNvPr id="6" name="Google Shape;121;p7">
            <a:extLst>
              <a:ext uri="{FF2B5EF4-FFF2-40B4-BE49-F238E27FC236}">
                <a16:creationId xmlns:a16="http://schemas.microsoft.com/office/drawing/2014/main" id="{50A2F64F-B5E0-4B54-95E0-A1AEC57A902B}"/>
              </a:ext>
            </a:extLst>
          </p:cNvPr>
          <p:cNvPicPr preferRelativeResize="0"/>
          <p:nvPr/>
        </p:nvPicPr>
        <p:blipFill rotWithShape="1">
          <a:blip r:embed="rId4">
            <a:alphaModFix/>
          </a:blip>
          <a:srcRect/>
          <a:stretch/>
        </p:blipFill>
        <p:spPr>
          <a:xfrm>
            <a:off x="5716850" y="4693987"/>
            <a:ext cx="2917727" cy="1036792"/>
          </a:xfrm>
          <a:prstGeom prst="rect">
            <a:avLst/>
          </a:prstGeom>
          <a:noFill/>
          <a:ln>
            <a:noFill/>
          </a:ln>
        </p:spPr>
      </p:pic>
    </p:spTree>
    <p:extLst>
      <p:ext uri="{BB962C8B-B14F-4D97-AF65-F5344CB8AC3E}">
        <p14:creationId xmlns:p14="http://schemas.microsoft.com/office/powerpoint/2010/main" val="1932828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D1548-0B78-48B4-A113-892256097DF3}"/>
              </a:ext>
            </a:extLst>
          </p:cNvPr>
          <p:cNvSpPr>
            <a:spLocks noGrp="1"/>
          </p:cNvSpPr>
          <p:nvPr>
            <p:ph type="title"/>
          </p:nvPr>
        </p:nvSpPr>
        <p:spPr>
          <a:xfrm>
            <a:off x="628650" y="365127"/>
            <a:ext cx="7886700" cy="966524"/>
          </a:xfrm>
        </p:spPr>
        <p:txBody>
          <a:bodyPr>
            <a:normAutofit/>
          </a:bodyPr>
          <a:lstStyle/>
          <a:p>
            <a:r>
              <a:rPr lang="en-US" dirty="0"/>
              <a:t>Goals and Objectives for Today</a:t>
            </a:r>
          </a:p>
        </p:txBody>
      </p:sp>
      <p:sp>
        <p:nvSpPr>
          <p:cNvPr id="3" name="Text Placeholder 2">
            <a:extLst>
              <a:ext uri="{FF2B5EF4-FFF2-40B4-BE49-F238E27FC236}">
                <a16:creationId xmlns:a16="http://schemas.microsoft.com/office/drawing/2014/main" id="{AE337ACF-1131-49C3-9E22-3FE59E68B022}"/>
              </a:ext>
            </a:extLst>
          </p:cNvPr>
          <p:cNvSpPr>
            <a:spLocks noGrp="1"/>
          </p:cNvSpPr>
          <p:nvPr>
            <p:ph type="body" idx="1"/>
          </p:nvPr>
        </p:nvSpPr>
        <p:spPr>
          <a:xfrm>
            <a:off x="628650" y="1331650"/>
            <a:ext cx="7886700" cy="4845313"/>
          </a:xfrm>
        </p:spPr>
        <p:txBody>
          <a:bodyPr>
            <a:normAutofit/>
          </a:bodyPr>
          <a:lstStyle/>
          <a:p>
            <a:pPr marL="0" marR="0" indent="0">
              <a:lnSpc>
                <a:spcPct val="107000"/>
              </a:lnSpc>
              <a:spcBef>
                <a:spcPts val="0"/>
              </a:spcBef>
              <a:spcAft>
                <a:spcPts val="800"/>
              </a:spcAft>
              <a:buNone/>
            </a:pPr>
            <a:r>
              <a:rPr lang="en-US" sz="2000" b="1" dirty="0">
                <a:effectLst/>
                <a:latin typeface="Calibri" panose="020F0502020204030204" pitchFamily="34" charset="0"/>
                <a:ea typeface="Calibri" panose="020F0502020204030204" pitchFamily="34" charset="0"/>
                <a:cs typeface="Times New Roman" panose="02020603050405020304" pitchFamily="18" charset="0"/>
              </a:rPr>
              <a:t>Goal</a:t>
            </a:r>
            <a:r>
              <a:rPr lang="en-US" sz="2000" dirty="0">
                <a:effectLst/>
                <a:latin typeface="Calibri" panose="020F0502020204030204" pitchFamily="34" charset="0"/>
                <a:ea typeface="Calibri" panose="020F0502020204030204" pitchFamily="34" charset="0"/>
                <a:cs typeface="Times New Roman" panose="02020603050405020304" pitchFamily="18" charset="0"/>
              </a:rPr>
              <a:t>: Build the capacity of faith and ministry leaders to engage their congregations and communities to discuss and address the concerns of teen dating violence. </a:t>
            </a:r>
          </a:p>
          <a:p>
            <a:pPr marL="0" marR="0" indent="0">
              <a:lnSpc>
                <a:spcPct val="107000"/>
              </a:lnSpc>
              <a:spcBef>
                <a:spcPts val="0"/>
              </a:spcBef>
              <a:spcAft>
                <a:spcPts val="800"/>
              </a:spcAft>
              <a:buNone/>
            </a:pPr>
            <a:r>
              <a:rPr lang="en-US" sz="2000" b="1" dirty="0">
                <a:effectLst/>
                <a:latin typeface="Calibri" panose="020F0502020204030204" pitchFamily="34" charset="0"/>
                <a:ea typeface="Calibri" panose="020F0502020204030204" pitchFamily="34" charset="0"/>
                <a:cs typeface="Times New Roman" panose="02020603050405020304" pitchFamily="18" charset="0"/>
              </a:rPr>
              <a:t>Objectives</a:t>
            </a:r>
            <a:r>
              <a:rPr lang="en-US" sz="2000" dirty="0">
                <a:effectLst/>
                <a:latin typeface="Calibri" panose="020F0502020204030204" pitchFamily="34" charset="0"/>
                <a:ea typeface="Calibri" panose="020F0502020204030204" pitchFamily="34" charset="0"/>
                <a:cs typeface="Times New Roman" panose="02020603050405020304" pitchFamily="18" charset="0"/>
              </a:rPr>
              <a:t>: by the end of this presentation participants will be able to - </a:t>
            </a: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Discuss strategies to present the issue of teen dating violence</a:t>
            </a: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List ways faith communities can develop safe spaces for discussion and personal sharing </a:t>
            </a: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Describe program activities that can be established and/or supported to facilitate healthy dating </a:t>
            </a: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Summarize how faith leaders can educate and heighten the awareness of young people about dating violence</a:t>
            </a:r>
          </a:p>
          <a:p>
            <a:pPr marL="342900" marR="0" lvl="0" indent="-342900">
              <a:lnSpc>
                <a:spcPct val="107000"/>
              </a:lnSpc>
              <a:spcBef>
                <a:spcPts val="0"/>
              </a:spcBef>
              <a:spcAft>
                <a:spcPts val="80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Identify at least three available services and /or resources targeting teen dating violence</a:t>
            </a:r>
          </a:p>
        </p:txBody>
      </p:sp>
    </p:spTree>
    <p:extLst>
      <p:ext uri="{BB962C8B-B14F-4D97-AF65-F5344CB8AC3E}">
        <p14:creationId xmlns:p14="http://schemas.microsoft.com/office/powerpoint/2010/main" val="1500358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BF204-B5A2-49BF-A075-F41026C71BA3}"/>
              </a:ext>
            </a:extLst>
          </p:cNvPr>
          <p:cNvSpPr>
            <a:spLocks noGrp="1"/>
          </p:cNvSpPr>
          <p:nvPr>
            <p:ph type="title"/>
          </p:nvPr>
        </p:nvSpPr>
        <p:spPr>
          <a:xfrm>
            <a:off x="5902332" y="862457"/>
            <a:ext cx="2949178" cy="927717"/>
          </a:xfrm>
        </p:spPr>
        <p:txBody>
          <a:bodyPr>
            <a:normAutofit fontScale="90000"/>
          </a:bodyPr>
          <a:lstStyle/>
          <a:p>
            <a:pPr algn="ctr"/>
            <a:r>
              <a:rPr lang="en-US" dirty="0"/>
              <a:t>Rev. Darryl Kemp BA, MDiv</a:t>
            </a:r>
          </a:p>
        </p:txBody>
      </p:sp>
      <p:pic>
        <p:nvPicPr>
          <p:cNvPr id="5" name="Picture Placeholder 4">
            <a:extLst>
              <a:ext uri="{FF2B5EF4-FFF2-40B4-BE49-F238E27FC236}">
                <a16:creationId xmlns:a16="http://schemas.microsoft.com/office/drawing/2014/main" id="{ACA8838C-AD2D-4A41-84C6-A2830DC4A838}"/>
              </a:ext>
            </a:extLst>
          </p:cNvPr>
          <p:cNvPicPr>
            <a:picLocks noGrp="1" noChangeAspect="1"/>
          </p:cNvPicPr>
          <p:nvPr>
            <p:ph type="pic" idx="2"/>
          </p:nvPr>
        </p:nvPicPr>
        <p:blipFill rotWithShape="1">
          <a:blip r:embed="rId2"/>
          <a:srcRect l="18293" t="15665" r="2302" b="6117"/>
          <a:stretch/>
        </p:blipFill>
        <p:spPr>
          <a:xfrm>
            <a:off x="5902332" y="1790174"/>
            <a:ext cx="2949178" cy="3740613"/>
          </a:xfrm>
          <a:prstGeom prst="rect">
            <a:avLst/>
          </a:prstGeom>
        </p:spPr>
      </p:pic>
      <p:sp>
        <p:nvSpPr>
          <p:cNvPr id="4" name="Text Placeholder 3">
            <a:extLst>
              <a:ext uri="{FF2B5EF4-FFF2-40B4-BE49-F238E27FC236}">
                <a16:creationId xmlns:a16="http://schemas.microsoft.com/office/drawing/2014/main" id="{5A46C3A2-DA43-474B-92D3-67F5E81B66D7}"/>
              </a:ext>
            </a:extLst>
          </p:cNvPr>
          <p:cNvSpPr>
            <a:spLocks noGrp="1"/>
          </p:cNvSpPr>
          <p:nvPr>
            <p:ph type="body" idx="1"/>
          </p:nvPr>
        </p:nvSpPr>
        <p:spPr>
          <a:xfrm>
            <a:off x="514905" y="292963"/>
            <a:ext cx="5246703" cy="5965580"/>
          </a:xfrm>
        </p:spPr>
        <p:txBody>
          <a:bodyPr>
            <a:noAutofit/>
          </a:bodyPr>
          <a:lstStyle/>
          <a:p>
            <a:r>
              <a:rPr lang="en-US" sz="2000" dirty="0"/>
              <a:t>Darryl Kemp holds a Bachelor’s in Psychology from Howard University and a Master of Divinity from Virginia Union University. </a:t>
            </a:r>
          </a:p>
          <a:p>
            <a:r>
              <a:rPr lang="en-US" sz="2000" dirty="0"/>
              <a:t>Darryl is also a member of Phi Beta Sigma Fraternity Inc. and brings with him an appetite of culture for service and service for humanity.  </a:t>
            </a:r>
          </a:p>
          <a:p>
            <a:r>
              <a:rPr lang="en-US" sz="2000" dirty="0"/>
              <a:t>Even though a young professional, he is a seasoned professional - - From serving as an Army chaplain to serving in a Counselor Manager role for various organizations, to being a graduate of multiple fellowships (Ronald E. McNair &amp; Princeton Theological Seminary: Black Theology &amp; Leadership Institute), and also working with survivors of domestic violence and sexual assault while serving as a chaplain in the Army. </a:t>
            </a:r>
          </a:p>
          <a:p>
            <a:r>
              <a:rPr lang="en-US" sz="2000" dirty="0"/>
              <a:t>Darryl believes that serving others is the best way to embody our role as human beings, it exudes selflessness, empathy, and love. </a:t>
            </a:r>
          </a:p>
        </p:txBody>
      </p:sp>
    </p:spTree>
    <p:extLst>
      <p:ext uri="{BB962C8B-B14F-4D97-AF65-F5344CB8AC3E}">
        <p14:creationId xmlns:p14="http://schemas.microsoft.com/office/powerpoint/2010/main" val="363324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D345C-D4D4-461B-A992-04F92D4D8CBC}"/>
              </a:ext>
            </a:extLst>
          </p:cNvPr>
          <p:cNvSpPr>
            <a:spLocks noGrp="1"/>
          </p:cNvSpPr>
          <p:nvPr>
            <p:ph type="title"/>
          </p:nvPr>
        </p:nvSpPr>
        <p:spPr>
          <a:xfrm>
            <a:off x="6294268" y="1067539"/>
            <a:ext cx="2494625" cy="767918"/>
          </a:xfrm>
        </p:spPr>
        <p:txBody>
          <a:bodyPr>
            <a:normAutofit fontScale="90000"/>
          </a:bodyPr>
          <a:lstStyle/>
          <a:p>
            <a:pPr algn="ctr"/>
            <a:r>
              <a:rPr lang="en-US" dirty="0"/>
              <a:t>Jackie Rhone, BS, MA</a:t>
            </a:r>
          </a:p>
        </p:txBody>
      </p:sp>
      <p:pic>
        <p:nvPicPr>
          <p:cNvPr id="6" name="Picture Placeholder 5">
            <a:extLst>
              <a:ext uri="{FF2B5EF4-FFF2-40B4-BE49-F238E27FC236}">
                <a16:creationId xmlns:a16="http://schemas.microsoft.com/office/drawing/2014/main" id="{982F9B1B-A740-49DA-B316-81BE9816C61E}"/>
              </a:ext>
            </a:extLst>
          </p:cNvPr>
          <p:cNvPicPr>
            <a:picLocks noGrp="1" noChangeAspect="1"/>
          </p:cNvPicPr>
          <p:nvPr>
            <p:ph type="pic" idx="2"/>
          </p:nvPr>
        </p:nvPicPr>
        <p:blipFill>
          <a:blip r:embed="rId2"/>
          <a:srcRect l="2938" r="2938"/>
          <a:stretch>
            <a:fillRect/>
          </a:stretch>
        </p:blipFill>
        <p:spPr>
          <a:xfrm>
            <a:off x="5903650" y="1937339"/>
            <a:ext cx="3027285" cy="3176200"/>
          </a:xfrm>
        </p:spPr>
      </p:pic>
      <p:sp>
        <p:nvSpPr>
          <p:cNvPr id="4" name="Text Placeholder 3">
            <a:extLst>
              <a:ext uri="{FF2B5EF4-FFF2-40B4-BE49-F238E27FC236}">
                <a16:creationId xmlns:a16="http://schemas.microsoft.com/office/drawing/2014/main" id="{08447FD6-8D18-4CA7-B9F3-03A826C9E937}"/>
              </a:ext>
            </a:extLst>
          </p:cNvPr>
          <p:cNvSpPr>
            <a:spLocks noGrp="1"/>
          </p:cNvSpPr>
          <p:nvPr>
            <p:ph type="body" idx="1"/>
          </p:nvPr>
        </p:nvSpPr>
        <p:spPr>
          <a:xfrm>
            <a:off x="461639" y="288997"/>
            <a:ext cx="5442011" cy="6342622"/>
          </a:xfrm>
        </p:spPr>
        <p:txBody>
          <a:bodyPr>
            <a:noAutofit/>
          </a:bodyPr>
          <a:lstStyle/>
          <a:p>
            <a:r>
              <a:rPr lang="en-US" sz="1800" dirty="0"/>
              <a:t>Jacqueline Rhone is currently an Associate Director in the Department of Family Services in the Domestic Violence and Human Trafficking Division. The division is responsible to provide the coordination of access to services to victims of domestic violence and human trafficking in Prince George’s County. </a:t>
            </a:r>
          </a:p>
          <a:p>
            <a:r>
              <a:rPr lang="en-US" sz="1800" dirty="0"/>
              <a:t>Jacqueline has over 30 years’ experience in Administrative Management. She has a Bachelor of Science in Business Administration and a Master of Arts in Administrative Management. She recently received the Certified Public Manager’s (CPM) designation from George Washington University and the Metropolitan Washington Council of Governments.</a:t>
            </a:r>
          </a:p>
          <a:p>
            <a:r>
              <a:rPr lang="en-US" sz="1800" dirty="0"/>
              <a:t>Jacqueline is the 2016 Gladys Noon Spellman, Public Service Award recipient. Appointed in 2016 by Governor Hogan to the </a:t>
            </a:r>
            <a:r>
              <a:rPr lang="en-US" sz="1800" dirty="0" err="1"/>
              <a:t>Neshante</a:t>
            </a:r>
            <a:r>
              <a:rPr lang="en-US" sz="1800" dirty="0"/>
              <a:t> and Chloe Davis Domestic Violence Prevention Task Force. She currently serves on the Maryland Domestic Violence Fatality Review State Implementation Team (MD-DVFRSIT).</a:t>
            </a:r>
          </a:p>
        </p:txBody>
      </p:sp>
    </p:spTree>
    <p:extLst>
      <p:ext uri="{BB962C8B-B14F-4D97-AF65-F5344CB8AC3E}">
        <p14:creationId xmlns:p14="http://schemas.microsoft.com/office/powerpoint/2010/main" val="566757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1A454-A13D-4C53-9844-13D454E687ED}"/>
              </a:ext>
            </a:extLst>
          </p:cNvPr>
          <p:cNvSpPr>
            <a:spLocks noGrp="1"/>
          </p:cNvSpPr>
          <p:nvPr>
            <p:ph type="title"/>
          </p:nvPr>
        </p:nvSpPr>
        <p:spPr>
          <a:xfrm>
            <a:off x="6179729" y="1055649"/>
            <a:ext cx="2615411" cy="1010628"/>
          </a:xfrm>
        </p:spPr>
        <p:txBody>
          <a:bodyPr/>
          <a:lstStyle/>
          <a:p>
            <a:pPr algn="ctr"/>
            <a:r>
              <a:rPr lang="en-US" dirty="0"/>
              <a:t>Elio M. Wade</a:t>
            </a:r>
            <a:br>
              <a:rPr lang="en-US" dirty="0"/>
            </a:br>
            <a:r>
              <a:rPr lang="en-US" dirty="0"/>
              <a:t>BS</a:t>
            </a:r>
          </a:p>
        </p:txBody>
      </p:sp>
      <p:sp>
        <p:nvSpPr>
          <p:cNvPr id="4" name="Text Placeholder 3">
            <a:extLst>
              <a:ext uri="{FF2B5EF4-FFF2-40B4-BE49-F238E27FC236}">
                <a16:creationId xmlns:a16="http://schemas.microsoft.com/office/drawing/2014/main" id="{7B599960-FB78-462F-9579-28462E995517}"/>
              </a:ext>
            </a:extLst>
          </p:cNvPr>
          <p:cNvSpPr>
            <a:spLocks noGrp="1"/>
          </p:cNvSpPr>
          <p:nvPr>
            <p:ph type="body" idx="1"/>
          </p:nvPr>
        </p:nvSpPr>
        <p:spPr>
          <a:xfrm>
            <a:off x="470518" y="239697"/>
            <a:ext cx="5628442" cy="6374167"/>
          </a:xfrm>
        </p:spPr>
        <p:txBody>
          <a:bodyPr>
            <a:normAutofit fontScale="47500" lnSpcReduction="20000"/>
          </a:bodyPr>
          <a:lstStyle/>
          <a:p>
            <a:r>
              <a:rPr lang="en-US" sz="3800" dirty="0">
                <a:effectLst/>
                <a:latin typeface="Calibri" panose="020F0502020204030204" pitchFamily="34" charset="0"/>
                <a:ea typeface="Calibri" panose="020F0502020204030204" pitchFamily="34" charset="0"/>
                <a:cs typeface="Times New Roman" panose="02020603050405020304" pitchFamily="18" charset="0"/>
              </a:rPr>
              <a:t>Elio M. Wade is the Program Coordinator for Prince George’s County Government, Department of Family Services, Domestic Violence/ Human Trafficking Division located in Camp Springs, Maryland. </a:t>
            </a:r>
          </a:p>
          <a:p>
            <a:r>
              <a:rPr lang="en-US" sz="3800" dirty="0">
                <a:effectLst/>
                <a:latin typeface="Calibri" panose="020F0502020204030204" pitchFamily="34" charset="0"/>
                <a:ea typeface="Calibri" panose="020F0502020204030204" pitchFamily="34" charset="0"/>
                <a:cs typeface="Times New Roman" panose="02020603050405020304" pitchFamily="18" charset="0"/>
              </a:rPr>
              <a:t>Serving as a strong community advocate working with men and male youth to realize their role within the community and in relationships, he’s played an integral part in successfully developing programs to help males understand the dynamics of healthy relationships. </a:t>
            </a:r>
          </a:p>
          <a:p>
            <a:r>
              <a:rPr lang="en-US" sz="3800" dirty="0">
                <a:effectLst/>
                <a:latin typeface="Calibri" panose="020F0502020204030204" pitchFamily="34" charset="0"/>
                <a:ea typeface="Calibri" panose="020F0502020204030204" pitchFamily="34" charset="0"/>
                <a:cs typeface="Times New Roman" panose="02020603050405020304" pitchFamily="18" charset="0"/>
              </a:rPr>
              <a:t>Graduating with a Bachelors of Science Degree in Criminal Justice from Point Park University, Elio has been instrumental in developing the batters Intervention (BIP) as well as the Fatherhood and Parenting program in the Allegheny County Jail (ACJ) in Pittsburgh, PA.  he also played a key role in starting the father day Initiative program both in Western PA and now here in Prince George’s County Maryland. </a:t>
            </a:r>
          </a:p>
          <a:p>
            <a:r>
              <a:rPr lang="en-US" sz="3800" dirty="0">
                <a:effectLst/>
                <a:latin typeface="Calibri" panose="020F0502020204030204" pitchFamily="34" charset="0"/>
                <a:ea typeface="Calibri" panose="020F0502020204030204" pitchFamily="34" charset="0"/>
                <a:cs typeface="Times New Roman" panose="02020603050405020304" pitchFamily="18" charset="0"/>
              </a:rPr>
              <a:t>Elio has traveled to a number of colleges ( Penn State, Drexel and Temple Universities) doing Domestic Violence workshops. He has provided 20 years of professional experience in this field with plenty of success that not only includes accomplishments for advocating for healthy relationships.</a:t>
            </a:r>
          </a:p>
          <a:p>
            <a:r>
              <a:rPr lang="en-US" sz="3800" dirty="0">
                <a:latin typeface="Calibri" panose="020F0502020204030204" pitchFamily="34" charset="0"/>
                <a:ea typeface="Calibri" panose="020F0502020204030204" pitchFamily="34" charset="0"/>
                <a:cs typeface="Times New Roman" panose="02020603050405020304" pitchFamily="18" charset="0"/>
              </a:rPr>
              <a:t>Elio  has </a:t>
            </a:r>
            <a:r>
              <a:rPr lang="en-US" sz="3800" dirty="0">
                <a:effectLst/>
                <a:latin typeface="Calibri" panose="020F0502020204030204" pitchFamily="34" charset="0"/>
                <a:ea typeface="Calibri" panose="020F0502020204030204" pitchFamily="34" charset="0"/>
                <a:cs typeface="Times New Roman" panose="02020603050405020304" pitchFamily="18" charset="0"/>
              </a:rPr>
              <a:t>served as a board member for the  ITT school of Business where he received a Committee Service award for his work with youth. In 2016, he was awarded the presidential citation Award for his outstanding Community Leadership. </a:t>
            </a:r>
          </a:p>
          <a:p>
            <a:endParaRPr lang="en-US" dirty="0"/>
          </a:p>
        </p:txBody>
      </p:sp>
      <p:pic>
        <p:nvPicPr>
          <p:cNvPr id="5" name="Picture 4">
            <a:extLst>
              <a:ext uri="{FF2B5EF4-FFF2-40B4-BE49-F238E27FC236}">
                <a16:creationId xmlns:a16="http://schemas.microsoft.com/office/drawing/2014/main" id="{14A10B08-E122-4AE4-BE92-5A1CA5975797}"/>
              </a:ext>
            </a:extLst>
          </p:cNvPr>
          <p:cNvPicPr>
            <a:picLocks noChangeAspect="1"/>
          </p:cNvPicPr>
          <p:nvPr/>
        </p:nvPicPr>
        <p:blipFill>
          <a:blip r:embed="rId2"/>
          <a:stretch>
            <a:fillRect/>
          </a:stretch>
        </p:blipFill>
        <p:spPr>
          <a:xfrm>
            <a:off x="6179729" y="2066277"/>
            <a:ext cx="2615411" cy="3657917"/>
          </a:xfrm>
          <a:prstGeom prst="rect">
            <a:avLst/>
          </a:prstGeom>
        </p:spPr>
      </p:pic>
    </p:spTree>
    <p:extLst>
      <p:ext uri="{BB962C8B-B14F-4D97-AF65-F5344CB8AC3E}">
        <p14:creationId xmlns:p14="http://schemas.microsoft.com/office/powerpoint/2010/main" val="1379510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808C9-6597-465B-96F4-D40DF2350093}"/>
              </a:ext>
            </a:extLst>
          </p:cNvPr>
          <p:cNvSpPr>
            <a:spLocks noGrp="1"/>
          </p:cNvSpPr>
          <p:nvPr>
            <p:ph type="title"/>
          </p:nvPr>
        </p:nvSpPr>
        <p:spPr>
          <a:xfrm>
            <a:off x="628650" y="365126"/>
            <a:ext cx="7886700" cy="922136"/>
          </a:xfrm>
        </p:spPr>
        <p:txBody>
          <a:bodyPr/>
          <a:lstStyle/>
          <a:p>
            <a:r>
              <a:rPr lang="en-US" dirty="0"/>
              <a:t>Presenter Contact Information</a:t>
            </a:r>
          </a:p>
        </p:txBody>
      </p:sp>
      <p:sp>
        <p:nvSpPr>
          <p:cNvPr id="3" name="Text Placeholder 2">
            <a:extLst>
              <a:ext uri="{FF2B5EF4-FFF2-40B4-BE49-F238E27FC236}">
                <a16:creationId xmlns:a16="http://schemas.microsoft.com/office/drawing/2014/main" id="{1665297E-C4DA-457B-9210-E14C4C64C3A5}"/>
              </a:ext>
            </a:extLst>
          </p:cNvPr>
          <p:cNvSpPr>
            <a:spLocks noGrp="1"/>
          </p:cNvSpPr>
          <p:nvPr>
            <p:ph type="body" idx="1"/>
          </p:nvPr>
        </p:nvSpPr>
        <p:spPr>
          <a:xfrm>
            <a:off x="628650" y="1447060"/>
            <a:ext cx="7886700" cy="4729903"/>
          </a:xfrm>
        </p:spPr>
        <p:txBody>
          <a:bodyPr>
            <a:normAutofit/>
          </a:bodyPr>
          <a:lstStyle/>
          <a:p>
            <a:pPr marL="0"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Darryl R. Kemp,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M.Div</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Community Engagement Coordinator</a:t>
            </a:r>
          </a:p>
          <a:p>
            <a:pPr marL="0"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Turnaround Inc.</a:t>
            </a:r>
          </a:p>
          <a:p>
            <a:pPr marL="0" marR="0" indent="0">
              <a:lnSpc>
                <a:spcPct val="107000"/>
              </a:lnSpc>
              <a:spcBef>
                <a:spcPts val="0"/>
              </a:spcBef>
              <a:spcAft>
                <a:spcPts val="0"/>
              </a:spcAft>
              <a:buNone/>
            </a:pPr>
            <a:r>
              <a:rPr lang="en-US" sz="2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dkemp@turnaroundinc.org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Jackie Rhone, MBA  </a:t>
            </a:r>
          </a:p>
          <a:p>
            <a:pPr marL="0"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Prince George's County - Department of Family Services</a:t>
            </a:r>
          </a:p>
          <a:p>
            <a:pPr marL="0"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Domestic Violence and Human Trafficking Division</a:t>
            </a:r>
          </a:p>
          <a:p>
            <a:pPr marL="0" marR="0" indent="0">
              <a:lnSpc>
                <a:spcPct val="107000"/>
              </a:lnSpc>
              <a:spcBef>
                <a:spcPts val="0"/>
              </a:spcBef>
              <a:spcAft>
                <a:spcPts val="0"/>
              </a:spcAft>
              <a:buNone/>
            </a:pPr>
            <a:r>
              <a:rPr lang="en-US" sz="2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JMRhone@co.pg.md.us</a:t>
            </a: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Elio M. Wade </a:t>
            </a:r>
          </a:p>
          <a:p>
            <a:pPr marL="0"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Prince George's County - Department of Family Services</a:t>
            </a:r>
          </a:p>
          <a:p>
            <a:pPr marL="0" marR="0" indent="0">
              <a:lnSpc>
                <a:spcPct val="107000"/>
              </a:lnSpc>
              <a:spcBef>
                <a:spcPts val="0"/>
              </a:spcBef>
              <a:spcAft>
                <a:spcPts val="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Domestic Violence and Human Trafficking Division</a:t>
            </a:r>
          </a:p>
          <a:p>
            <a:pPr marL="0" marR="0" indent="0">
              <a:lnSpc>
                <a:spcPct val="107000"/>
              </a:lnSpc>
              <a:spcBef>
                <a:spcPts val="0"/>
              </a:spcBef>
              <a:spcAft>
                <a:spcPts val="0"/>
              </a:spcAft>
              <a:buNone/>
            </a:pPr>
            <a:r>
              <a:rPr lang="en-US" sz="2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EMWade@co.pg.md.us</a:t>
            </a:r>
            <a:endParaRPr lang="en-US" sz="2000" dirty="0"/>
          </a:p>
        </p:txBody>
      </p:sp>
    </p:spTree>
    <p:extLst>
      <p:ext uri="{BB962C8B-B14F-4D97-AF65-F5344CB8AC3E}">
        <p14:creationId xmlns:p14="http://schemas.microsoft.com/office/powerpoint/2010/main" val="625381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89E22-AEB8-4286-B5F7-6AD03E4F6852}"/>
              </a:ext>
            </a:extLst>
          </p:cNvPr>
          <p:cNvSpPr>
            <a:spLocks noGrp="1"/>
          </p:cNvSpPr>
          <p:nvPr>
            <p:ph type="title"/>
          </p:nvPr>
        </p:nvSpPr>
        <p:spPr/>
        <p:txBody>
          <a:bodyPr/>
          <a:lstStyle/>
          <a:p>
            <a:r>
              <a:rPr lang="en-US" dirty="0"/>
              <a:t>Health Department Contact Info</a:t>
            </a:r>
          </a:p>
        </p:txBody>
      </p:sp>
      <p:sp>
        <p:nvSpPr>
          <p:cNvPr id="3" name="Text Placeholder 2">
            <a:extLst>
              <a:ext uri="{FF2B5EF4-FFF2-40B4-BE49-F238E27FC236}">
                <a16:creationId xmlns:a16="http://schemas.microsoft.com/office/drawing/2014/main" id="{72DAE56B-8021-48A4-B831-3529D95AA2B4}"/>
              </a:ext>
            </a:extLst>
          </p:cNvPr>
          <p:cNvSpPr>
            <a:spLocks noGrp="1"/>
          </p:cNvSpPr>
          <p:nvPr>
            <p:ph type="body" idx="1"/>
          </p:nvPr>
        </p:nvSpPr>
        <p:spPr/>
        <p:txBody>
          <a:bodyPr/>
          <a:lstStyle/>
          <a:p>
            <a:r>
              <a:rPr lang="en-US" dirty="0"/>
              <a:t>Regina Jefferson, POWAB DOH/HAHSTA Chair and the Coordinator for Faith Initiative, DC DOH </a:t>
            </a:r>
            <a:r>
              <a:rPr lang="en-US" dirty="0">
                <a:hlinkClick r:id="rId2"/>
              </a:rPr>
              <a:t>regina.jefferson@dc.gov</a:t>
            </a:r>
            <a:r>
              <a:rPr lang="en-US" dirty="0"/>
              <a:t> </a:t>
            </a:r>
          </a:p>
          <a:p>
            <a:r>
              <a:rPr lang="en-US" dirty="0"/>
              <a:t>Carmi Washington Flood, Chief, Office of Faith Based and Community Partnerships, MDH </a:t>
            </a:r>
            <a:r>
              <a:rPr lang="en-US" dirty="0">
                <a:hlinkClick r:id="rId3"/>
              </a:rPr>
              <a:t>carmi.washington-flood@maryland.gov</a:t>
            </a:r>
            <a:r>
              <a:rPr lang="en-US" dirty="0"/>
              <a:t> </a:t>
            </a:r>
          </a:p>
          <a:p>
            <a:r>
              <a:rPr lang="en-US" dirty="0"/>
              <a:t>Veronica Cosby, Partners in Prayer and Prevention Coordinator, Office of Health Equity, VDH </a:t>
            </a:r>
            <a:r>
              <a:rPr lang="en-US" dirty="0">
                <a:hlinkClick r:id="rId4"/>
              </a:rPr>
              <a:t>veronica.cosby@vdh.virginia.gov</a:t>
            </a:r>
            <a:r>
              <a:rPr lang="en-US" dirty="0"/>
              <a:t> </a:t>
            </a:r>
          </a:p>
          <a:p>
            <a:pPr marL="114300" indent="0">
              <a:buNone/>
            </a:pPr>
            <a:endParaRPr lang="en-US" dirty="0"/>
          </a:p>
        </p:txBody>
      </p:sp>
    </p:spTree>
    <p:extLst>
      <p:ext uri="{BB962C8B-B14F-4D97-AF65-F5344CB8AC3E}">
        <p14:creationId xmlns:p14="http://schemas.microsoft.com/office/powerpoint/2010/main" val="2876396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AFF75-C8C9-425C-AB23-8F0C0D90CDCE}"/>
              </a:ext>
            </a:extLst>
          </p:cNvPr>
          <p:cNvSpPr>
            <a:spLocks noGrp="1"/>
          </p:cNvSpPr>
          <p:nvPr>
            <p:ph type="title"/>
          </p:nvPr>
        </p:nvSpPr>
        <p:spPr/>
        <p:txBody>
          <a:bodyPr/>
          <a:lstStyle/>
          <a:p>
            <a:r>
              <a:rPr lang="en-US"/>
              <a:t>Recording Link</a:t>
            </a:r>
          </a:p>
        </p:txBody>
      </p:sp>
      <p:sp>
        <p:nvSpPr>
          <p:cNvPr id="3" name="Text Placeholder 2">
            <a:extLst>
              <a:ext uri="{FF2B5EF4-FFF2-40B4-BE49-F238E27FC236}">
                <a16:creationId xmlns:a16="http://schemas.microsoft.com/office/drawing/2014/main" id="{1E71BCA1-B57F-46B2-BDD1-138DC24F22AB}"/>
              </a:ext>
            </a:extLst>
          </p:cNvPr>
          <p:cNvSpPr>
            <a:spLocks noGrp="1"/>
          </p:cNvSpPr>
          <p:nvPr>
            <p:ph type="body" idx="1"/>
          </p:nvPr>
        </p:nvSpPr>
        <p:spPr/>
        <p:txBody>
          <a:bodyPr/>
          <a:lstStyle/>
          <a:p>
            <a:r>
              <a:rPr lang="en-US" dirty="0"/>
              <a:t>Topic: DMV Faith in Action CY2022 Webinar Series</a:t>
            </a:r>
          </a:p>
          <a:p>
            <a:r>
              <a:rPr lang="en-US" dirty="0"/>
              <a:t>Start Time: Feb 8, 2022 11:39 AM</a:t>
            </a:r>
          </a:p>
          <a:p>
            <a:r>
              <a:rPr lang="en-US" dirty="0"/>
              <a:t>Meeting Recording:</a:t>
            </a:r>
          </a:p>
          <a:p>
            <a:r>
              <a:rPr lang="en-US" dirty="0">
                <a:hlinkClick r:id="rId2"/>
              </a:rPr>
              <a:t>https://us06web.zoom.us/rec/share/bS8ITLCjvtI8MhAejHYuGU34eM9yZqzLc8zOHw6RCwMSU4DWr-48M-N3HUn9QG-V.Dq91u9BgLFkuEYvk</a:t>
            </a:r>
            <a:r>
              <a:rPr lang="en-US" dirty="0"/>
              <a:t> </a:t>
            </a:r>
          </a:p>
          <a:p>
            <a:endParaRPr lang="en-US" dirty="0"/>
          </a:p>
        </p:txBody>
      </p:sp>
    </p:spTree>
    <p:extLst>
      <p:ext uri="{BB962C8B-B14F-4D97-AF65-F5344CB8AC3E}">
        <p14:creationId xmlns:p14="http://schemas.microsoft.com/office/powerpoint/2010/main" val="2182055719"/>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TotalTime>
  <Words>1001</Words>
  <Application>Microsoft Office PowerPoint</Application>
  <PresentationFormat>On-screen Show (4:3)</PresentationFormat>
  <Paragraphs>64</Paragraphs>
  <Slides>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Symbol</vt:lpstr>
      <vt:lpstr>Office Theme</vt:lpstr>
      <vt:lpstr>DMV Faith in Action  Webinar Series 2022 </vt:lpstr>
      <vt:lpstr>Today’s Agenda</vt:lpstr>
      <vt:lpstr>Welcome</vt:lpstr>
      <vt:lpstr>Goals and Objectives for Today</vt:lpstr>
      <vt:lpstr>Rev. Darryl Kemp BA, MDiv</vt:lpstr>
      <vt:lpstr>Jackie Rhone, BS, MA</vt:lpstr>
      <vt:lpstr>Elio M. Wade BS</vt:lpstr>
      <vt:lpstr>Presenter Contact Information</vt:lpstr>
      <vt:lpstr>Health Department Contact Info</vt:lpstr>
      <vt:lpstr>Recording Link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Domestic Violence  Awareness Month</dc:title>
  <dc:creator>Cosby, Veronica (VDH)</dc:creator>
  <cp:lastModifiedBy>Regina Jefferson</cp:lastModifiedBy>
  <cp:revision>18</cp:revision>
  <dcterms:created xsi:type="dcterms:W3CDTF">2021-10-07T13:17:49Z</dcterms:created>
  <dcterms:modified xsi:type="dcterms:W3CDTF">2022-03-01T17:26:25Z</dcterms:modified>
</cp:coreProperties>
</file>