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sldIdLst>
    <p:sldId id="259" r:id="rId2"/>
    <p:sldId id="257" r:id="rId3"/>
    <p:sldId id="258" r:id="rId4"/>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90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47" d="100"/>
          <a:sy n="47" d="100"/>
        </p:scale>
        <p:origin x="2104"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02F66D-4CB5-48A9-882B-E83407930A41}" type="datetimeFigureOut">
              <a:rPr lang="en-US" smtClean="0"/>
              <a:t>11/6/2025</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C6C683-1894-44B4-B343-AA59550C1943}" type="slidenum">
              <a:rPr lang="en-US" smtClean="0"/>
              <a:t>‹#›</a:t>
            </a:fld>
            <a:endParaRPr lang="en-US"/>
          </a:p>
        </p:txBody>
      </p:sp>
    </p:spTree>
    <p:extLst>
      <p:ext uri="{BB962C8B-B14F-4D97-AF65-F5344CB8AC3E}">
        <p14:creationId xmlns:p14="http://schemas.microsoft.com/office/powerpoint/2010/main" val="1007132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C6C683-1894-44B4-B343-AA59550C1943}" type="slidenum">
              <a:rPr lang="en-US" smtClean="0"/>
              <a:t>3</a:t>
            </a:fld>
            <a:endParaRPr lang="en-US"/>
          </a:p>
        </p:txBody>
      </p:sp>
    </p:spTree>
    <p:extLst>
      <p:ext uri="{BB962C8B-B14F-4D97-AF65-F5344CB8AC3E}">
        <p14:creationId xmlns:p14="http://schemas.microsoft.com/office/powerpoint/2010/main" val="1607995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BB60DE7-A962-46A8-A6A4-00307DE3BA48}"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97FF29-223E-46D8-AEC2-24508A5A5DDC}" type="slidenum">
              <a:rPr lang="en-US" smtClean="0"/>
              <a:t>‹#›</a:t>
            </a:fld>
            <a:endParaRPr lang="en-US"/>
          </a:p>
        </p:txBody>
      </p:sp>
    </p:spTree>
    <p:extLst>
      <p:ext uri="{BB962C8B-B14F-4D97-AF65-F5344CB8AC3E}">
        <p14:creationId xmlns:p14="http://schemas.microsoft.com/office/powerpoint/2010/main" val="3561971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B60DE7-A962-46A8-A6A4-00307DE3BA48}"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97FF29-223E-46D8-AEC2-24508A5A5DDC}" type="slidenum">
              <a:rPr lang="en-US" smtClean="0"/>
              <a:t>‹#›</a:t>
            </a:fld>
            <a:endParaRPr lang="en-US"/>
          </a:p>
        </p:txBody>
      </p:sp>
    </p:spTree>
    <p:extLst>
      <p:ext uri="{BB962C8B-B14F-4D97-AF65-F5344CB8AC3E}">
        <p14:creationId xmlns:p14="http://schemas.microsoft.com/office/powerpoint/2010/main" val="1276845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B60DE7-A962-46A8-A6A4-00307DE3BA48}"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97FF29-223E-46D8-AEC2-24508A5A5DDC}" type="slidenum">
              <a:rPr lang="en-US" smtClean="0"/>
              <a:t>‹#›</a:t>
            </a:fld>
            <a:endParaRPr lang="en-US"/>
          </a:p>
        </p:txBody>
      </p:sp>
    </p:spTree>
    <p:extLst>
      <p:ext uri="{BB962C8B-B14F-4D97-AF65-F5344CB8AC3E}">
        <p14:creationId xmlns:p14="http://schemas.microsoft.com/office/powerpoint/2010/main" val="3155528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B60DE7-A962-46A8-A6A4-00307DE3BA48}"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97FF29-223E-46D8-AEC2-24508A5A5DDC}" type="slidenum">
              <a:rPr lang="en-US" smtClean="0"/>
              <a:t>‹#›</a:t>
            </a:fld>
            <a:endParaRPr lang="en-US"/>
          </a:p>
        </p:txBody>
      </p:sp>
    </p:spTree>
    <p:extLst>
      <p:ext uri="{BB962C8B-B14F-4D97-AF65-F5344CB8AC3E}">
        <p14:creationId xmlns:p14="http://schemas.microsoft.com/office/powerpoint/2010/main" val="3360542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B60DE7-A962-46A8-A6A4-00307DE3BA48}"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97FF29-223E-46D8-AEC2-24508A5A5DDC}" type="slidenum">
              <a:rPr lang="en-US" smtClean="0"/>
              <a:t>‹#›</a:t>
            </a:fld>
            <a:endParaRPr lang="en-US"/>
          </a:p>
        </p:txBody>
      </p:sp>
    </p:spTree>
    <p:extLst>
      <p:ext uri="{BB962C8B-B14F-4D97-AF65-F5344CB8AC3E}">
        <p14:creationId xmlns:p14="http://schemas.microsoft.com/office/powerpoint/2010/main" val="2838446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BB60DE7-A962-46A8-A6A4-00307DE3BA48}"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97FF29-223E-46D8-AEC2-24508A5A5DDC}" type="slidenum">
              <a:rPr lang="en-US" smtClean="0"/>
              <a:t>‹#›</a:t>
            </a:fld>
            <a:endParaRPr lang="en-US"/>
          </a:p>
        </p:txBody>
      </p:sp>
    </p:spTree>
    <p:extLst>
      <p:ext uri="{BB962C8B-B14F-4D97-AF65-F5344CB8AC3E}">
        <p14:creationId xmlns:p14="http://schemas.microsoft.com/office/powerpoint/2010/main" val="4259107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BB60DE7-A962-46A8-A6A4-00307DE3BA48}" type="datetimeFigureOut">
              <a:rPr lang="en-US" smtClean="0"/>
              <a:t>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97FF29-223E-46D8-AEC2-24508A5A5DDC}" type="slidenum">
              <a:rPr lang="en-US" smtClean="0"/>
              <a:t>‹#›</a:t>
            </a:fld>
            <a:endParaRPr lang="en-US"/>
          </a:p>
        </p:txBody>
      </p:sp>
    </p:spTree>
    <p:extLst>
      <p:ext uri="{BB962C8B-B14F-4D97-AF65-F5344CB8AC3E}">
        <p14:creationId xmlns:p14="http://schemas.microsoft.com/office/powerpoint/2010/main" val="3596961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BB60DE7-A962-46A8-A6A4-00307DE3BA48}" type="datetimeFigureOut">
              <a:rPr lang="en-US" smtClean="0"/>
              <a:t>11/6/2025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97FF29-223E-46D8-AEC2-24508A5A5DDC}" type="slidenum">
              <a:rPr lang="en-US" smtClean="0"/>
              <a:t>‹#›</a:t>
            </a:fld>
            <a:endParaRPr lang="en-US"/>
          </a:p>
        </p:txBody>
      </p:sp>
    </p:spTree>
    <p:extLst>
      <p:ext uri="{BB962C8B-B14F-4D97-AF65-F5344CB8AC3E}">
        <p14:creationId xmlns:p14="http://schemas.microsoft.com/office/powerpoint/2010/main" val="1217809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B60DE7-A962-46A8-A6A4-00307DE3BA48}" type="datetimeFigureOut">
              <a:rPr lang="en-US" smtClean="0"/>
              <a:t>11/6/2025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97FF29-223E-46D8-AEC2-24508A5A5DDC}" type="slidenum">
              <a:rPr lang="en-US" smtClean="0"/>
              <a:t>‹#›</a:t>
            </a:fld>
            <a:endParaRPr lang="en-US"/>
          </a:p>
        </p:txBody>
      </p:sp>
    </p:spTree>
    <p:extLst>
      <p:ext uri="{BB962C8B-B14F-4D97-AF65-F5344CB8AC3E}">
        <p14:creationId xmlns:p14="http://schemas.microsoft.com/office/powerpoint/2010/main" val="3697098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BB60DE7-A962-46A8-A6A4-00307DE3BA48}"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97FF29-223E-46D8-AEC2-24508A5A5DDC}" type="slidenum">
              <a:rPr lang="en-US" smtClean="0"/>
              <a:t>‹#›</a:t>
            </a:fld>
            <a:endParaRPr lang="en-US"/>
          </a:p>
        </p:txBody>
      </p:sp>
    </p:spTree>
    <p:extLst>
      <p:ext uri="{BB962C8B-B14F-4D97-AF65-F5344CB8AC3E}">
        <p14:creationId xmlns:p14="http://schemas.microsoft.com/office/powerpoint/2010/main" val="2945258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BB60DE7-A962-46A8-A6A4-00307DE3BA48}"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97FF29-223E-46D8-AEC2-24508A5A5DDC}" type="slidenum">
              <a:rPr lang="en-US" smtClean="0"/>
              <a:t>‹#›</a:t>
            </a:fld>
            <a:endParaRPr lang="en-US"/>
          </a:p>
        </p:txBody>
      </p:sp>
    </p:spTree>
    <p:extLst>
      <p:ext uri="{BB962C8B-B14F-4D97-AF65-F5344CB8AC3E}">
        <p14:creationId xmlns:p14="http://schemas.microsoft.com/office/powerpoint/2010/main" val="3252469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BB60DE7-A962-46A8-A6A4-00307DE3BA48}" type="datetimeFigureOut">
              <a:rPr lang="en-US" smtClean="0"/>
              <a:t>11/6/2025</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1C97FF29-223E-46D8-AEC2-24508A5A5DDC}" type="slidenum">
              <a:rPr lang="en-US" smtClean="0"/>
              <a:t>‹#›</a:t>
            </a:fld>
            <a:endParaRPr lang="en-US"/>
          </a:p>
        </p:txBody>
      </p:sp>
    </p:spTree>
    <p:extLst>
      <p:ext uri="{BB962C8B-B14F-4D97-AF65-F5344CB8AC3E}">
        <p14:creationId xmlns:p14="http://schemas.microsoft.com/office/powerpoint/2010/main" val="36701111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8EA62-AFF8-2525-F753-5494C41DB57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597D169-2AAE-6C8D-C909-10A816816410}"/>
              </a:ext>
            </a:extLst>
          </p:cNvPr>
          <p:cNvSpPr>
            <a:spLocks noGrp="1"/>
          </p:cNvSpPr>
          <p:nvPr>
            <p:ph idx="1"/>
          </p:nvPr>
        </p:nvSpPr>
        <p:spPr/>
        <p:txBody>
          <a:bodyPr/>
          <a:lstStyle/>
          <a:p>
            <a:endParaRPr lang="en-US"/>
          </a:p>
        </p:txBody>
      </p:sp>
      <p:grpSp>
        <p:nvGrpSpPr>
          <p:cNvPr id="6" name="Group 5">
            <a:extLst>
              <a:ext uri="{FF2B5EF4-FFF2-40B4-BE49-F238E27FC236}">
                <a16:creationId xmlns:a16="http://schemas.microsoft.com/office/drawing/2014/main" id="{05707BB5-30DD-C09D-3AFB-6CADC8B217EB}"/>
              </a:ext>
            </a:extLst>
          </p:cNvPr>
          <p:cNvGrpSpPr/>
          <p:nvPr/>
        </p:nvGrpSpPr>
        <p:grpSpPr>
          <a:xfrm>
            <a:off x="61782" y="120808"/>
            <a:ext cx="6722076" cy="8877670"/>
            <a:chOff x="61782" y="120808"/>
            <a:chExt cx="6722076" cy="8877670"/>
          </a:xfrm>
        </p:grpSpPr>
        <p:pic>
          <p:nvPicPr>
            <p:cNvPr id="5" name="Picture 4">
              <a:extLst>
                <a:ext uri="{FF2B5EF4-FFF2-40B4-BE49-F238E27FC236}">
                  <a16:creationId xmlns:a16="http://schemas.microsoft.com/office/drawing/2014/main" id="{E1F17945-9866-74A7-7948-5BF12ADA2A98}"/>
                </a:ext>
              </a:extLst>
            </p:cNvPr>
            <p:cNvPicPr>
              <a:picLocks noChangeAspect="1"/>
            </p:cNvPicPr>
            <p:nvPr/>
          </p:nvPicPr>
          <p:blipFill>
            <a:blip r:embed="rId2"/>
            <a:srcRect l="1982"/>
            <a:stretch>
              <a:fillRect/>
            </a:stretch>
          </p:blipFill>
          <p:spPr>
            <a:xfrm>
              <a:off x="61782" y="120808"/>
              <a:ext cx="6722076" cy="8877670"/>
            </a:xfrm>
            <a:prstGeom prst="rect">
              <a:avLst/>
            </a:prstGeom>
          </p:spPr>
        </p:pic>
        <p:sp>
          <p:nvSpPr>
            <p:cNvPr id="8" name="Rectangle 7">
              <a:extLst>
                <a:ext uri="{FF2B5EF4-FFF2-40B4-BE49-F238E27FC236}">
                  <a16:creationId xmlns:a16="http://schemas.microsoft.com/office/drawing/2014/main" id="{5711A774-6783-DBF5-E91E-781B9A027985}"/>
                </a:ext>
              </a:extLst>
            </p:cNvPr>
            <p:cNvSpPr/>
            <p:nvPr/>
          </p:nvSpPr>
          <p:spPr>
            <a:xfrm>
              <a:off x="4182386" y="2124458"/>
              <a:ext cx="993913" cy="86265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6DA77615-EACC-C93F-87A5-4EE499AE97DE}"/>
                </a:ext>
              </a:extLst>
            </p:cNvPr>
            <p:cNvPicPr>
              <a:picLocks noChangeAspect="1"/>
            </p:cNvPicPr>
            <p:nvPr/>
          </p:nvPicPr>
          <p:blipFill>
            <a:blip r:embed="rId3"/>
            <a:stretch>
              <a:fillRect/>
            </a:stretch>
          </p:blipFill>
          <p:spPr>
            <a:xfrm>
              <a:off x="351992" y="1322836"/>
              <a:ext cx="4424955" cy="1603244"/>
            </a:xfrm>
            <a:prstGeom prst="rect">
              <a:avLst/>
            </a:prstGeom>
          </p:spPr>
        </p:pic>
        <p:pic>
          <p:nvPicPr>
            <p:cNvPr id="10" name="Picture 9">
              <a:extLst>
                <a:ext uri="{FF2B5EF4-FFF2-40B4-BE49-F238E27FC236}">
                  <a16:creationId xmlns:a16="http://schemas.microsoft.com/office/drawing/2014/main" id="{F07EAF21-9C56-C5FA-C580-C3673DBCFC39}"/>
                </a:ext>
              </a:extLst>
            </p:cNvPr>
            <p:cNvPicPr>
              <a:picLocks noChangeAspect="1"/>
            </p:cNvPicPr>
            <p:nvPr/>
          </p:nvPicPr>
          <p:blipFill>
            <a:blip r:embed="rId4"/>
            <a:srcRect b="51517"/>
            <a:stretch>
              <a:fillRect/>
            </a:stretch>
          </p:blipFill>
          <p:spPr>
            <a:xfrm>
              <a:off x="288804" y="5919456"/>
              <a:ext cx="2559182" cy="289406"/>
            </a:xfrm>
            <a:prstGeom prst="rect">
              <a:avLst/>
            </a:prstGeom>
          </p:spPr>
        </p:pic>
        <p:sp>
          <p:nvSpPr>
            <p:cNvPr id="12" name="Rectangle 11">
              <a:extLst>
                <a:ext uri="{FF2B5EF4-FFF2-40B4-BE49-F238E27FC236}">
                  <a16:creationId xmlns:a16="http://schemas.microsoft.com/office/drawing/2014/main" id="{09179550-5168-C2DD-F9D2-DA08A77AEA56}"/>
                </a:ext>
              </a:extLst>
            </p:cNvPr>
            <p:cNvSpPr/>
            <p:nvPr/>
          </p:nvSpPr>
          <p:spPr>
            <a:xfrm>
              <a:off x="3421142" y="5693864"/>
              <a:ext cx="993913" cy="86265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CDA2923E-49E7-3F41-E7A8-581B566AEE40}"/>
                </a:ext>
              </a:extLst>
            </p:cNvPr>
            <p:cNvPicPr>
              <a:picLocks noChangeAspect="1"/>
            </p:cNvPicPr>
            <p:nvPr/>
          </p:nvPicPr>
          <p:blipFill>
            <a:blip r:embed="rId4"/>
            <a:srcRect t="51518"/>
            <a:stretch>
              <a:fillRect/>
            </a:stretch>
          </p:blipFill>
          <p:spPr>
            <a:xfrm>
              <a:off x="2429030" y="5980491"/>
              <a:ext cx="2559182" cy="289405"/>
            </a:xfrm>
            <a:prstGeom prst="rect">
              <a:avLst/>
            </a:prstGeom>
          </p:spPr>
        </p:pic>
      </p:grpSp>
    </p:spTree>
    <p:extLst>
      <p:ext uri="{BB962C8B-B14F-4D97-AF65-F5344CB8AC3E}">
        <p14:creationId xmlns:p14="http://schemas.microsoft.com/office/powerpoint/2010/main" val="2391019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54FEF-332A-3CFD-7874-DFDF84F53210}"/>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95FED4A6-8CB3-3A66-9A92-36E80E6513C0}"/>
              </a:ext>
            </a:extLst>
          </p:cNvPr>
          <p:cNvSpPr/>
          <p:nvPr/>
        </p:nvSpPr>
        <p:spPr>
          <a:xfrm>
            <a:off x="89228" y="124696"/>
            <a:ext cx="6691219" cy="8927963"/>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BF07A032-B403-43C4-9126-707D83ED964B}"/>
              </a:ext>
            </a:extLst>
          </p:cNvPr>
          <p:cNvSpPr txBox="1"/>
          <p:nvPr/>
        </p:nvSpPr>
        <p:spPr>
          <a:xfrm>
            <a:off x="133572" y="298708"/>
            <a:ext cx="5442038" cy="375552"/>
          </a:xfrm>
          <a:prstGeom prst="rect">
            <a:avLst/>
          </a:prstGeom>
          <a:noFill/>
        </p:spPr>
        <p:txBody>
          <a:bodyPr wrap="square">
            <a:spAutoFit/>
          </a:bodyPr>
          <a:lstStyle/>
          <a:p>
            <a:pPr marL="0" marR="0">
              <a:lnSpc>
                <a:spcPct val="107000"/>
              </a:lnSpc>
              <a:spcAft>
                <a:spcPts val="800"/>
              </a:spcAft>
              <a:buNone/>
            </a:pPr>
            <a:r>
              <a:rPr lang="en-US" sz="1800" b="1" dirty="0">
                <a:solidFill>
                  <a:srgbClr val="FFC908"/>
                </a:solidFill>
                <a:effectLst/>
                <a:latin typeface="Calibri" panose="020F0502020204030204" pitchFamily="34" charset="0"/>
                <a:ea typeface="Calibri" panose="020F0502020204030204" pitchFamily="34" charset="0"/>
                <a:cs typeface="Times New Roman" panose="02020603050405020304" pitchFamily="18" charset="0"/>
              </a:rPr>
              <a:t>Dr. </a:t>
            </a:r>
            <a:r>
              <a:rPr lang="en-US" sz="1800" b="1" dirty="0" err="1">
                <a:solidFill>
                  <a:srgbClr val="FFC908"/>
                </a:solidFill>
                <a:effectLst/>
                <a:latin typeface="Calibri" panose="020F0502020204030204" pitchFamily="34" charset="0"/>
                <a:ea typeface="Calibri" panose="020F0502020204030204" pitchFamily="34" charset="0"/>
                <a:cs typeface="Times New Roman" panose="02020603050405020304" pitchFamily="18" charset="0"/>
              </a:rPr>
              <a:t>Fuleihan</a:t>
            </a:r>
            <a:r>
              <a:rPr lang="en-US" sz="1800" b="1" dirty="0">
                <a:solidFill>
                  <a:srgbClr val="FFC908"/>
                </a:solidFill>
                <a:effectLst/>
                <a:latin typeface="Calibri" panose="020F0502020204030204" pitchFamily="34" charset="0"/>
                <a:ea typeface="Calibri" panose="020F0502020204030204" pitchFamily="34" charset="0"/>
                <a:cs typeface="Times New Roman" panose="02020603050405020304" pitchFamily="18" charset="0"/>
              </a:rPr>
              <a:t> Lecture Speaker: Dr Suzanne Lacasse </a:t>
            </a:r>
            <a:endParaRPr lang="en-US" sz="1800" dirty="0">
              <a:solidFill>
                <a:srgbClr val="FFC908"/>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Bilde 2">
            <a:extLst>
              <a:ext uri="{FF2B5EF4-FFF2-40B4-BE49-F238E27FC236}">
                <a16:creationId xmlns:a16="http://schemas.microsoft.com/office/drawing/2014/main" id="{EF76F965-19A3-0E3B-73F9-BB0959DBEC4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4664" t="6086" r="17642" b="6052"/>
          <a:stretch/>
        </p:blipFill>
        <p:spPr bwMode="auto">
          <a:xfrm rot="5400000">
            <a:off x="4817748" y="1017577"/>
            <a:ext cx="1791970" cy="1346835"/>
          </a:xfrm>
          <a:prstGeom prst="rect">
            <a:avLst/>
          </a:prstGeom>
          <a:ln w="15875">
            <a:solidFill>
              <a:schemeClr val="bg1"/>
            </a:solidFill>
          </a:ln>
          <a:extLst>
            <a:ext uri="{53640926-AAD7-44D8-BBD7-CCE9431645EC}">
              <a14:shadowObscured xmlns:a14="http://schemas.microsoft.com/office/drawing/2010/main"/>
            </a:ext>
          </a:extLst>
        </p:spPr>
      </p:pic>
      <p:sp>
        <p:nvSpPr>
          <p:cNvPr id="7" name="TextBox 6">
            <a:extLst>
              <a:ext uri="{FF2B5EF4-FFF2-40B4-BE49-F238E27FC236}">
                <a16:creationId xmlns:a16="http://schemas.microsoft.com/office/drawing/2014/main" id="{A68AF3CB-6D0F-9624-6D40-2BFF23BFD1D6}"/>
              </a:ext>
            </a:extLst>
          </p:cNvPr>
          <p:cNvSpPr txBox="1"/>
          <p:nvPr/>
        </p:nvSpPr>
        <p:spPr>
          <a:xfrm>
            <a:off x="133572" y="654257"/>
            <a:ext cx="4756480" cy="4539704"/>
          </a:xfrm>
          <a:prstGeom prst="rect">
            <a:avLst/>
          </a:prstGeom>
          <a:noFill/>
        </p:spPr>
        <p:txBody>
          <a:bodyPr wrap="square" rtlCol="0">
            <a:spAutoFit/>
          </a:bodyPr>
          <a:lstStyle/>
          <a:p>
            <a:pPr algn="just">
              <a:spcAft>
                <a:spcPts val="600"/>
              </a:spcAft>
            </a:pPr>
            <a:r>
              <a:rPr lang="en-US" sz="1200" dirty="0">
                <a:solidFill>
                  <a:schemeClr val="bg1"/>
                </a:solidFill>
              </a:rPr>
              <a:t>Dr. Suzanne Lacasse was born in Noranda, Québec. She earned her Bachelor of Arts degree from the University of Montréal and completed her civil engineering degrees at École Polytechnique de Montréal and the Massachusetts Institute of Technology (MIT). After serving for 15 years on the faculty of MIT’s Department of Civil and Environmental Engineering, she joined the Norwegian Geotechnical Institute (NGI) in 1982.</a:t>
            </a:r>
          </a:p>
          <a:p>
            <a:pPr algn="just">
              <a:spcAft>
                <a:spcPts val="600"/>
              </a:spcAft>
            </a:pPr>
            <a:r>
              <a:rPr lang="en-US" sz="1200" dirty="0">
                <a:solidFill>
                  <a:schemeClr val="bg1"/>
                </a:solidFill>
              </a:rPr>
              <a:t>During the summers of 1977 and 1978, Dr. Lacasse worked for </a:t>
            </a:r>
            <a:r>
              <a:rPr lang="en-US" sz="1200" dirty="0" err="1">
                <a:solidFill>
                  <a:schemeClr val="bg1"/>
                </a:solidFill>
              </a:rPr>
              <a:t>Ardaman</a:t>
            </a:r>
            <a:r>
              <a:rPr lang="en-US" sz="1200" dirty="0">
                <a:solidFill>
                  <a:schemeClr val="bg1"/>
                </a:solidFill>
              </a:rPr>
              <a:t> &amp; Associates under the supervision of Drs. Anwar Wissa and Nadim F. </a:t>
            </a:r>
            <a:r>
              <a:rPr lang="en-US" sz="1200" dirty="0" err="1">
                <a:solidFill>
                  <a:schemeClr val="bg1"/>
                </a:solidFill>
              </a:rPr>
              <a:t>Fuleihan</a:t>
            </a:r>
            <a:r>
              <a:rPr lang="en-US" sz="1200" dirty="0">
                <a:solidFill>
                  <a:schemeClr val="bg1"/>
                </a:solidFill>
              </a:rPr>
              <a:t>. She became Managing Director of NGI in 1991, a position she held until 2012, and currently serves as an Expert Adviser at the institute.</a:t>
            </a:r>
          </a:p>
          <a:p>
            <a:pPr algn="just">
              <a:spcAft>
                <a:spcPts val="600"/>
              </a:spcAft>
            </a:pPr>
            <a:r>
              <a:rPr lang="en-US" sz="1200" dirty="0">
                <a:solidFill>
                  <a:schemeClr val="bg1"/>
                </a:solidFill>
              </a:rPr>
              <a:t>Dr. Lacasse has published over 400 papers and delivered many prestigious lectures, including the Terzaghi Lecture, Rankine Lecture, Carrillo Lecture, Lumb Lecture, Jennings Lecture, and the Terzaghi Oration. In her honor, the International Society for Soil Mechanics and Geotechnical Engineering (ISSMGE) established the Suzanne Lacasse Lecture on Risk and Reliability in Geotechnical Engineering.</a:t>
            </a:r>
          </a:p>
          <a:p>
            <a:pPr algn="just">
              <a:spcAft>
                <a:spcPts val="600"/>
              </a:spcAft>
            </a:pPr>
            <a:r>
              <a:rPr lang="en-US" sz="1200" dirty="0">
                <a:solidFill>
                  <a:schemeClr val="bg1"/>
                </a:solidFill>
              </a:rPr>
              <a:t>She has received five honorary doctorates from universities in Scotland, Norway, and Canada, and is an elected member of the National Academies of Engineering in the United States, Canada, Norway, and France. Dr. Lacasse is also an Honorary Professor at Tongji University, </a:t>
            </a:r>
            <a:r>
              <a:rPr lang="en-US" sz="1200" dirty="0" err="1">
                <a:solidFill>
                  <a:schemeClr val="bg1"/>
                </a:solidFill>
              </a:rPr>
              <a:t>Jiaotong</a:t>
            </a:r>
            <a:r>
              <a:rPr lang="en-US" sz="1200" dirty="0">
                <a:solidFill>
                  <a:schemeClr val="bg1"/>
                </a:solidFill>
              </a:rPr>
              <a:t> University, and Zhejiang University in China. She has been appointed Officer of the Order of Canada and Knight of the Order of the Falcon in Iceland.</a:t>
            </a:r>
          </a:p>
        </p:txBody>
      </p:sp>
      <p:sp>
        <p:nvSpPr>
          <p:cNvPr id="10" name="TextBox 9">
            <a:extLst>
              <a:ext uri="{FF2B5EF4-FFF2-40B4-BE49-F238E27FC236}">
                <a16:creationId xmlns:a16="http://schemas.microsoft.com/office/drawing/2014/main" id="{C40F2BD6-9547-8049-B6FA-48D69EFCC8FA}"/>
              </a:ext>
            </a:extLst>
          </p:cNvPr>
          <p:cNvSpPr txBox="1"/>
          <p:nvPr/>
        </p:nvSpPr>
        <p:spPr>
          <a:xfrm>
            <a:off x="163656" y="5173957"/>
            <a:ext cx="6178891" cy="375552"/>
          </a:xfrm>
          <a:prstGeom prst="rect">
            <a:avLst/>
          </a:prstGeom>
          <a:noFill/>
        </p:spPr>
        <p:txBody>
          <a:bodyPr wrap="square">
            <a:spAutoFit/>
          </a:bodyPr>
          <a:lstStyle/>
          <a:p>
            <a:pPr>
              <a:lnSpc>
                <a:spcPct val="107000"/>
              </a:lnSpc>
              <a:spcAft>
                <a:spcPts val="800"/>
              </a:spcAft>
            </a:pPr>
            <a:r>
              <a:rPr lang="en-US" sz="1800" b="1" dirty="0">
                <a:solidFill>
                  <a:srgbClr val="FFC908"/>
                </a:solidFill>
                <a:effectLst/>
                <a:latin typeface="Calibri" panose="020F0502020204030204" pitchFamily="34" charset="0"/>
                <a:ea typeface="Calibri" panose="020F0502020204030204" pitchFamily="34" charset="0"/>
                <a:cs typeface="Times New Roman" panose="02020603050405020304" pitchFamily="18" charset="0"/>
              </a:rPr>
              <a:t>Title: </a:t>
            </a:r>
            <a:r>
              <a:rPr lang="en-GB" b="1" dirty="0">
                <a:solidFill>
                  <a:srgbClr val="FFC908"/>
                </a:solidFill>
              </a:rPr>
              <a:t>Risk-informed decision-making for improved safety</a:t>
            </a:r>
            <a:endParaRPr lang="en-US" dirty="0">
              <a:solidFill>
                <a:srgbClr val="FFC908"/>
              </a:solidFill>
            </a:endParaRPr>
          </a:p>
        </p:txBody>
      </p:sp>
      <p:sp>
        <p:nvSpPr>
          <p:cNvPr id="11" name="TextBox 10">
            <a:extLst>
              <a:ext uri="{FF2B5EF4-FFF2-40B4-BE49-F238E27FC236}">
                <a16:creationId xmlns:a16="http://schemas.microsoft.com/office/drawing/2014/main" id="{0AEB562F-6F20-0C93-ACF8-405AF4679A82}"/>
              </a:ext>
            </a:extLst>
          </p:cNvPr>
          <p:cNvSpPr txBox="1"/>
          <p:nvPr/>
        </p:nvSpPr>
        <p:spPr>
          <a:xfrm>
            <a:off x="133572" y="5549509"/>
            <a:ext cx="6516168" cy="2492990"/>
          </a:xfrm>
          <a:prstGeom prst="rect">
            <a:avLst/>
          </a:prstGeom>
          <a:noFill/>
        </p:spPr>
        <p:txBody>
          <a:bodyPr wrap="square" rtlCol="0">
            <a:spAutoFit/>
          </a:bodyPr>
          <a:lstStyle/>
          <a:p>
            <a:pPr algn="just"/>
            <a:r>
              <a:rPr lang="en-GB" sz="1200" b="1" dirty="0">
                <a:solidFill>
                  <a:schemeClr val="bg1"/>
                </a:solidFill>
              </a:rPr>
              <a:t>Abstract: </a:t>
            </a:r>
            <a:r>
              <a:rPr lang="en-US" sz="1200" dirty="0">
                <a:solidFill>
                  <a:schemeClr val="bg1"/>
                </a:solidFill>
              </a:rPr>
              <a:t>The 1st Dr. Nadim F. </a:t>
            </a:r>
            <a:r>
              <a:rPr lang="en-US" sz="1200" dirty="0" err="1">
                <a:solidFill>
                  <a:schemeClr val="bg1"/>
                </a:solidFill>
              </a:rPr>
              <a:t>Fuleihan</a:t>
            </a:r>
            <a:r>
              <a:rPr lang="en-US" sz="1200" dirty="0">
                <a:solidFill>
                  <a:schemeClr val="bg1"/>
                </a:solidFill>
              </a:rPr>
              <a:t> Lecture presents a framework to help stakeholders make sound, risk-informed decisions to improve the safety of civil engineering structures such as slopes, dams and offshore installations. Risk-informed decision-making (RIDM) involves: (1) Gathering available information, including field and laboratory data, analyses and reliability of observations; (2) Estimating hazards, potential failure modes, and consequences; (3) Developing a risk picture using qualitative or quantitative diagrams and comparing results with international guidelines; (4) Assessing overall risk levels, identifying key safety factors, and determining needed controls; (5) Managing risk through informed decisions on tolerability, control measures and communication, and (6) Periodically reassessing risk as conditions evolve. The RIDM framework quantifies uncertainties, reduces risk, and supports decisions. Examples from practice, including case studies on landslides, hydropower dams, and foundation projects, illustrate the approach and show how mitigation measures can reduce computed risk. The lecture concludes with key lessons from case studies and recommends broader adoption of the risk-informed approach in practice.</a:t>
            </a:r>
          </a:p>
        </p:txBody>
      </p:sp>
      <p:pic>
        <p:nvPicPr>
          <p:cNvPr id="2" name="Picture 1">
            <a:extLst>
              <a:ext uri="{FF2B5EF4-FFF2-40B4-BE49-F238E27FC236}">
                <a16:creationId xmlns:a16="http://schemas.microsoft.com/office/drawing/2014/main" id="{829DA660-38C4-2A68-9FC4-3DE10A682AFE}"/>
              </a:ext>
            </a:extLst>
          </p:cNvPr>
          <p:cNvPicPr>
            <a:picLocks noChangeAspect="1"/>
          </p:cNvPicPr>
          <p:nvPr/>
        </p:nvPicPr>
        <p:blipFill>
          <a:blip r:embed="rId3"/>
          <a:stretch>
            <a:fillRect/>
          </a:stretch>
        </p:blipFill>
        <p:spPr>
          <a:xfrm>
            <a:off x="1921451" y="8265030"/>
            <a:ext cx="3246295" cy="662934"/>
          </a:xfrm>
          <a:prstGeom prst="rect">
            <a:avLst/>
          </a:prstGeom>
        </p:spPr>
      </p:pic>
    </p:spTree>
    <p:extLst>
      <p:ext uri="{BB962C8B-B14F-4D97-AF65-F5344CB8AC3E}">
        <p14:creationId xmlns:p14="http://schemas.microsoft.com/office/powerpoint/2010/main" val="185708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ADA54-AF06-CB72-DD28-E747FF177CB3}"/>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CDE7C9E5-92D8-4B76-B562-745BE8F93924}"/>
              </a:ext>
            </a:extLst>
          </p:cNvPr>
          <p:cNvSpPr/>
          <p:nvPr/>
        </p:nvSpPr>
        <p:spPr>
          <a:xfrm>
            <a:off x="89228" y="124696"/>
            <a:ext cx="6691219" cy="8927963"/>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A234958B-BF23-496E-F884-513B4712B97D}"/>
              </a:ext>
            </a:extLst>
          </p:cNvPr>
          <p:cNvSpPr txBox="1"/>
          <p:nvPr/>
        </p:nvSpPr>
        <p:spPr>
          <a:xfrm>
            <a:off x="133573" y="298708"/>
            <a:ext cx="3429000" cy="375552"/>
          </a:xfrm>
          <a:prstGeom prst="rect">
            <a:avLst/>
          </a:prstGeom>
          <a:noFill/>
        </p:spPr>
        <p:txBody>
          <a:bodyPr wrap="square">
            <a:spAutoFit/>
          </a:bodyPr>
          <a:lstStyle/>
          <a:p>
            <a:pPr marL="0" marR="0">
              <a:lnSpc>
                <a:spcPct val="107000"/>
              </a:lnSpc>
              <a:spcAft>
                <a:spcPts val="800"/>
              </a:spcAft>
              <a:buNone/>
            </a:pPr>
            <a:r>
              <a:rPr lang="en-US" sz="1800" b="1" dirty="0">
                <a:solidFill>
                  <a:srgbClr val="FFC908"/>
                </a:solidFill>
                <a:effectLst/>
                <a:latin typeface="Calibri" panose="020F0502020204030204" pitchFamily="34" charset="0"/>
                <a:ea typeface="Calibri" panose="020F0502020204030204" pitchFamily="34" charset="0"/>
                <a:cs typeface="Times New Roman" panose="02020603050405020304" pitchFamily="18" charset="0"/>
              </a:rPr>
              <a:t>Program at a Glance (Tentative)</a:t>
            </a:r>
            <a:endParaRPr lang="en-US" sz="1800" dirty="0">
              <a:solidFill>
                <a:srgbClr val="FFC908"/>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9B8E9ACD-3057-4DCD-4962-8C4E085AB108}"/>
              </a:ext>
            </a:extLst>
          </p:cNvPr>
          <p:cNvSpPr txBox="1"/>
          <p:nvPr/>
        </p:nvSpPr>
        <p:spPr>
          <a:xfrm>
            <a:off x="145841" y="662830"/>
            <a:ext cx="6071194" cy="3739485"/>
          </a:xfrm>
          <a:prstGeom prst="rect">
            <a:avLst/>
          </a:prstGeom>
          <a:noFill/>
        </p:spPr>
        <p:txBody>
          <a:bodyPr wrap="square" rtlCol="0">
            <a:spAutoFit/>
          </a:bodyPr>
          <a:lstStyle/>
          <a:p>
            <a:pPr algn="just">
              <a:spcBef>
                <a:spcPts val="600"/>
              </a:spcBef>
            </a:pPr>
            <a:r>
              <a:rPr lang="en-US" sz="1200" dirty="0">
                <a:solidFill>
                  <a:schemeClr val="bg1"/>
                </a:solidFill>
              </a:rPr>
              <a:t>5:00 to 5:45 pm – Registration, Student Poster Sessions (10+ UCF Graduate Student Posters), and Social Hour</a:t>
            </a:r>
          </a:p>
          <a:p>
            <a:pPr algn="just">
              <a:spcBef>
                <a:spcPts val="600"/>
              </a:spcBef>
            </a:pPr>
            <a:r>
              <a:rPr lang="en-US" sz="1200" dirty="0">
                <a:solidFill>
                  <a:schemeClr val="bg1"/>
                </a:solidFill>
              </a:rPr>
              <a:t>5:45 to 6:30 pm – Dinner</a:t>
            </a:r>
          </a:p>
          <a:p>
            <a:pPr algn="just">
              <a:spcBef>
                <a:spcPts val="600"/>
              </a:spcBef>
            </a:pPr>
            <a:r>
              <a:rPr lang="en-US" sz="1200" dirty="0">
                <a:solidFill>
                  <a:schemeClr val="bg1"/>
                </a:solidFill>
              </a:rPr>
              <a:t>6:30 to 6:45 pm – Opening Remarks</a:t>
            </a:r>
          </a:p>
          <a:p>
            <a:pPr algn="just">
              <a:spcBef>
                <a:spcPts val="600"/>
              </a:spcBef>
            </a:pPr>
            <a:r>
              <a:rPr lang="en-US" sz="1200" dirty="0">
                <a:solidFill>
                  <a:schemeClr val="bg1"/>
                </a:solidFill>
              </a:rPr>
              <a:t>6:45 to 7:00 pm – UCF Student Research Presentations (Edgar Correa Prada and Martha Santos)</a:t>
            </a:r>
          </a:p>
          <a:p>
            <a:pPr algn="just">
              <a:spcBef>
                <a:spcPts val="600"/>
              </a:spcBef>
            </a:pPr>
            <a:r>
              <a:rPr lang="en-US" sz="1200" dirty="0">
                <a:solidFill>
                  <a:schemeClr val="bg1"/>
                </a:solidFill>
              </a:rPr>
              <a:t>7:00 to 7:30 pm –  UCF Faculty Research Presentation (Dr. Luis Arboleda, Associate Professor, University of Central Florida, title: Unified Prediction of Ground Response to Pile Driving and Compaction Vibrations).</a:t>
            </a:r>
          </a:p>
          <a:p>
            <a:pPr algn="just">
              <a:spcBef>
                <a:spcPts val="600"/>
              </a:spcBef>
            </a:pPr>
            <a:r>
              <a:rPr lang="en-US" sz="1200" dirty="0">
                <a:solidFill>
                  <a:schemeClr val="bg1"/>
                </a:solidFill>
              </a:rPr>
              <a:t>7:30 to 7:45 pm – Recognition of Dr. </a:t>
            </a:r>
            <a:r>
              <a:rPr lang="en-US" sz="1200" dirty="0" err="1">
                <a:solidFill>
                  <a:schemeClr val="bg1"/>
                </a:solidFill>
              </a:rPr>
              <a:t>Fuleihan’s</a:t>
            </a:r>
            <a:r>
              <a:rPr lang="en-US" sz="1200" dirty="0">
                <a:solidFill>
                  <a:schemeClr val="bg1"/>
                </a:solidFill>
              </a:rPr>
              <a:t> Contributions and Introduction of the Dr. </a:t>
            </a:r>
            <a:r>
              <a:rPr lang="en-US" sz="1200" dirty="0" err="1">
                <a:solidFill>
                  <a:schemeClr val="bg1"/>
                </a:solidFill>
              </a:rPr>
              <a:t>Fuleihan</a:t>
            </a:r>
            <a:r>
              <a:rPr lang="en-US" sz="1200" dirty="0">
                <a:solidFill>
                  <a:schemeClr val="bg1"/>
                </a:solidFill>
              </a:rPr>
              <a:t> Lecture Speaker</a:t>
            </a:r>
          </a:p>
          <a:p>
            <a:pPr algn="just">
              <a:spcBef>
                <a:spcPts val="600"/>
              </a:spcBef>
            </a:pPr>
            <a:r>
              <a:rPr lang="en-US" sz="1200" dirty="0">
                <a:solidFill>
                  <a:schemeClr val="bg1"/>
                </a:solidFill>
              </a:rPr>
              <a:t>7:45 to 8:45 pm – </a:t>
            </a:r>
            <a:r>
              <a:rPr lang="en-US" sz="1200" dirty="0" err="1">
                <a:solidFill>
                  <a:schemeClr val="bg1"/>
                </a:solidFill>
              </a:rPr>
              <a:t>Fuleihan</a:t>
            </a:r>
            <a:r>
              <a:rPr lang="en-US" sz="1200" dirty="0">
                <a:solidFill>
                  <a:schemeClr val="bg1"/>
                </a:solidFill>
              </a:rPr>
              <a:t> Lecture: Dr Suzanne Lacasse, Risk-informed Decision-making for Improved Safety.</a:t>
            </a:r>
          </a:p>
          <a:p>
            <a:pPr algn="just">
              <a:spcBef>
                <a:spcPts val="600"/>
              </a:spcBef>
            </a:pPr>
            <a:r>
              <a:rPr lang="en-US" sz="1200" dirty="0">
                <a:solidFill>
                  <a:schemeClr val="bg1"/>
                </a:solidFill>
              </a:rPr>
              <a:t>8:45 – 9:00 pm – Final Remarks</a:t>
            </a:r>
          </a:p>
          <a:p>
            <a:pPr algn="just">
              <a:spcBef>
                <a:spcPts val="600"/>
              </a:spcBef>
            </a:pPr>
            <a:r>
              <a:rPr lang="en-US" sz="1200" dirty="0">
                <a:solidFill>
                  <a:schemeClr val="bg1"/>
                </a:solidFill>
              </a:rPr>
              <a:t>9:00 pm – Adjourn</a:t>
            </a:r>
          </a:p>
          <a:p>
            <a:pPr algn="just">
              <a:spcBef>
                <a:spcPts val="600"/>
              </a:spcBef>
            </a:pPr>
            <a:r>
              <a:rPr lang="en-US" sz="1200" b="1" dirty="0">
                <a:solidFill>
                  <a:schemeClr val="bg1"/>
                </a:solidFill>
              </a:rPr>
              <a:t>Note: 1.5 Professional development hours (PDHs) will be provided for participants.</a:t>
            </a:r>
          </a:p>
        </p:txBody>
      </p:sp>
      <p:sp>
        <p:nvSpPr>
          <p:cNvPr id="2" name="TextBox 1">
            <a:extLst>
              <a:ext uri="{FF2B5EF4-FFF2-40B4-BE49-F238E27FC236}">
                <a16:creationId xmlns:a16="http://schemas.microsoft.com/office/drawing/2014/main" id="{B7039543-BB6A-6B42-7679-F6C433D09B47}"/>
              </a:ext>
            </a:extLst>
          </p:cNvPr>
          <p:cNvSpPr txBox="1"/>
          <p:nvPr/>
        </p:nvSpPr>
        <p:spPr>
          <a:xfrm>
            <a:off x="133573" y="4318349"/>
            <a:ext cx="3429000" cy="375552"/>
          </a:xfrm>
          <a:prstGeom prst="rect">
            <a:avLst/>
          </a:prstGeom>
          <a:noFill/>
        </p:spPr>
        <p:txBody>
          <a:bodyPr wrap="square">
            <a:spAutoFit/>
          </a:bodyPr>
          <a:lstStyle/>
          <a:p>
            <a:pPr marL="0" marR="0">
              <a:lnSpc>
                <a:spcPct val="107000"/>
              </a:lnSpc>
              <a:spcAft>
                <a:spcPts val="800"/>
              </a:spcAft>
              <a:buNone/>
            </a:pPr>
            <a:r>
              <a:rPr lang="en-US" sz="1800" b="1" dirty="0">
                <a:solidFill>
                  <a:srgbClr val="FFC908"/>
                </a:solidFill>
                <a:effectLst/>
                <a:latin typeface="Calibri" panose="020F0502020204030204" pitchFamily="34" charset="0"/>
                <a:ea typeface="Calibri" panose="020F0502020204030204" pitchFamily="34" charset="0"/>
                <a:cs typeface="Times New Roman" panose="02020603050405020304" pitchFamily="18" charset="0"/>
              </a:rPr>
              <a:t>Sponsorship Level</a:t>
            </a:r>
            <a:endParaRPr lang="en-US" sz="1800" dirty="0">
              <a:solidFill>
                <a:srgbClr val="FFC908"/>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7314D743-C9AA-49AA-12CA-49D146528CD8}"/>
              </a:ext>
            </a:extLst>
          </p:cNvPr>
          <p:cNvGraphicFramePr>
            <a:graphicFrameLocks noGrp="1"/>
          </p:cNvGraphicFramePr>
          <p:nvPr>
            <p:extLst>
              <p:ext uri="{D42A27DB-BD31-4B8C-83A1-F6EECF244321}">
                <p14:modId xmlns:p14="http://schemas.microsoft.com/office/powerpoint/2010/main" val="1656484171"/>
              </p:ext>
            </p:extLst>
          </p:nvPr>
        </p:nvGraphicFramePr>
        <p:xfrm>
          <a:off x="283205" y="4852862"/>
          <a:ext cx="5967283" cy="3144520"/>
        </p:xfrm>
        <a:graphic>
          <a:graphicData uri="http://schemas.openxmlformats.org/drawingml/2006/table">
            <a:tbl>
              <a:tblPr firstRow="1" bandRow="1">
                <a:tableStyleId>{2D5ABB26-0587-4C30-8999-92F81FD0307C}</a:tableStyleId>
              </a:tblPr>
              <a:tblGrid>
                <a:gridCol w="852469">
                  <a:extLst>
                    <a:ext uri="{9D8B030D-6E8A-4147-A177-3AD203B41FA5}">
                      <a16:colId xmlns:a16="http://schemas.microsoft.com/office/drawing/2014/main" val="2248718732"/>
                    </a:ext>
                  </a:extLst>
                </a:gridCol>
                <a:gridCol w="852469">
                  <a:extLst>
                    <a:ext uri="{9D8B030D-6E8A-4147-A177-3AD203B41FA5}">
                      <a16:colId xmlns:a16="http://schemas.microsoft.com/office/drawing/2014/main" val="4258683294"/>
                    </a:ext>
                  </a:extLst>
                </a:gridCol>
                <a:gridCol w="852469">
                  <a:extLst>
                    <a:ext uri="{9D8B030D-6E8A-4147-A177-3AD203B41FA5}">
                      <a16:colId xmlns:a16="http://schemas.microsoft.com/office/drawing/2014/main" val="3659031092"/>
                    </a:ext>
                  </a:extLst>
                </a:gridCol>
                <a:gridCol w="852469">
                  <a:extLst>
                    <a:ext uri="{9D8B030D-6E8A-4147-A177-3AD203B41FA5}">
                      <a16:colId xmlns:a16="http://schemas.microsoft.com/office/drawing/2014/main" val="104021023"/>
                    </a:ext>
                  </a:extLst>
                </a:gridCol>
                <a:gridCol w="852469">
                  <a:extLst>
                    <a:ext uri="{9D8B030D-6E8A-4147-A177-3AD203B41FA5}">
                      <a16:colId xmlns:a16="http://schemas.microsoft.com/office/drawing/2014/main" val="3720105515"/>
                    </a:ext>
                  </a:extLst>
                </a:gridCol>
                <a:gridCol w="852469">
                  <a:extLst>
                    <a:ext uri="{9D8B030D-6E8A-4147-A177-3AD203B41FA5}">
                      <a16:colId xmlns:a16="http://schemas.microsoft.com/office/drawing/2014/main" val="2323303184"/>
                    </a:ext>
                  </a:extLst>
                </a:gridCol>
                <a:gridCol w="852469">
                  <a:extLst>
                    <a:ext uri="{9D8B030D-6E8A-4147-A177-3AD203B41FA5}">
                      <a16:colId xmlns:a16="http://schemas.microsoft.com/office/drawing/2014/main" val="438263630"/>
                    </a:ext>
                  </a:extLst>
                </a:gridCol>
              </a:tblGrid>
              <a:tr h="185420">
                <a:tc>
                  <a:txBody>
                    <a:bodyPr/>
                    <a:lstStyle/>
                    <a:p>
                      <a:pPr algn="ctr">
                        <a:buNone/>
                      </a:pPr>
                      <a:r>
                        <a:rPr lang="en-US" sz="1200" b="1" dirty="0">
                          <a:solidFill>
                            <a:schemeClr val="bg1"/>
                          </a:solidFill>
                          <a:effectLst/>
                        </a:rPr>
                        <a:t>Sponsor Level</a:t>
                      </a:r>
                      <a:endParaRPr lang="en-US" sz="1200" b="1"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b="1" dirty="0">
                          <a:solidFill>
                            <a:schemeClr val="bg1"/>
                          </a:solidFill>
                          <a:effectLst/>
                        </a:rPr>
                        <a:t>Donation</a:t>
                      </a:r>
                      <a:endParaRPr lang="en-US" sz="1200" b="1"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b="1" dirty="0">
                          <a:solidFill>
                            <a:schemeClr val="bg1"/>
                          </a:solidFill>
                          <a:effectLst/>
                        </a:rPr>
                        <a:t>No. of Seats</a:t>
                      </a:r>
                      <a:endParaRPr lang="en-US" sz="1200" b="1"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b="1" dirty="0">
                          <a:solidFill>
                            <a:schemeClr val="bg1"/>
                          </a:solidFill>
                          <a:effectLst/>
                        </a:rPr>
                        <a:t>Program &amp; Slides</a:t>
                      </a:r>
                      <a:endParaRPr lang="en-US" sz="1200" b="1"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b="1" dirty="0">
                          <a:solidFill>
                            <a:schemeClr val="bg1"/>
                          </a:solidFill>
                          <a:effectLst/>
                        </a:rPr>
                        <a:t>On-site Signage</a:t>
                      </a:r>
                      <a:endParaRPr lang="en-US" sz="1200" b="1"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b="1" dirty="0">
                          <a:solidFill>
                            <a:schemeClr val="bg1"/>
                          </a:solidFill>
                          <a:effectLst/>
                        </a:rPr>
                        <a:t>Mention from Podium</a:t>
                      </a:r>
                      <a:endParaRPr lang="en-US" sz="1200" b="1"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b="1" dirty="0">
                          <a:solidFill>
                            <a:schemeClr val="bg1"/>
                          </a:solidFill>
                          <a:effectLst/>
                          <a:latin typeface="+mn-lt"/>
                        </a:rPr>
                        <a:t>Reserved Seating</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45650006"/>
                  </a:ext>
                </a:extLst>
              </a:tr>
              <a:tr h="370840">
                <a:tc>
                  <a:txBody>
                    <a:bodyPr/>
                    <a:lstStyle/>
                    <a:p>
                      <a:pPr algn="ctr">
                        <a:buNone/>
                      </a:pPr>
                      <a:r>
                        <a:rPr lang="en-US" sz="1200" dirty="0">
                          <a:solidFill>
                            <a:schemeClr val="bg1"/>
                          </a:solidFill>
                          <a:effectLst/>
                        </a:rPr>
                        <a:t>Individual</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$75</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1</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35146453"/>
                  </a:ext>
                </a:extLst>
              </a:tr>
              <a:tr h="370840">
                <a:tc>
                  <a:txBody>
                    <a:bodyPr/>
                    <a:lstStyle/>
                    <a:p>
                      <a:pPr algn="ctr">
                        <a:buNone/>
                      </a:pPr>
                      <a:r>
                        <a:rPr lang="en-US" sz="1200">
                          <a:solidFill>
                            <a:schemeClr val="bg1"/>
                          </a:solidFill>
                          <a:effectLst/>
                        </a:rPr>
                        <a:t>Donor</a:t>
                      </a:r>
                      <a:endParaRPr lang="en-US" sz="120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a:solidFill>
                            <a:schemeClr val="bg1"/>
                          </a:solidFill>
                          <a:effectLst/>
                        </a:rPr>
                        <a:t>$200</a:t>
                      </a:r>
                      <a:endParaRPr lang="en-US" sz="120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1</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Listed Name</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643890"/>
                  </a:ext>
                </a:extLst>
              </a:tr>
              <a:tr h="370840">
                <a:tc>
                  <a:txBody>
                    <a:bodyPr/>
                    <a:lstStyle/>
                    <a:p>
                      <a:pPr algn="ctr">
                        <a:buNone/>
                      </a:pPr>
                      <a:r>
                        <a:rPr lang="en-US" sz="1200">
                          <a:solidFill>
                            <a:schemeClr val="bg1"/>
                          </a:solidFill>
                          <a:effectLst/>
                        </a:rPr>
                        <a:t>Silver</a:t>
                      </a:r>
                      <a:endParaRPr lang="en-US" sz="120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a:solidFill>
                            <a:schemeClr val="bg1"/>
                          </a:solidFill>
                          <a:effectLst/>
                        </a:rPr>
                        <a:t>$500</a:t>
                      </a:r>
                      <a:endParaRPr lang="en-US" sz="120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a:solidFill>
                            <a:schemeClr val="bg1"/>
                          </a:solidFill>
                          <a:effectLst/>
                        </a:rPr>
                        <a:t>2</a:t>
                      </a:r>
                      <a:endParaRPr lang="en-US" sz="120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Small Logo</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78935789"/>
                  </a:ext>
                </a:extLst>
              </a:tr>
              <a:tr h="370840">
                <a:tc>
                  <a:txBody>
                    <a:bodyPr/>
                    <a:lstStyle/>
                    <a:p>
                      <a:pPr algn="ctr">
                        <a:buNone/>
                      </a:pPr>
                      <a:r>
                        <a:rPr lang="en-US" sz="1200">
                          <a:solidFill>
                            <a:schemeClr val="bg1"/>
                          </a:solidFill>
                          <a:effectLst/>
                        </a:rPr>
                        <a:t>Gold</a:t>
                      </a:r>
                      <a:endParaRPr lang="en-US" sz="120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a:solidFill>
                            <a:schemeClr val="bg1"/>
                          </a:solidFill>
                          <a:effectLst/>
                        </a:rPr>
                        <a:t>$750</a:t>
                      </a:r>
                      <a:endParaRPr lang="en-US" sz="120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a:solidFill>
                            <a:schemeClr val="bg1"/>
                          </a:solidFill>
                          <a:effectLst/>
                        </a:rPr>
                        <a:t>3</a:t>
                      </a:r>
                      <a:endParaRPr lang="en-US" sz="120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a:solidFill>
                            <a:schemeClr val="bg1"/>
                          </a:solidFill>
                          <a:effectLst/>
                        </a:rPr>
                        <a:t>Medium Logo</a:t>
                      </a:r>
                      <a:endParaRPr lang="en-US" sz="120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Yes</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39722306"/>
                  </a:ext>
                </a:extLst>
              </a:tr>
              <a:tr h="370840">
                <a:tc>
                  <a:txBody>
                    <a:bodyPr/>
                    <a:lstStyle/>
                    <a:p>
                      <a:pPr algn="ctr">
                        <a:buNone/>
                      </a:pPr>
                      <a:r>
                        <a:rPr lang="en-US" sz="1200">
                          <a:solidFill>
                            <a:schemeClr val="bg1"/>
                          </a:solidFill>
                          <a:effectLst/>
                        </a:rPr>
                        <a:t>Platinum</a:t>
                      </a:r>
                      <a:endParaRPr lang="en-US" sz="120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a:solidFill>
                            <a:schemeClr val="bg1"/>
                          </a:solidFill>
                          <a:effectLst/>
                        </a:rPr>
                        <a:t>$1000</a:t>
                      </a:r>
                      <a:endParaRPr lang="en-US" sz="120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4</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a:solidFill>
                            <a:schemeClr val="bg1"/>
                          </a:solidFill>
                          <a:effectLst/>
                        </a:rPr>
                        <a:t>Large Logo</a:t>
                      </a:r>
                      <a:endParaRPr lang="en-US" sz="120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Yes</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Yes</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Yes</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0048250"/>
                  </a:ext>
                </a:extLst>
              </a:tr>
              <a:tr h="370840">
                <a:tc>
                  <a:txBody>
                    <a:bodyPr/>
                    <a:lstStyle/>
                    <a:p>
                      <a:pPr algn="ctr">
                        <a:buNone/>
                      </a:pPr>
                      <a:r>
                        <a:rPr lang="en-US" sz="1200">
                          <a:solidFill>
                            <a:schemeClr val="bg1"/>
                          </a:solidFill>
                          <a:effectLst/>
                        </a:rPr>
                        <a:t>Diamond</a:t>
                      </a:r>
                      <a:endParaRPr lang="en-US" sz="120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a:solidFill>
                            <a:schemeClr val="bg1"/>
                          </a:solidFill>
                          <a:effectLst/>
                        </a:rPr>
                        <a:t>$2000</a:t>
                      </a:r>
                      <a:endParaRPr lang="en-US" sz="120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a:solidFill>
                            <a:schemeClr val="bg1"/>
                          </a:solidFill>
                          <a:effectLst/>
                        </a:rPr>
                        <a:t>6</a:t>
                      </a:r>
                      <a:endParaRPr lang="en-US" sz="120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Large Logo</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Yes</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Yes</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Yes</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7507035"/>
                  </a:ext>
                </a:extLst>
              </a:tr>
              <a:tr h="370840">
                <a:tc>
                  <a:txBody>
                    <a:bodyPr/>
                    <a:lstStyle/>
                    <a:p>
                      <a:pPr algn="ctr">
                        <a:buNone/>
                      </a:pPr>
                      <a:r>
                        <a:rPr lang="en-US" sz="1200" dirty="0">
                          <a:solidFill>
                            <a:schemeClr val="bg1"/>
                          </a:solidFill>
                          <a:effectLst/>
                        </a:rPr>
                        <a:t>Bar Sponsor</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$1000</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4</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a:solidFill>
                            <a:schemeClr val="bg1"/>
                          </a:solidFill>
                          <a:effectLst/>
                        </a:rPr>
                        <a:t>Large Logo</a:t>
                      </a:r>
                      <a:endParaRPr lang="en-US" sz="120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a:solidFill>
                            <a:schemeClr val="bg1"/>
                          </a:solidFill>
                          <a:effectLst/>
                        </a:rPr>
                        <a:t>Yes</a:t>
                      </a:r>
                      <a:endParaRPr lang="en-US" sz="120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en-US" sz="1200" dirty="0">
                          <a:solidFill>
                            <a:schemeClr val="bg1"/>
                          </a:solidFill>
                          <a:effectLst/>
                        </a:rPr>
                        <a:t>Yes</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dirty="0">
                          <a:solidFill>
                            <a:schemeClr val="bg1"/>
                          </a:solidFill>
                          <a:effectLst/>
                        </a:rPr>
                        <a:t>Yes</a:t>
                      </a:r>
                      <a:endParaRPr lang="en-US" sz="1200" dirty="0">
                        <a:solidFill>
                          <a:schemeClr val="bg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75878933"/>
                  </a:ext>
                </a:extLst>
              </a:tr>
            </a:tbl>
          </a:graphicData>
        </a:graphic>
      </p:graphicFrame>
      <p:pic>
        <p:nvPicPr>
          <p:cNvPr id="9" name="Picture 8">
            <a:extLst>
              <a:ext uri="{FF2B5EF4-FFF2-40B4-BE49-F238E27FC236}">
                <a16:creationId xmlns:a16="http://schemas.microsoft.com/office/drawing/2014/main" id="{A475DBFB-C370-488C-AC58-EA7FF2F93563}"/>
              </a:ext>
            </a:extLst>
          </p:cNvPr>
          <p:cNvPicPr>
            <a:picLocks noChangeAspect="1"/>
          </p:cNvPicPr>
          <p:nvPr/>
        </p:nvPicPr>
        <p:blipFill>
          <a:blip r:embed="rId3"/>
          <a:stretch>
            <a:fillRect/>
          </a:stretch>
        </p:blipFill>
        <p:spPr>
          <a:xfrm>
            <a:off x="1921451" y="8265030"/>
            <a:ext cx="3246295" cy="662934"/>
          </a:xfrm>
          <a:prstGeom prst="rect">
            <a:avLst/>
          </a:prstGeom>
        </p:spPr>
      </p:pic>
    </p:spTree>
    <p:extLst>
      <p:ext uri="{BB962C8B-B14F-4D97-AF65-F5344CB8AC3E}">
        <p14:creationId xmlns:p14="http://schemas.microsoft.com/office/powerpoint/2010/main" val="57356856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1137</TotalTime>
  <Words>738</Words>
  <Application>Microsoft Office PowerPoint</Application>
  <PresentationFormat>On-screen Show (4:3)</PresentationFormat>
  <Paragraphs>76</Paragraphs>
  <Slides>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Nick Chen</dc:creator>
  <cp:lastModifiedBy>Nick Chen</cp:lastModifiedBy>
  <cp:revision>16</cp:revision>
  <dcterms:created xsi:type="dcterms:W3CDTF">2025-10-30T23:26:11Z</dcterms:created>
  <dcterms:modified xsi:type="dcterms:W3CDTF">2025-11-06T21:01:29Z</dcterms:modified>
</cp:coreProperties>
</file>