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8"/>
  </p:notesMasterIdLst>
  <p:sldIdLst>
    <p:sldId id="256" r:id="rId2"/>
    <p:sldId id="301" r:id="rId3"/>
    <p:sldId id="302" r:id="rId4"/>
    <p:sldId id="303" r:id="rId5"/>
    <p:sldId id="305" r:id="rId6"/>
    <p:sldId id="307" r:id="rId7"/>
    <p:sldId id="306" r:id="rId8"/>
    <p:sldId id="308" r:id="rId9"/>
    <p:sldId id="309" r:id="rId10"/>
    <p:sldId id="292" r:id="rId11"/>
    <p:sldId id="295" r:id="rId12"/>
    <p:sldId id="296" r:id="rId13"/>
    <p:sldId id="297" r:id="rId14"/>
    <p:sldId id="298" r:id="rId15"/>
    <p:sldId id="299" r:id="rId16"/>
    <p:sldId id="30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1"/>
    <p:restoredTop sz="94231"/>
  </p:normalViewPr>
  <p:slideViewPr>
    <p:cSldViewPr snapToGrid="0" snapToObjects="1">
      <p:cViewPr varScale="1">
        <p:scale>
          <a:sx n="74" d="100"/>
          <a:sy n="74" d="100"/>
        </p:scale>
        <p:origin x="1224"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8CD2C7-69F7-664C-80CA-EB03B7B90664}" type="datetimeFigureOut">
              <a:rPr lang="en-US" smtClean="0"/>
              <a:t>4/25/19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BDA8B3-DD55-A343-B3CF-4BAE75C7CB15}" type="slidenum">
              <a:rPr lang="en-US" smtClean="0"/>
              <a:t>‹#›</a:t>
            </a:fld>
            <a:endParaRPr lang="en-US"/>
          </a:p>
        </p:txBody>
      </p:sp>
    </p:spTree>
    <p:extLst>
      <p:ext uri="{BB962C8B-B14F-4D97-AF65-F5344CB8AC3E}">
        <p14:creationId xmlns:p14="http://schemas.microsoft.com/office/powerpoint/2010/main" val="39774853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BDA8B3-DD55-A343-B3CF-4BAE75C7CB15}" type="slidenum">
              <a:rPr lang="en-US" smtClean="0"/>
              <a:t>2</a:t>
            </a:fld>
            <a:endParaRPr lang="en-US"/>
          </a:p>
        </p:txBody>
      </p:sp>
    </p:spTree>
    <p:extLst>
      <p:ext uri="{BB962C8B-B14F-4D97-AF65-F5344CB8AC3E}">
        <p14:creationId xmlns:p14="http://schemas.microsoft.com/office/powerpoint/2010/main" val="180287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BDA8B3-DD55-A343-B3CF-4BAE75C7CB15}" type="slidenum">
              <a:rPr lang="en-US" smtClean="0"/>
              <a:t>11</a:t>
            </a:fld>
            <a:endParaRPr lang="en-US"/>
          </a:p>
        </p:txBody>
      </p:sp>
    </p:spTree>
    <p:extLst>
      <p:ext uri="{BB962C8B-B14F-4D97-AF65-F5344CB8AC3E}">
        <p14:creationId xmlns:p14="http://schemas.microsoft.com/office/powerpoint/2010/main" val="3462401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a:t>
            </a:r>
            <a:r>
              <a:rPr lang="en-US" baseline="0" dirty="0"/>
              <a:t> who score high on self-regulation complete more years of school, earn more money, have higher status-jobs, and are more likely to stay happily married.</a:t>
            </a:r>
            <a:endParaRPr lang="en-US" dirty="0"/>
          </a:p>
        </p:txBody>
      </p:sp>
      <p:sp>
        <p:nvSpPr>
          <p:cNvPr id="4" name="Slide Number Placeholder 3"/>
          <p:cNvSpPr>
            <a:spLocks noGrp="1"/>
          </p:cNvSpPr>
          <p:nvPr>
            <p:ph type="sldNum" sz="quarter" idx="10"/>
          </p:nvPr>
        </p:nvSpPr>
        <p:spPr/>
        <p:txBody>
          <a:bodyPr/>
          <a:lstStyle/>
          <a:p>
            <a:fld id="{0DBDA8B3-DD55-A343-B3CF-4BAE75C7CB15}" type="slidenum">
              <a:rPr lang="en-US" smtClean="0"/>
              <a:t>13</a:t>
            </a:fld>
            <a:endParaRPr lang="en-US"/>
          </a:p>
        </p:txBody>
      </p:sp>
    </p:spTree>
    <p:extLst>
      <p:ext uri="{BB962C8B-B14F-4D97-AF65-F5344CB8AC3E}">
        <p14:creationId xmlns:p14="http://schemas.microsoft.com/office/powerpoint/2010/main" val="2690671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4/25/19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38E4D-051A-41E1-86A4-E56916468FD0}" type="datetimeFigureOut">
              <a:rPr lang="en-US" smtClean="0"/>
              <a:t>4/25/19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BB73A-582F-4420-9A14-CB10A2B2E5E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7CE38E4D-051A-41E1-86A4-E56916468FD0}" type="datetimeFigureOut">
              <a:rPr lang="en-US" smtClean="0"/>
              <a:t>4/25/19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7CE38E4D-051A-41E1-86A4-E56916468FD0}" type="datetimeFigureOut">
              <a:rPr lang="en-US" smtClean="0"/>
              <a:t>4/25/19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7CE38E4D-051A-41E1-86A4-E56916468FD0}" type="datetimeFigureOut">
              <a:rPr lang="en-US" smtClean="0"/>
              <a:t>4/25/19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a:t>Drag picture to placeholder or click icon to add</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a:t>Drag picture to placeholder or click icon to add</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lvl5pPr>
              <a:defRPr/>
            </a:lvl5pPr>
            <a:lvl6pPr marL="1719072">
              <a:defRPr/>
            </a:lvl6pPr>
            <a:lvl7pPr marL="1719072">
              <a:defRPr/>
            </a:lvl7pPr>
            <a:lvl8pPr marL="1719072">
              <a:defRPr/>
            </a:lvl8pPr>
            <a:lvl9pPr marL="1719072">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4/25/19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4/25/19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CE38E4D-051A-41E1-86A4-E56916468FD0}" type="datetimeFigureOut">
              <a:rPr lang="en-US" smtClean="0"/>
              <a:t>4/25/19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7CE38E4D-051A-41E1-86A4-E56916468FD0}" type="datetimeFigureOut">
              <a:rPr lang="en-US" smtClean="0"/>
              <a:t>4/25/19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7CE38E4D-051A-41E1-86A4-E56916468FD0}" type="datetimeFigureOut">
              <a:rPr lang="en-US" smtClean="0"/>
              <a:t>4/25/19</a:t>
            </a:fld>
            <a:endParaRPr lang="en-US"/>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886BB73A-582F-4420-9A14-CB10A2B2E5E8}"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4/25/19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7CE38E4D-051A-41E1-86A4-E56916468FD0}" type="datetimeFigureOut">
              <a:rPr lang="en-US" smtClean="0"/>
              <a:t>4/25/19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4/25/19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4/25/19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7CE38E4D-051A-41E1-86A4-E56916468FD0}" type="datetimeFigureOut">
              <a:rPr lang="en-US" smtClean="0"/>
              <a:t>4/25/19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7CE38E4D-051A-41E1-86A4-E56916468FD0}" type="datetimeFigureOut">
              <a:rPr lang="en-US" smtClean="0"/>
              <a:t>4/25/19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BB73A-582F-4420-9A14-CB10A2B2E5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7CE38E4D-051A-41E1-86A4-E56916468FD0}" type="datetimeFigureOut">
              <a:rPr lang="en-US" smtClean="0"/>
              <a:t>4/25/19</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886BB73A-582F-4420-9A14-CB10A2B2E5E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frank.bartolomeo@southfieldcenter.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600" dirty="0"/>
              <a:t>Self-Worth in a Time of Perfectionism, Comparison &amp; Pervasive Social Media</a:t>
            </a:r>
          </a:p>
        </p:txBody>
      </p:sp>
      <p:sp>
        <p:nvSpPr>
          <p:cNvPr id="3" name="Subtitle 2"/>
          <p:cNvSpPr>
            <a:spLocks noGrp="1"/>
          </p:cNvSpPr>
          <p:nvPr>
            <p:ph type="subTitle" idx="1"/>
          </p:nvPr>
        </p:nvSpPr>
        <p:spPr>
          <a:xfrm>
            <a:off x="457199" y="3680843"/>
            <a:ext cx="8345979" cy="1937676"/>
          </a:xfrm>
        </p:spPr>
        <p:txBody>
          <a:bodyPr>
            <a:normAutofit/>
          </a:bodyPr>
          <a:lstStyle/>
          <a:p>
            <a:endParaRPr lang="en-US" dirty="0"/>
          </a:p>
          <a:p>
            <a:endParaRPr lang="en-US" dirty="0"/>
          </a:p>
          <a:p>
            <a:pPr algn="l"/>
            <a:r>
              <a:rPr lang="en-US" sz="2500" dirty="0"/>
              <a:t>Frank Bartolomeo, Ph.D.</a:t>
            </a:r>
          </a:p>
          <a:p>
            <a:pPr algn="l"/>
            <a:r>
              <a:rPr lang="en-US" sz="2500" dirty="0"/>
              <a:t>Director of Behavioral Health Services</a:t>
            </a:r>
          </a:p>
        </p:txBody>
      </p:sp>
      <p:sp>
        <p:nvSpPr>
          <p:cNvPr id="4" name="TextBox 3"/>
          <p:cNvSpPr txBox="1"/>
          <p:nvPr/>
        </p:nvSpPr>
        <p:spPr>
          <a:xfrm>
            <a:off x="1998870" y="4041913"/>
            <a:ext cx="184666" cy="369332"/>
          </a:xfrm>
          <a:prstGeom prst="rect">
            <a:avLst/>
          </a:prstGeom>
          <a:noFill/>
        </p:spPr>
        <p:txBody>
          <a:bodyPr wrap="none" rtlCol="0">
            <a:spAutoFit/>
          </a:bodyPr>
          <a:lstStyle/>
          <a:p>
            <a:endParaRPr lang="en-US" dirty="0"/>
          </a:p>
        </p:txBody>
      </p:sp>
      <p:pic>
        <p:nvPicPr>
          <p:cNvPr id="5" name="Picture 4"/>
          <p:cNvPicPr/>
          <p:nvPr/>
        </p:nvPicPr>
        <p:blipFill>
          <a:blip r:embed="rId2"/>
          <a:srcRect/>
          <a:stretch>
            <a:fillRect/>
          </a:stretch>
        </p:blipFill>
        <p:spPr bwMode="auto">
          <a:xfrm>
            <a:off x="5146261" y="5944691"/>
            <a:ext cx="3997739" cy="913309"/>
          </a:xfrm>
          <a:prstGeom prst="rect">
            <a:avLst/>
          </a:prstGeom>
          <a:noFill/>
          <a:ln w="9525">
            <a:noFill/>
            <a:miter lim="800000"/>
            <a:headEnd/>
            <a:tailEnd/>
          </a:ln>
        </p:spPr>
      </p:pic>
    </p:spTree>
    <p:extLst>
      <p:ext uri="{BB962C8B-B14F-4D97-AF65-F5344CB8AC3E}">
        <p14:creationId xmlns:p14="http://schemas.microsoft.com/office/powerpoint/2010/main" val="2085352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971" y="751116"/>
            <a:ext cx="8207828" cy="1128912"/>
          </a:xfrm>
        </p:spPr>
        <p:txBody>
          <a:bodyPr/>
          <a:lstStyle/>
          <a:p>
            <a:r>
              <a:rPr lang="en-US" dirty="0"/>
              <a:t>The Three R’s of Adolescent Brain Development</a:t>
            </a:r>
            <a:r>
              <a:rPr lang="en-US" sz="3600" dirty="0"/>
              <a:t/>
            </a:r>
            <a:br>
              <a:rPr lang="en-US" sz="3600" dirty="0"/>
            </a:br>
            <a:endParaRPr lang="en-US" sz="3600" dirty="0"/>
          </a:p>
        </p:txBody>
      </p:sp>
      <p:sp>
        <p:nvSpPr>
          <p:cNvPr id="3" name="Content Placeholder 2"/>
          <p:cNvSpPr>
            <a:spLocks noGrp="1"/>
          </p:cNvSpPr>
          <p:nvPr>
            <p:ph idx="1"/>
          </p:nvPr>
        </p:nvSpPr>
        <p:spPr>
          <a:xfrm>
            <a:off x="272143" y="2546638"/>
            <a:ext cx="8675460" cy="4311362"/>
          </a:xfrm>
        </p:spPr>
        <p:txBody>
          <a:bodyPr>
            <a:normAutofit fontScale="92500"/>
          </a:bodyPr>
          <a:lstStyle/>
          <a:p>
            <a:pPr>
              <a:buFont typeface="Arial" panose="020B0604020202020204" pitchFamily="34" charset="0"/>
              <a:buChar char="•"/>
            </a:pPr>
            <a:r>
              <a:rPr lang="en-US" b="1" dirty="0"/>
              <a:t>Three brain systems most involved in maturation during adolescence</a:t>
            </a:r>
          </a:p>
          <a:p>
            <a:pPr lvl="1">
              <a:buFont typeface="Wingdings" panose="05000000000000000000" pitchFamily="2" charset="2"/>
              <a:buChar char="Ø"/>
            </a:pPr>
            <a:r>
              <a:rPr lang="en-US" sz="2200" dirty="0"/>
              <a:t>The Reward System</a:t>
            </a:r>
          </a:p>
          <a:p>
            <a:pPr lvl="1">
              <a:buFont typeface="Wingdings" panose="05000000000000000000" pitchFamily="2" charset="2"/>
              <a:buChar char="Ø"/>
            </a:pPr>
            <a:r>
              <a:rPr lang="en-US" sz="2200" dirty="0"/>
              <a:t>The Relationship System</a:t>
            </a:r>
          </a:p>
          <a:p>
            <a:pPr lvl="1">
              <a:buFont typeface="Wingdings" panose="05000000000000000000" pitchFamily="2" charset="2"/>
              <a:buChar char="Ø"/>
            </a:pPr>
            <a:r>
              <a:rPr lang="en-US" sz="2200" dirty="0"/>
              <a:t>The Regulatory System</a:t>
            </a:r>
          </a:p>
          <a:p>
            <a:pPr lvl="2">
              <a:buFont typeface="Courier New" panose="02070309020205020404" pitchFamily="49" charset="0"/>
              <a:buChar char="o"/>
            </a:pPr>
            <a:r>
              <a:rPr lang="en-US" sz="2200" dirty="0"/>
              <a:t>The reward system regulates the experience of pleasure, rewards &amp; punishment</a:t>
            </a:r>
          </a:p>
          <a:p>
            <a:pPr lvl="2">
              <a:buFont typeface="Courier New" panose="02070309020205020404" pitchFamily="49" charset="0"/>
              <a:buChar char="o"/>
            </a:pPr>
            <a:r>
              <a:rPr lang="en-US" sz="2200" dirty="0"/>
              <a:t>The relationship system regulates how we process information about interpersonal relationships</a:t>
            </a:r>
          </a:p>
          <a:p>
            <a:pPr lvl="2">
              <a:buFont typeface="Courier New" panose="02070309020205020404" pitchFamily="49" charset="0"/>
              <a:buChar char="o"/>
            </a:pPr>
            <a:r>
              <a:rPr lang="en-US" sz="2200" dirty="0"/>
              <a:t>The regulatory system regulates the ability to exercise self-control</a:t>
            </a:r>
          </a:p>
          <a:p>
            <a:pPr lvl="0">
              <a:buClr>
                <a:srgbClr val="80B606"/>
              </a:buClr>
              <a:buFont typeface="Arial" panose="020B0604020202020204" pitchFamily="34" charset="0"/>
              <a:buChar char="•"/>
            </a:pPr>
            <a:r>
              <a:rPr lang="en-US" b="1" dirty="0">
                <a:solidFill>
                  <a:prstClr val="black">
                    <a:lumMod val="65000"/>
                    <a:lumOff val="35000"/>
                  </a:prstClr>
                </a:solidFill>
              </a:rPr>
              <a:t>These are the brain systems most responsive to stimulation during adolescence and they are the ones most easily harmed</a:t>
            </a:r>
            <a:endParaRPr lang="en-US" b="1" dirty="0"/>
          </a:p>
          <a:p>
            <a:pPr lvl="1"/>
            <a:endParaRPr lang="en-US" sz="1800" dirty="0"/>
          </a:p>
          <a:p>
            <a:endParaRPr lang="en-US" sz="2000" dirty="0"/>
          </a:p>
        </p:txBody>
      </p:sp>
    </p:spTree>
    <p:extLst>
      <p:ext uri="{BB962C8B-B14F-4D97-AF65-F5344CB8AC3E}">
        <p14:creationId xmlns:p14="http://schemas.microsoft.com/office/powerpoint/2010/main" val="792883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7799"/>
            <a:ext cx="8229600" cy="1143000"/>
          </a:xfrm>
        </p:spPr>
        <p:txBody>
          <a:bodyPr/>
          <a:lstStyle/>
          <a:p>
            <a:r>
              <a:rPr lang="en-US" dirty="0"/>
              <a:t>The Reward System:</a:t>
            </a:r>
            <a:br>
              <a:rPr lang="en-US" dirty="0"/>
            </a:br>
            <a:r>
              <a:rPr lang="en-US" dirty="0"/>
              <a:t>“Revving the Engine”</a:t>
            </a:r>
          </a:p>
        </p:txBody>
      </p:sp>
      <p:sp>
        <p:nvSpPr>
          <p:cNvPr id="3" name="Content Placeholder 2"/>
          <p:cNvSpPr>
            <a:spLocks noGrp="1"/>
          </p:cNvSpPr>
          <p:nvPr>
            <p:ph idx="1"/>
          </p:nvPr>
        </p:nvSpPr>
        <p:spPr>
          <a:xfrm>
            <a:off x="141513" y="2574146"/>
            <a:ext cx="8882743" cy="4109682"/>
          </a:xfrm>
        </p:spPr>
        <p:txBody>
          <a:bodyPr>
            <a:noAutofit/>
          </a:bodyPr>
          <a:lstStyle/>
          <a:p>
            <a:pPr>
              <a:buFont typeface="Arial" panose="020B0604020202020204" pitchFamily="34" charset="0"/>
              <a:buChar char="•"/>
            </a:pPr>
            <a:r>
              <a:rPr lang="en-US" sz="2000" dirty="0"/>
              <a:t>Puberty triggers a dramatic increase in the concentration of dopamine receptors; dopamine is involved in the experience of reward and the motivation to get more of it</a:t>
            </a:r>
          </a:p>
          <a:p>
            <a:pPr>
              <a:buFont typeface="Arial" panose="020B0604020202020204" pitchFamily="34" charset="0"/>
              <a:buChar char="•"/>
            </a:pPr>
            <a:r>
              <a:rPr lang="en-US" sz="2000" dirty="0"/>
              <a:t>Adolescents are more sensitive to rewards than adults: Nothing will ever feel as good as it did when we were teenagers </a:t>
            </a:r>
          </a:p>
          <a:p>
            <a:pPr>
              <a:buFont typeface="Arial" panose="020B0604020202020204" pitchFamily="34" charset="0"/>
              <a:buChar char="•"/>
            </a:pPr>
            <a:r>
              <a:rPr lang="en-US" sz="2000" dirty="0"/>
              <a:t>More sensitivity to alcohol, nicotine, and cocaine</a:t>
            </a:r>
          </a:p>
          <a:p>
            <a:pPr>
              <a:buFont typeface="Arial" panose="020B0604020202020204" pitchFamily="34" charset="0"/>
              <a:buChar char="•"/>
            </a:pPr>
            <a:r>
              <a:rPr lang="en-US" sz="2000" dirty="0"/>
              <a:t>Social rewards such as praise, attention, sensitivity to others’ opinions</a:t>
            </a:r>
          </a:p>
          <a:p>
            <a:pPr>
              <a:buFont typeface="Arial" panose="020B0604020202020204" pitchFamily="34" charset="0"/>
              <a:buChar char="•"/>
            </a:pPr>
            <a:r>
              <a:rPr lang="en-US" sz="2000" dirty="0"/>
              <a:t>Involved in sensation seeking and the willingness to engage in risky behaviors</a:t>
            </a:r>
          </a:p>
          <a:p>
            <a:pPr>
              <a:buFont typeface="Arial" panose="020B0604020202020204" pitchFamily="34" charset="0"/>
              <a:buChar char="•"/>
            </a:pPr>
            <a:r>
              <a:rPr lang="en-US" sz="2000" dirty="0"/>
              <a:t>Potential rewards of recklessness or risky behaviors</a:t>
            </a:r>
          </a:p>
          <a:p>
            <a:endParaRPr lang="en-US" sz="1800" dirty="0"/>
          </a:p>
        </p:txBody>
      </p:sp>
    </p:spTree>
    <p:extLst>
      <p:ext uri="{BB962C8B-B14F-4D97-AF65-F5344CB8AC3E}">
        <p14:creationId xmlns:p14="http://schemas.microsoft.com/office/powerpoint/2010/main" val="2809493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6913"/>
            <a:ext cx="8229600" cy="1143000"/>
          </a:xfrm>
        </p:spPr>
        <p:txBody>
          <a:bodyPr/>
          <a:lstStyle/>
          <a:p>
            <a:r>
              <a:rPr lang="en-US" dirty="0"/>
              <a:t>The Relationship System:    “The Social Brain”</a:t>
            </a:r>
          </a:p>
        </p:txBody>
      </p:sp>
      <p:sp>
        <p:nvSpPr>
          <p:cNvPr id="3" name="Content Placeholder 2"/>
          <p:cNvSpPr>
            <a:spLocks noGrp="1"/>
          </p:cNvSpPr>
          <p:nvPr>
            <p:ph idx="1"/>
          </p:nvPr>
        </p:nvSpPr>
        <p:spPr>
          <a:xfrm>
            <a:off x="119743" y="2634344"/>
            <a:ext cx="8828314" cy="4038600"/>
          </a:xfrm>
        </p:spPr>
        <p:txBody>
          <a:bodyPr>
            <a:normAutofit/>
          </a:bodyPr>
          <a:lstStyle/>
          <a:p>
            <a:pPr>
              <a:buFont typeface="Arial" panose="020B0604020202020204" pitchFamily="34" charset="0"/>
              <a:buChar char="•"/>
            </a:pPr>
            <a:r>
              <a:rPr lang="en-US" b="1" dirty="0"/>
              <a:t>Adolescents pay more attention to other people’s expressions, thoughts, feelings, and opinions</a:t>
            </a:r>
          </a:p>
          <a:p>
            <a:pPr>
              <a:buFont typeface="Arial" panose="020B0604020202020204" pitchFamily="34" charset="0"/>
              <a:buChar char="•"/>
            </a:pPr>
            <a:r>
              <a:rPr lang="en-US" b="1" dirty="0"/>
              <a:t>Adolescents get a dopamine hit from being with friends</a:t>
            </a:r>
          </a:p>
          <a:p>
            <a:pPr lvl="1">
              <a:buFont typeface="Wingdings" panose="05000000000000000000" pitchFamily="2" charset="2"/>
              <a:buChar char="Ø"/>
            </a:pPr>
            <a:r>
              <a:rPr lang="en-US" sz="2200" dirty="0"/>
              <a:t>Sensitivity to status and rejection, susceptibility to peer pressure, and more interest in gossip</a:t>
            </a:r>
          </a:p>
          <a:p>
            <a:pPr lvl="1">
              <a:buFont typeface="Wingdings" panose="05000000000000000000" pitchFamily="2" charset="2"/>
              <a:buChar char="Ø"/>
            </a:pPr>
            <a:r>
              <a:rPr lang="en-US" sz="2200" dirty="0"/>
              <a:t>Rejection during adolescence resembles physical pain</a:t>
            </a:r>
          </a:p>
          <a:p>
            <a:pPr lvl="1">
              <a:buFont typeface="Wingdings" panose="05000000000000000000" pitchFamily="2" charset="2"/>
              <a:buChar char="Ø"/>
            </a:pPr>
            <a:r>
              <a:rPr lang="en-US" sz="2200" dirty="0"/>
              <a:t>Fixation of emotions can limit perception of potentially important information elsewhere in the environment</a:t>
            </a:r>
          </a:p>
          <a:p>
            <a:pPr lvl="2">
              <a:buFont typeface="Courier New" panose="02070309020205020404" pitchFamily="49" charset="0"/>
              <a:buChar char="o"/>
            </a:pPr>
            <a:r>
              <a:rPr lang="en-US" sz="2200" dirty="0"/>
              <a:t>May miss the message and hear only the emotion </a:t>
            </a:r>
          </a:p>
        </p:txBody>
      </p:sp>
    </p:spTree>
    <p:extLst>
      <p:ext uri="{BB962C8B-B14F-4D97-AF65-F5344CB8AC3E}">
        <p14:creationId xmlns:p14="http://schemas.microsoft.com/office/powerpoint/2010/main" val="57609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Regulatory System:</a:t>
            </a:r>
            <a:br>
              <a:rPr lang="en-US" dirty="0"/>
            </a:br>
            <a:r>
              <a:rPr lang="en-US" dirty="0"/>
              <a:t>“Putting on the Brakes”</a:t>
            </a:r>
          </a:p>
        </p:txBody>
      </p:sp>
      <p:sp>
        <p:nvSpPr>
          <p:cNvPr id="3" name="Content Placeholder 2"/>
          <p:cNvSpPr>
            <a:spLocks noGrp="1"/>
          </p:cNvSpPr>
          <p:nvPr>
            <p:ph idx="1"/>
          </p:nvPr>
        </p:nvSpPr>
        <p:spPr>
          <a:xfrm>
            <a:off x="173038" y="2688772"/>
            <a:ext cx="8753247" cy="4038600"/>
          </a:xfrm>
        </p:spPr>
        <p:txBody>
          <a:bodyPr/>
          <a:lstStyle/>
          <a:p>
            <a:pPr>
              <a:buFont typeface="Arial" panose="020B0604020202020204" pitchFamily="34" charset="0"/>
              <a:buChar char="•"/>
            </a:pPr>
            <a:r>
              <a:rPr lang="en-US" b="1" dirty="0"/>
              <a:t>The capacity for self-regulation is perhaps the most important contributor to achievement, mental health, and social success</a:t>
            </a:r>
          </a:p>
          <a:p>
            <a:pPr lvl="1"/>
            <a:r>
              <a:rPr lang="en-US" sz="2200" dirty="0"/>
              <a:t>Self-regulation involves the ability to exercise control over what we think (including focus), what we feel, and what we do </a:t>
            </a:r>
          </a:p>
          <a:p>
            <a:pPr lvl="2">
              <a:buFont typeface="Courier New" panose="02070309020205020404" pitchFamily="49" charset="0"/>
              <a:buChar char="o"/>
            </a:pPr>
            <a:r>
              <a:rPr lang="en-US" sz="2200" dirty="0"/>
              <a:t>Delayed gratification/frustration tolerance</a:t>
            </a:r>
          </a:p>
          <a:p>
            <a:pPr lvl="2">
              <a:buFont typeface="Courier New" panose="02070309020205020404" pitchFamily="49" charset="0"/>
              <a:buChar char="o"/>
            </a:pPr>
            <a:r>
              <a:rPr lang="en-US" sz="2200" dirty="0"/>
              <a:t>Self-control</a:t>
            </a:r>
          </a:p>
          <a:p>
            <a:pPr lvl="2">
              <a:buFont typeface="Courier New" panose="02070309020205020404" pitchFamily="49" charset="0"/>
              <a:buChar char="o"/>
            </a:pPr>
            <a:r>
              <a:rPr lang="en-US" sz="2200" dirty="0"/>
              <a:t>Self-regulation is at the heart of determination, perseverance,  or “grit”</a:t>
            </a:r>
          </a:p>
          <a:p>
            <a:pPr lvl="2"/>
            <a:endParaRPr lang="en-US" dirty="0"/>
          </a:p>
        </p:txBody>
      </p:sp>
    </p:spTree>
    <p:extLst>
      <p:ext uri="{BB962C8B-B14F-4D97-AF65-F5344CB8AC3E}">
        <p14:creationId xmlns:p14="http://schemas.microsoft.com/office/powerpoint/2010/main" val="1226979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Parents</a:t>
            </a:r>
          </a:p>
        </p:txBody>
      </p:sp>
      <p:sp>
        <p:nvSpPr>
          <p:cNvPr id="3" name="Content Placeholder 2"/>
          <p:cNvSpPr>
            <a:spLocks noGrp="1"/>
          </p:cNvSpPr>
          <p:nvPr>
            <p:ph idx="1"/>
          </p:nvPr>
        </p:nvSpPr>
        <p:spPr>
          <a:xfrm>
            <a:off x="206829" y="2597540"/>
            <a:ext cx="8665028" cy="4206034"/>
          </a:xfrm>
        </p:spPr>
        <p:txBody>
          <a:bodyPr>
            <a:normAutofit/>
          </a:bodyPr>
          <a:lstStyle/>
          <a:p>
            <a:pPr>
              <a:buFont typeface="Arial" panose="020B0604020202020204" pitchFamily="34" charset="0"/>
              <a:buChar char="•"/>
            </a:pPr>
            <a:r>
              <a:rPr lang="en-US" b="1" dirty="0"/>
              <a:t>Helping Adolescents Develop Mature Self-Regulation:</a:t>
            </a:r>
          </a:p>
          <a:p>
            <a:pPr lvl="1">
              <a:buFont typeface="Wingdings" panose="05000000000000000000" pitchFamily="2" charset="2"/>
              <a:buChar char="Ø"/>
            </a:pPr>
            <a:r>
              <a:rPr lang="en-US" sz="2200" dirty="0"/>
              <a:t>Authoritative Parenting Style: Be warm, Be Firm, Be supportive of teen’s growing capacity for self-regulation and independence</a:t>
            </a:r>
          </a:p>
          <a:p>
            <a:pPr lvl="1">
              <a:buFont typeface="Wingdings" panose="05000000000000000000" pitchFamily="2" charset="2"/>
              <a:buChar char="Ø"/>
            </a:pPr>
            <a:r>
              <a:rPr lang="en-US" sz="2200" dirty="0"/>
              <a:t>We learn to regulate by being regulated</a:t>
            </a:r>
          </a:p>
          <a:p>
            <a:pPr lvl="1">
              <a:buFont typeface="Wingdings" panose="05000000000000000000" pitchFamily="2" charset="2"/>
              <a:buChar char="Ø"/>
            </a:pPr>
            <a:r>
              <a:rPr lang="en-US" sz="2200" dirty="0"/>
              <a:t>“Scaffolding”:  the gradual giving of more responsibility—enough so they will feel the benefits but not suffer dire consequences should they fail</a:t>
            </a:r>
          </a:p>
          <a:p>
            <a:pPr lvl="1">
              <a:buFont typeface="Wingdings" panose="05000000000000000000" pitchFamily="2" charset="2"/>
              <a:buChar char="Ø"/>
            </a:pPr>
            <a:r>
              <a:rPr lang="en-US" sz="2200" dirty="0"/>
              <a:t>Help think through decisions rather than making them for him</a:t>
            </a:r>
          </a:p>
          <a:p>
            <a:pPr lvl="1">
              <a:buFont typeface="Wingdings" panose="05000000000000000000" pitchFamily="2" charset="2"/>
              <a:buChar char="Ø"/>
            </a:pPr>
            <a:r>
              <a:rPr lang="en-US" sz="2200" dirty="0"/>
              <a:t>Protect when you must; permit when you can</a:t>
            </a:r>
          </a:p>
          <a:p>
            <a:pPr lvl="1"/>
            <a:endParaRPr lang="en-US" dirty="0"/>
          </a:p>
        </p:txBody>
      </p:sp>
    </p:spTree>
    <p:extLst>
      <p:ext uri="{BB962C8B-B14F-4D97-AF65-F5344CB8AC3E}">
        <p14:creationId xmlns:p14="http://schemas.microsoft.com/office/powerpoint/2010/main" val="328873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Suggestions from Neuroscience</a:t>
            </a:r>
          </a:p>
        </p:txBody>
      </p:sp>
      <p:sp>
        <p:nvSpPr>
          <p:cNvPr id="3" name="Content Placeholder 2"/>
          <p:cNvSpPr>
            <a:spLocks noGrp="1"/>
          </p:cNvSpPr>
          <p:nvPr>
            <p:ph idx="1"/>
          </p:nvPr>
        </p:nvSpPr>
        <p:spPr>
          <a:xfrm>
            <a:off x="827313" y="2684228"/>
            <a:ext cx="7957457" cy="3966945"/>
          </a:xfrm>
        </p:spPr>
        <p:txBody>
          <a:bodyPr/>
          <a:lstStyle/>
          <a:p>
            <a:pPr>
              <a:buFont typeface="Arial" panose="020B0604020202020204" pitchFamily="34" charset="0"/>
              <a:buChar char="•"/>
            </a:pPr>
            <a:r>
              <a:rPr lang="en-US" dirty="0"/>
              <a:t>Training Executive Functioning</a:t>
            </a:r>
          </a:p>
          <a:p>
            <a:pPr>
              <a:buFont typeface="Arial" panose="020B0604020202020204" pitchFamily="34" charset="0"/>
              <a:buChar char="•"/>
            </a:pPr>
            <a:r>
              <a:rPr lang="en-US" dirty="0"/>
              <a:t>Mindfulness Meditation</a:t>
            </a:r>
          </a:p>
          <a:p>
            <a:pPr>
              <a:buFont typeface="Arial" panose="020B0604020202020204" pitchFamily="34" charset="0"/>
              <a:buChar char="•"/>
            </a:pPr>
            <a:r>
              <a:rPr lang="en-US" dirty="0"/>
              <a:t>Aerobic Exercise</a:t>
            </a:r>
          </a:p>
          <a:p>
            <a:pPr>
              <a:buFont typeface="Arial" panose="020B0604020202020204" pitchFamily="34" charset="0"/>
              <a:buChar char="•"/>
            </a:pPr>
            <a:r>
              <a:rPr lang="en-US" dirty="0"/>
              <a:t>Mindful Physical Activity</a:t>
            </a:r>
          </a:p>
          <a:p>
            <a:pPr lvl="1">
              <a:buFont typeface="Wingdings" panose="05000000000000000000" pitchFamily="2" charset="2"/>
              <a:buChar char="Ø"/>
            </a:pPr>
            <a:r>
              <a:rPr lang="en-US" sz="2200" dirty="0"/>
              <a:t>Yoga, certain martial arts, like </a:t>
            </a:r>
            <a:r>
              <a:rPr lang="en-US" sz="2200" dirty="0" err="1"/>
              <a:t>tae</a:t>
            </a:r>
            <a:r>
              <a:rPr lang="en-US" sz="2200" dirty="0"/>
              <a:t> kwon do, appear to strengthen self-regulation</a:t>
            </a:r>
          </a:p>
          <a:p>
            <a:pPr lvl="0">
              <a:buClr>
                <a:srgbClr val="80B606"/>
              </a:buClr>
              <a:buFont typeface="Arial" panose="020B0604020202020204" pitchFamily="34" charset="0"/>
              <a:buChar char="•"/>
            </a:pPr>
            <a:r>
              <a:rPr lang="en-US" dirty="0">
                <a:solidFill>
                  <a:prstClr val="black">
                    <a:lumMod val="65000"/>
                    <a:lumOff val="35000"/>
                  </a:prstClr>
                </a:solidFill>
              </a:rPr>
              <a:t>Teaching self-regulation skills and strategies</a:t>
            </a:r>
          </a:p>
          <a:p>
            <a:pPr lvl="1"/>
            <a:endParaRPr lang="en-US" sz="2200" dirty="0"/>
          </a:p>
          <a:p>
            <a:endParaRPr lang="en-US" dirty="0"/>
          </a:p>
        </p:txBody>
      </p:sp>
    </p:spTree>
    <p:extLst>
      <p:ext uri="{BB962C8B-B14F-4D97-AF65-F5344CB8AC3E}">
        <p14:creationId xmlns:p14="http://schemas.microsoft.com/office/powerpoint/2010/main" val="3363536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a:xfrm>
            <a:off x="739775" y="2770094"/>
            <a:ext cx="7662864" cy="3863462"/>
          </a:xfrm>
        </p:spPr>
        <p:txBody>
          <a:bodyPr>
            <a:normAutofit lnSpcReduction="10000"/>
          </a:bodyPr>
          <a:lstStyle/>
          <a:p>
            <a:pPr marL="0" lvl="0" indent="0" algn="ctr">
              <a:buClr>
                <a:srgbClr val="80B606"/>
              </a:buClr>
              <a:buNone/>
            </a:pPr>
            <a:endParaRPr lang="en-US" b="1" dirty="0">
              <a:solidFill>
                <a:prstClr val="black">
                  <a:lumMod val="65000"/>
                  <a:lumOff val="35000"/>
                </a:prstClr>
              </a:solidFill>
            </a:endParaRPr>
          </a:p>
          <a:p>
            <a:pPr marL="0" lvl="0" indent="0" algn="ctr">
              <a:buClr>
                <a:srgbClr val="80B606"/>
              </a:buClr>
              <a:buNone/>
            </a:pPr>
            <a:r>
              <a:rPr lang="en-US" b="1" dirty="0">
                <a:solidFill>
                  <a:prstClr val="black">
                    <a:lumMod val="65000"/>
                    <a:lumOff val="35000"/>
                  </a:prstClr>
                </a:solidFill>
              </a:rPr>
              <a:t>Dr. Frank Bartolomeo</a:t>
            </a:r>
            <a:endParaRPr lang="en-US" b="1" dirty="0"/>
          </a:p>
          <a:p>
            <a:pPr marL="349250" lvl="1" indent="0" algn="ctr">
              <a:buClr>
                <a:srgbClr val="80B606"/>
              </a:buClr>
              <a:buNone/>
            </a:pPr>
            <a:r>
              <a:rPr lang="en-US" dirty="0">
                <a:hlinkClick r:id="rId2"/>
              </a:rPr>
              <a:t>frank.bartolomeo@southfieldcenter.com</a:t>
            </a:r>
            <a:endParaRPr lang="en-US" dirty="0"/>
          </a:p>
          <a:p>
            <a:pPr marL="349250" lvl="1" indent="0" algn="ctr">
              <a:buClr>
                <a:srgbClr val="80B606"/>
              </a:buClr>
              <a:buNone/>
            </a:pPr>
            <a:endParaRPr lang="en-US" dirty="0"/>
          </a:p>
          <a:p>
            <a:pPr marL="349250" lvl="1" indent="0" algn="ctr">
              <a:buClr>
                <a:srgbClr val="80B606"/>
              </a:buClr>
              <a:buNone/>
            </a:pPr>
            <a:endParaRPr lang="en-US" dirty="0"/>
          </a:p>
          <a:p>
            <a:pPr marL="0" indent="-457200" algn="ctr">
              <a:buNone/>
            </a:pPr>
            <a:r>
              <a:rPr lang="en-US" dirty="0"/>
              <a:t>The Southfield Center for Development</a:t>
            </a:r>
          </a:p>
          <a:p>
            <a:pPr marL="0" indent="-457200" algn="ctr">
              <a:buNone/>
            </a:pPr>
            <a:r>
              <a:rPr lang="en-US" dirty="0"/>
              <a:t>85 Old Kings Highway North, Darien</a:t>
            </a:r>
          </a:p>
          <a:p>
            <a:pPr marL="0" indent="-457200" algn="ctr">
              <a:buNone/>
            </a:pPr>
            <a:r>
              <a:rPr lang="en-US" dirty="0"/>
              <a:t>203 202 7654</a:t>
            </a:r>
          </a:p>
          <a:p>
            <a:pPr marL="0" indent="0">
              <a:buNone/>
            </a:pPr>
            <a:endParaRPr lang="en-US" dirty="0"/>
          </a:p>
        </p:txBody>
      </p:sp>
    </p:spTree>
    <p:extLst>
      <p:ext uri="{BB962C8B-B14F-4D97-AF65-F5344CB8AC3E}">
        <p14:creationId xmlns:p14="http://schemas.microsoft.com/office/powerpoint/2010/main" val="1263268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A6CB26-331A-4172-8729-CAA426004901}"/>
              </a:ext>
            </a:extLst>
          </p:cNvPr>
          <p:cNvSpPr>
            <a:spLocks noGrp="1"/>
          </p:cNvSpPr>
          <p:nvPr>
            <p:ph type="title"/>
          </p:nvPr>
        </p:nvSpPr>
        <p:spPr/>
        <p:txBody>
          <a:bodyPr/>
          <a:lstStyle/>
          <a:p>
            <a:r>
              <a:rPr lang="en-US" dirty="0"/>
              <a:t>The Problem with Self-Esteem</a:t>
            </a:r>
          </a:p>
        </p:txBody>
      </p:sp>
      <p:sp>
        <p:nvSpPr>
          <p:cNvPr id="3" name="Content Placeholder 2">
            <a:extLst>
              <a:ext uri="{FF2B5EF4-FFF2-40B4-BE49-F238E27FC236}">
                <a16:creationId xmlns:a16="http://schemas.microsoft.com/office/drawing/2014/main" xmlns="" id="{F95AA466-4566-41A9-84E9-895F4AC6CE9F}"/>
              </a:ext>
            </a:extLst>
          </p:cNvPr>
          <p:cNvSpPr>
            <a:spLocks noGrp="1"/>
          </p:cNvSpPr>
          <p:nvPr>
            <p:ph idx="1"/>
          </p:nvPr>
        </p:nvSpPr>
        <p:spPr>
          <a:xfrm>
            <a:off x="457200" y="2770094"/>
            <a:ext cx="8229600" cy="3267169"/>
          </a:xfrm>
        </p:spPr>
        <p:txBody>
          <a:bodyPr>
            <a:normAutofit/>
          </a:bodyPr>
          <a:lstStyle/>
          <a:p>
            <a:pPr>
              <a:buFont typeface="Arial" panose="020B0604020202020204" pitchFamily="34" charset="0"/>
              <a:buChar char="•"/>
              <a:defRPr/>
            </a:pPr>
            <a:r>
              <a:rPr lang="en-US" b="1" dirty="0"/>
              <a:t>Research found that many of our assumptions about self-esteem were wrong: </a:t>
            </a:r>
          </a:p>
          <a:p>
            <a:pPr lvl="1">
              <a:buFont typeface="Wingdings" panose="05000000000000000000" pitchFamily="2" charset="2"/>
              <a:buChar char="Ø"/>
              <a:defRPr/>
            </a:pPr>
            <a:r>
              <a:rPr lang="en-US" sz="2200" dirty="0"/>
              <a:t>High self-esteem didn’t improve grades or career achievements</a:t>
            </a:r>
          </a:p>
          <a:p>
            <a:pPr lvl="1">
              <a:buFont typeface="Wingdings" panose="05000000000000000000" pitchFamily="2" charset="2"/>
              <a:buChar char="Ø"/>
              <a:defRPr/>
            </a:pPr>
            <a:r>
              <a:rPr lang="en-US" sz="2200" dirty="0"/>
              <a:t>Did not reduce alcohol usage</a:t>
            </a:r>
          </a:p>
          <a:p>
            <a:pPr lvl="1">
              <a:buFont typeface="Wingdings" panose="05000000000000000000" pitchFamily="2" charset="2"/>
              <a:buChar char="Ø"/>
              <a:defRPr/>
            </a:pPr>
            <a:r>
              <a:rPr lang="en-US" sz="2200" dirty="0"/>
              <a:t>Did not lower violence (aggressive people tend to think highly of themselves) </a:t>
            </a:r>
          </a:p>
          <a:p>
            <a:pPr lvl="1">
              <a:buFont typeface="Wingdings" panose="05000000000000000000" pitchFamily="2" charset="2"/>
              <a:buChar char="Ø"/>
              <a:defRPr/>
            </a:pPr>
            <a:r>
              <a:rPr lang="en-US" sz="2200" dirty="0"/>
              <a:t>Good self-esteem does not make us better people</a:t>
            </a:r>
          </a:p>
          <a:p>
            <a:pPr>
              <a:buFont typeface="Wingdings" pitchFamily="1" charset="2"/>
              <a:buChar char="s"/>
              <a:defRPr/>
            </a:pPr>
            <a:endParaRPr lang="en-US" dirty="0"/>
          </a:p>
          <a:p>
            <a:endParaRPr lang="en-US" dirty="0"/>
          </a:p>
        </p:txBody>
      </p:sp>
    </p:spTree>
    <p:extLst>
      <p:ext uri="{BB962C8B-B14F-4D97-AF65-F5344CB8AC3E}">
        <p14:creationId xmlns:p14="http://schemas.microsoft.com/office/powerpoint/2010/main" val="3846835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BCBA39-5492-4677-9F1E-258CA0E647A1}"/>
              </a:ext>
            </a:extLst>
          </p:cNvPr>
          <p:cNvSpPr>
            <a:spLocks noGrp="1"/>
          </p:cNvSpPr>
          <p:nvPr>
            <p:ph type="title"/>
          </p:nvPr>
        </p:nvSpPr>
        <p:spPr/>
        <p:txBody>
          <a:bodyPr/>
          <a:lstStyle/>
          <a:p>
            <a:r>
              <a:rPr lang="en-US" dirty="0"/>
              <a:t>The Self-Esteem Fail</a:t>
            </a:r>
          </a:p>
        </p:txBody>
      </p:sp>
      <p:sp>
        <p:nvSpPr>
          <p:cNvPr id="3" name="Content Placeholder 2">
            <a:extLst>
              <a:ext uri="{FF2B5EF4-FFF2-40B4-BE49-F238E27FC236}">
                <a16:creationId xmlns:a16="http://schemas.microsoft.com/office/drawing/2014/main" xmlns="" id="{25BE50CE-4A15-4E48-9F11-B6E4F99C811D}"/>
              </a:ext>
            </a:extLst>
          </p:cNvPr>
          <p:cNvSpPr>
            <a:spLocks noGrp="1"/>
          </p:cNvSpPr>
          <p:nvPr>
            <p:ph idx="1"/>
          </p:nvPr>
        </p:nvSpPr>
        <p:spPr>
          <a:xfrm>
            <a:off x="76200" y="2634344"/>
            <a:ext cx="8806543" cy="4074464"/>
          </a:xfrm>
        </p:spPr>
        <p:txBody>
          <a:bodyPr>
            <a:normAutofit lnSpcReduction="10000"/>
          </a:bodyPr>
          <a:lstStyle/>
          <a:p>
            <a:pPr lvl="1">
              <a:buFont typeface="Arial" panose="020B0604020202020204" pitchFamily="34" charset="0"/>
              <a:buChar char="•"/>
              <a:defRPr/>
            </a:pPr>
            <a:r>
              <a:rPr lang="en-US" sz="2200" dirty="0"/>
              <a:t>Overemphasizing “cheap” self-esteem</a:t>
            </a:r>
          </a:p>
          <a:p>
            <a:pPr lvl="1">
              <a:buFont typeface="Arial" panose="020B0604020202020204" pitchFamily="34" charset="0"/>
              <a:buChar char="•"/>
              <a:defRPr/>
            </a:pPr>
            <a:endParaRPr lang="en-US" sz="2200" dirty="0"/>
          </a:p>
          <a:p>
            <a:pPr lvl="1">
              <a:buFont typeface="Arial" panose="020B0604020202020204" pitchFamily="34" charset="0"/>
              <a:buChar char="•"/>
              <a:defRPr/>
            </a:pPr>
            <a:r>
              <a:rPr lang="en-US" sz="2200" dirty="0"/>
              <a:t>Studies have shown that children offered compliments for skills they haven’t mastered or talents they do not possess are left feeling as if they’d received no praise at all, often even emptier and less secure</a:t>
            </a:r>
          </a:p>
          <a:p>
            <a:pPr lvl="1">
              <a:buFont typeface="Arial" panose="020B0604020202020204" pitchFamily="34" charset="0"/>
              <a:buChar char="•"/>
              <a:defRPr/>
            </a:pPr>
            <a:endParaRPr lang="en-US" sz="2200" dirty="0"/>
          </a:p>
          <a:p>
            <a:pPr lvl="1">
              <a:buFont typeface="Arial" panose="020B0604020202020204" pitchFamily="34" charset="0"/>
              <a:buChar char="•"/>
              <a:defRPr/>
            </a:pPr>
            <a:r>
              <a:rPr lang="en-US" sz="2200" dirty="0"/>
              <a:t>Good self-esteem comes from actual accomplishments, it is a by-product of doing some things well, accepting your limitations (when you need help from others) and see the good consequences of your own influence</a:t>
            </a:r>
          </a:p>
          <a:p>
            <a:pPr lvl="1">
              <a:buFont typeface="Arial" panose="020B0604020202020204" pitchFamily="34" charset="0"/>
              <a:buChar char="•"/>
              <a:defRPr/>
            </a:pPr>
            <a:endParaRPr lang="en-US" sz="1800" dirty="0"/>
          </a:p>
          <a:p>
            <a:endParaRPr lang="en-US" dirty="0"/>
          </a:p>
        </p:txBody>
      </p:sp>
    </p:spTree>
    <p:extLst>
      <p:ext uri="{BB962C8B-B14F-4D97-AF65-F5344CB8AC3E}">
        <p14:creationId xmlns:p14="http://schemas.microsoft.com/office/powerpoint/2010/main" val="4098090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EB3A66-D108-4A63-9605-4F7EF7703E85}"/>
              </a:ext>
            </a:extLst>
          </p:cNvPr>
          <p:cNvSpPr>
            <a:spLocks noGrp="1"/>
          </p:cNvSpPr>
          <p:nvPr>
            <p:ph type="title"/>
          </p:nvPr>
        </p:nvSpPr>
        <p:spPr>
          <a:xfrm>
            <a:off x="206829" y="595519"/>
            <a:ext cx="8599714" cy="1143000"/>
          </a:xfrm>
        </p:spPr>
        <p:txBody>
          <a:bodyPr/>
          <a:lstStyle/>
          <a:p>
            <a:r>
              <a:rPr lang="en-US" dirty="0"/>
              <a:t>More Problems with Self-Esteem </a:t>
            </a:r>
            <a:r>
              <a:rPr lang="en-US" sz="4000" dirty="0"/>
              <a:t/>
            </a:r>
            <a:br>
              <a:rPr lang="en-US" sz="4000" dirty="0"/>
            </a:br>
            <a:endParaRPr lang="en-US" sz="4000" dirty="0"/>
          </a:p>
        </p:txBody>
      </p:sp>
      <p:sp>
        <p:nvSpPr>
          <p:cNvPr id="3" name="Content Placeholder 2">
            <a:extLst>
              <a:ext uri="{FF2B5EF4-FFF2-40B4-BE49-F238E27FC236}">
                <a16:creationId xmlns:a16="http://schemas.microsoft.com/office/drawing/2014/main" xmlns="" id="{17998DEB-F83E-4169-80CC-C606EF042EEE}"/>
              </a:ext>
            </a:extLst>
          </p:cNvPr>
          <p:cNvSpPr>
            <a:spLocks noGrp="1"/>
          </p:cNvSpPr>
          <p:nvPr>
            <p:ph idx="1"/>
          </p:nvPr>
        </p:nvSpPr>
        <p:spPr>
          <a:xfrm>
            <a:off x="97972" y="2595918"/>
            <a:ext cx="8969828" cy="4000820"/>
          </a:xfrm>
        </p:spPr>
        <p:txBody>
          <a:bodyPr>
            <a:normAutofit fontScale="25000" lnSpcReduction="20000"/>
          </a:bodyPr>
          <a:lstStyle/>
          <a:p>
            <a:pPr marL="349250" lvl="1" indent="0">
              <a:buNone/>
            </a:pPr>
            <a:endParaRPr lang="en-US" dirty="0"/>
          </a:p>
          <a:p>
            <a:pPr lvl="0">
              <a:buClr>
                <a:srgbClr val="80B606"/>
              </a:buClr>
              <a:buFont typeface="Arial" panose="020B0604020202020204" pitchFamily="34" charset="0"/>
              <a:buChar char="•"/>
            </a:pPr>
            <a:r>
              <a:rPr lang="en-US" sz="8000" dirty="0"/>
              <a:t>  </a:t>
            </a:r>
            <a:r>
              <a:rPr lang="en-US" sz="8800" b="1" dirty="0">
                <a:solidFill>
                  <a:prstClr val="black">
                    <a:lumMod val="65000"/>
                    <a:lumOff val="35000"/>
                  </a:prstClr>
                </a:solidFill>
              </a:rPr>
              <a:t>Self-esteem is based on how we </a:t>
            </a:r>
            <a:r>
              <a:rPr lang="en-US" sz="8800" b="1" i="1" dirty="0">
                <a:solidFill>
                  <a:prstClr val="black">
                    <a:lumMod val="65000"/>
                    <a:lumOff val="35000"/>
                  </a:prstClr>
                </a:solidFill>
              </a:rPr>
              <a:t>do or perform</a:t>
            </a:r>
            <a:endParaRPr lang="en-US" sz="8800" b="1" dirty="0"/>
          </a:p>
          <a:p>
            <a:pPr lvl="1">
              <a:buFont typeface="Wingdings" panose="05000000000000000000" pitchFamily="2" charset="2"/>
              <a:buChar char="Ø"/>
            </a:pPr>
            <a:r>
              <a:rPr lang="en-US" sz="8800" dirty="0"/>
              <a:t>If our good feelings about ourselves is based </a:t>
            </a:r>
            <a:r>
              <a:rPr lang="en-US" sz="8800" b="1" dirty="0"/>
              <a:t>primarily </a:t>
            </a:r>
            <a:r>
              <a:rPr lang="en-US" sz="8800" dirty="0"/>
              <a:t>on our performance or behavior, then we are bound to feel poorly about ourselves when our performance or behavior drops</a:t>
            </a:r>
          </a:p>
          <a:p>
            <a:pPr lvl="1">
              <a:buFont typeface="Wingdings" panose="05000000000000000000" pitchFamily="2" charset="2"/>
              <a:buChar char="Ø"/>
            </a:pPr>
            <a:r>
              <a:rPr lang="en-US" sz="8800" dirty="0"/>
              <a:t>Performance-based identities</a:t>
            </a:r>
          </a:p>
          <a:p>
            <a:pPr lvl="1"/>
            <a:endParaRPr lang="en-US" sz="8800" dirty="0"/>
          </a:p>
          <a:p>
            <a:pPr>
              <a:buFont typeface="Arial" panose="020B0604020202020204" pitchFamily="34" charset="0"/>
              <a:buChar char="•"/>
            </a:pPr>
            <a:r>
              <a:rPr lang="en-US" sz="8800" b="1" dirty="0"/>
              <a:t>Self-esteem is based on how we </a:t>
            </a:r>
            <a:r>
              <a:rPr lang="en-US" sz="8800" b="1" i="1" dirty="0"/>
              <a:t>think &amp;</a:t>
            </a:r>
            <a:r>
              <a:rPr lang="en-US" sz="8800" b="1" dirty="0"/>
              <a:t> </a:t>
            </a:r>
            <a:r>
              <a:rPr lang="en-US" sz="8800" b="1" i="1" dirty="0"/>
              <a:t>feel</a:t>
            </a:r>
            <a:r>
              <a:rPr lang="en-US" sz="8800" b="1" dirty="0"/>
              <a:t> about ourselves</a:t>
            </a:r>
            <a:endParaRPr lang="en-US" sz="8800" dirty="0"/>
          </a:p>
          <a:p>
            <a:pPr lvl="1">
              <a:buFont typeface="Wingdings" panose="05000000000000000000" pitchFamily="2" charset="2"/>
              <a:buChar char="Ø"/>
            </a:pPr>
            <a:r>
              <a:rPr lang="en-US" sz="8800" dirty="0"/>
              <a:t>Thoughts and feelings come and go. We can </a:t>
            </a:r>
            <a:r>
              <a:rPr lang="en-US" sz="8800" i="1" dirty="0"/>
              <a:t>feel</a:t>
            </a:r>
            <a:r>
              <a:rPr lang="en-US" sz="8800" dirty="0"/>
              <a:t> like a “bad”   person when that is absolutely not the case. We are </a:t>
            </a:r>
            <a:r>
              <a:rPr lang="en-US" sz="8800" i="1" dirty="0"/>
              <a:t>more </a:t>
            </a:r>
            <a:r>
              <a:rPr lang="en-US" sz="8800" dirty="0"/>
              <a:t>than how we </a:t>
            </a:r>
            <a:r>
              <a:rPr lang="en-US" sz="8800" i="1" dirty="0"/>
              <a:t>feel </a:t>
            </a:r>
            <a:r>
              <a:rPr lang="en-US" sz="8800" dirty="0"/>
              <a:t>about ourselves.</a:t>
            </a:r>
          </a:p>
        </p:txBody>
      </p:sp>
    </p:spTree>
    <p:extLst>
      <p:ext uri="{BB962C8B-B14F-4D97-AF65-F5344CB8AC3E}">
        <p14:creationId xmlns:p14="http://schemas.microsoft.com/office/powerpoint/2010/main" val="557768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AC0A7E-EB9E-4CF5-8FDF-A8833C5CBBC4}"/>
              </a:ext>
            </a:extLst>
          </p:cNvPr>
          <p:cNvSpPr>
            <a:spLocks noGrp="1"/>
          </p:cNvSpPr>
          <p:nvPr>
            <p:ph type="title"/>
          </p:nvPr>
        </p:nvSpPr>
        <p:spPr>
          <a:xfrm>
            <a:off x="130629" y="366913"/>
            <a:ext cx="8816972" cy="1143000"/>
          </a:xfrm>
        </p:spPr>
        <p:txBody>
          <a:bodyPr/>
          <a:lstStyle/>
          <a:p>
            <a:r>
              <a:rPr lang="en-US" dirty="0"/>
              <a:t>Self-Esteem &amp; Social Comparisons</a:t>
            </a:r>
          </a:p>
        </p:txBody>
      </p:sp>
      <p:sp>
        <p:nvSpPr>
          <p:cNvPr id="3" name="Content Placeholder 2">
            <a:extLst>
              <a:ext uri="{FF2B5EF4-FFF2-40B4-BE49-F238E27FC236}">
                <a16:creationId xmlns:a16="http://schemas.microsoft.com/office/drawing/2014/main" xmlns="" id="{FC1EAF55-15CF-4247-8016-51A901925F3C}"/>
              </a:ext>
            </a:extLst>
          </p:cNvPr>
          <p:cNvSpPr>
            <a:spLocks noGrp="1"/>
          </p:cNvSpPr>
          <p:nvPr>
            <p:ph idx="1"/>
          </p:nvPr>
        </p:nvSpPr>
        <p:spPr>
          <a:xfrm>
            <a:off x="152400" y="2492829"/>
            <a:ext cx="8816973" cy="4234542"/>
          </a:xfrm>
        </p:spPr>
        <p:txBody>
          <a:bodyPr>
            <a:noAutofit/>
          </a:bodyPr>
          <a:lstStyle/>
          <a:p>
            <a:pPr>
              <a:buFont typeface="Arial" panose="020B0604020202020204" pitchFamily="34" charset="0"/>
              <a:buChar char="•"/>
            </a:pPr>
            <a:r>
              <a:rPr lang="en-US" sz="2000" b="1" dirty="0"/>
              <a:t>Self-esteem is based on how we’re doing compared to others</a:t>
            </a:r>
            <a:endParaRPr lang="en-US" sz="2000" dirty="0"/>
          </a:p>
          <a:p>
            <a:pPr lvl="1">
              <a:buFont typeface="Wingdings" panose="05000000000000000000" pitchFamily="2" charset="2"/>
              <a:buChar char="Ø"/>
            </a:pPr>
            <a:r>
              <a:rPr lang="en-US" sz="1900" dirty="0"/>
              <a:t>We don’t just evaluate ourselves on how well we’re doing compared to our own </a:t>
            </a:r>
            <a:r>
              <a:rPr lang="en-US" sz="1900" i="1" dirty="0"/>
              <a:t>potential</a:t>
            </a:r>
            <a:r>
              <a:rPr lang="en-US" sz="1900" dirty="0"/>
              <a:t> (which is healthy); with self-esteem, we compare ourselves to </a:t>
            </a:r>
            <a:r>
              <a:rPr lang="en-US" sz="1900" i="1" dirty="0"/>
              <a:t>others</a:t>
            </a:r>
            <a:r>
              <a:rPr lang="en-US" sz="1900" dirty="0"/>
              <a:t>. </a:t>
            </a:r>
          </a:p>
          <a:p>
            <a:pPr lvl="1">
              <a:buFont typeface="Wingdings" panose="05000000000000000000" pitchFamily="2" charset="2"/>
              <a:buChar char="Ø"/>
            </a:pPr>
            <a:r>
              <a:rPr lang="en-US" sz="1900" dirty="0"/>
              <a:t>The truth is, no matter how great we are at any given thing, there will always be somebody smarter, faster, skinnier, braver, kinder, and more “talented”. That’s when the identity crisis hits. “I thought I was good at that, but now  I’m not so sure.”</a:t>
            </a:r>
          </a:p>
          <a:p>
            <a:pPr lvl="1">
              <a:buFont typeface="Wingdings" panose="05000000000000000000" pitchFamily="2" charset="2"/>
              <a:buChar char="Ø"/>
            </a:pPr>
            <a:r>
              <a:rPr lang="en-US" sz="1900" dirty="0"/>
              <a:t>A study at the University of Michigan found that college students who base their self-esteem on external sources (including academic performance, appearance and approval from others) reported more stress, anger, academic problems and relationship conflicts. They also had higher levels of alcohol and drug use, as well as more symptoms of eating disorders. </a:t>
            </a:r>
          </a:p>
        </p:txBody>
      </p:sp>
    </p:spTree>
    <p:extLst>
      <p:ext uri="{BB962C8B-B14F-4D97-AF65-F5344CB8AC3E}">
        <p14:creationId xmlns:p14="http://schemas.microsoft.com/office/powerpoint/2010/main" val="2742024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2C24E8-2DDB-498D-95EB-6335C2929241}"/>
              </a:ext>
            </a:extLst>
          </p:cNvPr>
          <p:cNvSpPr>
            <a:spLocks noGrp="1"/>
          </p:cNvSpPr>
          <p:nvPr>
            <p:ph type="title"/>
          </p:nvPr>
        </p:nvSpPr>
        <p:spPr/>
        <p:txBody>
          <a:bodyPr/>
          <a:lstStyle/>
          <a:p>
            <a:r>
              <a:rPr lang="en-US" dirty="0"/>
              <a:t>Consequences</a:t>
            </a:r>
          </a:p>
        </p:txBody>
      </p:sp>
      <p:sp>
        <p:nvSpPr>
          <p:cNvPr id="3" name="Content Placeholder 2">
            <a:extLst>
              <a:ext uri="{FF2B5EF4-FFF2-40B4-BE49-F238E27FC236}">
                <a16:creationId xmlns:a16="http://schemas.microsoft.com/office/drawing/2014/main" xmlns="" id="{98F54CB4-386D-41F4-BAEF-CEE0602D4D59}"/>
              </a:ext>
            </a:extLst>
          </p:cNvPr>
          <p:cNvSpPr>
            <a:spLocks noGrp="1"/>
          </p:cNvSpPr>
          <p:nvPr>
            <p:ph idx="1"/>
          </p:nvPr>
        </p:nvSpPr>
        <p:spPr>
          <a:xfrm>
            <a:off x="739775" y="2878954"/>
            <a:ext cx="7662864" cy="3267169"/>
          </a:xfrm>
        </p:spPr>
        <p:txBody>
          <a:bodyPr/>
          <a:lstStyle/>
          <a:p>
            <a:pPr>
              <a:buFont typeface="Arial" panose="020B0604020202020204" pitchFamily="34" charset="0"/>
              <a:buChar char="•"/>
            </a:pPr>
            <a:r>
              <a:rPr lang="en-US" dirty="0"/>
              <a:t>Feeling superior or inferior</a:t>
            </a:r>
          </a:p>
          <a:p>
            <a:pPr>
              <a:buFont typeface="Arial" panose="020B0604020202020204" pitchFamily="34" charset="0"/>
              <a:buChar char="•"/>
            </a:pPr>
            <a:r>
              <a:rPr lang="en-US" dirty="0"/>
              <a:t>Vanity, Envy</a:t>
            </a:r>
          </a:p>
          <a:p>
            <a:pPr>
              <a:buFont typeface="Arial" panose="020B0604020202020204" pitchFamily="34" charset="0"/>
              <a:buChar char="•"/>
            </a:pPr>
            <a:r>
              <a:rPr lang="en-US" dirty="0"/>
              <a:t>Competition and compulsiveness </a:t>
            </a:r>
          </a:p>
          <a:p>
            <a:pPr>
              <a:buFont typeface="Arial" panose="020B0604020202020204" pitchFamily="34" charset="0"/>
              <a:buChar char="•"/>
            </a:pPr>
            <a:r>
              <a:rPr lang="en-US" dirty="0"/>
              <a:t>Depression</a:t>
            </a:r>
          </a:p>
          <a:p>
            <a:pPr>
              <a:buFont typeface="Arial" panose="020B0604020202020204" pitchFamily="34" charset="0"/>
              <a:buChar char="•"/>
            </a:pPr>
            <a:r>
              <a:rPr lang="en-US" dirty="0"/>
              <a:t>Loneliness</a:t>
            </a:r>
          </a:p>
        </p:txBody>
      </p:sp>
    </p:spTree>
    <p:extLst>
      <p:ext uri="{BB962C8B-B14F-4D97-AF65-F5344CB8AC3E}">
        <p14:creationId xmlns:p14="http://schemas.microsoft.com/office/powerpoint/2010/main" val="121349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025494-61C2-4A3E-9729-190B9CFA8CEB}"/>
              </a:ext>
            </a:extLst>
          </p:cNvPr>
          <p:cNvSpPr>
            <a:spLocks noGrp="1"/>
          </p:cNvSpPr>
          <p:nvPr>
            <p:ph type="title"/>
          </p:nvPr>
        </p:nvSpPr>
        <p:spPr>
          <a:xfrm>
            <a:off x="32655" y="334255"/>
            <a:ext cx="8975083" cy="1143000"/>
          </a:xfrm>
        </p:spPr>
        <p:txBody>
          <a:bodyPr/>
          <a:lstStyle/>
          <a:p>
            <a:r>
              <a:rPr lang="en-US" dirty="0"/>
              <a:t>Social Comparison &amp; Social Media</a:t>
            </a:r>
          </a:p>
        </p:txBody>
      </p:sp>
      <p:sp>
        <p:nvSpPr>
          <p:cNvPr id="3" name="Content Placeholder 2">
            <a:extLst>
              <a:ext uri="{FF2B5EF4-FFF2-40B4-BE49-F238E27FC236}">
                <a16:creationId xmlns:a16="http://schemas.microsoft.com/office/drawing/2014/main" xmlns="" id="{3F70019A-041D-4D53-BC2F-742BA24FDFBF}"/>
              </a:ext>
            </a:extLst>
          </p:cNvPr>
          <p:cNvSpPr>
            <a:spLocks noGrp="1"/>
          </p:cNvSpPr>
          <p:nvPr>
            <p:ph idx="1"/>
          </p:nvPr>
        </p:nvSpPr>
        <p:spPr>
          <a:xfrm>
            <a:off x="197069" y="2558150"/>
            <a:ext cx="8875986" cy="4386943"/>
          </a:xfrm>
        </p:spPr>
        <p:txBody>
          <a:bodyPr>
            <a:normAutofit/>
          </a:bodyPr>
          <a:lstStyle/>
          <a:p>
            <a:pPr>
              <a:buFont typeface="Arial" panose="020B0604020202020204" pitchFamily="34" charset="0"/>
              <a:buChar char="•"/>
            </a:pPr>
            <a:r>
              <a:rPr lang="en-US" dirty="0"/>
              <a:t>“No More FOMO: Limiting Social Media Decreases Loneliness and Depression,” (in press) by Melissa Hunt et al., </a:t>
            </a:r>
            <a:r>
              <a:rPr lang="en-US" u="sng" dirty="0"/>
              <a:t>Journal of Social and Clinical Psychology</a:t>
            </a:r>
            <a:endParaRPr lang="en-US" dirty="0"/>
          </a:p>
          <a:p>
            <a:pPr>
              <a:buFont typeface="Arial" panose="020B0604020202020204" pitchFamily="34" charset="0"/>
              <a:buChar char="•"/>
            </a:pPr>
            <a:r>
              <a:rPr lang="en-US" dirty="0"/>
              <a:t>Established a causal link between time spent on social media and depression and loneliness</a:t>
            </a:r>
          </a:p>
          <a:p>
            <a:pPr>
              <a:buFont typeface="Arial" panose="020B0604020202020204" pitchFamily="34" charset="0"/>
              <a:buChar char="•"/>
            </a:pPr>
            <a:r>
              <a:rPr lang="en-US" dirty="0"/>
              <a:t>Those who cut back on social media use saw “clinically significant” falls in depression and in loneliness over the course of the study.   Their rates of both measures fell sharply, while those among the       so-called “control” group, who did not change their behavior,          saw no improvement</a:t>
            </a:r>
            <a:endParaRPr lang="en-US" u="sng" dirty="0"/>
          </a:p>
          <a:p>
            <a:endParaRPr lang="en-US" u="sng" dirty="0">
              <a:highlight>
                <a:srgbClr val="000000"/>
              </a:highlight>
            </a:endParaRPr>
          </a:p>
        </p:txBody>
      </p:sp>
    </p:spTree>
    <p:extLst>
      <p:ext uri="{BB962C8B-B14F-4D97-AF65-F5344CB8AC3E}">
        <p14:creationId xmlns:p14="http://schemas.microsoft.com/office/powerpoint/2010/main" val="2538338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A02243-0C95-4897-99C8-6ADD4E3EDEE8}"/>
              </a:ext>
            </a:extLst>
          </p:cNvPr>
          <p:cNvSpPr>
            <a:spLocks noGrp="1"/>
          </p:cNvSpPr>
          <p:nvPr>
            <p:ph type="title"/>
          </p:nvPr>
        </p:nvSpPr>
        <p:spPr/>
        <p:txBody>
          <a:bodyPr/>
          <a:lstStyle/>
          <a:p>
            <a:r>
              <a:rPr lang="en-US" dirty="0"/>
              <a:t>Self-Worth</a:t>
            </a:r>
          </a:p>
        </p:txBody>
      </p:sp>
      <p:sp>
        <p:nvSpPr>
          <p:cNvPr id="3" name="Content Placeholder 2">
            <a:extLst>
              <a:ext uri="{FF2B5EF4-FFF2-40B4-BE49-F238E27FC236}">
                <a16:creationId xmlns:a16="http://schemas.microsoft.com/office/drawing/2014/main" xmlns="" id="{F8874985-1B0A-427E-BF90-02290C5B7722}"/>
              </a:ext>
            </a:extLst>
          </p:cNvPr>
          <p:cNvSpPr>
            <a:spLocks noGrp="1"/>
          </p:cNvSpPr>
          <p:nvPr>
            <p:ph idx="1"/>
          </p:nvPr>
        </p:nvSpPr>
        <p:spPr>
          <a:xfrm>
            <a:off x="293914" y="2770094"/>
            <a:ext cx="8675461" cy="3946392"/>
          </a:xfrm>
        </p:spPr>
        <p:txBody>
          <a:bodyPr>
            <a:normAutofit/>
          </a:bodyPr>
          <a:lstStyle/>
          <a:p>
            <a:pPr>
              <a:buFont typeface="Arial" panose="020B0604020202020204" pitchFamily="34" charset="0"/>
              <a:buChar char="•"/>
            </a:pPr>
            <a:r>
              <a:rPr lang="en-US" b="1" dirty="0"/>
              <a:t>The dictionary defines </a:t>
            </a:r>
            <a:r>
              <a:rPr lang="en-US" b="1" u="sng" dirty="0"/>
              <a:t>self-worth</a:t>
            </a:r>
            <a:r>
              <a:rPr lang="en-US" b="1" i="1" dirty="0"/>
              <a:t> </a:t>
            </a:r>
            <a:r>
              <a:rPr lang="en-US" b="1" dirty="0"/>
              <a:t>as “</a:t>
            </a:r>
            <a:r>
              <a:rPr lang="en-US" b="1" i="1" dirty="0"/>
              <a:t>the sense of one’s own value or worth as a person</a:t>
            </a:r>
            <a:r>
              <a:rPr lang="en-US" b="1" dirty="0"/>
              <a:t>”</a:t>
            </a:r>
          </a:p>
          <a:p>
            <a:pPr lvl="1">
              <a:buFont typeface="Wingdings" panose="05000000000000000000" pitchFamily="2" charset="2"/>
              <a:buChar char="Ø"/>
            </a:pPr>
            <a:r>
              <a:rPr lang="en-US" sz="2200" dirty="0"/>
              <a:t>Intrinsic value </a:t>
            </a:r>
          </a:p>
          <a:p>
            <a:pPr lvl="1">
              <a:buFont typeface="Wingdings" panose="05000000000000000000" pitchFamily="2" charset="2"/>
              <a:buChar char="Ø"/>
            </a:pPr>
            <a:r>
              <a:rPr lang="en-US" sz="2200" dirty="0"/>
              <a:t>Helping others, for example, offers a huge boost to your sense of self-worth. The “tend &amp; befriend” impulse is good for us, both physically and mentally, and studies now show that volunteering has a very positive affect on how people feel about themselves.  </a:t>
            </a:r>
          </a:p>
          <a:p>
            <a:pPr lvl="1">
              <a:buFont typeface="Wingdings" panose="05000000000000000000" pitchFamily="2" charset="2"/>
              <a:buChar char="Ø"/>
            </a:pPr>
            <a:r>
              <a:rPr lang="en-US" sz="2200" dirty="0"/>
              <a:t>Other studies have found that religion correlates with a higher sense of self-worth in adolescents</a:t>
            </a:r>
          </a:p>
          <a:p>
            <a:pPr lvl="1"/>
            <a:endParaRPr lang="en-US" dirty="0"/>
          </a:p>
        </p:txBody>
      </p:sp>
    </p:spTree>
    <p:extLst>
      <p:ext uri="{BB962C8B-B14F-4D97-AF65-F5344CB8AC3E}">
        <p14:creationId xmlns:p14="http://schemas.microsoft.com/office/powerpoint/2010/main" val="2816200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4BF003-85F7-46A7-9286-F86299BDDCC6}"/>
              </a:ext>
            </a:extLst>
          </p:cNvPr>
          <p:cNvSpPr>
            <a:spLocks noGrp="1"/>
          </p:cNvSpPr>
          <p:nvPr>
            <p:ph type="title"/>
          </p:nvPr>
        </p:nvSpPr>
        <p:spPr>
          <a:xfrm>
            <a:off x="97971" y="345141"/>
            <a:ext cx="8915399" cy="1143000"/>
          </a:xfrm>
        </p:spPr>
        <p:txBody>
          <a:bodyPr/>
          <a:lstStyle/>
          <a:p>
            <a:r>
              <a:rPr lang="en-US" dirty="0"/>
              <a:t>Parenting with the Brain in Mind</a:t>
            </a:r>
          </a:p>
        </p:txBody>
      </p:sp>
      <p:pic>
        <p:nvPicPr>
          <p:cNvPr id="9" name="Content Placeholder 8">
            <a:extLst>
              <a:ext uri="{FF2B5EF4-FFF2-40B4-BE49-F238E27FC236}">
                <a16:creationId xmlns:a16="http://schemas.microsoft.com/office/drawing/2014/main" xmlns="" id="{DAF3D468-B025-46DC-9E59-E521F4E63B8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40836" y="2405746"/>
            <a:ext cx="5933593" cy="4215973"/>
          </a:xfrm>
        </p:spPr>
      </p:pic>
    </p:spTree>
    <p:extLst>
      <p:ext uri="{BB962C8B-B14F-4D97-AF65-F5344CB8AC3E}">
        <p14:creationId xmlns:p14="http://schemas.microsoft.com/office/powerpoint/2010/main" val="21661732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2127</TotalTime>
  <Words>794</Words>
  <Application>Microsoft Macintosh PowerPoint</Application>
  <PresentationFormat>On-screen Show (4:3)</PresentationFormat>
  <Paragraphs>102</Paragraphs>
  <Slides>16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Calisto MT</vt:lpstr>
      <vt:lpstr>Courier New</vt:lpstr>
      <vt:lpstr>Wingdings</vt:lpstr>
      <vt:lpstr>Genesis</vt:lpstr>
      <vt:lpstr>Self-Worth in a Time of Perfectionism, Comparison &amp; Pervasive Social Media</vt:lpstr>
      <vt:lpstr>The Problem with Self-Esteem</vt:lpstr>
      <vt:lpstr>The Self-Esteem Fail</vt:lpstr>
      <vt:lpstr>More Problems with Self-Esteem  </vt:lpstr>
      <vt:lpstr>Self-Esteem &amp; Social Comparisons</vt:lpstr>
      <vt:lpstr>Consequences</vt:lpstr>
      <vt:lpstr>Social Comparison &amp; Social Media</vt:lpstr>
      <vt:lpstr>Self-Worth</vt:lpstr>
      <vt:lpstr>Parenting with the Brain in Mind</vt:lpstr>
      <vt:lpstr>The Three R’s of Adolescent Brain Development </vt:lpstr>
      <vt:lpstr>The Reward System: “Revving the Engine”</vt:lpstr>
      <vt:lpstr>The Relationship System:    “The Social Brain”</vt:lpstr>
      <vt:lpstr>The Regulatory System: “Putting on the Brakes”</vt:lpstr>
      <vt:lpstr>Tips for Parents</vt:lpstr>
      <vt:lpstr>Suggestions from Neuroscience</vt:lpstr>
      <vt:lpstr>Thank You</vt:lpstr>
    </vt:vector>
  </TitlesOfParts>
  <Company>NN LLC</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APD and ADHD</dc:title>
  <dc:creator>nicole nascimento</dc:creator>
  <cp:lastModifiedBy>Dina Murphy</cp:lastModifiedBy>
  <cp:revision>81</cp:revision>
  <dcterms:created xsi:type="dcterms:W3CDTF">2015-01-04T16:51:33Z</dcterms:created>
  <dcterms:modified xsi:type="dcterms:W3CDTF">2019-04-26T01:10:31Z</dcterms:modified>
</cp:coreProperties>
</file>