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2F14F5-EF40-4FD2-AF56-5F71E26D210D}" type="datetimeFigureOut">
              <a:rPr lang="en-US" smtClean="0"/>
              <a:pPr/>
              <a:t>5/3/2018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2F14F5-EF40-4FD2-AF56-5F71E26D210D}" type="datetimeFigureOut">
              <a:rPr lang="en-US" smtClean="0"/>
              <a:pPr/>
              <a:t>5/3/2018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2F14F5-EF40-4FD2-AF56-5F71E26D210D}" type="datetimeFigureOut">
              <a:rPr lang="en-US" smtClean="0"/>
              <a:pPr/>
              <a:t>5/3/2018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2F14F5-EF40-4FD2-AF56-5F71E26D210D}" type="datetimeFigureOut">
              <a:rPr lang="en-US" smtClean="0"/>
              <a:pPr/>
              <a:t>5/3/2018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2F14F5-EF40-4FD2-AF56-5F71E26D210D}" type="datetimeFigureOut">
              <a:rPr lang="en-US" smtClean="0"/>
              <a:pPr/>
              <a:t>5/3/2018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2F14F5-EF40-4FD2-AF56-5F71E26D210D}" type="datetimeFigureOut">
              <a:rPr lang="en-US" smtClean="0"/>
              <a:pPr/>
              <a:t>5/3/2018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2F14F5-EF40-4FD2-AF56-5F71E26D210D}" type="datetimeFigureOut">
              <a:rPr lang="en-US" smtClean="0"/>
              <a:pPr/>
              <a:t>5/3/2018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2F14F5-EF40-4FD2-AF56-5F71E26D210D}" type="datetimeFigureOut">
              <a:rPr lang="en-US" smtClean="0"/>
              <a:pPr/>
              <a:t>5/3/2018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F14F5-EF40-4FD2-AF56-5F71E26D210D}" type="datetimeFigureOut">
              <a:rPr lang="en-US" smtClean="0"/>
              <a:pPr/>
              <a:t>5/3/2018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2F14F5-EF40-4FD2-AF56-5F71E26D210D}" type="datetimeFigureOut">
              <a:rPr lang="en-US" smtClean="0"/>
              <a:pPr/>
              <a:t>5/3/2018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2F14F5-EF40-4FD2-AF56-5F71E26D210D}" type="datetimeFigureOut">
              <a:rPr lang="en-US" smtClean="0"/>
              <a:pPr/>
              <a:t>5/3/2018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FDE7B3-4842-4654-9487-38D481E4F8C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F14F5-EF40-4FD2-AF56-5F71E26D210D}" type="datetimeFigureOut">
              <a:rPr lang="en-US" smtClean="0"/>
              <a:pPr/>
              <a:t>5/3/2018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DE7B3-4842-4654-9487-38D481E4F8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ycigna.com/"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14400"/>
          </a:xfrm>
          <a:ln/>
        </p:spPr>
        <p:style>
          <a:lnRef idx="1">
            <a:schemeClr val="accent4"/>
          </a:lnRef>
          <a:fillRef idx="2">
            <a:schemeClr val="accent4"/>
          </a:fillRef>
          <a:effectRef idx="1">
            <a:schemeClr val="accent4"/>
          </a:effectRef>
          <a:fontRef idx="minor">
            <a:schemeClr val="dk1"/>
          </a:fontRef>
        </p:style>
        <p:txBody>
          <a:bodyPr>
            <a:noAutofit/>
          </a:bodyPr>
          <a:lstStyle/>
          <a:p>
            <a:r>
              <a:rPr lang="en-US" sz="3200" dirty="0" smtClean="0">
                <a:latin typeface="Calibri" pitchFamily="34" charset="0"/>
              </a:rPr>
              <a:t>Frequently Asked Questions </a:t>
            </a:r>
            <a:br>
              <a:rPr lang="en-US" sz="3200" dirty="0" smtClean="0">
                <a:latin typeface="Calibri" pitchFamily="34" charset="0"/>
              </a:rPr>
            </a:br>
            <a:r>
              <a:rPr lang="en-US" sz="3200" dirty="0" smtClean="0">
                <a:latin typeface="Calibri" pitchFamily="34" charset="0"/>
              </a:rPr>
              <a:t>2018 Health Assessment Initiative</a:t>
            </a:r>
            <a:endParaRPr lang="en-US" sz="3200" dirty="0">
              <a:latin typeface="Calibri" pitchFamily="34" charset="0"/>
            </a:endParaRPr>
          </a:p>
        </p:txBody>
      </p:sp>
      <p:sp>
        <p:nvSpPr>
          <p:cNvPr id="12" name="Content Placeholder 11"/>
          <p:cNvSpPr>
            <a:spLocks noGrp="1"/>
          </p:cNvSpPr>
          <p:nvPr>
            <p:ph sz="half" idx="1"/>
          </p:nvPr>
        </p:nvSpPr>
        <p:spPr>
          <a:xfrm>
            <a:off x="304799" y="1136688"/>
            <a:ext cx="4267201" cy="5422824"/>
          </a:xfrm>
        </p:spPr>
        <p:txBody>
          <a:bodyPr>
            <a:noAutofit/>
          </a:bodyPr>
          <a:lstStyle/>
          <a:p>
            <a:pPr marL="0" indent="0">
              <a:buNone/>
            </a:pPr>
            <a:r>
              <a:rPr lang="en-US" sz="1000" b="1" u="sng" dirty="0" smtClean="0"/>
              <a:t>Who should participate?</a:t>
            </a:r>
            <a:endParaRPr lang="en-US" sz="1000" b="1" dirty="0"/>
          </a:p>
          <a:p>
            <a:pPr marL="0" indent="0">
              <a:buNone/>
            </a:pPr>
            <a:r>
              <a:rPr lang="en-US" sz="1000" i="1" dirty="0"/>
              <a:t>City of Richmond employees, spouses, retirees and their spouses covered under the Cigna healthcare plan. </a:t>
            </a:r>
            <a:endParaRPr lang="en-US" sz="1000" i="1" dirty="0" smtClean="0"/>
          </a:p>
          <a:p>
            <a:pPr marL="0" indent="0">
              <a:buNone/>
            </a:pPr>
            <a:r>
              <a:rPr lang="en-US" sz="1000" b="1" u="sng" dirty="0" smtClean="0"/>
              <a:t>Do my children need to participate?</a:t>
            </a:r>
            <a:r>
              <a:rPr lang="en-US" sz="1000" dirty="0"/>
              <a:t> </a:t>
            </a:r>
            <a:r>
              <a:rPr lang="en-US" sz="1000" dirty="0" smtClean="0"/>
              <a:t>NO</a:t>
            </a:r>
            <a:endParaRPr lang="en-US" sz="1000" i="1" dirty="0"/>
          </a:p>
          <a:p>
            <a:pPr marL="0" indent="0">
              <a:buNone/>
            </a:pPr>
            <a:endParaRPr lang="en-US" sz="800" b="1" u="sng" dirty="0" smtClean="0"/>
          </a:p>
          <a:p>
            <a:pPr marL="0" indent="0">
              <a:buNone/>
            </a:pPr>
            <a:r>
              <a:rPr lang="en-US" sz="1000" b="1" u="sng" dirty="0" smtClean="0"/>
              <a:t>I am retiring soon. Should I participate?</a:t>
            </a:r>
            <a:endParaRPr lang="en-US" sz="1000" dirty="0" smtClean="0"/>
          </a:p>
          <a:p>
            <a:pPr marL="0" indent="0">
              <a:buNone/>
            </a:pPr>
            <a:r>
              <a:rPr lang="en-US" sz="1000" i="1" dirty="0" smtClean="0"/>
              <a:t>If you retire before August 31 and participate, you will receive Health Assessment Taken rates in 2019 as a retiree. If you retiree before July 1, and want to receive the lower rates as a retiree, complete the same steps as active employees (get biometrics and use them to complete the online HA) since retirees are included in the initiative (and your spouse if applicable). If you will be on Medicare once you retire, the Health Assessment would not apply.</a:t>
            </a:r>
            <a:endParaRPr lang="en-US" sz="1000" i="1" dirty="0" smtClean="0"/>
          </a:p>
          <a:p>
            <a:pPr marL="0" indent="0">
              <a:buNone/>
            </a:pPr>
            <a:endParaRPr lang="en-US" sz="800" b="1" u="sng" dirty="0" smtClean="0"/>
          </a:p>
          <a:p>
            <a:pPr marL="0" indent="0">
              <a:buNone/>
            </a:pPr>
            <a:r>
              <a:rPr lang="en-US" sz="1000" b="1" u="sng" dirty="0" smtClean="0"/>
              <a:t>What </a:t>
            </a:r>
            <a:r>
              <a:rPr lang="en-US" sz="1000" b="1" u="sng" dirty="0" smtClean="0"/>
              <a:t>numbers do I need to complete the online Health </a:t>
            </a:r>
            <a:r>
              <a:rPr lang="en-US" sz="1000" b="1" u="sng" dirty="0" smtClean="0"/>
              <a:t>Assessment?</a:t>
            </a:r>
          </a:p>
          <a:p>
            <a:pPr marL="0" indent="0">
              <a:buNone/>
            </a:pPr>
            <a:r>
              <a:rPr lang="en-US" sz="1000" i="1" dirty="0" smtClean="0"/>
              <a:t>Total </a:t>
            </a:r>
            <a:r>
              <a:rPr lang="en-US" sz="1000" i="1" dirty="0"/>
              <a:t>Cholesterol, HDL, Blood Pressure, </a:t>
            </a:r>
            <a:r>
              <a:rPr lang="en-US" sz="1000" i="1" dirty="0" smtClean="0"/>
              <a:t>Weight</a:t>
            </a:r>
            <a:r>
              <a:rPr lang="en-US" sz="1000" i="1" dirty="0"/>
              <a:t>, </a:t>
            </a:r>
            <a:r>
              <a:rPr lang="en-US" sz="1000" i="1" dirty="0" smtClean="0"/>
              <a:t>Height</a:t>
            </a:r>
            <a:r>
              <a:rPr lang="en-US" sz="1000" i="1" dirty="0"/>
              <a:t>, </a:t>
            </a:r>
            <a:r>
              <a:rPr lang="en-US" sz="1000" i="1" dirty="0" smtClean="0"/>
              <a:t>Waist Circumference – all are needed for a  “complete” HA.</a:t>
            </a:r>
          </a:p>
          <a:p>
            <a:pPr marL="0" indent="0">
              <a:buNone/>
            </a:pPr>
            <a:endParaRPr lang="en-US" sz="1000" dirty="0"/>
          </a:p>
          <a:p>
            <a:pPr marL="0" indent="0">
              <a:buNone/>
            </a:pPr>
            <a:r>
              <a:rPr lang="en-US" sz="1000" b="1" u="sng" dirty="0" smtClean="0"/>
              <a:t>If I participated in 2017, can I skip it this year?</a:t>
            </a:r>
          </a:p>
          <a:p>
            <a:pPr marL="0" indent="0">
              <a:buNone/>
            </a:pPr>
            <a:r>
              <a:rPr lang="en-US" sz="1000" b="1" i="1" dirty="0" smtClean="0"/>
              <a:t>No.</a:t>
            </a:r>
            <a:r>
              <a:rPr lang="en-US" sz="1000" i="1" dirty="0" smtClean="0"/>
              <a:t> Employees, retirees and spouses who complete the online HA in 2018  will receive the “Health Assessment Taken” medical premium rates in 2019.  Those rates do not carryover year to year.</a:t>
            </a:r>
          </a:p>
          <a:p>
            <a:pPr marL="0" indent="0">
              <a:buNone/>
            </a:pPr>
            <a:endParaRPr lang="en-US" sz="800" i="1" dirty="0" smtClean="0"/>
          </a:p>
          <a:p>
            <a:pPr marL="0" indent="0">
              <a:buNone/>
            </a:pPr>
            <a:r>
              <a:rPr lang="en-US" sz="1000" b="1" u="sng" dirty="0"/>
              <a:t>Can I use results from a recent doctor’s </a:t>
            </a:r>
            <a:r>
              <a:rPr lang="en-US" sz="1000" b="1" u="sng" dirty="0" smtClean="0"/>
              <a:t>visit to complete the online Health Assessment?</a:t>
            </a:r>
            <a:endParaRPr lang="en-US" sz="1000" dirty="0"/>
          </a:p>
          <a:p>
            <a:pPr marL="0" indent="0">
              <a:buNone/>
            </a:pPr>
            <a:r>
              <a:rPr lang="en-US" sz="1000" b="1" i="1" dirty="0"/>
              <a:t>Yes</a:t>
            </a:r>
            <a:r>
              <a:rPr lang="en-US" sz="1000" i="1" dirty="0"/>
              <a:t>. If you had a complete physical since January 1, 2018 and have all the necessary information, you may use that to complete your online Health Assessment. </a:t>
            </a:r>
            <a:endParaRPr lang="en-US" sz="1000" i="1" dirty="0" smtClean="0"/>
          </a:p>
          <a:p>
            <a:pPr marL="0" indent="0">
              <a:buNone/>
            </a:pPr>
            <a:endParaRPr lang="en-US" sz="800" i="1" dirty="0"/>
          </a:p>
          <a:p>
            <a:pPr marL="0" indent="0">
              <a:buNone/>
            </a:pPr>
            <a:r>
              <a:rPr lang="en-US" sz="1000" b="1" u="sng" dirty="0" smtClean="0"/>
              <a:t>If I am not on the City health insurance now, but may elect coverage later this year, what will my rates be in 2019?</a:t>
            </a:r>
            <a:endParaRPr lang="en-US" sz="1000" dirty="0" smtClean="0"/>
          </a:p>
          <a:p>
            <a:pPr marL="0" indent="0">
              <a:buNone/>
            </a:pPr>
            <a:r>
              <a:rPr lang="en-US" sz="1000" i="1" dirty="0" smtClean="0"/>
              <a:t>At this time, we do not know whether those coming on the medical plan after July 1, 2018 will be granted Health Assessment Taken rates in 2019.</a:t>
            </a:r>
            <a:endParaRPr lang="en-US" sz="1000" i="1" dirty="0" smtClean="0"/>
          </a:p>
          <a:p>
            <a:pPr marL="0" indent="0">
              <a:buNone/>
            </a:pPr>
            <a:endParaRPr lang="en-US" sz="1000" b="1" u="sng" dirty="0" smtClean="0"/>
          </a:p>
          <a:p>
            <a:pPr marL="0" indent="0">
              <a:buNone/>
            </a:pPr>
            <a:endParaRPr lang="en-US" sz="1100" i="1" dirty="0"/>
          </a:p>
          <a:p>
            <a:pPr marL="0" indent="0">
              <a:buNone/>
            </a:pPr>
            <a:endParaRPr lang="en-US" sz="800" dirty="0" smtClean="0"/>
          </a:p>
        </p:txBody>
      </p:sp>
      <p:sp>
        <p:nvSpPr>
          <p:cNvPr id="13" name="Content Placeholder 12"/>
          <p:cNvSpPr>
            <a:spLocks noGrp="1"/>
          </p:cNvSpPr>
          <p:nvPr>
            <p:ph sz="half" idx="2"/>
          </p:nvPr>
        </p:nvSpPr>
        <p:spPr>
          <a:xfrm>
            <a:off x="4587607" y="1193723"/>
            <a:ext cx="4270643" cy="5257799"/>
          </a:xfrm>
        </p:spPr>
        <p:txBody>
          <a:bodyPr>
            <a:noAutofit/>
          </a:bodyPr>
          <a:lstStyle/>
          <a:p>
            <a:pPr marL="0" indent="0">
              <a:buNone/>
            </a:pPr>
            <a:r>
              <a:rPr lang="en-US" sz="1000" b="1" u="sng" dirty="0" smtClean="0"/>
              <a:t>Is </a:t>
            </a:r>
            <a:r>
              <a:rPr lang="en-US" sz="1000" b="1" u="sng" dirty="0"/>
              <a:t>fasting required if I schedule an on-site biometric screening?</a:t>
            </a:r>
            <a:endParaRPr lang="en-US" sz="1000" dirty="0"/>
          </a:p>
          <a:p>
            <a:pPr marL="0" indent="0">
              <a:buNone/>
            </a:pPr>
            <a:r>
              <a:rPr lang="en-US" sz="1000" b="1" i="1" dirty="0"/>
              <a:t>No.  </a:t>
            </a:r>
            <a:r>
              <a:rPr lang="en-US" sz="1000" i="1" dirty="0"/>
              <a:t>Fasting is not required for accurate results.</a:t>
            </a:r>
          </a:p>
          <a:p>
            <a:pPr marL="0" indent="0">
              <a:buNone/>
            </a:pPr>
            <a:endParaRPr lang="en-US" sz="800" b="1" u="sng" dirty="0"/>
          </a:p>
          <a:p>
            <a:pPr marL="0" indent="0">
              <a:buNone/>
            </a:pPr>
            <a:r>
              <a:rPr lang="en-US" sz="1000" b="1" u="sng" dirty="0" smtClean="0"/>
              <a:t>What </a:t>
            </a:r>
            <a:r>
              <a:rPr lang="en-US" sz="1000" b="1" u="sng" dirty="0"/>
              <a:t>will be included in the onsite screening?</a:t>
            </a:r>
            <a:endParaRPr lang="en-US" sz="1000" dirty="0"/>
          </a:p>
          <a:p>
            <a:pPr marL="0" indent="0">
              <a:buNone/>
            </a:pPr>
            <a:r>
              <a:rPr lang="en-US" sz="1000" i="1" dirty="0"/>
              <a:t>Total Cholesterol, HDL, Blood Pressure, weight, height, waist circumference and Health Coaching</a:t>
            </a:r>
            <a:endParaRPr lang="en-US" sz="1000" dirty="0"/>
          </a:p>
          <a:p>
            <a:pPr marL="0" indent="0">
              <a:buNone/>
            </a:pPr>
            <a:endParaRPr lang="en-US" sz="800" b="1" u="sng" dirty="0" smtClean="0"/>
          </a:p>
          <a:p>
            <a:pPr marL="0" indent="0">
              <a:buNone/>
            </a:pPr>
            <a:r>
              <a:rPr lang="en-US" sz="1000" b="1" u="sng" dirty="0" smtClean="0"/>
              <a:t>Are </a:t>
            </a:r>
            <a:r>
              <a:rPr lang="en-US" sz="1000" b="1" u="sng" dirty="0"/>
              <a:t>the screening results accurate?</a:t>
            </a:r>
            <a:endParaRPr lang="en-US" sz="1000" dirty="0"/>
          </a:p>
          <a:p>
            <a:pPr marL="0" indent="0">
              <a:buNone/>
            </a:pPr>
            <a:r>
              <a:rPr lang="en-US" sz="1000" b="1" i="1" dirty="0"/>
              <a:t>Yes</a:t>
            </a:r>
            <a:r>
              <a:rPr lang="en-US" sz="1000" i="1" dirty="0"/>
              <a:t>, Interactive Heatlh adheres to stringent guidelines for quality control and assurance. The technology behind the testing performed is very accurate with a 3% margin of error.</a:t>
            </a:r>
          </a:p>
          <a:p>
            <a:pPr marL="0" lvl="0" indent="0">
              <a:buNone/>
            </a:pPr>
            <a:endParaRPr lang="en-US" sz="800" i="1" dirty="0" smtClean="0"/>
          </a:p>
          <a:p>
            <a:pPr marL="0" indent="0">
              <a:buNone/>
            </a:pPr>
            <a:r>
              <a:rPr lang="en-US" sz="1000" b="1" u="sng" dirty="0" smtClean="0"/>
              <a:t>Will </a:t>
            </a:r>
            <a:r>
              <a:rPr lang="en-US" sz="1000" b="1" u="sng" dirty="0"/>
              <a:t>my health information be held confidential?</a:t>
            </a:r>
            <a:endParaRPr lang="en-US" sz="1000" dirty="0"/>
          </a:p>
          <a:p>
            <a:pPr marL="0" indent="0">
              <a:buNone/>
            </a:pPr>
            <a:r>
              <a:rPr lang="en-US" sz="1000" b="1" i="1" dirty="0"/>
              <a:t>Yes, </a:t>
            </a:r>
            <a:r>
              <a:rPr lang="en-US" sz="1000" i="1" dirty="0"/>
              <a:t>by law Interactive Heatlh must protect your privacy in these matters and will hold all information confidential. No individual information will be disclosed without your written permission. After August 31, they will prepare a company-wide group aggregate report illustrating the top health risk categories.</a:t>
            </a:r>
          </a:p>
          <a:p>
            <a:pPr marL="0" lvl="0" indent="0">
              <a:buNone/>
            </a:pPr>
            <a:endParaRPr lang="en-US" sz="800" i="1" dirty="0" smtClean="0"/>
          </a:p>
          <a:p>
            <a:pPr marL="0" indent="0">
              <a:buNone/>
            </a:pPr>
            <a:r>
              <a:rPr lang="en-US" sz="1000" b="1" u="sng" dirty="0" smtClean="0"/>
              <a:t>How do I complete the online Health Assessment?</a:t>
            </a:r>
            <a:endParaRPr lang="en-US" sz="1000" dirty="0" smtClean="0"/>
          </a:p>
          <a:p>
            <a:pPr marL="0" indent="0">
              <a:buNone/>
            </a:pPr>
            <a:r>
              <a:rPr lang="en-US" sz="1000" i="1" dirty="0" smtClean="0"/>
              <a:t>Visit </a:t>
            </a:r>
            <a:r>
              <a:rPr lang="en-US" sz="1000" i="1" dirty="0" smtClean="0">
                <a:hlinkClick r:id="rId2"/>
              </a:rPr>
              <a:t>www.mycigna.com</a:t>
            </a:r>
            <a:r>
              <a:rPr lang="en-US" sz="1000" i="1" dirty="0" smtClean="0"/>
              <a:t>, log in, click on the “My Health” tab and click on “Take My Health Assessment”. Use you recent screening results to answer some of the questions.</a:t>
            </a:r>
          </a:p>
          <a:p>
            <a:pPr marL="0" indent="0">
              <a:buNone/>
            </a:pPr>
            <a:endParaRPr lang="en-US" sz="800" i="1" dirty="0"/>
          </a:p>
          <a:p>
            <a:pPr marL="0" indent="0">
              <a:buNone/>
            </a:pPr>
            <a:r>
              <a:rPr lang="en-US" sz="1000" b="1" u="sng" dirty="0" smtClean="0"/>
              <a:t>Is there a form I need to use to get my results from my doctor?</a:t>
            </a:r>
            <a:endParaRPr lang="en-US" sz="1000" dirty="0" smtClean="0"/>
          </a:p>
          <a:p>
            <a:pPr marL="0" indent="0">
              <a:buNone/>
            </a:pPr>
            <a:r>
              <a:rPr lang="en-US" sz="1000" b="1" i="1" dirty="0" smtClean="0"/>
              <a:t>No.</a:t>
            </a:r>
            <a:r>
              <a:rPr lang="en-US" sz="1000" i="1" dirty="0" smtClean="0"/>
              <a:t> Ask your doctor how they will get you the results. It is your responsibility to find out what their procedure is and to make sure you get all the numbers you need for the online Health Assessment.</a:t>
            </a:r>
            <a:endParaRPr lang="en-US" sz="1000" b="1" i="1" dirty="0" smtClean="0"/>
          </a:p>
          <a:p>
            <a:pPr marL="0" indent="0">
              <a:buNone/>
            </a:pPr>
            <a:endParaRPr lang="en-US" sz="1000" i="1" dirty="0" smtClean="0"/>
          </a:p>
          <a:p>
            <a:pPr marL="0" indent="0">
              <a:buNone/>
            </a:pPr>
            <a:r>
              <a:rPr lang="en-US" sz="1100" i="1" dirty="0" smtClean="0">
                <a:solidFill>
                  <a:schemeClr val="accent5">
                    <a:lumMod val="50000"/>
                  </a:schemeClr>
                </a:solidFill>
              </a:rPr>
              <a:t>If you have additional questions, contact the HR Solutions Center at </a:t>
            </a:r>
            <a:r>
              <a:rPr lang="en-US" sz="1100" i="1" dirty="0" smtClean="0">
                <a:solidFill>
                  <a:schemeClr val="accent5">
                    <a:lumMod val="50000"/>
                  </a:schemeClr>
                </a:solidFill>
              </a:rPr>
              <a:t>  646-5660 </a:t>
            </a:r>
            <a:r>
              <a:rPr lang="en-US" sz="1100" i="1" dirty="0" smtClean="0">
                <a:solidFill>
                  <a:schemeClr val="accent5">
                    <a:lumMod val="50000"/>
                  </a:schemeClr>
                </a:solidFill>
              </a:rPr>
              <a:t>or Denise Heer at 646-0007.</a:t>
            </a:r>
          </a:p>
          <a:p>
            <a:pPr marL="0" indent="0">
              <a:buNone/>
            </a:pPr>
            <a:endParaRPr lang="en-US" sz="1000" i="1" dirty="0" smtClean="0"/>
          </a:p>
        </p:txBody>
      </p:sp>
      <p:sp>
        <p:nvSpPr>
          <p:cNvPr id="8" name="Control 1"/>
          <p:cNvSpPr>
            <a:spLocks noChangeArrowheads="1" noChangeShapeType="1"/>
          </p:cNvSpPr>
          <p:nvPr/>
        </p:nvSpPr>
        <p:spPr bwMode="auto">
          <a:xfrm>
            <a:off x="3248025" y="914400"/>
            <a:ext cx="2743200" cy="21717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en-US" dirty="0"/>
          </a:p>
        </p:txBody>
      </p:sp>
      <p:pic>
        <p:nvPicPr>
          <p:cNvPr id="10" name="Picture 9" descr="WE-FIT logo A.S.jpg"/>
          <p:cNvPicPr>
            <a:picLocks noChangeAspect="1"/>
          </p:cNvPicPr>
          <p:nvPr/>
        </p:nvPicPr>
        <p:blipFill>
          <a:blip r:embed="rId3" cstate="print"/>
          <a:stretch>
            <a:fillRect/>
          </a:stretch>
        </p:blipFill>
        <p:spPr>
          <a:xfrm>
            <a:off x="7924800" y="348977"/>
            <a:ext cx="714551" cy="66141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585</Words>
  <Application>Microsoft Office PowerPoint</Application>
  <PresentationFormat>On-screen Show (4:3)</PresentationFormat>
  <Paragraphs>39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Frequently Asked Questions  2018 Health Assessment Initiative</vt:lpstr>
    </vt:vector>
  </TitlesOfParts>
  <Company>City of Richmond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Screening Frequently Asked Questions</dc:title>
  <dc:creator>butlerdm</dc:creator>
  <cp:lastModifiedBy>Heer, Denise M. - HR</cp:lastModifiedBy>
  <cp:revision>17</cp:revision>
  <dcterms:created xsi:type="dcterms:W3CDTF">2013-03-26T12:38:04Z</dcterms:created>
  <dcterms:modified xsi:type="dcterms:W3CDTF">2018-05-03T13:52:13Z</dcterms:modified>
</cp:coreProperties>
</file>