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56" r:id="rId5"/>
    <p:sldId id="257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C1C3"/>
    <a:srgbClr val="57D9B7"/>
    <a:srgbClr val="4CC2C4"/>
    <a:srgbClr val="4CDFDC"/>
    <a:srgbClr val="2FD5D1"/>
    <a:srgbClr val="56DDDA"/>
    <a:srgbClr val="31CDCD"/>
    <a:srgbClr val="4ABC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4EBAA9-5105-4D78-BD88-DC64A50F63DA}" v="12" dt="2025-07-26T18:12:46.9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36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https://livemessiah-my.sharepoint.com/personal/rsauder_messiah_edu/Documents/Personal/CHURCH/Finance%20Committee/2025/6%20June%202025/6%20TR%20-%20Cash%20&amp;%20Funds%20Jun%202025.xlsx" TargetMode="External"/><Relationship Id="rId4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Financial Info as of June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2"/>
          <c:order val="0"/>
          <c:tx>
            <c:strRef>
              <c:f>'Budget Info'!$B$15</c:f>
              <c:strCache>
                <c:ptCount val="1"/>
                <c:pt idx="0">
                  <c:v>Prior Year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'Budget Info'!$A$16:$A$17</c:f>
              <c:strCache>
                <c:ptCount val="2"/>
                <c:pt idx="0">
                  <c:v>Expenses</c:v>
                </c:pt>
                <c:pt idx="1">
                  <c:v>Revenues</c:v>
                </c:pt>
              </c:strCache>
            </c:strRef>
          </c:cat>
          <c:val>
            <c:numRef>
              <c:f>'Budget Info'!$B$16:$B$17</c:f>
              <c:numCache>
                <c:formatCode>_("$"* #,##0_);_("$"* \(#,##0\);_("$"* "-"??_);_(@_)</c:formatCode>
                <c:ptCount val="2"/>
                <c:pt idx="0">
                  <c:v>406308</c:v>
                </c:pt>
                <c:pt idx="1">
                  <c:v>426717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45-46DE-A3D4-BF47C218D846}"/>
            </c:ext>
          </c:extLst>
        </c:ser>
        <c:ser>
          <c:idx val="1"/>
          <c:order val="1"/>
          <c:tx>
            <c:strRef>
              <c:f>'Budget Info'!$C$15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'Budget Info'!$A$16:$A$17</c:f>
              <c:strCache>
                <c:ptCount val="2"/>
                <c:pt idx="0">
                  <c:v>Expenses</c:v>
                </c:pt>
                <c:pt idx="1">
                  <c:v>Revenues</c:v>
                </c:pt>
              </c:strCache>
            </c:strRef>
          </c:cat>
          <c:val>
            <c:numRef>
              <c:f>'Budget Info'!$C$16:$C$17</c:f>
              <c:numCache>
                <c:formatCode>_("$"* #,##0_);_("$"* \(#,##0\);_("$"* "-"??_);_(@_)</c:formatCode>
                <c:ptCount val="2"/>
                <c:pt idx="0">
                  <c:v>459162</c:v>
                </c:pt>
                <c:pt idx="1">
                  <c:v>459162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45-46DE-A3D4-BF47C218D846}"/>
            </c:ext>
          </c:extLst>
        </c:ser>
        <c:ser>
          <c:idx val="0"/>
          <c:order val="2"/>
          <c:tx>
            <c:strRef>
              <c:f>'Budget Info'!$D$15</c:f>
              <c:strCache>
                <c:ptCount val="1"/>
                <c:pt idx="0">
                  <c:v>Current Year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'Budget Info'!$A$16:$A$17</c:f>
              <c:strCache>
                <c:ptCount val="2"/>
                <c:pt idx="0">
                  <c:v>Expenses</c:v>
                </c:pt>
                <c:pt idx="1">
                  <c:v>Revenues</c:v>
                </c:pt>
              </c:strCache>
            </c:strRef>
          </c:cat>
          <c:val>
            <c:numRef>
              <c:f>'Budget Info'!$D$16:$D$17</c:f>
              <c:numCache>
                <c:formatCode>_("$"* #,##0_);_("$"* \(#,##0\);_("$"* "-"??_);_(@_)</c:formatCode>
                <c:ptCount val="2"/>
                <c:pt idx="0">
                  <c:v>443033</c:v>
                </c:pt>
                <c:pt idx="1">
                  <c:v>496924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45-46DE-A3D4-BF47C218D84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68966240"/>
        <c:axId val="368964600"/>
      </c:barChart>
      <c:catAx>
        <c:axId val="368966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8964600"/>
        <c:crosses val="autoZero"/>
        <c:auto val="1"/>
        <c:lblAlgn val="ctr"/>
        <c:lblOffset val="100"/>
        <c:noMultiLvlLbl val="0"/>
      </c:catAx>
      <c:valAx>
        <c:axId val="368964600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8966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Cash!$C$82:$C$86</cx:f>
        <cx:lvl ptCount="5">
          <cx:pt idx="0">Total Cash</cx:pt>
          <cx:pt idx="1">Storm Rebuild</cx:pt>
          <cx:pt idx="2">Reserved for Ministries</cx:pt>
          <cx:pt idx="3">Emergency Reserve</cx:pt>
          <cx:pt idx="4">Operating 60 day reserve</cx:pt>
        </cx:lvl>
      </cx:strDim>
      <cx:numDim type="val">
        <cx:f>Cash!$D$82:$D$86</cx:f>
        <cx:lvl ptCount="5" formatCode="_(&quot;$&quot;* #,##0_);_(&quot;$&quot;* \(#,##0\);_(&quot;$&quot;* &quot;-&quot;??_);_(@_)">
          <cx:pt idx="0">980688.65000000014</cx:pt>
          <cx:pt idx="1">-367547.91000000003</cx:pt>
          <cx:pt idx="2">-273863.29000000004</cx:pt>
          <cx:pt idx="3">-78848.190000000002</cx:pt>
          <cx:pt idx="4">-150904.10958904109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r>
              <a:rPr lang="en-US" sz="2000" b="1" i="0" u="none" strike="noStrike" baseline="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Calibri" panose="020F0502020204030204"/>
              </a:rPr>
              <a:t>Cash Position in Perspective – June 30, 2025</a:t>
            </a:r>
          </a:p>
        </cx:rich>
      </cx:tx>
    </cx:title>
    <cx:plotArea>
      <cx:plotAreaRegion>
        <cx:series layoutId="waterfall" uniqueId="{198024DC-C003-4305-B197-41FFE5AB2DD6}">
          <cx:dataLabels pos="outEnd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600"/>
                </a:pPr>
                <a:endParaRPr lang="en-US" sz="1600" b="0" i="0" u="none" strike="noStrike" baseline="0">
                  <a:solidFill>
                    <a:sysClr val="windowText" lastClr="000000"/>
                  </a:solidFill>
                  <a:latin typeface="Calibri" panose="020F0502020204030204"/>
                </a:endParaRPr>
              </a:p>
            </cx:txPr>
            <cx:visibility seriesName="0" categoryName="0" value="1"/>
          </cx:dataLabels>
          <cx:dataId val="0"/>
          <cx:layoutPr>
            <cx:visibility connectorLines="0"/>
            <cx:subtotals/>
          </cx:layoutPr>
        </cx:series>
      </cx:plotAreaRegion>
      <cx:axis id="0">
        <cx:catScaling gapWidth="0.2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800"/>
            </a:pPr>
            <a:endParaRPr lang="en-US" sz="1800" b="0" i="0" u="none" strike="noStrike" baseline="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</a:endParaRPr>
          </a:p>
        </cx:txPr>
      </cx:axis>
      <cx:axis id="1">
        <cx:valScaling/>
        <cx:majorGridlines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600"/>
            </a:pPr>
            <a:endParaRPr lang="en-US" sz="1600" b="0" i="0" u="none" strike="noStrike" baseline="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</a:endParaRPr>
          </a:p>
        </cx:txPr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97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dk1"/>
    </cs:fontRef>
    <cs:defRPr sz="9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75000"/>
            <a:lumOff val="2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  <a:lumOff val="10000"/>
              </a:schemeClr>
            </a:gs>
            <a:gs pos="0">
              <a:schemeClr val="lt1">
                <a:lumMod val="75000"/>
                <a:alpha val="36000"/>
                <a:lumOff val="10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dk1"/>
    </cs:fontRef>
    <cs:spPr>
      <a:ln w="9525" cap="flat">
        <a:solidFill>
          <a:schemeClr val="bg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/>
  </cs:title>
  <cs:trendline>
    <cs:lnRef idx="0"/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defRPr sz="9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578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3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00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51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6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76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1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47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9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1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B0355-9923-4948-BBE6-CA33412F1081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6E45D-0655-4F62-A34C-97F3E4338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0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rgbClr val="4CC1C3"/>
                </a:solidFill>
              </a:rPr>
              <a:t>Harrisburg</a:t>
            </a:r>
            <a:r>
              <a:rPr lang="en-US" sz="7200" b="1" dirty="0">
                <a:solidFill>
                  <a:srgbClr val="4CC2C4"/>
                </a:solidFill>
              </a:rPr>
              <a:t> BIC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Finance Update</a:t>
            </a:r>
          </a:p>
          <a:p>
            <a:r>
              <a:rPr lang="en-US" sz="4000" dirty="0">
                <a:solidFill>
                  <a:schemeClr val="tx2"/>
                </a:solidFill>
              </a:rPr>
              <a:t>July 2025</a:t>
            </a:r>
          </a:p>
          <a:p>
            <a:endParaRPr lang="en-US" sz="4000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1796" y="944099"/>
            <a:ext cx="1668407" cy="15870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918717"/>
            <a:ext cx="12192000" cy="193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232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D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710673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027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1CD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2" name="Chart 1">
                <a:extLst>
                  <a:ext uri="{FF2B5EF4-FFF2-40B4-BE49-F238E27FC236}">
                    <a16:creationId xmlns:a16="http://schemas.microsoft.com/office/drawing/2014/main" id="{CBDF0FCA-8168-95B4-116D-0ECACF047B71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680509132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2" name="Chart 1">
                <a:extLst>
                  <a:ext uri="{FF2B5EF4-FFF2-40B4-BE49-F238E27FC236}">
                    <a16:creationId xmlns:a16="http://schemas.microsoft.com/office/drawing/2014/main" id="{CBDF0FCA-8168-95B4-116D-0ECACF047B7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CBD1E10-1BC6-AF20-35BB-893C4B6D8A6F}"/>
              </a:ext>
            </a:extLst>
          </p:cNvPr>
          <p:cNvCxnSpPr/>
          <p:nvPr/>
        </p:nvCxnSpPr>
        <p:spPr>
          <a:xfrm flipH="1">
            <a:off x="5150069" y="5633545"/>
            <a:ext cx="668457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910980B-B6C9-98A8-744E-EA84D899092D}"/>
              </a:ext>
            </a:extLst>
          </p:cNvPr>
          <p:cNvSpPr txBox="1"/>
          <p:nvPr/>
        </p:nvSpPr>
        <p:spPr>
          <a:xfrm>
            <a:off x="5265682" y="5276193"/>
            <a:ext cx="4372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5"/>
                </a:solidFill>
              </a:rPr>
              <a:t>$109,525 Available for Improvements</a:t>
            </a:r>
          </a:p>
        </p:txBody>
      </p:sp>
    </p:spTree>
    <p:extLst>
      <p:ext uri="{BB962C8B-B14F-4D97-AF65-F5344CB8AC3E}">
        <p14:creationId xmlns:p14="http://schemas.microsoft.com/office/powerpoint/2010/main" val="655582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1B11AE2E4BA4438927B6E7443F6899" ma:contentTypeVersion="14" ma:contentTypeDescription="Create a new document." ma:contentTypeScope="" ma:versionID="9075236575a5a30edb98a321ec57cac0">
  <xsd:schema xmlns:xsd="http://www.w3.org/2001/XMLSchema" xmlns:xs="http://www.w3.org/2001/XMLSchema" xmlns:p="http://schemas.microsoft.com/office/2006/metadata/properties" xmlns:ns3="15a00b6e-a692-4342-a536-25c505c4b24b" xmlns:ns4="0fc55204-b263-4c26-9a09-d431c5ea8498" targetNamespace="http://schemas.microsoft.com/office/2006/metadata/properties" ma:root="true" ma:fieldsID="b61be21bf4b00385a5e26629812b8090" ns3:_="" ns4:_="">
    <xsd:import namespace="15a00b6e-a692-4342-a536-25c505c4b24b"/>
    <xsd:import namespace="0fc55204-b263-4c26-9a09-d431c5ea849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a00b6e-a692-4342-a536-25c505c4b24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55204-b263-4c26-9a09-d431c5ea8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51C4A5-A585-4C23-8CF8-DABC02A47F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187905-99E3-4573-AD61-929E67F795F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15a00b6e-a692-4342-a536-25c505c4b24b"/>
    <ds:schemaRef ds:uri="http://schemas.microsoft.com/office/2006/documentManagement/types"/>
    <ds:schemaRef ds:uri="0fc55204-b263-4c26-9a09-d431c5ea849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4B3E993-0EEE-4EB6-AD39-0A6C8603F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a00b6e-a692-4342-a536-25c505c4b24b"/>
    <ds:schemaRef ds:uri="0fc55204-b263-4c26-9a09-d431c5ea84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1425</TotalTime>
  <Words>26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2013 - 2022 Theme</vt:lpstr>
      <vt:lpstr>Harrisburg BIC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Harrisburg BIC</dc:title>
  <dc:creator>Sauder, Rodney</dc:creator>
  <cp:lastModifiedBy>Sauder, Rodney</cp:lastModifiedBy>
  <cp:revision>35</cp:revision>
  <dcterms:created xsi:type="dcterms:W3CDTF">2021-05-12T17:24:53Z</dcterms:created>
  <dcterms:modified xsi:type="dcterms:W3CDTF">2025-07-26T19:08:55Z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0x010100881B11AE2E4BA4438927B6E7443F6899</vt:lpwstr>
  </property>
</Properties>
</file>