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93465" r:id="rId4"/>
  </p:sldMasterIdLst>
  <p:notesMasterIdLst>
    <p:notesMasterId r:id="rId59"/>
  </p:notesMasterIdLst>
  <p:sldIdLst>
    <p:sldId id="256" r:id="rId5"/>
    <p:sldId id="923" r:id="rId6"/>
    <p:sldId id="335" r:id="rId7"/>
    <p:sldId id="275" r:id="rId8"/>
    <p:sldId id="932" r:id="rId9"/>
    <p:sldId id="933" r:id="rId10"/>
    <p:sldId id="934" r:id="rId11"/>
    <p:sldId id="315" r:id="rId12"/>
    <p:sldId id="272" r:id="rId13"/>
    <p:sldId id="938" r:id="rId14"/>
    <p:sldId id="290" r:id="rId15"/>
    <p:sldId id="279" r:id="rId16"/>
    <p:sldId id="885" r:id="rId17"/>
    <p:sldId id="886" r:id="rId18"/>
    <p:sldId id="916" r:id="rId19"/>
    <p:sldId id="297" r:id="rId20"/>
    <p:sldId id="257" r:id="rId21"/>
    <p:sldId id="261" r:id="rId22"/>
    <p:sldId id="262" r:id="rId23"/>
    <p:sldId id="263" r:id="rId24"/>
    <p:sldId id="296" r:id="rId25"/>
    <p:sldId id="893" r:id="rId26"/>
    <p:sldId id="901" r:id="rId27"/>
    <p:sldId id="921" r:id="rId28"/>
    <p:sldId id="922" r:id="rId29"/>
    <p:sldId id="894" r:id="rId30"/>
    <p:sldId id="902" r:id="rId31"/>
    <p:sldId id="918" r:id="rId32"/>
    <p:sldId id="919" r:id="rId33"/>
    <p:sldId id="920" r:id="rId34"/>
    <p:sldId id="864" r:id="rId35"/>
    <p:sldId id="854" r:id="rId36"/>
    <p:sldId id="856" r:id="rId37"/>
    <p:sldId id="258" r:id="rId38"/>
    <p:sldId id="259" r:id="rId39"/>
    <p:sldId id="260" r:id="rId40"/>
    <p:sldId id="905" r:id="rId41"/>
    <p:sldId id="906" r:id="rId42"/>
    <p:sldId id="265" r:id="rId43"/>
    <p:sldId id="858" r:id="rId44"/>
    <p:sldId id="926" r:id="rId45"/>
    <p:sldId id="927" r:id="rId46"/>
    <p:sldId id="937" r:id="rId47"/>
    <p:sldId id="907" r:id="rId48"/>
    <p:sldId id="908" r:id="rId49"/>
    <p:sldId id="909" r:id="rId50"/>
    <p:sldId id="910" r:id="rId51"/>
    <p:sldId id="911" r:id="rId52"/>
    <p:sldId id="912" r:id="rId53"/>
    <p:sldId id="913" r:id="rId54"/>
    <p:sldId id="914" r:id="rId55"/>
    <p:sldId id="915" r:id="rId56"/>
    <p:sldId id="836" r:id="rId57"/>
    <p:sldId id="797" r:id="rId5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AEBF00"/>
    <a:srgbClr val="005AA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78" autoAdjust="0"/>
    <p:restoredTop sz="92607" autoAdjust="0"/>
  </p:normalViewPr>
  <p:slideViewPr>
    <p:cSldViewPr snapToGrid="0" snapToObjects="1">
      <p:cViewPr varScale="1">
        <p:scale>
          <a:sx n="68" d="100"/>
          <a:sy n="68" d="100"/>
        </p:scale>
        <p:origin x="1380" y="60"/>
      </p:cViewPr>
      <p:guideLst>
        <p:guide orient="horz" pos="2160"/>
        <p:guide pos="2880"/>
      </p:guideLst>
    </p:cSldViewPr>
  </p:slideViewPr>
  <p:notesTextViewPr>
    <p:cViewPr>
      <p:scale>
        <a:sx n="100" d="100"/>
        <a:sy n="100" d="100"/>
      </p:scale>
      <p:origin x="0" y="0"/>
    </p:cViewPr>
  </p:notesTextViewPr>
  <p:sorterViewPr>
    <p:cViewPr>
      <p:scale>
        <a:sx n="149" d="100"/>
        <a:sy n="149"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5E3BD81-7C9F-401E-9498-364C9F5DB8B3}" type="datetimeFigureOut">
              <a:rPr lang="en-US" smtClean="0"/>
              <a:pPr/>
              <a:t>1/14/2020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1A213E-2270-4450-B231-EAE675C9D58B}" type="slidenum">
              <a:rPr lang="en-US" smtClean="0"/>
              <a:pPr/>
              <a:t>‹#›</a:t>
            </a:fld>
            <a:endParaRPr lang="en-US"/>
          </a:p>
        </p:txBody>
      </p:sp>
    </p:spTree>
    <p:extLst>
      <p:ext uri="{BB962C8B-B14F-4D97-AF65-F5344CB8AC3E}">
        <p14:creationId xmlns:p14="http://schemas.microsoft.com/office/powerpoint/2010/main" val="2058387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1A213E-2270-4450-B231-EAE675C9D58B}" type="slidenum">
              <a:rPr lang="en-US" smtClean="0"/>
              <a:pPr/>
              <a:t>26</a:t>
            </a:fld>
            <a:endParaRPr lang="en-US"/>
          </a:p>
        </p:txBody>
      </p:sp>
    </p:spTree>
    <p:extLst>
      <p:ext uri="{BB962C8B-B14F-4D97-AF65-F5344CB8AC3E}">
        <p14:creationId xmlns:p14="http://schemas.microsoft.com/office/powerpoint/2010/main" val="22697759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88365"/>
            <a:ext cx="8229600" cy="1143000"/>
          </a:xfrm>
        </p:spPr>
        <p:txBody>
          <a:bodyPr/>
          <a:lstStyle>
            <a:lvl1pPr>
              <a:defRPr>
                <a:solidFill>
                  <a:schemeClr val="bg1"/>
                </a:solidFill>
                <a:latin typeface="Arial" pitchFamily="34" charset="0"/>
                <a:cs typeface="Arial" pitchFamily="34" charset="0"/>
              </a:defRPr>
            </a:lvl1pPr>
          </a:lstStyle>
          <a:p>
            <a:r>
              <a:rPr lang="en-US"/>
              <a:t>Click to edit Master title style</a:t>
            </a:r>
            <a:endParaRPr lang="en-US" dirty="0"/>
          </a:p>
        </p:txBody>
      </p:sp>
      <p:sp>
        <p:nvSpPr>
          <p:cNvPr id="6" name="Text Placeholder 2"/>
          <p:cNvSpPr>
            <a:spLocks noGrp="1"/>
          </p:cNvSpPr>
          <p:nvPr>
            <p:ph type="body" idx="1"/>
          </p:nvPr>
        </p:nvSpPr>
        <p:spPr>
          <a:xfrm>
            <a:off x="457200" y="5031365"/>
            <a:ext cx="8229600" cy="1099578"/>
          </a:xfrm>
        </p:spPr>
        <p:txBody>
          <a:bodyPr anchor="t"/>
          <a:lstStyle>
            <a:lvl1pPr marL="0" indent="0" algn="ctr">
              <a:buNone/>
              <a:defRPr sz="2000">
                <a:solidFill>
                  <a:srgbClr val="AEBF00"/>
                </a:solidFill>
                <a:latin typeface="Arial" pitchFamily="34" charset="0"/>
                <a:cs typeface="Arial"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153692134"/>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4C8D35-40E7-4581-974F-4DA0128AD499}" type="datetime1">
              <a:rPr lang="en-US" smtClean="0"/>
              <a:pPr/>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86E084-3352-1048-A7D3-AB1A259C9C49}" type="slidenum">
              <a:rPr lang="en-US" smtClean="0"/>
              <a:pPr/>
              <a:t>‹#›</a:t>
            </a:fld>
            <a:endParaRPr lang="en-US"/>
          </a:p>
        </p:txBody>
      </p:sp>
    </p:spTree>
    <p:extLst>
      <p:ext uri="{BB962C8B-B14F-4D97-AF65-F5344CB8AC3E}">
        <p14:creationId xmlns:p14="http://schemas.microsoft.com/office/powerpoint/2010/main" val="1169600659"/>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3413051"/>
            <a:ext cx="7772400" cy="1362075"/>
          </a:xfrm>
        </p:spPr>
        <p:txBody>
          <a:bodyPr anchor="t"/>
          <a:lstStyle>
            <a:lvl1pPr algn="ctr">
              <a:defRPr sz="4000" b="1" cap="none"/>
            </a:lvl1pPr>
          </a:lstStyle>
          <a:p>
            <a:r>
              <a:rPr lang="en-US" dirty="0"/>
              <a:t>Click to edit master title style</a:t>
            </a:r>
          </a:p>
        </p:txBody>
      </p:sp>
      <p:sp>
        <p:nvSpPr>
          <p:cNvPr id="3" name="Text Placeholder 2"/>
          <p:cNvSpPr>
            <a:spLocks noGrp="1"/>
          </p:cNvSpPr>
          <p:nvPr>
            <p:ph type="body" idx="1"/>
          </p:nvPr>
        </p:nvSpPr>
        <p:spPr>
          <a:xfrm>
            <a:off x="722313" y="4775126"/>
            <a:ext cx="7772400" cy="993849"/>
          </a:xfrm>
        </p:spPr>
        <p:txBody>
          <a:bodyPr anchor="t"/>
          <a:lstStyle>
            <a:lvl1pPr marL="0" indent="0" algn="ctr">
              <a:buNone/>
              <a:defRPr sz="2000">
                <a:solidFill>
                  <a:srgbClr val="AEBF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52555410"/>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416FB51-578A-4F83-8BC4-4A0B7223C92B}" type="datetime1">
              <a:rPr lang="en-US" smtClean="0"/>
              <a:pPr/>
              <a:t>1/14/2020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86E084-3352-1048-A7D3-AB1A259C9C49}" type="slidenum">
              <a:rPr lang="en-US" smtClean="0"/>
              <a:pPr/>
              <a:t>‹#›</a:t>
            </a:fld>
            <a:endParaRPr lang="en-US"/>
          </a:p>
        </p:txBody>
      </p:sp>
    </p:spTree>
    <p:extLst>
      <p:ext uri="{BB962C8B-B14F-4D97-AF65-F5344CB8AC3E}">
        <p14:creationId xmlns:p14="http://schemas.microsoft.com/office/powerpoint/2010/main" val="813143485"/>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63081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27057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63081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27057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B70A8C7-8507-421D-9D1E-1AEF082F4CEF}" type="datetime1">
              <a:rPr lang="en-US" smtClean="0"/>
              <a:pPr/>
              <a:t>1/14/2020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86E084-3352-1048-A7D3-AB1A259C9C49}" type="slidenum">
              <a:rPr lang="en-US" smtClean="0"/>
              <a:pPr/>
              <a:t>‹#›</a:t>
            </a:fld>
            <a:endParaRPr lang="en-US"/>
          </a:p>
        </p:txBody>
      </p:sp>
    </p:spTree>
    <p:extLst>
      <p:ext uri="{BB962C8B-B14F-4D97-AF65-F5344CB8AC3E}">
        <p14:creationId xmlns:p14="http://schemas.microsoft.com/office/powerpoint/2010/main" val="1237712459"/>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890736B-AC3B-4C18-9F78-1DC344E7C741}" type="datetime1">
              <a:rPr lang="en-US" smtClean="0"/>
              <a:pPr/>
              <a:t>1/14/2020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86E084-3352-1048-A7D3-AB1A259C9C49}" type="slidenum">
              <a:rPr lang="en-US" smtClean="0"/>
              <a:pPr/>
              <a:t>‹#›</a:t>
            </a:fld>
            <a:endParaRPr lang="en-US"/>
          </a:p>
        </p:txBody>
      </p:sp>
    </p:spTree>
    <p:extLst>
      <p:ext uri="{BB962C8B-B14F-4D97-AF65-F5344CB8AC3E}">
        <p14:creationId xmlns:p14="http://schemas.microsoft.com/office/powerpoint/2010/main" val="1030603264"/>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26FC28-D3B6-47B1-9638-E1BA853745F4}" type="datetime1">
              <a:rPr lang="en-US" smtClean="0"/>
              <a:pPr/>
              <a:t>1/14/2020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86E084-3352-1048-A7D3-AB1A259C9C49}" type="slidenum">
              <a:rPr lang="en-US" smtClean="0"/>
              <a:pPr/>
              <a:t>‹#›</a:t>
            </a:fld>
            <a:endParaRPr lang="en-US"/>
          </a:p>
        </p:txBody>
      </p:sp>
    </p:spTree>
    <p:extLst>
      <p:ext uri="{BB962C8B-B14F-4D97-AF65-F5344CB8AC3E}">
        <p14:creationId xmlns:p14="http://schemas.microsoft.com/office/powerpoint/2010/main" val="1421059371"/>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8096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471800"/>
            <a:ext cx="2133600" cy="365125"/>
          </a:xfrm>
          <a:prstGeom prst="rect">
            <a:avLst/>
          </a:prstGeom>
        </p:spPr>
        <p:txBody>
          <a:bodyPr vert="horz" lIns="91440" tIns="45720" rIns="91440" bIns="45720" rtlCol="0" anchor="ctr"/>
          <a:lstStyle>
            <a:lvl1pPr algn="l">
              <a:defRPr sz="1200">
                <a:solidFill>
                  <a:srgbClr val="FFFFFF"/>
                </a:solidFill>
              </a:defRPr>
            </a:lvl1pPr>
          </a:lstStyle>
          <a:p>
            <a:fld id="{20CA3964-0A8B-4102-9D2E-5A70BC41C5B1}" type="datetime1">
              <a:rPr lang="en-US" smtClean="0"/>
              <a:pPr/>
              <a:t>1/14/2020</a:t>
            </a:fld>
            <a:endParaRPr lang="en-US" dirty="0"/>
          </a:p>
        </p:txBody>
      </p:sp>
      <p:sp>
        <p:nvSpPr>
          <p:cNvPr id="5" name="Footer Placeholder 4"/>
          <p:cNvSpPr>
            <a:spLocks noGrp="1"/>
          </p:cNvSpPr>
          <p:nvPr>
            <p:ph type="ftr" sz="quarter" idx="3"/>
          </p:nvPr>
        </p:nvSpPr>
        <p:spPr>
          <a:xfrm>
            <a:off x="3124200" y="6471800"/>
            <a:ext cx="2895600" cy="365125"/>
          </a:xfrm>
          <a:prstGeom prst="rect">
            <a:avLst/>
          </a:prstGeom>
        </p:spPr>
        <p:txBody>
          <a:bodyPr vert="horz" lIns="91440" tIns="45720" rIns="91440" bIns="45720" rtlCol="0" anchor="ctr"/>
          <a:lstStyle>
            <a:lvl1pPr algn="ctr">
              <a:defRPr sz="1200">
                <a:solidFill>
                  <a:srgbClr val="FFFFFF"/>
                </a:solidFill>
              </a:defRPr>
            </a:lvl1pPr>
          </a:lstStyle>
          <a:p>
            <a:endParaRPr lang="en-US" dirty="0"/>
          </a:p>
        </p:txBody>
      </p:sp>
      <p:sp>
        <p:nvSpPr>
          <p:cNvPr id="6" name="Slide Number Placeholder 5"/>
          <p:cNvSpPr>
            <a:spLocks noGrp="1"/>
          </p:cNvSpPr>
          <p:nvPr>
            <p:ph type="sldNum" sz="quarter" idx="4"/>
          </p:nvPr>
        </p:nvSpPr>
        <p:spPr>
          <a:xfrm>
            <a:off x="6553200" y="6471800"/>
            <a:ext cx="2133600" cy="365125"/>
          </a:xfrm>
          <a:prstGeom prst="rect">
            <a:avLst/>
          </a:prstGeom>
        </p:spPr>
        <p:txBody>
          <a:bodyPr vert="horz" lIns="91440" tIns="45720" rIns="91440" bIns="45720" rtlCol="0" anchor="ctr"/>
          <a:lstStyle>
            <a:lvl1pPr algn="r">
              <a:defRPr sz="1200">
                <a:solidFill>
                  <a:schemeClr val="bg1"/>
                </a:solidFill>
              </a:defRPr>
            </a:lvl1pPr>
          </a:lstStyle>
          <a:p>
            <a:fld id="{5D86E084-3352-1048-A7D3-AB1A259C9C49}" type="slidenum">
              <a:rPr lang="en-US" smtClean="0"/>
              <a:pPr/>
              <a:t>‹#›</a:t>
            </a:fld>
            <a:endParaRPr lang="en-US" dirty="0"/>
          </a:p>
        </p:txBody>
      </p:sp>
    </p:spTree>
    <p:extLst>
      <p:ext uri="{BB962C8B-B14F-4D97-AF65-F5344CB8AC3E}">
        <p14:creationId xmlns:p14="http://schemas.microsoft.com/office/powerpoint/2010/main" val="1457889675"/>
      </p:ext>
    </p:extLst>
  </p:cSld>
  <p:clrMap bg1="lt1" tx1="dk1" bg2="lt2" tx2="dk2" accent1="accent1" accent2="accent2" accent3="accent3" accent4="accent4" accent5="accent5" accent6="accent6" hlink="hlink" folHlink="folHlink"/>
  <p:sldLayoutIdLst>
    <p:sldLayoutId id="2147493502" r:id="rId1"/>
    <p:sldLayoutId id="2147493467" r:id="rId2"/>
    <p:sldLayoutId id="2147493468" r:id="rId3"/>
    <p:sldLayoutId id="2147493469" r:id="rId4"/>
    <p:sldLayoutId id="2147493470" r:id="rId5"/>
    <p:sldLayoutId id="2147493471" r:id="rId6"/>
    <p:sldLayoutId id="2147493472" r:id="rId7"/>
  </p:sldLayoutIdLst>
  <p:transition spd="slow">
    <p:wipe/>
  </p:transition>
  <p:hf hdr="0" ftr="0"/>
  <p:txStyles>
    <p:titleStyle>
      <a:lvl1pPr algn="ctr" defTabSz="457200" rtl="0" eaLnBrk="1" latinLnBrk="0" hangingPunct="1">
        <a:spcBef>
          <a:spcPct val="0"/>
        </a:spcBef>
        <a:buNone/>
        <a:defRPr sz="3800" b="1" kern="1200">
          <a:solidFill>
            <a:srgbClr val="005AA2"/>
          </a:solidFill>
          <a:latin typeface="Arial" pitchFamily="34" charset="0"/>
          <a:ea typeface="+mj-ea"/>
          <a:cs typeface="Arial" pitchFamily="34" charset="0"/>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Arial" pitchFamily="34" charset="0"/>
          <a:ea typeface="+mn-ea"/>
          <a:cs typeface="Arial"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Arial" pitchFamily="34" charset="0"/>
          <a:ea typeface="+mn-ea"/>
          <a:cs typeface="Arial"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Arial" pitchFamily="34" charset="0"/>
          <a:ea typeface="+mn-ea"/>
          <a:cs typeface="Arial" pitchFamily="34" charset="0"/>
        </a:defRPr>
      </a:lvl3pPr>
      <a:lvl4pPr marL="1600200" indent="-228600" algn="l" defTabSz="457200" rtl="0" eaLnBrk="1" latinLnBrk="0" hangingPunct="1">
        <a:spcBef>
          <a:spcPct val="20000"/>
        </a:spcBef>
        <a:buFont typeface="Arial"/>
        <a:buChar char="–"/>
        <a:defRPr sz="2000" kern="1200">
          <a:solidFill>
            <a:schemeClr val="tx1"/>
          </a:solidFill>
          <a:latin typeface="Arial" pitchFamily="34" charset="0"/>
          <a:ea typeface="+mn-ea"/>
          <a:cs typeface="Arial" pitchFamily="34" charset="0"/>
        </a:defRPr>
      </a:lvl4pPr>
      <a:lvl5pPr marL="2057400" indent="-228600" algn="l" defTabSz="457200" rtl="0" eaLnBrk="1" latinLnBrk="0" hangingPunct="1">
        <a:spcBef>
          <a:spcPct val="20000"/>
        </a:spcBef>
        <a:buFont typeface="Arial"/>
        <a:buChar char="»"/>
        <a:defRPr sz="20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guidelines.ecri.org/"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www.cms.gov/medicare-coverage-database/details/ncd-details.aspx?NCDId=296&amp;ncdver=2&amp;bc=AgAAgAAAAAAA&amp;" TargetMode="External"/><Relationship Id="rId13" Type="http://schemas.openxmlformats.org/officeDocument/2006/relationships/hyperlink" Target="https://www.cms.gov/medicare-coverage-database/details/ncd-details.aspx?NCDId=268&amp;ncdver=2&amp;bc=AgAAgAAAAAAA&amp;" TargetMode="External"/><Relationship Id="rId3" Type="http://schemas.openxmlformats.org/officeDocument/2006/relationships/hyperlink" Target="https://www.cms.gov/medicare-coverage-database/details/ncd-details.aspx?NCDId=291&amp;ncdver=1&amp;bc=AgAAgAAAAAAA&amp;" TargetMode="External"/><Relationship Id="rId7" Type="http://schemas.openxmlformats.org/officeDocument/2006/relationships/hyperlink" Target="https://www.cms.gov/medicare-coverage-database/details/ncd-details.aspx?NCDId=281&amp;ncdver=5&amp;bc=AgAAgAAAAAAA&amp;" TargetMode="External"/><Relationship Id="rId12" Type="http://schemas.openxmlformats.org/officeDocument/2006/relationships/hyperlink" Target="https://www.cms.gov/medicare-coverage-database/details/ncd-details.aspx?NCDId=293&amp;ncdver=2&amp;bc=AgAAgAAAAAAA&amp;" TargetMode="External"/><Relationship Id="rId2" Type="http://schemas.openxmlformats.org/officeDocument/2006/relationships/hyperlink" Target="https://www.cms.gov/medicare-coverage-database/details/ncd-details.aspx?NCDId=121&amp;ncdver=1&amp;bc=AgAAgAAAAAAA&amp;" TargetMode="External"/><Relationship Id="rId1" Type="http://schemas.openxmlformats.org/officeDocument/2006/relationships/slideLayout" Target="../slideLayouts/slideLayout2.xml"/><Relationship Id="rId6" Type="http://schemas.openxmlformats.org/officeDocument/2006/relationships/hyperlink" Target="https://www.cms.gov/medicare-coverage-database/details/ncd-details.aspx?NCDId=118&amp;ncdver=1&amp;bc=AgAAgAAAAAAA&amp;" TargetMode="External"/><Relationship Id="rId11" Type="http://schemas.openxmlformats.org/officeDocument/2006/relationships/hyperlink" Target="https://www.cms.gov/medicare-coverage-database/details/ncd-details.aspx?NCDId=299&amp;ncdver=2&amp;bc=AgAAgAAAAAAA&amp;" TargetMode="External"/><Relationship Id="rId5" Type="http://schemas.openxmlformats.org/officeDocument/2006/relationships/hyperlink" Target="https://www.cms.gov/medicare-coverage-database/details/ncd-details.aspx?NCDId=64&amp;ncdver=1&amp;bc=AgAAgAAAAAAA&amp;" TargetMode="External"/><Relationship Id="rId10" Type="http://schemas.openxmlformats.org/officeDocument/2006/relationships/hyperlink" Target="https://www.cms.gov/medicare-coverage-database/details/ncd-details.aspx?NCDId=297&amp;ncdver=2&amp;bc=AgAAgAAAAAAA&amp;" TargetMode="External"/><Relationship Id="rId4" Type="http://schemas.openxmlformats.org/officeDocument/2006/relationships/hyperlink" Target="https://www.cms.gov/medicare-coverage-database/details/ncd-details.aspx?NCDId=256&amp;ncdver=2&amp;bc=AgAAgAAAAAAA&amp;" TargetMode="External"/><Relationship Id="rId9" Type="http://schemas.openxmlformats.org/officeDocument/2006/relationships/hyperlink" Target="https://www.cms.gov/medicare-coverage-database/details/ncd-details.aspx?NCDId=295&amp;ncdver=2&amp;bc=AgAAgAAAAAAA&amp;" TargetMode="External"/><Relationship Id="rId14" Type="http://schemas.openxmlformats.org/officeDocument/2006/relationships/hyperlink" Target="https://www.cms.gov/medicare-coverage-database/details/ncd-details.aspx?NCDId=152&amp;ncdver=1&amp;bc=AgAAgAAAAAAA&amp;"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www.cms.gov/medicare-coverage-database/details/ncd-details.aspx?NCDId=302&amp;ncdver=2&amp;bc=AgAAgAAAAAAA&amp;" TargetMode="External"/><Relationship Id="rId13" Type="http://schemas.openxmlformats.org/officeDocument/2006/relationships/hyperlink" Target="https://www.cms.gov/medicare-coverage-database/details/ncd-details.aspx?NCDId=272&amp;ncdver=1&amp;bc=AgAAgAAAAAAA&amp;" TargetMode="External"/><Relationship Id="rId3" Type="http://schemas.openxmlformats.org/officeDocument/2006/relationships/hyperlink" Target="https://www.cms.gov/medicare-coverage-database/details/ncd-details.aspx?NCDId=301&amp;ncdver=2&amp;bc=AgAAgAAAAAAA&amp;" TargetMode="External"/><Relationship Id="rId7" Type="http://schemas.openxmlformats.org/officeDocument/2006/relationships/hyperlink" Target="https://www.cms.gov/medicare-coverage-database/details/ncd-details.aspx?NCDId=303&amp;ncdver=2&amp;bc=AgAAgAAAAAAA&amp;" TargetMode="External"/><Relationship Id="rId12" Type="http://schemas.openxmlformats.org/officeDocument/2006/relationships/hyperlink" Target="https://www.cms.gov/medicare-coverage-database/details/ncd-details.aspx?NCDId=177&amp;ncdver=6&amp;bc=AgAAgAAAAAAA&amp;" TargetMode="External"/><Relationship Id="rId2" Type="http://schemas.openxmlformats.org/officeDocument/2006/relationships/hyperlink" Target="https://www.cms.gov/medicare-coverage-database/details/ncd-details.aspx?NCDId=305&amp;ncdver=2&amp;bc=AgAAgAAAAAAA&amp;" TargetMode="External"/><Relationship Id="rId16" Type="http://schemas.openxmlformats.org/officeDocument/2006/relationships/hyperlink" Target="https://www.cms.gov/medicare-coverage-database/details/ncd-details.aspx?NCDId=211&amp;ncdver=5&amp;bc=AgAAgAAAAAAA&amp;" TargetMode="External"/><Relationship Id="rId1" Type="http://schemas.openxmlformats.org/officeDocument/2006/relationships/slideLayout" Target="../slideLayouts/slideLayout2.xml"/><Relationship Id="rId6" Type="http://schemas.openxmlformats.org/officeDocument/2006/relationships/hyperlink" Target="https://www.cms.gov/medicare-coverage-database/details/ncd-details.aspx?NCDId=304&amp;ncdver=2&amp;bc=AgAAgAAAAAAA&amp;" TargetMode="External"/><Relationship Id="rId11" Type="http://schemas.openxmlformats.org/officeDocument/2006/relationships/hyperlink" Target="https://www.cms.gov/medicare-coverage-database/details/ncd-details.aspx?NCDId=66&amp;ncdver=1&amp;bc=AgAAgAAAAAAA&amp;" TargetMode="External"/><Relationship Id="rId5" Type="http://schemas.openxmlformats.org/officeDocument/2006/relationships/hyperlink" Target="https://www.cms.gov/medicare-coverage-database/details/ncd-details.aspx?NCDId=300&amp;ncdver=2&amp;bc=AgAAgAAAAAAA&amp;" TargetMode="External"/><Relationship Id="rId15" Type="http://schemas.openxmlformats.org/officeDocument/2006/relationships/hyperlink" Target="https://www.cms.gov/medicare-coverage-database/details/ncd-details.aspx?NCDId=336&amp;ncdver=1&amp;bc=AgAAgAAAAAAA&amp;" TargetMode="External"/><Relationship Id="rId10" Type="http://schemas.openxmlformats.org/officeDocument/2006/relationships/hyperlink" Target="https://www.cms.gov/medicare-coverage-database/details/ncd-details.aspx?NCDId=253&amp;ncdver=1&amp;bc=AgAAgAAAAAAA&amp;" TargetMode="External"/><Relationship Id="rId4" Type="http://schemas.openxmlformats.org/officeDocument/2006/relationships/hyperlink" Target="https://www.cms.gov/medicare-coverage-database/details/ncd-details.aspx?NCDId=268&amp;ncdver=2&amp;bc=AgAAgAAAAAAA&amp;" TargetMode="External"/><Relationship Id="rId9" Type="http://schemas.openxmlformats.org/officeDocument/2006/relationships/hyperlink" Target="https://www.cms.gov/medicare-coverage-database/details/ncd-details.aspx?NCDId=144&amp;ncdver=1&amp;bc=AgAAgAAAAAAA&amp;" TargetMode="External"/><Relationship Id="rId14" Type="http://schemas.openxmlformats.org/officeDocument/2006/relationships/hyperlink" Target="https://www.cms.gov/medicare-coverage-database/details/ncd-details.aspx?NCDId=331&amp;ncdver=4&amp;bc=AgAAgAAAAAAA&amp;"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www.cms.gov/medicare-coverage-database/details/ncd-details.aspx?NCDId=142&amp;ncdver=1&amp;bc=AgAAgAAAAAAA&amp;" TargetMode="External"/><Relationship Id="rId3" Type="http://schemas.openxmlformats.org/officeDocument/2006/relationships/hyperlink" Target="https://www.cms.gov/medicare-coverage-database/details/ncd-details.aspx?NCDId=152&amp;ncdver=1&amp;bc=AgAAgAAAAAAA&amp;" TargetMode="External"/><Relationship Id="rId7" Type="http://schemas.openxmlformats.org/officeDocument/2006/relationships/hyperlink" Target="https://www.cms.gov/medicare-coverage-database/details/ncd-details.aspx?NCDId=134&amp;ncdver=1&amp;bc=AgAAgAAAAAAA&amp;" TargetMode="External"/><Relationship Id="rId2" Type="http://schemas.openxmlformats.org/officeDocument/2006/relationships/hyperlink" Target="https://www.cms.gov/medicare-coverage-database/details/ncd-details.aspx?NCDId=268&amp;ncdver=2&amp;bc=AgAAgAAAAAAA&amp;" TargetMode="External"/><Relationship Id="rId1" Type="http://schemas.openxmlformats.org/officeDocument/2006/relationships/slideLayout" Target="../slideLayouts/slideLayout2.xml"/><Relationship Id="rId6" Type="http://schemas.openxmlformats.org/officeDocument/2006/relationships/hyperlink" Target="https://www.cms.gov/medicare-coverage-database/details/ncd-details.aspx?NCDId=130&amp;ncdver=2&amp;bc=AgAAgAAAAAAA&amp;" TargetMode="External"/><Relationship Id="rId5" Type="http://schemas.openxmlformats.org/officeDocument/2006/relationships/hyperlink" Target="https://www.cms.gov/medicare-coverage-database/details/ncd-details.aspx?NCDId=52&amp;ncdver=1&amp;bc=AgAAgAAAAAAA&amp;" TargetMode="External"/><Relationship Id="rId4" Type="http://schemas.openxmlformats.org/officeDocument/2006/relationships/hyperlink" Target="https://www.cms.gov/medicare-coverage-database/details/ncd-details.aspx?NCDId=366&amp;ncdver=1&amp;bc=AgAAgAAAAAAA&amp;"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hyperlink" Target="https://med.noridianmedicare.com/documents/10525/5321621/Local+Coverage+Determination+for+Stereotactic+Body+Radiation+Therapy+(L34224)" TargetMode="External"/><Relationship Id="rId3" Type="http://schemas.openxmlformats.org/officeDocument/2006/relationships/hyperlink" Target="https://med.noridianmedicare.com/documents/10546/6990981/Intensity+Modulated+Radiation+Therapy+(IMRT)" TargetMode="External"/><Relationship Id="rId7" Type="http://schemas.openxmlformats.org/officeDocument/2006/relationships/hyperlink" Target="https://med.noridianmedicare.com/documents/10546/6990981/Lab+Special+Histochemical+Stains+and+Immunohistochemical+Stains+LCD" TargetMode="External"/><Relationship Id="rId2" Type="http://schemas.openxmlformats.org/officeDocument/2006/relationships/hyperlink" Target="https://med.noridianmedicare.com/documents/10546/6990981/Chest+X-Ray+LCD" TargetMode="External"/><Relationship Id="rId1" Type="http://schemas.openxmlformats.org/officeDocument/2006/relationships/slideLayout" Target="../slideLayouts/slideLayout2.xml"/><Relationship Id="rId6" Type="http://schemas.openxmlformats.org/officeDocument/2006/relationships/hyperlink" Target="https://med.noridianmedicare.com/documents/10546/6990981/Lab+Flow+Cytometry+LCD/e958e965-5835-45bb-bd43-4209dad01b71" TargetMode="External"/><Relationship Id="rId5" Type="http://schemas.openxmlformats.org/officeDocument/2006/relationships/hyperlink" Target="https://med.noridianmedicare.com/documents/10546/6990981/Lab+Bladder+Urothelial+Tumor+Markers+LCD/477bfdb5-0488-479b-89ab-b91a5be55231" TargetMode="External"/><Relationship Id="rId4" Type="http://schemas.openxmlformats.org/officeDocument/2006/relationships/hyperlink" Target="https://med.noridianmedicare.com/documents/10546/6990981/In+Vitro+Chemosensitivity+and+Chemoresistance+Assays+LCD" TargetMode="External"/><Relationship Id="rId9" Type="http://schemas.openxmlformats.org/officeDocument/2006/relationships/hyperlink" Target="https://med.noridianmedicare.com/documents/10525/5321621/Local+Coverage+Determination+for+Stereotactic+Radiosurgery+(L34223)" TargetMode="External"/></Relationships>
</file>

<file path=ppt/slides/_rels/slide28.xml.rels><?xml version="1.0" encoding="UTF-8" standalone="yes"?>
<Relationships xmlns="http://schemas.openxmlformats.org/package/2006/relationships"><Relationship Id="rId8" Type="http://schemas.openxmlformats.org/officeDocument/2006/relationships/hyperlink" Target="https://med.noridianmedicare.com/documents/10546/6990981/MolDX+Prolaris+Prostate+Cancer+Genomic+Assay+for+Men+with+Favorable+Intermediate+Risk+Disease" TargetMode="External"/><Relationship Id="rId3" Type="http://schemas.openxmlformats.org/officeDocument/2006/relationships/hyperlink" Target="https://med.noridianmedicare.com/documents/10546/6990981/MolDX+AlloSure+Donor-Derived+Cell-Free+DNA+Test+LCD" TargetMode="External"/><Relationship Id="rId7" Type="http://schemas.openxmlformats.org/officeDocument/2006/relationships/hyperlink" Target="https://med.noridianmedicare.com/documents/10546/6990981/MolDX+Prolaris+Prostate+Cancer+Genomic+Assay+LCD/4c039ace-a673-428c-94e0-9abc2b4160b8" TargetMode="External"/><Relationship Id="rId2" Type="http://schemas.openxmlformats.org/officeDocument/2006/relationships/hyperlink" Target="https://med.noridianmedicare.com/documents/10546/6990981/MolDX+Decipher+Prostate+Cancer+Classifier+Assay+LCD/4333dd55-755e-4a94-8bc4-beb03393cbbc" TargetMode="External"/><Relationship Id="rId1" Type="http://schemas.openxmlformats.org/officeDocument/2006/relationships/slideLayout" Target="../slideLayouts/slideLayout2.xml"/><Relationship Id="rId6" Type="http://schemas.openxmlformats.org/officeDocument/2006/relationships/hyperlink" Target="https://med.noridianmedicare.com/documents/10546/6990981/MolDX+Oncotype+DX+Genomic+Prostate+Score+for+Men+with+Favorable+Intermediate+Risk+Prostate+Cancer+LCD" TargetMode="External"/><Relationship Id="rId5" Type="http://schemas.openxmlformats.org/officeDocument/2006/relationships/hyperlink" Target="https://med.noridianmedicare.com/documents/10546/6990981/MolDX+Oncotype+DX+AR-V7+Nucleus+Detect+for+Men+with+Metastatic+Castrate+Resistant+Prostate+Cancer" TargetMode="External"/><Relationship Id="rId4" Type="http://schemas.openxmlformats.org/officeDocument/2006/relationships/hyperlink" Target="https://med.noridianmedicare.com/documents/10546/6990981/MolDX+Genomic+Health+Oncotype+DX+Prostate+Cancer+Assay+LCD/7069b13d-31d1-4edf-a6f2-272dbf4ad2ae"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s://med.noridianmedicare.com/documents/10546/6990981/MolDX+CYP2C19,%20CYP2D6,%20CYP2C9,%20and+VKORC1+Genetic+Testing+LCD" TargetMode="External"/><Relationship Id="rId13" Type="http://schemas.openxmlformats.org/officeDocument/2006/relationships/hyperlink" Target="https://med.noridianmedicare.com/documents/10546/6990981/MolDX+Genetic+Testing+for+Lynch+Syndrome+LCD/714c18f3-0ebb-4d18-aaad-f714a5801a6f" TargetMode="External"/><Relationship Id="rId3" Type="http://schemas.openxmlformats.org/officeDocument/2006/relationships/hyperlink" Target="https://med.noridianmedicare.com/documents/10546/6990981/MolDX+BRCA1+and+BRCA2+Genetic+Testing+LCD/220c55c8-8bc8-4319-80a1-66c4a1d51dd8" TargetMode="External"/><Relationship Id="rId7" Type="http://schemas.openxmlformats.org/officeDocument/2006/relationships/hyperlink" Target="https://med.noridianmedicare.com/documents/10546/6990981/MolDX+ConfirmMDx+Epigenetic+Molecular+Assay/ffa377a3-6ab0-43b2-8a59-4019669d189a" TargetMode="External"/><Relationship Id="rId12" Type="http://schemas.openxmlformats.org/officeDocument/2006/relationships/hyperlink" Target="https://med.noridianmedicare.com/documents/10546/6990981/MolDX+Genetic+Testing+for+BCR-ABL+Negative+Myeloproliferative+Disease/5b092f74-ecfe-4bc2-bcd3-b1a62797156e" TargetMode="External"/><Relationship Id="rId2" Type="http://schemas.openxmlformats.org/officeDocument/2006/relationships/hyperlink" Target="https://med.noridianmedicare.com/documents/10546/6990981/MolDX+APC+and+MUTYH+Gene+Testing+LCD/4c81ce86-4ca9-42bb-9e7e-6d218246f41c" TargetMode="External"/><Relationship Id="rId1" Type="http://schemas.openxmlformats.org/officeDocument/2006/relationships/slideLayout" Target="../slideLayouts/slideLayout2.xml"/><Relationship Id="rId6" Type="http://schemas.openxmlformats.org/officeDocument/2006/relationships/hyperlink" Target="https://med.noridianmedicare.com/documents/10546/6990981/MolDX+Circulating+Tumor+Cell+Marker+Assays+LCD/8eaf89f0-9970-455c-b048-ebaeaf42bd7d" TargetMode="External"/><Relationship Id="rId11" Type="http://schemas.openxmlformats.org/officeDocument/2006/relationships/hyperlink" Target="https://med.noridianmedicare.com/documents/10546/6990981/MolDX+EndoPredict+Breast+Cancer+Gene+Expression+Test+LCD" TargetMode="External"/><Relationship Id="rId5" Type="http://schemas.openxmlformats.org/officeDocument/2006/relationships/hyperlink" Target="https://med.noridianmedicare.com/documents/10546/6990981/MolDX+Breast+Cancer+Index+BCI+Gene+Expression+Test" TargetMode="External"/><Relationship Id="rId10" Type="http://schemas.openxmlformats.org/officeDocument/2006/relationships/hyperlink" Target="https://med.noridianmedicare.com/documents/10546/6990981/MolDX+DecisionDx-Melanoma++LCD" TargetMode="External"/><Relationship Id="rId4" Type="http://schemas.openxmlformats.org/officeDocument/2006/relationships/hyperlink" Target="https://med.noridianmedicare.com/documents/10546/6990981/MolDX+Breast+Cancer+Assay+Prosigna+LCD/a95d2c00-889e-4a7d-bce9-794e57b6c403" TargetMode="External"/><Relationship Id="rId9" Type="http://schemas.openxmlformats.org/officeDocument/2006/relationships/hyperlink" Target="https://med.noridianmedicare.com/documents/10546/6990981/MolDX+Decision+Dx+UM+Uveal+Melanoma" TargetMode="External"/><Relationship Id="rId14" Type="http://schemas.openxmlformats.org/officeDocument/2006/relationships/hyperlink" Target="https://med.noridianmedicare.com/documents/10546/6990981/MolDX+Guardant360+Plasma-Based+Comprehensive+Genomic+Profiling+in+NSCLC"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med.noridianmedicare.com/documents/10546/6990981/MolDX+MDS+FISH+LCD" TargetMode="External"/><Relationship Id="rId7" Type="http://schemas.openxmlformats.org/officeDocument/2006/relationships/hyperlink" Target="https://med.noridianmedicare.com/documents/10546/6990981/MolDX+ProMark+Risk+Score+LCD" TargetMode="External"/><Relationship Id="rId2" Type="http://schemas.openxmlformats.org/officeDocument/2006/relationships/hyperlink" Target="https://med.noridianmedicare.com/documents/10546/6990981/MolDX+Inivata,%20InVisionFirst,%20Liquid+Biopsy+for+Patients+with+Lung+Cancer+LCD" TargetMode="External"/><Relationship Id="rId1" Type="http://schemas.openxmlformats.org/officeDocument/2006/relationships/slideLayout" Target="../slideLayouts/slideLayout2.xml"/><Relationship Id="rId6" Type="http://schemas.openxmlformats.org/officeDocument/2006/relationships/hyperlink" Target="https://med.noridianmedicare.com/documents/10546/6990981/MolDX+Oncotype+DX+Breast+Cancer+for+DCIS+(Genomic+Health)" TargetMode="External"/><Relationship Id="rId5" Type="http://schemas.openxmlformats.org/officeDocument/2006/relationships/hyperlink" Target="https://med.noridianmedicare.com/documents/10546/6990981/MolDX+myPath+Melanoma+Assay+LCD" TargetMode="External"/><Relationship Id="rId4" Type="http://schemas.openxmlformats.org/officeDocument/2006/relationships/hyperlink" Target="https://med.noridianmedicare.com/documents/10546/6990981/MolDX+MGMT+Promoter+Methylation+Analysis+LCD" TargetMode="External"/></Relationships>
</file>

<file path=ppt/slides/_rels/slide31.xml.rels><?xml version="1.0" encoding="UTF-8" standalone="yes"?>
<Relationships xmlns="http://schemas.openxmlformats.org/package/2006/relationships"><Relationship Id="rId2" Type="http://schemas.openxmlformats.org/officeDocument/2006/relationships/hyperlink" Target="https://www.cms.gov/About-CMS/story-page/patients-over-paperwork.html"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s3.amazonaws.com/public-inspection.federalregister.gov/2019-16041.pdf"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hyperlink" Target="https://s3.amazonaws.com/public-inspection.federalregister.gov/2019-16041.pdf"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www.cms.gov/newsroom/fact-sheets/cy-2020-medicare-hospital-outpatient-prospective-payment-system-and-ambulatory-surgical-center-0" TargetMode="External"/><Relationship Id="rId2" Type="http://schemas.openxmlformats.org/officeDocument/2006/relationships/hyperlink" Target="https://www.cms.gov/newsroom/fact-sheets/finalized-policy-payment-and-quality-provisions-changes-medicare-physician-fee-schedule-calendar" TargetMode="External"/><Relationship Id="rId1" Type="http://schemas.openxmlformats.org/officeDocument/2006/relationships/slideLayout" Target="../slideLayouts/slideLayout2.xml"/><Relationship Id="rId5" Type="http://schemas.openxmlformats.org/officeDocument/2006/relationships/hyperlink" Target="https://federalregister.gov/d/2019-24086" TargetMode="External"/><Relationship Id="rId4" Type="http://schemas.openxmlformats.org/officeDocument/2006/relationships/hyperlink" Target="https://www.cms.gov/newsroom/fact-sheets/cy2020-end-stage-renal-diseasedurable-medical-equipment-final-rule-cms-1713-f"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3626371"/>
            <a:ext cx="9143999" cy="923599"/>
          </a:xfrm>
        </p:spPr>
        <p:txBody>
          <a:bodyPr>
            <a:noAutofit/>
          </a:bodyPr>
          <a:lstStyle/>
          <a:p>
            <a:r>
              <a:rPr lang="en-US" sz="3200" dirty="0">
                <a:solidFill>
                  <a:srgbClr val="FFFF00"/>
                </a:solidFill>
                <a:latin typeface="Arial Black" pitchFamily="34" charset="0"/>
              </a:rPr>
              <a:t>MEDICARE / HEALTHCARE CHANGES IN 2020 AND 2021 AFFECTING ONCOLOGY</a:t>
            </a:r>
          </a:p>
        </p:txBody>
      </p:sp>
      <p:sp>
        <p:nvSpPr>
          <p:cNvPr id="3" name="Text Placeholder 2"/>
          <p:cNvSpPr>
            <a:spLocks noGrp="1"/>
          </p:cNvSpPr>
          <p:nvPr>
            <p:ph type="body" idx="1"/>
          </p:nvPr>
        </p:nvSpPr>
        <p:spPr>
          <a:xfrm>
            <a:off x="457200" y="4850650"/>
            <a:ext cx="8229600" cy="1099578"/>
          </a:xfrm>
        </p:spPr>
        <p:txBody>
          <a:bodyPr>
            <a:normAutofit fontScale="85000" lnSpcReduction="20000"/>
          </a:bodyPr>
          <a:lstStyle/>
          <a:p>
            <a:r>
              <a:rPr lang="en-US" dirty="0">
                <a:solidFill>
                  <a:schemeClr val="bg1"/>
                </a:solidFill>
                <a:latin typeface="Arial Black" panose="020B0A04020102020204" pitchFamily="34" charset="0"/>
              </a:rPr>
              <a:t>MOASC</a:t>
            </a:r>
          </a:p>
          <a:p>
            <a:r>
              <a:rPr lang="en-US" dirty="0">
                <a:solidFill>
                  <a:schemeClr val="bg1"/>
                </a:solidFill>
                <a:latin typeface="Arial Black" panose="020B0A04020102020204" pitchFamily="34" charset="0"/>
              </a:rPr>
              <a:t>Via </a:t>
            </a:r>
          </a:p>
          <a:p>
            <a:r>
              <a:rPr lang="en-US" dirty="0">
                <a:solidFill>
                  <a:schemeClr val="bg1"/>
                </a:solidFill>
                <a:latin typeface="Arial Black" panose="020B0A04020102020204" pitchFamily="34" charset="0"/>
              </a:rPr>
              <a:t>Webinar</a:t>
            </a:r>
          </a:p>
          <a:p>
            <a:r>
              <a:rPr lang="en-US" dirty="0">
                <a:solidFill>
                  <a:schemeClr val="bg1"/>
                </a:solidFill>
                <a:latin typeface="Arial Black" panose="020B0A04020102020204" pitchFamily="34" charset="0"/>
              </a:rPr>
              <a:t>January 22, 2020</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F11EC-9974-4643-9C2D-D0A9D7E18890}"/>
              </a:ext>
            </a:extLst>
          </p:cNvPr>
          <p:cNvSpPr>
            <a:spLocks noGrp="1"/>
          </p:cNvSpPr>
          <p:nvPr>
            <p:ph type="title"/>
          </p:nvPr>
        </p:nvSpPr>
        <p:spPr>
          <a:xfrm>
            <a:off x="457200" y="111563"/>
            <a:ext cx="8229600" cy="1143000"/>
          </a:xfrm>
        </p:spPr>
        <p:txBody>
          <a:bodyPr/>
          <a:lstStyle/>
          <a:p>
            <a:r>
              <a:rPr lang="en-US" dirty="0">
                <a:solidFill>
                  <a:srgbClr val="0070C0"/>
                </a:solidFill>
                <a:latin typeface="Arial Black" panose="020B0A04020102020204" pitchFamily="34" charset="0"/>
              </a:rPr>
              <a:t>HEALTHCARE IS CHANGING</a:t>
            </a:r>
          </a:p>
        </p:txBody>
      </p:sp>
      <p:sp>
        <p:nvSpPr>
          <p:cNvPr id="3" name="Content Placeholder 2">
            <a:extLst>
              <a:ext uri="{FF2B5EF4-FFF2-40B4-BE49-F238E27FC236}">
                <a16:creationId xmlns:a16="http://schemas.microsoft.com/office/drawing/2014/main" id="{98009256-B7BA-49CE-8C6F-720F6ED6D488}"/>
              </a:ext>
            </a:extLst>
          </p:cNvPr>
          <p:cNvSpPr>
            <a:spLocks noGrp="1"/>
          </p:cNvSpPr>
          <p:nvPr>
            <p:ph idx="1"/>
          </p:nvPr>
        </p:nvSpPr>
        <p:spPr>
          <a:xfrm>
            <a:off x="0" y="993199"/>
            <a:ext cx="9144000" cy="5843725"/>
          </a:xfrm>
        </p:spPr>
        <p:txBody>
          <a:bodyPr>
            <a:normAutofit fontScale="92500"/>
          </a:bodyPr>
          <a:lstStyle/>
          <a:p>
            <a:r>
              <a:rPr lang="en-US" sz="30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Newer treatments more complicated</a:t>
            </a:r>
          </a:p>
          <a:p>
            <a:r>
              <a:rPr lang="en-US" sz="30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More methods, drugs, devices, diagnoses</a:t>
            </a:r>
          </a:p>
          <a:p>
            <a:r>
              <a:rPr lang="en-US" sz="30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Physicians need new non-medical training</a:t>
            </a:r>
          </a:p>
          <a:p>
            <a:pPr lvl="1"/>
            <a:r>
              <a:rPr lang="en-US" sz="2600" dirty="0">
                <a:solidFill>
                  <a:srgbClr val="002060"/>
                </a:solidFill>
                <a:latin typeface="Arial Black" panose="020B0A04020102020204" pitchFamily="34" charset="0"/>
              </a:rPr>
              <a:t>Understand EMR and related documentation</a:t>
            </a:r>
          </a:p>
          <a:p>
            <a:pPr lvl="1"/>
            <a:r>
              <a:rPr lang="en-US" sz="2600" dirty="0">
                <a:solidFill>
                  <a:srgbClr val="002060"/>
                </a:solidFill>
                <a:latin typeface="Arial Black" panose="020B0A04020102020204" pitchFamily="34" charset="0"/>
              </a:rPr>
              <a:t>Understand insurance contracts</a:t>
            </a:r>
          </a:p>
          <a:p>
            <a:pPr lvl="1"/>
            <a:r>
              <a:rPr lang="en-US" sz="2600" dirty="0">
                <a:solidFill>
                  <a:srgbClr val="002060"/>
                </a:solidFill>
                <a:latin typeface="Arial Black" panose="020B0A04020102020204" pitchFamily="34" charset="0"/>
              </a:rPr>
              <a:t>Be cognizant of HIPAA, PII, other legal rules</a:t>
            </a:r>
          </a:p>
          <a:p>
            <a:pPr lvl="1"/>
            <a:r>
              <a:rPr lang="en-US" sz="2600" dirty="0">
                <a:solidFill>
                  <a:srgbClr val="002060"/>
                </a:solidFill>
                <a:latin typeface="Arial Black" panose="020B0A04020102020204" pitchFamily="34" charset="0"/>
              </a:rPr>
              <a:t>Work cooperatively with hospitals, non physician practitioners and other healthcare workers</a:t>
            </a:r>
          </a:p>
          <a:p>
            <a:r>
              <a:rPr lang="en-US" sz="30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Office practice more complicated</a:t>
            </a:r>
          </a:p>
          <a:p>
            <a:pPr lvl="1"/>
            <a:r>
              <a:rPr lang="en-US" sz="2600" dirty="0">
                <a:solidFill>
                  <a:srgbClr val="002060"/>
                </a:solidFill>
                <a:latin typeface="Arial Black" panose="020B0A04020102020204" pitchFamily="34" charset="0"/>
              </a:rPr>
              <a:t>Record keeping, chart keeping &amp; documentation</a:t>
            </a:r>
          </a:p>
          <a:p>
            <a:pPr lvl="1"/>
            <a:r>
              <a:rPr lang="en-US" sz="2600" dirty="0">
                <a:solidFill>
                  <a:srgbClr val="002060"/>
                </a:solidFill>
                <a:latin typeface="Arial Black" panose="020B0A04020102020204" pitchFamily="34" charset="0"/>
              </a:rPr>
              <a:t>Employment / employee matters, HR matters</a:t>
            </a:r>
          </a:p>
          <a:p>
            <a:pPr lvl="1"/>
            <a:r>
              <a:rPr lang="en-US" sz="2600" dirty="0">
                <a:solidFill>
                  <a:srgbClr val="002060"/>
                </a:solidFill>
                <a:latin typeface="Arial Black" panose="020B0A04020102020204" pitchFamily="34" charset="0"/>
              </a:rPr>
              <a:t>Changes in healthcare laws and regulations</a:t>
            </a:r>
          </a:p>
          <a:p>
            <a:pPr lvl="1"/>
            <a:endParaRPr lang="en-US" sz="2600" dirty="0">
              <a:latin typeface="Arial Black" panose="020B0A04020102020204" pitchFamily="34" charset="0"/>
            </a:endParaRPr>
          </a:p>
          <a:p>
            <a:endParaRPr lang="en-US" dirty="0"/>
          </a:p>
        </p:txBody>
      </p:sp>
      <p:sp>
        <p:nvSpPr>
          <p:cNvPr id="4" name="Date Placeholder 3">
            <a:extLst>
              <a:ext uri="{FF2B5EF4-FFF2-40B4-BE49-F238E27FC236}">
                <a16:creationId xmlns:a16="http://schemas.microsoft.com/office/drawing/2014/main" id="{C3EE8127-B2D4-4BCA-B0A6-5D8A6104A558}"/>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3FCD2F78-EF07-4795-A53D-4066BF1AFF41}"/>
              </a:ext>
            </a:extLst>
          </p:cNvPr>
          <p:cNvSpPr>
            <a:spLocks noGrp="1"/>
          </p:cNvSpPr>
          <p:nvPr>
            <p:ph type="sldNum" sz="quarter" idx="12"/>
          </p:nvPr>
        </p:nvSpPr>
        <p:spPr/>
        <p:txBody>
          <a:bodyPr/>
          <a:lstStyle/>
          <a:p>
            <a:fld id="{5D86E084-3352-1048-A7D3-AB1A259C9C49}" type="slidenum">
              <a:rPr lang="en-US" smtClean="0"/>
              <a:pPr/>
              <a:t>2</a:t>
            </a:fld>
            <a:endParaRPr lang="en-US"/>
          </a:p>
        </p:txBody>
      </p:sp>
    </p:spTree>
    <p:extLst>
      <p:ext uri="{BB962C8B-B14F-4D97-AF65-F5344CB8AC3E}">
        <p14:creationId xmlns:p14="http://schemas.microsoft.com/office/powerpoint/2010/main" val="573253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bwMode="auto">
          <a:xfrm>
            <a:off x="127873" y="289560"/>
            <a:ext cx="8761254" cy="1143000"/>
          </a:xfrm>
          <a:solidFill>
            <a:schemeClr val="bg1"/>
          </a:solidFill>
          <a:extLst/>
        </p:spPr>
        <p:txBody>
          <a:bodyPr vert="horz" wrap="square" lIns="91440" tIns="45720" rIns="91440" bIns="45720" numCol="1" anchor="t" anchorCtr="0" compatLnSpc="1">
            <a:prstTxWarp prst="textNoShape">
              <a:avLst/>
            </a:prstTxWarp>
            <a:normAutofit fontScale="90000"/>
          </a:bodyPr>
          <a:lstStyle/>
          <a:p>
            <a:pPr eaLnBrk="1" hangingPunct="1">
              <a:defRPr/>
            </a:pPr>
            <a:r>
              <a:rPr lang="en-US" sz="4000" b="0" dirty="0">
                <a:solidFill>
                  <a:srgbClr val="0070C0"/>
                </a:solidFill>
                <a:effectLst>
                  <a:outerShdw blurRad="38100" dist="38100" dir="2700000" algn="tl">
                    <a:srgbClr val="C0C0C0"/>
                  </a:outerShdw>
                </a:effectLst>
                <a:latin typeface="Arial Black" pitchFamily="34" charset="0"/>
              </a:rPr>
              <a:t>DOCUMENTING REASONABLE &amp; NECESSARY:  NOT CHANGING</a:t>
            </a:r>
          </a:p>
        </p:txBody>
      </p:sp>
      <p:sp>
        <p:nvSpPr>
          <p:cNvPr id="207875" name="Rectangle 3"/>
          <p:cNvSpPr>
            <a:spLocks noGrp="1" noChangeArrowheads="1"/>
          </p:cNvSpPr>
          <p:nvPr>
            <p:ph type="body" idx="1"/>
          </p:nvPr>
        </p:nvSpPr>
        <p:spPr>
          <a:xfrm>
            <a:off x="179388" y="1417638"/>
            <a:ext cx="4456113" cy="5029200"/>
          </a:xfrm>
        </p:spPr>
        <p:txBody>
          <a:bodyPr/>
          <a:lstStyle/>
          <a:p>
            <a:pPr eaLnBrk="1" hangingPunct="1">
              <a:defRPr/>
            </a:pPr>
            <a:r>
              <a:rPr lang="en-US" sz="3200" dirty="0">
                <a:solidFill>
                  <a:schemeClr val="accent5">
                    <a:lumMod val="50000"/>
                  </a:schemeClr>
                </a:solidFill>
                <a:effectLst>
                  <a:outerShdw blurRad="38100" dist="38100" dir="2700000" algn="tl">
                    <a:srgbClr val="C0C0C0"/>
                  </a:outerShdw>
                </a:effectLst>
                <a:latin typeface="Arial Black" pitchFamily="34" charset="0"/>
              </a:rPr>
              <a:t>Only the actual physician who is treating the patient knows what is reasonable and necessary for that patient being evaluated and treated.</a:t>
            </a:r>
          </a:p>
        </p:txBody>
      </p:sp>
      <p:sp>
        <p:nvSpPr>
          <p:cNvPr id="207876" name="Text Box 4"/>
          <p:cNvSpPr txBox="1">
            <a:spLocks noChangeArrowheads="1"/>
          </p:cNvSpPr>
          <p:nvPr/>
        </p:nvSpPr>
        <p:spPr bwMode="auto">
          <a:xfrm>
            <a:off x="4635501" y="1417638"/>
            <a:ext cx="4508499" cy="5432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20000"/>
              </a:spcBef>
              <a:buFontTx/>
              <a:buChar char="•"/>
              <a:defRPr/>
            </a:pPr>
            <a:r>
              <a:rPr lang="en-US" sz="3200" dirty="0">
                <a:solidFill>
                  <a:srgbClr val="002060"/>
                </a:solidFill>
                <a:latin typeface="Arial Black" pitchFamily="34" charset="0"/>
              </a:rPr>
              <a:t>The only way a Noridian reviewer can determine if something is (was) reasonable and necessary on a claim is to review the complete documentation submitted</a:t>
            </a:r>
          </a:p>
          <a:p>
            <a:pPr>
              <a:spcBef>
                <a:spcPct val="50000"/>
              </a:spcBef>
              <a:defRPr/>
            </a:pPr>
            <a:endParaRPr lang="en-US" dirty="0">
              <a:solidFill>
                <a:schemeClr val="accent2"/>
              </a:solidFill>
            </a:endParaRPr>
          </a:p>
        </p:txBody>
      </p:sp>
    </p:spTree>
    <p:extLst>
      <p:ext uri="{BB962C8B-B14F-4D97-AF65-F5344CB8AC3E}">
        <p14:creationId xmlns:p14="http://schemas.microsoft.com/office/powerpoint/2010/main" val="32737318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2" fill="hold" grpId="0" nodeType="clickEffect">
                                  <p:stCondLst>
                                    <p:cond delay="0"/>
                                  </p:stCondLst>
                                  <p:childTnLst>
                                    <p:set>
                                      <p:cBhvr>
                                        <p:cTn id="6" dur="1" fill="hold">
                                          <p:stCondLst>
                                            <p:cond delay="0"/>
                                          </p:stCondLst>
                                        </p:cTn>
                                        <p:tgtEl>
                                          <p:spTgt spid="207876"/>
                                        </p:tgtEl>
                                        <p:attrNameLst>
                                          <p:attrName>style.visibility</p:attrName>
                                        </p:attrNameLst>
                                      </p:cBhvr>
                                      <p:to>
                                        <p:strVal val="visible"/>
                                      </p:to>
                                    </p:set>
                                    <p:anim calcmode="lin" valueType="num">
                                      <p:cBhvr>
                                        <p:cTn id="7" dur="500" fill="hold"/>
                                        <p:tgtEl>
                                          <p:spTgt spid="207876"/>
                                        </p:tgtEl>
                                        <p:attrNameLst>
                                          <p:attrName>ppt_x</p:attrName>
                                        </p:attrNameLst>
                                      </p:cBhvr>
                                      <p:tavLst>
                                        <p:tav tm="0">
                                          <p:val>
                                            <p:strVal val="#ppt_x+#ppt_w/2"/>
                                          </p:val>
                                        </p:tav>
                                        <p:tav tm="100000">
                                          <p:val>
                                            <p:strVal val="#ppt_x"/>
                                          </p:val>
                                        </p:tav>
                                      </p:tavLst>
                                    </p:anim>
                                    <p:anim calcmode="lin" valueType="num">
                                      <p:cBhvr>
                                        <p:cTn id="8" dur="500" fill="hold"/>
                                        <p:tgtEl>
                                          <p:spTgt spid="207876"/>
                                        </p:tgtEl>
                                        <p:attrNameLst>
                                          <p:attrName>ppt_y</p:attrName>
                                        </p:attrNameLst>
                                      </p:cBhvr>
                                      <p:tavLst>
                                        <p:tav tm="0">
                                          <p:val>
                                            <p:strVal val="#ppt_y"/>
                                          </p:val>
                                        </p:tav>
                                        <p:tav tm="100000">
                                          <p:val>
                                            <p:strVal val="#ppt_y"/>
                                          </p:val>
                                        </p:tav>
                                      </p:tavLst>
                                    </p:anim>
                                    <p:anim calcmode="lin" valueType="num">
                                      <p:cBhvr>
                                        <p:cTn id="9" dur="500" fill="hold"/>
                                        <p:tgtEl>
                                          <p:spTgt spid="207876"/>
                                        </p:tgtEl>
                                        <p:attrNameLst>
                                          <p:attrName>ppt_w</p:attrName>
                                        </p:attrNameLst>
                                      </p:cBhvr>
                                      <p:tavLst>
                                        <p:tav tm="0">
                                          <p:val>
                                            <p:fltVal val="0"/>
                                          </p:val>
                                        </p:tav>
                                        <p:tav tm="100000">
                                          <p:val>
                                            <p:strVal val="#ppt_w"/>
                                          </p:val>
                                        </p:tav>
                                      </p:tavLst>
                                    </p:anim>
                                    <p:anim calcmode="lin" valueType="num">
                                      <p:cBhvr>
                                        <p:cTn id="10" dur="500" fill="hold"/>
                                        <p:tgtEl>
                                          <p:spTgt spid="20787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0E7755-DE80-49B9-8A4E-5B0A46BBD4BE}"/>
              </a:ext>
            </a:extLst>
          </p:cNvPr>
          <p:cNvSpPr/>
          <p:nvPr/>
        </p:nvSpPr>
        <p:spPr>
          <a:xfrm>
            <a:off x="0" y="6302829"/>
            <a:ext cx="9144000" cy="555171"/>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010" name="Rectangle 2"/>
          <p:cNvSpPr>
            <a:spLocks noGrp="1" noChangeArrowheads="1"/>
          </p:cNvSpPr>
          <p:nvPr>
            <p:ph type="title"/>
          </p:nvPr>
        </p:nvSpPr>
        <p:spPr bwMode="auto">
          <a:xfrm>
            <a:off x="195263" y="428625"/>
            <a:ext cx="8948737" cy="1143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eaLnBrk="1" hangingPunct="1"/>
            <a:r>
              <a:rPr lang="en-US" sz="4400" dirty="0">
                <a:effectLst>
                  <a:outerShdw blurRad="38100" dist="38100" dir="2700000" algn="tl">
                    <a:srgbClr val="000000">
                      <a:alpha val="43137"/>
                    </a:srgbClr>
                  </a:outerShdw>
                </a:effectLst>
                <a:latin typeface="Arial Black" pitchFamily="34" charset="0"/>
              </a:rPr>
              <a:t>LOOKING AT EMR CLAIMS</a:t>
            </a:r>
          </a:p>
        </p:txBody>
      </p:sp>
      <p:sp>
        <p:nvSpPr>
          <p:cNvPr id="210947" name="Rectangle 3"/>
          <p:cNvSpPr>
            <a:spLocks noGrp="1" noChangeArrowheads="1"/>
          </p:cNvSpPr>
          <p:nvPr>
            <p:ph type="body" idx="1"/>
          </p:nvPr>
        </p:nvSpPr>
        <p:spPr>
          <a:xfrm>
            <a:off x="0" y="1220065"/>
            <a:ext cx="9144000" cy="5662613"/>
          </a:xfrm>
        </p:spPr>
        <p:txBody>
          <a:bodyPr>
            <a:normAutofit fontScale="92500" lnSpcReduction="10000"/>
          </a:bodyPr>
          <a:lstStyle/>
          <a:p>
            <a:pPr eaLnBrk="1" hangingPunct="1">
              <a:lnSpc>
                <a:spcPct val="90000"/>
              </a:lnSpc>
            </a:pPr>
            <a:r>
              <a:rPr lang="en-US" sz="2600" dirty="0">
                <a:solidFill>
                  <a:schemeClr val="accent5">
                    <a:lumMod val="50000"/>
                  </a:schemeClr>
                </a:solidFill>
                <a:effectLst>
                  <a:outerShdw blurRad="38100" dist="38100" dir="2700000" algn="tl">
                    <a:srgbClr val="000000">
                      <a:alpha val="43137"/>
                    </a:srgbClr>
                  </a:outerShdw>
                </a:effectLst>
                <a:latin typeface="Arial Black" pitchFamily="34" charset="0"/>
              </a:rPr>
              <a:t>EMR Must be up to date for each visit—not cloned</a:t>
            </a:r>
          </a:p>
          <a:p>
            <a:pPr eaLnBrk="1" hangingPunct="1">
              <a:lnSpc>
                <a:spcPct val="90000"/>
              </a:lnSpc>
            </a:pPr>
            <a:r>
              <a:rPr lang="en-US" sz="2600" dirty="0">
                <a:solidFill>
                  <a:schemeClr val="accent5">
                    <a:lumMod val="50000"/>
                  </a:schemeClr>
                </a:solidFill>
                <a:effectLst>
                  <a:outerShdw blurRad="38100" dist="38100" dir="2700000" algn="tl">
                    <a:srgbClr val="000000">
                      <a:alpha val="43137"/>
                    </a:srgbClr>
                  </a:outerShdw>
                </a:effectLst>
                <a:latin typeface="Arial Black" pitchFamily="34" charset="0"/>
              </a:rPr>
              <a:t>Be Reasonable and Necessary for each visit and each service now and in the future</a:t>
            </a:r>
          </a:p>
          <a:p>
            <a:pPr eaLnBrk="1" hangingPunct="1">
              <a:lnSpc>
                <a:spcPct val="90000"/>
              </a:lnSpc>
            </a:pPr>
            <a:r>
              <a:rPr lang="en-US" sz="2600" dirty="0">
                <a:solidFill>
                  <a:schemeClr val="accent5">
                    <a:lumMod val="50000"/>
                  </a:schemeClr>
                </a:solidFill>
                <a:effectLst>
                  <a:outerShdw blurRad="38100" dist="38100" dir="2700000" algn="tl">
                    <a:srgbClr val="000000">
                      <a:alpha val="43137"/>
                    </a:srgbClr>
                  </a:outerShdw>
                </a:effectLst>
                <a:latin typeface="Arial Black" pitchFamily="34" charset="0"/>
              </a:rPr>
              <a:t>Review of systems: must be coherent &amp;            </a:t>
            </a:r>
            <a:r>
              <a:rPr lang="en-US" sz="2600" u="sng" dirty="0">
                <a:solidFill>
                  <a:schemeClr val="accent5">
                    <a:lumMod val="50000"/>
                  </a:schemeClr>
                </a:solidFill>
                <a:effectLst>
                  <a:outerShdw blurRad="38100" dist="38100" dir="2700000" algn="tl">
                    <a:srgbClr val="000000">
                      <a:alpha val="43137"/>
                    </a:srgbClr>
                  </a:outerShdw>
                </a:effectLst>
                <a:latin typeface="Arial Black" pitchFamily="34" charset="0"/>
              </a:rPr>
              <a:t>Decision Making Most Important </a:t>
            </a:r>
          </a:p>
          <a:p>
            <a:pPr lvl="1">
              <a:lnSpc>
                <a:spcPct val="90000"/>
              </a:lnSpc>
            </a:pPr>
            <a:r>
              <a:rPr lang="en-US" sz="2600" dirty="0">
                <a:solidFill>
                  <a:srgbClr val="005AA2"/>
                </a:solidFill>
                <a:latin typeface="Arial Black" pitchFamily="34" charset="0"/>
              </a:rPr>
              <a:t>Helpful if explained / listed / or                              documented in chart</a:t>
            </a:r>
          </a:p>
          <a:p>
            <a:pPr lvl="1" eaLnBrk="1" hangingPunct="1">
              <a:lnSpc>
                <a:spcPct val="90000"/>
              </a:lnSpc>
            </a:pPr>
            <a:r>
              <a:rPr lang="en-US" sz="2600" dirty="0">
                <a:solidFill>
                  <a:srgbClr val="005AA2"/>
                </a:solidFill>
                <a:latin typeface="Arial Black" pitchFamily="34" charset="0"/>
              </a:rPr>
              <a:t>Important to list changes in care                              or diagnoses since last visit</a:t>
            </a:r>
          </a:p>
          <a:p>
            <a:pPr lvl="1" eaLnBrk="1" hangingPunct="1">
              <a:lnSpc>
                <a:spcPct val="90000"/>
              </a:lnSpc>
            </a:pPr>
            <a:r>
              <a:rPr lang="en-US" sz="2600" dirty="0">
                <a:solidFill>
                  <a:srgbClr val="005AA2"/>
                </a:solidFill>
                <a:latin typeface="Arial Black" pitchFamily="34" charset="0"/>
              </a:rPr>
              <a:t>Lab review helps decision making</a:t>
            </a:r>
          </a:p>
          <a:p>
            <a:pPr lvl="1" eaLnBrk="1" hangingPunct="1">
              <a:lnSpc>
                <a:spcPct val="90000"/>
              </a:lnSpc>
            </a:pPr>
            <a:r>
              <a:rPr lang="en-US" sz="2600" dirty="0">
                <a:solidFill>
                  <a:srgbClr val="005AA2"/>
                </a:solidFill>
                <a:latin typeface="Arial Black" pitchFamily="34" charset="0"/>
              </a:rPr>
              <a:t>Excess verbiage on some EMR still does not give extra value, nor unnecessary E&amp;M points.  Services must be reasonable and necessary</a:t>
            </a:r>
          </a:p>
          <a:p>
            <a:pPr>
              <a:lnSpc>
                <a:spcPct val="90000"/>
              </a:lnSpc>
            </a:pPr>
            <a:r>
              <a:rPr lang="en-US" sz="2600" dirty="0">
                <a:solidFill>
                  <a:schemeClr val="accent5">
                    <a:lumMod val="50000"/>
                  </a:schemeClr>
                </a:solidFill>
                <a:effectLst>
                  <a:outerShdw blurRad="38100" dist="38100" dir="2700000" algn="tl">
                    <a:srgbClr val="000000">
                      <a:alpha val="43137"/>
                    </a:srgbClr>
                  </a:outerShdw>
                </a:effectLst>
                <a:latin typeface="Arial Black" pitchFamily="34" charset="0"/>
              </a:rPr>
              <a:t>EMRs take time to learn---by doctor or scribe, and some doctors are uncomfortable with electronic records and the time it takes to fill them out</a:t>
            </a:r>
          </a:p>
          <a:p>
            <a:pPr eaLnBrk="1" hangingPunct="1">
              <a:lnSpc>
                <a:spcPct val="90000"/>
              </a:lnSpc>
            </a:pPr>
            <a:endParaRPr lang="en-US" sz="2600" dirty="0">
              <a:solidFill>
                <a:schemeClr val="accent5">
                  <a:lumMod val="50000"/>
                </a:schemeClr>
              </a:solidFill>
              <a:effectLst>
                <a:outerShdw blurRad="38100" dist="38100" dir="2700000" algn="tl">
                  <a:srgbClr val="000000">
                    <a:alpha val="43137"/>
                  </a:srgbClr>
                </a:outerShdw>
              </a:effectLst>
              <a:latin typeface="Arial Black" pitchFamily="34" charset="0"/>
            </a:endParaRPr>
          </a:p>
        </p:txBody>
      </p:sp>
      <p:pic>
        <p:nvPicPr>
          <p:cNvPr id="43012" name="Picture 4" descr="AG00281_"/>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816435" y="2582864"/>
            <a:ext cx="2497427" cy="1738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5"/>
          <p:cNvGrpSpPr>
            <a:grpSpLocks/>
          </p:cNvGrpSpPr>
          <p:nvPr/>
        </p:nvGrpSpPr>
        <p:grpSpPr bwMode="auto">
          <a:xfrm>
            <a:off x="7542264" y="1886989"/>
            <a:ext cx="1601736" cy="671196"/>
            <a:chOff x="4563" y="1051"/>
            <a:chExt cx="1051" cy="576"/>
          </a:xfrm>
        </p:grpSpPr>
        <p:sp>
          <p:nvSpPr>
            <p:cNvPr id="43014" name="AutoShape 6"/>
            <p:cNvSpPr>
              <a:spLocks noChangeArrowheads="1"/>
            </p:cNvSpPr>
            <p:nvPr/>
          </p:nvSpPr>
          <p:spPr bwMode="auto">
            <a:xfrm>
              <a:off x="4563" y="1051"/>
              <a:ext cx="1051" cy="576"/>
            </a:xfrm>
            <a:prstGeom prst="wedgeRoundRectCallout">
              <a:avLst>
                <a:gd name="adj1" fmla="val -29162"/>
                <a:gd name="adj2" fmla="val 97917"/>
                <a:gd name="adj3" fmla="val 16667"/>
              </a:avLst>
            </a:prstGeom>
            <a:solidFill>
              <a:schemeClr val="bg1"/>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US" dirty="0"/>
            </a:p>
          </p:txBody>
        </p:sp>
        <p:sp>
          <p:nvSpPr>
            <p:cNvPr id="43015" name="Text Box 7"/>
            <p:cNvSpPr txBox="1">
              <a:spLocks noChangeArrowheads="1"/>
            </p:cNvSpPr>
            <p:nvPr/>
          </p:nvSpPr>
          <p:spPr bwMode="auto">
            <a:xfrm>
              <a:off x="4598" y="1115"/>
              <a:ext cx="1006"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eaLnBrk="1" hangingPunct="1">
                <a:spcBef>
                  <a:spcPct val="50000"/>
                </a:spcBef>
              </a:pPr>
              <a:r>
                <a:rPr lang="en-US" dirty="0">
                  <a:latin typeface="Cooper Black" pitchFamily="18" charset="0"/>
                </a:rPr>
                <a:t>Get me outta here</a:t>
              </a:r>
            </a:p>
          </p:txBody>
        </p:sp>
      </p:grpSp>
    </p:spTree>
    <p:extLst>
      <p:ext uri="{BB962C8B-B14F-4D97-AF65-F5344CB8AC3E}">
        <p14:creationId xmlns:p14="http://schemas.microsoft.com/office/powerpoint/2010/main" val="19293918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9DB2D-4D07-4CD2-8465-9122DA97E242}"/>
              </a:ext>
            </a:extLst>
          </p:cNvPr>
          <p:cNvSpPr>
            <a:spLocks noGrp="1"/>
          </p:cNvSpPr>
          <p:nvPr>
            <p:ph type="title"/>
          </p:nvPr>
        </p:nvSpPr>
        <p:spPr>
          <a:xfrm>
            <a:off x="437322" y="-99392"/>
            <a:ext cx="8229600" cy="1143000"/>
          </a:xfrm>
          <a:solidFill>
            <a:schemeClr val="bg1"/>
          </a:solidFill>
        </p:spPr>
        <p:txBody>
          <a:bodyPr/>
          <a:lstStyle/>
          <a:p>
            <a:r>
              <a:rPr lang="en-US" dirty="0"/>
              <a:t>MED LIST 86 YEAR OLD PATIENT</a:t>
            </a:r>
          </a:p>
        </p:txBody>
      </p:sp>
      <p:sp>
        <p:nvSpPr>
          <p:cNvPr id="4" name="Date Placeholder 3">
            <a:extLst>
              <a:ext uri="{FF2B5EF4-FFF2-40B4-BE49-F238E27FC236}">
                <a16:creationId xmlns:a16="http://schemas.microsoft.com/office/drawing/2014/main" id="{3120B888-714B-45FD-9859-F131003DF7E3}"/>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5542BCE1-6989-4DD5-8B8F-2A47A0BC3F63}"/>
              </a:ext>
            </a:extLst>
          </p:cNvPr>
          <p:cNvSpPr>
            <a:spLocks noGrp="1"/>
          </p:cNvSpPr>
          <p:nvPr>
            <p:ph type="sldNum" sz="quarter" idx="12"/>
          </p:nvPr>
        </p:nvSpPr>
        <p:spPr/>
        <p:txBody>
          <a:bodyPr/>
          <a:lstStyle/>
          <a:p>
            <a:fld id="{5D86E084-3352-1048-A7D3-AB1A259C9C49}" type="slidenum">
              <a:rPr lang="en-US" smtClean="0"/>
              <a:pPr/>
              <a:t>5</a:t>
            </a:fld>
            <a:endParaRPr lang="en-US"/>
          </a:p>
        </p:txBody>
      </p:sp>
      <p:sp>
        <p:nvSpPr>
          <p:cNvPr id="8" name="Content Placeholder 7">
            <a:extLst>
              <a:ext uri="{FF2B5EF4-FFF2-40B4-BE49-F238E27FC236}">
                <a16:creationId xmlns:a16="http://schemas.microsoft.com/office/drawing/2014/main" id="{9541633D-B581-496E-900B-249C844E162C}"/>
              </a:ext>
            </a:extLst>
          </p:cNvPr>
          <p:cNvSpPr>
            <a:spLocks noGrp="1"/>
          </p:cNvSpPr>
          <p:nvPr>
            <p:ph idx="1"/>
          </p:nvPr>
        </p:nvSpPr>
        <p:spPr>
          <a:xfrm>
            <a:off x="447261" y="651128"/>
            <a:ext cx="8229600" cy="6003234"/>
          </a:xfrm>
        </p:spPr>
        <p:txBody>
          <a:bodyPr>
            <a:normAutofit fontScale="32500" lnSpcReduction="20000"/>
          </a:bodyPr>
          <a:lstStyle/>
          <a:p>
            <a:pPr marL="0" indent="0">
              <a:buNone/>
            </a:pPr>
            <a:r>
              <a:rPr lang="en-US" dirty="0">
                <a:solidFill>
                  <a:schemeClr val="accent5">
                    <a:lumMod val="50000"/>
                  </a:schemeClr>
                </a:solidFill>
                <a:latin typeface="Arial Black" panose="020B0A04020102020204" pitchFamily="34" charset="0"/>
              </a:rPr>
              <a:t>1. Accu-Chek Aviva Plus In Vitro Strip; check sugar ac TID and HS</a:t>
            </a:r>
          </a:p>
          <a:p>
            <a:pPr marL="0" indent="0">
              <a:buNone/>
            </a:pPr>
            <a:r>
              <a:rPr lang="en-US" dirty="0">
                <a:solidFill>
                  <a:schemeClr val="accent5">
                    <a:lumMod val="50000"/>
                  </a:schemeClr>
                </a:solidFill>
                <a:latin typeface="Arial Black" panose="020B0A04020102020204" pitchFamily="34" charset="0"/>
              </a:rPr>
              <a:t>2. Accu-Chek Aviva Plus w/Device Kit; USE AS DIRECTED</a:t>
            </a:r>
          </a:p>
          <a:p>
            <a:pPr marL="0" indent="0">
              <a:buNone/>
            </a:pPr>
            <a:r>
              <a:rPr lang="en-US" dirty="0">
                <a:solidFill>
                  <a:schemeClr val="accent5">
                    <a:lumMod val="50000"/>
                  </a:schemeClr>
                </a:solidFill>
                <a:latin typeface="Arial Black" panose="020B0A04020102020204" pitchFamily="34" charset="0"/>
              </a:rPr>
              <a:t>3. Accu-Chek Aviva STRP; USE 1 STRIP DAILY</a:t>
            </a:r>
          </a:p>
          <a:p>
            <a:pPr marL="0" indent="0">
              <a:buNone/>
            </a:pPr>
            <a:r>
              <a:rPr lang="en-US" dirty="0">
                <a:solidFill>
                  <a:schemeClr val="accent5">
                    <a:lumMod val="50000"/>
                  </a:schemeClr>
                </a:solidFill>
                <a:latin typeface="Arial Black" panose="020B0A04020102020204" pitchFamily="34" charset="0"/>
              </a:rPr>
              <a:t>4. Accu-Chek </a:t>
            </a:r>
            <a:r>
              <a:rPr lang="en-US" dirty="0" err="1">
                <a:solidFill>
                  <a:schemeClr val="accent5">
                    <a:lumMod val="50000"/>
                  </a:schemeClr>
                </a:solidFill>
                <a:latin typeface="Arial Black" panose="020B0A04020102020204" pitchFamily="34" charset="0"/>
              </a:rPr>
              <a:t>FastClix</a:t>
            </a:r>
            <a:r>
              <a:rPr lang="en-US" dirty="0">
                <a:solidFill>
                  <a:schemeClr val="accent5">
                    <a:lumMod val="50000"/>
                  </a:schemeClr>
                </a:solidFill>
                <a:latin typeface="Arial Black" panose="020B0A04020102020204" pitchFamily="34" charset="0"/>
              </a:rPr>
              <a:t> Lancets; TAKE 1 TABLET BY MOUTH ONCE DAILY</a:t>
            </a:r>
          </a:p>
          <a:p>
            <a:pPr marL="0" indent="0">
              <a:buNone/>
            </a:pPr>
            <a:r>
              <a:rPr lang="en-US" dirty="0">
                <a:solidFill>
                  <a:schemeClr val="accent5">
                    <a:lumMod val="50000"/>
                  </a:schemeClr>
                </a:solidFill>
                <a:latin typeface="Arial Black" panose="020B0A04020102020204" pitchFamily="34" charset="0"/>
              </a:rPr>
              <a:t>5. Accu-Chek </a:t>
            </a:r>
            <a:r>
              <a:rPr lang="en-US" dirty="0" err="1">
                <a:solidFill>
                  <a:schemeClr val="accent5">
                    <a:lumMod val="50000"/>
                  </a:schemeClr>
                </a:solidFill>
                <a:latin typeface="Arial Black" panose="020B0A04020102020204" pitchFamily="34" charset="0"/>
              </a:rPr>
              <a:t>Multiclix</a:t>
            </a:r>
            <a:r>
              <a:rPr lang="en-US" dirty="0">
                <a:solidFill>
                  <a:schemeClr val="accent5">
                    <a:lumMod val="50000"/>
                  </a:schemeClr>
                </a:solidFill>
                <a:latin typeface="Arial Black" panose="020B0A04020102020204" pitchFamily="34" charset="0"/>
              </a:rPr>
              <a:t> Lancets; use once daily</a:t>
            </a:r>
          </a:p>
          <a:p>
            <a:pPr marL="0" indent="0">
              <a:buNone/>
            </a:pPr>
            <a:r>
              <a:rPr lang="en-US" dirty="0">
                <a:solidFill>
                  <a:schemeClr val="accent5">
                    <a:lumMod val="50000"/>
                  </a:schemeClr>
                </a:solidFill>
                <a:latin typeface="Arial Black" panose="020B0A04020102020204" pitchFamily="34" charset="0"/>
              </a:rPr>
              <a:t>6. Acetaminophen ER 650 MG Oral Tablet Extended Release; TAKE 1 TABLET 4 TIMES</a:t>
            </a:r>
          </a:p>
          <a:p>
            <a:pPr marL="0" indent="0">
              <a:buNone/>
            </a:pPr>
            <a:r>
              <a:rPr lang="en-US" dirty="0">
                <a:solidFill>
                  <a:schemeClr val="accent5">
                    <a:lumMod val="50000"/>
                  </a:schemeClr>
                </a:solidFill>
                <a:latin typeface="Arial Black" panose="020B0A04020102020204" pitchFamily="34" charset="0"/>
              </a:rPr>
              <a:t>DAILY AS NEEDED</a:t>
            </a:r>
          </a:p>
          <a:p>
            <a:pPr marL="0" indent="0">
              <a:buNone/>
            </a:pPr>
            <a:r>
              <a:rPr lang="en-US" dirty="0">
                <a:solidFill>
                  <a:schemeClr val="accent5">
                    <a:lumMod val="50000"/>
                  </a:schemeClr>
                </a:solidFill>
                <a:latin typeface="Arial Black" panose="020B0A04020102020204" pitchFamily="34" charset="0"/>
              </a:rPr>
              <a:t>7. Acetaminophen-Codeine #3 300-30 MG Oral Tablet; TAKE 1 TABLET 3 TIMES DAILY AS</a:t>
            </a:r>
          </a:p>
          <a:p>
            <a:pPr marL="0" indent="0">
              <a:buNone/>
            </a:pPr>
            <a:r>
              <a:rPr lang="en-US" dirty="0">
                <a:solidFill>
                  <a:schemeClr val="accent5">
                    <a:lumMod val="50000"/>
                  </a:schemeClr>
                </a:solidFill>
                <a:latin typeface="Arial Black" panose="020B0A04020102020204" pitchFamily="34" charset="0"/>
              </a:rPr>
              <a:t>NEEDED FOR PAIN</a:t>
            </a:r>
          </a:p>
          <a:p>
            <a:pPr marL="0" indent="0">
              <a:buNone/>
            </a:pPr>
            <a:r>
              <a:rPr lang="en-US" dirty="0">
                <a:solidFill>
                  <a:schemeClr val="accent5">
                    <a:lumMod val="50000"/>
                  </a:schemeClr>
                </a:solidFill>
                <a:latin typeface="Arial Black" panose="020B0A04020102020204" pitchFamily="34" charset="0"/>
              </a:rPr>
              <a:t>8. Advair </a:t>
            </a:r>
            <a:r>
              <a:rPr lang="en-US" dirty="0" err="1">
                <a:solidFill>
                  <a:schemeClr val="accent5">
                    <a:lumMod val="50000"/>
                  </a:schemeClr>
                </a:solidFill>
                <a:latin typeface="Arial Black" panose="020B0A04020102020204" pitchFamily="34" charset="0"/>
              </a:rPr>
              <a:t>Diskus</a:t>
            </a:r>
            <a:r>
              <a:rPr lang="en-US" dirty="0">
                <a:solidFill>
                  <a:schemeClr val="accent5">
                    <a:lumMod val="50000"/>
                  </a:schemeClr>
                </a:solidFill>
                <a:latin typeface="Arial Black" panose="020B0A04020102020204" pitchFamily="34" charset="0"/>
              </a:rPr>
              <a:t> 100-50 MCG/DOSE Inhalation Aerosol Powder Breath Activated; INHALE 1</a:t>
            </a:r>
          </a:p>
          <a:p>
            <a:pPr marL="0" indent="0">
              <a:buNone/>
            </a:pPr>
            <a:r>
              <a:rPr lang="en-US" dirty="0">
                <a:solidFill>
                  <a:schemeClr val="accent5">
                    <a:lumMod val="50000"/>
                  </a:schemeClr>
                </a:solidFill>
                <a:latin typeface="Arial Black" panose="020B0A04020102020204" pitchFamily="34" charset="0"/>
              </a:rPr>
              <a:t>PUFFS EVERY 12 HOURS</a:t>
            </a:r>
          </a:p>
          <a:p>
            <a:pPr marL="0" indent="0">
              <a:buNone/>
            </a:pPr>
            <a:r>
              <a:rPr lang="en-US" dirty="0">
                <a:solidFill>
                  <a:schemeClr val="accent5">
                    <a:lumMod val="50000"/>
                  </a:schemeClr>
                </a:solidFill>
                <a:latin typeface="Arial Black" panose="020B0A04020102020204" pitchFamily="34" charset="0"/>
              </a:rPr>
              <a:t>9. Albuterol Sulfate 0.63 MG/3ML Inhalation Nebulization Solution; INHALE 1 UNIT DOSE 4</a:t>
            </a:r>
          </a:p>
          <a:p>
            <a:pPr marL="0" indent="0">
              <a:buNone/>
            </a:pPr>
            <a:r>
              <a:rPr lang="en-US" dirty="0">
                <a:solidFill>
                  <a:schemeClr val="accent5">
                    <a:lumMod val="50000"/>
                  </a:schemeClr>
                </a:solidFill>
                <a:latin typeface="Arial Black" panose="020B0A04020102020204" pitchFamily="34" charset="0"/>
              </a:rPr>
              <a:t>TIMES DAILY PRN</a:t>
            </a:r>
          </a:p>
          <a:p>
            <a:pPr marL="0" indent="0">
              <a:buNone/>
            </a:pPr>
            <a:r>
              <a:rPr lang="en-US" dirty="0">
                <a:solidFill>
                  <a:schemeClr val="accent5">
                    <a:lumMod val="50000"/>
                  </a:schemeClr>
                </a:solidFill>
                <a:latin typeface="Arial Black" panose="020B0A04020102020204" pitchFamily="34" charset="0"/>
              </a:rPr>
              <a:t>10. Aspirin 81 MG TABS; TAKE 1 TABLET DAILY</a:t>
            </a:r>
          </a:p>
          <a:p>
            <a:pPr marL="0" indent="0">
              <a:buNone/>
            </a:pPr>
            <a:r>
              <a:rPr lang="en-US" dirty="0">
                <a:solidFill>
                  <a:schemeClr val="accent5">
                    <a:lumMod val="50000"/>
                  </a:schemeClr>
                </a:solidFill>
                <a:latin typeface="Arial Black" panose="020B0A04020102020204" pitchFamily="34" charset="0"/>
              </a:rPr>
              <a:t>11. Atenolol 25 MG Oral Tablet; Take 1 tablet by mouth twice a day</a:t>
            </a:r>
          </a:p>
          <a:p>
            <a:pPr marL="0" indent="0">
              <a:buNone/>
            </a:pPr>
            <a:r>
              <a:rPr lang="en-US" dirty="0">
                <a:solidFill>
                  <a:schemeClr val="accent5">
                    <a:lumMod val="50000"/>
                  </a:schemeClr>
                </a:solidFill>
                <a:latin typeface="Arial Black" panose="020B0A04020102020204" pitchFamily="34" charset="0"/>
              </a:rPr>
              <a:t>12. Benzonatate 100 MG Oral Capsule; TAKE 1 CAPSULE 3 TIMES DAILY AS NEEDED</a:t>
            </a:r>
          </a:p>
          <a:p>
            <a:pPr marL="0" indent="0">
              <a:buNone/>
            </a:pPr>
            <a:r>
              <a:rPr lang="en-US" dirty="0">
                <a:solidFill>
                  <a:schemeClr val="accent5">
                    <a:lumMod val="50000"/>
                  </a:schemeClr>
                </a:solidFill>
                <a:latin typeface="Arial Black" panose="020B0A04020102020204" pitchFamily="34" charset="0"/>
              </a:rPr>
              <a:t>13. Calcium TABS; TAKE 1 TABLET DAILY AS DIRECTED</a:t>
            </a:r>
          </a:p>
          <a:p>
            <a:pPr marL="0" indent="0">
              <a:buNone/>
            </a:pPr>
            <a:r>
              <a:rPr lang="en-US" dirty="0">
                <a:solidFill>
                  <a:schemeClr val="accent5">
                    <a:lumMod val="50000"/>
                  </a:schemeClr>
                </a:solidFill>
                <a:latin typeface="Arial Black" panose="020B0A04020102020204" pitchFamily="34" charset="0"/>
              </a:rPr>
              <a:t>14. Centrum Silver Oral Tablet</a:t>
            </a:r>
          </a:p>
          <a:p>
            <a:pPr marL="0" indent="0">
              <a:buNone/>
            </a:pPr>
            <a:r>
              <a:rPr lang="en-US" dirty="0">
                <a:solidFill>
                  <a:schemeClr val="accent5">
                    <a:lumMod val="50000"/>
                  </a:schemeClr>
                </a:solidFill>
                <a:latin typeface="Arial Black" panose="020B0A04020102020204" pitchFamily="34" charset="0"/>
              </a:rPr>
              <a:t>15. Clobetasol Propionate 0.05 % External Ointment; Apply to AA (hands and fingers) BID x 2</a:t>
            </a:r>
          </a:p>
          <a:p>
            <a:pPr marL="0" indent="0">
              <a:buNone/>
            </a:pPr>
            <a:r>
              <a:rPr lang="en-US" dirty="0" err="1">
                <a:solidFill>
                  <a:schemeClr val="accent5">
                    <a:lumMod val="50000"/>
                  </a:schemeClr>
                </a:solidFill>
                <a:latin typeface="Arial Black" panose="020B0A04020102020204" pitchFamily="34" charset="0"/>
              </a:rPr>
              <a:t>wks</a:t>
            </a:r>
            <a:r>
              <a:rPr lang="en-US" dirty="0">
                <a:solidFill>
                  <a:schemeClr val="accent5">
                    <a:lumMod val="50000"/>
                  </a:schemeClr>
                </a:solidFill>
                <a:latin typeface="Arial Black" panose="020B0A04020102020204" pitchFamily="34" charset="0"/>
              </a:rPr>
              <a:t> prn</a:t>
            </a:r>
          </a:p>
          <a:p>
            <a:pPr marL="0" indent="0">
              <a:buNone/>
            </a:pPr>
            <a:r>
              <a:rPr lang="en-US" dirty="0">
                <a:solidFill>
                  <a:schemeClr val="accent5">
                    <a:lumMod val="50000"/>
                  </a:schemeClr>
                </a:solidFill>
                <a:latin typeface="Arial Black" panose="020B0A04020102020204" pitchFamily="34" charset="0"/>
              </a:rPr>
              <a:t>16. Diclofenac Sodium 1 % Transdermal Gel; apply 4 grams to LOWER EXTREMITIES four</a:t>
            </a:r>
          </a:p>
          <a:p>
            <a:pPr marL="0" indent="0">
              <a:buNone/>
            </a:pPr>
            <a:r>
              <a:rPr lang="en-US" dirty="0">
                <a:solidFill>
                  <a:schemeClr val="accent5">
                    <a:lumMod val="50000"/>
                  </a:schemeClr>
                </a:solidFill>
                <a:latin typeface="Arial Black" panose="020B0A04020102020204" pitchFamily="34" charset="0"/>
              </a:rPr>
              <a:t>times a day . DO NOT APPLY MORE THAN 16 GRAMS TO ANY ONE AFFECTED</a:t>
            </a:r>
          </a:p>
          <a:p>
            <a:pPr marL="0" indent="0">
              <a:buNone/>
            </a:pPr>
            <a:r>
              <a:rPr lang="en-US" dirty="0">
                <a:solidFill>
                  <a:schemeClr val="accent5">
                    <a:lumMod val="50000"/>
                  </a:schemeClr>
                </a:solidFill>
                <a:latin typeface="Arial Black" panose="020B0A04020102020204" pitchFamily="34" charset="0"/>
              </a:rPr>
              <a:t>JOINT</a:t>
            </a:r>
          </a:p>
          <a:p>
            <a:pPr marL="0" indent="0">
              <a:buNone/>
            </a:pPr>
            <a:r>
              <a:rPr lang="en-US" dirty="0">
                <a:solidFill>
                  <a:schemeClr val="accent5">
                    <a:lumMod val="50000"/>
                  </a:schemeClr>
                </a:solidFill>
                <a:latin typeface="Arial Black" panose="020B0A04020102020204" pitchFamily="34" charset="0"/>
              </a:rPr>
              <a:t>17. Estradiol 0.1 MG/GM Vaginal Cream; INSERT 1 APPLICATORFUL INTRAVAGINALLY AT</a:t>
            </a:r>
          </a:p>
          <a:p>
            <a:pPr marL="0" indent="0">
              <a:buNone/>
            </a:pPr>
            <a:r>
              <a:rPr lang="en-US" dirty="0">
                <a:solidFill>
                  <a:schemeClr val="accent5">
                    <a:lumMod val="50000"/>
                  </a:schemeClr>
                </a:solidFill>
                <a:latin typeface="Arial Black" panose="020B0A04020102020204" pitchFamily="34" charset="0"/>
              </a:rPr>
              <a:t>BEDTIME NIGHTLY</a:t>
            </a:r>
          </a:p>
          <a:p>
            <a:pPr marL="0" indent="0">
              <a:buNone/>
            </a:pPr>
            <a:r>
              <a:rPr lang="en-US" dirty="0">
                <a:solidFill>
                  <a:schemeClr val="accent5">
                    <a:lumMod val="50000"/>
                  </a:schemeClr>
                </a:solidFill>
                <a:latin typeface="Arial Black" panose="020B0A04020102020204" pitchFamily="34" charset="0"/>
              </a:rPr>
              <a:t>18. Fluconazole 150 MG Oral Tablet; TAKE 1 TABLET 1 TIME ONLY</a:t>
            </a:r>
          </a:p>
          <a:p>
            <a:pPr marL="0" indent="0">
              <a:buNone/>
            </a:pPr>
            <a:r>
              <a:rPr lang="en-US" dirty="0">
                <a:solidFill>
                  <a:schemeClr val="accent5">
                    <a:lumMod val="50000"/>
                  </a:schemeClr>
                </a:solidFill>
                <a:latin typeface="Arial Black" panose="020B0A04020102020204" pitchFamily="34" charset="0"/>
              </a:rPr>
              <a:t>19. Fluocinonide 0.05 % External Cream; APPLY 2 TIMES A DAY ON RASH HANDS,</a:t>
            </a:r>
          </a:p>
          <a:p>
            <a:pPr marL="0" indent="0">
              <a:buNone/>
            </a:pPr>
            <a:r>
              <a:rPr lang="en-US" dirty="0">
                <a:solidFill>
                  <a:schemeClr val="accent5">
                    <a:lumMod val="50000"/>
                  </a:schemeClr>
                </a:solidFill>
                <a:latin typeface="Arial Black" panose="020B0A04020102020204" pitchFamily="34" charset="0"/>
              </a:rPr>
              <a:t>ELBOWS, AND KNEES NOT TO FACE</a:t>
            </a:r>
          </a:p>
          <a:p>
            <a:pPr marL="0" indent="0">
              <a:buNone/>
            </a:pPr>
            <a:r>
              <a:rPr lang="en-US" dirty="0">
                <a:solidFill>
                  <a:schemeClr val="accent5">
                    <a:lumMod val="50000"/>
                  </a:schemeClr>
                </a:solidFill>
                <a:latin typeface="Arial Black" panose="020B0A04020102020204" pitchFamily="34" charset="0"/>
              </a:rPr>
              <a:t>20. Fluocinonide 0.05 % External Ointment; APPLY TO AFFECTED AREAS ( EXTREMITIES )</a:t>
            </a:r>
          </a:p>
          <a:p>
            <a:pPr marL="0" indent="0">
              <a:buNone/>
            </a:pPr>
            <a:r>
              <a:rPr lang="en-US" dirty="0">
                <a:solidFill>
                  <a:schemeClr val="accent5">
                    <a:lumMod val="50000"/>
                  </a:schemeClr>
                </a:solidFill>
                <a:latin typeface="Arial Black" panose="020B0A04020102020204" pitchFamily="34" charset="0"/>
              </a:rPr>
              <a:t>BID X 2 WKS, PRN</a:t>
            </a:r>
          </a:p>
          <a:p>
            <a:pPr marL="0" indent="0">
              <a:buNone/>
            </a:pPr>
            <a:r>
              <a:rPr lang="en-US" dirty="0">
                <a:solidFill>
                  <a:schemeClr val="accent5">
                    <a:lumMod val="50000"/>
                  </a:schemeClr>
                </a:solidFill>
                <a:latin typeface="Arial Black" panose="020B0A04020102020204" pitchFamily="34" charset="0"/>
              </a:rPr>
              <a:t>21. Fluticasone Propionate 50 MCG/ACT Nasal Suspension; USE 2 SPRAYS IN EACH</a:t>
            </a:r>
          </a:p>
          <a:p>
            <a:pPr marL="0" indent="0">
              <a:buNone/>
            </a:pPr>
            <a:r>
              <a:rPr lang="en-US" dirty="0">
                <a:solidFill>
                  <a:schemeClr val="accent5">
                    <a:lumMod val="50000"/>
                  </a:schemeClr>
                </a:solidFill>
                <a:latin typeface="Arial Black" panose="020B0A04020102020204" pitchFamily="34" charset="0"/>
              </a:rPr>
              <a:t>NOSTRIL ONCE DAILY</a:t>
            </a:r>
          </a:p>
          <a:p>
            <a:pPr marL="0" indent="0">
              <a:buNone/>
            </a:pPr>
            <a:r>
              <a:rPr lang="en-US" dirty="0">
                <a:solidFill>
                  <a:schemeClr val="accent5">
                    <a:lumMod val="50000"/>
                  </a:schemeClr>
                </a:solidFill>
                <a:latin typeface="Arial Black" panose="020B0A04020102020204" pitchFamily="34" charset="0"/>
              </a:rPr>
              <a:t>22. Glucosamine Chondroitin </a:t>
            </a:r>
            <a:r>
              <a:rPr lang="en-US" dirty="0" err="1">
                <a:solidFill>
                  <a:schemeClr val="accent5">
                    <a:lumMod val="50000"/>
                  </a:schemeClr>
                </a:solidFill>
                <a:latin typeface="Arial Black" panose="020B0A04020102020204" pitchFamily="34" charset="0"/>
              </a:rPr>
              <a:t>Complx</a:t>
            </a:r>
            <a:r>
              <a:rPr lang="en-US" dirty="0">
                <a:solidFill>
                  <a:schemeClr val="accent5">
                    <a:lumMod val="50000"/>
                  </a:schemeClr>
                </a:solidFill>
                <a:latin typeface="Arial Black" panose="020B0A04020102020204" pitchFamily="34" charset="0"/>
              </a:rPr>
              <a:t> Oral Capsule; TAKE 1 TABLET DAILY</a:t>
            </a:r>
          </a:p>
          <a:p>
            <a:pPr marL="0" indent="0">
              <a:buNone/>
            </a:pPr>
            <a:r>
              <a:rPr lang="en-US" dirty="0">
                <a:solidFill>
                  <a:schemeClr val="accent5">
                    <a:lumMod val="50000"/>
                  </a:schemeClr>
                </a:solidFill>
                <a:latin typeface="Arial Black" panose="020B0A04020102020204" pitchFamily="34" charset="0"/>
              </a:rPr>
              <a:t>23. </a:t>
            </a:r>
            <a:r>
              <a:rPr lang="en-US" dirty="0" err="1">
                <a:solidFill>
                  <a:schemeClr val="accent5">
                    <a:lumMod val="50000"/>
                  </a:schemeClr>
                </a:solidFill>
                <a:latin typeface="Arial Black" panose="020B0A04020102020204" pitchFamily="34" charset="0"/>
              </a:rPr>
              <a:t>hydroCHLOROthiazide</a:t>
            </a:r>
            <a:r>
              <a:rPr lang="en-US" dirty="0">
                <a:solidFill>
                  <a:schemeClr val="accent5">
                    <a:lumMod val="50000"/>
                  </a:schemeClr>
                </a:solidFill>
                <a:latin typeface="Arial Black" panose="020B0A04020102020204" pitchFamily="34" charset="0"/>
              </a:rPr>
              <a:t> 50 MG Oral Tablet; TAKE 1 TABLET BY MOUTH ONCE DAILY</a:t>
            </a:r>
          </a:p>
          <a:p>
            <a:pPr marL="0" indent="0">
              <a:buNone/>
            </a:pPr>
            <a:r>
              <a:rPr lang="en-US" dirty="0">
                <a:solidFill>
                  <a:schemeClr val="accent5">
                    <a:lumMod val="50000"/>
                  </a:schemeClr>
                </a:solidFill>
                <a:latin typeface="Arial Black" panose="020B0A04020102020204" pitchFamily="34" charset="0"/>
              </a:rPr>
              <a:t>24. Januvia 25 MG Oral Tablet; TAKE 1 TABLET BY MOUTH ONCE DAILY</a:t>
            </a:r>
          </a:p>
          <a:p>
            <a:pPr marL="0" indent="0">
              <a:buNone/>
            </a:pPr>
            <a:r>
              <a:rPr lang="en-US" dirty="0">
                <a:solidFill>
                  <a:schemeClr val="accent5">
                    <a:lumMod val="50000"/>
                  </a:schemeClr>
                </a:solidFill>
                <a:latin typeface="Arial Black" panose="020B0A04020102020204" pitchFamily="34" charset="0"/>
              </a:rPr>
              <a:t>25. Levalbuterol HCl - 0.63 MG/3ML Inhalation Nebulization Solution; USE 1 UNIT DOSE</a:t>
            </a:r>
          </a:p>
          <a:p>
            <a:pPr marL="0" indent="0">
              <a:buNone/>
            </a:pPr>
            <a:r>
              <a:rPr lang="en-US" dirty="0">
                <a:solidFill>
                  <a:schemeClr val="accent5">
                    <a:lumMod val="50000"/>
                  </a:schemeClr>
                </a:solidFill>
                <a:latin typeface="Arial Black" panose="020B0A04020102020204" pitchFamily="34" charset="0"/>
              </a:rPr>
              <a:t>EVERY 4-6 HOURS AS NEEDED FOR WHEEZING</a:t>
            </a:r>
          </a:p>
          <a:p>
            <a:pPr marL="0" indent="0">
              <a:buNone/>
            </a:pPr>
            <a:r>
              <a:rPr lang="en-US" dirty="0">
                <a:solidFill>
                  <a:schemeClr val="accent5">
                    <a:lumMod val="50000"/>
                  </a:schemeClr>
                </a:solidFill>
                <a:latin typeface="Arial Black" panose="020B0A04020102020204" pitchFamily="34" charset="0"/>
              </a:rPr>
              <a:t>26. Mometasone Furoate 0.1 % External Ointment; APPLY SPARINGLY TO AFFECTED AREA</a:t>
            </a:r>
          </a:p>
        </p:txBody>
      </p:sp>
      <p:sp>
        <p:nvSpPr>
          <p:cNvPr id="3" name="TextBox 2">
            <a:extLst>
              <a:ext uri="{FF2B5EF4-FFF2-40B4-BE49-F238E27FC236}">
                <a16:creationId xmlns:a16="http://schemas.microsoft.com/office/drawing/2014/main" id="{0E132662-9192-405E-81E5-ED6148170298}"/>
              </a:ext>
            </a:extLst>
          </p:cNvPr>
          <p:cNvSpPr txBox="1"/>
          <p:nvPr/>
        </p:nvSpPr>
        <p:spPr>
          <a:xfrm>
            <a:off x="1970202" y="6471800"/>
            <a:ext cx="4326903" cy="461665"/>
          </a:xfrm>
          <a:prstGeom prst="rect">
            <a:avLst/>
          </a:prstGeom>
          <a:noFill/>
        </p:spPr>
        <p:txBody>
          <a:bodyPr wrap="square" rtlCol="0">
            <a:spAutoFit/>
          </a:bodyPr>
          <a:lstStyle/>
          <a:p>
            <a:r>
              <a:rPr lang="en-US" sz="2400" dirty="0">
                <a:solidFill>
                  <a:srgbClr val="FFFF00"/>
                </a:solidFill>
                <a:latin typeface="Arial Black" panose="020B0A04020102020204" pitchFamily="34" charset="0"/>
              </a:rPr>
              <a:t>Wait!!!  There is more</a:t>
            </a:r>
          </a:p>
        </p:txBody>
      </p:sp>
    </p:spTree>
    <p:extLst>
      <p:ext uri="{BB962C8B-B14F-4D97-AF65-F5344CB8AC3E}">
        <p14:creationId xmlns:p14="http://schemas.microsoft.com/office/powerpoint/2010/main" val="24077374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9DB2D-4D07-4CD2-8465-9122DA97E242}"/>
              </a:ext>
            </a:extLst>
          </p:cNvPr>
          <p:cNvSpPr>
            <a:spLocks noGrp="1"/>
          </p:cNvSpPr>
          <p:nvPr>
            <p:ph type="title"/>
          </p:nvPr>
        </p:nvSpPr>
        <p:spPr>
          <a:xfrm>
            <a:off x="437322" y="0"/>
            <a:ext cx="8229600" cy="1143000"/>
          </a:xfrm>
          <a:solidFill>
            <a:schemeClr val="bg1"/>
          </a:solidFill>
        </p:spPr>
        <p:txBody>
          <a:bodyPr/>
          <a:lstStyle/>
          <a:p>
            <a:r>
              <a:rPr lang="en-US" dirty="0"/>
              <a:t>MED LIST 86 YEAR OLD PATIENT</a:t>
            </a:r>
          </a:p>
        </p:txBody>
      </p:sp>
      <p:sp>
        <p:nvSpPr>
          <p:cNvPr id="4" name="Date Placeholder 3">
            <a:extLst>
              <a:ext uri="{FF2B5EF4-FFF2-40B4-BE49-F238E27FC236}">
                <a16:creationId xmlns:a16="http://schemas.microsoft.com/office/drawing/2014/main" id="{3120B888-714B-45FD-9859-F131003DF7E3}"/>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5542BCE1-6989-4DD5-8B8F-2A47A0BC3F63}"/>
              </a:ext>
            </a:extLst>
          </p:cNvPr>
          <p:cNvSpPr>
            <a:spLocks noGrp="1"/>
          </p:cNvSpPr>
          <p:nvPr>
            <p:ph type="sldNum" sz="quarter" idx="12"/>
          </p:nvPr>
        </p:nvSpPr>
        <p:spPr/>
        <p:txBody>
          <a:bodyPr/>
          <a:lstStyle/>
          <a:p>
            <a:fld id="{5D86E084-3352-1048-A7D3-AB1A259C9C49}" type="slidenum">
              <a:rPr lang="en-US" smtClean="0"/>
              <a:pPr/>
              <a:t>6</a:t>
            </a:fld>
            <a:endParaRPr lang="en-US"/>
          </a:p>
        </p:txBody>
      </p:sp>
      <p:sp>
        <p:nvSpPr>
          <p:cNvPr id="9" name="TextBox 8">
            <a:extLst>
              <a:ext uri="{FF2B5EF4-FFF2-40B4-BE49-F238E27FC236}">
                <a16:creationId xmlns:a16="http://schemas.microsoft.com/office/drawing/2014/main" id="{793C4193-6D3B-491D-AD54-8C425DDB852F}"/>
              </a:ext>
            </a:extLst>
          </p:cNvPr>
          <p:cNvSpPr txBox="1"/>
          <p:nvPr/>
        </p:nvSpPr>
        <p:spPr>
          <a:xfrm>
            <a:off x="437322" y="3776870"/>
            <a:ext cx="8249478" cy="1200329"/>
          </a:xfrm>
          <a:prstGeom prst="rect">
            <a:avLst/>
          </a:prstGeom>
          <a:noFill/>
        </p:spPr>
        <p:txBody>
          <a:bodyPr wrap="square" rtlCol="0">
            <a:spAutoFit/>
          </a:bodyPr>
          <a:lstStyle/>
          <a:p>
            <a:r>
              <a:rPr lang="en-US" sz="2400" dirty="0">
                <a:solidFill>
                  <a:schemeClr val="accent5">
                    <a:lumMod val="50000"/>
                  </a:schemeClr>
                </a:solidFill>
                <a:latin typeface="Arial Black" panose="020B0A04020102020204" pitchFamily="34" charset="0"/>
              </a:rPr>
              <a:t>Only 34 meds for this 86 year old patient listed, but let us look more closely and the medicine supply…</a:t>
            </a:r>
          </a:p>
        </p:txBody>
      </p:sp>
      <p:sp>
        <p:nvSpPr>
          <p:cNvPr id="11" name="Content Placeholder 10">
            <a:extLst>
              <a:ext uri="{FF2B5EF4-FFF2-40B4-BE49-F238E27FC236}">
                <a16:creationId xmlns:a16="http://schemas.microsoft.com/office/drawing/2014/main" id="{950A630A-D538-4DD9-B0B7-0BA519B269C5}"/>
              </a:ext>
            </a:extLst>
          </p:cNvPr>
          <p:cNvSpPr>
            <a:spLocks noGrp="1"/>
          </p:cNvSpPr>
          <p:nvPr>
            <p:ph idx="1"/>
          </p:nvPr>
        </p:nvSpPr>
        <p:spPr>
          <a:xfrm>
            <a:off x="188843" y="854766"/>
            <a:ext cx="8865705" cy="5271398"/>
          </a:xfrm>
        </p:spPr>
        <p:txBody>
          <a:bodyPr>
            <a:normAutofit/>
          </a:bodyPr>
          <a:lstStyle/>
          <a:p>
            <a:pPr marL="0" indent="0">
              <a:buNone/>
            </a:pPr>
            <a:r>
              <a:rPr lang="en-US" sz="1200" dirty="0">
                <a:solidFill>
                  <a:schemeClr val="accent5">
                    <a:lumMod val="50000"/>
                  </a:schemeClr>
                </a:solidFill>
                <a:latin typeface="Arial Black" panose="020B0A04020102020204" pitchFamily="34" charset="0"/>
              </a:rPr>
              <a:t>27. Mupirocin 2 % External Ointment; APPLY THIN FILM TO AFFECTED AREA 3 TIMES DAILY</a:t>
            </a:r>
          </a:p>
          <a:p>
            <a:pPr marL="0" indent="0">
              <a:buNone/>
            </a:pPr>
            <a:r>
              <a:rPr lang="en-US" sz="1200" dirty="0">
                <a:solidFill>
                  <a:schemeClr val="accent5">
                    <a:lumMod val="50000"/>
                  </a:schemeClr>
                </a:solidFill>
                <a:latin typeface="Arial Black" panose="020B0A04020102020204" pitchFamily="34" charset="0"/>
              </a:rPr>
              <a:t>28. Naproxen 375 MG Oral Tablet; Take 1 tablet by mouth twice a day</a:t>
            </a:r>
          </a:p>
          <a:p>
            <a:pPr marL="0" indent="0">
              <a:buNone/>
            </a:pPr>
            <a:r>
              <a:rPr lang="en-US" sz="1200" dirty="0">
                <a:solidFill>
                  <a:schemeClr val="accent5">
                    <a:lumMod val="50000"/>
                  </a:schemeClr>
                </a:solidFill>
                <a:latin typeface="Arial Black" panose="020B0A04020102020204" pitchFamily="34" charset="0"/>
              </a:rPr>
              <a:t>29. Ocean Nasal Spray 0.65 % Nasal Solution; USE 2 SPRAYS IN EACH NOSTRIL TWICE DAILY</a:t>
            </a:r>
          </a:p>
          <a:p>
            <a:pPr marL="0" indent="0">
              <a:buNone/>
            </a:pPr>
            <a:r>
              <a:rPr lang="en-US" sz="1200" dirty="0">
                <a:solidFill>
                  <a:schemeClr val="accent5">
                    <a:lumMod val="50000"/>
                  </a:schemeClr>
                </a:solidFill>
                <a:latin typeface="Arial Black" panose="020B0A04020102020204" pitchFamily="34" charset="0"/>
              </a:rPr>
              <a:t>30. </a:t>
            </a:r>
            <a:r>
              <a:rPr lang="en-US" sz="1200" dirty="0" err="1">
                <a:solidFill>
                  <a:schemeClr val="accent5">
                    <a:lumMod val="50000"/>
                  </a:schemeClr>
                </a:solidFill>
                <a:latin typeface="Arial Black" panose="020B0A04020102020204" pitchFamily="34" charset="0"/>
              </a:rPr>
              <a:t>Pennsaid</a:t>
            </a:r>
            <a:r>
              <a:rPr lang="en-US" sz="1200" dirty="0">
                <a:solidFill>
                  <a:schemeClr val="accent5">
                    <a:lumMod val="50000"/>
                  </a:schemeClr>
                </a:solidFill>
                <a:latin typeface="Arial Black" panose="020B0A04020102020204" pitchFamily="34" charset="0"/>
              </a:rPr>
              <a:t> 2 % Transdermal Solution; apply 2x day</a:t>
            </a:r>
          </a:p>
          <a:p>
            <a:pPr marL="0" indent="0">
              <a:buNone/>
            </a:pPr>
            <a:r>
              <a:rPr lang="en-US" sz="1200" dirty="0">
                <a:solidFill>
                  <a:schemeClr val="accent5">
                    <a:lumMod val="50000"/>
                  </a:schemeClr>
                </a:solidFill>
                <a:latin typeface="Arial Black" panose="020B0A04020102020204" pitchFamily="34" charset="0"/>
              </a:rPr>
              <a:t>31. Potassium Chloride </a:t>
            </a:r>
            <a:r>
              <a:rPr lang="en-US" sz="1200" dirty="0" err="1">
                <a:solidFill>
                  <a:schemeClr val="accent5">
                    <a:lumMod val="50000"/>
                  </a:schemeClr>
                </a:solidFill>
                <a:latin typeface="Arial Black" panose="020B0A04020102020204" pitchFamily="34" charset="0"/>
              </a:rPr>
              <a:t>Crys</a:t>
            </a:r>
            <a:r>
              <a:rPr lang="en-US" sz="1200" dirty="0">
                <a:solidFill>
                  <a:schemeClr val="accent5">
                    <a:lumMod val="50000"/>
                  </a:schemeClr>
                </a:solidFill>
                <a:latin typeface="Arial Black" panose="020B0A04020102020204" pitchFamily="34" charset="0"/>
              </a:rPr>
              <a:t> ER 20 MEQ Oral Tablet Extended Release; TAKE 1 TABLET BY MOUTH ONCE DAILY</a:t>
            </a:r>
          </a:p>
          <a:p>
            <a:pPr marL="0" indent="0">
              <a:buNone/>
            </a:pPr>
            <a:r>
              <a:rPr lang="en-US" sz="1200" dirty="0">
                <a:solidFill>
                  <a:schemeClr val="accent5">
                    <a:lumMod val="50000"/>
                  </a:schemeClr>
                </a:solidFill>
                <a:latin typeface="Arial Black" panose="020B0A04020102020204" pitchFamily="34" charset="0"/>
              </a:rPr>
              <a:t>32. ProAir HFA 108 (90 Base) MCG/ACT Inhalation Aerosol Solution; INHALE 2 PUFFS EVERY 4 HOURS AS NEEDED</a:t>
            </a:r>
          </a:p>
          <a:p>
            <a:pPr marL="0" indent="0">
              <a:buNone/>
            </a:pPr>
            <a:r>
              <a:rPr lang="en-US" sz="1200" dirty="0">
                <a:solidFill>
                  <a:schemeClr val="accent5">
                    <a:lumMod val="50000"/>
                  </a:schemeClr>
                </a:solidFill>
                <a:latin typeface="Arial Black" panose="020B0A04020102020204" pitchFamily="34" charset="0"/>
              </a:rPr>
              <a:t>33. Vitamin D (Ergocalciferol) 50000 UNIT Oral Capsule; take 1 capsule weekly</a:t>
            </a:r>
          </a:p>
          <a:p>
            <a:pPr marL="0" indent="0">
              <a:buNone/>
            </a:pPr>
            <a:r>
              <a:rPr lang="en-US" sz="1200" dirty="0">
                <a:solidFill>
                  <a:schemeClr val="accent5">
                    <a:lumMod val="50000"/>
                  </a:schemeClr>
                </a:solidFill>
                <a:latin typeface="Arial Black" panose="020B0A04020102020204" pitchFamily="34" charset="0"/>
              </a:rPr>
              <a:t>34. </a:t>
            </a:r>
            <a:r>
              <a:rPr lang="en-US" sz="1200" dirty="0" err="1">
                <a:solidFill>
                  <a:schemeClr val="accent5">
                    <a:lumMod val="50000"/>
                  </a:schemeClr>
                </a:solidFill>
                <a:latin typeface="Arial Black" panose="020B0A04020102020204" pitchFamily="34" charset="0"/>
              </a:rPr>
              <a:t>Voltaren</a:t>
            </a:r>
            <a:r>
              <a:rPr lang="en-US" sz="1200" dirty="0">
                <a:solidFill>
                  <a:schemeClr val="accent5">
                    <a:lumMod val="50000"/>
                  </a:schemeClr>
                </a:solidFill>
                <a:latin typeface="Arial Black" panose="020B0A04020102020204" pitchFamily="34" charset="0"/>
              </a:rPr>
              <a:t> 1 % Transdermal Gel; apply 1 inch to affected joint twice daily</a:t>
            </a:r>
          </a:p>
        </p:txBody>
      </p:sp>
    </p:spTree>
    <p:extLst>
      <p:ext uri="{BB962C8B-B14F-4D97-AF65-F5344CB8AC3E}">
        <p14:creationId xmlns:p14="http://schemas.microsoft.com/office/powerpoint/2010/main" val="31189343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BE30F-A663-4CC3-901A-13205305D4BE}"/>
              </a:ext>
            </a:extLst>
          </p:cNvPr>
          <p:cNvSpPr>
            <a:spLocks noGrp="1"/>
          </p:cNvSpPr>
          <p:nvPr>
            <p:ph type="title"/>
          </p:nvPr>
        </p:nvSpPr>
        <p:spPr>
          <a:xfrm>
            <a:off x="347870" y="27355"/>
            <a:ext cx="8229600" cy="1143000"/>
          </a:xfrm>
          <a:solidFill>
            <a:schemeClr val="bg1"/>
          </a:solidFill>
        </p:spPr>
        <p:txBody>
          <a:bodyPr>
            <a:normAutofit fontScale="90000"/>
          </a:bodyPr>
          <a:lstStyle/>
          <a:p>
            <a:r>
              <a:rPr lang="en-US" dirty="0">
                <a:latin typeface="Arial Black" panose="020B0A04020102020204" pitchFamily="34" charset="0"/>
              </a:rPr>
              <a:t>MED LIST 86 YEAR OLD PATIENT</a:t>
            </a:r>
          </a:p>
        </p:txBody>
      </p:sp>
      <p:sp>
        <p:nvSpPr>
          <p:cNvPr id="3" name="Content Placeholder 2">
            <a:extLst>
              <a:ext uri="{FF2B5EF4-FFF2-40B4-BE49-F238E27FC236}">
                <a16:creationId xmlns:a16="http://schemas.microsoft.com/office/drawing/2014/main" id="{5F93E3A8-5146-4BC7-A3C5-548CFC4FC6D8}"/>
              </a:ext>
            </a:extLst>
          </p:cNvPr>
          <p:cNvSpPr>
            <a:spLocks noGrp="1"/>
          </p:cNvSpPr>
          <p:nvPr>
            <p:ph idx="1"/>
          </p:nvPr>
        </p:nvSpPr>
        <p:spPr>
          <a:xfrm>
            <a:off x="79513" y="1063488"/>
            <a:ext cx="9064487" cy="5062676"/>
          </a:xfrm>
        </p:spPr>
        <p:txBody>
          <a:bodyPr>
            <a:normAutofit/>
          </a:bodyPr>
          <a:lstStyle/>
          <a:p>
            <a:r>
              <a:rPr lang="en-US" sz="18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1. Accu-Chek Aviva Plus In Vitro Strip; check sugar ac TID and HS</a:t>
            </a:r>
          </a:p>
          <a:p>
            <a:r>
              <a:rPr lang="en-US" sz="18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2. Accu-Chek Aviva Plus w/Device Kit; USE AS DIRECTED</a:t>
            </a:r>
          </a:p>
          <a:p>
            <a:r>
              <a:rPr lang="en-US" sz="18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3. Accu-Chek Aviva STRP; USE 1 STRIP DAILY</a:t>
            </a:r>
          </a:p>
          <a:p>
            <a:r>
              <a:rPr lang="en-US" sz="18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4. Accu-Chek </a:t>
            </a:r>
            <a:r>
              <a:rPr lang="en-US" sz="1800" dirty="0" err="1">
                <a:solidFill>
                  <a:srgbClr val="C00000"/>
                </a:solidFill>
                <a:effectLst>
                  <a:outerShdw blurRad="38100" dist="38100" dir="2700000" algn="tl">
                    <a:srgbClr val="000000">
                      <a:alpha val="43137"/>
                    </a:srgbClr>
                  </a:outerShdw>
                </a:effectLst>
                <a:latin typeface="Arial Black" panose="020B0A04020102020204" pitchFamily="34" charset="0"/>
              </a:rPr>
              <a:t>FastClix</a:t>
            </a:r>
            <a:r>
              <a:rPr lang="en-US" sz="18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a:t>
            </a:r>
            <a:r>
              <a:rPr lang="en-US" sz="1800" dirty="0">
                <a:solidFill>
                  <a:srgbClr val="C00000"/>
                </a:solidFill>
                <a:effectLst>
                  <a:outerShdw blurRad="38100" dist="38100" dir="2700000" algn="tl">
                    <a:srgbClr val="000000">
                      <a:alpha val="43137"/>
                    </a:srgbClr>
                  </a:outerShdw>
                </a:effectLst>
                <a:latin typeface="Arial Black" panose="020B0A04020102020204" pitchFamily="34" charset="0"/>
              </a:rPr>
              <a:t>Lancets; </a:t>
            </a:r>
            <a:r>
              <a:rPr lang="en-US" sz="18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TAKE 1 TABLET BY MOUTH ONCE DAILY…</a:t>
            </a:r>
            <a:r>
              <a:rPr lang="en-US" sz="1800" dirty="0">
                <a:solidFill>
                  <a:srgbClr val="C00000"/>
                </a:solidFill>
                <a:effectLst>
                  <a:outerShdw blurRad="38100" dist="38100" dir="2700000" algn="tl">
                    <a:srgbClr val="000000">
                      <a:alpha val="43137"/>
                    </a:srgbClr>
                  </a:outerShdw>
                </a:effectLst>
                <a:latin typeface="Arial Black" panose="020B0A04020102020204" pitchFamily="34" charset="0"/>
              </a:rPr>
              <a:t>OOPS!!</a:t>
            </a:r>
          </a:p>
          <a:p>
            <a:r>
              <a:rPr lang="en-US" sz="18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5. Accu-Chek </a:t>
            </a:r>
            <a:r>
              <a:rPr lang="en-US" sz="1800" dirty="0" err="1">
                <a:solidFill>
                  <a:srgbClr val="C00000"/>
                </a:solidFill>
                <a:effectLst>
                  <a:outerShdw blurRad="38100" dist="38100" dir="2700000" algn="tl">
                    <a:srgbClr val="000000">
                      <a:alpha val="43137"/>
                    </a:srgbClr>
                  </a:outerShdw>
                </a:effectLst>
                <a:latin typeface="Arial Black" panose="020B0A04020102020204" pitchFamily="34" charset="0"/>
              </a:rPr>
              <a:t>Multiclix</a:t>
            </a:r>
            <a:r>
              <a:rPr lang="en-US" sz="18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Lancets; use once daily…….</a:t>
            </a:r>
          </a:p>
          <a:p>
            <a:r>
              <a:rPr lang="en-US" sz="18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8. Advair </a:t>
            </a:r>
            <a:r>
              <a:rPr lang="en-US" sz="1800" dirty="0" err="1">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Diskus</a:t>
            </a:r>
            <a:r>
              <a:rPr lang="en-US" sz="18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100-50 MCG/DOSE Inhalation Aerosol Powder Breath Activated; INHALE 1 PUFFS EVERY 12 HOURS</a:t>
            </a:r>
          </a:p>
          <a:p>
            <a:r>
              <a:rPr lang="en-US" sz="18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9. Albuterol Sulfate 0.63 MG/3ML Inhalation Nebulization Solution; INHALE 1 UNIT DOSE 4 TIMES DAILY PRN</a:t>
            </a:r>
          </a:p>
          <a:p>
            <a:r>
              <a:rPr lang="en-US" sz="18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32. ProAir HFA 108 (90 Base) MCG/ACT Inhalation Aerosol Solution; INHALE 2 PUFFS EVERY 4 HOURS AS NEEDED</a:t>
            </a:r>
            <a:endParaRPr lang="en-US" sz="10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endParaRPr>
          </a:p>
        </p:txBody>
      </p:sp>
      <p:sp>
        <p:nvSpPr>
          <p:cNvPr id="4" name="Date Placeholder 3">
            <a:extLst>
              <a:ext uri="{FF2B5EF4-FFF2-40B4-BE49-F238E27FC236}">
                <a16:creationId xmlns:a16="http://schemas.microsoft.com/office/drawing/2014/main" id="{712C568F-5809-46D5-A064-18D87E2EFB4D}"/>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DB9E4852-2AE3-4B44-A8A3-31A6F091DC37}"/>
              </a:ext>
            </a:extLst>
          </p:cNvPr>
          <p:cNvSpPr>
            <a:spLocks noGrp="1"/>
          </p:cNvSpPr>
          <p:nvPr>
            <p:ph type="sldNum" sz="quarter" idx="12"/>
          </p:nvPr>
        </p:nvSpPr>
        <p:spPr/>
        <p:txBody>
          <a:bodyPr/>
          <a:lstStyle/>
          <a:p>
            <a:fld id="{5D86E084-3352-1048-A7D3-AB1A259C9C49}" type="slidenum">
              <a:rPr lang="en-US" smtClean="0"/>
              <a:pPr/>
              <a:t>7</a:t>
            </a:fld>
            <a:endParaRPr lang="en-US"/>
          </a:p>
        </p:txBody>
      </p:sp>
      <p:sp>
        <p:nvSpPr>
          <p:cNvPr id="8" name="Rectangle 7">
            <a:extLst>
              <a:ext uri="{FF2B5EF4-FFF2-40B4-BE49-F238E27FC236}">
                <a16:creationId xmlns:a16="http://schemas.microsoft.com/office/drawing/2014/main" id="{A41C1E89-CA85-4BCC-B1AE-D7F16592F1AE}"/>
              </a:ext>
            </a:extLst>
          </p:cNvPr>
          <p:cNvSpPr/>
          <p:nvPr/>
        </p:nvSpPr>
        <p:spPr>
          <a:xfrm>
            <a:off x="347870" y="1063488"/>
            <a:ext cx="8448260" cy="1013790"/>
          </a:xfrm>
          <a:prstGeom prst="rect">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10D3BF1-D976-4AE5-8AF2-CB8959C18F72}"/>
              </a:ext>
            </a:extLst>
          </p:cNvPr>
          <p:cNvSpPr/>
          <p:nvPr/>
        </p:nvSpPr>
        <p:spPr>
          <a:xfrm>
            <a:off x="347870" y="2077278"/>
            <a:ext cx="8537713" cy="616226"/>
          </a:xfrm>
          <a:prstGeom prst="rect">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D0E3C11-90AD-4FAA-8628-5C0F4783E086}"/>
              </a:ext>
            </a:extLst>
          </p:cNvPr>
          <p:cNvSpPr/>
          <p:nvPr/>
        </p:nvSpPr>
        <p:spPr>
          <a:xfrm>
            <a:off x="278296" y="3039140"/>
            <a:ext cx="8786191" cy="1838739"/>
          </a:xfrm>
          <a:prstGeom prst="rect">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73726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7F021B-0852-46CA-B986-01C87915F3CA}"/>
              </a:ext>
            </a:extLst>
          </p:cNvPr>
          <p:cNvSpPr>
            <a:spLocks noGrp="1"/>
          </p:cNvSpPr>
          <p:nvPr>
            <p:ph type="dt" sz="half" idx="10"/>
          </p:nvPr>
        </p:nvSpPr>
        <p:spPr/>
        <p:txBody>
          <a:bodyPr/>
          <a:lstStyle/>
          <a:p>
            <a:fld id="{D626FC28-D3B6-47B1-9638-E1BA853745F4}" type="datetime1">
              <a:rPr lang="en-US" smtClean="0"/>
              <a:pPr/>
              <a:t>1/14/2020</a:t>
            </a:fld>
            <a:endParaRPr lang="en-US"/>
          </a:p>
        </p:txBody>
      </p:sp>
      <p:sp>
        <p:nvSpPr>
          <p:cNvPr id="3" name="Slide Number Placeholder 2">
            <a:extLst>
              <a:ext uri="{FF2B5EF4-FFF2-40B4-BE49-F238E27FC236}">
                <a16:creationId xmlns:a16="http://schemas.microsoft.com/office/drawing/2014/main" id="{EE2E2D86-5C9C-4E64-88B6-F9FCAA2BF1AC}"/>
              </a:ext>
            </a:extLst>
          </p:cNvPr>
          <p:cNvSpPr>
            <a:spLocks noGrp="1"/>
          </p:cNvSpPr>
          <p:nvPr>
            <p:ph type="sldNum" sz="quarter" idx="12"/>
          </p:nvPr>
        </p:nvSpPr>
        <p:spPr/>
        <p:txBody>
          <a:bodyPr/>
          <a:lstStyle/>
          <a:p>
            <a:fld id="{5D86E084-3352-1048-A7D3-AB1A259C9C49}" type="slidenum">
              <a:rPr lang="en-US" smtClean="0"/>
              <a:pPr/>
              <a:t>8</a:t>
            </a:fld>
            <a:endParaRPr lang="en-US"/>
          </a:p>
        </p:txBody>
      </p:sp>
      <p:pic>
        <p:nvPicPr>
          <p:cNvPr id="4" name="Picture 3">
            <a:extLst>
              <a:ext uri="{FF2B5EF4-FFF2-40B4-BE49-F238E27FC236}">
                <a16:creationId xmlns:a16="http://schemas.microsoft.com/office/drawing/2014/main" id="{8C52F0DB-9796-4CB8-BA6C-3D18CD1C0283}"/>
              </a:ext>
            </a:extLst>
          </p:cNvPr>
          <p:cNvPicPr>
            <a:picLocks noChangeAspect="1"/>
          </p:cNvPicPr>
          <p:nvPr/>
        </p:nvPicPr>
        <p:blipFill rotWithShape="1">
          <a:blip r:embed="rId2"/>
          <a:srcRect l="8990" t="6512" r="18607" b="4483"/>
          <a:stretch/>
        </p:blipFill>
        <p:spPr>
          <a:xfrm>
            <a:off x="0" y="1"/>
            <a:ext cx="9143999" cy="6836924"/>
          </a:xfrm>
          <a:prstGeom prst="rect">
            <a:avLst/>
          </a:prstGeom>
        </p:spPr>
      </p:pic>
      <p:sp>
        <p:nvSpPr>
          <p:cNvPr id="5" name="TextBox 4">
            <a:extLst>
              <a:ext uri="{FF2B5EF4-FFF2-40B4-BE49-F238E27FC236}">
                <a16:creationId xmlns:a16="http://schemas.microsoft.com/office/drawing/2014/main" id="{FA2A092A-9BFF-41EC-9105-3599B2F45455}"/>
              </a:ext>
            </a:extLst>
          </p:cNvPr>
          <p:cNvSpPr txBox="1"/>
          <p:nvPr/>
        </p:nvSpPr>
        <p:spPr>
          <a:xfrm>
            <a:off x="374469" y="243840"/>
            <a:ext cx="3213463" cy="369332"/>
          </a:xfrm>
          <a:prstGeom prst="rect">
            <a:avLst/>
          </a:prstGeom>
          <a:noFill/>
        </p:spPr>
        <p:txBody>
          <a:bodyPr wrap="square" rtlCol="0">
            <a:spAutoFit/>
          </a:bodyPr>
          <a:lstStyle/>
          <a:p>
            <a:r>
              <a:rPr lang="en-US" dirty="0">
                <a:solidFill>
                  <a:srgbClr val="0070C0"/>
                </a:solidFill>
                <a:latin typeface="Arial Black" panose="020B0A04020102020204" pitchFamily="34" charset="0"/>
              </a:rPr>
              <a:t>TARGETED PROBE </a:t>
            </a:r>
          </a:p>
        </p:txBody>
      </p:sp>
      <p:sp>
        <p:nvSpPr>
          <p:cNvPr id="6" name="TextBox 5">
            <a:extLst>
              <a:ext uri="{FF2B5EF4-FFF2-40B4-BE49-F238E27FC236}">
                <a16:creationId xmlns:a16="http://schemas.microsoft.com/office/drawing/2014/main" id="{17B09D27-1C21-4509-BD44-FD0E6BCC6E56}"/>
              </a:ext>
            </a:extLst>
          </p:cNvPr>
          <p:cNvSpPr txBox="1"/>
          <p:nvPr/>
        </p:nvSpPr>
        <p:spPr>
          <a:xfrm>
            <a:off x="5965371" y="243840"/>
            <a:ext cx="3091543" cy="369332"/>
          </a:xfrm>
          <a:prstGeom prst="rect">
            <a:avLst/>
          </a:prstGeom>
          <a:noFill/>
        </p:spPr>
        <p:txBody>
          <a:bodyPr wrap="square" rtlCol="0">
            <a:spAutoFit/>
          </a:bodyPr>
          <a:lstStyle/>
          <a:p>
            <a:r>
              <a:rPr lang="en-US" dirty="0">
                <a:solidFill>
                  <a:srgbClr val="0070C0"/>
                </a:solidFill>
                <a:latin typeface="Arial Black" panose="020B0A04020102020204" pitchFamily="34" charset="0"/>
              </a:rPr>
              <a:t>AND EDUCATION (TPE)</a:t>
            </a:r>
          </a:p>
        </p:txBody>
      </p:sp>
    </p:spTree>
    <p:extLst>
      <p:ext uri="{BB962C8B-B14F-4D97-AF65-F5344CB8AC3E}">
        <p14:creationId xmlns:p14="http://schemas.microsoft.com/office/powerpoint/2010/main" val="38475637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016" y="815927"/>
            <a:ext cx="9144000" cy="1855794"/>
          </a:xfrm>
        </p:spPr>
        <p:txBody>
          <a:bodyPr>
            <a:normAutofit fontScale="90000"/>
          </a:bodyPr>
          <a:lstStyle/>
          <a:p>
            <a:pPr algn="l"/>
            <a:r>
              <a:rPr lang="en-US" sz="27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Your facility was selected for review based on data analysis. A trending graph is provided below comparing your facility’s six month billing data to previous six month billing data for XXXXX  It indicates an increased utilization of this code as compared to your previous utilization data</a:t>
            </a:r>
            <a:r>
              <a:rPr lang="en-US" sz="2700" dirty="0">
                <a:solidFill>
                  <a:schemeClr val="accent5">
                    <a:lumMod val="50000"/>
                  </a:schemeClr>
                </a:solidFill>
                <a:effectLst>
                  <a:outerShdw blurRad="38100" dist="38100" dir="2700000" algn="tl">
                    <a:srgbClr val="000000">
                      <a:alpha val="43137"/>
                    </a:srgbClr>
                  </a:outerShdw>
                </a:effectLst>
              </a:rPr>
              <a:t>. </a:t>
            </a:r>
            <a:br>
              <a:rPr lang="en-US" sz="2700" dirty="0">
                <a:solidFill>
                  <a:schemeClr val="accent5">
                    <a:lumMod val="50000"/>
                  </a:schemeClr>
                </a:solidFill>
                <a:effectLst>
                  <a:outerShdw blurRad="38100" dist="38100" dir="2700000" algn="tl">
                    <a:srgbClr val="000000">
                      <a:alpha val="43137"/>
                    </a:srgbClr>
                  </a:outerShdw>
                </a:effectLst>
              </a:rPr>
            </a:br>
            <a:endParaRPr lang="en-US" sz="2700" dirty="0">
              <a:solidFill>
                <a:schemeClr val="accent5">
                  <a:lumMod val="50000"/>
                </a:schemeClr>
              </a:solidFill>
              <a:effectLst>
                <a:outerShdw blurRad="38100" dist="38100" dir="2700000" algn="tl">
                  <a:srgbClr val="000000">
                    <a:alpha val="43137"/>
                  </a:srgbClr>
                </a:outerShdw>
              </a:effectLst>
            </a:endParaRPr>
          </a:p>
        </p:txBody>
      </p:sp>
      <p:pic>
        <p:nvPicPr>
          <p:cNvPr id="6" name="Content Placeholder 5">
            <a:extLst>
              <a:ext uri="{FF2B5EF4-FFF2-40B4-BE49-F238E27FC236}">
                <a16:creationId xmlns:a16="http://schemas.microsoft.com/office/drawing/2014/main" id="{51A64971-4E34-4794-B35C-D93913699E61}"/>
              </a:ext>
            </a:extLst>
          </p:cNvPr>
          <p:cNvPicPr>
            <a:picLocks noGrp="1" noChangeAspect="1"/>
          </p:cNvPicPr>
          <p:nvPr>
            <p:ph idx="1"/>
          </p:nvPr>
        </p:nvPicPr>
        <p:blipFill>
          <a:blip r:embed="rId2"/>
          <a:stretch>
            <a:fillRect/>
          </a:stretch>
        </p:blipFill>
        <p:spPr>
          <a:xfrm>
            <a:off x="549491" y="2787055"/>
            <a:ext cx="8137309" cy="3654764"/>
          </a:xfrm>
          <a:prstGeom prst="rect">
            <a:avLst/>
          </a:prstGeom>
        </p:spPr>
      </p:pic>
      <p:sp>
        <p:nvSpPr>
          <p:cNvPr id="4" name="Date Placeholder 3"/>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p:cNvSpPr>
            <a:spLocks noGrp="1"/>
          </p:cNvSpPr>
          <p:nvPr>
            <p:ph type="sldNum" sz="quarter" idx="12"/>
          </p:nvPr>
        </p:nvSpPr>
        <p:spPr/>
        <p:txBody>
          <a:bodyPr/>
          <a:lstStyle/>
          <a:p>
            <a:fld id="{5D86E084-3352-1048-A7D3-AB1A259C9C49}" type="slidenum">
              <a:rPr lang="en-US" smtClean="0"/>
              <a:pPr/>
              <a:t>9</a:t>
            </a:fld>
            <a:endParaRPr lang="en-US"/>
          </a:p>
        </p:txBody>
      </p:sp>
      <p:sp>
        <p:nvSpPr>
          <p:cNvPr id="8" name="Rectangle 7">
            <a:extLst>
              <a:ext uri="{FF2B5EF4-FFF2-40B4-BE49-F238E27FC236}">
                <a16:creationId xmlns:a16="http://schemas.microsoft.com/office/drawing/2014/main" id="{E487D420-0ACA-4EAF-8ECE-3091D01111F2}"/>
              </a:ext>
            </a:extLst>
          </p:cNvPr>
          <p:cNvSpPr/>
          <p:nvPr/>
        </p:nvSpPr>
        <p:spPr>
          <a:xfrm>
            <a:off x="549491" y="2865005"/>
            <a:ext cx="7129776" cy="3108543"/>
          </a:xfrm>
          <a:prstGeom prst="rect">
            <a:avLst/>
          </a:prstGeom>
          <a:solidFill>
            <a:srgbClr val="FFFF00"/>
          </a:solidFill>
        </p:spPr>
        <p:txBody>
          <a:bodyPr wrap="square">
            <a:spAutoFit/>
          </a:bodyPr>
          <a:lstStyle/>
          <a:p>
            <a:r>
              <a:rPr lang="en-US" sz="2800" dirty="0">
                <a:latin typeface="Arial Black" panose="020B0A04020102020204" pitchFamily="34" charset="0"/>
                <a:ea typeface="Times New Roman" panose="02020603050405020304" pitchFamily="18" charset="0"/>
                <a:cs typeface="Times New Roman" panose="02020603050405020304" pitchFamily="18" charset="0"/>
              </a:rPr>
              <a:t>Reason for review of Part B Claims:</a:t>
            </a:r>
          </a:p>
          <a:p>
            <a:r>
              <a:rPr lang="en-US" sz="2400" dirty="0">
                <a:latin typeface="Arial Black" panose="020B0A04020102020204" pitchFamily="34" charset="0"/>
                <a:ea typeface="Times New Roman" panose="02020603050405020304" pitchFamily="18" charset="0"/>
                <a:cs typeface="Times New Roman" panose="02020603050405020304" pitchFamily="18" charset="0"/>
              </a:rPr>
              <a:t>You have been identified in the top 10% of dollars paid for code XXXXX when compared with peers billing the same code. </a:t>
            </a:r>
            <a:r>
              <a:rPr lang="en-US" sz="2400" dirty="0">
                <a:latin typeface="Arial Black" panose="020B0A04020102020204" pitchFamily="34" charset="0"/>
              </a:rPr>
              <a:t>A prepayment review has been initiated to probe a sample of your claims billed with the following CPT codes: XXXXX</a:t>
            </a:r>
          </a:p>
        </p:txBody>
      </p:sp>
    </p:spTree>
    <p:extLst>
      <p:ext uri="{BB962C8B-B14F-4D97-AF65-F5344CB8AC3E}">
        <p14:creationId xmlns:p14="http://schemas.microsoft.com/office/powerpoint/2010/main" val="1868233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72935-0534-424D-9317-8725AB450B4B}"/>
              </a:ext>
            </a:extLst>
          </p:cNvPr>
          <p:cNvSpPr>
            <a:spLocks noGrp="1"/>
          </p:cNvSpPr>
          <p:nvPr>
            <p:ph type="title"/>
          </p:nvPr>
        </p:nvSpPr>
        <p:spPr>
          <a:xfrm>
            <a:off x="457200" y="126609"/>
            <a:ext cx="8229600" cy="1143000"/>
          </a:xfrm>
        </p:spPr>
        <p:txBody>
          <a:bodyPr>
            <a:normAutofit/>
          </a:bodyPr>
          <a:lstStyle/>
          <a:p>
            <a:r>
              <a:rPr lang="en-US" sz="3600" b="0" dirty="0">
                <a:latin typeface="Arial Black" panose="020B0A04020102020204" pitchFamily="34" charset="0"/>
              </a:rPr>
              <a:t>SUMMARY OF TPE</a:t>
            </a:r>
          </a:p>
        </p:txBody>
      </p:sp>
      <p:sp>
        <p:nvSpPr>
          <p:cNvPr id="3" name="Content Placeholder 2">
            <a:extLst>
              <a:ext uri="{FF2B5EF4-FFF2-40B4-BE49-F238E27FC236}">
                <a16:creationId xmlns:a16="http://schemas.microsoft.com/office/drawing/2014/main" id="{83F19ED0-172E-45D7-A86F-AEEA094222F8}"/>
              </a:ext>
            </a:extLst>
          </p:cNvPr>
          <p:cNvSpPr>
            <a:spLocks noGrp="1"/>
          </p:cNvSpPr>
          <p:nvPr>
            <p:ph idx="1"/>
          </p:nvPr>
        </p:nvSpPr>
        <p:spPr>
          <a:xfrm>
            <a:off x="0" y="930863"/>
            <a:ext cx="8989254" cy="5809982"/>
          </a:xfrm>
        </p:spPr>
        <p:txBody>
          <a:bodyPr>
            <a:normAutofit fontScale="85000" lnSpcReduction="10000"/>
          </a:bodyPr>
          <a:lstStyle/>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Hospital or physician selected on basis of data collected by Noridian</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Prepay charts requested for up to 3 rounds</a:t>
            </a:r>
          </a:p>
          <a:p>
            <a:pPr lvl="1"/>
            <a:r>
              <a:rPr lang="en-US" dirty="0">
                <a:solidFill>
                  <a:srgbClr val="002060"/>
                </a:solidFill>
                <a:latin typeface="Arial Black" panose="020B0A04020102020204" pitchFamily="34" charset="0"/>
              </a:rPr>
              <a:t>Requested charts must be returned to Noridian within 45 days</a:t>
            </a:r>
          </a:p>
          <a:p>
            <a:pPr lvl="1"/>
            <a:r>
              <a:rPr lang="en-US" dirty="0">
                <a:solidFill>
                  <a:srgbClr val="002060"/>
                </a:solidFill>
                <a:latin typeface="Arial Black" panose="020B0A04020102020204" pitchFamily="34" charset="0"/>
              </a:rPr>
              <a:t>Results sent to you after review</a:t>
            </a:r>
          </a:p>
          <a:p>
            <a:pPr lvl="1"/>
            <a:r>
              <a:rPr lang="en-US" dirty="0">
                <a:solidFill>
                  <a:srgbClr val="002060"/>
                </a:solidFill>
                <a:latin typeface="Arial Black" panose="020B0A04020102020204" pitchFamily="34" charset="0"/>
              </a:rPr>
              <a:t>If no improvement in 3 rounds, action may be taken---including extrapolation and referral to Recovery Auditor Contractor</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Education offered after each round</a:t>
            </a:r>
          </a:p>
          <a:p>
            <a:pPr lvl="1"/>
            <a:r>
              <a:rPr lang="en-US" dirty="0">
                <a:solidFill>
                  <a:srgbClr val="002060"/>
                </a:solidFill>
                <a:latin typeface="Arial Black" panose="020B0A04020102020204" pitchFamily="34" charset="0"/>
              </a:rPr>
              <a:t>Summary of data reviewed with reasons for any denials</a:t>
            </a:r>
          </a:p>
          <a:p>
            <a:pPr lvl="1"/>
            <a:r>
              <a:rPr lang="en-US" dirty="0">
                <a:solidFill>
                  <a:srgbClr val="002060"/>
                </a:solidFill>
                <a:latin typeface="Arial Black" panose="020B0A04020102020204" pitchFamily="34" charset="0"/>
              </a:rPr>
              <a:t>One on one review, including possible Webinar</a:t>
            </a:r>
          </a:p>
          <a:p>
            <a:pPr lvl="1"/>
            <a:r>
              <a:rPr lang="en-US" dirty="0">
                <a:solidFill>
                  <a:srgbClr val="002060"/>
                </a:solidFill>
                <a:latin typeface="Arial Black" panose="020B0A04020102020204" pitchFamily="34" charset="0"/>
              </a:rPr>
              <a:t>Other presentations on topics when they occur</a:t>
            </a:r>
          </a:p>
          <a:p>
            <a:endParaRPr lang="en-US" dirty="0"/>
          </a:p>
          <a:p>
            <a:endParaRPr lang="en-US" dirty="0"/>
          </a:p>
        </p:txBody>
      </p:sp>
      <p:sp>
        <p:nvSpPr>
          <p:cNvPr id="4" name="Date Placeholder 3">
            <a:extLst>
              <a:ext uri="{FF2B5EF4-FFF2-40B4-BE49-F238E27FC236}">
                <a16:creationId xmlns:a16="http://schemas.microsoft.com/office/drawing/2014/main" id="{38435CA0-9346-4645-B53F-896ED2675A26}"/>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95174228-251D-45CC-B8FC-496CBB6ED307}"/>
              </a:ext>
            </a:extLst>
          </p:cNvPr>
          <p:cNvSpPr>
            <a:spLocks noGrp="1"/>
          </p:cNvSpPr>
          <p:nvPr>
            <p:ph type="sldNum" sz="quarter" idx="12"/>
          </p:nvPr>
        </p:nvSpPr>
        <p:spPr/>
        <p:txBody>
          <a:bodyPr/>
          <a:lstStyle/>
          <a:p>
            <a:fld id="{5D86E084-3352-1048-A7D3-AB1A259C9C49}" type="slidenum">
              <a:rPr lang="en-US" smtClean="0"/>
              <a:pPr/>
              <a:t>10</a:t>
            </a:fld>
            <a:endParaRPr lang="en-US"/>
          </a:p>
        </p:txBody>
      </p:sp>
    </p:spTree>
    <p:extLst>
      <p:ext uri="{BB962C8B-B14F-4D97-AF65-F5344CB8AC3E}">
        <p14:creationId xmlns:p14="http://schemas.microsoft.com/office/powerpoint/2010/main" val="22528458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73BDF-821E-435C-A0CD-29D34AC17EB3}"/>
              </a:ext>
            </a:extLst>
          </p:cNvPr>
          <p:cNvSpPr>
            <a:spLocks noGrp="1"/>
          </p:cNvSpPr>
          <p:nvPr>
            <p:ph type="title"/>
          </p:nvPr>
        </p:nvSpPr>
        <p:spPr/>
        <p:txBody>
          <a:bodyPr>
            <a:normAutofit fontScale="90000"/>
          </a:bodyPr>
          <a:lstStyle/>
          <a:p>
            <a:r>
              <a:rPr lang="en-US" dirty="0">
                <a:latin typeface="Arial Black" panose="020B0A04020102020204" pitchFamily="34" charset="0"/>
              </a:rPr>
              <a:t>TARGETED PROBE AND EDUCATE SUMMARY LETTER</a:t>
            </a:r>
          </a:p>
        </p:txBody>
      </p:sp>
      <p:pic>
        <p:nvPicPr>
          <p:cNvPr id="6" name="Content Placeholder 5">
            <a:extLst>
              <a:ext uri="{FF2B5EF4-FFF2-40B4-BE49-F238E27FC236}">
                <a16:creationId xmlns:a16="http://schemas.microsoft.com/office/drawing/2014/main" id="{A6903875-2F02-488D-B324-6448F353FCE7}"/>
              </a:ext>
            </a:extLst>
          </p:cNvPr>
          <p:cNvPicPr>
            <a:picLocks noGrp="1" noChangeAspect="1"/>
          </p:cNvPicPr>
          <p:nvPr>
            <p:ph idx="1"/>
          </p:nvPr>
        </p:nvPicPr>
        <p:blipFill>
          <a:blip r:embed="rId2"/>
          <a:stretch>
            <a:fillRect/>
          </a:stretch>
        </p:blipFill>
        <p:spPr>
          <a:xfrm>
            <a:off x="35005" y="1617133"/>
            <a:ext cx="9083595" cy="4089401"/>
          </a:xfrm>
          <a:prstGeom prst="rect">
            <a:avLst/>
          </a:prstGeom>
          <a:noFill/>
        </p:spPr>
      </p:pic>
      <p:sp>
        <p:nvSpPr>
          <p:cNvPr id="4" name="Date Placeholder 3">
            <a:extLst>
              <a:ext uri="{FF2B5EF4-FFF2-40B4-BE49-F238E27FC236}">
                <a16:creationId xmlns:a16="http://schemas.microsoft.com/office/drawing/2014/main" id="{A4942528-F279-4DAD-B65D-5A91F17DFA7F}"/>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AC0D8D71-8733-484D-BC23-562A68109D4C}"/>
              </a:ext>
            </a:extLst>
          </p:cNvPr>
          <p:cNvSpPr>
            <a:spLocks noGrp="1"/>
          </p:cNvSpPr>
          <p:nvPr>
            <p:ph type="sldNum" sz="quarter" idx="12"/>
          </p:nvPr>
        </p:nvSpPr>
        <p:spPr/>
        <p:txBody>
          <a:bodyPr/>
          <a:lstStyle/>
          <a:p>
            <a:fld id="{5D86E084-3352-1048-A7D3-AB1A259C9C49}" type="slidenum">
              <a:rPr lang="en-US" smtClean="0"/>
              <a:pPr/>
              <a:t>11</a:t>
            </a:fld>
            <a:endParaRPr lang="en-US"/>
          </a:p>
        </p:txBody>
      </p:sp>
      <p:sp>
        <p:nvSpPr>
          <p:cNvPr id="7" name="Rectangle 6">
            <a:extLst>
              <a:ext uri="{FF2B5EF4-FFF2-40B4-BE49-F238E27FC236}">
                <a16:creationId xmlns:a16="http://schemas.microsoft.com/office/drawing/2014/main" id="{050F2354-7EB8-456E-9454-4147B8B412E0}"/>
              </a:ext>
            </a:extLst>
          </p:cNvPr>
          <p:cNvSpPr/>
          <p:nvPr/>
        </p:nvSpPr>
        <p:spPr>
          <a:xfrm>
            <a:off x="35006" y="3860801"/>
            <a:ext cx="9083594" cy="1845734"/>
          </a:xfrm>
          <a:prstGeom prst="rect">
            <a:avLst/>
          </a:prstGeom>
          <a:noFill/>
          <a:ln w="762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22692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605EF-ADC7-41DC-A3AF-8E77DF24BA46}"/>
              </a:ext>
            </a:extLst>
          </p:cNvPr>
          <p:cNvSpPr>
            <a:spLocks noGrp="1"/>
          </p:cNvSpPr>
          <p:nvPr>
            <p:ph type="title"/>
          </p:nvPr>
        </p:nvSpPr>
        <p:spPr>
          <a:xfrm>
            <a:off x="-2" y="-203653"/>
            <a:ext cx="9144000" cy="1143000"/>
          </a:xfrm>
          <a:solidFill>
            <a:schemeClr val="bg1"/>
          </a:solidFill>
        </p:spPr>
        <p:txBody>
          <a:bodyPr>
            <a:normAutofit fontScale="90000"/>
          </a:bodyPr>
          <a:lstStyle/>
          <a:p>
            <a:r>
              <a:rPr lang="en-US" dirty="0">
                <a:latin typeface="Arial Black" panose="020B0A04020102020204" pitchFamily="34" charset="0"/>
              </a:rPr>
              <a:t>RECENT PART B CLINICAL REVIEWS AFFECTING ONCOLOGY</a:t>
            </a:r>
          </a:p>
        </p:txBody>
      </p:sp>
      <p:sp>
        <p:nvSpPr>
          <p:cNvPr id="3" name="Content Placeholder 2">
            <a:extLst>
              <a:ext uri="{FF2B5EF4-FFF2-40B4-BE49-F238E27FC236}">
                <a16:creationId xmlns:a16="http://schemas.microsoft.com/office/drawing/2014/main" id="{0DD64946-C4A1-4BAD-9F25-63CC8A3D4B4B}"/>
              </a:ext>
            </a:extLst>
          </p:cNvPr>
          <p:cNvSpPr>
            <a:spLocks noGrp="1"/>
          </p:cNvSpPr>
          <p:nvPr>
            <p:ph idx="1"/>
          </p:nvPr>
        </p:nvSpPr>
        <p:spPr>
          <a:xfrm>
            <a:off x="0" y="817586"/>
            <a:ext cx="9263921" cy="6040414"/>
          </a:xfrm>
        </p:spPr>
        <p:txBody>
          <a:bodyPr>
            <a:normAutofit/>
          </a:bodyPr>
          <a:lstStyle/>
          <a:p>
            <a:r>
              <a:rPr lang="en-US" sz="21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High Level E&amp;M (99214-99215; 99223-99233)</a:t>
            </a:r>
          </a:p>
          <a:p>
            <a:r>
              <a:rPr lang="en-US" sz="21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Intensive Care Codes (99291-99292)</a:t>
            </a:r>
          </a:p>
          <a:p>
            <a:r>
              <a:rPr lang="en-US" sz="21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IMRT, SBRT, CXR, </a:t>
            </a:r>
          </a:p>
          <a:p>
            <a:r>
              <a:rPr lang="en-US" sz="21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Selected Laboratory Tests, CBC, TSH, Biomarkers</a:t>
            </a:r>
          </a:p>
          <a:p>
            <a:r>
              <a:rPr lang="en-US" sz="21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Denosumab (Prolia, Xgeva) and Rituximab (Rituxin)</a:t>
            </a:r>
          </a:p>
          <a:p>
            <a:r>
              <a:rPr lang="en-US" sz="21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Other Selected Biologic Drugs (Keytruda, Remicade, </a:t>
            </a:r>
            <a:r>
              <a:rPr lang="en-US" sz="2100" dirty="0" err="1">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etc</a:t>
            </a:r>
            <a:r>
              <a:rPr lang="en-US" sz="21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a:t>
            </a:r>
          </a:p>
          <a:p>
            <a:r>
              <a:rPr lang="en-US" sz="21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Off Label Drug Uses (</a:t>
            </a:r>
            <a:r>
              <a:rPr lang="en-US" sz="2100" dirty="0" err="1">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esp</a:t>
            </a:r>
            <a:r>
              <a:rPr lang="en-US" sz="21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chemotherapy and biologics)</a:t>
            </a:r>
            <a:endParaRPr lang="en-US" sz="21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endParaRPr>
          </a:p>
          <a:p>
            <a:r>
              <a:rPr lang="en-US" sz="21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Prolonged E&amp;M or Psychology (99354) Codes</a:t>
            </a:r>
          </a:p>
          <a:p>
            <a:r>
              <a:rPr lang="en-US" sz="21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CT of head and brain (70540), CT Abd &amp; Pelvis, PET scans</a:t>
            </a:r>
          </a:p>
          <a:p>
            <a:r>
              <a:rPr lang="en-US" sz="21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11042 - </a:t>
            </a:r>
            <a:r>
              <a:rPr lang="en-US" sz="21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Debridement, Subcutaneous Tissue (1</a:t>
            </a:r>
            <a:r>
              <a:rPr lang="en-US" sz="2100" baseline="300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st</a:t>
            </a:r>
            <a:r>
              <a:rPr lang="en-US" sz="21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20 cm)</a:t>
            </a:r>
          </a:p>
          <a:p>
            <a:r>
              <a:rPr lang="pt-BR" sz="21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80053 Comprehensive Metabolic Panel frequency</a:t>
            </a:r>
          </a:p>
          <a:p>
            <a:r>
              <a:rPr lang="en-US" sz="21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82306 </a:t>
            </a:r>
            <a:r>
              <a:rPr lang="en-US" sz="21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Vitamin D; 25 hydroxy, including fraction(s), if performed </a:t>
            </a:r>
          </a:p>
          <a:p>
            <a:r>
              <a:rPr lang="en-US" sz="21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Molecular Diagnostic / Genetic, Genomic Testing</a:t>
            </a:r>
          </a:p>
          <a:p>
            <a:endParaRPr lang="en-US" sz="24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endParaRPr>
          </a:p>
          <a:p>
            <a:endParaRPr lang="pt-BR" sz="24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endParaRPr>
          </a:p>
          <a:p>
            <a:endParaRPr lang="en-US" sz="24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endParaRPr>
          </a:p>
          <a:p>
            <a:endParaRPr lang="en-US" sz="18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endParaRPr>
          </a:p>
        </p:txBody>
      </p:sp>
      <p:sp>
        <p:nvSpPr>
          <p:cNvPr id="4" name="Date Placeholder 3">
            <a:extLst>
              <a:ext uri="{FF2B5EF4-FFF2-40B4-BE49-F238E27FC236}">
                <a16:creationId xmlns:a16="http://schemas.microsoft.com/office/drawing/2014/main" id="{37A5AF3A-6D32-4803-BC5B-D60B7A9AEC29}"/>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0E9D0794-07DB-4014-ABF3-847849E7FF61}"/>
              </a:ext>
            </a:extLst>
          </p:cNvPr>
          <p:cNvSpPr>
            <a:spLocks noGrp="1"/>
          </p:cNvSpPr>
          <p:nvPr>
            <p:ph type="sldNum" sz="quarter" idx="12"/>
          </p:nvPr>
        </p:nvSpPr>
        <p:spPr/>
        <p:txBody>
          <a:bodyPr/>
          <a:lstStyle/>
          <a:p>
            <a:fld id="{5D86E084-3352-1048-A7D3-AB1A259C9C49}" type="slidenum">
              <a:rPr lang="en-US" smtClean="0"/>
              <a:pPr/>
              <a:t>12</a:t>
            </a:fld>
            <a:endParaRPr lang="en-US"/>
          </a:p>
        </p:txBody>
      </p:sp>
      <p:sp>
        <p:nvSpPr>
          <p:cNvPr id="6" name="TextBox 5">
            <a:extLst>
              <a:ext uri="{FF2B5EF4-FFF2-40B4-BE49-F238E27FC236}">
                <a16:creationId xmlns:a16="http://schemas.microsoft.com/office/drawing/2014/main" id="{BF447A6F-8EB3-44B0-BAA9-E4A875E55B76}"/>
              </a:ext>
            </a:extLst>
          </p:cNvPr>
          <p:cNvSpPr txBox="1"/>
          <p:nvPr/>
        </p:nvSpPr>
        <p:spPr>
          <a:xfrm>
            <a:off x="981612" y="6096782"/>
            <a:ext cx="7269480" cy="707886"/>
          </a:xfrm>
          <a:prstGeom prst="rect">
            <a:avLst/>
          </a:prstGeom>
          <a:solidFill>
            <a:srgbClr val="FFFF00"/>
          </a:solidFill>
        </p:spPr>
        <p:txBody>
          <a:bodyPr wrap="square" rtlCol="0">
            <a:spAutoFit/>
          </a:bodyPr>
          <a:lstStyle/>
          <a:p>
            <a:r>
              <a:rPr lang="en-US" sz="2000" dirty="0">
                <a:latin typeface="Arial Black" panose="020B0A04020102020204" pitchFamily="34" charset="0"/>
              </a:rPr>
              <a:t>Some are office reviews, others are for physician inpatient services or lab services…..</a:t>
            </a:r>
          </a:p>
        </p:txBody>
      </p:sp>
    </p:spTree>
    <p:extLst>
      <p:ext uri="{BB962C8B-B14F-4D97-AF65-F5344CB8AC3E}">
        <p14:creationId xmlns:p14="http://schemas.microsoft.com/office/powerpoint/2010/main" val="35691028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297561"/>
            <a:ext cx="8187397" cy="560439"/>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3666" name="Rectangle 2"/>
          <p:cNvSpPr>
            <a:spLocks noGrp="1" noChangeArrowheads="1"/>
          </p:cNvSpPr>
          <p:nvPr>
            <p:ph type="title"/>
          </p:nvPr>
        </p:nvSpPr>
        <p:spPr bwMode="auto">
          <a:xfrm>
            <a:off x="221226" y="459179"/>
            <a:ext cx="8922774" cy="85725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noAutofit/>
          </a:bodyPr>
          <a:lstStyle/>
          <a:p>
            <a:pPr algn="ctr" eaLnBrk="1" hangingPunct="1">
              <a:defRPr/>
            </a:pPr>
            <a:r>
              <a:rPr lang="en-US" sz="3200" dirty="0">
                <a:solidFill>
                  <a:srgbClr val="0070C0"/>
                </a:solidFill>
                <a:effectLst>
                  <a:outerShdw blurRad="38100" dist="38100" dir="2700000" algn="tl">
                    <a:srgbClr val="C0C0C0"/>
                  </a:outerShdw>
                </a:effectLst>
                <a:latin typeface="Arial Black" pitchFamily="34" charset="0"/>
              </a:rPr>
              <a:t>FIGHTING BACK: RESPONDING TO ANY REQUEST FOR RECORDS</a:t>
            </a:r>
          </a:p>
        </p:txBody>
      </p:sp>
      <p:sp>
        <p:nvSpPr>
          <p:cNvPr id="113667" name="Rectangle 3"/>
          <p:cNvSpPr>
            <a:spLocks noGrp="1" noChangeArrowheads="1"/>
          </p:cNvSpPr>
          <p:nvPr>
            <p:ph type="body" idx="1"/>
          </p:nvPr>
        </p:nvSpPr>
        <p:spPr>
          <a:xfrm>
            <a:off x="221226" y="1497754"/>
            <a:ext cx="8672051" cy="5640465"/>
          </a:xfrm>
        </p:spPr>
        <p:txBody>
          <a:bodyPr>
            <a:noAutofit/>
          </a:bodyPr>
          <a:lstStyle/>
          <a:p>
            <a:pPr eaLnBrk="1" hangingPunct="1">
              <a:defRPr/>
            </a:pPr>
            <a:r>
              <a:rPr lang="en-US" sz="2400" dirty="0">
                <a:solidFill>
                  <a:srgbClr val="800000"/>
                </a:solidFill>
                <a:effectLst>
                  <a:outerShdw blurRad="38100" dist="38100" dir="2700000" algn="tl">
                    <a:srgbClr val="C0C0C0"/>
                  </a:outerShdw>
                </a:effectLst>
                <a:latin typeface="Arial Black" pitchFamily="34" charset="0"/>
              </a:rPr>
              <a:t>Have a set office process for dealing with all ADRs (Additional Record Requests)</a:t>
            </a:r>
          </a:p>
          <a:p>
            <a:pPr eaLnBrk="1" hangingPunct="1">
              <a:defRPr/>
            </a:pPr>
            <a:r>
              <a:rPr lang="en-US" sz="2400" dirty="0">
                <a:solidFill>
                  <a:srgbClr val="800000"/>
                </a:solidFill>
                <a:effectLst>
                  <a:outerShdw blurRad="38100" dist="38100" dir="2700000" algn="tl">
                    <a:srgbClr val="C0C0C0"/>
                  </a:outerShdw>
                </a:effectLst>
                <a:latin typeface="Arial Black" pitchFamily="34" charset="0"/>
              </a:rPr>
              <a:t>Have one individual responsible for sending all records as part of the set office process</a:t>
            </a:r>
          </a:p>
          <a:p>
            <a:pPr lvl="1" eaLnBrk="1" hangingPunct="1">
              <a:defRPr/>
            </a:pPr>
            <a:r>
              <a:rPr lang="en-US" sz="2000" dirty="0">
                <a:solidFill>
                  <a:srgbClr val="002060"/>
                </a:solidFill>
                <a:effectLst>
                  <a:outerShdw blurRad="38100" dist="38100" dir="2700000" algn="tl">
                    <a:srgbClr val="C0C0C0"/>
                  </a:outerShdw>
                </a:effectLst>
                <a:latin typeface="Arial Black" pitchFamily="34" charset="0"/>
              </a:rPr>
              <a:t>Experienced office person, or clinical person, or both</a:t>
            </a:r>
          </a:p>
          <a:p>
            <a:pPr eaLnBrk="1" hangingPunct="1">
              <a:defRPr/>
            </a:pPr>
            <a:r>
              <a:rPr lang="en-US" sz="2400" dirty="0">
                <a:solidFill>
                  <a:srgbClr val="800000"/>
                </a:solidFill>
                <a:effectLst>
                  <a:outerShdw blurRad="38100" dist="38100" dir="2700000" algn="tl">
                    <a:srgbClr val="C0C0C0"/>
                  </a:outerShdw>
                </a:effectLst>
                <a:latin typeface="Arial Black" pitchFamily="34" charset="0"/>
              </a:rPr>
              <a:t>Have a check off sheet that involves</a:t>
            </a:r>
          </a:p>
          <a:p>
            <a:pPr lvl="1" eaLnBrk="1" hangingPunct="1">
              <a:defRPr/>
            </a:pPr>
            <a:r>
              <a:rPr lang="en-US" sz="2000" dirty="0">
                <a:solidFill>
                  <a:srgbClr val="002060"/>
                </a:solidFill>
                <a:effectLst>
                  <a:outerShdw blurRad="38100" dist="38100" dir="2700000" algn="tl">
                    <a:srgbClr val="C0C0C0"/>
                  </a:outerShdw>
                </a:effectLst>
                <a:latin typeface="Arial Black" pitchFamily="34" charset="0"/>
              </a:rPr>
              <a:t>Legibility (can add typed / printed addendum)</a:t>
            </a:r>
          </a:p>
          <a:p>
            <a:pPr lvl="1" eaLnBrk="1" hangingPunct="1">
              <a:defRPr/>
            </a:pPr>
            <a:r>
              <a:rPr lang="en-US" sz="2000" dirty="0">
                <a:solidFill>
                  <a:srgbClr val="002060"/>
                </a:solidFill>
                <a:effectLst>
                  <a:outerShdw blurRad="38100" dist="38100" dir="2700000" algn="tl">
                    <a:srgbClr val="C0C0C0"/>
                  </a:outerShdw>
                </a:effectLst>
                <a:latin typeface="Arial Black" pitchFamily="34" charset="0"/>
              </a:rPr>
              <a:t>Correct name, date, physician listed in request</a:t>
            </a:r>
          </a:p>
          <a:p>
            <a:pPr lvl="1" eaLnBrk="1" hangingPunct="1">
              <a:defRPr/>
            </a:pPr>
            <a:r>
              <a:rPr lang="en-US" sz="2000" dirty="0">
                <a:solidFill>
                  <a:srgbClr val="002060"/>
                </a:solidFill>
                <a:effectLst>
                  <a:outerShdw blurRad="38100" dist="38100" dir="2700000" algn="tl">
                    <a:srgbClr val="C0C0C0"/>
                  </a:outerShdw>
                </a:effectLst>
                <a:latin typeface="Arial Black" pitchFamily="34" charset="0"/>
              </a:rPr>
              <a:t>Signature (signature sheet or attestation if needed)</a:t>
            </a:r>
          </a:p>
          <a:p>
            <a:pPr lvl="1" eaLnBrk="1" hangingPunct="1">
              <a:defRPr/>
            </a:pPr>
            <a:r>
              <a:rPr lang="en-US" sz="2000" dirty="0">
                <a:solidFill>
                  <a:srgbClr val="002060"/>
                </a:solidFill>
                <a:effectLst>
                  <a:outerShdw blurRad="38100" dist="38100" dir="2700000" algn="tl">
                    <a:srgbClr val="C0C0C0"/>
                  </a:outerShdw>
                </a:effectLst>
                <a:latin typeface="Arial Black" pitchFamily="34" charset="0"/>
              </a:rPr>
              <a:t>Correct address to send records</a:t>
            </a:r>
          </a:p>
          <a:p>
            <a:pPr lvl="1" eaLnBrk="1" hangingPunct="1">
              <a:defRPr/>
            </a:pPr>
            <a:r>
              <a:rPr lang="en-US" sz="2000" dirty="0">
                <a:solidFill>
                  <a:srgbClr val="002060"/>
                </a:solidFill>
                <a:effectLst>
                  <a:outerShdw blurRad="38100" dist="38100" dir="2700000" algn="tl">
                    <a:srgbClr val="C0C0C0"/>
                  </a:outerShdw>
                </a:effectLst>
                <a:latin typeface="Arial Black" pitchFamily="34" charset="0"/>
              </a:rPr>
              <a:t>Timeliness of records being sent</a:t>
            </a:r>
          </a:p>
          <a:p>
            <a:pPr eaLnBrk="1" hangingPunct="1">
              <a:defRPr/>
            </a:pPr>
            <a:r>
              <a:rPr lang="en-US" sz="2400" dirty="0">
                <a:solidFill>
                  <a:srgbClr val="800000"/>
                </a:solidFill>
                <a:effectLst>
                  <a:outerShdw blurRad="38100" dist="38100" dir="2700000" algn="tl">
                    <a:srgbClr val="C0C0C0"/>
                  </a:outerShdw>
                </a:effectLst>
                <a:latin typeface="Arial Black" pitchFamily="34" charset="0"/>
              </a:rPr>
              <a:t>Know how and where to get hospital records</a:t>
            </a:r>
          </a:p>
          <a:p>
            <a:pPr eaLnBrk="1" hangingPunct="1">
              <a:defRPr/>
            </a:pPr>
            <a:r>
              <a:rPr lang="en-US" sz="2400" dirty="0">
                <a:solidFill>
                  <a:srgbClr val="800000"/>
                </a:solidFill>
                <a:effectLst>
                  <a:outerShdw blurRad="38100" dist="38100" dir="2700000" algn="tl">
                    <a:srgbClr val="C0C0C0"/>
                  </a:outerShdw>
                </a:effectLst>
                <a:latin typeface="Arial Black" pitchFamily="34" charset="0"/>
              </a:rPr>
              <a:t>Send by certified mail (or equivalent)</a:t>
            </a:r>
          </a:p>
        </p:txBody>
      </p:sp>
    </p:spTree>
    <p:extLst>
      <p:ext uri="{BB962C8B-B14F-4D97-AF65-F5344CB8AC3E}">
        <p14:creationId xmlns:p14="http://schemas.microsoft.com/office/powerpoint/2010/main" val="32191794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8659" name="Rectangle 3"/>
          <p:cNvSpPr>
            <a:spLocks noGrp="1" noChangeArrowheads="1"/>
          </p:cNvSpPr>
          <p:nvPr>
            <p:ph type="title"/>
          </p:nvPr>
        </p:nvSpPr>
        <p:spPr bwMode="auto">
          <a:xfrm>
            <a:off x="1304778" y="528990"/>
            <a:ext cx="6286500" cy="80367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rmAutofit/>
          </a:bodyPr>
          <a:lstStyle/>
          <a:p>
            <a:pPr eaLnBrk="1" hangingPunct="1">
              <a:defRPr/>
            </a:pPr>
            <a:r>
              <a:rPr lang="en-US" sz="4500" dirty="0">
                <a:solidFill>
                  <a:srgbClr val="002060"/>
                </a:solidFill>
                <a:effectLst>
                  <a:outerShdw blurRad="38100" dist="38100" dir="2700000" algn="tl">
                    <a:srgbClr val="C0C0C0"/>
                  </a:outerShdw>
                </a:effectLst>
                <a:latin typeface="Arial Black" pitchFamily="34" charset="0"/>
              </a:rPr>
              <a:t>APPEALS PROCESS</a:t>
            </a:r>
          </a:p>
        </p:txBody>
      </p:sp>
      <p:sp>
        <p:nvSpPr>
          <p:cNvPr id="198660" name="Rectangle 4"/>
          <p:cNvSpPr>
            <a:spLocks noGrp="1" noChangeArrowheads="1"/>
          </p:cNvSpPr>
          <p:nvPr>
            <p:ph type="body" idx="1"/>
          </p:nvPr>
        </p:nvSpPr>
        <p:spPr>
          <a:xfrm>
            <a:off x="3998794" y="1332662"/>
            <a:ext cx="4967785" cy="4026694"/>
          </a:xfrm>
        </p:spPr>
        <p:txBody>
          <a:bodyPr>
            <a:noAutofit/>
          </a:bodyPr>
          <a:lstStyle/>
          <a:p>
            <a:pPr eaLnBrk="1" hangingPunct="1">
              <a:lnSpc>
                <a:spcPct val="90000"/>
              </a:lnSpc>
              <a:defRPr/>
            </a:pPr>
            <a:r>
              <a:rPr lang="en-US" sz="2400" dirty="0">
                <a:solidFill>
                  <a:schemeClr val="accent5">
                    <a:lumMod val="50000"/>
                  </a:schemeClr>
                </a:solidFill>
                <a:effectLst>
                  <a:outerShdw blurRad="38100" dist="38100" dir="2700000" algn="tl">
                    <a:srgbClr val="000000">
                      <a:alpha val="43137"/>
                    </a:srgbClr>
                  </a:outerShdw>
                </a:effectLst>
                <a:latin typeface="Arial Black" pitchFamily="34" charset="0"/>
              </a:rPr>
              <a:t>Initial Determination from Noridian ($1)</a:t>
            </a:r>
          </a:p>
          <a:p>
            <a:pPr eaLnBrk="1" hangingPunct="1">
              <a:lnSpc>
                <a:spcPct val="90000"/>
              </a:lnSpc>
              <a:defRPr/>
            </a:pPr>
            <a:r>
              <a:rPr lang="en-US" sz="2400" dirty="0">
                <a:solidFill>
                  <a:schemeClr val="accent5">
                    <a:lumMod val="50000"/>
                  </a:schemeClr>
                </a:solidFill>
                <a:effectLst>
                  <a:outerShdw blurRad="38100" dist="38100" dir="2700000" algn="tl">
                    <a:srgbClr val="000000">
                      <a:alpha val="43137"/>
                    </a:srgbClr>
                  </a:outerShdw>
                </a:effectLst>
                <a:latin typeface="Arial Black" pitchFamily="34" charset="0"/>
              </a:rPr>
              <a:t>Redetermination from Noridian ($1)-120 days/file</a:t>
            </a:r>
          </a:p>
          <a:p>
            <a:pPr eaLnBrk="1" hangingPunct="1">
              <a:lnSpc>
                <a:spcPct val="90000"/>
              </a:lnSpc>
              <a:defRPr/>
            </a:pPr>
            <a:r>
              <a:rPr lang="en-US" sz="2400" dirty="0">
                <a:solidFill>
                  <a:schemeClr val="accent5">
                    <a:lumMod val="50000"/>
                  </a:schemeClr>
                </a:solidFill>
                <a:effectLst>
                  <a:outerShdw blurRad="38100" dist="38100" dir="2700000" algn="tl">
                    <a:srgbClr val="000000">
                      <a:alpha val="43137"/>
                    </a:srgbClr>
                  </a:outerShdw>
                </a:effectLst>
                <a:latin typeface="Arial Black" pitchFamily="34" charset="0"/>
              </a:rPr>
              <a:t>Qualified Independent Contractor (QIC) ($1)-180 days/file</a:t>
            </a:r>
          </a:p>
          <a:p>
            <a:pPr eaLnBrk="1" hangingPunct="1">
              <a:lnSpc>
                <a:spcPct val="90000"/>
              </a:lnSpc>
              <a:defRPr/>
            </a:pPr>
            <a:r>
              <a:rPr lang="en-US" sz="2400" dirty="0">
                <a:solidFill>
                  <a:schemeClr val="accent5">
                    <a:lumMod val="50000"/>
                  </a:schemeClr>
                </a:solidFill>
                <a:effectLst>
                  <a:outerShdw blurRad="38100" dist="38100" dir="2700000" algn="tl">
                    <a:srgbClr val="000000">
                      <a:alpha val="43137"/>
                    </a:srgbClr>
                  </a:outerShdw>
                </a:effectLst>
                <a:latin typeface="Arial Black" pitchFamily="34" charset="0"/>
              </a:rPr>
              <a:t>Administrative Law Judge (ALJ) ($170)-60 days/file</a:t>
            </a:r>
          </a:p>
          <a:p>
            <a:pPr eaLnBrk="1" hangingPunct="1">
              <a:lnSpc>
                <a:spcPct val="90000"/>
              </a:lnSpc>
              <a:defRPr/>
            </a:pPr>
            <a:r>
              <a:rPr lang="en-US" sz="2400" dirty="0">
                <a:solidFill>
                  <a:schemeClr val="accent5">
                    <a:lumMod val="50000"/>
                  </a:schemeClr>
                </a:solidFill>
                <a:effectLst>
                  <a:outerShdw blurRad="38100" dist="38100" dir="2700000" algn="tl">
                    <a:srgbClr val="000000">
                      <a:alpha val="43137"/>
                    </a:srgbClr>
                  </a:outerShdw>
                </a:effectLst>
                <a:latin typeface="Arial Black" pitchFamily="34" charset="0"/>
              </a:rPr>
              <a:t>Department Appeals Board (DAB) ($170)-60 days/file</a:t>
            </a:r>
          </a:p>
          <a:p>
            <a:pPr eaLnBrk="1" hangingPunct="1">
              <a:lnSpc>
                <a:spcPct val="90000"/>
              </a:lnSpc>
              <a:defRPr/>
            </a:pPr>
            <a:r>
              <a:rPr lang="en-US" sz="2400" dirty="0">
                <a:solidFill>
                  <a:schemeClr val="accent5">
                    <a:lumMod val="50000"/>
                  </a:schemeClr>
                </a:solidFill>
                <a:effectLst>
                  <a:outerShdw blurRad="38100" dist="38100" dir="2700000" algn="tl">
                    <a:srgbClr val="000000">
                      <a:alpha val="43137"/>
                    </a:srgbClr>
                  </a:outerShdw>
                </a:effectLst>
                <a:latin typeface="Arial Black" pitchFamily="34" charset="0"/>
              </a:rPr>
              <a:t>Federal Court ($1760)-60 days/file</a:t>
            </a:r>
          </a:p>
        </p:txBody>
      </p:sp>
      <p:pic>
        <p:nvPicPr>
          <p:cNvPr id="65541" name="Picture 5" descr="j0283265"/>
          <p:cNvPicPr>
            <a:picLocks noChangeAspect="1" noChangeArrowheads="1" noCrop="1"/>
          </p:cNvPicPr>
          <p:nvPr/>
        </p:nvPicPr>
        <p:blipFill>
          <a:blip r:embed="rId2"/>
          <a:srcRect/>
          <a:stretch>
            <a:fillRect/>
          </a:stretch>
        </p:blipFill>
        <p:spPr bwMode="auto">
          <a:xfrm>
            <a:off x="976826" y="2571750"/>
            <a:ext cx="2800350" cy="2124075"/>
          </a:xfrm>
          <a:prstGeom prst="rect">
            <a:avLst/>
          </a:prstGeom>
          <a:noFill/>
          <a:ln w="9525">
            <a:noFill/>
            <a:miter lim="800000"/>
            <a:headEnd/>
            <a:tailEnd/>
          </a:ln>
        </p:spPr>
      </p:pic>
    </p:spTree>
    <p:extLst>
      <p:ext uri="{BB962C8B-B14F-4D97-AF65-F5344CB8AC3E}">
        <p14:creationId xmlns:p14="http://schemas.microsoft.com/office/powerpoint/2010/main" val="28593626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473DD-FC99-4F93-A4DA-C752103EFDFC}"/>
              </a:ext>
            </a:extLst>
          </p:cNvPr>
          <p:cNvSpPr>
            <a:spLocks noGrp="1"/>
          </p:cNvSpPr>
          <p:nvPr>
            <p:ph type="title"/>
          </p:nvPr>
        </p:nvSpPr>
        <p:spPr>
          <a:xfrm>
            <a:off x="444137" y="-149498"/>
            <a:ext cx="8229600" cy="1143000"/>
          </a:xfrm>
          <a:solidFill>
            <a:schemeClr val="bg1"/>
          </a:solidFill>
        </p:spPr>
        <p:txBody>
          <a:bodyPr>
            <a:normAutofit fontScale="90000"/>
          </a:bodyPr>
          <a:lstStyle/>
          <a:p>
            <a:r>
              <a:rPr lang="en-US" dirty="0">
                <a:latin typeface="Arial Black" panose="020B0A04020102020204" pitchFamily="34" charset="0"/>
              </a:rPr>
              <a:t>USING MEDICATIONS OFF LABEL</a:t>
            </a:r>
          </a:p>
        </p:txBody>
      </p:sp>
      <p:sp>
        <p:nvSpPr>
          <p:cNvPr id="3" name="Content Placeholder 2">
            <a:extLst>
              <a:ext uri="{FF2B5EF4-FFF2-40B4-BE49-F238E27FC236}">
                <a16:creationId xmlns:a16="http://schemas.microsoft.com/office/drawing/2014/main" id="{64844BCC-62ED-4B0F-83E4-C4231A1F3E8E}"/>
              </a:ext>
            </a:extLst>
          </p:cNvPr>
          <p:cNvSpPr>
            <a:spLocks noGrp="1"/>
          </p:cNvSpPr>
          <p:nvPr>
            <p:ph idx="1"/>
          </p:nvPr>
        </p:nvSpPr>
        <p:spPr>
          <a:xfrm>
            <a:off x="30480" y="667579"/>
            <a:ext cx="9113520" cy="5986783"/>
          </a:xfrm>
        </p:spPr>
        <p:txBody>
          <a:bodyPr>
            <a:normAutofit fontScale="92500" lnSpcReduction="10000"/>
          </a:bodyPr>
          <a:lstStyle/>
          <a:p>
            <a:r>
              <a:rPr lang="en-US" sz="28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If FDA approves a drug, Medicare almost always approves its labeled indications</a:t>
            </a:r>
          </a:p>
          <a:p>
            <a:r>
              <a:rPr lang="en-US" sz="28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If a drug is approved for any indication, physicians can legally use it for any other indication but</a:t>
            </a:r>
          </a:p>
          <a:p>
            <a:pPr lvl="1"/>
            <a:r>
              <a:rPr lang="en-US" sz="2400" dirty="0">
                <a:solidFill>
                  <a:srgbClr val="002060"/>
                </a:solidFill>
                <a:latin typeface="Arial Black" panose="020B0A04020102020204" pitchFamily="34" charset="0"/>
              </a:rPr>
              <a:t>Medicare may not reimburse for using that drug</a:t>
            </a:r>
          </a:p>
          <a:p>
            <a:pPr lvl="1"/>
            <a:r>
              <a:rPr lang="en-US" sz="2400" dirty="0">
                <a:solidFill>
                  <a:srgbClr val="002060"/>
                </a:solidFill>
                <a:latin typeface="Arial Black" panose="020B0A04020102020204" pitchFamily="34" charset="0"/>
              </a:rPr>
              <a:t>Many drugs used for cancer are very expensive and have significant side effects and risks</a:t>
            </a:r>
          </a:p>
          <a:p>
            <a:pPr lvl="1"/>
            <a:r>
              <a:rPr lang="en-US" sz="2400" dirty="0">
                <a:solidFill>
                  <a:srgbClr val="002060"/>
                </a:solidFill>
                <a:latin typeface="Arial Black" panose="020B0A04020102020204" pitchFamily="34" charset="0"/>
              </a:rPr>
              <a:t>Off label includes doses or frequencies above or below FDA approval</a:t>
            </a:r>
            <a:r>
              <a:rPr lang="en-US" sz="2400" dirty="0">
                <a:latin typeface="Arial Black" panose="020B0A04020102020204" pitchFamily="34" charset="0"/>
              </a:rPr>
              <a:t>	</a:t>
            </a:r>
          </a:p>
          <a:p>
            <a:r>
              <a:rPr lang="en-US" sz="28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Medicare only approves services that are reasonable and necessary</a:t>
            </a:r>
          </a:p>
          <a:p>
            <a:pPr lvl="1"/>
            <a:r>
              <a:rPr lang="en-US" sz="2400" dirty="0">
                <a:solidFill>
                  <a:srgbClr val="002060"/>
                </a:solidFill>
                <a:latin typeface="Arial Black" panose="020B0A04020102020204" pitchFamily="34" charset="0"/>
              </a:rPr>
              <a:t>Thus any off-label use of medications must have significant support in peer reviewed literature</a:t>
            </a:r>
          </a:p>
          <a:p>
            <a:pPr lvl="1"/>
            <a:r>
              <a:rPr lang="en-US" sz="2400" dirty="0">
                <a:solidFill>
                  <a:srgbClr val="002060"/>
                </a:solidFill>
                <a:latin typeface="Arial Black" panose="020B0A04020102020204" pitchFamily="34" charset="0"/>
              </a:rPr>
              <a:t>Must also evidence from specialty societies and or technical guidelines, i.e., </a:t>
            </a:r>
            <a:r>
              <a:rPr lang="en-US" sz="2400" dirty="0">
                <a:solidFill>
                  <a:srgbClr val="C00000"/>
                </a:solidFill>
                <a:latin typeface="Arial Black" panose="020B0A04020102020204" pitchFamily="34" charset="0"/>
              </a:rPr>
              <a:t>evidence based medicine</a:t>
            </a:r>
          </a:p>
        </p:txBody>
      </p:sp>
      <p:sp>
        <p:nvSpPr>
          <p:cNvPr id="4" name="Date Placeholder 3">
            <a:extLst>
              <a:ext uri="{FF2B5EF4-FFF2-40B4-BE49-F238E27FC236}">
                <a16:creationId xmlns:a16="http://schemas.microsoft.com/office/drawing/2014/main" id="{D4391F41-DB0B-4E36-BF9E-8541DDEC2B03}"/>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DB3FCBE6-0A35-4330-9B04-B3CA34155E05}"/>
              </a:ext>
            </a:extLst>
          </p:cNvPr>
          <p:cNvSpPr>
            <a:spLocks noGrp="1"/>
          </p:cNvSpPr>
          <p:nvPr>
            <p:ph type="sldNum" sz="quarter" idx="12"/>
          </p:nvPr>
        </p:nvSpPr>
        <p:spPr/>
        <p:txBody>
          <a:bodyPr/>
          <a:lstStyle/>
          <a:p>
            <a:fld id="{5D86E084-3352-1048-A7D3-AB1A259C9C49}" type="slidenum">
              <a:rPr lang="en-US" smtClean="0"/>
              <a:pPr/>
              <a:t>15</a:t>
            </a:fld>
            <a:endParaRPr lang="en-US"/>
          </a:p>
        </p:txBody>
      </p:sp>
    </p:spTree>
    <p:extLst>
      <p:ext uri="{BB962C8B-B14F-4D97-AF65-F5344CB8AC3E}">
        <p14:creationId xmlns:p14="http://schemas.microsoft.com/office/powerpoint/2010/main" val="1065863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73295-C8A4-4EAF-9042-1DD9A52A7D2C}"/>
              </a:ext>
            </a:extLst>
          </p:cNvPr>
          <p:cNvSpPr>
            <a:spLocks noGrp="1"/>
          </p:cNvSpPr>
          <p:nvPr>
            <p:ph type="title"/>
          </p:nvPr>
        </p:nvSpPr>
        <p:spPr>
          <a:xfrm>
            <a:off x="0" y="380968"/>
            <a:ext cx="9144000" cy="1143000"/>
          </a:xfrm>
        </p:spPr>
        <p:txBody>
          <a:bodyPr>
            <a:normAutofit fontScale="90000"/>
          </a:bodyPr>
          <a:lstStyle/>
          <a:p>
            <a:r>
              <a:rPr lang="en-US" dirty="0">
                <a:latin typeface="Arial Black" panose="020B0A04020102020204" pitchFamily="34" charset="0"/>
              </a:rPr>
              <a:t>SIX SETS OF LEVELS OF  EVIDENCE COMMONLY USED</a:t>
            </a:r>
          </a:p>
        </p:txBody>
      </p:sp>
      <p:sp>
        <p:nvSpPr>
          <p:cNvPr id="3" name="Content Placeholder 2">
            <a:extLst>
              <a:ext uri="{FF2B5EF4-FFF2-40B4-BE49-F238E27FC236}">
                <a16:creationId xmlns:a16="http://schemas.microsoft.com/office/drawing/2014/main" id="{77AAE8C6-A170-49B8-AFC2-3C913E493CD2}"/>
              </a:ext>
            </a:extLst>
          </p:cNvPr>
          <p:cNvSpPr>
            <a:spLocks noGrp="1"/>
          </p:cNvSpPr>
          <p:nvPr>
            <p:ph idx="1"/>
          </p:nvPr>
        </p:nvSpPr>
        <p:spPr>
          <a:xfrm>
            <a:off x="1" y="1523968"/>
            <a:ext cx="9144000" cy="4525963"/>
          </a:xfrm>
          <a:noFill/>
        </p:spPr>
        <p:txBody>
          <a:bodyPr>
            <a:normAutofit fontScale="85000" lnSpcReduction="20000"/>
          </a:bodyPr>
          <a:lstStyle/>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United States Preventive Services Task Force (USPSTF)</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Grading of Recommendations, Assessment, Development and Evaluations (GRADE) Working Group</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National Comprehensive Cancer Network (NCCN) Categories of Evidence and Consensus (Level 2A and Above)</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NEATS, from National Academy of Sciences for clinical guidelines</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ECRI Trust (</a:t>
            </a:r>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hlinkClick r:id="rId2"/>
              </a:rPr>
              <a:t>https://guidelines.ecri.org</a:t>
            </a:r>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Cochrane Database Reviews</a:t>
            </a:r>
          </a:p>
          <a:p>
            <a:endParaRPr lang="en-US" dirty="0">
              <a:solidFill>
                <a:schemeClr val="accent5">
                  <a:lumMod val="50000"/>
                </a:schemeClr>
              </a:solidFill>
              <a:effectLst>
                <a:outerShdw blurRad="38100" dist="38100" dir="2700000" algn="tl">
                  <a:srgbClr val="000000">
                    <a:alpha val="43137"/>
                  </a:srgbClr>
                </a:outerShdw>
              </a:effectLst>
            </a:endParaRPr>
          </a:p>
          <a:p>
            <a:endParaRPr lang="en-US" dirty="0">
              <a:solidFill>
                <a:schemeClr val="accent5">
                  <a:lumMod val="50000"/>
                </a:schemeClr>
              </a:solidFill>
              <a:effectLst>
                <a:outerShdw blurRad="38100" dist="38100" dir="2700000" algn="tl">
                  <a:srgbClr val="000000">
                    <a:alpha val="43137"/>
                  </a:srgbClr>
                </a:outerShdw>
              </a:effectLst>
            </a:endParaRPr>
          </a:p>
          <a:p>
            <a:endParaRPr lang="en-US" dirty="0"/>
          </a:p>
        </p:txBody>
      </p:sp>
      <p:sp>
        <p:nvSpPr>
          <p:cNvPr id="4" name="Date Placeholder 3">
            <a:extLst>
              <a:ext uri="{FF2B5EF4-FFF2-40B4-BE49-F238E27FC236}">
                <a16:creationId xmlns:a16="http://schemas.microsoft.com/office/drawing/2014/main" id="{AC065693-C06D-49E4-B1DB-56CE16647483}"/>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1AADE1E1-5303-4CF0-84E5-B87FC25A0755}"/>
              </a:ext>
            </a:extLst>
          </p:cNvPr>
          <p:cNvSpPr>
            <a:spLocks noGrp="1"/>
          </p:cNvSpPr>
          <p:nvPr>
            <p:ph type="sldNum" sz="quarter" idx="12"/>
          </p:nvPr>
        </p:nvSpPr>
        <p:spPr/>
        <p:txBody>
          <a:bodyPr/>
          <a:lstStyle/>
          <a:p>
            <a:fld id="{5D86E084-3352-1048-A7D3-AB1A259C9C49}" type="slidenum">
              <a:rPr lang="en-US" smtClean="0"/>
              <a:pPr/>
              <a:t>16</a:t>
            </a:fld>
            <a:endParaRPr lang="en-US"/>
          </a:p>
        </p:txBody>
      </p:sp>
      <p:sp>
        <p:nvSpPr>
          <p:cNvPr id="7" name="Oval 6">
            <a:extLst>
              <a:ext uri="{FF2B5EF4-FFF2-40B4-BE49-F238E27FC236}">
                <a16:creationId xmlns:a16="http://schemas.microsoft.com/office/drawing/2014/main" id="{5E1FDF68-74FF-4FDC-A211-BB8134591D8D}"/>
              </a:ext>
            </a:extLst>
          </p:cNvPr>
          <p:cNvSpPr/>
          <p:nvPr/>
        </p:nvSpPr>
        <p:spPr>
          <a:xfrm>
            <a:off x="-43543" y="2978332"/>
            <a:ext cx="9100457" cy="1532708"/>
          </a:xfrm>
          <a:prstGeom prst="ellipse">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43546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5B134-8614-493B-AC46-FB03749835F0}"/>
              </a:ext>
            </a:extLst>
          </p:cNvPr>
          <p:cNvSpPr>
            <a:spLocks noGrp="1"/>
          </p:cNvSpPr>
          <p:nvPr>
            <p:ph type="title"/>
          </p:nvPr>
        </p:nvSpPr>
        <p:spPr>
          <a:xfrm>
            <a:off x="0" y="380968"/>
            <a:ext cx="9144000" cy="1143000"/>
          </a:xfrm>
        </p:spPr>
        <p:txBody>
          <a:bodyPr>
            <a:normAutofit fontScale="90000"/>
          </a:bodyPr>
          <a:lstStyle/>
          <a:p>
            <a:r>
              <a:rPr lang="en-US" dirty="0">
                <a:latin typeface="Arial Black" panose="020B0A04020102020204" pitchFamily="34" charset="0"/>
              </a:rPr>
              <a:t>PATIENT RELATIONSHIP CATEGORIES FOR MACRA / MIPS</a:t>
            </a:r>
          </a:p>
        </p:txBody>
      </p:sp>
      <p:sp>
        <p:nvSpPr>
          <p:cNvPr id="3" name="Content Placeholder 2">
            <a:extLst>
              <a:ext uri="{FF2B5EF4-FFF2-40B4-BE49-F238E27FC236}">
                <a16:creationId xmlns:a16="http://schemas.microsoft.com/office/drawing/2014/main" id="{CCD4EEB1-6AF7-4385-B686-A806B4C0467E}"/>
              </a:ext>
            </a:extLst>
          </p:cNvPr>
          <p:cNvSpPr>
            <a:spLocks noGrp="1"/>
          </p:cNvSpPr>
          <p:nvPr>
            <p:ph idx="1"/>
          </p:nvPr>
        </p:nvSpPr>
        <p:spPr>
          <a:xfrm>
            <a:off x="0" y="1523968"/>
            <a:ext cx="9144000" cy="4525963"/>
          </a:xfrm>
        </p:spPr>
        <p:txBody>
          <a:bodyPr>
            <a:noAutofit/>
          </a:bodyPr>
          <a:lstStyle/>
          <a:p>
            <a:r>
              <a:rPr lang="en-US" sz="26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CMS will be considering the utility of patient relationship categories and codes to improve the </a:t>
            </a:r>
            <a:r>
              <a:rPr lang="en-US" sz="2600" dirty="0">
                <a:solidFill>
                  <a:srgbClr val="C00000"/>
                </a:solidFill>
                <a:effectLst>
                  <a:outerShdw blurRad="38100" dist="38100" dir="2700000" algn="tl">
                    <a:srgbClr val="000000">
                      <a:alpha val="43137"/>
                    </a:srgbClr>
                  </a:outerShdw>
                </a:effectLst>
                <a:latin typeface="Arial Black" panose="020B0A04020102020204" pitchFamily="34" charset="0"/>
              </a:rPr>
              <a:t>attribution of resources </a:t>
            </a:r>
            <a:r>
              <a:rPr lang="en-US" sz="26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to clinicians in developing measures of cost, as required by the </a:t>
            </a:r>
            <a:r>
              <a:rPr lang="en-US" sz="2600" dirty="0">
                <a:solidFill>
                  <a:srgbClr val="C00000"/>
                </a:solidFill>
                <a:effectLst>
                  <a:outerShdw blurRad="38100" dist="38100" dir="2700000" algn="tl">
                    <a:srgbClr val="000000">
                      <a:alpha val="43137"/>
                    </a:srgbClr>
                  </a:outerShdw>
                </a:effectLst>
                <a:latin typeface="Arial Black" panose="020B0A04020102020204" pitchFamily="34" charset="0"/>
              </a:rPr>
              <a:t>Medicare Access and CHIP Reauthorization Act (MACRA) </a:t>
            </a:r>
            <a:r>
              <a:rPr lang="en-US" sz="26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Pub. L. No. 114-10 </a:t>
            </a:r>
            <a:endParaRPr lang="en-US" sz="2600" dirty="0">
              <a:solidFill>
                <a:schemeClr val="accent5">
                  <a:lumMod val="50000"/>
                </a:schemeClr>
              </a:solidFill>
              <a:effectLst>
                <a:outerShdw blurRad="38100" dist="38100" dir="2700000" algn="tl">
                  <a:srgbClr val="000000">
                    <a:alpha val="43137"/>
                  </a:srgbClr>
                </a:outerShdw>
              </a:effectLst>
            </a:endParaRPr>
          </a:p>
          <a:p>
            <a:r>
              <a:rPr lang="en-US" sz="26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Section 101(f) of MACRA requires that we post the operational list of patient relationship categories and codes by April 2017 and that the codes be included by clinicians on all Medicare claims, as determined appropriate by the Secretary, beginning …………  </a:t>
            </a:r>
            <a:r>
              <a:rPr lang="en-US" sz="2600" dirty="0">
                <a:solidFill>
                  <a:srgbClr val="C00000"/>
                </a:solidFill>
                <a:effectLst>
                  <a:outerShdw blurRad="38100" dist="38100" dir="2700000" algn="tl">
                    <a:srgbClr val="000000">
                      <a:alpha val="43137"/>
                    </a:srgbClr>
                  </a:outerShdw>
                </a:effectLst>
                <a:latin typeface="Arial Black" panose="020B0A04020102020204" pitchFamily="34" charset="0"/>
              </a:rPr>
              <a:t>(soon)</a:t>
            </a:r>
          </a:p>
        </p:txBody>
      </p:sp>
      <p:sp>
        <p:nvSpPr>
          <p:cNvPr id="4" name="Date Placeholder 3">
            <a:extLst>
              <a:ext uri="{FF2B5EF4-FFF2-40B4-BE49-F238E27FC236}">
                <a16:creationId xmlns:a16="http://schemas.microsoft.com/office/drawing/2014/main" id="{FD0D4AF7-98C0-4628-A79C-A01D191C633F}"/>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A993095C-56F4-4893-9786-39188FA5E43A}"/>
              </a:ext>
            </a:extLst>
          </p:cNvPr>
          <p:cNvSpPr>
            <a:spLocks noGrp="1"/>
          </p:cNvSpPr>
          <p:nvPr>
            <p:ph type="sldNum" sz="quarter" idx="12"/>
          </p:nvPr>
        </p:nvSpPr>
        <p:spPr/>
        <p:txBody>
          <a:bodyPr/>
          <a:lstStyle/>
          <a:p>
            <a:fld id="{5D86E084-3352-1048-A7D3-AB1A259C9C49}" type="slidenum">
              <a:rPr lang="en-US" smtClean="0"/>
              <a:pPr/>
              <a:t>17</a:t>
            </a:fld>
            <a:endParaRPr lang="en-US"/>
          </a:p>
        </p:txBody>
      </p:sp>
    </p:spTree>
    <p:extLst>
      <p:ext uri="{BB962C8B-B14F-4D97-AF65-F5344CB8AC3E}">
        <p14:creationId xmlns:p14="http://schemas.microsoft.com/office/powerpoint/2010/main" val="29080304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ED26A7-95B5-4BE5-B48F-78F6BDA97335}"/>
              </a:ext>
            </a:extLst>
          </p:cNvPr>
          <p:cNvSpPr>
            <a:spLocks noGrp="1"/>
          </p:cNvSpPr>
          <p:nvPr>
            <p:ph type="dt" sz="half" idx="10"/>
          </p:nvPr>
        </p:nvSpPr>
        <p:spPr/>
        <p:txBody>
          <a:bodyPr/>
          <a:lstStyle/>
          <a:p>
            <a:fld id="{D626FC28-D3B6-47B1-9638-E1BA853745F4}" type="datetime1">
              <a:rPr lang="en-US" smtClean="0"/>
              <a:pPr/>
              <a:t>1/14/2020</a:t>
            </a:fld>
            <a:endParaRPr lang="en-US"/>
          </a:p>
        </p:txBody>
      </p:sp>
      <p:sp>
        <p:nvSpPr>
          <p:cNvPr id="3" name="Slide Number Placeholder 2">
            <a:extLst>
              <a:ext uri="{FF2B5EF4-FFF2-40B4-BE49-F238E27FC236}">
                <a16:creationId xmlns:a16="http://schemas.microsoft.com/office/drawing/2014/main" id="{D4905FD5-F4D3-4635-BA87-52DAFB5B2991}"/>
              </a:ext>
            </a:extLst>
          </p:cNvPr>
          <p:cNvSpPr>
            <a:spLocks noGrp="1"/>
          </p:cNvSpPr>
          <p:nvPr>
            <p:ph type="sldNum" sz="quarter" idx="12"/>
          </p:nvPr>
        </p:nvSpPr>
        <p:spPr/>
        <p:txBody>
          <a:bodyPr/>
          <a:lstStyle/>
          <a:p>
            <a:fld id="{5D86E084-3352-1048-A7D3-AB1A259C9C49}" type="slidenum">
              <a:rPr lang="en-US" smtClean="0"/>
              <a:pPr/>
              <a:t>18</a:t>
            </a:fld>
            <a:endParaRPr lang="en-US"/>
          </a:p>
        </p:txBody>
      </p:sp>
      <p:pic>
        <p:nvPicPr>
          <p:cNvPr id="4" name="Picture 3">
            <a:extLst>
              <a:ext uri="{FF2B5EF4-FFF2-40B4-BE49-F238E27FC236}">
                <a16:creationId xmlns:a16="http://schemas.microsoft.com/office/drawing/2014/main" id="{33643E3E-6431-4CFA-984A-ACDA334F2B10}"/>
              </a:ext>
            </a:extLst>
          </p:cNvPr>
          <p:cNvPicPr>
            <a:picLocks noChangeAspect="1"/>
          </p:cNvPicPr>
          <p:nvPr/>
        </p:nvPicPr>
        <p:blipFill rotWithShape="1">
          <a:blip r:embed="rId2"/>
          <a:srcRect l="8819" r="5851"/>
          <a:stretch/>
        </p:blipFill>
        <p:spPr>
          <a:xfrm>
            <a:off x="-69991" y="1008993"/>
            <a:ext cx="9248029" cy="5462807"/>
          </a:xfrm>
          <a:prstGeom prst="rect">
            <a:avLst/>
          </a:prstGeom>
        </p:spPr>
      </p:pic>
      <p:sp>
        <p:nvSpPr>
          <p:cNvPr id="7" name="TextBox 6">
            <a:extLst>
              <a:ext uri="{FF2B5EF4-FFF2-40B4-BE49-F238E27FC236}">
                <a16:creationId xmlns:a16="http://schemas.microsoft.com/office/drawing/2014/main" id="{96E8F5E3-B621-407C-AD89-39345FA26144}"/>
              </a:ext>
            </a:extLst>
          </p:cNvPr>
          <p:cNvSpPr txBox="1"/>
          <p:nvPr/>
        </p:nvSpPr>
        <p:spPr>
          <a:xfrm>
            <a:off x="204951" y="485773"/>
            <a:ext cx="9144000" cy="523220"/>
          </a:xfrm>
          <a:prstGeom prst="rect">
            <a:avLst/>
          </a:prstGeom>
          <a:noFill/>
        </p:spPr>
        <p:txBody>
          <a:bodyPr wrap="square" rtlCol="0">
            <a:spAutoFit/>
          </a:bodyPr>
          <a:lstStyle/>
          <a:p>
            <a:r>
              <a:rPr lang="en-US" sz="2800" dirty="0">
                <a:latin typeface="Arial Black" panose="020B0A04020102020204" pitchFamily="34" charset="0"/>
                <a:cs typeface="Arial" panose="020B0604020202020204" pitchFamily="34" charset="0"/>
              </a:rPr>
              <a:t>FEDERAL REGISTER 11/15/2017 Page 53233</a:t>
            </a:r>
          </a:p>
        </p:txBody>
      </p:sp>
    </p:spTree>
    <p:extLst>
      <p:ext uri="{BB962C8B-B14F-4D97-AF65-F5344CB8AC3E}">
        <p14:creationId xmlns:p14="http://schemas.microsoft.com/office/powerpoint/2010/main" val="40269597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AB21E7F-5D88-429B-9525-B2F4E26DFC9C}"/>
              </a:ext>
            </a:extLst>
          </p:cNvPr>
          <p:cNvSpPr/>
          <p:nvPr/>
        </p:nvSpPr>
        <p:spPr>
          <a:xfrm>
            <a:off x="-55179" y="6337738"/>
            <a:ext cx="9144000" cy="52026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A106CF-6C30-41EB-A2A2-BBD4B94C1655}"/>
              </a:ext>
            </a:extLst>
          </p:cNvPr>
          <p:cNvSpPr>
            <a:spLocks noGrp="1"/>
          </p:cNvSpPr>
          <p:nvPr>
            <p:ph type="title"/>
          </p:nvPr>
        </p:nvSpPr>
        <p:spPr>
          <a:xfrm>
            <a:off x="63062" y="21075"/>
            <a:ext cx="9033642" cy="1143000"/>
          </a:xfrm>
          <a:solidFill>
            <a:schemeClr val="bg1"/>
          </a:solidFill>
        </p:spPr>
        <p:txBody>
          <a:bodyPr>
            <a:normAutofit fontScale="90000"/>
          </a:bodyPr>
          <a:lstStyle/>
          <a:p>
            <a:r>
              <a:rPr lang="en-US" dirty="0">
                <a:latin typeface="Arial Black" panose="020B0A04020102020204" pitchFamily="34" charset="0"/>
              </a:rPr>
              <a:t>CMS Patient Relationship Categories and Codes</a:t>
            </a:r>
            <a:endParaRPr lang="en-US" dirty="0"/>
          </a:p>
        </p:txBody>
      </p:sp>
      <p:sp>
        <p:nvSpPr>
          <p:cNvPr id="3" name="Content Placeholder 2">
            <a:extLst>
              <a:ext uri="{FF2B5EF4-FFF2-40B4-BE49-F238E27FC236}">
                <a16:creationId xmlns:a16="http://schemas.microsoft.com/office/drawing/2014/main" id="{E8B0F21A-682B-4FB7-A1B6-A65CD6BD79C3}"/>
              </a:ext>
            </a:extLst>
          </p:cNvPr>
          <p:cNvSpPr>
            <a:spLocks noGrp="1"/>
          </p:cNvSpPr>
          <p:nvPr>
            <p:ph idx="1"/>
          </p:nvPr>
        </p:nvSpPr>
        <p:spPr>
          <a:xfrm>
            <a:off x="-47296" y="955509"/>
            <a:ext cx="9144000" cy="5717534"/>
          </a:xfrm>
        </p:spPr>
        <p:txBody>
          <a:bodyPr>
            <a:normAutofit fontScale="25000" lnSpcReduction="20000"/>
          </a:bodyPr>
          <a:lstStyle/>
          <a:p>
            <a:endParaRPr lang="en-US" dirty="0"/>
          </a:p>
          <a:p>
            <a:r>
              <a:rPr lang="en-US" sz="84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1. Continuous/broad: </a:t>
            </a:r>
            <a:r>
              <a:rPr lang="en-US" sz="84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This category could include clinicians who provide principal care for a patient, where there is no planned endpoint of the relationship. Care in this category is comprehensive, dealing with the entire scope of patient problems, either directly or in a care coordination role</a:t>
            </a:r>
            <a:r>
              <a:rPr lang="en-US" sz="80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a:t>
            </a:r>
            <a:r>
              <a:rPr lang="en-US" sz="8000" dirty="0">
                <a:solidFill>
                  <a:srgbClr val="C00000"/>
                </a:solidFill>
                <a:effectLst>
                  <a:outerShdw blurRad="38100" dist="38100" dir="2700000" algn="tl">
                    <a:srgbClr val="000000">
                      <a:alpha val="43137"/>
                    </a:srgbClr>
                  </a:outerShdw>
                </a:effectLst>
                <a:latin typeface="Arial Black" panose="020B0A04020102020204" pitchFamily="34" charset="0"/>
              </a:rPr>
              <a:t>(X1)</a:t>
            </a:r>
          </a:p>
          <a:p>
            <a:pPr lvl="1"/>
            <a:r>
              <a:rPr lang="en-US" sz="7200" b="1" dirty="0">
                <a:solidFill>
                  <a:srgbClr val="002060"/>
                </a:solidFill>
                <a:latin typeface="Arial Black" panose="020B0A04020102020204" pitchFamily="34" charset="0"/>
              </a:rPr>
              <a:t>Examples include: </a:t>
            </a:r>
            <a:r>
              <a:rPr lang="en-US" sz="7200" dirty="0">
                <a:solidFill>
                  <a:srgbClr val="002060"/>
                </a:solidFill>
                <a:latin typeface="Arial Black" panose="020B0A04020102020204" pitchFamily="34" charset="0"/>
              </a:rPr>
              <a:t>Primary care, specialists providing comprehensive care to patients in addition to specialty care, etc. </a:t>
            </a:r>
          </a:p>
          <a:p>
            <a:r>
              <a:rPr lang="en-US" sz="84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2. Continuous/focused: </a:t>
            </a:r>
            <a:r>
              <a:rPr lang="en-US" sz="84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This category could include a specialist whose expertise is needed for the ongoing management of a chronic disease or a condition that needs to be managed and followed for a long time. </a:t>
            </a:r>
            <a:r>
              <a:rPr lang="en-US" sz="8400" dirty="0">
                <a:solidFill>
                  <a:srgbClr val="C00000"/>
                </a:solidFill>
                <a:effectLst>
                  <a:outerShdw blurRad="38100" dist="38100" dir="2700000" algn="tl">
                    <a:srgbClr val="000000">
                      <a:alpha val="43137"/>
                    </a:srgbClr>
                  </a:outerShdw>
                </a:effectLst>
                <a:latin typeface="Arial Black" panose="020B0A04020102020204" pitchFamily="34" charset="0"/>
              </a:rPr>
              <a:t>(X2)</a:t>
            </a:r>
          </a:p>
          <a:p>
            <a:pPr lvl="1"/>
            <a:r>
              <a:rPr lang="en-US" sz="7200" b="1" dirty="0">
                <a:solidFill>
                  <a:srgbClr val="002060"/>
                </a:solidFill>
                <a:latin typeface="Arial Black" panose="020B0A04020102020204" pitchFamily="34" charset="0"/>
              </a:rPr>
              <a:t>Examples include: </a:t>
            </a:r>
            <a:r>
              <a:rPr lang="en-US" sz="7200" dirty="0">
                <a:solidFill>
                  <a:srgbClr val="002060"/>
                </a:solidFill>
                <a:latin typeface="Arial Black" panose="020B0A04020102020204" pitchFamily="34" charset="0"/>
              </a:rPr>
              <a:t>A rheumatologist taking care of a patient’s rheumatoid arthritis longitudinally but not providing general primary care services. </a:t>
            </a:r>
          </a:p>
          <a:p>
            <a:r>
              <a:rPr lang="en-US" sz="84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3. Episodic/broad</a:t>
            </a:r>
            <a:r>
              <a:rPr lang="en-US" sz="84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This category could include clinicians that have broad responsibility for the comprehensive needs of the patients, but only during a defined period and circumstance, such as a hospitalization</a:t>
            </a:r>
            <a:r>
              <a:rPr lang="en-US" sz="8400" dirty="0">
                <a:latin typeface="Arial Black" panose="020B0A04020102020204" pitchFamily="34" charset="0"/>
              </a:rPr>
              <a:t>.  </a:t>
            </a:r>
            <a:r>
              <a:rPr lang="en-US" sz="8400" dirty="0">
                <a:solidFill>
                  <a:srgbClr val="C00000"/>
                </a:solidFill>
                <a:latin typeface="Arial Black" panose="020B0A04020102020204" pitchFamily="34" charset="0"/>
              </a:rPr>
              <a:t>(X3)</a:t>
            </a:r>
          </a:p>
          <a:p>
            <a:pPr lvl="1"/>
            <a:r>
              <a:rPr lang="en-US" sz="7200" b="1" dirty="0">
                <a:solidFill>
                  <a:srgbClr val="002060"/>
                </a:solidFill>
                <a:latin typeface="Arial Black" panose="020B0A04020102020204" pitchFamily="34" charset="0"/>
              </a:rPr>
              <a:t>Examples include: </a:t>
            </a:r>
            <a:r>
              <a:rPr lang="en-US" sz="7200" dirty="0">
                <a:solidFill>
                  <a:srgbClr val="002060"/>
                </a:solidFill>
                <a:latin typeface="Arial Black" panose="020B0A04020102020204" pitchFamily="34" charset="0"/>
              </a:rPr>
              <a:t>A hospitalist providing comprehensive and general care to a patient while admitted to the hospital</a:t>
            </a:r>
            <a:r>
              <a:rPr lang="en-US" sz="4400" dirty="0">
                <a:solidFill>
                  <a:srgbClr val="002060"/>
                </a:solidFill>
                <a:latin typeface="Arial Black" panose="020B0A04020102020204" pitchFamily="34" charset="0"/>
              </a:rPr>
              <a:t>.</a:t>
            </a:r>
          </a:p>
        </p:txBody>
      </p:sp>
      <p:sp>
        <p:nvSpPr>
          <p:cNvPr id="5" name="Slide Number Placeholder 4">
            <a:extLst>
              <a:ext uri="{FF2B5EF4-FFF2-40B4-BE49-F238E27FC236}">
                <a16:creationId xmlns:a16="http://schemas.microsoft.com/office/drawing/2014/main" id="{7D3B83CC-4B25-44C1-9215-8ADD5D45AE6A}"/>
              </a:ext>
            </a:extLst>
          </p:cNvPr>
          <p:cNvSpPr>
            <a:spLocks noGrp="1"/>
          </p:cNvSpPr>
          <p:nvPr>
            <p:ph type="sldNum" sz="quarter" idx="12"/>
          </p:nvPr>
        </p:nvSpPr>
        <p:spPr/>
        <p:txBody>
          <a:bodyPr/>
          <a:lstStyle/>
          <a:p>
            <a:fld id="{5D86E084-3352-1048-A7D3-AB1A259C9C49}" type="slidenum">
              <a:rPr lang="en-US" smtClean="0"/>
              <a:pPr/>
              <a:t>19</a:t>
            </a:fld>
            <a:endParaRPr lang="en-US"/>
          </a:p>
        </p:txBody>
      </p:sp>
    </p:spTree>
    <p:extLst>
      <p:ext uri="{BB962C8B-B14F-4D97-AF65-F5344CB8AC3E}">
        <p14:creationId xmlns:p14="http://schemas.microsoft.com/office/powerpoint/2010/main" val="27026040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E7FB9-35D5-45C0-B05D-706144117EEE}"/>
              </a:ext>
            </a:extLst>
          </p:cNvPr>
          <p:cNvSpPr>
            <a:spLocks noGrp="1"/>
          </p:cNvSpPr>
          <p:nvPr>
            <p:ph type="title"/>
          </p:nvPr>
        </p:nvSpPr>
        <p:spPr>
          <a:xfrm>
            <a:off x="0" y="160337"/>
            <a:ext cx="9144000" cy="1143000"/>
          </a:xfrm>
          <a:solidFill>
            <a:schemeClr val="bg1"/>
          </a:solidFill>
        </p:spPr>
        <p:txBody>
          <a:bodyPr>
            <a:normAutofit fontScale="90000"/>
          </a:bodyPr>
          <a:lstStyle/>
          <a:p>
            <a:r>
              <a:rPr lang="en-US" dirty="0">
                <a:latin typeface="Arial Black" panose="020B0A04020102020204" pitchFamily="34" charset="0"/>
              </a:rPr>
              <a:t>CMS Patient Relationship Categories and Codes</a:t>
            </a:r>
            <a:endParaRPr lang="en-US" dirty="0"/>
          </a:p>
        </p:txBody>
      </p:sp>
      <p:sp>
        <p:nvSpPr>
          <p:cNvPr id="3" name="Content Placeholder 2">
            <a:extLst>
              <a:ext uri="{FF2B5EF4-FFF2-40B4-BE49-F238E27FC236}">
                <a16:creationId xmlns:a16="http://schemas.microsoft.com/office/drawing/2014/main" id="{C7133953-7E09-4972-BB70-00A6AB1B08FB}"/>
              </a:ext>
            </a:extLst>
          </p:cNvPr>
          <p:cNvSpPr>
            <a:spLocks noGrp="1"/>
          </p:cNvSpPr>
          <p:nvPr>
            <p:ph idx="1"/>
          </p:nvPr>
        </p:nvSpPr>
        <p:spPr>
          <a:xfrm>
            <a:off x="0" y="1158875"/>
            <a:ext cx="9144000" cy="5533587"/>
          </a:xfrm>
        </p:spPr>
        <p:txBody>
          <a:bodyPr>
            <a:normAutofit fontScale="55000" lnSpcReduction="20000"/>
          </a:bodyPr>
          <a:lstStyle/>
          <a:p>
            <a:endParaRPr lang="en-US" dirty="0"/>
          </a:p>
          <a:p>
            <a:r>
              <a:rPr lang="en-US" sz="40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4. Episodic/focused: </a:t>
            </a:r>
            <a:r>
              <a:rPr lang="en-US" sz="40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This category could include a specialist focused on particular types of time-limited treatment. The patient has a problem, acute or chronic, that will be treated with surgery, radiation, or some other type of generally time-limited intervention. </a:t>
            </a:r>
            <a:r>
              <a:rPr lang="en-US" sz="4000" dirty="0">
                <a:solidFill>
                  <a:srgbClr val="C00000"/>
                </a:solidFill>
                <a:effectLst>
                  <a:outerShdw blurRad="38100" dist="38100" dir="2700000" algn="tl">
                    <a:srgbClr val="000000">
                      <a:alpha val="43137"/>
                    </a:srgbClr>
                  </a:outerShdw>
                </a:effectLst>
                <a:latin typeface="Arial Black" panose="020B0A04020102020204" pitchFamily="34" charset="0"/>
              </a:rPr>
              <a:t>(X4)</a:t>
            </a:r>
          </a:p>
          <a:p>
            <a:pPr lvl="1"/>
            <a:r>
              <a:rPr lang="en-US" sz="3400" b="1" dirty="0">
                <a:solidFill>
                  <a:srgbClr val="002060"/>
                </a:solidFill>
                <a:latin typeface="Arial Black" panose="020B0A04020102020204" pitchFamily="34" charset="0"/>
              </a:rPr>
              <a:t>Examples include, but are not limited to: </a:t>
            </a:r>
            <a:r>
              <a:rPr lang="en-US" sz="3400" dirty="0">
                <a:solidFill>
                  <a:srgbClr val="002060"/>
                </a:solidFill>
                <a:latin typeface="Arial Black" panose="020B0A04020102020204" pitchFamily="34" charset="0"/>
              </a:rPr>
              <a:t>An orthopedic surgeon performing a knee replacement and seeing the patient through the postoperative period. </a:t>
            </a:r>
          </a:p>
          <a:p>
            <a:r>
              <a:rPr lang="en-US" sz="40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5. Only as ordered by another clinician: </a:t>
            </a:r>
            <a:r>
              <a:rPr lang="en-US" sz="40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This category could include a clinician who furnishes care to the patient only as ordered by another clinician. This relationship may not be adequately captured by the alternative categories suggested above and may need to be a separate option for clinicians who are only providing care ordered by other clinicians.  </a:t>
            </a:r>
            <a:r>
              <a:rPr lang="en-US" sz="4000" dirty="0">
                <a:solidFill>
                  <a:srgbClr val="C00000"/>
                </a:solidFill>
                <a:effectLst>
                  <a:outerShdw blurRad="38100" dist="38100" dir="2700000" algn="tl">
                    <a:srgbClr val="000000">
                      <a:alpha val="43137"/>
                    </a:srgbClr>
                  </a:outerShdw>
                </a:effectLst>
                <a:latin typeface="Arial Black" panose="020B0A04020102020204" pitchFamily="34" charset="0"/>
              </a:rPr>
              <a:t>(X5)</a:t>
            </a:r>
          </a:p>
          <a:p>
            <a:pPr lvl="1"/>
            <a:r>
              <a:rPr lang="en-US" sz="3400" b="1" dirty="0">
                <a:solidFill>
                  <a:srgbClr val="002060"/>
                </a:solidFill>
                <a:latin typeface="Arial Black" panose="020B0A04020102020204" pitchFamily="34" charset="0"/>
              </a:rPr>
              <a:t>Examples include, but are not limited to: </a:t>
            </a:r>
            <a:r>
              <a:rPr lang="en-US" sz="3400" dirty="0">
                <a:solidFill>
                  <a:srgbClr val="002060"/>
                </a:solidFill>
                <a:latin typeface="Arial Black" panose="020B0A04020102020204" pitchFamily="34" charset="0"/>
              </a:rPr>
              <a:t>A radiologist interpreting an imaging study ordered by another clinician.</a:t>
            </a:r>
          </a:p>
        </p:txBody>
      </p:sp>
      <p:sp>
        <p:nvSpPr>
          <p:cNvPr id="4" name="Date Placeholder 3">
            <a:extLst>
              <a:ext uri="{FF2B5EF4-FFF2-40B4-BE49-F238E27FC236}">
                <a16:creationId xmlns:a16="http://schemas.microsoft.com/office/drawing/2014/main" id="{C2C214EF-3285-4617-9040-A54B2FAAABEA}"/>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A4001496-6C1D-4268-A9AA-A8DE12DACE62}"/>
              </a:ext>
            </a:extLst>
          </p:cNvPr>
          <p:cNvSpPr>
            <a:spLocks noGrp="1"/>
          </p:cNvSpPr>
          <p:nvPr>
            <p:ph type="sldNum" sz="quarter" idx="12"/>
          </p:nvPr>
        </p:nvSpPr>
        <p:spPr/>
        <p:txBody>
          <a:bodyPr/>
          <a:lstStyle/>
          <a:p>
            <a:fld id="{5D86E084-3352-1048-A7D3-AB1A259C9C49}" type="slidenum">
              <a:rPr lang="en-US" smtClean="0"/>
              <a:pPr/>
              <a:t>20</a:t>
            </a:fld>
            <a:endParaRPr lang="en-US"/>
          </a:p>
        </p:txBody>
      </p:sp>
    </p:spTree>
    <p:extLst>
      <p:ext uri="{BB962C8B-B14F-4D97-AF65-F5344CB8AC3E}">
        <p14:creationId xmlns:p14="http://schemas.microsoft.com/office/powerpoint/2010/main" val="38991095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C1157-7206-4A03-9857-C16B183D8C30}"/>
              </a:ext>
            </a:extLst>
          </p:cNvPr>
          <p:cNvSpPr>
            <a:spLocks noGrp="1"/>
          </p:cNvSpPr>
          <p:nvPr>
            <p:ph type="title"/>
          </p:nvPr>
        </p:nvSpPr>
        <p:spPr>
          <a:xfrm>
            <a:off x="457200" y="160337"/>
            <a:ext cx="8229600" cy="1143000"/>
          </a:xfrm>
        </p:spPr>
        <p:txBody>
          <a:bodyPr>
            <a:normAutofit fontScale="90000"/>
          </a:bodyPr>
          <a:lstStyle/>
          <a:p>
            <a:r>
              <a:rPr lang="en-US" dirty="0">
                <a:latin typeface="Arial Black" panose="020B0A04020102020204" pitchFamily="34" charset="0"/>
              </a:rPr>
              <a:t>VOLUNTARY REPORTING PERIOD</a:t>
            </a:r>
          </a:p>
        </p:txBody>
      </p:sp>
      <p:sp>
        <p:nvSpPr>
          <p:cNvPr id="3" name="Content Placeholder 2">
            <a:extLst>
              <a:ext uri="{FF2B5EF4-FFF2-40B4-BE49-F238E27FC236}">
                <a16:creationId xmlns:a16="http://schemas.microsoft.com/office/drawing/2014/main" id="{2FC25571-9699-4A37-BECB-BE9803AC4D3D}"/>
              </a:ext>
            </a:extLst>
          </p:cNvPr>
          <p:cNvSpPr>
            <a:spLocks noGrp="1"/>
          </p:cNvSpPr>
          <p:nvPr>
            <p:ph idx="1"/>
          </p:nvPr>
        </p:nvSpPr>
        <p:spPr>
          <a:xfrm>
            <a:off x="1" y="1126067"/>
            <a:ext cx="9144000" cy="5710857"/>
          </a:xfrm>
        </p:spPr>
        <p:txBody>
          <a:bodyPr>
            <a:normAutofit fontScale="70000" lnSpcReduction="20000"/>
          </a:bodyPr>
          <a:lstStyle/>
          <a:p>
            <a:r>
              <a:rPr lang="en-US" sz="33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As of January 1, 2018, Medicare Part B Merit-based Incentive Payment System (MIPS)-eligible clinicians may report patient relationships on Medicare claims using the </a:t>
            </a:r>
            <a:r>
              <a:rPr lang="en-US" sz="3300" dirty="0">
                <a:solidFill>
                  <a:srgbClr val="C00000"/>
                </a:solidFill>
                <a:effectLst>
                  <a:outerShdw blurRad="38100" dist="38100" dir="2700000" algn="tl">
                    <a:srgbClr val="000000">
                      <a:alpha val="43137"/>
                    </a:srgbClr>
                  </a:outerShdw>
                </a:effectLst>
                <a:latin typeface="Arial Black" panose="020B0A04020102020204" pitchFamily="34" charset="0"/>
              </a:rPr>
              <a:t>PRC codes</a:t>
            </a:r>
            <a:r>
              <a:rPr lang="en-US" sz="33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While this will be mandatory in the future, reporting of the PRC codes is voluntary during this initial period of implementation.</a:t>
            </a:r>
          </a:p>
          <a:p>
            <a:endParaRPr lang="en-US" sz="9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endParaRPr>
          </a:p>
          <a:p>
            <a:r>
              <a:rPr lang="en-US" sz="33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CMS advises clinicians to participate in this voluntary reporting period to gain familiarity with the categories and experience submitting codes. CMS will review data on the use and submission of the codes to consider their potential future </a:t>
            </a:r>
            <a:r>
              <a:rPr lang="en-US" sz="3300" dirty="0">
                <a:solidFill>
                  <a:srgbClr val="C00000"/>
                </a:solidFill>
                <a:effectLst>
                  <a:outerShdw blurRad="38100" dist="38100" dir="2700000" algn="tl">
                    <a:srgbClr val="000000">
                      <a:alpha val="43137"/>
                    </a:srgbClr>
                  </a:outerShdw>
                </a:effectLst>
                <a:latin typeface="Arial Black" panose="020B0A04020102020204" pitchFamily="34" charset="0"/>
              </a:rPr>
              <a:t>in cost measure attribution methodology</a:t>
            </a:r>
            <a:r>
              <a:rPr lang="en-US" sz="33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in the Quality Payment Program.</a:t>
            </a:r>
          </a:p>
          <a:p>
            <a:endParaRPr lang="en-US" sz="9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endParaRPr>
          </a:p>
          <a:p>
            <a:r>
              <a:rPr lang="en-US" sz="33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Reporting of these modifiers will be mandatory in the near future and CMS advises clinicians to participate during the voluntary reporting period to ease transition. </a:t>
            </a:r>
            <a:r>
              <a:rPr lang="en-US" sz="3300" dirty="0">
                <a:solidFill>
                  <a:srgbClr val="C00000"/>
                </a:solidFill>
                <a:effectLst>
                  <a:outerShdw blurRad="38100" dist="38100" dir="2700000" algn="tl">
                    <a:srgbClr val="000000">
                      <a:alpha val="43137"/>
                    </a:srgbClr>
                  </a:outerShdw>
                </a:effectLst>
                <a:latin typeface="Arial Black" panose="020B0A04020102020204" pitchFamily="34" charset="0"/>
              </a:rPr>
              <a:t>Uncertain when they will be required</a:t>
            </a:r>
          </a:p>
          <a:p>
            <a:pPr marL="0" indent="0">
              <a:buNone/>
            </a:pPr>
            <a:endParaRPr lang="en-US" dirty="0"/>
          </a:p>
        </p:txBody>
      </p:sp>
      <p:sp>
        <p:nvSpPr>
          <p:cNvPr id="4" name="Date Placeholder 3">
            <a:extLst>
              <a:ext uri="{FF2B5EF4-FFF2-40B4-BE49-F238E27FC236}">
                <a16:creationId xmlns:a16="http://schemas.microsoft.com/office/drawing/2014/main" id="{513C614E-2FEA-4437-893F-7CF36940F885}"/>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8D110CC9-6929-4709-AA99-7E03D4F9A27E}"/>
              </a:ext>
            </a:extLst>
          </p:cNvPr>
          <p:cNvSpPr>
            <a:spLocks noGrp="1"/>
          </p:cNvSpPr>
          <p:nvPr>
            <p:ph type="sldNum" sz="quarter" idx="12"/>
          </p:nvPr>
        </p:nvSpPr>
        <p:spPr/>
        <p:txBody>
          <a:bodyPr/>
          <a:lstStyle/>
          <a:p>
            <a:fld id="{5D86E084-3352-1048-A7D3-AB1A259C9C49}" type="slidenum">
              <a:rPr lang="en-US" smtClean="0"/>
              <a:pPr/>
              <a:t>21</a:t>
            </a:fld>
            <a:endParaRPr lang="en-US"/>
          </a:p>
        </p:txBody>
      </p:sp>
    </p:spTree>
    <p:extLst>
      <p:ext uri="{BB962C8B-B14F-4D97-AF65-F5344CB8AC3E}">
        <p14:creationId xmlns:p14="http://schemas.microsoft.com/office/powerpoint/2010/main" val="19062737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F0F10-1C94-4CBE-9452-68B1D95651D9}"/>
              </a:ext>
            </a:extLst>
          </p:cNvPr>
          <p:cNvSpPr>
            <a:spLocks noGrp="1"/>
          </p:cNvSpPr>
          <p:nvPr>
            <p:ph type="title"/>
          </p:nvPr>
        </p:nvSpPr>
        <p:spPr>
          <a:xfrm>
            <a:off x="0" y="275272"/>
            <a:ext cx="9144000" cy="1143000"/>
          </a:xfrm>
        </p:spPr>
        <p:txBody>
          <a:bodyPr>
            <a:normAutofit fontScale="90000"/>
          </a:bodyPr>
          <a:lstStyle/>
          <a:p>
            <a:r>
              <a:rPr lang="en-US" dirty="0">
                <a:latin typeface="Arial Black" panose="020B0A04020102020204" pitchFamily="34" charset="0"/>
              </a:rPr>
              <a:t>NATIONAL / LOCAL COVERAGE DETERMINATIONS ARE CHANGING</a:t>
            </a:r>
          </a:p>
        </p:txBody>
      </p:sp>
      <p:sp>
        <p:nvSpPr>
          <p:cNvPr id="3" name="Content Placeholder 2">
            <a:extLst>
              <a:ext uri="{FF2B5EF4-FFF2-40B4-BE49-F238E27FC236}">
                <a16:creationId xmlns:a16="http://schemas.microsoft.com/office/drawing/2014/main" id="{C957DDF6-10FD-4716-89C1-039994B64C70}"/>
              </a:ext>
            </a:extLst>
          </p:cNvPr>
          <p:cNvSpPr>
            <a:spLocks noGrp="1"/>
          </p:cNvSpPr>
          <p:nvPr>
            <p:ph idx="1"/>
          </p:nvPr>
        </p:nvSpPr>
        <p:spPr>
          <a:xfrm>
            <a:off x="-1" y="1318894"/>
            <a:ext cx="9244013" cy="5418653"/>
          </a:xfrm>
        </p:spPr>
        <p:txBody>
          <a:bodyPr>
            <a:normAutofit/>
          </a:bodyPr>
          <a:lstStyle/>
          <a:p>
            <a:r>
              <a:rPr lang="en-US" sz="28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NCDs Created by CMS or under CMS control</a:t>
            </a:r>
          </a:p>
          <a:p>
            <a:pPr lvl="1"/>
            <a:r>
              <a:rPr lang="en-US" sz="2400" dirty="0">
                <a:solidFill>
                  <a:srgbClr val="002060"/>
                </a:solidFill>
                <a:latin typeface="Arial Black" panose="020B0A04020102020204" pitchFamily="34" charset="0"/>
              </a:rPr>
              <a:t>Usually have open/transparent process </a:t>
            </a:r>
          </a:p>
          <a:p>
            <a:pPr lvl="1"/>
            <a:r>
              <a:rPr lang="en-US" sz="2400" dirty="0">
                <a:solidFill>
                  <a:srgbClr val="002060"/>
                </a:solidFill>
                <a:latin typeface="Arial Black" panose="020B0A04020102020204" pitchFamily="34" charset="0"/>
              </a:rPr>
              <a:t>Presented at MEDCAC open meetings at CMS  that anyone can attend and comment</a:t>
            </a:r>
          </a:p>
          <a:p>
            <a:pPr lvl="1"/>
            <a:r>
              <a:rPr lang="en-US" sz="2400" dirty="0">
                <a:solidFill>
                  <a:srgbClr val="002060"/>
                </a:solidFill>
                <a:latin typeface="Arial Black" panose="020B0A04020102020204" pitchFamily="34" charset="0"/>
              </a:rPr>
              <a:t>Written notice and comment always allowed</a:t>
            </a:r>
          </a:p>
          <a:p>
            <a:pPr lvl="1"/>
            <a:r>
              <a:rPr lang="en-US" sz="2400" dirty="0">
                <a:solidFill>
                  <a:srgbClr val="002060"/>
                </a:solidFill>
                <a:latin typeface="Arial Black" panose="020B0A04020102020204" pitchFamily="34" charset="0"/>
              </a:rPr>
              <a:t>Must be followed by administrative law judges</a:t>
            </a:r>
          </a:p>
          <a:p>
            <a:r>
              <a:rPr lang="en-US" sz="28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In future, MACs may initiate codes and edits---to speed up NCD effectuation and use</a:t>
            </a:r>
          </a:p>
          <a:p>
            <a:pPr lvl="1"/>
            <a:r>
              <a:rPr lang="en-US" sz="2400" dirty="0">
                <a:solidFill>
                  <a:srgbClr val="002060"/>
                </a:solidFill>
                <a:latin typeface="Arial Black" panose="020B0A04020102020204" pitchFamily="34" charset="0"/>
              </a:rPr>
              <a:t>CMS will ultimately review and confirm</a:t>
            </a:r>
          </a:p>
          <a:p>
            <a:pPr lvl="1"/>
            <a:r>
              <a:rPr lang="en-US" sz="2400" dirty="0">
                <a:solidFill>
                  <a:srgbClr val="002060"/>
                </a:solidFill>
                <a:latin typeface="Arial Black" panose="020B0A04020102020204" pitchFamily="34" charset="0"/>
              </a:rPr>
              <a:t>Reconsiderations always possible</a:t>
            </a:r>
          </a:p>
          <a:p>
            <a:pPr lvl="1"/>
            <a:r>
              <a:rPr lang="en-US" sz="2400" dirty="0">
                <a:solidFill>
                  <a:srgbClr val="002060"/>
                </a:solidFill>
                <a:latin typeface="Arial Black" panose="020B0A04020102020204" pitchFamily="34" charset="0"/>
              </a:rPr>
              <a:t>Process subject to change as science changes</a:t>
            </a:r>
          </a:p>
          <a:p>
            <a:pPr lvl="1"/>
            <a:endParaRPr lang="en-US" dirty="0">
              <a:latin typeface="Arial Black" panose="020B0A04020102020204" pitchFamily="34" charset="0"/>
            </a:endParaRPr>
          </a:p>
        </p:txBody>
      </p:sp>
      <p:sp>
        <p:nvSpPr>
          <p:cNvPr id="4" name="Date Placeholder 3">
            <a:extLst>
              <a:ext uri="{FF2B5EF4-FFF2-40B4-BE49-F238E27FC236}">
                <a16:creationId xmlns:a16="http://schemas.microsoft.com/office/drawing/2014/main" id="{E0EFA8D8-835A-4731-A591-9700246C7B11}"/>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2ABF2027-4EC7-4C52-A655-6A4BFE4E9F12}"/>
              </a:ext>
            </a:extLst>
          </p:cNvPr>
          <p:cNvSpPr>
            <a:spLocks noGrp="1"/>
          </p:cNvSpPr>
          <p:nvPr>
            <p:ph type="sldNum" sz="quarter" idx="12"/>
          </p:nvPr>
        </p:nvSpPr>
        <p:spPr/>
        <p:txBody>
          <a:bodyPr/>
          <a:lstStyle/>
          <a:p>
            <a:fld id="{5D86E084-3352-1048-A7D3-AB1A259C9C49}" type="slidenum">
              <a:rPr lang="en-US" smtClean="0"/>
              <a:pPr/>
              <a:t>22</a:t>
            </a:fld>
            <a:endParaRPr lang="en-US"/>
          </a:p>
        </p:txBody>
      </p:sp>
    </p:spTree>
    <p:extLst>
      <p:ext uri="{BB962C8B-B14F-4D97-AF65-F5344CB8AC3E}">
        <p14:creationId xmlns:p14="http://schemas.microsoft.com/office/powerpoint/2010/main" val="4797236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FD4735-EBC4-4BE0-BDED-93FE78CBD405}"/>
              </a:ext>
            </a:extLst>
          </p:cNvPr>
          <p:cNvSpPr/>
          <p:nvPr/>
        </p:nvSpPr>
        <p:spPr>
          <a:xfrm>
            <a:off x="0" y="6299200"/>
            <a:ext cx="8331200" cy="5588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C20BF6-8B3D-47E3-87F4-97FA02CCF96E}"/>
              </a:ext>
            </a:extLst>
          </p:cNvPr>
          <p:cNvSpPr>
            <a:spLocks noGrp="1"/>
          </p:cNvSpPr>
          <p:nvPr>
            <p:ph type="title"/>
          </p:nvPr>
        </p:nvSpPr>
        <p:spPr>
          <a:xfrm>
            <a:off x="457200" y="0"/>
            <a:ext cx="8229600" cy="1143000"/>
          </a:xfrm>
          <a:solidFill>
            <a:schemeClr val="bg1"/>
          </a:solidFill>
        </p:spPr>
        <p:txBody>
          <a:bodyPr/>
          <a:lstStyle/>
          <a:p>
            <a:r>
              <a:rPr lang="en-US" dirty="0">
                <a:latin typeface="Arial Black" panose="020B0A04020102020204" pitchFamily="34" charset="0"/>
              </a:rPr>
              <a:t>NCDs AFFECTING ONCOLOGY</a:t>
            </a:r>
          </a:p>
        </p:txBody>
      </p:sp>
      <p:sp>
        <p:nvSpPr>
          <p:cNvPr id="3" name="Content Placeholder 2">
            <a:extLst>
              <a:ext uri="{FF2B5EF4-FFF2-40B4-BE49-F238E27FC236}">
                <a16:creationId xmlns:a16="http://schemas.microsoft.com/office/drawing/2014/main" id="{7F64F404-55C4-4B32-A14F-14CD30CD5819}"/>
              </a:ext>
            </a:extLst>
          </p:cNvPr>
          <p:cNvSpPr>
            <a:spLocks noGrp="1"/>
          </p:cNvSpPr>
          <p:nvPr>
            <p:ph idx="1"/>
          </p:nvPr>
        </p:nvSpPr>
        <p:spPr>
          <a:xfrm>
            <a:off x="-91441" y="801885"/>
            <a:ext cx="9305109" cy="6035040"/>
          </a:xfrm>
          <a:ln>
            <a:noFill/>
          </a:ln>
        </p:spPr>
        <p:txBody>
          <a:bodyPr>
            <a:normAutofit/>
          </a:bodyPr>
          <a:lstStyle/>
          <a:p>
            <a:r>
              <a:rPr lang="en-US" sz="2000" dirty="0">
                <a:latin typeface="Arial Black" panose="020B0A04020102020204" pitchFamily="34" charset="0"/>
                <a:hlinkClick r:id="rId2"/>
              </a:rPr>
              <a:t>Alpha-fetoprotein</a:t>
            </a:r>
            <a:endParaRPr lang="en-US" sz="2000" dirty="0">
              <a:latin typeface="Arial Black" panose="020B0A04020102020204" pitchFamily="34" charset="0"/>
            </a:endParaRPr>
          </a:p>
          <a:p>
            <a:r>
              <a:rPr lang="en-US" sz="2000" dirty="0">
                <a:latin typeface="Arial Black" panose="020B0A04020102020204" pitchFamily="34" charset="0"/>
                <a:hlinkClick r:id="rId3"/>
              </a:rPr>
              <a:t>Anti-Cancer Chemotherapy for Colorectal Cancer</a:t>
            </a:r>
            <a:endParaRPr lang="en-US" sz="2000" dirty="0">
              <a:latin typeface="Arial Black" panose="020B0A04020102020204" pitchFamily="34" charset="0"/>
            </a:endParaRPr>
          </a:p>
          <a:p>
            <a:r>
              <a:rPr lang="en-US" sz="2000" dirty="0">
                <a:latin typeface="Arial Black" panose="020B0A04020102020204" pitchFamily="34" charset="0"/>
                <a:hlinkClick r:id="rId4"/>
              </a:rPr>
              <a:t>Bone (Mineral) Density Studies</a:t>
            </a:r>
            <a:endParaRPr lang="en-US" sz="2000" dirty="0">
              <a:latin typeface="Arial Black" panose="020B0A04020102020204" pitchFamily="34" charset="0"/>
            </a:endParaRPr>
          </a:p>
          <a:p>
            <a:r>
              <a:rPr lang="en-US" sz="2000" dirty="0">
                <a:latin typeface="Arial Black" panose="020B0A04020102020204" pitchFamily="34" charset="0"/>
                <a:hlinkClick r:id="rId5"/>
              </a:rPr>
              <a:t>Breast Reconstruction Following Mastectomy</a:t>
            </a:r>
            <a:endParaRPr lang="en-US" sz="2000" dirty="0">
              <a:latin typeface="Arial Black" panose="020B0A04020102020204" pitchFamily="34" charset="0"/>
            </a:endParaRPr>
          </a:p>
          <a:p>
            <a:r>
              <a:rPr lang="en-US" sz="2000" dirty="0">
                <a:latin typeface="Arial Black" panose="020B0A04020102020204" pitchFamily="34" charset="0"/>
                <a:hlinkClick r:id="rId6"/>
              </a:rPr>
              <a:t>Carcinoembryonic Antigen</a:t>
            </a:r>
            <a:r>
              <a:rPr lang="en-US" sz="2000" dirty="0">
                <a:latin typeface="Arial Black" panose="020B0A04020102020204" pitchFamily="34" charset="0"/>
              </a:rPr>
              <a:t> </a:t>
            </a:r>
          </a:p>
          <a:p>
            <a:r>
              <a:rPr lang="en-US" sz="2000" dirty="0">
                <a:latin typeface="Arial Black" panose="020B0A04020102020204" pitchFamily="34" charset="0"/>
                <a:hlinkClick r:id="rId7"/>
              </a:rPr>
              <a:t>Colorectal Cancer Screening Tests</a:t>
            </a:r>
            <a:endParaRPr lang="en-US" sz="2000" dirty="0">
              <a:latin typeface="Arial Black" panose="020B0A04020102020204" pitchFamily="34" charset="0"/>
            </a:endParaRPr>
          </a:p>
          <a:p>
            <a:r>
              <a:rPr lang="en-US" sz="2000" dirty="0">
                <a:latin typeface="Arial Black" panose="020B0A04020102020204" pitchFamily="34" charset="0"/>
                <a:hlinkClick r:id="rId8"/>
              </a:rPr>
              <a:t>FDG PET for All Other Cancer Indications Not Previously Specified (Replaced with Section 220.6.17)</a:t>
            </a:r>
            <a:r>
              <a:rPr lang="en-US" sz="2000" dirty="0">
                <a:latin typeface="Arial Black" panose="020B0A04020102020204" pitchFamily="34" charset="0"/>
              </a:rPr>
              <a:t> </a:t>
            </a:r>
          </a:p>
          <a:p>
            <a:r>
              <a:rPr lang="en-US" sz="2000" dirty="0">
                <a:latin typeface="Arial Black" panose="020B0A04020102020204" pitchFamily="34" charset="0"/>
                <a:hlinkClick r:id="rId9"/>
              </a:rPr>
              <a:t>FDG PET for Brain, Cervical, Ovarian, Pancreatic, Small Cell Lung, and Testicular Cancers (Replaced with Section 220.6.17)</a:t>
            </a:r>
            <a:endParaRPr lang="en-US" sz="2000" dirty="0">
              <a:latin typeface="Arial Black" panose="020B0A04020102020204" pitchFamily="34" charset="0"/>
            </a:endParaRPr>
          </a:p>
          <a:p>
            <a:r>
              <a:rPr lang="en-US" sz="2000" dirty="0">
                <a:latin typeface="Arial Black" panose="020B0A04020102020204" pitchFamily="34" charset="0"/>
                <a:hlinkClick r:id="rId10"/>
              </a:rPr>
              <a:t>FDG PET for Breast Cancer (Replaced with Section 220.6.17)</a:t>
            </a:r>
            <a:r>
              <a:rPr lang="en-US" sz="2000" dirty="0">
                <a:latin typeface="Arial Black" panose="020B0A04020102020204" pitchFamily="34" charset="0"/>
              </a:rPr>
              <a:t> </a:t>
            </a:r>
          </a:p>
          <a:p>
            <a:r>
              <a:rPr lang="en-US" sz="2000" dirty="0">
                <a:latin typeface="Arial Black" panose="020B0A04020102020204" pitchFamily="34" charset="0"/>
                <a:hlinkClick r:id="rId11"/>
              </a:rPr>
              <a:t>FDG PET for Colorectal Cancer (Replaced with Section 220.6.17)</a:t>
            </a:r>
            <a:r>
              <a:rPr lang="en-US" sz="2000" dirty="0">
                <a:latin typeface="Arial Black" panose="020B0A04020102020204" pitchFamily="34" charset="0"/>
              </a:rPr>
              <a:t> </a:t>
            </a:r>
          </a:p>
          <a:p>
            <a:r>
              <a:rPr lang="en-US" sz="2000" dirty="0">
                <a:latin typeface="Arial Black" panose="020B0A04020102020204" pitchFamily="34" charset="0"/>
                <a:hlinkClick r:id="rId12"/>
              </a:rPr>
              <a:t>FDG PET for Esophageal Cancer (Replaced with Section 220.6.17)</a:t>
            </a:r>
            <a:r>
              <a:rPr lang="en-US" sz="2000" dirty="0">
                <a:latin typeface="Arial Black" panose="020B0A04020102020204" pitchFamily="34" charset="0"/>
              </a:rPr>
              <a:t> </a:t>
            </a:r>
          </a:p>
          <a:p>
            <a:r>
              <a:rPr lang="en-US" sz="2000" dirty="0">
                <a:latin typeface="Arial Black" panose="020B0A04020102020204" pitchFamily="34" charset="0"/>
                <a:hlinkClick r:id="rId13"/>
              </a:rPr>
              <a:t>Prostate Cancer Screening Tests</a:t>
            </a:r>
            <a:endParaRPr lang="en-US" sz="2000" dirty="0">
              <a:latin typeface="Arial Black" panose="020B0A04020102020204" pitchFamily="34" charset="0"/>
            </a:endParaRPr>
          </a:p>
          <a:p>
            <a:r>
              <a:rPr lang="en-US" sz="2000" dirty="0">
                <a:latin typeface="Arial Black" panose="020B0A04020102020204" pitchFamily="34" charset="0"/>
                <a:hlinkClick r:id="rId14"/>
              </a:rPr>
              <a:t>Prostate Specific Antigen</a:t>
            </a:r>
            <a:endParaRPr lang="en-US" sz="2000" dirty="0">
              <a:latin typeface="Arial Black" panose="020B0A04020102020204" pitchFamily="34" charset="0"/>
            </a:endParaRPr>
          </a:p>
          <a:p>
            <a:endParaRPr lang="en-US" sz="2000" dirty="0">
              <a:latin typeface="Arial Black" panose="020B0A04020102020204" pitchFamily="34" charset="0"/>
            </a:endParaRPr>
          </a:p>
          <a:p>
            <a:endParaRPr lang="en-US" sz="1300" dirty="0">
              <a:latin typeface="Arial Black" panose="020B0A04020102020204" pitchFamily="34" charset="0"/>
            </a:endParaRPr>
          </a:p>
          <a:p>
            <a:endParaRPr lang="en-US" sz="1400" dirty="0">
              <a:latin typeface="Arial Black" panose="020B0A04020102020204" pitchFamily="34" charset="0"/>
            </a:endParaRPr>
          </a:p>
          <a:p>
            <a:endParaRPr lang="en-US" sz="600" dirty="0">
              <a:latin typeface="Arial Black" panose="020B0A04020102020204" pitchFamily="34" charset="0"/>
            </a:endParaRPr>
          </a:p>
        </p:txBody>
      </p:sp>
    </p:spTree>
    <p:extLst>
      <p:ext uri="{BB962C8B-B14F-4D97-AF65-F5344CB8AC3E}">
        <p14:creationId xmlns:p14="http://schemas.microsoft.com/office/powerpoint/2010/main" val="24858899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FD4735-EBC4-4BE0-BDED-93FE78CBD405}"/>
              </a:ext>
            </a:extLst>
          </p:cNvPr>
          <p:cNvSpPr/>
          <p:nvPr/>
        </p:nvSpPr>
        <p:spPr>
          <a:xfrm>
            <a:off x="0" y="6299200"/>
            <a:ext cx="8331200" cy="5588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C20BF6-8B3D-47E3-87F4-97FA02CCF96E}"/>
              </a:ext>
            </a:extLst>
          </p:cNvPr>
          <p:cNvSpPr>
            <a:spLocks noGrp="1"/>
          </p:cNvSpPr>
          <p:nvPr>
            <p:ph type="title"/>
          </p:nvPr>
        </p:nvSpPr>
        <p:spPr>
          <a:xfrm>
            <a:off x="457200" y="0"/>
            <a:ext cx="8229600" cy="1143000"/>
          </a:xfrm>
          <a:solidFill>
            <a:schemeClr val="bg1"/>
          </a:solidFill>
        </p:spPr>
        <p:txBody>
          <a:bodyPr/>
          <a:lstStyle/>
          <a:p>
            <a:r>
              <a:rPr lang="en-US" dirty="0">
                <a:latin typeface="Arial Black" panose="020B0A04020102020204" pitchFamily="34" charset="0"/>
              </a:rPr>
              <a:t>NCDs AFFECTING ONCOLOGY</a:t>
            </a:r>
          </a:p>
        </p:txBody>
      </p:sp>
      <p:sp>
        <p:nvSpPr>
          <p:cNvPr id="3" name="Content Placeholder 2">
            <a:extLst>
              <a:ext uri="{FF2B5EF4-FFF2-40B4-BE49-F238E27FC236}">
                <a16:creationId xmlns:a16="http://schemas.microsoft.com/office/drawing/2014/main" id="{7F64F404-55C4-4B32-A14F-14CD30CD5819}"/>
              </a:ext>
            </a:extLst>
          </p:cNvPr>
          <p:cNvSpPr>
            <a:spLocks noGrp="1"/>
          </p:cNvSpPr>
          <p:nvPr>
            <p:ph idx="1"/>
          </p:nvPr>
        </p:nvSpPr>
        <p:spPr>
          <a:xfrm>
            <a:off x="-91441" y="967348"/>
            <a:ext cx="9305109" cy="6035040"/>
          </a:xfrm>
          <a:ln>
            <a:noFill/>
          </a:ln>
        </p:spPr>
        <p:txBody>
          <a:bodyPr>
            <a:normAutofit lnSpcReduction="10000"/>
          </a:bodyPr>
          <a:lstStyle/>
          <a:p>
            <a:r>
              <a:rPr lang="en-US" sz="2000" dirty="0">
                <a:latin typeface="Arial Black" panose="020B0A04020102020204" pitchFamily="34" charset="0"/>
                <a:hlinkClick r:id="rId2"/>
              </a:rPr>
              <a:t>FDG PET for Head and Neck Cancers (Replaced with Section 220.6.17)</a:t>
            </a:r>
            <a:r>
              <a:rPr lang="en-US" sz="2000" dirty="0">
                <a:latin typeface="Arial Black" panose="020B0A04020102020204" pitchFamily="34" charset="0"/>
              </a:rPr>
              <a:t> </a:t>
            </a:r>
          </a:p>
          <a:p>
            <a:r>
              <a:rPr lang="en-US" sz="2000" dirty="0">
                <a:latin typeface="Arial Black" panose="020B0A04020102020204" pitchFamily="34" charset="0"/>
                <a:hlinkClick r:id="rId3"/>
              </a:rPr>
              <a:t>FDG PET for Lung Cancer (Replaced with Section 220.6.17)</a:t>
            </a:r>
            <a:r>
              <a:rPr lang="en-US" sz="2000" dirty="0">
                <a:latin typeface="Arial Black" panose="020B0A04020102020204" pitchFamily="34" charset="0"/>
              </a:rPr>
              <a:t> </a:t>
            </a:r>
            <a:endParaRPr lang="en-US" sz="2000" dirty="0">
              <a:latin typeface="Arial Black" panose="020B0A04020102020204" pitchFamily="34" charset="0"/>
              <a:hlinkClick r:id="rId4"/>
            </a:endParaRPr>
          </a:p>
          <a:p>
            <a:r>
              <a:rPr lang="en-US" sz="2000" dirty="0">
                <a:latin typeface="Arial Black" panose="020B0A04020102020204" pitchFamily="34" charset="0"/>
                <a:hlinkClick r:id="rId5"/>
              </a:rPr>
              <a:t>FDG PET for Lymphoma (Replaced with Section 220.6.17)</a:t>
            </a:r>
            <a:r>
              <a:rPr lang="en-US" sz="2000" dirty="0">
                <a:latin typeface="Arial Black" panose="020B0A04020102020204" pitchFamily="34" charset="0"/>
              </a:rPr>
              <a:t> </a:t>
            </a:r>
          </a:p>
          <a:p>
            <a:r>
              <a:rPr lang="en-US" sz="2000" dirty="0">
                <a:latin typeface="Arial Black" panose="020B0A04020102020204" pitchFamily="34" charset="0"/>
                <a:hlinkClick r:id="rId6"/>
              </a:rPr>
              <a:t>FDG PET for Melanoma (Replaced with Section 220.6.17)</a:t>
            </a:r>
            <a:r>
              <a:rPr lang="en-US" sz="2000" dirty="0">
                <a:latin typeface="Arial Black" panose="020B0A04020102020204" pitchFamily="34" charset="0"/>
              </a:rPr>
              <a:t> </a:t>
            </a:r>
          </a:p>
          <a:p>
            <a:r>
              <a:rPr lang="en-US" sz="2000" dirty="0">
                <a:latin typeface="Arial Black" panose="020B0A04020102020204" pitchFamily="34" charset="0"/>
                <a:hlinkClick r:id="rId7"/>
              </a:rPr>
              <a:t>FDG PET for Soft Tissue Sarcoma (Replaced with Section 220.6.17)</a:t>
            </a:r>
            <a:r>
              <a:rPr lang="en-US" sz="2000" dirty="0">
                <a:latin typeface="Arial Black" panose="020B0A04020102020204" pitchFamily="34" charset="0"/>
              </a:rPr>
              <a:t> </a:t>
            </a:r>
          </a:p>
          <a:p>
            <a:r>
              <a:rPr lang="en-US" sz="2000" dirty="0">
                <a:latin typeface="Arial Black" panose="020B0A04020102020204" pitchFamily="34" charset="0"/>
                <a:hlinkClick r:id="rId8"/>
              </a:rPr>
              <a:t>FDG PET for Thyroid Cancer (Replaced with Section 220.6.17)</a:t>
            </a:r>
            <a:r>
              <a:rPr lang="en-US" sz="2000" dirty="0">
                <a:latin typeface="Arial Black" panose="020B0A04020102020204" pitchFamily="34" charset="0"/>
              </a:rPr>
              <a:t> </a:t>
            </a:r>
          </a:p>
          <a:p>
            <a:r>
              <a:rPr lang="en-US" sz="2000" dirty="0">
                <a:latin typeface="Arial Black" panose="020B0A04020102020204" pitchFamily="34" charset="0"/>
                <a:hlinkClick r:id="rId9"/>
              </a:rPr>
              <a:t>Granulocyte Transfusions</a:t>
            </a:r>
            <a:endParaRPr lang="en-US" sz="2000" dirty="0">
              <a:latin typeface="Arial Black" panose="020B0A04020102020204" pitchFamily="34" charset="0"/>
            </a:endParaRPr>
          </a:p>
          <a:p>
            <a:r>
              <a:rPr lang="en-US" sz="2000" dirty="0">
                <a:latin typeface="Arial Black" panose="020B0A04020102020204" pitchFamily="34" charset="0"/>
                <a:hlinkClick r:id="rId10"/>
              </a:rPr>
              <a:t>Human Tumor Stem Cell Drug Sensitivity Assays</a:t>
            </a:r>
            <a:endParaRPr lang="en-US" sz="2000" dirty="0">
              <a:latin typeface="Arial Black" panose="020B0A04020102020204" pitchFamily="34" charset="0"/>
            </a:endParaRPr>
          </a:p>
          <a:p>
            <a:r>
              <a:rPr lang="en-US" sz="2000" dirty="0">
                <a:latin typeface="Arial Black" panose="020B0A04020102020204" pitchFamily="34" charset="0"/>
                <a:hlinkClick r:id="rId11"/>
              </a:rPr>
              <a:t>Hyperthermia for Treatment of Cancer</a:t>
            </a:r>
            <a:endParaRPr lang="en-US" sz="2000" dirty="0">
              <a:latin typeface="Arial Black" panose="020B0A04020102020204" pitchFamily="34" charset="0"/>
            </a:endParaRPr>
          </a:p>
          <a:p>
            <a:r>
              <a:rPr lang="en-US" sz="2000" dirty="0">
                <a:latin typeface="Arial Black" panose="020B0A04020102020204" pitchFamily="34" charset="0"/>
                <a:hlinkClick r:id="rId12"/>
              </a:rPr>
              <a:t>Magnetic Resonance Imaging</a:t>
            </a:r>
            <a:endParaRPr lang="en-US" sz="2000" dirty="0">
              <a:latin typeface="Arial Black" panose="020B0A04020102020204" pitchFamily="34" charset="0"/>
            </a:endParaRPr>
          </a:p>
          <a:p>
            <a:r>
              <a:rPr lang="en-US" sz="2000" dirty="0">
                <a:latin typeface="Arial Black" panose="020B0A04020102020204" pitchFamily="34" charset="0"/>
                <a:hlinkClick r:id="rId13"/>
              </a:rPr>
              <a:t>Percutaneous Image-Guided Breast Biopsy</a:t>
            </a:r>
            <a:endParaRPr lang="en-US" sz="2000" dirty="0">
              <a:latin typeface="Arial Black" panose="020B0A04020102020204" pitchFamily="34" charset="0"/>
            </a:endParaRPr>
          </a:p>
          <a:p>
            <a:r>
              <a:rPr lang="en-US" sz="2000" dirty="0">
                <a:latin typeface="Arial Black" panose="020B0A04020102020204" pitchFamily="34" charset="0"/>
                <a:hlinkClick r:id="rId14"/>
              </a:rPr>
              <a:t>Positron Emission Tomography (FDG) for Oncologic Conditions</a:t>
            </a:r>
            <a:endParaRPr lang="en-US" sz="2000" dirty="0">
              <a:latin typeface="Arial Black" panose="020B0A04020102020204" pitchFamily="34" charset="0"/>
            </a:endParaRPr>
          </a:p>
          <a:p>
            <a:r>
              <a:rPr lang="en-US" sz="2000" dirty="0">
                <a:latin typeface="Arial Black" panose="020B0A04020102020204" pitchFamily="34" charset="0"/>
                <a:hlinkClick r:id="rId15"/>
              </a:rPr>
              <a:t>Positron Emission Tomography (NaF-18) to Identify Bone Metastasis of Cancer</a:t>
            </a:r>
            <a:r>
              <a:rPr lang="en-US" sz="2000" dirty="0">
                <a:latin typeface="Arial Black" panose="020B0A04020102020204" pitchFamily="34" charset="0"/>
              </a:rPr>
              <a:t> </a:t>
            </a:r>
          </a:p>
          <a:p>
            <a:r>
              <a:rPr lang="en-US" sz="2000" dirty="0">
                <a:latin typeface="Arial Black" panose="020B0A04020102020204" pitchFamily="34" charset="0"/>
                <a:hlinkClick r:id="rId16"/>
              </a:rPr>
              <a:t>Positron Emission Tomography (PET) Scans</a:t>
            </a:r>
            <a:r>
              <a:rPr lang="en-US" sz="2000" dirty="0">
                <a:latin typeface="Arial Black" panose="020B0A04020102020204" pitchFamily="34" charset="0"/>
              </a:rPr>
              <a:t>  </a:t>
            </a:r>
            <a:endParaRPr lang="en-US" sz="2000" dirty="0">
              <a:latin typeface="Arial Black" panose="020B0A04020102020204" pitchFamily="34" charset="0"/>
              <a:hlinkClick r:id="rId4"/>
            </a:endParaRPr>
          </a:p>
          <a:p>
            <a:pPr marL="0" indent="0">
              <a:buNone/>
            </a:pPr>
            <a:endParaRPr lang="en-US" sz="1300" dirty="0">
              <a:latin typeface="Arial Black" panose="020B0A04020102020204" pitchFamily="34" charset="0"/>
            </a:endParaRPr>
          </a:p>
          <a:p>
            <a:endParaRPr lang="en-US" sz="1400" dirty="0">
              <a:latin typeface="Arial Black" panose="020B0A04020102020204" pitchFamily="34" charset="0"/>
            </a:endParaRPr>
          </a:p>
          <a:p>
            <a:endParaRPr lang="en-US" sz="600" dirty="0">
              <a:latin typeface="Arial Black" panose="020B0A04020102020204" pitchFamily="34" charset="0"/>
            </a:endParaRPr>
          </a:p>
        </p:txBody>
      </p:sp>
      <p:sp>
        <p:nvSpPr>
          <p:cNvPr id="4" name="Date Placeholder 3">
            <a:extLst>
              <a:ext uri="{FF2B5EF4-FFF2-40B4-BE49-F238E27FC236}">
                <a16:creationId xmlns:a16="http://schemas.microsoft.com/office/drawing/2014/main" id="{C384C69D-6FC4-4A9A-AC63-B1492B5EE9B2}"/>
              </a:ext>
            </a:extLst>
          </p:cNvPr>
          <p:cNvSpPr>
            <a:spLocks noGrp="1"/>
          </p:cNvSpPr>
          <p:nvPr>
            <p:ph type="dt" sz="half" idx="10"/>
          </p:nvPr>
        </p:nvSpPr>
        <p:spPr/>
        <p:txBody>
          <a:bodyPr/>
          <a:lstStyle/>
          <a:p>
            <a:fld id="{5E4C8D35-40E7-4581-974F-4DA0128AD499}" type="datetime1">
              <a:rPr lang="en-US" smtClean="0"/>
              <a:pPr/>
              <a:t>1/14/2020</a:t>
            </a:fld>
            <a:endParaRPr lang="en-US"/>
          </a:p>
        </p:txBody>
      </p:sp>
    </p:spTree>
    <p:extLst>
      <p:ext uri="{BB962C8B-B14F-4D97-AF65-F5344CB8AC3E}">
        <p14:creationId xmlns:p14="http://schemas.microsoft.com/office/powerpoint/2010/main" val="6550667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FD4735-EBC4-4BE0-BDED-93FE78CBD405}"/>
              </a:ext>
            </a:extLst>
          </p:cNvPr>
          <p:cNvSpPr/>
          <p:nvPr/>
        </p:nvSpPr>
        <p:spPr>
          <a:xfrm>
            <a:off x="0" y="6299200"/>
            <a:ext cx="8331200" cy="5588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C20BF6-8B3D-47E3-87F4-97FA02CCF96E}"/>
              </a:ext>
            </a:extLst>
          </p:cNvPr>
          <p:cNvSpPr>
            <a:spLocks noGrp="1"/>
          </p:cNvSpPr>
          <p:nvPr>
            <p:ph type="title"/>
          </p:nvPr>
        </p:nvSpPr>
        <p:spPr>
          <a:xfrm>
            <a:off x="457200" y="0"/>
            <a:ext cx="8229600" cy="1143000"/>
          </a:xfrm>
          <a:solidFill>
            <a:schemeClr val="bg1"/>
          </a:solidFill>
        </p:spPr>
        <p:txBody>
          <a:bodyPr/>
          <a:lstStyle/>
          <a:p>
            <a:r>
              <a:rPr lang="en-US" dirty="0">
                <a:latin typeface="Arial Black" panose="020B0A04020102020204" pitchFamily="34" charset="0"/>
              </a:rPr>
              <a:t>NCD AFFECTING ONCOLOGY</a:t>
            </a:r>
          </a:p>
        </p:txBody>
      </p:sp>
      <p:sp>
        <p:nvSpPr>
          <p:cNvPr id="3" name="Content Placeholder 2">
            <a:extLst>
              <a:ext uri="{FF2B5EF4-FFF2-40B4-BE49-F238E27FC236}">
                <a16:creationId xmlns:a16="http://schemas.microsoft.com/office/drawing/2014/main" id="{7F64F404-55C4-4B32-A14F-14CD30CD5819}"/>
              </a:ext>
            </a:extLst>
          </p:cNvPr>
          <p:cNvSpPr>
            <a:spLocks noGrp="1"/>
          </p:cNvSpPr>
          <p:nvPr>
            <p:ph idx="1"/>
          </p:nvPr>
        </p:nvSpPr>
        <p:spPr>
          <a:xfrm>
            <a:off x="0" y="1010891"/>
            <a:ext cx="9305109" cy="6035040"/>
          </a:xfrm>
          <a:ln>
            <a:noFill/>
          </a:ln>
        </p:spPr>
        <p:txBody>
          <a:bodyPr>
            <a:normAutofit/>
          </a:bodyPr>
          <a:lstStyle/>
          <a:p>
            <a:r>
              <a:rPr lang="en-US" sz="2000" dirty="0">
                <a:latin typeface="Arial Black" panose="020B0A04020102020204" pitchFamily="34" charset="0"/>
                <a:hlinkClick r:id="rId2"/>
              </a:rPr>
              <a:t>Prostate Cancer Screening Tests</a:t>
            </a:r>
            <a:endParaRPr lang="en-US" sz="2000" dirty="0">
              <a:latin typeface="Arial Black" panose="020B0A04020102020204" pitchFamily="34" charset="0"/>
            </a:endParaRPr>
          </a:p>
          <a:p>
            <a:r>
              <a:rPr lang="en-US" sz="2000" dirty="0">
                <a:latin typeface="Arial Black" panose="020B0A04020102020204" pitchFamily="34" charset="0"/>
                <a:hlinkClick r:id="rId3"/>
              </a:rPr>
              <a:t>Prostate Specific Antigen</a:t>
            </a:r>
            <a:endParaRPr lang="en-US" sz="2000" dirty="0">
              <a:latin typeface="Arial Black" panose="020B0A04020102020204" pitchFamily="34" charset="0"/>
            </a:endParaRPr>
          </a:p>
          <a:p>
            <a:r>
              <a:rPr lang="en-US" sz="2000" dirty="0">
                <a:latin typeface="Arial Black" panose="020B0A04020102020204" pitchFamily="34" charset="0"/>
                <a:hlinkClick r:id="rId4"/>
              </a:rPr>
              <a:t>Stem Cell Transplantation (Formerly 110.8.1)</a:t>
            </a:r>
            <a:r>
              <a:rPr lang="en-US" sz="2000" dirty="0">
                <a:latin typeface="Arial Black" panose="020B0A04020102020204" pitchFamily="34" charset="0"/>
              </a:rPr>
              <a:t> </a:t>
            </a:r>
          </a:p>
          <a:p>
            <a:r>
              <a:rPr lang="en-US" sz="2000" dirty="0">
                <a:latin typeface="Arial Black" panose="020B0A04020102020204" pitchFamily="34" charset="0"/>
                <a:hlinkClick r:id="rId5"/>
              </a:rPr>
              <a:t>Therapeutic Embolization</a:t>
            </a:r>
            <a:endParaRPr lang="en-US" sz="2000" dirty="0">
              <a:latin typeface="Arial Black" panose="020B0A04020102020204" pitchFamily="34" charset="0"/>
            </a:endParaRPr>
          </a:p>
          <a:p>
            <a:r>
              <a:rPr lang="en-US" sz="2000" dirty="0">
                <a:latin typeface="Arial Black" panose="020B0A04020102020204" pitchFamily="34" charset="0"/>
                <a:hlinkClick r:id="rId6"/>
              </a:rPr>
              <a:t>Tumor Antigen by Immunoassay - CA 125</a:t>
            </a:r>
            <a:r>
              <a:rPr lang="en-US" sz="2000" dirty="0">
                <a:latin typeface="Arial Black" panose="020B0A04020102020204" pitchFamily="34" charset="0"/>
              </a:rPr>
              <a:t> </a:t>
            </a:r>
          </a:p>
          <a:p>
            <a:r>
              <a:rPr lang="en-US" sz="2000" dirty="0">
                <a:latin typeface="Arial Black" panose="020B0A04020102020204" pitchFamily="34" charset="0"/>
                <a:hlinkClick r:id="rId7"/>
              </a:rPr>
              <a:t>Tumor Antigen by Immunoassay - CA 15-3/CA 27.29</a:t>
            </a:r>
            <a:r>
              <a:rPr lang="en-US" sz="2000" dirty="0">
                <a:latin typeface="Arial Black" panose="020B0A04020102020204" pitchFamily="34" charset="0"/>
              </a:rPr>
              <a:t> </a:t>
            </a:r>
          </a:p>
          <a:p>
            <a:r>
              <a:rPr lang="en-US" sz="2000" dirty="0">
                <a:latin typeface="Arial Black" panose="020B0A04020102020204" pitchFamily="34" charset="0"/>
                <a:hlinkClick r:id="rId8"/>
              </a:rPr>
              <a:t>Tumor Antigen by Immunoassay - CA 19-9</a:t>
            </a:r>
            <a:endParaRPr lang="en-US" sz="2000" dirty="0">
              <a:latin typeface="Arial Black" panose="020B0A04020102020204" pitchFamily="34" charset="0"/>
            </a:endParaRPr>
          </a:p>
          <a:p>
            <a:endParaRPr lang="en-US" sz="2000" dirty="0">
              <a:latin typeface="Arial Black" panose="020B0A04020102020204" pitchFamily="34" charset="0"/>
            </a:endParaRPr>
          </a:p>
          <a:p>
            <a:endParaRPr lang="en-US" sz="2000" dirty="0">
              <a:latin typeface="Arial Black" panose="020B0A04020102020204" pitchFamily="34" charset="0"/>
            </a:endParaRPr>
          </a:p>
          <a:p>
            <a:endParaRPr lang="en-US" sz="2000" dirty="0">
              <a:latin typeface="Arial Black" panose="020B0A04020102020204" pitchFamily="34" charset="0"/>
            </a:endParaRPr>
          </a:p>
          <a:p>
            <a:endParaRPr lang="en-US" sz="2000" dirty="0">
              <a:latin typeface="Arial Black" panose="020B0A04020102020204" pitchFamily="34" charset="0"/>
            </a:endParaRPr>
          </a:p>
          <a:p>
            <a:endParaRPr lang="en-US" sz="1400" dirty="0">
              <a:latin typeface="Arial Black" panose="020B0A04020102020204" pitchFamily="34" charset="0"/>
            </a:endParaRPr>
          </a:p>
          <a:p>
            <a:endParaRPr lang="en-US" sz="600" dirty="0">
              <a:latin typeface="Arial Black" panose="020B0A04020102020204" pitchFamily="34" charset="0"/>
            </a:endParaRPr>
          </a:p>
        </p:txBody>
      </p:sp>
      <p:sp>
        <p:nvSpPr>
          <p:cNvPr id="4" name="Date Placeholder 3">
            <a:extLst>
              <a:ext uri="{FF2B5EF4-FFF2-40B4-BE49-F238E27FC236}">
                <a16:creationId xmlns:a16="http://schemas.microsoft.com/office/drawing/2014/main" id="{C384C69D-6FC4-4A9A-AC63-B1492B5EE9B2}"/>
              </a:ext>
            </a:extLst>
          </p:cNvPr>
          <p:cNvSpPr>
            <a:spLocks noGrp="1"/>
          </p:cNvSpPr>
          <p:nvPr>
            <p:ph type="dt" sz="half" idx="10"/>
          </p:nvPr>
        </p:nvSpPr>
        <p:spPr/>
        <p:txBody>
          <a:bodyPr/>
          <a:lstStyle/>
          <a:p>
            <a:fld id="{5E4C8D35-40E7-4581-974F-4DA0128AD499}" type="datetime1">
              <a:rPr lang="en-US" smtClean="0"/>
              <a:pPr/>
              <a:t>1/14/2020</a:t>
            </a:fld>
            <a:endParaRPr lang="en-US"/>
          </a:p>
        </p:txBody>
      </p:sp>
    </p:spTree>
    <p:extLst>
      <p:ext uri="{BB962C8B-B14F-4D97-AF65-F5344CB8AC3E}">
        <p14:creationId xmlns:p14="http://schemas.microsoft.com/office/powerpoint/2010/main" val="18509042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 y="136207"/>
            <a:ext cx="9144000" cy="1143000"/>
          </a:xfrm>
        </p:spPr>
        <p:txBody>
          <a:bodyPr>
            <a:noAutofit/>
          </a:bodyPr>
          <a:lstStyle/>
          <a:p>
            <a:r>
              <a:rPr lang="en-US" sz="3200" b="0" dirty="0">
                <a:latin typeface="Arial Black" panose="020B0A04020102020204" pitchFamily="34" charset="0"/>
              </a:rPr>
              <a:t>LOCAL COVERAGE DETERMINATIONS</a:t>
            </a:r>
          </a:p>
        </p:txBody>
      </p:sp>
      <p:sp>
        <p:nvSpPr>
          <p:cNvPr id="3" name="Content Placeholder 2"/>
          <p:cNvSpPr>
            <a:spLocks noGrp="1"/>
          </p:cNvSpPr>
          <p:nvPr>
            <p:ph idx="1"/>
          </p:nvPr>
        </p:nvSpPr>
        <p:spPr>
          <a:xfrm>
            <a:off x="0" y="864985"/>
            <a:ext cx="9144000" cy="6888990"/>
          </a:xfrm>
        </p:spPr>
        <p:txBody>
          <a:bodyPr>
            <a:noAutofit/>
          </a:bodyPr>
          <a:lstStyle/>
          <a:p>
            <a:r>
              <a:rPr lang="en-US" sz="20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Local Coverage Determination (LCD) More Transparent</a:t>
            </a:r>
          </a:p>
          <a:p>
            <a:pPr lvl="1"/>
            <a:r>
              <a:rPr lang="en-US" sz="1800" dirty="0">
                <a:solidFill>
                  <a:srgbClr val="002060"/>
                </a:solidFill>
                <a:latin typeface="Arial Black" panose="020B0A04020102020204" pitchFamily="34" charset="0"/>
              </a:rPr>
              <a:t>Rationale must be given for any new coverage changes</a:t>
            </a:r>
          </a:p>
          <a:p>
            <a:pPr lvl="1"/>
            <a:r>
              <a:rPr lang="en-US" sz="1800" dirty="0">
                <a:solidFill>
                  <a:srgbClr val="002060"/>
                </a:solidFill>
                <a:latin typeface="Arial Black" panose="020B0A04020102020204" pitchFamily="34" charset="0"/>
              </a:rPr>
              <a:t>Literature explained in policy---increased number journals</a:t>
            </a:r>
          </a:p>
          <a:p>
            <a:pPr lvl="1"/>
            <a:r>
              <a:rPr lang="en-US" sz="1800" dirty="0">
                <a:solidFill>
                  <a:srgbClr val="002060"/>
                </a:solidFill>
                <a:latin typeface="Arial Black" panose="020B0A04020102020204" pitchFamily="34" charset="0"/>
              </a:rPr>
              <a:t>Sent to CMS 21 days prior to publication---medical input accepted</a:t>
            </a:r>
          </a:p>
          <a:p>
            <a:r>
              <a:rPr lang="en-US" sz="20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Contractor Advisory Committee: will be changing</a:t>
            </a:r>
          </a:p>
          <a:p>
            <a:pPr lvl="1"/>
            <a:r>
              <a:rPr lang="en-US" sz="1800" dirty="0">
                <a:solidFill>
                  <a:srgbClr val="002060"/>
                </a:solidFill>
                <a:latin typeface="Arial Black" panose="020B0A04020102020204" pitchFamily="34" charset="0"/>
              </a:rPr>
              <a:t>CACs will be for evidentiary discussion with topic experts</a:t>
            </a:r>
          </a:p>
          <a:p>
            <a:pPr lvl="1"/>
            <a:r>
              <a:rPr lang="en-US" sz="1800" dirty="0">
                <a:solidFill>
                  <a:srgbClr val="002060"/>
                </a:solidFill>
                <a:latin typeface="Arial Black" panose="020B0A04020102020204" pitchFamily="34" charset="0"/>
              </a:rPr>
              <a:t>Open meetings after evidentiary CACs &amp; with all changes</a:t>
            </a:r>
          </a:p>
          <a:p>
            <a:pPr lvl="1"/>
            <a:r>
              <a:rPr lang="en-US" sz="1800" dirty="0">
                <a:solidFill>
                  <a:srgbClr val="002060"/>
                </a:solidFill>
                <a:latin typeface="Arial Black" panose="020B0A04020102020204" pitchFamily="34" charset="0"/>
              </a:rPr>
              <a:t>May have combination of live meetings and / or webinars</a:t>
            </a:r>
          </a:p>
          <a:p>
            <a:pPr lvl="1"/>
            <a:r>
              <a:rPr lang="en-US" sz="1800" dirty="0">
                <a:solidFill>
                  <a:srgbClr val="002060"/>
                </a:solidFill>
                <a:latin typeface="Arial Black" panose="020B0A04020102020204" pitchFamily="34" charset="0"/>
              </a:rPr>
              <a:t>Must be open to public and industry for more transparency</a:t>
            </a:r>
          </a:p>
          <a:p>
            <a:pPr lvl="1"/>
            <a:r>
              <a:rPr lang="en-US" sz="1800" dirty="0">
                <a:solidFill>
                  <a:srgbClr val="002060"/>
                </a:solidFill>
                <a:latin typeface="Arial Black" panose="020B0A04020102020204" pitchFamily="34" charset="0"/>
              </a:rPr>
              <a:t>National or Local Coverage Determinations explained in detail on Noridian website and CMS website—</a:t>
            </a:r>
            <a:r>
              <a:rPr lang="en-US" sz="1800" dirty="0">
                <a:solidFill>
                  <a:srgbClr val="C00000"/>
                </a:solidFill>
                <a:effectLst>
                  <a:outerShdw blurRad="38100" dist="38100" dir="2700000" algn="tl">
                    <a:srgbClr val="000000">
                      <a:alpha val="43137"/>
                    </a:srgbClr>
                  </a:outerShdw>
                </a:effectLst>
                <a:latin typeface="Arial Black" panose="020B0A04020102020204" pitchFamily="34" charset="0"/>
              </a:rPr>
              <a:t>we tell you how to code</a:t>
            </a:r>
          </a:p>
          <a:p>
            <a:r>
              <a:rPr lang="en-US" sz="20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Changes will still be possible for LCDs</a:t>
            </a:r>
          </a:p>
          <a:p>
            <a:pPr lvl="1"/>
            <a:r>
              <a:rPr lang="en-US" sz="1800" dirty="0">
                <a:solidFill>
                  <a:srgbClr val="002060"/>
                </a:solidFill>
                <a:latin typeface="Arial Black" panose="020B0A04020102020204" pitchFamily="34" charset="0"/>
              </a:rPr>
              <a:t>Individual Considerations for patients with specific situations</a:t>
            </a:r>
          </a:p>
          <a:p>
            <a:pPr lvl="1"/>
            <a:r>
              <a:rPr lang="en-US" sz="1800" dirty="0">
                <a:solidFill>
                  <a:srgbClr val="002060"/>
                </a:solidFill>
                <a:latin typeface="Arial Black" panose="020B0A04020102020204" pitchFamily="34" charset="0"/>
              </a:rPr>
              <a:t>Reconsiderations of local policy possible with submission of appropriate peer reviewed literature or society white papers</a:t>
            </a:r>
          </a:p>
          <a:p>
            <a:pPr lvl="1"/>
            <a:r>
              <a:rPr lang="en-US" sz="1800" dirty="0">
                <a:solidFill>
                  <a:srgbClr val="002060"/>
                </a:solidFill>
                <a:latin typeface="Arial Black" panose="020B0A04020102020204" pitchFamily="34" charset="0"/>
              </a:rPr>
              <a:t>We value your opinions, but when asking for changes, </a:t>
            </a:r>
            <a:r>
              <a:rPr lang="en-US" sz="1800" dirty="0">
                <a:solidFill>
                  <a:srgbClr val="C00000"/>
                </a:solidFill>
                <a:latin typeface="Arial Black" panose="020B0A04020102020204" pitchFamily="34" charset="0"/>
              </a:rPr>
              <a:t>SHOW US THE DATA…</a:t>
            </a:r>
            <a:r>
              <a:rPr lang="en-US" sz="1800" u="sng" dirty="0">
                <a:solidFill>
                  <a:srgbClr val="C00000"/>
                </a:solidFill>
                <a:latin typeface="Arial Black" panose="020B0A04020102020204" pitchFamily="34" charset="0"/>
              </a:rPr>
              <a:t>in God we trust</a:t>
            </a:r>
            <a:r>
              <a:rPr lang="en-US" sz="1800" dirty="0">
                <a:solidFill>
                  <a:srgbClr val="C00000"/>
                </a:solidFill>
                <a:latin typeface="Arial Black" panose="020B0A04020102020204" pitchFamily="34" charset="0"/>
              </a:rPr>
              <a:t>, everyone else needs data</a:t>
            </a:r>
          </a:p>
          <a:p>
            <a:pPr lvl="1"/>
            <a:endParaRPr lang="en-US" sz="2000" dirty="0"/>
          </a:p>
        </p:txBody>
      </p:sp>
      <p:sp>
        <p:nvSpPr>
          <p:cNvPr id="4" name="Date Placeholder 3"/>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p:cNvSpPr>
            <a:spLocks noGrp="1"/>
          </p:cNvSpPr>
          <p:nvPr>
            <p:ph type="sldNum" sz="quarter" idx="12"/>
          </p:nvPr>
        </p:nvSpPr>
        <p:spPr/>
        <p:txBody>
          <a:bodyPr/>
          <a:lstStyle/>
          <a:p>
            <a:fld id="{5D86E084-3352-1048-A7D3-AB1A259C9C49}" type="slidenum">
              <a:rPr lang="en-US" smtClean="0"/>
              <a:pPr/>
              <a:t>26</a:t>
            </a:fld>
            <a:endParaRPr lang="en-US"/>
          </a:p>
        </p:txBody>
      </p:sp>
    </p:spTree>
    <p:extLst>
      <p:ext uri="{BB962C8B-B14F-4D97-AF65-F5344CB8AC3E}">
        <p14:creationId xmlns:p14="http://schemas.microsoft.com/office/powerpoint/2010/main" val="23944796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7EA3DFB-B13A-476A-909E-2ACF7184E234}"/>
              </a:ext>
            </a:extLst>
          </p:cNvPr>
          <p:cNvSpPr/>
          <p:nvPr/>
        </p:nvSpPr>
        <p:spPr>
          <a:xfrm>
            <a:off x="0" y="6360160"/>
            <a:ext cx="8361680" cy="47676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CFBE65-F6FF-428C-9B8E-619D02CB680C}"/>
              </a:ext>
            </a:extLst>
          </p:cNvPr>
          <p:cNvSpPr>
            <a:spLocks noGrp="1"/>
          </p:cNvSpPr>
          <p:nvPr>
            <p:ph type="title"/>
          </p:nvPr>
        </p:nvSpPr>
        <p:spPr>
          <a:xfrm>
            <a:off x="457200" y="157480"/>
            <a:ext cx="8229600" cy="1143000"/>
          </a:xfrm>
        </p:spPr>
        <p:txBody>
          <a:bodyPr/>
          <a:lstStyle/>
          <a:p>
            <a:r>
              <a:rPr lang="en-US" dirty="0">
                <a:solidFill>
                  <a:srgbClr val="0070C0"/>
                </a:solidFill>
                <a:latin typeface="Arial Black" panose="020B0A04020102020204" pitchFamily="34" charset="0"/>
              </a:rPr>
              <a:t>LCDs AFFECTING ONCOLOGY</a:t>
            </a:r>
          </a:p>
        </p:txBody>
      </p:sp>
      <p:sp>
        <p:nvSpPr>
          <p:cNvPr id="3" name="Content Placeholder 2">
            <a:extLst>
              <a:ext uri="{FF2B5EF4-FFF2-40B4-BE49-F238E27FC236}">
                <a16:creationId xmlns:a16="http://schemas.microsoft.com/office/drawing/2014/main" id="{3C62BF91-082D-4A5B-945E-84FC8AA3DD6C}"/>
              </a:ext>
            </a:extLst>
          </p:cNvPr>
          <p:cNvSpPr>
            <a:spLocks noGrp="1"/>
          </p:cNvSpPr>
          <p:nvPr>
            <p:ph idx="1"/>
          </p:nvPr>
        </p:nvSpPr>
        <p:spPr>
          <a:xfrm>
            <a:off x="0" y="1172725"/>
            <a:ext cx="9144000" cy="5775175"/>
          </a:xfrm>
        </p:spPr>
        <p:txBody>
          <a:bodyPr>
            <a:normAutofit/>
          </a:bodyPr>
          <a:lstStyle/>
          <a:p>
            <a:r>
              <a:rPr lang="en-US" sz="2400" dirty="0">
                <a:latin typeface="Arial Black" panose="020B0A04020102020204" pitchFamily="34" charset="0"/>
                <a:hlinkClick r:id="rId2"/>
              </a:rPr>
              <a:t>Chest X-Ray Policy</a:t>
            </a:r>
            <a:endParaRPr lang="en-US" sz="2400" dirty="0">
              <a:latin typeface="Arial Black" panose="020B0A04020102020204" pitchFamily="34" charset="0"/>
            </a:endParaRPr>
          </a:p>
          <a:p>
            <a:r>
              <a:rPr lang="en-US" sz="2400" dirty="0">
                <a:latin typeface="Arial Black" panose="020B0A04020102020204" pitchFamily="34" charset="0"/>
                <a:hlinkClick r:id="rId3"/>
              </a:rPr>
              <a:t>Intensity Modulated Radiation Therapy (IMRT)</a:t>
            </a:r>
            <a:endParaRPr lang="en-US" sz="2400" dirty="0">
              <a:latin typeface="Arial Black" panose="020B0A04020102020204" pitchFamily="34" charset="0"/>
            </a:endParaRPr>
          </a:p>
          <a:p>
            <a:r>
              <a:rPr lang="en-US" sz="2400" dirty="0">
                <a:latin typeface="Arial Black" panose="020B0A04020102020204" pitchFamily="34" charset="0"/>
                <a:hlinkClick r:id="rId4"/>
              </a:rPr>
              <a:t>In Vitro Chemosensitivity &amp; Chemoresistance Assays</a:t>
            </a:r>
            <a:endParaRPr lang="en-US" sz="2400" dirty="0">
              <a:latin typeface="Arial Black" panose="020B0A04020102020204" pitchFamily="34" charset="0"/>
            </a:endParaRPr>
          </a:p>
          <a:p>
            <a:r>
              <a:rPr lang="en-US" sz="2400" dirty="0">
                <a:latin typeface="Arial Black" panose="020B0A04020102020204" pitchFamily="34" charset="0"/>
                <a:hlinkClick r:id="rId5"/>
              </a:rPr>
              <a:t>Lab: Bladder/Urothelial Tumor Markers</a:t>
            </a:r>
            <a:r>
              <a:rPr lang="en-US" sz="2400" dirty="0">
                <a:latin typeface="Arial Black" panose="020B0A04020102020204" pitchFamily="34" charset="0"/>
              </a:rPr>
              <a:t>  </a:t>
            </a:r>
          </a:p>
          <a:p>
            <a:r>
              <a:rPr lang="en-US" sz="2400" dirty="0">
                <a:latin typeface="Arial Black" panose="020B0A04020102020204" pitchFamily="34" charset="0"/>
                <a:hlinkClick r:id="rId6"/>
              </a:rPr>
              <a:t>Lab: Flow Cytometry</a:t>
            </a:r>
            <a:endParaRPr lang="en-US" sz="2400" dirty="0">
              <a:latin typeface="Arial Black" panose="020B0A04020102020204" pitchFamily="34" charset="0"/>
            </a:endParaRPr>
          </a:p>
          <a:p>
            <a:r>
              <a:rPr lang="en-US" sz="2400" dirty="0">
                <a:latin typeface="Arial Black" panose="020B0A04020102020204" pitchFamily="34" charset="0"/>
                <a:hlinkClick r:id="rId7"/>
              </a:rPr>
              <a:t>Lab: Special Histochemical Stains and Immunohistochemical Stains</a:t>
            </a:r>
            <a:endParaRPr lang="en-US" sz="2400" dirty="0">
              <a:latin typeface="Arial Black" panose="020B0A04020102020204" pitchFamily="34" charset="0"/>
            </a:endParaRPr>
          </a:p>
          <a:p>
            <a:r>
              <a:rPr lang="en-US" sz="2400" dirty="0">
                <a:latin typeface="Arial Black" panose="020B0A04020102020204" pitchFamily="34" charset="0"/>
                <a:hlinkClick r:id="rId8"/>
              </a:rPr>
              <a:t>Stereotactic Body Radiation Therapy</a:t>
            </a:r>
            <a:endParaRPr lang="en-US" sz="2400" dirty="0">
              <a:latin typeface="Arial Black" panose="020B0A04020102020204" pitchFamily="34" charset="0"/>
            </a:endParaRPr>
          </a:p>
          <a:p>
            <a:r>
              <a:rPr lang="en-US" sz="2400" dirty="0">
                <a:latin typeface="Arial Black" panose="020B0A04020102020204" pitchFamily="34" charset="0"/>
                <a:hlinkClick r:id="rId9"/>
              </a:rPr>
              <a:t>Stereotactic Radiosurgery</a:t>
            </a:r>
            <a:endParaRPr lang="en-US" sz="2400" dirty="0">
              <a:latin typeface="Arial Black" panose="020B0A04020102020204" pitchFamily="34" charset="0"/>
            </a:endParaRPr>
          </a:p>
          <a:p>
            <a:endParaRPr lang="en-US" dirty="0"/>
          </a:p>
        </p:txBody>
      </p:sp>
    </p:spTree>
    <p:extLst>
      <p:ext uri="{BB962C8B-B14F-4D97-AF65-F5344CB8AC3E}">
        <p14:creationId xmlns:p14="http://schemas.microsoft.com/office/powerpoint/2010/main" val="26711055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7EA3DFB-B13A-476A-909E-2ACF7184E234}"/>
              </a:ext>
            </a:extLst>
          </p:cNvPr>
          <p:cNvSpPr/>
          <p:nvPr/>
        </p:nvSpPr>
        <p:spPr>
          <a:xfrm>
            <a:off x="0" y="6360160"/>
            <a:ext cx="8361680" cy="47676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CFBE65-F6FF-428C-9B8E-619D02CB680C}"/>
              </a:ext>
            </a:extLst>
          </p:cNvPr>
          <p:cNvSpPr>
            <a:spLocks noGrp="1"/>
          </p:cNvSpPr>
          <p:nvPr>
            <p:ph type="title"/>
          </p:nvPr>
        </p:nvSpPr>
        <p:spPr>
          <a:xfrm>
            <a:off x="457200" y="0"/>
            <a:ext cx="8229600" cy="1143000"/>
          </a:xfrm>
          <a:solidFill>
            <a:schemeClr val="bg1"/>
          </a:solidFill>
        </p:spPr>
        <p:txBody>
          <a:bodyPr>
            <a:normAutofit/>
          </a:bodyPr>
          <a:lstStyle/>
          <a:p>
            <a:r>
              <a:rPr lang="en-US" sz="3200" dirty="0">
                <a:solidFill>
                  <a:srgbClr val="0070C0"/>
                </a:solidFill>
                <a:latin typeface="Arial Black" panose="020B0A04020102020204" pitchFamily="34" charset="0"/>
              </a:rPr>
              <a:t>MOLECULAR DIAGNOSTIC LCDs AFFECTING ONCOLOGY</a:t>
            </a:r>
          </a:p>
        </p:txBody>
      </p:sp>
      <p:sp>
        <p:nvSpPr>
          <p:cNvPr id="3" name="Content Placeholder 2">
            <a:extLst>
              <a:ext uri="{FF2B5EF4-FFF2-40B4-BE49-F238E27FC236}">
                <a16:creationId xmlns:a16="http://schemas.microsoft.com/office/drawing/2014/main" id="{3C62BF91-082D-4A5B-945E-84FC8AA3DD6C}"/>
              </a:ext>
            </a:extLst>
          </p:cNvPr>
          <p:cNvSpPr>
            <a:spLocks noGrp="1"/>
          </p:cNvSpPr>
          <p:nvPr>
            <p:ph idx="1"/>
          </p:nvPr>
        </p:nvSpPr>
        <p:spPr>
          <a:xfrm>
            <a:off x="0" y="998553"/>
            <a:ext cx="9144000" cy="5775175"/>
          </a:xfrm>
        </p:spPr>
        <p:txBody>
          <a:bodyPr>
            <a:normAutofit/>
          </a:bodyPr>
          <a:lstStyle/>
          <a:p>
            <a:r>
              <a:rPr lang="en-US" altLang="en-US" sz="2400" dirty="0">
                <a:latin typeface="Arial Black" panose="020B0A04020102020204" pitchFamily="34" charset="0"/>
                <a:hlinkClick r:id="rId2"/>
              </a:rPr>
              <a:t>MolDX: 4K Score Assay</a:t>
            </a:r>
          </a:p>
          <a:p>
            <a:r>
              <a:rPr lang="en-US" altLang="en-US" sz="2400" dirty="0">
                <a:latin typeface="Arial Black" panose="020B0A04020102020204" pitchFamily="34" charset="0"/>
                <a:hlinkClick r:id="rId2"/>
              </a:rPr>
              <a:t>MolDx: </a:t>
            </a:r>
            <a:r>
              <a:rPr lang="en-US" sz="2400" dirty="0" err="1">
                <a:latin typeface="Arial Black" panose="020B0A04020102020204" pitchFamily="34" charset="0"/>
                <a:hlinkClick r:id="rId3"/>
              </a:rPr>
              <a:t>AlloSure</a:t>
            </a:r>
            <a:r>
              <a:rPr lang="en-US" sz="2400" dirty="0">
                <a:latin typeface="Arial Black" panose="020B0A04020102020204" pitchFamily="34" charset="0"/>
                <a:hlinkClick r:id="rId3"/>
              </a:rPr>
              <a:t>® Donor-Derived Cell-Free DNA Test</a:t>
            </a:r>
            <a:r>
              <a:rPr lang="en-US" sz="2400" dirty="0">
                <a:latin typeface="Arial Black" panose="020B0A04020102020204" pitchFamily="34" charset="0"/>
              </a:rPr>
              <a:t> </a:t>
            </a:r>
            <a:r>
              <a:rPr lang="en-US" altLang="en-US" sz="2400" dirty="0">
                <a:latin typeface="Arial Black" panose="020B0A04020102020204" pitchFamily="34" charset="0"/>
                <a:hlinkClick r:id="rId2"/>
              </a:rPr>
              <a:t>MolDX: Decipher® Prostate Cancer Classifier Assay</a:t>
            </a:r>
            <a:endParaRPr lang="en-US" altLang="en-US" sz="2400" dirty="0">
              <a:latin typeface="Arial Black" panose="020B0A04020102020204" pitchFamily="34" charset="0"/>
            </a:endParaRPr>
          </a:p>
          <a:p>
            <a:r>
              <a:rPr lang="en-US" altLang="en-US" sz="2400" dirty="0">
                <a:latin typeface="Arial Black" panose="020B0A04020102020204" pitchFamily="34" charset="0"/>
                <a:hlinkClick r:id="rId4"/>
              </a:rPr>
              <a:t>MolDX: Genomic Health™ Oncotype DX® Prostate Cancer Assay</a:t>
            </a:r>
            <a:endParaRPr lang="en-US" altLang="en-US" sz="2400" dirty="0">
              <a:latin typeface="Arial Black" panose="020B0A04020102020204" pitchFamily="34" charset="0"/>
            </a:endParaRPr>
          </a:p>
          <a:p>
            <a:r>
              <a:rPr lang="en-US" sz="2400" dirty="0">
                <a:latin typeface="Arial Black" panose="020B0A04020102020204" pitchFamily="34" charset="0"/>
                <a:hlinkClick r:id="rId5"/>
              </a:rPr>
              <a:t>MolDX: Oncotype DX AR-V7 Nucleus Detect for Men with Metastatic Castrate Resistant Prostate Cancer (MCRPC)</a:t>
            </a:r>
            <a:endParaRPr lang="en-US" sz="2400" dirty="0">
              <a:latin typeface="Arial Black" panose="020B0A04020102020204" pitchFamily="34" charset="0"/>
            </a:endParaRPr>
          </a:p>
          <a:p>
            <a:r>
              <a:rPr lang="en-US" altLang="en-US" sz="2400" dirty="0">
                <a:latin typeface="Arial Black" panose="020B0A04020102020204" pitchFamily="34" charset="0"/>
                <a:hlinkClick r:id="rId6"/>
              </a:rPr>
              <a:t>MolDX: Oncotype DX® Genomic Prostate Score for Men with Favorable Intermediate Risk Prostate Cancer</a:t>
            </a:r>
            <a:endParaRPr lang="en-US" altLang="en-US" sz="2400" dirty="0">
              <a:latin typeface="Arial Black" panose="020B0A04020102020204" pitchFamily="34" charset="0"/>
            </a:endParaRPr>
          </a:p>
          <a:p>
            <a:r>
              <a:rPr lang="en-US" altLang="en-US" sz="2400" dirty="0">
                <a:latin typeface="Arial Black" panose="020B0A04020102020204" pitchFamily="34" charset="0"/>
                <a:hlinkClick r:id="rId7"/>
              </a:rPr>
              <a:t>MolDX: Prolaris™ Prostate Cancer Genomic Assay</a:t>
            </a:r>
            <a:r>
              <a:rPr lang="en-US" altLang="en-US" sz="2400" dirty="0">
                <a:latin typeface="Arial Black" panose="020B0A04020102020204" pitchFamily="34" charset="0"/>
              </a:rPr>
              <a:t> </a:t>
            </a:r>
          </a:p>
          <a:p>
            <a:r>
              <a:rPr lang="en-US" altLang="en-US" sz="2400" dirty="0">
                <a:latin typeface="Arial Black" panose="020B0A04020102020204" pitchFamily="34" charset="0"/>
                <a:hlinkClick r:id="rId8"/>
              </a:rPr>
              <a:t>MolDX: Prolaris™ Prostate Cancer Genomic Assay for Men with Favorable Intermediate Risk Disease</a:t>
            </a:r>
            <a:endParaRPr lang="en-US" altLang="en-US" sz="2400" dirty="0">
              <a:latin typeface="Arial Black" panose="020B0A04020102020204" pitchFamily="34" charset="0"/>
            </a:endParaRPr>
          </a:p>
          <a:p>
            <a:endParaRPr lang="en-US" sz="2400" dirty="0">
              <a:latin typeface="Arial Black" panose="020B0A04020102020204" pitchFamily="34" charset="0"/>
            </a:endParaRPr>
          </a:p>
          <a:p>
            <a:endParaRPr lang="en-US" dirty="0"/>
          </a:p>
        </p:txBody>
      </p:sp>
    </p:spTree>
    <p:extLst>
      <p:ext uri="{BB962C8B-B14F-4D97-AF65-F5344CB8AC3E}">
        <p14:creationId xmlns:p14="http://schemas.microsoft.com/office/powerpoint/2010/main" val="20104599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7EA3DFB-B13A-476A-909E-2ACF7184E234}"/>
              </a:ext>
            </a:extLst>
          </p:cNvPr>
          <p:cNvSpPr/>
          <p:nvPr/>
        </p:nvSpPr>
        <p:spPr>
          <a:xfrm>
            <a:off x="-1809" y="6069803"/>
            <a:ext cx="8361680" cy="47676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CFBE65-F6FF-428C-9B8E-619D02CB680C}"/>
              </a:ext>
            </a:extLst>
          </p:cNvPr>
          <p:cNvSpPr>
            <a:spLocks noGrp="1"/>
          </p:cNvSpPr>
          <p:nvPr>
            <p:ph type="title"/>
          </p:nvPr>
        </p:nvSpPr>
        <p:spPr>
          <a:xfrm>
            <a:off x="132080" y="-90882"/>
            <a:ext cx="8229600" cy="1143000"/>
          </a:xfrm>
          <a:solidFill>
            <a:schemeClr val="bg1"/>
          </a:solidFill>
        </p:spPr>
        <p:txBody>
          <a:bodyPr>
            <a:normAutofit/>
          </a:bodyPr>
          <a:lstStyle/>
          <a:p>
            <a:r>
              <a:rPr lang="en-US" sz="3200" dirty="0">
                <a:solidFill>
                  <a:srgbClr val="0070C0"/>
                </a:solidFill>
                <a:latin typeface="Arial Black" panose="020B0A04020102020204" pitchFamily="34" charset="0"/>
              </a:rPr>
              <a:t>MOLECULAR DIAGNOSTIC LCDs AFFECTING ONCOLOGY</a:t>
            </a:r>
          </a:p>
        </p:txBody>
      </p:sp>
      <p:sp>
        <p:nvSpPr>
          <p:cNvPr id="4" name="Rectangle 1">
            <a:extLst>
              <a:ext uri="{FF2B5EF4-FFF2-40B4-BE49-F238E27FC236}">
                <a16:creationId xmlns:a16="http://schemas.microsoft.com/office/drawing/2014/main" id="{741B9BB2-DCB1-4E6B-8F25-79269592E348}"/>
              </a:ext>
            </a:extLst>
          </p:cNvPr>
          <p:cNvSpPr>
            <a:spLocks noGrp="1" noChangeArrowheads="1"/>
          </p:cNvSpPr>
          <p:nvPr>
            <p:ph idx="1"/>
          </p:nvPr>
        </p:nvSpPr>
        <p:spPr bwMode="auto">
          <a:xfrm>
            <a:off x="0" y="961927"/>
            <a:ext cx="9144000"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r>
              <a:rPr lang="en-US" altLang="en-US" sz="2000" dirty="0">
                <a:latin typeface="Arial Black" panose="020B0A04020102020204" pitchFamily="34" charset="0"/>
                <a:hlinkClick r:id="rId2"/>
              </a:rPr>
              <a:t>MolDX: APC and MUTYH Gene Testing</a:t>
            </a:r>
            <a:r>
              <a:rPr lang="en-US" altLang="en-US" sz="2000" dirty="0">
                <a:latin typeface="Arial Black" panose="020B0A04020102020204" pitchFamily="34" charset="0"/>
              </a:rPr>
              <a:t> </a:t>
            </a:r>
          </a:p>
          <a:p>
            <a:pPr defTabSz="914400" eaLnBrk="0" fontAlgn="base" hangingPunct="0">
              <a:spcBef>
                <a:spcPct val="0"/>
              </a:spcBef>
              <a:spcAft>
                <a:spcPct val="0"/>
              </a:spcAf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Rectangle 2">
            <a:extLst>
              <a:ext uri="{FF2B5EF4-FFF2-40B4-BE49-F238E27FC236}">
                <a16:creationId xmlns:a16="http://schemas.microsoft.com/office/drawing/2014/main" id="{890683F4-C3E8-4B7C-BAB3-2EB2F85F37D9}"/>
              </a:ext>
            </a:extLst>
          </p:cNvPr>
          <p:cNvSpPr>
            <a:spLocks noChangeArrowheads="1"/>
          </p:cNvSpPr>
          <p:nvPr/>
        </p:nvSpPr>
        <p:spPr bwMode="auto">
          <a:xfrm>
            <a:off x="0" y="1283966"/>
            <a:ext cx="9144000" cy="1538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Arial Black" panose="020B0A04020102020204" pitchFamily="34" charset="0"/>
                <a:hlinkClick r:id="rId3"/>
              </a:rPr>
              <a:t>MolDX: BRCA1 and BRCA2 Genetic Testing</a:t>
            </a:r>
            <a:endParaRPr kumimoji="0" lang="en-US" altLang="en-US" sz="2000" b="0" i="0" u="none" strike="noStrike" cap="none" normalizeH="0" baseline="0" dirty="0">
              <a:ln>
                <a:noFill/>
              </a:ln>
              <a:solidFill>
                <a:schemeClr val="tx1"/>
              </a:solidFill>
              <a:effectLst/>
              <a:latin typeface="Arial Black" panose="020B0A04020102020204" pitchFamily="34" charset="0"/>
            </a:endParaRPr>
          </a:p>
          <a:p>
            <a:pPr marL="285750" indent="-285750" defTabSz="914400" eaLnBrk="0" fontAlgn="base" hangingPunct="0">
              <a:spcBef>
                <a:spcPct val="0"/>
              </a:spcBef>
              <a:spcAft>
                <a:spcPct val="0"/>
              </a:spcAft>
              <a:buFont typeface="Arial" panose="020B0604020202020204" pitchFamily="34" charset="0"/>
              <a:buChar char="•"/>
            </a:pPr>
            <a:r>
              <a:rPr kumimoji="0" lang="en-US" altLang="en-US" sz="1800" b="0" i="0" u="none" strike="noStrike" cap="none" normalizeH="0" baseline="0" dirty="0">
                <a:ln>
                  <a:noFill/>
                </a:ln>
                <a:solidFill>
                  <a:schemeClr val="tx1"/>
                </a:solidFill>
                <a:effectLst/>
                <a:latin typeface="Arial Black" panose="020B0A04020102020204" pitchFamily="34" charset="0"/>
              </a:rPr>
              <a:t> </a:t>
            </a:r>
            <a:r>
              <a:rPr lang="en-US" altLang="en-US" sz="2000" dirty="0">
                <a:latin typeface="Arial Black" panose="020B0A04020102020204" pitchFamily="34" charset="0"/>
                <a:hlinkClick r:id="rId4"/>
              </a:rPr>
              <a:t>MolDX: Breast Cancer Assay: </a:t>
            </a:r>
            <a:r>
              <a:rPr lang="en-US" altLang="en-US" sz="2000" dirty="0" err="1">
                <a:latin typeface="Arial Black" panose="020B0A04020102020204" pitchFamily="34" charset="0"/>
                <a:hlinkClick r:id="rId4"/>
              </a:rPr>
              <a:t>Prosigna</a:t>
            </a:r>
            <a:endParaRPr lang="en-US" altLang="en-US" sz="2000" dirty="0">
              <a:latin typeface="Arial Black" panose="020B0A04020102020204" pitchFamily="34" charset="0"/>
            </a:endParaRPr>
          </a:p>
          <a:p>
            <a:pPr marL="285750" indent="-285750" defTabSz="914400" eaLnBrk="0" fontAlgn="base" hangingPunct="0">
              <a:spcBef>
                <a:spcPct val="0"/>
              </a:spcBef>
              <a:spcAft>
                <a:spcPct val="0"/>
              </a:spcAft>
              <a:buFont typeface="Arial" panose="020B0604020202020204" pitchFamily="34" charset="0"/>
              <a:buChar char="•"/>
            </a:pPr>
            <a:r>
              <a:rPr lang="en-US" altLang="en-US" dirty="0">
                <a:latin typeface="Arial Black" panose="020B0A04020102020204" pitchFamily="34" charset="0"/>
              </a:rPr>
              <a: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Rectangle 5">
            <a:extLst>
              <a:ext uri="{FF2B5EF4-FFF2-40B4-BE49-F238E27FC236}">
                <a16:creationId xmlns:a16="http://schemas.microsoft.com/office/drawing/2014/main" id="{F0D185A2-2995-4D35-A477-B6B0B117A595}"/>
              </a:ext>
            </a:extLst>
          </p:cNvPr>
          <p:cNvSpPr>
            <a:spLocks noChangeArrowheads="1"/>
          </p:cNvSpPr>
          <p:nvPr/>
        </p:nvSpPr>
        <p:spPr bwMode="auto">
          <a:xfrm>
            <a:off x="304800" y="1853660"/>
            <a:ext cx="9144000" cy="1508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Black" panose="020B0A04020102020204" pitchFamily="34" charset="0"/>
                <a:hlinkClick r:id="rId5"/>
              </a:rPr>
              <a:t>MolDX: Breast Cancer </a:t>
            </a:r>
            <a:r>
              <a:rPr kumimoji="0" lang="en-US" altLang="en-US" sz="2000" b="0" i="0" u="none" strike="noStrike" cap="none" normalizeH="0" baseline="0" dirty="0" err="1">
                <a:ln>
                  <a:noFill/>
                </a:ln>
                <a:solidFill>
                  <a:schemeClr val="tx1"/>
                </a:solidFill>
                <a:effectLst/>
                <a:latin typeface="Arial Black" panose="020B0A04020102020204" pitchFamily="34" charset="0"/>
                <a:hlinkClick r:id="rId5"/>
              </a:rPr>
              <a:t>Index</a:t>
            </a:r>
            <a:r>
              <a:rPr kumimoji="0" lang="en-US" altLang="en-US" sz="2000" b="0" i="0" u="none" strike="noStrike" cap="none" normalizeH="0" baseline="30000" dirty="0" err="1">
                <a:ln>
                  <a:noFill/>
                </a:ln>
                <a:solidFill>
                  <a:schemeClr val="tx1"/>
                </a:solidFill>
                <a:effectLst/>
                <a:latin typeface="Arial Black" panose="020B0A04020102020204" pitchFamily="34" charset="0"/>
                <a:hlinkClick r:id="rId5"/>
              </a:rPr>
              <a:t>TM</a:t>
            </a:r>
            <a:r>
              <a:rPr kumimoji="0" lang="en-US" altLang="en-US" sz="2000" b="0" i="0" u="none" strike="noStrike" cap="none" normalizeH="0" baseline="0" dirty="0">
                <a:ln>
                  <a:noFill/>
                </a:ln>
                <a:solidFill>
                  <a:schemeClr val="tx1"/>
                </a:solidFill>
                <a:effectLst/>
                <a:latin typeface="Arial Black" panose="020B0A04020102020204" pitchFamily="34" charset="0"/>
                <a:hlinkClick r:id="rId5"/>
              </a:rPr>
              <a:t> (BCI) Gene Expression Test</a:t>
            </a:r>
            <a:endParaRPr kumimoji="0" lang="en-US" altLang="en-US" sz="2000" b="0" i="0" u="none" strike="noStrike" cap="none" normalizeH="0" baseline="0" dirty="0">
              <a:ln>
                <a:noFill/>
              </a:ln>
              <a:solidFill>
                <a:schemeClr val="tx1"/>
              </a:solidFill>
              <a:effectLst/>
              <a:latin typeface="Arial Black" panose="020B0A040201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1800" b="0" i="0" u="none" strike="noStrike" cap="none" normalizeH="0" baseline="0" dirty="0">
              <a:ln>
                <a:noFill/>
              </a:ln>
              <a:solidFill>
                <a:schemeClr val="tx1"/>
              </a:solidFill>
              <a:effectLst/>
              <a:latin typeface="Arial Black" panose="020B0A040201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 </a:t>
            </a:r>
          </a:p>
        </p:txBody>
      </p:sp>
      <p:sp>
        <p:nvSpPr>
          <p:cNvPr id="9" name="Rectangle 6">
            <a:extLst>
              <a:ext uri="{FF2B5EF4-FFF2-40B4-BE49-F238E27FC236}">
                <a16:creationId xmlns:a16="http://schemas.microsoft.com/office/drawing/2014/main" id="{6607090D-E7AA-4627-8D64-718AD7E135A7}"/>
              </a:ext>
            </a:extLst>
          </p:cNvPr>
          <p:cNvSpPr>
            <a:spLocks noChangeArrowheads="1"/>
          </p:cNvSpPr>
          <p:nvPr/>
        </p:nvSpPr>
        <p:spPr bwMode="auto">
          <a:xfrm rot="10800000" flipV="1">
            <a:off x="0" y="2286547"/>
            <a:ext cx="6923314"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Arial Black" panose="020B0A04020102020204" pitchFamily="34" charset="0"/>
                <a:hlinkClick r:id="rId6"/>
              </a:rPr>
              <a:t>MolDX: Circulating Tumor Cell Marker Assays</a:t>
            </a:r>
            <a:endParaRPr kumimoji="0" lang="en-US" altLang="en-US" sz="2000" b="0" i="0" u="none" strike="noStrike" cap="none" normalizeH="0" baseline="0" dirty="0">
              <a:ln>
                <a:noFill/>
              </a:ln>
              <a:solidFill>
                <a:schemeClr val="tx1"/>
              </a:solidFill>
              <a:effectLst/>
              <a:latin typeface="Arial Black" panose="020B0A040201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800" b="0" i="0" u="none" strike="noStrike" cap="none" normalizeH="0" baseline="0" dirty="0">
                <a:ln>
                  <a:noFill/>
                </a:ln>
                <a:solidFill>
                  <a:schemeClr val="tx1"/>
                </a:solidFill>
                <a:effectLst/>
                <a:latin typeface="Arial Black" panose="020B0A04020102020204" pitchFamily="34" charset="0"/>
              </a:rPr>
              <a:t> </a:t>
            </a:r>
          </a:p>
        </p:txBody>
      </p:sp>
      <p:sp>
        <p:nvSpPr>
          <p:cNvPr id="10" name="Rectangle 7">
            <a:extLst>
              <a:ext uri="{FF2B5EF4-FFF2-40B4-BE49-F238E27FC236}">
                <a16:creationId xmlns:a16="http://schemas.microsoft.com/office/drawing/2014/main" id="{3C20734F-FF35-49DB-8116-EE15AF8DE84E}"/>
              </a:ext>
            </a:extLst>
          </p:cNvPr>
          <p:cNvSpPr>
            <a:spLocks noChangeArrowheads="1"/>
          </p:cNvSpPr>
          <p:nvPr/>
        </p:nvSpPr>
        <p:spPr bwMode="auto">
          <a:xfrm>
            <a:off x="266348" y="2584472"/>
            <a:ext cx="88392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Black" panose="020B0A04020102020204" pitchFamily="34" charset="0"/>
                <a:hlinkClick r:id="rId7"/>
              </a:rPr>
              <a:t>MolDX: </a:t>
            </a:r>
            <a:r>
              <a:rPr kumimoji="0" lang="en-US" altLang="en-US" sz="2000" b="0" i="0" u="none" strike="noStrike" cap="none" normalizeH="0" baseline="0" dirty="0" err="1">
                <a:ln>
                  <a:noFill/>
                </a:ln>
                <a:solidFill>
                  <a:schemeClr val="tx1"/>
                </a:solidFill>
                <a:effectLst/>
                <a:latin typeface="Arial Black" panose="020B0A04020102020204" pitchFamily="34" charset="0"/>
                <a:hlinkClick r:id="rId7"/>
              </a:rPr>
              <a:t>ConfirmMDx</a:t>
            </a:r>
            <a:r>
              <a:rPr kumimoji="0" lang="en-US" altLang="en-US" sz="2000" b="0" i="0" u="none" strike="noStrike" cap="none" normalizeH="0" baseline="0" dirty="0">
                <a:ln>
                  <a:noFill/>
                </a:ln>
                <a:solidFill>
                  <a:schemeClr val="tx1"/>
                </a:solidFill>
                <a:effectLst/>
                <a:latin typeface="Arial Black" panose="020B0A04020102020204" pitchFamily="34" charset="0"/>
                <a:hlinkClick r:id="rId7"/>
              </a:rPr>
              <a:t> Epigenetic Molecular Assay</a:t>
            </a:r>
            <a:endParaRPr kumimoji="0" lang="en-US" altLang="en-US" sz="2000" b="0" i="0" u="none" strike="noStrike" cap="none" normalizeH="0" baseline="0" dirty="0">
              <a:ln>
                <a:noFill/>
              </a:ln>
              <a:solidFill>
                <a:schemeClr val="tx1"/>
              </a:solidFill>
              <a:effectLst/>
              <a:latin typeface="Arial Black" panose="020B0A040201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Black" panose="020B0A040201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Black" panose="020B0A04020102020204" pitchFamily="34" charset="0"/>
              </a:rPr>
              <a:t>  </a:t>
            </a:r>
          </a:p>
        </p:txBody>
      </p:sp>
      <p:sp>
        <p:nvSpPr>
          <p:cNvPr id="11" name="Rectangle 8">
            <a:extLst>
              <a:ext uri="{FF2B5EF4-FFF2-40B4-BE49-F238E27FC236}">
                <a16:creationId xmlns:a16="http://schemas.microsoft.com/office/drawing/2014/main" id="{56BFF8F1-6B5E-45BE-864A-36EFF0A260F3}"/>
              </a:ext>
            </a:extLst>
          </p:cNvPr>
          <p:cNvSpPr>
            <a:spLocks noChangeArrowheads="1"/>
          </p:cNvSpPr>
          <p:nvPr/>
        </p:nvSpPr>
        <p:spPr bwMode="auto">
          <a:xfrm>
            <a:off x="0" y="2878682"/>
            <a:ext cx="9105548"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altLang="en-US" sz="2000" dirty="0">
                <a:latin typeface="Arial Black" panose="020B0A04020102020204" pitchFamily="34" charset="0"/>
                <a:hlinkClick r:id="rId8"/>
              </a:rPr>
              <a:t>MolDX: CYP2C19, CYP2D6, CYP2C9, and VKORC1 Genetic Testing</a:t>
            </a:r>
            <a:endParaRPr lang="en-US" altLang="en-US" sz="2000" dirty="0">
              <a:latin typeface="Arial Black" panose="020B0A040201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Arial Black" panose="020B0A04020102020204" pitchFamily="34" charset="0"/>
              </a:rPr>
              <a:t> </a:t>
            </a:r>
          </a:p>
        </p:txBody>
      </p:sp>
      <p:sp>
        <p:nvSpPr>
          <p:cNvPr id="13" name="Rectangle 9">
            <a:extLst>
              <a:ext uri="{FF2B5EF4-FFF2-40B4-BE49-F238E27FC236}">
                <a16:creationId xmlns:a16="http://schemas.microsoft.com/office/drawing/2014/main" id="{A4FE130F-8155-49F4-8C4A-A9E259E29DDB}"/>
              </a:ext>
            </a:extLst>
          </p:cNvPr>
          <p:cNvSpPr>
            <a:spLocks noChangeArrowheads="1"/>
          </p:cNvSpPr>
          <p:nvPr/>
        </p:nvSpPr>
        <p:spPr bwMode="auto">
          <a:xfrm>
            <a:off x="304800" y="3538579"/>
            <a:ext cx="91440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Black" panose="020B0A04020102020204" pitchFamily="34" charset="0"/>
                <a:hlinkClick r:id="rId9"/>
              </a:rPr>
              <a:t>MolDX: Decision Dx-UM (Uveal Melanoma)</a:t>
            </a:r>
            <a:endParaRPr kumimoji="0" lang="en-US" altLang="en-US" sz="2000" b="0" i="0" u="none" strike="noStrike" cap="none" normalizeH="0" baseline="0" dirty="0">
              <a:ln>
                <a:noFill/>
              </a:ln>
              <a:solidFill>
                <a:schemeClr val="tx1"/>
              </a:solidFill>
              <a:effectLst/>
              <a:latin typeface="Arial Black" panose="020B0A040201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latin typeface="Arial Black" panose="020B0A040201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Black" panose="020B0A04020102020204" pitchFamily="34" charset="0"/>
              </a:rPr>
              <a:t> </a:t>
            </a:r>
          </a:p>
        </p:txBody>
      </p:sp>
      <p:sp>
        <p:nvSpPr>
          <p:cNvPr id="14" name="Rectangle 10">
            <a:extLst>
              <a:ext uri="{FF2B5EF4-FFF2-40B4-BE49-F238E27FC236}">
                <a16:creationId xmlns:a16="http://schemas.microsoft.com/office/drawing/2014/main" id="{C883E324-A4F5-4854-874D-AD321B4FD169}"/>
              </a:ext>
            </a:extLst>
          </p:cNvPr>
          <p:cNvSpPr>
            <a:spLocks noChangeArrowheads="1"/>
          </p:cNvSpPr>
          <p:nvPr/>
        </p:nvSpPr>
        <p:spPr bwMode="auto">
          <a:xfrm rot="10800000" flipV="1">
            <a:off x="-1809" y="3983207"/>
            <a:ext cx="88392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Arial Black" panose="020B0A04020102020204" pitchFamily="34" charset="0"/>
                <a:hlinkClick r:id="rId10"/>
              </a:rPr>
              <a:t>MolDX: </a:t>
            </a:r>
            <a:r>
              <a:rPr kumimoji="0" lang="en-US" altLang="en-US" sz="2000" b="0" i="0" u="none" strike="noStrike" cap="none" normalizeH="0" baseline="0" dirty="0" err="1">
                <a:ln>
                  <a:noFill/>
                </a:ln>
                <a:solidFill>
                  <a:schemeClr val="tx1"/>
                </a:solidFill>
                <a:effectLst/>
                <a:latin typeface="Arial Black" panose="020B0A04020102020204" pitchFamily="34" charset="0"/>
                <a:hlinkClick r:id="rId10"/>
              </a:rPr>
              <a:t>DecisionDx</a:t>
            </a:r>
            <a:r>
              <a:rPr kumimoji="0" lang="en-US" altLang="en-US" sz="2000" b="0" i="0" u="none" strike="noStrike" cap="none" normalizeH="0" baseline="0" dirty="0">
                <a:ln>
                  <a:noFill/>
                </a:ln>
                <a:solidFill>
                  <a:schemeClr val="tx1"/>
                </a:solidFill>
                <a:effectLst/>
                <a:latin typeface="Arial Black" panose="020B0A04020102020204" pitchFamily="34" charset="0"/>
                <a:hlinkClick r:id="rId10"/>
              </a:rPr>
              <a:t>-Melanoma</a:t>
            </a:r>
            <a:r>
              <a:rPr kumimoji="0" lang="en-US" altLang="en-US" sz="2000" b="0" i="0" u="none" strike="noStrike" cap="none" normalizeH="0" baseline="0" dirty="0">
                <a:ln>
                  <a:noFill/>
                </a:ln>
                <a:solidFill>
                  <a:schemeClr val="tx1"/>
                </a:solidFill>
                <a:effectLst/>
                <a:latin typeface="Arial Black" panose="020B0A04020102020204" pitchFamily="34" charset="0"/>
              </a:rPr>
              <a:t> </a:t>
            </a:r>
          </a:p>
        </p:txBody>
      </p:sp>
      <p:sp>
        <p:nvSpPr>
          <p:cNvPr id="15" name="Rectangle 11">
            <a:extLst>
              <a:ext uri="{FF2B5EF4-FFF2-40B4-BE49-F238E27FC236}">
                <a16:creationId xmlns:a16="http://schemas.microsoft.com/office/drawing/2014/main" id="{C57CE811-2E3D-4EFD-AE09-8019811171E0}"/>
              </a:ext>
            </a:extLst>
          </p:cNvPr>
          <p:cNvSpPr>
            <a:spLocks noChangeArrowheads="1"/>
          </p:cNvSpPr>
          <p:nvPr/>
        </p:nvSpPr>
        <p:spPr bwMode="auto">
          <a:xfrm>
            <a:off x="67860" y="4414214"/>
            <a:ext cx="88392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Arial Black" panose="020B0A04020102020204" pitchFamily="34" charset="0"/>
                <a:hlinkClick r:id="rId11"/>
              </a:rPr>
              <a:t>MolDX: </a:t>
            </a:r>
            <a:r>
              <a:rPr kumimoji="0" lang="en-US" altLang="en-US" sz="2000" b="0" i="0" u="none" strike="noStrike" cap="none" normalizeH="0" baseline="0" dirty="0" err="1">
                <a:ln>
                  <a:noFill/>
                </a:ln>
                <a:solidFill>
                  <a:schemeClr val="tx1"/>
                </a:solidFill>
                <a:effectLst/>
                <a:latin typeface="Arial Black" panose="020B0A04020102020204" pitchFamily="34" charset="0"/>
                <a:hlinkClick r:id="rId11"/>
              </a:rPr>
              <a:t>EndoPredict</a:t>
            </a:r>
            <a:r>
              <a:rPr kumimoji="0" lang="en-US" altLang="en-US" sz="2000" b="0" i="0" u="none" strike="noStrike" cap="none" normalizeH="0" baseline="0" dirty="0">
                <a:ln>
                  <a:noFill/>
                </a:ln>
                <a:solidFill>
                  <a:schemeClr val="tx1"/>
                </a:solidFill>
                <a:effectLst/>
                <a:latin typeface="Arial Black" panose="020B0A04020102020204" pitchFamily="34" charset="0"/>
                <a:hlinkClick r:id="rId11"/>
              </a:rPr>
              <a:t>® Breast Cancer Gene Expression Test</a:t>
            </a:r>
            <a:endParaRPr kumimoji="0" lang="en-US" altLang="en-US" sz="2000" b="0" i="0" u="none" strike="noStrike" cap="none" normalizeH="0" baseline="0" dirty="0">
              <a:ln>
                <a:noFill/>
              </a:ln>
              <a:solidFill>
                <a:schemeClr val="tx1"/>
              </a:solidFill>
              <a:effectLst/>
              <a:latin typeface="Arial Black" panose="020B0A040201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2000" b="0" i="0" u="none" strike="noStrike" cap="none" normalizeH="0" baseline="0" dirty="0">
              <a:ln>
                <a:noFill/>
              </a:ln>
              <a:solidFill>
                <a:schemeClr val="tx1"/>
              </a:solidFill>
              <a:effectLst/>
              <a:latin typeface="Arial Black" panose="020B0A04020102020204" pitchFamily="34" charset="0"/>
            </a:endParaRPr>
          </a:p>
        </p:txBody>
      </p:sp>
      <p:sp>
        <p:nvSpPr>
          <p:cNvPr id="16" name="Rectangle 12">
            <a:extLst>
              <a:ext uri="{FF2B5EF4-FFF2-40B4-BE49-F238E27FC236}">
                <a16:creationId xmlns:a16="http://schemas.microsoft.com/office/drawing/2014/main" id="{9D2D285E-1F64-4696-8003-9D2A2100478E}"/>
              </a:ext>
            </a:extLst>
          </p:cNvPr>
          <p:cNvSpPr>
            <a:spLocks noChangeArrowheads="1"/>
          </p:cNvSpPr>
          <p:nvPr/>
        </p:nvSpPr>
        <p:spPr bwMode="auto">
          <a:xfrm>
            <a:off x="66051" y="4822292"/>
            <a:ext cx="91440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Arial Black" panose="020B0A04020102020204" pitchFamily="34" charset="0"/>
                <a:hlinkClick r:id="rId12"/>
              </a:rPr>
              <a:t>MolDX: Genetic Testing for BCR-ABL Negative Myeloproliferative Disease</a:t>
            </a:r>
            <a:endParaRPr kumimoji="0" lang="en-US" altLang="en-US" sz="2000" b="0" i="0" u="none" strike="noStrike" cap="none" normalizeH="0" baseline="0" dirty="0">
              <a:ln>
                <a:noFill/>
              </a:ln>
              <a:solidFill>
                <a:schemeClr val="tx1"/>
              </a:solidFill>
              <a:effectLst/>
              <a:latin typeface="Arial Black" panose="020B0A040201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Arial Black" panose="020B0A04020102020204" pitchFamily="34" charset="0"/>
              </a:rPr>
              <a:t> </a:t>
            </a:r>
          </a:p>
        </p:txBody>
      </p:sp>
      <p:sp>
        <p:nvSpPr>
          <p:cNvPr id="17" name="Rectangle 13">
            <a:extLst>
              <a:ext uri="{FF2B5EF4-FFF2-40B4-BE49-F238E27FC236}">
                <a16:creationId xmlns:a16="http://schemas.microsoft.com/office/drawing/2014/main" id="{F40E5ED1-A944-43E7-BC3B-D5EB5D9C5997}"/>
              </a:ext>
            </a:extLst>
          </p:cNvPr>
          <p:cNvSpPr>
            <a:spLocks noChangeArrowheads="1"/>
          </p:cNvSpPr>
          <p:nvPr/>
        </p:nvSpPr>
        <p:spPr bwMode="auto">
          <a:xfrm>
            <a:off x="67860" y="5430700"/>
            <a:ext cx="91440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Arial Black" panose="020B0A04020102020204" pitchFamily="34" charset="0"/>
                <a:hlinkClick r:id="rId13"/>
              </a:rPr>
              <a:t>MolDX: Genetic Testing for Lynch Syndrome</a:t>
            </a:r>
            <a:endParaRPr kumimoji="0" lang="en-US" altLang="en-US" sz="2000" b="0" i="0" u="none" strike="noStrike" cap="none" normalizeH="0" baseline="0" dirty="0">
              <a:ln>
                <a:noFill/>
              </a:ln>
              <a:solidFill>
                <a:schemeClr val="tx1"/>
              </a:solidFill>
              <a:effectLst/>
              <a:latin typeface="Arial Black" panose="020B0A04020102020204" pitchFamily="34" charset="0"/>
            </a:endParaRPr>
          </a:p>
          <a:p>
            <a:pPr marR="0" lvl="0" algn="l" defTabSz="914400" rtl="0" eaLnBrk="0" fontAlgn="base" latinLnBrk="0" hangingPunct="0">
              <a:lnSpc>
                <a:spcPct val="100000"/>
              </a:lnSpc>
              <a:spcBef>
                <a:spcPct val="0"/>
              </a:spcBef>
              <a:spcAft>
                <a:spcPct val="0"/>
              </a:spcAft>
              <a:buClrTx/>
              <a:buSzTx/>
              <a:tabLst/>
            </a:pPr>
            <a:r>
              <a:rPr kumimoji="0" lang="en-US" altLang="en-US" sz="2000" b="0" i="0" u="none" strike="noStrike" cap="none" normalizeH="0" baseline="0" dirty="0">
                <a:ln>
                  <a:noFill/>
                </a:ln>
                <a:solidFill>
                  <a:schemeClr val="tx1"/>
                </a:solidFill>
                <a:effectLst/>
                <a:latin typeface="Arial Black" panose="020B0A04020102020204" pitchFamily="34" charset="0"/>
              </a:rPr>
              <a:t> </a:t>
            </a:r>
          </a:p>
        </p:txBody>
      </p:sp>
      <p:sp>
        <p:nvSpPr>
          <p:cNvPr id="18" name="Rectangle 14">
            <a:extLst>
              <a:ext uri="{FF2B5EF4-FFF2-40B4-BE49-F238E27FC236}">
                <a16:creationId xmlns:a16="http://schemas.microsoft.com/office/drawing/2014/main" id="{592AA794-6649-4427-8026-31D47C053AF8}"/>
              </a:ext>
            </a:extLst>
          </p:cNvPr>
          <p:cNvSpPr>
            <a:spLocks noChangeArrowheads="1"/>
          </p:cNvSpPr>
          <p:nvPr/>
        </p:nvSpPr>
        <p:spPr bwMode="auto">
          <a:xfrm>
            <a:off x="34477" y="5769172"/>
            <a:ext cx="91440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Arial Black" panose="020B0A04020102020204" pitchFamily="34" charset="0"/>
                <a:hlinkClick r:id="rId14"/>
              </a:rPr>
              <a:t>MolDX: Guardant360® Plasma-Based Comprehensive Genomic Profiling in Non-Small Cell Lung Cancer (NSCLC)</a:t>
            </a:r>
            <a:r>
              <a:rPr kumimoji="0" lang="en-US" altLang="en-US" sz="2000" b="0" i="0" u="none" strike="noStrike" cap="none" normalizeH="0" baseline="0" dirty="0">
                <a:ln>
                  <a:noFill/>
                </a:ln>
                <a:solidFill>
                  <a:schemeClr val="tx1"/>
                </a:solidFill>
                <a:effectLst/>
                <a:latin typeface="Arial Black" panose="020B0A04020102020204" pitchFamily="34" charset="0"/>
              </a:rPr>
              <a:t> </a:t>
            </a:r>
          </a:p>
        </p:txBody>
      </p:sp>
    </p:spTree>
    <p:extLst>
      <p:ext uri="{BB962C8B-B14F-4D97-AF65-F5344CB8AC3E}">
        <p14:creationId xmlns:p14="http://schemas.microsoft.com/office/powerpoint/2010/main" val="31811951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7EA3DFB-B13A-476A-909E-2ACF7184E234}"/>
              </a:ext>
            </a:extLst>
          </p:cNvPr>
          <p:cNvSpPr/>
          <p:nvPr/>
        </p:nvSpPr>
        <p:spPr>
          <a:xfrm>
            <a:off x="-1809" y="6069803"/>
            <a:ext cx="8361680" cy="476764"/>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CFBE65-F6FF-428C-9B8E-619D02CB680C}"/>
              </a:ext>
            </a:extLst>
          </p:cNvPr>
          <p:cNvSpPr>
            <a:spLocks noGrp="1"/>
          </p:cNvSpPr>
          <p:nvPr>
            <p:ph type="title"/>
          </p:nvPr>
        </p:nvSpPr>
        <p:spPr>
          <a:xfrm>
            <a:off x="90368" y="-67321"/>
            <a:ext cx="8229600" cy="1143000"/>
          </a:xfrm>
          <a:solidFill>
            <a:schemeClr val="bg1"/>
          </a:solidFill>
        </p:spPr>
        <p:txBody>
          <a:bodyPr>
            <a:normAutofit/>
          </a:bodyPr>
          <a:lstStyle/>
          <a:p>
            <a:r>
              <a:rPr lang="en-US" sz="3200" dirty="0">
                <a:solidFill>
                  <a:srgbClr val="0070C0"/>
                </a:solidFill>
                <a:latin typeface="Arial Black" panose="020B0A04020102020204" pitchFamily="34" charset="0"/>
              </a:rPr>
              <a:t>MOLECULAR DIAGNOSTIC LCDs AFFECTING ONCOLOGY</a:t>
            </a:r>
          </a:p>
        </p:txBody>
      </p:sp>
      <p:sp>
        <p:nvSpPr>
          <p:cNvPr id="5" name="Rectangle 2">
            <a:extLst>
              <a:ext uri="{FF2B5EF4-FFF2-40B4-BE49-F238E27FC236}">
                <a16:creationId xmlns:a16="http://schemas.microsoft.com/office/drawing/2014/main" id="{890683F4-C3E8-4B7C-BAB3-2EB2F85F37D9}"/>
              </a:ext>
            </a:extLst>
          </p:cNvPr>
          <p:cNvSpPr>
            <a:spLocks noChangeArrowheads="1"/>
          </p:cNvSpPr>
          <p:nvPr/>
        </p:nvSpPr>
        <p:spPr bwMode="auto">
          <a:xfrm>
            <a:off x="34477" y="2427761"/>
            <a:ext cx="91440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Rectangle 5">
            <a:extLst>
              <a:ext uri="{FF2B5EF4-FFF2-40B4-BE49-F238E27FC236}">
                <a16:creationId xmlns:a16="http://schemas.microsoft.com/office/drawing/2014/main" id="{F0D185A2-2995-4D35-A477-B6B0B117A595}"/>
              </a:ext>
            </a:extLst>
          </p:cNvPr>
          <p:cNvSpPr>
            <a:spLocks noChangeArrowheads="1"/>
          </p:cNvSpPr>
          <p:nvPr/>
        </p:nvSpPr>
        <p:spPr bwMode="auto">
          <a:xfrm>
            <a:off x="275057" y="3340320"/>
            <a:ext cx="9144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1800" b="0" i="0" u="none" strike="noStrike" cap="none" normalizeH="0" baseline="0" dirty="0">
              <a:ln>
                <a:noFill/>
              </a:ln>
              <a:solidFill>
                <a:schemeClr val="tx1"/>
              </a:solidFill>
              <a:effectLst/>
              <a:latin typeface="Arial Black" panose="020B0A040201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 </a:t>
            </a:r>
          </a:p>
        </p:txBody>
      </p:sp>
      <p:sp>
        <p:nvSpPr>
          <p:cNvPr id="9" name="Rectangle 6">
            <a:extLst>
              <a:ext uri="{FF2B5EF4-FFF2-40B4-BE49-F238E27FC236}">
                <a16:creationId xmlns:a16="http://schemas.microsoft.com/office/drawing/2014/main" id="{6607090D-E7AA-4627-8D64-718AD7E135A7}"/>
              </a:ext>
            </a:extLst>
          </p:cNvPr>
          <p:cNvSpPr>
            <a:spLocks noChangeArrowheads="1"/>
          </p:cNvSpPr>
          <p:nvPr/>
        </p:nvSpPr>
        <p:spPr bwMode="auto">
          <a:xfrm rot="10800000" flipV="1">
            <a:off x="0" y="2440435"/>
            <a:ext cx="692331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tabLst/>
            </a:pPr>
            <a:r>
              <a:rPr kumimoji="0" lang="en-US" altLang="en-US" sz="1800" b="0" i="0" u="none" strike="noStrike" cap="none" normalizeH="0" baseline="0" dirty="0">
                <a:ln>
                  <a:noFill/>
                </a:ln>
                <a:solidFill>
                  <a:schemeClr val="tx1"/>
                </a:solidFill>
                <a:effectLst/>
                <a:latin typeface="Arial Black" panose="020B0A04020102020204" pitchFamily="34" charset="0"/>
              </a:rPr>
              <a:t> </a:t>
            </a:r>
          </a:p>
        </p:txBody>
      </p:sp>
      <p:sp>
        <p:nvSpPr>
          <p:cNvPr id="11" name="Rectangle 8">
            <a:extLst>
              <a:ext uri="{FF2B5EF4-FFF2-40B4-BE49-F238E27FC236}">
                <a16:creationId xmlns:a16="http://schemas.microsoft.com/office/drawing/2014/main" id="{56BFF8F1-6B5E-45BE-864A-36EFF0A260F3}"/>
              </a:ext>
            </a:extLst>
          </p:cNvPr>
          <p:cNvSpPr>
            <a:spLocks noChangeArrowheads="1"/>
          </p:cNvSpPr>
          <p:nvPr/>
        </p:nvSpPr>
        <p:spPr bwMode="auto">
          <a:xfrm>
            <a:off x="418011" y="6431460"/>
            <a:ext cx="910554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Arial Black" panose="020B0A04020102020204" pitchFamily="34" charset="0"/>
              </a:rPr>
              <a:t> </a:t>
            </a:r>
          </a:p>
        </p:txBody>
      </p:sp>
      <p:sp>
        <p:nvSpPr>
          <p:cNvPr id="13" name="Rectangle 9">
            <a:extLst>
              <a:ext uri="{FF2B5EF4-FFF2-40B4-BE49-F238E27FC236}">
                <a16:creationId xmlns:a16="http://schemas.microsoft.com/office/drawing/2014/main" id="{A4FE130F-8155-49F4-8C4A-A9E259E29DDB}"/>
              </a:ext>
            </a:extLst>
          </p:cNvPr>
          <p:cNvSpPr>
            <a:spLocks noChangeArrowheads="1"/>
          </p:cNvSpPr>
          <p:nvPr/>
        </p:nvSpPr>
        <p:spPr bwMode="auto">
          <a:xfrm>
            <a:off x="304800" y="3538579"/>
            <a:ext cx="91440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latin typeface="Arial Black" panose="020B0A040201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latin typeface="Arial Black" panose="020B0A040201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Black" panose="020B0A04020102020204" pitchFamily="34" charset="0"/>
              </a:rPr>
              <a:t> </a:t>
            </a:r>
          </a:p>
        </p:txBody>
      </p:sp>
      <p:sp>
        <p:nvSpPr>
          <p:cNvPr id="14" name="Rectangle 10">
            <a:extLst>
              <a:ext uri="{FF2B5EF4-FFF2-40B4-BE49-F238E27FC236}">
                <a16:creationId xmlns:a16="http://schemas.microsoft.com/office/drawing/2014/main" id="{C883E324-A4F5-4854-874D-AD321B4FD169}"/>
              </a:ext>
            </a:extLst>
          </p:cNvPr>
          <p:cNvSpPr>
            <a:spLocks noChangeArrowheads="1"/>
          </p:cNvSpPr>
          <p:nvPr/>
        </p:nvSpPr>
        <p:spPr bwMode="auto">
          <a:xfrm rot="10800000" flipV="1">
            <a:off x="-1809" y="3983207"/>
            <a:ext cx="88392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2000" b="0" i="0" u="none" strike="noStrike" cap="none" normalizeH="0" baseline="0" dirty="0">
              <a:ln>
                <a:noFill/>
              </a:ln>
              <a:solidFill>
                <a:schemeClr val="tx1"/>
              </a:solidFill>
              <a:effectLst/>
              <a:latin typeface="Arial Black" panose="020B0A04020102020204" pitchFamily="34" charset="0"/>
            </a:endParaRPr>
          </a:p>
        </p:txBody>
      </p:sp>
      <p:sp>
        <p:nvSpPr>
          <p:cNvPr id="15" name="Rectangle 11">
            <a:extLst>
              <a:ext uri="{FF2B5EF4-FFF2-40B4-BE49-F238E27FC236}">
                <a16:creationId xmlns:a16="http://schemas.microsoft.com/office/drawing/2014/main" id="{C57CE811-2E3D-4EFD-AE09-8019811171E0}"/>
              </a:ext>
            </a:extLst>
          </p:cNvPr>
          <p:cNvSpPr>
            <a:spLocks noChangeArrowheads="1"/>
          </p:cNvSpPr>
          <p:nvPr/>
        </p:nvSpPr>
        <p:spPr bwMode="auto">
          <a:xfrm>
            <a:off x="67860" y="4291105"/>
            <a:ext cx="88392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rgbClr val="C00000"/>
                </a:solidFill>
                <a:effectLst>
                  <a:outerShdw blurRad="38100" dist="38100" dir="2700000" algn="tl">
                    <a:srgbClr val="000000">
                      <a:alpha val="43137"/>
                    </a:srgbClr>
                  </a:outerShdw>
                </a:effectLst>
                <a:latin typeface="Arial Black" panose="020B0A04020102020204" pitchFamily="34" charset="0"/>
              </a:rPr>
              <a:t>26 Molecular diagnostic tests so far and more to come…see out website</a:t>
            </a:r>
          </a:p>
        </p:txBody>
      </p:sp>
      <p:sp>
        <p:nvSpPr>
          <p:cNvPr id="3" name="Rectangle 1">
            <a:extLst>
              <a:ext uri="{FF2B5EF4-FFF2-40B4-BE49-F238E27FC236}">
                <a16:creationId xmlns:a16="http://schemas.microsoft.com/office/drawing/2014/main" id="{60429BC6-1A5C-4F6B-A277-829B0FCC238E}"/>
              </a:ext>
            </a:extLst>
          </p:cNvPr>
          <p:cNvSpPr>
            <a:spLocks noChangeArrowheads="1"/>
          </p:cNvSpPr>
          <p:nvPr/>
        </p:nvSpPr>
        <p:spPr bwMode="auto">
          <a:xfrm>
            <a:off x="66051" y="965661"/>
            <a:ext cx="9144000"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0" i="0" u="none" strike="noStrike" cap="none" normalizeH="0" baseline="0" dirty="0">
                <a:ln>
                  <a:noFill/>
                </a:ln>
                <a:solidFill>
                  <a:schemeClr val="tx1"/>
                </a:solidFill>
                <a:effectLst/>
                <a:latin typeface="Arial Black" panose="020B0A04020102020204" pitchFamily="34" charset="0"/>
                <a:hlinkClick r:id="rId2"/>
              </a:rPr>
              <a:t>MolDX: </a:t>
            </a:r>
            <a:r>
              <a:rPr kumimoji="0" lang="en-US" altLang="en-US" sz="2400" b="0" i="0" u="none" strike="noStrike" cap="none" normalizeH="0" baseline="0" dirty="0" err="1">
                <a:ln>
                  <a:noFill/>
                </a:ln>
                <a:solidFill>
                  <a:schemeClr val="tx1"/>
                </a:solidFill>
                <a:effectLst/>
                <a:latin typeface="Arial Black" panose="020B0A04020102020204" pitchFamily="34" charset="0"/>
                <a:hlinkClick r:id="rId2"/>
              </a:rPr>
              <a:t>Inivata</a:t>
            </a:r>
            <a:r>
              <a:rPr kumimoji="0" lang="en-US" altLang="en-US" sz="2400" b="0" i="0" u="none" strike="noStrike" cap="none" normalizeH="0" baseline="0" dirty="0">
                <a:ln>
                  <a:noFill/>
                </a:ln>
                <a:solidFill>
                  <a:schemeClr val="tx1"/>
                </a:solidFill>
                <a:effectLst/>
                <a:latin typeface="Arial Black" panose="020B0A04020102020204" pitchFamily="34" charset="0"/>
                <a:hlinkClick r:id="rId2"/>
              </a:rPr>
              <a:t>, </a:t>
            </a:r>
            <a:r>
              <a:rPr kumimoji="0" lang="en-US" altLang="en-US" sz="2400" b="0" i="0" u="none" strike="noStrike" cap="none" normalizeH="0" baseline="0" dirty="0" err="1">
                <a:ln>
                  <a:noFill/>
                </a:ln>
                <a:solidFill>
                  <a:schemeClr val="tx1"/>
                </a:solidFill>
                <a:effectLst/>
                <a:latin typeface="Arial Black" panose="020B0A04020102020204" pitchFamily="34" charset="0"/>
                <a:hlinkClick r:id="rId2"/>
              </a:rPr>
              <a:t>InVisionFirst</a:t>
            </a:r>
            <a:r>
              <a:rPr kumimoji="0" lang="en-US" altLang="en-US" sz="2400" b="0" i="0" u="none" strike="noStrike" cap="none" normalizeH="0" baseline="0" dirty="0">
                <a:ln>
                  <a:noFill/>
                </a:ln>
                <a:solidFill>
                  <a:schemeClr val="tx1"/>
                </a:solidFill>
                <a:effectLst/>
                <a:latin typeface="Arial Black" panose="020B0A04020102020204" pitchFamily="34" charset="0"/>
                <a:hlinkClick r:id="rId2"/>
              </a:rPr>
              <a:t>, Liquid Biopsy for Patients with Lung Cancer</a:t>
            </a:r>
            <a:r>
              <a:rPr kumimoji="0" lang="en-US" altLang="en-US" sz="2400" b="0" i="0" u="none" strike="noStrike" cap="none" normalizeH="0" baseline="0" dirty="0">
                <a:ln>
                  <a:noFill/>
                </a:ln>
                <a:solidFill>
                  <a:schemeClr val="tx1"/>
                </a:solidFill>
                <a:effectLst/>
                <a:latin typeface="Arial Black" panose="020B0A04020102020204" pitchFamily="34" charset="0"/>
              </a:rPr>
              <a:t>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2000" b="0" i="0" u="none" strike="noStrike" cap="none" normalizeH="0" baseline="0" dirty="0">
              <a:ln>
                <a:noFill/>
              </a:ln>
              <a:solidFill>
                <a:schemeClr val="tx1"/>
              </a:solidFill>
              <a:effectLst/>
              <a:latin typeface="Arial Black" panose="020B0A04020102020204" pitchFamily="34" charset="0"/>
            </a:endParaRPr>
          </a:p>
        </p:txBody>
      </p:sp>
      <p:sp>
        <p:nvSpPr>
          <p:cNvPr id="20" name="Rectangle 5">
            <a:extLst>
              <a:ext uri="{FF2B5EF4-FFF2-40B4-BE49-F238E27FC236}">
                <a16:creationId xmlns:a16="http://schemas.microsoft.com/office/drawing/2014/main" id="{399C3EE5-46B8-40E3-AF78-2E89522215B7}"/>
              </a:ext>
            </a:extLst>
          </p:cNvPr>
          <p:cNvSpPr>
            <a:spLocks noChangeArrowheads="1"/>
          </p:cNvSpPr>
          <p:nvPr/>
        </p:nvSpPr>
        <p:spPr bwMode="auto">
          <a:xfrm>
            <a:off x="113948" y="1753867"/>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0" i="0" u="none" strike="noStrike" cap="none" normalizeH="0" baseline="0" dirty="0">
                <a:ln>
                  <a:noFill/>
                </a:ln>
                <a:solidFill>
                  <a:schemeClr val="tx1"/>
                </a:solidFill>
                <a:effectLst/>
                <a:latin typeface="Arial Black" panose="020B0A04020102020204" pitchFamily="34" charset="0"/>
                <a:hlinkClick r:id="rId3"/>
              </a:rPr>
              <a:t>MolDX: MDS FISH</a:t>
            </a:r>
            <a:r>
              <a:rPr kumimoji="0" lang="en-US" altLang="en-US" sz="2400" b="0" i="0" u="none" strike="noStrike" cap="none" normalizeH="0" baseline="0" dirty="0">
                <a:ln>
                  <a:noFill/>
                </a:ln>
                <a:solidFill>
                  <a:schemeClr val="tx1"/>
                </a:solidFill>
                <a:effectLst/>
                <a:latin typeface="Arial Black" panose="020B0A04020102020204" pitchFamily="34" charset="0"/>
              </a:rPr>
              <a:t> </a:t>
            </a:r>
          </a:p>
        </p:txBody>
      </p:sp>
      <p:sp>
        <p:nvSpPr>
          <p:cNvPr id="23" name="Rectangle 8">
            <a:extLst>
              <a:ext uri="{FF2B5EF4-FFF2-40B4-BE49-F238E27FC236}">
                <a16:creationId xmlns:a16="http://schemas.microsoft.com/office/drawing/2014/main" id="{2AADA057-CD02-4C5D-B815-C201086F2AE6}"/>
              </a:ext>
            </a:extLst>
          </p:cNvPr>
          <p:cNvSpPr>
            <a:spLocks noChangeArrowheads="1"/>
          </p:cNvSpPr>
          <p:nvPr/>
        </p:nvSpPr>
        <p:spPr bwMode="auto">
          <a:xfrm>
            <a:off x="113948" y="2197739"/>
            <a:ext cx="914400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0" i="0" u="none" strike="noStrike" cap="none" normalizeH="0" baseline="0" dirty="0">
                <a:ln>
                  <a:noFill/>
                </a:ln>
                <a:solidFill>
                  <a:schemeClr val="tx1"/>
                </a:solidFill>
                <a:effectLst/>
                <a:latin typeface="Arial Black" panose="020B0A04020102020204" pitchFamily="34" charset="0"/>
                <a:hlinkClick r:id="rId4"/>
              </a:rPr>
              <a:t>MolDX: MGMT Promoter Methylation Analysis</a:t>
            </a:r>
            <a:endParaRPr kumimoji="0" lang="en-US" altLang="en-US" sz="2400" b="0" i="0" u="none" strike="noStrike" cap="none" normalizeH="0" baseline="0" dirty="0">
              <a:ln>
                <a:noFill/>
              </a:ln>
              <a:solidFill>
                <a:schemeClr val="tx1"/>
              </a:solidFill>
              <a:effectLst/>
              <a:latin typeface="Arial Black" panose="020B0A04020102020204" pitchFamily="34" charset="0"/>
            </a:endParaRPr>
          </a:p>
          <a:p>
            <a:pPr marR="0" lvl="0" algn="l" defTabSz="914400" rtl="0" eaLnBrk="0" fontAlgn="base" latinLnBrk="0" hangingPunct="0">
              <a:lnSpc>
                <a:spcPct val="100000"/>
              </a:lnSpc>
              <a:spcBef>
                <a:spcPct val="0"/>
              </a:spcBef>
              <a:spcAft>
                <a:spcPct val="0"/>
              </a:spcAft>
              <a:buClrTx/>
              <a:buSzTx/>
              <a:tabLst/>
            </a:pPr>
            <a:r>
              <a:rPr kumimoji="0" lang="en-US" altLang="en-US" sz="2000" b="0" i="0" u="none" strike="noStrike" cap="none" normalizeH="0" baseline="0" dirty="0">
                <a:ln>
                  <a:noFill/>
                </a:ln>
                <a:solidFill>
                  <a:schemeClr val="tx1"/>
                </a:solidFill>
                <a:effectLst/>
                <a:latin typeface="Arial Black" panose="020B0A04020102020204" pitchFamily="34" charset="0"/>
              </a:rPr>
              <a:t> </a:t>
            </a:r>
          </a:p>
        </p:txBody>
      </p:sp>
      <p:sp>
        <p:nvSpPr>
          <p:cNvPr id="24" name="Rectangle 9">
            <a:extLst>
              <a:ext uri="{FF2B5EF4-FFF2-40B4-BE49-F238E27FC236}">
                <a16:creationId xmlns:a16="http://schemas.microsoft.com/office/drawing/2014/main" id="{B75DD21B-B578-4F42-A839-CCB1BD555E0F}"/>
              </a:ext>
            </a:extLst>
          </p:cNvPr>
          <p:cNvSpPr>
            <a:spLocks noChangeArrowheads="1"/>
          </p:cNvSpPr>
          <p:nvPr/>
        </p:nvSpPr>
        <p:spPr bwMode="auto">
          <a:xfrm>
            <a:off x="113948" y="2637677"/>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0" i="0" u="none" strike="noStrike" cap="none" normalizeH="0" baseline="0" dirty="0">
                <a:ln>
                  <a:noFill/>
                </a:ln>
                <a:solidFill>
                  <a:schemeClr val="tx1"/>
                </a:solidFill>
                <a:effectLst/>
                <a:latin typeface="Arial Black" panose="020B0A04020102020204" pitchFamily="34" charset="0"/>
                <a:hlinkClick r:id="rId5"/>
              </a:rPr>
              <a:t>MolDX: </a:t>
            </a:r>
            <a:r>
              <a:rPr kumimoji="0" lang="en-US" altLang="en-US" sz="2400" b="0" i="0" u="none" strike="noStrike" cap="none" normalizeH="0" baseline="0" dirty="0" err="1">
                <a:ln>
                  <a:noFill/>
                </a:ln>
                <a:solidFill>
                  <a:schemeClr val="tx1"/>
                </a:solidFill>
                <a:effectLst/>
                <a:latin typeface="Arial Black" panose="020B0A04020102020204" pitchFamily="34" charset="0"/>
                <a:hlinkClick r:id="rId5"/>
              </a:rPr>
              <a:t>myPath</a:t>
            </a:r>
            <a:r>
              <a:rPr kumimoji="0" lang="en-US" altLang="en-US" sz="2400" b="0" i="0" u="none" strike="noStrike" cap="none" normalizeH="0" baseline="0" dirty="0">
                <a:ln>
                  <a:noFill/>
                </a:ln>
                <a:solidFill>
                  <a:schemeClr val="tx1"/>
                </a:solidFill>
                <a:effectLst/>
                <a:latin typeface="Arial Black" panose="020B0A04020102020204" pitchFamily="34" charset="0"/>
                <a:hlinkClick r:id="rId5"/>
              </a:rPr>
              <a:t> Melanoma Assay</a:t>
            </a:r>
            <a:r>
              <a:rPr kumimoji="0" lang="en-US" altLang="en-US" sz="2400" b="0" i="0" u="none" strike="noStrike" cap="none" normalizeH="0" baseline="0" dirty="0">
                <a:ln>
                  <a:noFill/>
                </a:ln>
                <a:solidFill>
                  <a:schemeClr val="tx1"/>
                </a:solidFill>
                <a:effectLst/>
                <a:latin typeface="Arial Black" panose="020B0A04020102020204" pitchFamily="34" charset="0"/>
              </a:rPr>
              <a:t> </a:t>
            </a:r>
          </a:p>
        </p:txBody>
      </p:sp>
      <p:sp>
        <p:nvSpPr>
          <p:cNvPr id="25" name="Rectangle 10">
            <a:extLst>
              <a:ext uri="{FF2B5EF4-FFF2-40B4-BE49-F238E27FC236}">
                <a16:creationId xmlns:a16="http://schemas.microsoft.com/office/drawing/2014/main" id="{DC0DE450-B1FC-4582-A84E-4105CEE9AD93}"/>
              </a:ext>
            </a:extLst>
          </p:cNvPr>
          <p:cNvSpPr>
            <a:spLocks noChangeArrowheads="1"/>
          </p:cNvSpPr>
          <p:nvPr/>
        </p:nvSpPr>
        <p:spPr bwMode="auto">
          <a:xfrm>
            <a:off x="113948" y="3052717"/>
            <a:ext cx="9144000"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0" i="0" u="none" strike="noStrike" cap="none" normalizeH="0" baseline="0" dirty="0">
                <a:ln>
                  <a:noFill/>
                </a:ln>
                <a:solidFill>
                  <a:schemeClr val="tx1"/>
                </a:solidFill>
                <a:effectLst/>
                <a:latin typeface="Arial Black" panose="020B0A04020102020204" pitchFamily="34" charset="0"/>
                <a:hlinkClick r:id="rId6"/>
              </a:rPr>
              <a:t>MolDX: Oncotype DX® Breast Cancer for (DCIS) Genomic Health™</a:t>
            </a:r>
            <a:endParaRPr kumimoji="0" lang="en-US" altLang="en-US" sz="2400" b="0" i="0" u="none" strike="noStrike" cap="none" normalizeH="0" baseline="0" dirty="0">
              <a:ln>
                <a:noFill/>
              </a:ln>
              <a:solidFill>
                <a:schemeClr val="tx1"/>
              </a:solidFill>
              <a:effectLst/>
              <a:latin typeface="Arial Black" panose="020B0A04020102020204" pitchFamily="34" charset="0"/>
            </a:endParaRPr>
          </a:p>
          <a:p>
            <a:pPr marR="0" lvl="0" algn="l" defTabSz="914400" rtl="0" eaLnBrk="0" fontAlgn="base" latinLnBrk="0" hangingPunct="0">
              <a:lnSpc>
                <a:spcPct val="100000"/>
              </a:lnSpc>
              <a:spcBef>
                <a:spcPct val="0"/>
              </a:spcBef>
              <a:spcAft>
                <a:spcPct val="0"/>
              </a:spcAft>
              <a:buClrTx/>
              <a:buSzTx/>
              <a:tabLst/>
            </a:pPr>
            <a:r>
              <a:rPr kumimoji="0" lang="en-US" altLang="en-US" sz="2000" b="0" i="0" u="none" strike="noStrike" cap="none" normalizeH="0" baseline="0" dirty="0">
                <a:ln>
                  <a:noFill/>
                </a:ln>
                <a:solidFill>
                  <a:schemeClr val="tx1"/>
                </a:solidFill>
                <a:effectLst/>
                <a:latin typeface="Arial Black" panose="020B0A04020102020204" pitchFamily="34" charset="0"/>
              </a:rPr>
              <a:t> </a:t>
            </a:r>
          </a:p>
        </p:txBody>
      </p:sp>
      <p:sp>
        <p:nvSpPr>
          <p:cNvPr id="26" name="Rectangle 11">
            <a:extLst>
              <a:ext uri="{FF2B5EF4-FFF2-40B4-BE49-F238E27FC236}">
                <a16:creationId xmlns:a16="http://schemas.microsoft.com/office/drawing/2014/main" id="{3126EE73-E549-4ABC-B7DE-2DC968D94CC0}"/>
              </a:ext>
            </a:extLst>
          </p:cNvPr>
          <p:cNvSpPr>
            <a:spLocks noChangeArrowheads="1"/>
          </p:cNvSpPr>
          <p:nvPr/>
        </p:nvSpPr>
        <p:spPr bwMode="auto">
          <a:xfrm>
            <a:off x="113948" y="3852505"/>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0" i="0" u="none" strike="noStrike" cap="none" normalizeH="0" baseline="0" dirty="0">
                <a:ln>
                  <a:noFill/>
                </a:ln>
                <a:solidFill>
                  <a:schemeClr val="tx1"/>
                </a:solidFill>
                <a:effectLst/>
                <a:latin typeface="Arial Black" panose="020B0A04020102020204" pitchFamily="34" charset="0"/>
                <a:hlinkClick r:id="rId7"/>
              </a:rPr>
              <a:t>MolDX: </a:t>
            </a:r>
            <a:r>
              <a:rPr kumimoji="0" lang="en-US" altLang="en-US" sz="2400" b="0" i="0" u="none" strike="noStrike" cap="none" normalizeH="0" baseline="0" dirty="0" err="1">
                <a:ln>
                  <a:noFill/>
                </a:ln>
                <a:solidFill>
                  <a:schemeClr val="tx1"/>
                </a:solidFill>
                <a:effectLst/>
                <a:latin typeface="Arial Black" panose="020B0A04020102020204" pitchFamily="34" charset="0"/>
                <a:hlinkClick r:id="rId7"/>
              </a:rPr>
              <a:t>ProMark</a:t>
            </a:r>
            <a:r>
              <a:rPr kumimoji="0" lang="en-US" altLang="en-US" sz="2400" b="0" i="0" u="none" strike="noStrike" cap="none" normalizeH="0" baseline="0" dirty="0">
                <a:ln>
                  <a:noFill/>
                </a:ln>
                <a:solidFill>
                  <a:schemeClr val="tx1"/>
                </a:solidFill>
                <a:effectLst/>
                <a:latin typeface="Arial Black" panose="020B0A04020102020204" pitchFamily="34" charset="0"/>
                <a:hlinkClick r:id="rId7"/>
              </a:rPr>
              <a:t> Risk Score</a:t>
            </a:r>
            <a:r>
              <a:rPr kumimoji="0" lang="en-US" altLang="en-US" sz="2400" b="0" i="0" u="none" strike="noStrike" cap="none" normalizeH="0" baseline="0" dirty="0">
                <a:ln>
                  <a:noFill/>
                </a:ln>
                <a:solidFill>
                  <a:schemeClr val="tx1"/>
                </a:solidFill>
                <a:effectLst/>
                <a:latin typeface="Arial Black" panose="020B0A04020102020204" pitchFamily="34" charset="0"/>
              </a:rPr>
              <a:t> </a:t>
            </a:r>
          </a:p>
        </p:txBody>
      </p:sp>
    </p:spTree>
    <p:extLst>
      <p:ext uri="{BB962C8B-B14F-4D97-AF65-F5344CB8AC3E}">
        <p14:creationId xmlns:p14="http://schemas.microsoft.com/office/powerpoint/2010/main" val="33508490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8B40D-0996-4894-A13E-50E34962B6E3}"/>
              </a:ext>
            </a:extLst>
          </p:cNvPr>
          <p:cNvSpPr>
            <a:spLocks noGrp="1"/>
          </p:cNvSpPr>
          <p:nvPr>
            <p:ph type="title"/>
          </p:nvPr>
        </p:nvSpPr>
        <p:spPr>
          <a:xfrm>
            <a:off x="0" y="196968"/>
            <a:ext cx="9144000" cy="1143000"/>
          </a:xfrm>
        </p:spPr>
        <p:txBody>
          <a:bodyPr>
            <a:normAutofit/>
          </a:bodyPr>
          <a:lstStyle/>
          <a:p>
            <a:r>
              <a:rPr lang="en-US" sz="3200" dirty="0">
                <a:latin typeface="Arial Black" panose="020B0A04020102020204" pitchFamily="34" charset="0"/>
              </a:rPr>
              <a:t>PATIENTS OVER PAPERWORK</a:t>
            </a:r>
          </a:p>
        </p:txBody>
      </p:sp>
      <p:sp>
        <p:nvSpPr>
          <p:cNvPr id="3" name="Content Placeholder 2">
            <a:extLst>
              <a:ext uri="{FF2B5EF4-FFF2-40B4-BE49-F238E27FC236}">
                <a16:creationId xmlns:a16="http://schemas.microsoft.com/office/drawing/2014/main" id="{3D3D2CCF-6BCB-4B07-AF4B-90C2A2195B8C}"/>
              </a:ext>
            </a:extLst>
          </p:cNvPr>
          <p:cNvSpPr>
            <a:spLocks noGrp="1"/>
          </p:cNvSpPr>
          <p:nvPr>
            <p:ph idx="1"/>
          </p:nvPr>
        </p:nvSpPr>
        <p:spPr>
          <a:xfrm>
            <a:off x="0" y="1047174"/>
            <a:ext cx="9144000" cy="5511045"/>
          </a:xfrm>
        </p:spPr>
        <p:txBody>
          <a:bodyPr>
            <a:normAutofit fontScale="92500" lnSpcReduction="20000"/>
          </a:bodyPr>
          <a:lstStyle/>
          <a:p>
            <a:r>
              <a:rPr lang="en-US" sz="26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Reduce administrative burden to improve customer experience</a:t>
            </a:r>
          </a:p>
          <a:p>
            <a:pPr lvl="1"/>
            <a:r>
              <a:rPr lang="en-US" sz="2400" dirty="0">
                <a:latin typeface="Arial Black" panose="020B0A04020102020204" pitchFamily="34" charset="0"/>
                <a:hlinkClick r:id="rId2"/>
              </a:rPr>
              <a:t>https://www.cms.gov/About-CMS/story-page/patients-over-paperwork.html</a:t>
            </a:r>
            <a:r>
              <a:rPr lang="en-US" sz="2400" dirty="0">
                <a:latin typeface="Arial Black" panose="020B0A04020102020204" pitchFamily="34" charset="0"/>
              </a:rPr>
              <a:t> </a:t>
            </a:r>
          </a:p>
          <a:p>
            <a:r>
              <a:rPr lang="en-US" sz="26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CMS efforts started 2018 and continues to 2021</a:t>
            </a:r>
          </a:p>
          <a:p>
            <a:pPr lvl="1"/>
            <a:r>
              <a:rPr lang="en-US" sz="2400" dirty="0">
                <a:solidFill>
                  <a:srgbClr val="002060"/>
                </a:solidFill>
                <a:latin typeface="Arial Black" panose="020B0A04020102020204" pitchFamily="34" charset="0"/>
              </a:rPr>
              <a:t>Proposed rule to lift unnecessary regulations, ease burden on providers, lessen documentation rules</a:t>
            </a:r>
          </a:p>
          <a:p>
            <a:pPr lvl="1"/>
            <a:r>
              <a:rPr lang="en-US" sz="2400" dirty="0">
                <a:solidFill>
                  <a:srgbClr val="002060"/>
                </a:solidFill>
                <a:latin typeface="Arial Black" panose="020B0A04020102020204" pitchFamily="34" charset="0"/>
              </a:rPr>
              <a:t>Requests information process, including progress addressing comments---soliciting comments</a:t>
            </a:r>
          </a:p>
          <a:p>
            <a:pPr lvl="1"/>
            <a:r>
              <a:rPr lang="en-US" sz="2400" dirty="0">
                <a:solidFill>
                  <a:srgbClr val="002060"/>
                </a:solidFill>
                <a:latin typeface="Arial Black" panose="020B0A04020102020204" pitchFamily="34" charset="0"/>
              </a:rPr>
              <a:t>Engaging customers through customer centered workgroups</a:t>
            </a:r>
          </a:p>
          <a:p>
            <a:pPr lvl="1"/>
            <a:r>
              <a:rPr lang="en-US" sz="2400" dirty="0">
                <a:solidFill>
                  <a:srgbClr val="002060"/>
                </a:solidFill>
                <a:latin typeface="Arial Black" panose="020B0A04020102020204" pitchFamily="34" charset="0"/>
              </a:rPr>
              <a:t>Proposed and final rules to save money/reduce burden hours for physicians</a:t>
            </a:r>
          </a:p>
          <a:p>
            <a:pPr lvl="1"/>
            <a:r>
              <a:rPr lang="en-US" sz="2400" dirty="0">
                <a:solidFill>
                  <a:srgbClr val="002060"/>
                </a:solidFill>
                <a:latin typeface="Arial Black" panose="020B0A04020102020204" pitchFamily="34" charset="0"/>
              </a:rPr>
              <a:t>Documentation simplification efforts</a:t>
            </a:r>
          </a:p>
          <a:p>
            <a:pPr lvl="1"/>
            <a:r>
              <a:rPr lang="en-US" sz="2400" dirty="0">
                <a:solidFill>
                  <a:srgbClr val="002060"/>
                </a:solidFill>
                <a:latin typeface="Arial Black" panose="020B0A04020102020204" pitchFamily="34" charset="0"/>
              </a:rPr>
              <a:t>Other initiatives, Meaningful Measures initiative and </a:t>
            </a:r>
            <a:r>
              <a:rPr lang="en-US" sz="2400" dirty="0" err="1">
                <a:solidFill>
                  <a:srgbClr val="002060"/>
                </a:solidFill>
                <a:latin typeface="Arial Black" panose="020B0A04020102020204" pitchFamily="34" charset="0"/>
              </a:rPr>
              <a:t>MyHealthEdata</a:t>
            </a:r>
            <a:endParaRPr lang="en-US" sz="2400" dirty="0">
              <a:solidFill>
                <a:srgbClr val="002060"/>
              </a:solidFill>
              <a:latin typeface="Arial Black" panose="020B0A04020102020204" pitchFamily="34" charset="0"/>
            </a:endParaRPr>
          </a:p>
          <a:p>
            <a:r>
              <a:rPr lang="en-US" sz="26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Efforts continuing now in 2020-21 and beyond</a:t>
            </a:r>
          </a:p>
          <a:p>
            <a:endParaRPr lang="en-US" dirty="0"/>
          </a:p>
        </p:txBody>
      </p:sp>
      <p:sp>
        <p:nvSpPr>
          <p:cNvPr id="4" name="Date Placeholder 3">
            <a:extLst>
              <a:ext uri="{FF2B5EF4-FFF2-40B4-BE49-F238E27FC236}">
                <a16:creationId xmlns:a16="http://schemas.microsoft.com/office/drawing/2014/main" id="{ADA36D4A-939C-4C2F-A41F-6679EE56F4A6}"/>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539A94AF-CFA4-4E09-9256-5AAFA946BE42}"/>
              </a:ext>
            </a:extLst>
          </p:cNvPr>
          <p:cNvSpPr>
            <a:spLocks noGrp="1"/>
          </p:cNvSpPr>
          <p:nvPr>
            <p:ph type="sldNum" sz="quarter" idx="12"/>
          </p:nvPr>
        </p:nvSpPr>
        <p:spPr/>
        <p:txBody>
          <a:bodyPr/>
          <a:lstStyle/>
          <a:p>
            <a:fld id="{5D86E084-3352-1048-A7D3-AB1A259C9C49}" type="slidenum">
              <a:rPr lang="en-US" smtClean="0"/>
              <a:pPr/>
              <a:t>31</a:t>
            </a:fld>
            <a:endParaRPr lang="en-US"/>
          </a:p>
        </p:txBody>
      </p:sp>
    </p:spTree>
    <p:extLst>
      <p:ext uri="{BB962C8B-B14F-4D97-AF65-F5344CB8AC3E}">
        <p14:creationId xmlns:p14="http://schemas.microsoft.com/office/powerpoint/2010/main" val="446707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16AC8-6D68-4E23-BE0E-1992F35F6491}"/>
              </a:ext>
            </a:extLst>
          </p:cNvPr>
          <p:cNvSpPr>
            <a:spLocks noGrp="1"/>
          </p:cNvSpPr>
          <p:nvPr>
            <p:ph type="title"/>
          </p:nvPr>
        </p:nvSpPr>
        <p:spPr>
          <a:solidFill>
            <a:schemeClr val="bg1"/>
          </a:solidFill>
        </p:spPr>
        <p:txBody>
          <a:bodyPr>
            <a:normAutofit fontScale="90000"/>
          </a:bodyPr>
          <a:lstStyle/>
          <a:p>
            <a:r>
              <a:rPr lang="en-US" dirty="0">
                <a:latin typeface="Arial Black" panose="020B0A04020102020204" pitchFamily="34" charset="0"/>
              </a:rPr>
              <a:t>EVALUATION AND MANAGEMENT: 2020 AND BEYOND</a:t>
            </a:r>
          </a:p>
        </p:txBody>
      </p:sp>
      <p:sp>
        <p:nvSpPr>
          <p:cNvPr id="3" name="Content Placeholder 2">
            <a:extLst>
              <a:ext uri="{FF2B5EF4-FFF2-40B4-BE49-F238E27FC236}">
                <a16:creationId xmlns:a16="http://schemas.microsoft.com/office/drawing/2014/main" id="{8F1B7F2A-0658-40F6-A9AF-CA4D9296E94E}"/>
              </a:ext>
            </a:extLst>
          </p:cNvPr>
          <p:cNvSpPr>
            <a:spLocks noGrp="1"/>
          </p:cNvSpPr>
          <p:nvPr>
            <p:ph idx="1"/>
          </p:nvPr>
        </p:nvSpPr>
        <p:spPr>
          <a:xfrm>
            <a:off x="0" y="1508728"/>
            <a:ext cx="9144000" cy="5105400"/>
          </a:xfrm>
        </p:spPr>
        <p:txBody>
          <a:bodyPr>
            <a:normAutofit fontScale="92500" lnSpcReduction="20000"/>
          </a:bodyPr>
          <a:lstStyle/>
          <a:p>
            <a:r>
              <a:rPr lang="en-US" sz="30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For CY 2019 and CY 2020, CMS will </a:t>
            </a:r>
            <a:r>
              <a:rPr lang="en-US" sz="3000" dirty="0">
                <a:solidFill>
                  <a:srgbClr val="C00000"/>
                </a:solidFill>
                <a:effectLst>
                  <a:outerShdw blurRad="38100" dist="38100" dir="2700000" algn="tl">
                    <a:srgbClr val="000000">
                      <a:alpha val="43137"/>
                    </a:srgbClr>
                  </a:outerShdw>
                </a:effectLst>
                <a:latin typeface="Arial Black" panose="020B0A04020102020204" pitchFamily="34" charset="0"/>
              </a:rPr>
              <a:t>continue the current coding and payment structure for E/M office/outpatient visits </a:t>
            </a:r>
            <a:r>
              <a:rPr lang="en-US" sz="30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and practitioners should continue to use either the 1995 or 1997 E/M documentation guidelines to document E/M office and/or outpatient visits billed to Medicare. </a:t>
            </a:r>
          </a:p>
          <a:p>
            <a:r>
              <a:rPr lang="en-US" sz="30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For CYs 2019 and 2020, we are implementing several documentation policies to provide immediate burden reduction, while </a:t>
            </a:r>
            <a:r>
              <a:rPr lang="en-US" sz="3000" dirty="0">
                <a:solidFill>
                  <a:srgbClr val="C00000"/>
                </a:solidFill>
                <a:effectLst>
                  <a:outerShdw blurRad="38100" dist="38100" dir="2700000" algn="tl">
                    <a:srgbClr val="000000">
                      <a:alpha val="43137"/>
                    </a:srgbClr>
                  </a:outerShdw>
                </a:effectLst>
                <a:latin typeface="Arial Black" panose="020B0A04020102020204" pitchFamily="34" charset="0"/>
              </a:rPr>
              <a:t>other changes to documentation, coding, and payment would be implemented in CY 2021</a:t>
            </a:r>
            <a:r>
              <a:rPr lang="en-US" sz="30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a:t>
            </a:r>
            <a:r>
              <a:rPr lang="en-US" sz="28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a:t>
            </a:r>
          </a:p>
        </p:txBody>
      </p:sp>
      <p:sp>
        <p:nvSpPr>
          <p:cNvPr id="4" name="Date Placeholder 3">
            <a:extLst>
              <a:ext uri="{FF2B5EF4-FFF2-40B4-BE49-F238E27FC236}">
                <a16:creationId xmlns:a16="http://schemas.microsoft.com/office/drawing/2014/main" id="{8D2E4363-DCDA-4279-B6A2-EC35C883C31E}"/>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F8BE3785-7073-4F2E-9B74-DCEF6AA4BBEA}"/>
              </a:ext>
            </a:extLst>
          </p:cNvPr>
          <p:cNvSpPr>
            <a:spLocks noGrp="1"/>
          </p:cNvSpPr>
          <p:nvPr>
            <p:ph type="sldNum" sz="quarter" idx="12"/>
          </p:nvPr>
        </p:nvSpPr>
        <p:spPr/>
        <p:txBody>
          <a:bodyPr/>
          <a:lstStyle/>
          <a:p>
            <a:fld id="{5D86E084-3352-1048-A7D3-AB1A259C9C49}" type="slidenum">
              <a:rPr lang="en-US" smtClean="0"/>
              <a:pPr/>
              <a:t>32</a:t>
            </a:fld>
            <a:endParaRPr lang="en-US"/>
          </a:p>
        </p:txBody>
      </p:sp>
    </p:spTree>
    <p:extLst>
      <p:ext uri="{BB962C8B-B14F-4D97-AF65-F5344CB8AC3E}">
        <p14:creationId xmlns:p14="http://schemas.microsoft.com/office/powerpoint/2010/main" val="27614684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5E127-7E5D-48E7-A06B-1F947770591F}"/>
              </a:ext>
            </a:extLst>
          </p:cNvPr>
          <p:cNvSpPr>
            <a:spLocks noGrp="1"/>
          </p:cNvSpPr>
          <p:nvPr>
            <p:ph type="title"/>
          </p:nvPr>
        </p:nvSpPr>
        <p:spPr>
          <a:xfrm>
            <a:off x="479685" y="160337"/>
            <a:ext cx="8229600" cy="1143000"/>
          </a:xfrm>
        </p:spPr>
        <p:txBody>
          <a:bodyPr/>
          <a:lstStyle/>
          <a:p>
            <a:r>
              <a:rPr lang="en-US" dirty="0">
                <a:latin typeface="Arial Black" panose="020B0A04020102020204" pitchFamily="34" charset="0"/>
              </a:rPr>
              <a:t>OTHER FINALIZED POLICIES</a:t>
            </a:r>
          </a:p>
        </p:txBody>
      </p:sp>
      <p:sp>
        <p:nvSpPr>
          <p:cNvPr id="3" name="Content Placeholder 2">
            <a:extLst>
              <a:ext uri="{FF2B5EF4-FFF2-40B4-BE49-F238E27FC236}">
                <a16:creationId xmlns:a16="http://schemas.microsoft.com/office/drawing/2014/main" id="{3B2B8531-AAB1-4FA8-AF8F-D153DE49882C}"/>
              </a:ext>
            </a:extLst>
          </p:cNvPr>
          <p:cNvSpPr>
            <a:spLocks noGrp="1"/>
          </p:cNvSpPr>
          <p:nvPr>
            <p:ph idx="1"/>
          </p:nvPr>
        </p:nvSpPr>
        <p:spPr>
          <a:xfrm>
            <a:off x="22485" y="1112996"/>
            <a:ext cx="9144000" cy="5549145"/>
          </a:xfrm>
        </p:spPr>
        <p:txBody>
          <a:bodyPr>
            <a:normAutofit fontScale="77500" lnSpcReduction="20000"/>
          </a:bodyPr>
          <a:lstStyle/>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Additionally, for E/M office/outpatient visits, for new and established patients for visits, practitioners </a:t>
            </a:r>
            <a:r>
              <a:rPr lang="en-US" dirty="0">
                <a:solidFill>
                  <a:srgbClr val="C00000"/>
                </a:solidFill>
                <a:effectLst>
                  <a:outerShdw blurRad="38100" dist="38100" dir="2700000" algn="tl">
                    <a:srgbClr val="000000">
                      <a:alpha val="43137"/>
                    </a:srgbClr>
                  </a:outerShdw>
                </a:effectLst>
                <a:latin typeface="Arial Black" panose="020B0A04020102020204" pitchFamily="34" charset="0"/>
              </a:rPr>
              <a:t>need not re-enter in the medical record </a:t>
            </a:r>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information on the patient’s chief complaint and history that has already been entered </a:t>
            </a:r>
            <a:r>
              <a:rPr lang="en-US" dirty="0">
                <a:solidFill>
                  <a:srgbClr val="C00000"/>
                </a:solidFill>
                <a:effectLst>
                  <a:outerShdw blurRad="38100" dist="38100" dir="2700000" algn="tl">
                    <a:srgbClr val="000000">
                      <a:alpha val="43137"/>
                    </a:srgbClr>
                  </a:outerShdw>
                </a:effectLst>
                <a:latin typeface="Arial Black" panose="020B0A04020102020204" pitchFamily="34" charset="0"/>
              </a:rPr>
              <a:t>by</a:t>
            </a:r>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a:t>
            </a:r>
            <a:r>
              <a:rPr lang="en-US" dirty="0">
                <a:solidFill>
                  <a:srgbClr val="C00000"/>
                </a:solidFill>
                <a:effectLst>
                  <a:outerShdw blurRad="38100" dist="38100" dir="2700000" algn="tl">
                    <a:srgbClr val="000000">
                      <a:alpha val="43137"/>
                    </a:srgbClr>
                  </a:outerShdw>
                </a:effectLst>
                <a:latin typeface="Arial Black" panose="020B0A04020102020204" pitchFamily="34" charset="0"/>
              </a:rPr>
              <a:t>ancillary staff or beneficiary</a:t>
            </a:r>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a:t>
            </a:r>
          </a:p>
          <a:p>
            <a:endParaRPr lang="en-US" sz="15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endParaRP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The practitioner may simply indicate in the medical record that </a:t>
            </a:r>
            <a:r>
              <a:rPr lang="en-US" dirty="0">
                <a:solidFill>
                  <a:srgbClr val="C00000"/>
                </a:solidFill>
                <a:effectLst>
                  <a:outerShdw blurRad="38100" dist="38100" dir="2700000" algn="tl">
                    <a:srgbClr val="000000">
                      <a:alpha val="43137"/>
                    </a:srgbClr>
                  </a:outerShdw>
                </a:effectLst>
                <a:latin typeface="Arial Black" panose="020B0A04020102020204" pitchFamily="34" charset="0"/>
              </a:rPr>
              <a:t>he or she reviewed and verified this information</a:t>
            </a:r>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and</a:t>
            </a:r>
          </a:p>
          <a:p>
            <a:endParaRPr lang="en-US" sz="14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endParaRP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Removal of potentially duplicative requirements for notations in medical records that may have previously been included in the medical records by </a:t>
            </a:r>
            <a:r>
              <a:rPr lang="en-US" dirty="0">
                <a:solidFill>
                  <a:srgbClr val="C00000"/>
                </a:solidFill>
                <a:effectLst>
                  <a:outerShdw blurRad="38100" dist="38100" dir="2700000" algn="tl">
                    <a:srgbClr val="000000">
                      <a:alpha val="43137"/>
                    </a:srgbClr>
                  </a:outerShdw>
                </a:effectLst>
                <a:latin typeface="Arial Black" panose="020B0A04020102020204" pitchFamily="34" charset="0"/>
              </a:rPr>
              <a:t>residents or other members of the medical team for E/M visits furnished by teaching physicians</a:t>
            </a:r>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a:t>
            </a:r>
          </a:p>
          <a:p>
            <a:endParaRPr lang="en-US" dirty="0"/>
          </a:p>
        </p:txBody>
      </p:sp>
      <p:sp>
        <p:nvSpPr>
          <p:cNvPr id="4" name="Date Placeholder 3">
            <a:extLst>
              <a:ext uri="{FF2B5EF4-FFF2-40B4-BE49-F238E27FC236}">
                <a16:creationId xmlns:a16="http://schemas.microsoft.com/office/drawing/2014/main" id="{E9D1B426-541A-425E-9C76-8BF0A145B9FF}"/>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2DBC59C0-F5A2-494E-93F7-4D9837ADEDA7}"/>
              </a:ext>
            </a:extLst>
          </p:cNvPr>
          <p:cNvSpPr>
            <a:spLocks noGrp="1"/>
          </p:cNvSpPr>
          <p:nvPr>
            <p:ph type="sldNum" sz="quarter" idx="12"/>
          </p:nvPr>
        </p:nvSpPr>
        <p:spPr/>
        <p:txBody>
          <a:bodyPr/>
          <a:lstStyle/>
          <a:p>
            <a:fld id="{5D86E084-3352-1048-A7D3-AB1A259C9C49}" type="slidenum">
              <a:rPr lang="en-US" smtClean="0"/>
              <a:pPr/>
              <a:t>33</a:t>
            </a:fld>
            <a:endParaRPr lang="en-US"/>
          </a:p>
        </p:txBody>
      </p:sp>
    </p:spTree>
    <p:extLst>
      <p:ext uri="{BB962C8B-B14F-4D97-AF65-F5344CB8AC3E}">
        <p14:creationId xmlns:p14="http://schemas.microsoft.com/office/powerpoint/2010/main" val="5890346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8902A-1674-485D-B6C9-D8082B050594}"/>
              </a:ext>
            </a:extLst>
          </p:cNvPr>
          <p:cNvSpPr>
            <a:spLocks noGrp="1"/>
          </p:cNvSpPr>
          <p:nvPr>
            <p:ph type="title"/>
          </p:nvPr>
        </p:nvSpPr>
        <p:spPr>
          <a:xfrm>
            <a:off x="457200" y="160337"/>
            <a:ext cx="8229600" cy="1143000"/>
          </a:xfrm>
          <a:solidFill>
            <a:schemeClr val="bg1"/>
          </a:solidFill>
        </p:spPr>
        <p:txBody>
          <a:bodyPr>
            <a:normAutofit/>
          </a:bodyPr>
          <a:lstStyle/>
          <a:p>
            <a:r>
              <a:rPr lang="en-US" sz="2800" dirty="0">
                <a:solidFill>
                  <a:srgbClr val="0070C0"/>
                </a:solidFill>
                <a:latin typeface="Arial Black" panose="020B0A04020102020204" pitchFamily="34" charset="0"/>
              </a:rPr>
              <a:t>AMA ANNOUNCES CPT CHANGES TO OFFICE VISITS</a:t>
            </a:r>
          </a:p>
        </p:txBody>
      </p:sp>
      <p:sp>
        <p:nvSpPr>
          <p:cNvPr id="3" name="Content Placeholder 2">
            <a:extLst>
              <a:ext uri="{FF2B5EF4-FFF2-40B4-BE49-F238E27FC236}">
                <a16:creationId xmlns:a16="http://schemas.microsoft.com/office/drawing/2014/main" id="{5E4ED186-D9B5-42C4-BFE9-1AF75811112E}"/>
              </a:ext>
            </a:extLst>
          </p:cNvPr>
          <p:cNvSpPr>
            <a:spLocks noGrp="1"/>
          </p:cNvSpPr>
          <p:nvPr>
            <p:ph idx="1"/>
          </p:nvPr>
        </p:nvSpPr>
        <p:spPr>
          <a:xfrm>
            <a:off x="0" y="1047500"/>
            <a:ext cx="9143999" cy="5702392"/>
          </a:xfrm>
        </p:spPr>
        <p:txBody>
          <a:bodyPr>
            <a:normAutofit fontScale="92500" lnSpcReduction="20000"/>
          </a:bodyPr>
          <a:lstStyle/>
          <a:p>
            <a:r>
              <a:rPr lang="en-US" sz="30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On February 9, 2019, the AMA-convened CPT Editorial Panel approved revisions to the CPT E/M office or other outpatient visit reporting guidelines and code descriptors.</a:t>
            </a:r>
          </a:p>
          <a:p>
            <a:r>
              <a:rPr lang="en-US" sz="30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These revisions were to take on the challenge of revising the Evaluation and Management office visit reporting guidelines.</a:t>
            </a:r>
          </a:p>
          <a:p>
            <a:r>
              <a:rPr lang="en-US" sz="30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The scope of the AMA proposal is solely focused on revisions to the E/M office or other outpatient visits (CPT codes 99201-99215). </a:t>
            </a:r>
            <a:r>
              <a:rPr lang="en-US" sz="3000" dirty="0">
                <a:solidFill>
                  <a:srgbClr val="C00000"/>
                </a:solidFill>
                <a:effectLst>
                  <a:outerShdw blurRad="38100" dist="38100" dir="2700000" algn="tl">
                    <a:srgbClr val="000000">
                      <a:alpha val="43137"/>
                    </a:srgbClr>
                  </a:outerShdw>
                </a:effectLst>
                <a:latin typeface="Arial Black" panose="020B0A04020102020204" pitchFamily="34" charset="0"/>
              </a:rPr>
              <a:t>The code set revisions will be effective January 1, 2021</a:t>
            </a:r>
          </a:p>
          <a:p>
            <a:r>
              <a:rPr lang="en-US" sz="3000" dirty="0">
                <a:solidFill>
                  <a:srgbClr val="C00000"/>
                </a:solidFill>
                <a:effectLst>
                  <a:outerShdw blurRad="38100" dist="38100" dir="2700000" algn="tl">
                    <a:srgbClr val="000000">
                      <a:alpha val="43137"/>
                    </a:srgbClr>
                  </a:outerShdw>
                </a:effectLst>
                <a:latin typeface="Arial Black" panose="020B0A04020102020204" pitchFamily="34" charset="0"/>
              </a:rPr>
              <a:t>CMS has accepted the AMA changes</a:t>
            </a:r>
          </a:p>
          <a:p>
            <a:endParaRPr lang="en-US" dirty="0"/>
          </a:p>
        </p:txBody>
      </p:sp>
      <p:sp>
        <p:nvSpPr>
          <p:cNvPr id="4" name="Date Placeholder 3">
            <a:extLst>
              <a:ext uri="{FF2B5EF4-FFF2-40B4-BE49-F238E27FC236}">
                <a16:creationId xmlns:a16="http://schemas.microsoft.com/office/drawing/2014/main" id="{F4CC94D6-B31C-462E-8FC8-F7060EE01297}"/>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5B1AFF3B-5417-47A7-A5BF-7835C7AC60BF}"/>
              </a:ext>
            </a:extLst>
          </p:cNvPr>
          <p:cNvSpPr>
            <a:spLocks noGrp="1"/>
          </p:cNvSpPr>
          <p:nvPr>
            <p:ph type="sldNum" sz="quarter" idx="12"/>
          </p:nvPr>
        </p:nvSpPr>
        <p:spPr/>
        <p:txBody>
          <a:bodyPr/>
          <a:lstStyle/>
          <a:p>
            <a:fld id="{5D86E084-3352-1048-A7D3-AB1A259C9C49}" type="slidenum">
              <a:rPr lang="en-US" smtClean="0"/>
              <a:pPr/>
              <a:t>34</a:t>
            </a:fld>
            <a:endParaRPr lang="en-US"/>
          </a:p>
        </p:txBody>
      </p:sp>
    </p:spTree>
    <p:extLst>
      <p:ext uri="{BB962C8B-B14F-4D97-AF65-F5344CB8AC3E}">
        <p14:creationId xmlns:p14="http://schemas.microsoft.com/office/powerpoint/2010/main" val="18754598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C1B6C-57F5-491F-8884-89693C601085}"/>
              </a:ext>
            </a:extLst>
          </p:cNvPr>
          <p:cNvSpPr>
            <a:spLocks noGrp="1"/>
          </p:cNvSpPr>
          <p:nvPr>
            <p:ph type="title"/>
          </p:nvPr>
        </p:nvSpPr>
        <p:spPr>
          <a:xfrm>
            <a:off x="0" y="160337"/>
            <a:ext cx="9144000" cy="1143000"/>
          </a:xfrm>
          <a:solidFill>
            <a:schemeClr val="bg1"/>
          </a:solidFill>
        </p:spPr>
        <p:txBody>
          <a:bodyPr>
            <a:normAutofit fontScale="90000"/>
          </a:bodyPr>
          <a:lstStyle/>
          <a:p>
            <a:r>
              <a:rPr lang="en-US" dirty="0">
                <a:solidFill>
                  <a:srgbClr val="0070C0"/>
                </a:solidFill>
                <a:latin typeface="Arial Black" panose="020B0A04020102020204" pitchFamily="34" charset="0"/>
              </a:rPr>
              <a:t>PRIMARY OBJECTIVE OF AMA CPT CHANGES</a:t>
            </a:r>
          </a:p>
        </p:txBody>
      </p:sp>
      <p:sp>
        <p:nvSpPr>
          <p:cNvPr id="3" name="Content Placeholder 2">
            <a:extLst>
              <a:ext uri="{FF2B5EF4-FFF2-40B4-BE49-F238E27FC236}">
                <a16:creationId xmlns:a16="http://schemas.microsoft.com/office/drawing/2014/main" id="{3D800AAD-2770-402D-AE09-A07412F92D97}"/>
              </a:ext>
            </a:extLst>
          </p:cNvPr>
          <p:cNvSpPr>
            <a:spLocks noGrp="1"/>
          </p:cNvSpPr>
          <p:nvPr>
            <p:ph idx="1"/>
          </p:nvPr>
        </p:nvSpPr>
        <p:spPr>
          <a:xfrm>
            <a:off x="93133" y="1388533"/>
            <a:ext cx="8983134" cy="4525963"/>
          </a:xfrm>
        </p:spPr>
        <p:txBody>
          <a:bodyPr>
            <a:normAutofit fontScale="85000" lnSpcReduction="10000"/>
          </a:bodyPr>
          <a:lstStyle/>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To decrease administrative burden of documentation and coding</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To decrease the need for audits, through the addition and expansion of key definitions and guidelines</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To decrease unnecessary documentation in the medical record that is not needed for patient care</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To ensure that payment for E/M is resource-based and that there is no direct goal for payment redistribution between specialties</a:t>
            </a:r>
          </a:p>
          <a:p>
            <a:endParaRPr lang="en-US" dirty="0">
              <a:solidFill>
                <a:schemeClr val="accent5">
                  <a:lumMod val="50000"/>
                </a:schemeClr>
              </a:solidFill>
              <a:effectLst>
                <a:outerShdw blurRad="38100" dist="38100" dir="2700000" algn="tl">
                  <a:srgbClr val="000000">
                    <a:alpha val="43137"/>
                  </a:srgbClr>
                </a:outerShdw>
              </a:effectLst>
            </a:endParaRPr>
          </a:p>
        </p:txBody>
      </p:sp>
      <p:sp>
        <p:nvSpPr>
          <p:cNvPr id="4" name="Date Placeholder 3">
            <a:extLst>
              <a:ext uri="{FF2B5EF4-FFF2-40B4-BE49-F238E27FC236}">
                <a16:creationId xmlns:a16="http://schemas.microsoft.com/office/drawing/2014/main" id="{64A3CD38-3300-4BAF-9F2F-B63C9BC6F869}"/>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0F655E4C-FC7F-4599-BB02-38D6C4B13658}"/>
              </a:ext>
            </a:extLst>
          </p:cNvPr>
          <p:cNvSpPr>
            <a:spLocks noGrp="1"/>
          </p:cNvSpPr>
          <p:nvPr>
            <p:ph type="sldNum" sz="quarter" idx="12"/>
          </p:nvPr>
        </p:nvSpPr>
        <p:spPr/>
        <p:txBody>
          <a:bodyPr/>
          <a:lstStyle/>
          <a:p>
            <a:fld id="{5D86E084-3352-1048-A7D3-AB1A259C9C49}" type="slidenum">
              <a:rPr lang="en-US" smtClean="0"/>
              <a:pPr/>
              <a:t>35</a:t>
            </a:fld>
            <a:endParaRPr lang="en-US"/>
          </a:p>
        </p:txBody>
      </p:sp>
    </p:spTree>
    <p:extLst>
      <p:ext uri="{BB962C8B-B14F-4D97-AF65-F5344CB8AC3E}">
        <p14:creationId xmlns:p14="http://schemas.microsoft.com/office/powerpoint/2010/main" val="10844127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9C919-9868-4A5A-8062-411698E80F26}"/>
              </a:ext>
            </a:extLst>
          </p:cNvPr>
          <p:cNvSpPr>
            <a:spLocks noGrp="1"/>
          </p:cNvSpPr>
          <p:nvPr>
            <p:ph type="title"/>
          </p:nvPr>
        </p:nvSpPr>
        <p:spPr>
          <a:xfrm>
            <a:off x="457200" y="160337"/>
            <a:ext cx="8229600" cy="1143000"/>
          </a:xfrm>
        </p:spPr>
        <p:txBody>
          <a:bodyPr/>
          <a:lstStyle/>
          <a:p>
            <a:r>
              <a:rPr lang="en-US" dirty="0">
                <a:solidFill>
                  <a:srgbClr val="0070C0"/>
                </a:solidFill>
                <a:latin typeface="Arial Black" panose="020B0A04020102020204" pitchFamily="34" charset="0"/>
              </a:rPr>
              <a:t>SUMMARY OF REVISIONS</a:t>
            </a:r>
          </a:p>
        </p:txBody>
      </p:sp>
      <p:sp>
        <p:nvSpPr>
          <p:cNvPr id="3" name="Content Placeholder 2">
            <a:extLst>
              <a:ext uri="{FF2B5EF4-FFF2-40B4-BE49-F238E27FC236}">
                <a16:creationId xmlns:a16="http://schemas.microsoft.com/office/drawing/2014/main" id="{C30A2EE1-1835-40F2-AD39-C930B2780DB4}"/>
              </a:ext>
            </a:extLst>
          </p:cNvPr>
          <p:cNvSpPr>
            <a:spLocks noGrp="1"/>
          </p:cNvSpPr>
          <p:nvPr>
            <p:ph idx="1"/>
          </p:nvPr>
        </p:nvSpPr>
        <p:spPr>
          <a:xfrm>
            <a:off x="211667" y="1117600"/>
            <a:ext cx="8932333" cy="5223933"/>
          </a:xfrm>
        </p:spPr>
        <p:txBody>
          <a:bodyPr>
            <a:normAutofit fontScale="92500"/>
          </a:bodyPr>
          <a:lstStyle/>
          <a:p>
            <a:r>
              <a:rPr lang="en-US"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Eliminate history and physical as elements for code section</a:t>
            </a:r>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a:t>
            </a:r>
          </a:p>
          <a:p>
            <a:pPr lvl="1"/>
            <a:r>
              <a:rPr lang="en-US" dirty="0">
                <a:solidFill>
                  <a:srgbClr val="002060"/>
                </a:solidFill>
                <a:latin typeface="Arial Black" panose="020B0A04020102020204" pitchFamily="34" charset="0"/>
              </a:rPr>
              <a:t>While the physician’s work in capturing the patient’s pertinent history and performing a relevant physical exam contributes to both the time and medical decision making, </a:t>
            </a:r>
            <a:r>
              <a:rPr lang="en-US" dirty="0">
                <a:solidFill>
                  <a:srgbClr val="C00000"/>
                </a:solidFill>
                <a:latin typeface="Arial Black" panose="020B0A04020102020204" pitchFamily="34" charset="0"/>
              </a:rPr>
              <a:t>these elements alone should not determine the appropriate code level. </a:t>
            </a:r>
          </a:p>
          <a:p>
            <a:pPr lvl="1"/>
            <a:r>
              <a:rPr lang="en-US" dirty="0">
                <a:solidFill>
                  <a:srgbClr val="002060"/>
                </a:solidFill>
                <a:latin typeface="Arial Black" panose="020B0A04020102020204" pitchFamily="34" charset="0"/>
              </a:rPr>
              <a:t>The Workgroup revised the code descriptors to state providers should perform a </a:t>
            </a:r>
            <a:r>
              <a:rPr lang="en-US" dirty="0">
                <a:solidFill>
                  <a:srgbClr val="C00000"/>
                </a:solidFill>
                <a:latin typeface="Arial Black" panose="020B0A04020102020204" pitchFamily="34" charset="0"/>
              </a:rPr>
              <a:t>“medically appropriate history and/or examination”</a:t>
            </a:r>
          </a:p>
          <a:p>
            <a:endParaRPr lang="en-US" dirty="0"/>
          </a:p>
        </p:txBody>
      </p:sp>
      <p:sp>
        <p:nvSpPr>
          <p:cNvPr id="4" name="Date Placeholder 3">
            <a:extLst>
              <a:ext uri="{FF2B5EF4-FFF2-40B4-BE49-F238E27FC236}">
                <a16:creationId xmlns:a16="http://schemas.microsoft.com/office/drawing/2014/main" id="{262FEE92-00D4-4777-8C66-BA280934AC81}"/>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813937E5-47CB-41E1-BBC7-D38F6385433C}"/>
              </a:ext>
            </a:extLst>
          </p:cNvPr>
          <p:cNvSpPr>
            <a:spLocks noGrp="1"/>
          </p:cNvSpPr>
          <p:nvPr>
            <p:ph type="sldNum" sz="quarter" idx="12"/>
          </p:nvPr>
        </p:nvSpPr>
        <p:spPr/>
        <p:txBody>
          <a:bodyPr/>
          <a:lstStyle/>
          <a:p>
            <a:fld id="{5D86E084-3352-1048-A7D3-AB1A259C9C49}" type="slidenum">
              <a:rPr lang="en-US" smtClean="0"/>
              <a:pPr/>
              <a:t>36</a:t>
            </a:fld>
            <a:endParaRPr lang="en-US"/>
          </a:p>
        </p:txBody>
      </p:sp>
    </p:spTree>
    <p:extLst>
      <p:ext uri="{BB962C8B-B14F-4D97-AF65-F5344CB8AC3E}">
        <p14:creationId xmlns:p14="http://schemas.microsoft.com/office/powerpoint/2010/main" val="32109522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9C919-9868-4A5A-8062-411698E80F26}"/>
              </a:ext>
            </a:extLst>
          </p:cNvPr>
          <p:cNvSpPr>
            <a:spLocks noGrp="1"/>
          </p:cNvSpPr>
          <p:nvPr>
            <p:ph type="title"/>
          </p:nvPr>
        </p:nvSpPr>
        <p:spPr>
          <a:xfrm>
            <a:off x="457200" y="160337"/>
            <a:ext cx="8229600" cy="1143000"/>
          </a:xfrm>
        </p:spPr>
        <p:txBody>
          <a:bodyPr/>
          <a:lstStyle/>
          <a:p>
            <a:r>
              <a:rPr lang="en-US" dirty="0">
                <a:solidFill>
                  <a:srgbClr val="0070C0"/>
                </a:solidFill>
                <a:latin typeface="Arial Black" panose="020B0A04020102020204" pitchFamily="34" charset="0"/>
              </a:rPr>
              <a:t>SUMMARY OF REVISIONS</a:t>
            </a:r>
          </a:p>
        </p:txBody>
      </p:sp>
      <p:sp>
        <p:nvSpPr>
          <p:cNvPr id="3" name="Content Placeholder 2">
            <a:extLst>
              <a:ext uri="{FF2B5EF4-FFF2-40B4-BE49-F238E27FC236}">
                <a16:creationId xmlns:a16="http://schemas.microsoft.com/office/drawing/2014/main" id="{C30A2EE1-1835-40F2-AD39-C930B2780DB4}"/>
              </a:ext>
            </a:extLst>
          </p:cNvPr>
          <p:cNvSpPr>
            <a:spLocks noGrp="1"/>
          </p:cNvSpPr>
          <p:nvPr>
            <p:ph idx="1"/>
          </p:nvPr>
        </p:nvSpPr>
        <p:spPr>
          <a:xfrm>
            <a:off x="0" y="1117600"/>
            <a:ext cx="9076267" cy="5223933"/>
          </a:xfrm>
        </p:spPr>
        <p:txBody>
          <a:bodyPr>
            <a:normAutofit fontScale="77500" lnSpcReduction="20000"/>
          </a:bodyPr>
          <a:lstStyle/>
          <a:p>
            <a:r>
              <a:rPr lang="en-US"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Allow physicians to choose whether their documentation is based on Medical Decision Making (MDM) or Total Time: </a:t>
            </a:r>
            <a:endPar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endParaRPr>
          </a:p>
          <a:p>
            <a:pPr lvl="1"/>
            <a:r>
              <a:rPr lang="en-US" b="1" dirty="0">
                <a:solidFill>
                  <a:srgbClr val="002060"/>
                </a:solidFill>
                <a:latin typeface="Arial Black" panose="020B0A04020102020204" pitchFamily="34" charset="0"/>
              </a:rPr>
              <a:t>MDM: </a:t>
            </a:r>
            <a:r>
              <a:rPr lang="en-US" dirty="0">
                <a:solidFill>
                  <a:srgbClr val="002060"/>
                </a:solidFill>
                <a:latin typeface="Arial Black" panose="020B0A04020102020204" pitchFamily="34" charset="0"/>
              </a:rPr>
              <a:t>The Workgroup did not materially change the three current MDM sub-components, but did provide </a:t>
            </a:r>
            <a:r>
              <a:rPr lang="en-US" dirty="0">
                <a:solidFill>
                  <a:srgbClr val="C00000"/>
                </a:solidFill>
                <a:latin typeface="Arial Black" panose="020B0A04020102020204" pitchFamily="34" charset="0"/>
              </a:rPr>
              <a:t>extensive edits to the elements for code selection </a:t>
            </a:r>
            <a:r>
              <a:rPr lang="en-US" dirty="0">
                <a:solidFill>
                  <a:srgbClr val="002060"/>
                </a:solidFill>
                <a:latin typeface="Arial Black" panose="020B0A04020102020204" pitchFamily="34" charset="0"/>
              </a:rPr>
              <a:t>and revised/created numerous clarifying definitions in the E/M guidelines. (See below for additional discussion.)</a:t>
            </a:r>
          </a:p>
          <a:p>
            <a:pPr lvl="1"/>
            <a:r>
              <a:rPr lang="en-US" b="1" dirty="0">
                <a:solidFill>
                  <a:srgbClr val="002060"/>
                </a:solidFill>
                <a:latin typeface="Arial Black" panose="020B0A04020102020204" pitchFamily="34" charset="0"/>
              </a:rPr>
              <a:t>Time:</a:t>
            </a:r>
            <a:r>
              <a:rPr lang="en-US" dirty="0">
                <a:solidFill>
                  <a:srgbClr val="002060"/>
                </a:solidFill>
                <a:latin typeface="Arial Black" panose="020B0A04020102020204" pitchFamily="34" charset="0"/>
              </a:rPr>
              <a:t> </a:t>
            </a:r>
            <a:r>
              <a:rPr lang="en-US" dirty="0">
                <a:solidFill>
                  <a:srgbClr val="C00000"/>
                </a:solidFill>
                <a:latin typeface="Arial Black" panose="020B0A04020102020204" pitchFamily="34" charset="0"/>
              </a:rPr>
              <a:t>The definition of time is minimum time</a:t>
            </a:r>
            <a:r>
              <a:rPr lang="en-US" dirty="0">
                <a:solidFill>
                  <a:srgbClr val="002060"/>
                </a:solidFill>
                <a:latin typeface="Arial Black" panose="020B0A04020102020204" pitchFamily="34" charset="0"/>
              </a:rPr>
              <a:t>, not typical time, and represents total physician/qualified health care professional (QHP) time on the date of service. The use of date-of-service time builds on the movement over the last several years by Medicare to better recognize the work involved in non-face-to-face services like care coordination. These definitions only apply when code selection is primarily based on time and </a:t>
            </a:r>
            <a:r>
              <a:rPr lang="en-US" u="sng" dirty="0">
                <a:solidFill>
                  <a:srgbClr val="002060"/>
                </a:solidFill>
                <a:latin typeface="Arial Black" panose="020B0A04020102020204" pitchFamily="34" charset="0"/>
              </a:rPr>
              <a:t>not</a:t>
            </a:r>
            <a:r>
              <a:rPr lang="en-US" dirty="0">
                <a:solidFill>
                  <a:srgbClr val="002060"/>
                </a:solidFill>
                <a:latin typeface="Arial Black" panose="020B0A04020102020204" pitchFamily="34" charset="0"/>
              </a:rPr>
              <a:t> MDM.</a:t>
            </a:r>
          </a:p>
          <a:p>
            <a:endParaRPr lang="en-US" dirty="0"/>
          </a:p>
        </p:txBody>
      </p:sp>
      <p:sp>
        <p:nvSpPr>
          <p:cNvPr id="4" name="Date Placeholder 3">
            <a:extLst>
              <a:ext uri="{FF2B5EF4-FFF2-40B4-BE49-F238E27FC236}">
                <a16:creationId xmlns:a16="http://schemas.microsoft.com/office/drawing/2014/main" id="{262FEE92-00D4-4777-8C66-BA280934AC81}"/>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813937E5-47CB-41E1-BBC7-D38F6385433C}"/>
              </a:ext>
            </a:extLst>
          </p:cNvPr>
          <p:cNvSpPr>
            <a:spLocks noGrp="1"/>
          </p:cNvSpPr>
          <p:nvPr>
            <p:ph type="sldNum" sz="quarter" idx="12"/>
          </p:nvPr>
        </p:nvSpPr>
        <p:spPr/>
        <p:txBody>
          <a:bodyPr/>
          <a:lstStyle/>
          <a:p>
            <a:fld id="{5D86E084-3352-1048-A7D3-AB1A259C9C49}" type="slidenum">
              <a:rPr lang="en-US" smtClean="0"/>
              <a:pPr/>
              <a:t>37</a:t>
            </a:fld>
            <a:endParaRPr lang="en-US"/>
          </a:p>
        </p:txBody>
      </p:sp>
    </p:spTree>
    <p:extLst>
      <p:ext uri="{BB962C8B-B14F-4D97-AF65-F5344CB8AC3E}">
        <p14:creationId xmlns:p14="http://schemas.microsoft.com/office/powerpoint/2010/main" val="9726181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9C919-9868-4A5A-8062-411698E80F26}"/>
              </a:ext>
            </a:extLst>
          </p:cNvPr>
          <p:cNvSpPr>
            <a:spLocks noGrp="1"/>
          </p:cNvSpPr>
          <p:nvPr>
            <p:ph type="title"/>
          </p:nvPr>
        </p:nvSpPr>
        <p:spPr>
          <a:xfrm>
            <a:off x="457200" y="160337"/>
            <a:ext cx="8229600" cy="1143000"/>
          </a:xfrm>
        </p:spPr>
        <p:txBody>
          <a:bodyPr/>
          <a:lstStyle/>
          <a:p>
            <a:r>
              <a:rPr lang="en-US" dirty="0">
                <a:solidFill>
                  <a:srgbClr val="0070C0"/>
                </a:solidFill>
                <a:latin typeface="Arial Black" panose="020B0A04020102020204" pitchFamily="34" charset="0"/>
              </a:rPr>
              <a:t>SUMMARY OF REVISIONS</a:t>
            </a:r>
          </a:p>
        </p:txBody>
      </p:sp>
      <p:sp>
        <p:nvSpPr>
          <p:cNvPr id="3" name="Content Placeholder 2">
            <a:extLst>
              <a:ext uri="{FF2B5EF4-FFF2-40B4-BE49-F238E27FC236}">
                <a16:creationId xmlns:a16="http://schemas.microsoft.com/office/drawing/2014/main" id="{C30A2EE1-1835-40F2-AD39-C930B2780DB4}"/>
              </a:ext>
            </a:extLst>
          </p:cNvPr>
          <p:cNvSpPr>
            <a:spLocks noGrp="1"/>
          </p:cNvSpPr>
          <p:nvPr>
            <p:ph idx="1"/>
          </p:nvPr>
        </p:nvSpPr>
        <p:spPr>
          <a:xfrm>
            <a:off x="0" y="1117600"/>
            <a:ext cx="9076267" cy="5223933"/>
          </a:xfrm>
        </p:spPr>
        <p:txBody>
          <a:bodyPr>
            <a:normAutofit fontScale="77500" lnSpcReduction="20000"/>
          </a:bodyPr>
          <a:lstStyle/>
          <a:p>
            <a:r>
              <a:rPr lang="en-US"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Modifications to the criteria for Medical Disease Management:</a:t>
            </a:r>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The Panel used the current CMS Table of Risk as a foundation for designing the revised required elements for MDM. Current CMS Contractor audit tools were also consulted to minimize disruption in MDM level criteria. </a:t>
            </a:r>
          </a:p>
          <a:p>
            <a:pPr lvl="1"/>
            <a:r>
              <a:rPr lang="en-US" u="sng" dirty="0">
                <a:solidFill>
                  <a:srgbClr val="C00000"/>
                </a:solidFill>
                <a:latin typeface="Arial Black" panose="020B0A04020102020204" pitchFamily="34" charset="0"/>
              </a:rPr>
              <a:t>Removed ambiguous terms </a:t>
            </a:r>
            <a:r>
              <a:rPr lang="en-US" dirty="0">
                <a:solidFill>
                  <a:srgbClr val="002060"/>
                </a:solidFill>
                <a:latin typeface="Arial Black" panose="020B0A04020102020204" pitchFamily="34" charset="0"/>
              </a:rPr>
              <a:t>(e.g. “mild”) and defined previously ambiguous concepts (e.g. “acute or chronic illness with systemic symptoms”).</a:t>
            </a:r>
          </a:p>
          <a:p>
            <a:pPr lvl="1"/>
            <a:r>
              <a:rPr lang="en-US" u="sng" dirty="0">
                <a:solidFill>
                  <a:srgbClr val="C00000"/>
                </a:solidFill>
                <a:latin typeface="Arial Black" panose="020B0A04020102020204" pitchFamily="34" charset="0"/>
              </a:rPr>
              <a:t>Also defined important terms</a:t>
            </a:r>
            <a:r>
              <a:rPr lang="en-US" dirty="0">
                <a:solidFill>
                  <a:srgbClr val="002060"/>
                </a:solidFill>
                <a:latin typeface="Arial Black" panose="020B0A04020102020204" pitchFamily="34" charset="0"/>
              </a:rPr>
              <a:t>, such as “Independent historian.”</a:t>
            </a:r>
          </a:p>
          <a:p>
            <a:pPr lvl="1"/>
            <a:r>
              <a:rPr lang="en-US" u="sng" dirty="0">
                <a:solidFill>
                  <a:srgbClr val="C00000"/>
                </a:solidFill>
                <a:latin typeface="Arial Black" panose="020B0A04020102020204" pitchFamily="34" charset="0"/>
              </a:rPr>
              <a:t>Re-defined the data element </a:t>
            </a:r>
            <a:r>
              <a:rPr lang="en-US" dirty="0">
                <a:solidFill>
                  <a:srgbClr val="002060"/>
                </a:solidFill>
                <a:latin typeface="Arial Black" panose="020B0A04020102020204" pitchFamily="34" charset="0"/>
              </a:rPr>
              <a:t>to move away from simply adding up tasks to focusing on tasks that affect the management of the patient (e.g. independent interpretation of a test performed by another provider and/or discussion of test interpretation with an external physician/QHP).</a:t>
            </a:r>
          </a:p>
          <a:p>
            <a:endParaRPr lang="en-US" dirty="0"/>
          </a:p>
        </p:txBody>
      </p:sp>
      <p:sp>
        <p:nvSpPr>
          <p:cNvPr id="4" name="Date Placeholder 3">
            <a:extLst>
              <a:ext uri="{FF2B5EF4-FFF2-40B4-BE49-F238E27FC236}">
                <a16:creationId xmlns:a16="http://schemas.microsoft.com/office/drawing/2014/main" id="{262FEE92-00D4-4777-8C66-BA280934AC81}"/>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813937E5-47CB-41E1-BBC7-D38F6385433C}"/>
              </a:ext>
            </a:extLst>
          </p:cNvPr>
          <p:cNvSpPr>
            <a:spLocks noGrp="1"/>
          </p:cNvSpPr>
          <p:nvPr>
            <p:ph type="sldNum" sz="quarter" idx="12"/>
          </p:nvPr>
        </p:nvSpPr>
        <p:spPr/>
        <p:txBody>
          <a:bodyPr/>
          <a:lstStyle/>
          <a:p>
            <a:fld id="{5D86E084-3352-1048-A7D3-AB1A259C9C49}" type="slidenum">
              <a:rPr lang="en-US" smtClean="0"/>
              <a:pPr/>
              <a:t>38</a:t>
            </a:fld>
            <a:endParaRPr lang="en-US"/>
          </a:p>
        </p:txBody>
      </p:sp>
    </p:spTree>
    <p:extLst>
      <p:ext uri="{BB962C8B-B14F-4D97-AF65-F5344CB8AC3E}">
        <p14:creationId xmlns:p14="http://schemas.microsoft.com/office/powerpoint/2010/main" val="33728196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9C919-9868-4A5A-8062-411698E80F26}"/>
              </a:ext>
            </a:extLst>
          </p:cNvPr>
          <p:cNvSpPr>
            <a:spLocks noGrp="1"/>
          </p:cNvSpPr>
          <p:nvPr>
            <p:ph type="title"/>
          </p:nvPr>
        </p:nvSpPr>
        <p:spPr>
          <a:xfrm>
            <a:off x="457200" y="160337"/>
            <a:ext cx="8229600" cy="1143000"/>
          </a:xfrm>
        </p:spPr>
        <p:txBody>
          <a:bodyPr/>
          <a:lstStyle/>
          <a:p>
            <a:r>
              <a:rPr lang="en-US" dirty="0">
                <a:solidFill>
                  <a:srgbClr val="0070C0"/>
                </a:solidFill>
                <a:latin typeface="Arial Black" panose="020B0A04020102020204" pitchFamily="34" charset="0"/>
              </a:rPr>
              <a:t>SUMMARY OF REVISIONS</a:t>
            </a:r>
          </a:p>
        </p:txBody>
      </p:sp>
      <p:sp>
        <p:nvSpPr>
          <p:cNvPr id="3" name="Content Placeholder 2">
            <a:extLst>
              <a:ext uri="{FF2B5EF4-FFF2-40B4-BE49-F238E27FC236}">
                <a16:creationId xmlns:a16="http://schemas.microsoft.com/office/drawing/2014/main" id="{C30A2EE1-1835-40F2-AD39-C930B2780DB4}"/>
              </a:ext>
            </a:extLst>
          </p:cNvPr>
          <p:cNvSpPr>
            <a:spLocks noGrp="1"/>
          </p:cNvSpPr>
          <p:nvPr>
            <p:ph idx="1"/>
          </p:nvPr>
        </p:nvSpPr>
        <p:spPr>
          <a:xfrm>
            <a:off x="0" y="1117600"/>
            <a:ext cx="9076267" cy="5223933"/>
          </a:xfrm>
        </p:spPr>
        <p:txBody>
          <a:bodyPr>
            <a:normAutofit fontScale="92500" lnSpcReduction="10000"/>
          </a:bodyPr>
          <a:lstStyle/>
          <a:p>
            <a:r>
              <a:rPr lang="en-US" sz="30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Deletion of CPT code 99201:</a:t>
            </a:r>
            <a:r>
              <a:rPr lang="en-US" sz="30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The Panel agreed to eliminate 99201 as 99201 and 99202 are both straightforward MDM and only differentiated by history and exam elements.</a:t>
            </a:r>
          </a:p>
          <a:p>
            <a:r>
              <a:rPr lang="en-US" sz="30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Creation of a shorter Prolonged Services code: </a:t>
            </a:r>
          </a:p>
          <a:p>
            <a:pPr lvl="1"/>
            <a:r>
              <a:rPr lang="en-US" sz="2600" dirty="0">
                <a:solidFill>
                  <a:srgbClr val="002060"/>
                </a:solidFill>
                <a:latin typeface="Arial Black" panose="020B0A04020102020204" pitchFamily="34" charset="0"/>
              </a:rPr>
              <a:t>The Panel created a shorter prolonged services code that would capture physician/QHP time in </a:t>
            </a:r>
            <a:r>
              <a:rPr lang="en-US" sz="2600" dirty="0">
                <a:solidFill>
                  <a:srgbClr val="C00000"/>
                </a:solidFill>
                <a:latin typeface="Arial Black" panose="020B0A04020102020204" pitchFamily="34" charset="0"/>
              </a:rPr>
              <a:t>15-minute increments</a:t>
            </a:r>
            <a:r>
              <a:rPr lang="en-US" sz="2600" dirty="0">
                <a:solidFill>
                  <a:srgbClr val="002060"/>
                </a:solidFill>
                <a:latin typeface="Arial Black" panose="020B0A04020102020204" pitchFamily="34" charset="0"/>
              </a:rPr>
              <a:t>. </a:t>
            </a:r>
          </a:p>
          <a:p>
            <a:pPr lvl="1"/>
            <a:r>
              <a:rPr lang="en-US" sz="2600" dirty="0">
                <a:solidFill>
                  <a:srgbClr val="002060"/>
                </a:solidFill>
                <a:latin typeface="Arial Black" panose="020B0A04020102020204" pitchFamily="34" charset="0"/>
              </a:rPr>
              <a:t>This code would </a:t>
            </a:r>
            <a:r>
              <a:rPr lang="en-US" sz="2600" dirty="0">
                <a:solidFill>
                  <a:srgbClr val="C00000"/>
                </a:solidFill>
                <a:latin typeface="Arial Black" panose="020B0A04020102020204" pitchFamily="34" charset="0"/>
              </a:rPr>
              <a:t>only be reported with 99205 and 99215 </a:t>
            </a:r>
            <a:r>
              <a:rPr lang="en-US" sz="2600" dirty="0">
                <a:solidFill>
                  <a:srgbClr val="002060"/>
                </a:solidFill>
                <a:latin typeface="Arial Black" panose="020B0A04020102020204" pitchFamily="34" charset="0"/>
              </a:rPr>
              <a:t>and be used when time was the primary basis for code selection</a:t>
            </a:r>
            <a:r>
              <a:rPr lang="en-US" dirty="0">
                <a:solidFill>
                  <a:srgbClr val="002060"/>
                </a:solidFill>
                <a:latin typeface="Arial Black" panose="020B0A04020102020204" pitchFamily="34" charset="0"/>
              </a:rPr>
              <a:t>.</a:t>
            </a:r>
          </a:p>
        </p:txBody>
      </p:sp>
      <p:sp>
        <p:nvSpPr>
          <p:cNvPr id="4" name="Date Placeholder 3">
            <a:extLst>
              <a:ext uri="{FF2B5EF4-FFF2-40B4-BE49-F238E27FC236}">
                <a16:creationId xmlns:a16="http://schemas.microsoft.com/office/drawing/2014/main" id="{262FEE92-00D4-4777-8C66-BA280934AC81}"/>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813937E5-47CB-41E1-BBC7-D38F6385433C}"/>
              </a:ext>
            </a:extLst>
          </p:cNvPr>
          <p:cNvSpPr>
            <a:spLocks noGrp="1"/>
          </p:cNvSpPr>
          <p:nvPr>
            <p:ph type="sldNum" sz="quarter" idx="12"/>
          </p:nvPr>
        </p:nvSpPr>
        <p:spPr/>
        <p:txBody>
          <a:bodyPr/>
          <a:lstStyle/>
          <a:p>
            <a:fld id="{5D86E084-3352-1048-A7D3-AB1A259C9C49}" type="slidenum">
              <a:rPr lang="en-US" smtClean="0"/>
              <a:pPr/>
              <a:t>39</a:t>
            </a:fld>
            <a:endParaRPr lang="en-US"/>
          </a:p>
        </p:txBody>
      </p:sp>
    </p:spTree>
    <p:extLst>
      <p:ext uri="{BB962C8B-B14F-4D97-AF65-F5344CB8AC3E}">
        <p14:creationId xmlns:p14="http://schemas.microsoft.com/office/powerpoint/2010/main" val="40452984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639CF-665C-4411-B56C-4F02B91BF31C}"/>
              </a:ext>
            </a:extLst>
          </p:cNvPr>
          <p:cNvSpPr>
            <a:spLocks noGrp="1"/>
          </p:cNvSpPr>
          <p:nvPr>
            <p:ph type="title"/>
          </p:nvPr>
        </p:nvSpPr>
        <p:spPr>
          <a:xfrm>
            <a:off x="457200" y="21075"/>
            <a:ext cx="8229600" cy="1143000"/>
          </a:xfrm>
        </p:spPr>
        <p:txBody>
          <a:bodyPr/>
          <a:lstStyle/>
          <a:p>
            <a:r>
              <a:rPr lang="en-US" dirty="0">
                <a:latin typeface="Arial Black" panose="020B0A04020102020204" pitchFamily="34" charset="0"/>
              </a:rPr>
              <a:t>AND MORE IN 2021….</a:t>
            </a:r>
          </a:p>
        </p:txBody>
      </p:sp>
      <p:sp>
        <p:nvSpPr>
          <p:cNvPr id="3" name="Content Placeholder 2">
            <a:extLst>
              <a:ext uri="{FF2B5EF4-FFF2-40B4-BE49-F238E27FC236}">
                <a16:creationId xmlns:a16="http://schemas.microsoft.com/office/drawing/2014/main" id="{B790628B-28A4-4CA3-999C-D9B4157CE5C7}"/>
              </a:ext>
            </a:extLst>
          </p:cNvPr>
          <p:cNvSpPr>
            <a:spLocks noGrp="1"/>
          </p:cNvSpPr>
          <p:nvPr>
            <p:ph idx="1"/>
          </p:nvPr>
        </p:nvSpPr>
        <p:spPr>
          <a:xfrm>
            <a:off x="0" y="883613"/>
            <a:ext cx="9144000" cy="6101803"/>
          </a:xfrm>
        </p:spPr>
        <p:txBody>
          <a:bodyPr>
            <a:normAutofit fontScale="47500" lnSpcReduction="20000"/>
          </a:bodyPr>
          <a:lstStyle/>
          <a:p>
            <a:r>
              <a:rPr lang="en-US" sz="57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Implementation of add-on codes that describe additional resources inherent in visits for primary care and particular kinds of non-procedural specialized medical care, (though they would not be restricted by physician specialty). </a:t>
            </a:r>
          </a:p>
          <a:p>
            <a:pPr lvl="1"/>
            <a:r>
              <a:rPr lang="en-US" sz="5000" dirty="0">
                <a:solidFill>
                  <a:srgbClr val="002060"/>
                </a:solidFill>
                <a:effectLst>
                  <a:outerShdw blurRad="38100" dist="38100" dir="2700000" algn="tl">
                    <a:srgbClr val="000000">
                      <a:alpha val="43137"/>
                    </a:srgbClr>
                  </a:outerShdw>
                </a:effectLst>
                <a:latin typeface="Arial Black" panose="020B0A04020102020204" pitchFamily="34" charset="0"/>
              </a:rPr>
              <a:t>These codes would only be reportable with E/M office/outpatient higher level visits, and</a:t>
            </a:r>
          </a:p>
          <a:p>
            <a:pPr lvl="1"/>
            <a:r>
              <a:rPr lang="en-US" sz="5000" dirty="0">
                <a:solidFill>
                  <a:srgbClr val="002060"/>
                </a:solidFill>
                <a:effectLst>
                  <a:outerShdw blurRad="38100" dist="38100" dir="2700000" algn="tl">
                    <a:srgbClr val="000000">
                      <a:alpha val="43137"/>
                    </a:srgbClr>
                  </a:outerShdw>
                </a:effectLst>
                <a:latin typeface="Arial Black" panose="020B0A04020102020204" pitchFamily="34" charset="0"/>
              </a:rPr>
              <a:t>Their use generally would not impose new per-visit documentation requirements; and</a:t>
            </a:r>
          </a:p>
          <a:p>
            <a:r>
              <a:rPr lang="en-US" sz="57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Adoption of a new “extended visit” add-on code for use only with E/M office/outpatient level 5 visits to </a:t>
            </a:r>
            <a:r>
              <a:rPr lang="en-US" sz="5700" dirty="0">
                <a:solidFill>
                  <a:srgbClr val="C00000"/>
                </a:solidFill>
                <a:effectLst>
                  <a:outerShdw blurRad="38100" dist="38100" dir="2700000" algn="tl">
                    <a:srgbClr val="000000">
                      <a:alpha val="43137"/>
                    </a:srgbClr>
                  </a:outerShdw>
                </a:effectLst>
                <a:latin typeface="Arial Black" panose="020B0A04020102020204" pitchFamily="34" charset="0"/>
              </a:rPr>
              <a:t>account for the additional resources required when practitioners need to spend extended time with the patient.</a:t>
            </a:r>
          </a:p>
          <a:p>
            <a:endParaRPr lang="en-US" dirty="0"/>
          </a:p>
        </p:txBody>
      </p:sp>
      <p:sp>
        <p:nvSpPr>
          <p:cNvPr id="4" name="Date Placeholder 3">
            <a:extLst>
              <a:ext uri="{FF2B5EF4-FFF2-40B4-BE49-F238E27FC236}">
                <a16:creationId xmlns:a16="http://schemas.microsoft.com/office/drawing/2014/main" id="{22FA87DF-A0FB-468C-A7B6-E18BFAD6A01B}"/>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BCDDCA53-9E43-4811-B41E-0A3A53032141}"/>
              </a:ext>
            </a:extLst>
          </p:cNvPr>
          <p:cNvSpPr>
            <a:spLocks noGrp="1"/>
          </p:cNvSpPr>
          <p:nvPr>
            <p:ph type="sldNum" sz="quarter" idx="12"/>
          </p:nvPr>
        </p:nvSpPr>
        <p:spPr/>
        <p:txBody>
          <a:bodyPr/>
          <a:lstStyle/>
          <a:p>
            <a:fld id="{5D86E084-3352-1048-A7D3-AB1A259C9C49}" type="slidenum">
              <a:rPr lang="en-US" smtClean="0"/>
              <a:pPr/>
              <a:t>40</a:t>
            </a:fld>
            <a:endParaRPr lang="en-US"/>
          </a:p>
        </p:txBody>
      </p:sp>
    </p:spTree>
    <p:extLst>
      <p:ext uri="{BB962C8B-B14F-4D97-AF65-F5344CB8AC3E}">
        <p14:creationId xmlns:p14="http://schemas.microsoft.com/office/powerpoint/2010/main" val="10966771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07CD8-B87F-41FF-AE3B-87C6DFAFB049}"/>
              </a:ext>
            </a:extLst>
          </p:cNvPr>
          <p:cNvSpPr>
            <a:spLocks noGrp="1"/>
          </p:cNvSpPr>
          <p:nvPr>
            <p:ph type="title"/>
          </p:nvPr>
        </p:nvSpPr>
        <p:spPr>
          <a:xfrm>
            <a:off x="0" y="76684"/>
            <a:ext cx="9144000" cy="1143000"/>
          </a:xfrm>
          <a:solidFill>
            <a:schemeClr val="bg1"/>
          </a:solidFill>
        </p:spPr>
        <p:txBody>
          <a:bodyPr>
            <a:noAutofit/>
          </a:bodyPr>
          <a:lstStyle/>
          <a:p>
            <a:r>
              <a:rPr lang="en-US" sz="3200" dirty="0">
                <a:latin typeface="Arial Black" panose="020B0A04020102020204" pitchFamily="34" charset="0"/>
              </a:rPr>
              <a:t>ESTIMATED PAY CHANGES IN OFFICE E&amp;M PAYMENTS IN 2021</a:t>
            </a:r>
          </a:p>
        </p:txBody>
      </p:sp>
      <p:sp>
        <p:nvSpPr>
          <p:cNvPr id="3" name="Content Placeholder 2">
            <a:extLst>
              <a:ext uri="{FF2B5EF4-FFF2-40B4-BE49-F238E27FC236}">
                <a16:creationId xmlns:a16="http://schemas.microsoft.com/office/drawing/2014/main" id="{31D5FD9B-5553-4E66-9975-4B425558E79E}"/>
              </a:ext>
            </a:extLst>
          </p:cNvPr>
          <p:cNvSpPr>
            <a:spLocks noGrp="1"/>
          </p:cNvSpPr>
          <p:nvPr>
            <p:ph idx="1"/>
          </p:nvPr>
        </p:nvSpPr>
        <p:spPr>
          <a:xfrm>
            <a:off x="0" y="1479836"/>
            <a:ext cx="8475133" cy="3769497"/>
          </a:xfrm>
        </p:spPr>
        <p:txBody>
          <a:bodyPr/>
          <a:lstStyle/>
          <a:p>
            <a:r>
              <a:rPr lang="en-US" sz="28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By specialty</a:t>
            </a:r>
          </a:p>
          <a:p>
            <a:pPr lvl="1"/>
            <a:r>
              <a:rPr lang="en-US" sz="2400" dirty="0">
                <a:solidFill>
                  <a:srgbClr val="002060"/>
                </a:solidFill>
                <a:latin typeface="Arial Black" panose="020B0A04020102020204" pitchFamily="34" charset="0"/>
              </a:rPr>
              <a:t>Work RVU</a:t>
            </a:r>
          </a:p>
          <a:p>
            <a:pPr lvl="1"/>
            <a:r>
              <a:rPr lang="en-US" sz="2400" dirty="0">
                <a:solidFill>
                  <a:srgbClr val="002060"/>
                </a:solidFill>
                <a:latin typeface="Arial Black" panose="020B0A04020102020204" pitchFamily="34" charset="0"/>
              </a:rPr>
              <a:t>Overhead RVU</a:t>
            </a:r>
          </a:p>
          <a:p>
            <a:pPr lvl="1"/>
            <a:r>
              <a:rPr lang="en-US" sz="2400" dirty="0">
                <a:solidFill>
                  <a:srgbClr val="002060"/>
                </a:solidFill>
                <a:latin typeface="Arial Black" panose="020B0A04020102020204" pitchFamily="34" charset="0"/>
              </a:rPr>
              <a:t>Liability RVU</a:t>
            </a:r>
          </a:p>
          <a:p>
            <a:r>
              <a:rPr lang="en-US" sz="28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There will be calculated “winners” and “losers”</a:t>
            </a:r>
          </a:p>
          <a:p>
            <a:r>
              <a:rPr lang="en-US" sz="28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This is still subject to last minute changes in the laws or calculation</a:t>
            </a:r>
          </a:p>
        </p:txBody>
      </p:sp>
      <p:sp>
        <p:nvSpPr>
          <p:cNvPr id="4" name="Date Placeholder 3">
            <a:extLst>
              <a:ext uri="{FF2B5EF4-FFF2-40B4-BE49-F238E27FC236}">
                <a16:creationId xmlns:a16="http://schemas.microsoft.com/office/drawing/2014/main" id="{EEC4D56E-FA76-40B1-A98E-38BA2138C4F6}"/>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98F9D1A9-EABD-4E28-8447-9B46959AD669}"/>
              </a:ext>
            </a:extLst>
          </p:cNvPr>
          <p:cNvSpPr>
            <a:spLocks noGrp="1"/>
          </p:cNvSpPr>
          <p:nvPr>
            <p:ph type="sldNum" sz="quarter" idx="12"/>
          </p:nvPr>
        </p:nvSpPr>
        <p:spPr/>
        <p:txBody>
          <a:bodyPr/>
          <a:lstStyle/>
          <a:p>
            <a:fld id="{5D86E084-3352-1048-A7D3-AB1A259C9C49}" type="slidenum">
              <a:rPr lang="en-US" smtClean="0"/>
              <a:pPr/>
              <a:t>41</a:t>
            </a:fld>
            <a:endParaRPr lang="en-US"/>
          </a:p>
        </p:txBody>
      </p:sp>
      <p:sp>
        <p:nvSpPr>
          <p:cNvPr id="6" name="TextBox 5">
            <a:extLst>
              <a:ext uri="{FF2B5EF4-FFF2-40B4-BE49-F238E27FC236}">
                <a16:creationId xmlns:a16="http://schemas.microsoft.com/office/drawing/2014/main" id="{25329565-1A47-47D9-9786-3163D13202D4}"/>
              </a:ext>
            </a:extLst>
          </p:cNvPr>
          <p:cNvSpPr txBox="1"/>
          <p:nvPr/>
        </p:nvSpPr>
        <p:spPr>
          <a:xfrm>
            <a:off x="331342" y="5359597"/>
            <a:ext cx="8254772" cy="1200329"/>
          </a:xfrm>
          <a:prstGeom prst="rect">
            <a:avLst/>
          </a:prstGeom>
          <a:solidFill>
            <a:srgbClr val="FFFF00"/>
          </a:solidFill>
        </p:spPr>
        <p:txBody>
          <a:bodyPr wrap="square" rtlCol="0">
            <a:spAutoFit/>
          </a:bodyPr>
          <a:lstStyle/>
          <a:p>
            <a:r>
              <a:rPr lang="en-US" sz="2400" dirty="0">
                <a:latin typeface="Arial Black" panose="020B0A04020102020204" pitchFamily="34" charset="0"/>
                <a:hlinkClick r:id="rId2"/>
              </a:rPr>
              <a:t>https://s3.amazonaws.com/public-inspection.federalregister.gov/2019-16041.pdf</a:t>
            </a:r>
            <a:r>
              <a:rPr lang="en-US" sz="2400" dirty="0">
                <a:latin typeface="Arial Black" panose="020B0A04020102020204" pitchFamily="34" charset="0"/>
              </a:rPr>
              <a:t>     Page 1187, Table 111</a:t>
            </a:r>
            <a:endParaRPr lang="en-US" dirty="0">
              <a:latin typeface="Arial Black" panose="020B0A04020102020204" pitchFamily="34" charset="0"/>
            </a:endParaRPr>
          </a:p>
        </p:txBody>
      </p:sp>
    </p:spTree>
    <p:extLst>
      <p:ext uri="{BB962C8B-B14F-4D97-AF65-F5344CB8AC3E}">
        <p14:creationId xmlns:p14="http://schemas.microsoft.com/office/powerpoint/2010/main" val="22656146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D77E410-FDC9-4F5C-BB75-E785F6AEA3FE}"/>
              </a:ext>
            </a:extLst>
          </p:cNvPr>
          <p:cNvSpPr/>
          <p:nvPr/>
        </p:nvSpPr>
        <p:spPr>
          <a:xfrm>
            <a:off x="49567" y="4710827"/>
            <a:ext cx="9044866" cy="1706906"/>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B360BA70-2D9F-4428-A4D9-6E25809F607A}"/>
              </a:ext>
            </a:extLst>
          </p:cNvPr>
          <p:cNvSpPr>
            <a:spLocks noGrp="1"/>
          </p:cNvSpPr>
          <p:nvPr>
            <p:ph type="dt" sz="half" idx="10"/>
          </p:nvPr>
        </p:nvSpPr>
        <p:spPr/>
        <p:txBody>
          <a:bodyPr/>
          <a:lstStyle/>
          <a:p>
            <a:fld id="{D626FC28-D3B6-47B1-9638-E1BA853745F4}" type="datetime1">
              <a:rPr lang="en-US" smtClean="0"/>
              <a:pPr/>
              <a:t>1/14/2020</a:t>
            </a:fld>
            <a:endParaRPr lang="en-US"/>
          </a:p>
        </p:txBody>
      </p:sp>
      <p:sp>
        <p:nvSpPr>
          <p:cNvPr id="3" name="Slide Number Placeholder 2">
            <a:extLst>
              <a:ext uri="{FF2B5EF4-FFF2-40B4-BE49-F238E27FC236}">
                <a16:creationId xmlns:a16="http://schemas.microsoft.com/office/drawing/2014/main" id="{7EFDDA04-E9B0-48E6-9071-1623C85659D4}"/>
              </a:ext>
            </a:extLst>
          </p:cNvPr>
          <p:cNvSpPr>
            <a:spLocks noGrp="1"/>
          </p:cNvSpPr>
          <p:nvPr>
            <p:ph type="sldNum" sz="quarter" idx="12"/>
          </p:nvPr>
        </p:nvSpPr>
        <p:spPr/>
        <p:txBody>
          <a:bodyPr/>
          <a:lstStyle/>
          <a:p>
            <a:fld id="{5D86E084-3352-1048-A7D3-AB1A259C9C49}" type="slidenum">
              <a:rPr lang="en-US" smtClean="0"/>
              <a:pPr/>
              <a:t>42</a:t>
            </a:fld>
            <a:endParaRPr lang="en-US"/>
          </a:p>
        </p:txBody>
      </p:sp>
      <p:pic>
        <p:nvPicPr>
          <p:cNvPr id="5" name="Picture 4">
            <a:extLst>
              <a:ext uri="{FF2B5EF4-FFF2-40B4-BE49-F238E27FC236}">
                <a16:creationId xmlns:a16="http://schemas.microsoft.com/office/drawing/2014/main" id="{7E36FBD7-F0B7-4701-9C9B-1678D744954C}"/>
              </a:ext>
            </a:extLst>
          </p:cNvPr>
          <p:cNvPicPr>
            <a:picLocks noChangeAspect="1"/>
          </p:cNvPicPr>
          <p:nvPr/>
        </p:nvPicPr>
        <p:blipFill rotWithShape="1">
          <a:blip r:embed="rId2"/>
          <a:srcRect l="6944" t="1605" r="8056" b="10329"/>
          <a:stretch/>
        </p:blipFill>
        <p:spPr>
          <a:xfrm>
            <a:off x="0" y="993961"/>
            <a:ext cx="9094433" cy="5300133"/>
          </a:xfrm>
          <a:prstGeom prst="rect">
            <a:avLst/>
          </a:prstGeom>
        </p:spPr>
      </p:pic>
      <p:sp>
        <p:nvSpPr>
          <p:cNvPr id="10" name="Rectangle 9">
            <a:extLst>
              <a:ext uri="{FF2B5EF4-FFF2-40B4-BE49-F238E27FC236}">
                <a16:creationId xmlns:a16="http://schemas.microsoft.com/office/drawing/2014/main" id="{1B01774E-10E0-44E1-ACE4-7514F9EDDAF9}"/>
              </a:ext>
            </a:extLst>
          </p:cNvPr>
          <p:cNvSpPr/>
          <p:nvPr/>
        </p:nvSpPr>
        <p:spPr>
          <a:xfrm>
            <a:off x="-42379" y="4578540"/>
            <a:ext cx="9144000" cy="1776161"/>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5B2089F-F12E-474D-BC70-F999E57E5400}"/>
              </a:ext>
            </a:extLst>
          </p:cNvPr>
          <p:cNvPicPr>
            <a:picLocks noChangeAspect="1"/>
          </p:cNvPicPr>
          <p:nvPr/>
        </p:nvPicPr>
        <p:blipFill rotWithShape="1">
          <a:blip r:embed="rId3"/>
          <a:srcRect l="6297" r="7685" b="1605"/>
          <a:stretch/>
        </p:blipFill>
        <p:spPr>
          <a:xfrm>
            <a:off x="49567" y="49750"/>
            <a:ext cx="9097793" cy="6107581"/>
          </a:xfrm>
          <a:prstGeom prst="rect">
            <a:avLst/>
          </a:prstGeom>
        </p:spPr>
      </p:pic>
      <p:sp>
        <p:nvSpPr>
          <p:cNvPr id="6" name="Rectangle 5">
            <a:extLst>
              <a:ext uri="{FF2B5EF4-FFF2-40B4-BE49-F238E27FC236}">
                <a16:creationId xmlns:a16="http://schemas.microsoft.com/office/drawing/2014/main" id="{320EAEF9-10A0-4082-BD61-F0A1C3A30575}"/>
              </a:ext>
            </a:extLst>
          </p:cNvPr>
          <p:cNvSpPr/>
          <p:nvPr/>
        </p:nvSpPr>
        <p:spPr>
          <a:xfrm>
            <a:off x="42379" y="5718956"/>
            <a:ext cx="9071330" cy="487135"/>
          </a:xfrm>
          <a:prstGeom prst="rect">
            <a:avLst/>
          </a:prstGeom>
          <a:noFill/>
          <a:ln w="571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087789A-A35B-460B-AB8D-FC608C1D39EE}"/>
              </a:ext>
            </a:extLst>
          </p:cNvPr>
          <p:cNvSpPr txBox="1"/>
          <p:nvPr/>
        </p:nvSpPr>
        <p:spPr>
          <a:xfrm>
            <a:off x="391886" y="6223475"/>
            <a:ext cx="8589336" cy="584775"/>
          </a:xfrm>
          <a:prstGeom prst="rect">
            <a:avLst/>
          </a:prstGeom>
          <a:solidFill>
            <a:srgbClr val="FFFF00"/>
          </a:solidFill>
        </p:spPr>
        <p:txBody>
          <a:bodyPr wrap="square" rtlCol="0">
            <a:spAutoFit/>
          </a:bodyPr>
          <a:lstStyle/>
          <a:p>
            <a:r>
              <a:rPr lang="en-US" sz="1600" dirty="0">
                <a:latin typeface="Arial Black" panose="020B0A04020102020204" pitchFamily="34" charset="0"/>
                <a:hlinkClick r:id="rId4"/>
              </a:rPr>
              <a:t>https://s3.amazonaws.com/public-inspection.federalregister.gov/2019-16041.pdf</a:t>
            </a:r>
            <a:r>
              <a:rPr lang="en-US" sz="1600" dirty="0">
                <a:latin typeface="Arial Black" panose="020B0A04020102020204" pitchFamily="34" charset="0"/>
              </a:rPr>
              <a:t>     Page 1187, Table 111</a:t>
            </a:r>
          </a:p>
        </p:txBody>
      </p:sp>
    </p:spTree>
    <p:extLst>
      <p:ext uri="{BB962C8B-B14F-4D97-AF65-F5344CB8AC3E}">
        <p14:creationId xmlns:p14="http://schemas.microsoft.com/office/powerpoint/2010/main" val="37515590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F9E26-CDB0-4BE2-A068-C4DBC491C503}"/>
              </a:ext>
            </a:extLst>
          </p:cNvPr>
          <p:cNvSpPr>
            <a:spLocks noGrp="1"/>
          </p:cNvSpPr>
          <p:nvPr>
            <p:ph type="title"/>
          </p:nvPr>
        </p:nvSpPr>
        <p:spPr>
          <a:xfrm>
            <a:off x="76200" y="0"/>
            <a:ext cx="9144000" cy="1143000"/>
          </a:xfrm>
          <a:solidFill>
            <a:schemeClr val="bg1"/>
          </a:solidFill>
        </p:spPr>
        <p:txBody>
          <a:bodyPr>
            <a:normAutofit fontScale="90000"/>
          </a:bodyPr>
          <a:lstStyle/>
          <a:p>
            <a:r>
              <a:rPr lang="en-US" dirty="0">
                <a:latin typeface="Arial Black" panose="020B0A04020102020204" pitchFamily="34" charset="0"/>
              </a:rPr>
              <a:t>CMS 2020 FINALIZED FEE SCHEDULE</a:t>
            </a:r>
          </a:p>
        </p:txBody>
      </p:sp>
      <p:sp>
        <p:nvSpPr>
          <p:cNvPr id="3" name="Content Placeholder 2">
            <a:extLst>
              <a:ext uri="{FF2B5EF4-FFF2-40B4-BE49-F238E27FC236}">
                <a16:creationId xmlns:a16="http://schemas.microsoft.com/office/drawing/2014/main" id="{9ED8FFE7-4ABC-4CF3-80CD-D5618B33715E}"/>
              </a:ext>
            </a:extLst>
          </p:cNvPr>
          <p:cNvSpPr>
            <a:spLocks noGrp="1"/>
          </p:cNvSpPr>
          <p:nvPr>
            <p:ph idx="1"/>
          </p:nvPr>
        </p:nvSpPr>
        <p:spPr>
          <a:xfrm>
            <a:off x="76200" y="1030550"/>
            <a:ext cx="8932333" cy="6013715"/>
          </a:xfrm>
        </p:spPr>
        <p:txBody>
          <a:bodyPr>
            <a:normAutofit fontScale="92500" lnSpcReduction="10000"/>
          </a:bodyPr>
          <a:lstStyle/>
          <a:p>
            <a:r>
              <a:rPr lang="en-US" sz="24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Finalized Policy, Payment, and Quality Provisions Changes to the Medicare Physician Fee Schedule for Calendar Year 2020</a:t>
            </a:r>
          </a:p>
          <a:p>
            <a:pPr lvl="1"/>
            <a:r>
              <a:rPr lang="en-US" sz="2000" dirty="0">
                <a:latin typeface="Arial Black" panose="020B0A04020102020204" pitchFamily="34" charset="0"/>
                <a:hlinkClick r:id="rId2"/>
              </a:rPr>
              <a:t>https://www.cms.gov/newsroom/fact-sheets/finalized-policy-payment-and-quality-provisions-changes-medicare-physician-fee-schedule-calendar</a:t>
            </a:r>
            <a:endParaRPr lang="en-US" sz="2000" dirty="0">
              <a:latin typeface="Arial Black" panose="020B0A04020102020204" pitchFamily="34" charset="0"/>
            </a:endParaRPr>
          </a:p>
          <a:p>
            <a:r>
              <a:rPr lang="en-US" sz="24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CY 2020 Medicare Hospital Outpatient Prospective Payment System and Ambulatory Surgical Center Payment System Final Rule (CMS-1717-FC)</a:t>
            </a:r>
          </a:p>
          <a:p>
            <a:pPr lvl="1"/>
            <a:r>
              <a:rPr lang="en-US" sz="2000" b="1" dirty="0">
                <a:latin typeface="Arial Black" panose="020B0A04020102020204" pitchFamily="34" charset="0"/>
                <a:hlinkClick r:id="rId3"/>
              </a:rPr>
              <a:t>https://www.cms.gov/newsroom/fact-sheets/cy-2020-medicare-hospital-outpatient-prospective-payment-system-and-ambulatory-surgical-center-0</a:t>
            </a:r>
            <a:endParaRPr lang="en-US" sz="2000" b="1" dirty="0">
              <a:latin typeface="Arial Black" panose="020B0A04020102020204" pitchFamily="34" charset="0"/>
            </a:endParaRPr>
          </a:p>
          <a:p>
            <a:r>
              <a:rPr lang="en-US" sz="2400" b="1"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CY2020 End-Stage Renal Disease/Durable Medical Equipment Final Rule (CMS 1713-F)</a:t>
            </a:r>
          </a:p>
          <a:p>
            <a:pPr lvl="1"/>
            <a:r>
              <a:rPr lang="en-US" sz="2000" b="1" dirty="0">
                <a:latin typeface="Arial Black" panose="020B0A04020102020204" pitchFamily="34" charset="0"/>
                <a:hlinkClick r:id="rId4"/>
              </a:rPr>
              <a:t>https://www.cms.gov/newsroom/fact-sheets/cy2020-end-stage-renal-diseasedurable-medical-equipment-final-rule-cms-1713-f</a:t>
            </a:r>
            <a:endParaRPr lang="en-US" sz="2000" b="1" dirty="0">
              <a:latin typeface="Arial Black" panose="020B0A04020102020204" pitchFamily="34" charset="0"/>
            </a:endParaRPr>
          </a:p>
          <a:p>
            <a:pPr marL="457200" lvl="1" indent="0">
              <a:buNone/>
            </a:pPr>
            <a:r>
              <a:rPr lang="en-US" sz="2000" b="1" dirty="0">
                <a:latin typeface="Arial Black" panose="020B0A04020102020204" pitchFamily="34" charset="0"/>
              </a:rPr>
              <a:t> </a:t>
            </a:r>
            <a:endParaRPr lang="en-US" sz="2000" dirty="0">
              <a:latin typeface="Arial Black" panose="020B0A04020102020204" pitchFamily="34" charset="0"/>
            </a:endParaRPr>
          </a:p>
        </p:txBody>
      </p:sp>
      <p:sp>
        <p:nvSpPr>
          <p:cNvPr id="5" name="Slide Number Placeholder 4">
            <a:extLst>
              <a:ext uri="{FF2B5EF4-FFF2-40B4-BE49-F238E27FC236}">
                <a16:creationId xmlns:a16="http://schemas.microsoft.com/office/drawing/2014/main" id="{4A842C97-1F6B-4352-82B9-B032A72FC43C}"/>
              </a:ext>
            </a:extLst>
          </p:cNvPr>
          <p:cNvSpPr>
            <a:spLocks noGrp="1"/>
          </p:cNvSpPr>
          <p:nvPr>
            <p:ph type="sldNum" sz="quarter" idx="12"/>
          </p:nvPr>
        </p:nvSpPr>
        <p:spPr/>
        <p:txBody>
          <a:bodyPr/>
          <a:lstStyle/>
          <a:p>
            <a:fld id="{5D86E084-3352-1048-A7D3-AB1A259C9C49}" type="slidenum">
              <a:rPr lang="en-US" smtClean="0"/>
              <a:pPr/>
              <a:t>43</a:t>
            </a:fld>
            <a:endParaRPr lang="en-US"/>
          </a:p>
        </p:txBody>
      </p:sp>
      <p:sp>
        <p:nvSpPr>
          <p:cNvPr id="6" name="TextBox 5">
            <a:extLst>
              <a:ext uri="{FF2B5EF4-FFF2-40B4-BE49-F238E27FC236}">
                <a16:creationId xmlns:a16="http://schemas.microsoft.com/office/drawing/2014/main" id="{ECCB8F64-6A7F-4ED5-9BB6-702AC292A1A3}"/>
              </a:ext>
            </a:extLst>
          </p:cNvPr>
          <p:cNvSpPr txBox="1"/>
          <p:nvPr/>
        </p:nvSpPr>
        <p:spPr>
          <a:xfrm>
            <a:off x="194733" y="6471800"/>
            <a:ext cx="8669867" cy="369332"/>
          </a:xfrm>
          <a:prstGeom prst="rect">
            <a:avLst/>
          </a:prstGeom>
          <a:solidFill>
            <a:srgbClr val="FFFF00"/>
          </a:solidFill>
        </p:spPr>
        <p:txBody>
          <a:bodyPr wrap="square" rtlCol="0">
            <a:spAutoFit/>
          </a:bodyPr>
          <a:lstStyle/>
          <a:p>
            <a:r>
              <a:rPr lang="en-US" b="1" dirty="0"/>
              <a:t>To see all 2475 pages of the federal register</a:t>
            </a:r>
            <a:r>
              <a:rPr lang="en-US" dirty="0"/>
              <a:t>: </a:t>
            </a:r>
            <a:r>
              <a:rPr lang="en-US" b="1" dirty="0">
                <a:hlinkClick r:id="rId5"/>
              </a:rPr>
              <a:t>https://federalregister.gov/d/2019-24086</a:t>
            </a:r>
            <a:r>
              <a:rPr lang="en-US" dirty="0"/>
              <a:t>, </a:t>
            </a:r>
          </a:p>
        </p:txBody>
      </p:sp>
    </p:spTree>
    <p:extLst>
      <p:ext uri="{BB962C8B-B14F-4D97-AF65-F5344CB8AC3E}">
        <p14:creationId xmlns:p14="http://schemas.microsoft.com/office/powerpoint/2010/main" val="5897529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EB7ED-393D-47F0-95A5-694721C9B60B}"/>
              </a:ext>
            </a:extLst>
          </p:cNvPr>
          <p:cNvSpPr>
            <a:spLocks noGrp="1"/>
          </p:cNvSpPr>
          <p:nvPr>
            <p:ph type="title"/>
          </p:nvPr>
        </p:nvSpPr>
        <p:spPr>
          <a:xfrm>
            <a:off x="-69669" y="-81280"/>
            <a:ext cx="9213667" cy="1143000"/>
          </a:xfrm>
          <a:solidFill>
            <a:schemeClr val="bg1"/>
          </a:solidFill>
        </p:spPr>
        <p:txBody>
          <a:bodyPr>
            <a:normAutofit fontScale="90000"/>
          </a:bodyPr>
          <a:lstStyle/>
          <a:p>
            <a:r>
              <a:rPr lang="en-US" dirty="0">
                <a:solidFill>
                  <a:srgbClr val="0070C0"/>
                </a:solidFill>
                <a:latin typeface="Arial Black" panose="020B0A04020102020204" pitchFamily="34" charset="0"/>
              </a:rPr>
              <a:t>APPROPRIATE USE CRITERIA: AUC</a:t>
            </a:r>
          </a:p>
        </p:txBody>
      </p:sp>
      <p:sp>
        <p:nvSpPr>
          <p:cNvPr id="3" name="Content Placeholder 2">
            <a:extLst>
              <a:ext uri="{FF2B5EF4-FFF2-40B4-BE49-F238E27FC236}">
                <a16:creationId xmlns:a16="http://schemas.microsoft.com/office/drawing/2014/main" id="{D8E7D3C3-28FF-4B5B-AF57-959905E6C870}"/>
              </a:ext>
            </a:extLst>
          </p:cNvPr>
          <p:cNvSpPr>
            <a:spLocks noGrp="1"/>
          </p:cNvSpPr>
          <p:nvPr>
            <p:ph idx="1"/>
          </p:nvPr>
        </p:nvSpPr>
        <p:spPr>
          <a:xfrm>
            <a:off x="1" y="765267"/>
            <a:ext cx="9143999" cy="6092733"/>
          </a:xfrm>
        </p:spPr>
        <p:txBody>
          <a:bodyPr>
            <a:normAutofit fontScale="92500" lnSpcReduction="10000"/>
          </a:bodyPr>
          <a:lstStyle/>
          <a:p>
            <a:r>
              <a:rPr lang="en-US" sz="22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The Protecting Access to Medicare Act (PAMA) of 2014, Section 218(b), established a new program to increase the rate of appropriate advanced diagnostic imaging services provided to Medicare beneficiaries. Examples of such advanced imaging services include:</a:t>
            </a:r>
          </a:p>
          <a:p>
            <a:pPr lvl="1"/>
            <a:r>
              <a:rPr lang="en-US" sz="1700" dirty="0">
                <a:solidFill>
                  <a:srgbClr val="002060"/>
                </a:solidFill>
                <a:latin typeface="Arial Black" panose="020B0A04020102020204" pitchFamily="34" charset="0"/>
              </a:rPr>
              <a:t>Computed tomography (CT)</a:t>
            </a:r>
          </a:p>
          <a:p>
            <a:pPr lvl="1"/>
            <a:r>
              <a:rPr lang="en-US" sz="1700" dirty="0">
                <a:solidFill>
                  <a:srgbClr val="002060"/>
                </a:solidFill>
                <a:latin typeface="Arial Black" panose="020B0A04020102020204" pitchFamily="34" charset="0"/>
              </a:rPr>
              <a:t>Positron emission tomography (PET)</a:t>
            </a:r>
          </a:p>
          <a:p>
            <a:pPr lvl="1"/>
            <a:r>
              <a:rPr lang="en-US" sz="1700" dirty="0">
                <a:solidFill>
                  <a:srgbClr val="002060"/>
                </a:solidFill>
                <a:latin typeface="Arial Black" panose="020B0A04020102020204" pitchFamily="34" charset="0"/>
              </a:rPr>
              <a:t>Nuclear medicine, and</a:t>
            </a:r>
          </a:p>
          <a:p>
            <a:pPr lvl="1"/>
            <a:r>
              <a:rPr lang="en-US" sz="1700" dirty="0">
                <a:solidFill>
                  <a:srgbClr val="002060"/>
                </a:solidFill>
                <a:latin typeface="Arial Black" panose="020B0A04020102020204" pitchFamily="34" charset="0"/>
              </a:rPr>
              <a:t>Magnetic resonance imaging (MRI)</a:t>
            </a:r>
          </a:p>
          <a:p>
            <a:r>
              <a:rPr lang="en-US" sz="22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When a practitioner orders an advanced diagnostic imaging service for a Medicare beneficiary, he/she, or clinical staff acting under his/her direction, will be required to consult a qualified Clinical Decision Support Mechanism (CDSM).</a:t>
            </a:r>
          </a:p>
          <a:p>
            <a:r>
              <a:rPr lang="en-US" sz="22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CDSMs are electronic portals through which appropriate use criteria (AUC) is accessed </a:t>
            </a:r>
          </a:p>
          <a:p>
            <a:pPr lvl="1"/>
            <a:r>
              <a:rPr lang="en-US" sz="1600" dirty="0">
                <a:solidFill>
                  <a:srgbClr val="002060"/>
                </a:solidFill>
                <a:latin typeface="Arial Black" panose="020B0A04020102020204" pitchFamily="34" charset="0"/>
              </a:rPr>
              <a:t>CDSM provides a determination of whether the order adheres to AUC, or if the </a:t>
            </a:r>
            <a:r>
              <a:rPr lang="en-US" sz="1700" dirty="0">
                <a:solidFill>
                  <a:srgbClr val="002060"/>
                </a:solidFill>
                <a:latin typeface="Arial Black" panose="020B0A04020102020204" pitchFamily="34" charset="0"/>
              </a:rPr>
              <a:t>AUC consulted was not applicable </a:t>
            </a:r>
          </a:p>
          <a:p>
            <a:pPr lvl="1"/>
            <a:r>
              <a:rPr lang="en-US" sz="1700" dirty="0">
                <a:solidFill>
                  <a:srgbClr val="002060"/>
                </a:solidFill>
                <a:latin typeface="Arial Black" panose="020B0A04020102020204" pitchFamily="34" charset="0"/>
              </a:rPr>
              <a:t>A consultation must take place at the time of the order for imaging services furnished in one of the settings and paid for under one of the below payment systems.  Ultimately, practitioners whose ordering patterns are considered outliers will be subject to prior authorization.  </a:t>
            </a:r>
          </a:p>
        </p:txBody>
      </p:sp>
      <p:sp>
        <p:nvSpPr>
          <p:cNvPr id="4" name="Date Placeholder 3">
            <a:extLst>
              <a:ext uri="{FF2B5EF4-FFF2-40B4-BE49-F238E27FC236}">
                <a16:creationId xmlns:a16="http://schemas.microsoft.com/office/drawing/2014/main" id="{248C83E9-33A8-49CE-B26D-78DEB8C9133B}"/>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3AED1F67-1799-4B0B-A28C-EDF0AA0B0A76}"/>
              </a:ext>
            </a:extLst>
          </p:cNvPr>
          <p:cNvSpPr>
            <a:spLocks noGrp="1"/>
          </p:cNvSpPr>
          <p:nvPr>
            <p:ph type="sldNum" sz="quarter" idx="12"/>
          </p:nvPr>
        </p:nvSpPr>
        <p:spPr/>
        <p:txBody>
          <a:bodyPr/>
          <a:lstStyle/>
          <a:p>
            <a:fld id="{5D86E084-3352-1048-A7D3-AB1A259C9C49}" type="slidenum">
              <a:rPr lang="en-US" smtClean="0"/>
              <a:pPr/>
              <a:t>44</a:t>
            </a:fld>
            <a:endParaRPr lang="en-US"/>
          </a:p>
        </p:txBody>
      </p:sp>
    </p:spTree>
    <p:extLst>
      <p:ext uri="{BB962C8B-B14F-4D97-AF65-F5344CB8AC3E}">
        <p14:creationId xmlns:p14="http://schemas.microsoft.com/office/powerpoint/2010/main" val="14032807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EB7ED-393D-47F0-95A5-694721C9B60B}"/>
              </a:ext>
            </a:extLst>
          </p:cNvPr>
          <p:cNvSpPr>
            <a:spLocks noGrp="1"/>
          </p:cNvSpPr>
          <p:nvPr>
            <p:ph type="title"/>
          </p:nvPr>
        </p:nvSpPr>
        <p:spPr>
          <a:xfrm>
            <a:off x="381000" y="0"/>
            <a:ext cx="8229600" cy="1143000"/>
          </a:xfrm>
          <a:solidFill>
            <a:schemeClr val="bg1"/>
          </a:solidFill>
        </p:spPr>
        <p:txBody>
          <a:bodyPr/>
          <a:lstStyle/>
          <a:p>
            <a:r>
              <a:rPr lang="en-US" dirty="0">
                <a:solidFill>
                  <a:srgbClr val="0070C0"/>
                </a:solidFill>
                <a:latin typeface="Arial Black" panose="020B0A04020102020204" pitchFamily="34" charset="0"/>
              </a:rPr>
              <a:t>APPROPRIATE USE CRITERIA</a:t>
            </a:r>
          </a:p>
        </p:txBody>
      </p:sp>
      <p:sp>
        <p:nvSpPr>
          <p:cNvPr id="3" name="Content Placeholder 2">
            <a:extLst>
              <a:ext uri="{FF2B5EF4-FFF2-40B4-BE49-F238E27FC236}">
                <a16:creationId xmlns:a16="http://schemas.microsoft.com/office/drawing/2014/main" id="{D8E7D3C3-28FF-4B5B-AF57-959905E6C870}"/>
              </a:ext>
            </a:extLst>
          </p:cNvPr>
          <p:cNvSpPr>
            <a:spLocks noGrp="1"/>
          </p:cNvSpPr>
          <p:nvPr>
            <p:ph idx="1"/>
          </p:nvPr>
        </p:nvSpPr>
        <p:spPr>
          <a:xfrm>
            <a:off x="-76200" y="837294"/>
            <a:ext cx="9143999" cy="5706533"/>
          </a:xfrm>
        </p:spPr>
        <p:txBody>
          <a:bodyPr>
            <a:normAutofit/>
          </a:bodyPr>
          <a:lstStyle/>
          <a:p>
            <a:r>
              <a:rPr lang="en-US" sz="20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This program impacts all physicians &amp; practitioners that order advanced diagnostic imaging services and physicians, practitioners and facilities that furnish advanced diagnostic imaging services in a physician’s office, hospital outpatient department (including the ED), an ambulatory surgical center or an independent diagnostic testing facility (IDTF) and whose claims are paid under the physician fee schedule, hospital outpatient prospective payment system or ambulatory surgical center payment system</a:t>
            </a:r>
          </a:p>
          <a:p>
            <a:pPr lvl="1"/>
            <a:r>
              <a:rPr lang="en-US" sz="1700" dirty="0">
                <a:solidFill>
                  <a:srgbClr val="002060"/>
                </a:solidFill>
                <a:latin typeface="Arial Black" panose="020B0A04020102020204" pitchFamily="34" charset="0"/>
              </a:rPr>
              <a:t>Currently, the program is set to be fully implemented on January 1, 2021 which means AUC consultations with qualified CDSMs are required to occur along with reporting of consultation information on the furnishing professional and furnishing facility claim for the advanced diagnostic imaging service.  Claims failing to append this information will not be paid.</a:t>
            </a:r>
          </a:p>
          <a:p>
            <a:pPr lvl="1"/>
            <a:r>
              <a:rPr lang="en-US" sz="1700" dirty="0">
                <a:solidFill>
                  <a:srgbClr val="002060"/>
                </a:solidFill>
                <a:latin typeface="Arial Black" panose="020B0A04020102020204" pitchFamily="34" charset="0"/>
              </a:rPr>
              <a:t>The program will operate in an Education and Operations Testing Period starting January 1, 2020 during which claims will not be denied for failing to include proper AUC consultation information.  Currently a voluntary program is underway since July 2018</a:t>
            </a:r>
          </a:p>
        </p:txBody>
      </p:sp>
      <p:sp>
        <p:nvSpPr>
          <p:cNvPr id="4" name="Date Placeholder 3">
            <a:extLst>
              <a:ext uri="{FF2B5EF4-FFF2-40B4-BE49-F238E27FC236}">
                <a16:creationId xmlns:a16="http://schemas.microsoft.com/office/drawing/2014/main" id="{248C83E9-33A8-49CE-B26D-78DEB8C9133B}"/>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3AED1F67-1799-4B0B-A28C-EDF0AA0B0A76}"/>
              </a:ext>
            </a:extLst>
          </p:cNvPr>
          <p:cNvSpPr>
            <a:spLocks noGrp="1"/>
          </p:cNvSpPr>
          <p:nvPr>
            <p:ph type="sldNum" sz="quarter" idx="12"/>
          </p:nvPr>
        </p:nvSpPr>
        <p:spPr/>
        <p:txBody>
          <a:bodyPr/>
          <a:lstStyle/>
          <a:p>
            <a:fld id="{5D86E084-3352-1048-A7D3-AB1A259C9C49}" type="slidenum">
              <a:rPr lang="en-US" smtClean="0"/>
              <a:pPr/>
              <a:t>45</a:t>
            </a:fld>
            <a:endParaRPr lang="en-US"/>
          </a:p>
        </p:txBody>
      </p:sp>
    </p:spTree>
    <p:extLst>
      <p:ext uri="{BB962C8B-B14F-4D97-AF65-F5344CB8AC3E}">
        <p14:creationId xmlns:p14="http://schemas.microsoft.com/office/powerpoint/2010/main" val="30550175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98FAA-10F8-42C3-BB56-69F1CBAF7E99}"/>
              </a:ext>
            </a:extLst>
          </p:cNvPr>
          <p:cNvSpPr>
            <a:spLocks noGrp="1"/>
          </p:cNvSpPr>
          <p:nvPr>
            <p:ph type="title"/>
          </p:nvPr>
        </p:nvSpPr>
        <p:spPr>
          <a:xfrm>
            <a:off x="457200" y="-67733"/>
            <a:ext cx="8229600" cy="1143000"/>
          </a:xfrm>
          <a:solidFill>
            <a:schemeClr val="bg1"/>
          </a:solidFill>
        </p:spPr>
        <p:txBody>
          <a:bodyPr>
            <a:normAutofit/>
          </a:bodyPr>
          <a:lstStyle/>
          <a:p>
            <a:r>
              <a:rPr lang="en-US" dirty="0">
                <a:latin typeface="Arial Black" panose="020B0A04020102020204" pitchFamily="34" charset="0"/>
              </a:rPr>
              <a:t>PRIORITY CLINICAL AREAS</a:t>
            </a:r>
          </a:p>
        </p:txBody>
      </p:sp>
      <p:sp>
        <p:nvSpPr>
          <p:cNvPr id="3" name="Content Placeholder 2">
            <a:extLst>
              <a:ext uri="{FF2B5EF4-FFF2-40B4-BE49-F238E27FC236}">
                <a16:creationId xmlns:a16="http://schemas.microsoft.com/office/drawing/2014/main" id="{5FE35151-0CCD-43E2-AB54-30B86E079B7C}"/>
              </a:ext>
            </a:extLst>
          </p:cNvPr>
          <p:cNvSpPr>
            <a:spLocks noGrp="1"/>
          </p:cNvSpPr>
          <p:nvPr>
            <p:ph idx="1"/>
          </p:nvPr>
        </p:nvSpPr>
        <p:spPr>
          <a:xfrm>
            <a:off x="0" y="736166"/>
            <a:ext cx="9143999" cy="5943598"/>
          </a:xfrm>
        </p:spPr>
        <p:txBody>
          <a:bodyPr>
            <a:normAutofit fontScale="47500" lnSpcReduction="20000"/>
          </a:bodyPr>
          <a:lstStyle/>
          <a:p>
            <a:r>
              <a:rPr lang="en-US" sz="46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AUC consultation is required for all advanced diagnostic imaging services, not just those within the priority clinical areas</a:t>
            </a:r>
          </a:p>
          <a:p>
            <a:r>
              <a:rPr lang="en-US" sz="46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Current Priority Clinical Areas </a:t>
            </a:r>
          </a:p>
          <a:p>
            <a:pPr lvl="1"/>
            <a:r>
              <a:rPr lang="en-US" sz="4000" dirty="0">
                <a:solidFill>
                  <a:srgbClr val="002060"/>
                </a:solidFill>
                <a:latin typeface="Arial Black" panose="020B0A04020102020204" pitchFamily="34" charset="0"/>
              </a:rPr>
              <a:t>Coronary artery disease (suspected or diagnosed) </a:t>
            </a:r>
          </a:p>
          <a:p>
            <a:pPr lvl="1"/>
            <a:r>
              <a:rPr lang="en-US" sz="4000" dirty="0">
                <a:solidFill>
                  <a:srgbClr val="002060"/>
                </a:solidFill>
                <a:latin typeface="Arial Black" panose="020B0A04020102020204" pitchFamily="34" charset="0"/>
              </a:rPr>
              <a:t>Suspected pulmonary embolism </a:t>
            </a:r>
          </a:p>
          <a:p>
            <a:pPr lvl="1"/>
            <a:r>
              <a:rPr lang="en-US" sz="4000" dirty="0">
                <a:solidFill>
                  <a:srgbClr val="002060"/>
                </a:solidFill>
                <a:latin typeface="Arial Black" panose="020B0A04020102020204" pitchFamily="34" charset="0"/>
              </a:rPr>
              <a:t>Headache (traumatic and non-traumatic) </a:t>
            </a:r>
          </a:p>
          <a:p>
            <a:pPr lvl="1"/>
            <a:r>
              <a:rPr lang="en-US" sz="4000" dirty="0">
                <a:solidFill>
                  <a:srgbClr val="002060"/>
                </a:solidFill>
                <a:latin typeface="Arial Black" panose="020B0A04020102020204" pitchFamily="34" charset="0"/>
              </a:rPr>
              <a:t>Hip pain </a:t>
            </a:r>
          </a:p>
          <a:p>
            <a:pPr lvl="1"/>
            <a:r>
              <a:rPr lang="en-US" sz="4000" dirty="0">
                <a:solidFill>
                  <a:srgbClr val="002060"/>
                </a:solidFill>
                <a:latin typeface="Arial Black" panose="020B0A04020102020204" pitchFamily="34" charset="0"/>
              </a:rPr>
              <a:t>Low back pain </a:t>
            </a:r>
          </a:p>
          <a:p>
            <a:pPr lvl="1"/>
            <a:r>
              <a:rPr lang="en-US" sz="4000" dirty="0">
                <a:solidFill>
                  <a:srgbClr val="002060"/>
                </a:solidFill>
                <a:latin typeface="Arial Black" panose="020B0A04020102020204" pitchFamily="34" charset="0"/>
              </a:rPr>
              <a:t>Shoulder pain (to include suspected rotator cuff injury)</a:t>
            </a:r>
          </a:p>
          <a:p>
            <a:pPr lvl="1"/>
            <a:r>
              <a:rPr lang="en-US" sz="4000" dirty="0">
                <a:solidFill>
                  <a:srgbClr val="002060"/>
                </a:solidFill>
                <a:latin typeface="Arial Black" panose="020B0A04020102020204" pitchFamily="34" charset="0"/>
              </a:rPr>
              <a:t>Lung cancer(primary / metastatic, suspected or diagnosed) </a:t>
            </a:r>
          </a:p>
          <a:p>
            <a:pPr lvl="1"/>
            <a:r>
              <a:rPr lang="en-US" sz="4000" dirty="0">
                <a:solidFill>
                  <a:srgbClr val="002060"/>
                </a:solidFill>
                <a:latin typeface="Arial Black" panose="020B0A04020102020204" pitchFamily="34" charset="0"/>
              </a:rPr>
              <a:t>Cervical or neck pain</a:t>
            </a:r>
          </a:p>
          <a:p>
            <a:r>
              <a:rPr lang="en-US" sz="46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When program is implemented, a consultation must take place for any applicable imaging service ordered by an ordering professional that would be furnished in an applicable setting and paid under an applicable payment system, e.g., office, hospital outpatient departments (including ED, ambulatory surgical centers (ASCs), and IDTFs… for payment in PFS, OPPS, ASCs</a:t>
            </a:r>
          </a:p>
        </p:txBody>
      </p:sp>
      <p:sp>
        <p:nvSpPr>
          <p:cNvPr id="4" name="Date Placeholder 3">
            <a:extLst>
              <a:ext uri="{FF2B5EF4-FFF2-40B4-BE49-F238E27FC236}">
                <a16:creationId xmlns:a16="http://schemas.microsoft.com/office/drawing/2014/main" id="{6BFCC374-7A0F-479C-A150-6ACF58C5FD3B}"/>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95DD2ED6-B2EF-478C-B85A-B940C2598A8E}"/>
              </a:ext>
            </a:extLst>
          </p:cNvPr>
          <p:cNvSpPr>
            <a:spLocks noGrp="1"/>
          </p:cNvSpPr>
          <p:nvPr>
            <p:ph type="sldNum" sz="quarter" idx="12"/>
          </p:nvPr>
        </p:nvSpPr>
        <p:spPr/>
        <p:txBody>
          <a:bodyPr/>
          <a:lstStyle/>
          <a:p>
            <a:fld id="{5D86E084-3352-1048-A7D3-AB1A259C9C49}" type="slidenum">
              <a:rPr lang="en-US" smtClean="0"/>
              <a:pPr/>
              <a:t>46</a:t>
            </a:fld>
            <a:endParaRPr lang="en-US"/>
          </a:p>
        </p:txBody>
      </p:sp>
    </p:spTree>
    <p:extLst>
      <p:ext uri="{BB962C8B-B14F-4D97-AF65-F5344CB8AC3E}">
        <p14:creationId xmlns:p14="http://schemas.microsoft.com/office/powerpoint/2010/main" val="38312384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1779B-7910-4EFC-8A59-17F9AE09A216}"/>
              </a:ext>
            </a:extLst>
          </p:cNvPr>
          <p:cNvSpPr>
            <a:spLocks noGrp="1"/>
          </p:cNvSpPr>
          <p:nvPr>
            <p:ph type="title"/>
          </p:nvPr>
        </p:nvSpPr>
        <p:spPr>
          <a:xfrm>
            <a:off x="228600" y="29510"/>
            <a:ext cx="8686800" cy="1143000"/>
          </a:xfrm>
          <a:solidFill>
            <a:schemeClr val="bg1"/>
          </a:solidFill>
        </p:spPr>
        <p:txBody>
          <a:bodyPr>
            <a:normAutofit fontScale="90000"/>
          </a:bodyPr>
          <a:lstStyle/>
          <a:p>
            <a:r>
              <a:rPr lang="en-US" dirty="0">
                <a:latin typeface="Arial Black" panose="020B0A04020102020204" pitchFamily="34" charset="0"/>
              </a:rPr>
              <a:t>2020: VOLUNTARY PARTICIPATION</a:t>
            </a:r>
          </a:p>
        </p:txBody>
      </p:sp>
      <p:sp>
        <p:nvSpPr>
          <p:cNvPr id="3" name="Content Placeholder 2">
            <a:extLst>
              <a:ext uri="{FF2B5EF4-FFF2-40B4-BE49-F238E27FC236}">
                <a16:creationId xmlns:a16="http://schemas.microsoft.com/office/drawing/2014/main" id="{487EFEBF-D14E-4C8F-A72B-61E7A7E195CF}"/>
              </a:ext>
            </a:extLst>
          </p:cNvPr>
          <p:cNvSpPr>
            <a:spLocks noGrp="1"/>
          </p:cNvSpPr>
          <p:nvPr>
            <p:ph idx="1"/>
          </p:nvPr>
        </p:nvSpPr>
        <p:spPr>
          <a:xfrm>
            <a:off x="67733" y="931333"/>
            <a:ext cx="9076267" cy="5897157"/>
          </a:xfrm>
        </p:spPr>
        <p:txBody>
          <a:bodyPr>
            <a:normAutofit fontScale="70000" lnSpcReduction="20000"/>
          </a:bodyPr>
          <a:lstStyle/>
          <a:p>
            <a:r>
              <a:rPr lang="en-US" dirty="0">
                <a:solidFill>
                  <a:schemeClr val="accent5">
                    <a:lumMod val="50000"/>
                  </a:schemeClr>
                </a:solidFill>
                <a:latin typeface="Arial Black" panose="020B0A04020102020204" pitchFamily="34" charset="0"/>
              </a:rPr>
              <a:t>Voluntary participation from July 1, 2018 through January 1, 2020.</a:t>
            </a:r>
          </a:p>
          <a:p>
            <a:r>
              <a:rPr lang="en-US" dirty="0">
                <a:solidFill>
                  <a:schemeClr val="accent5">
                    <a:lumMod val="50000"/>
                  </a:schemeClr>
                </a:solidFill>
                <a:latin typeface="Arial Black" panose="020B0A04020102020204" pitchFamily="34" charset="0"/>
              </a:rPr>
              <a:t>During CY 2020 we expect ordering professionals to begin consulting qualified CDSMs and providing information to the furnishing practitioners and providers for reporting on their claims. </a:t>
            </a:r>
          </a:p>
          <a:p>
            <a:pPr lvl="1"/>
            <a:r>
              <a:rPr lang="en-US" dirty="0">
                <a:solidFill>
                  <a:srgbClr val="002060"/>
                </a:solidFill>
                <a:latin typeface="Arial Black" panose="020B0A04020102020204" pitchFamily="34" charset="0"/>
              </a:rPr>
              <a:t>Situations in which furnishing practitioners and providers do not receive AUC-related information from the ordering professional can be reported by </a:t>
            </a:r>
            <a:r>
              <a:rPr lang="en-US" dirty="0">
                <a:solidFill>
                  <a:srgbClr val="C00000"/>
                </a:solidFill>
                <a:latin typeface="Arial Black" panose="020B0A04020102020204" pitchFamily="34" charset="0"/>
              </a:rPr>
              <a:t>modifier MH</a:t>
            </a:r>
            <a:r>
              <a:rPr lang="en-US" dirty="0">
                <a:solidFill>
                  <a:srgbClr val="002060"/>
                </a:solidFill>
                <a:latin typeface="Arial Black" panose="020B0A04020102020204" pitchFamily="34" charset="0"/>
              </a:rPr>
              <a:t>. </a:t>
            </a:r>
          </a:p>
          <a:p>
            <a:pPr lvl="1"/>
            <a:r>
              <a:rPr lang="en-US" dirty="0">
                <a:solidFill>
                  <a:srgbClr val="002060"/>
                </a:solidFill>
                <a:latin typeface="Arial Black" panose="020B0A04020102020204" pitchFamily="34" charset="0"/>
              </a:rPr>
              <a:t>Even though claims will not be denied during this Educational and Operations Testing Period inclusion is encouraged as it is important for CMS to track this information.  </a:t>
            </a:r>
          </a:p>
          <a:p>
            <a:r>
              <a:rPr lang="en-US" dirty="0">
                <a:solidFill>
                  <a:srgbClr val="C00000"/>
                </a:solidFill>
                <a:effectLst>
                  <a:outerShdw blurRad="38100" dist="38100" dir="2700000" algn="tl">
                    <a:srgbClr val="000000">
                      <a:alpha val="43137"/>
                    </a:srgbClr>
                  </a:outerShdw>
                </a:effectLst>
                <a:latin typeface="Arial Black" panose="020B0A04020102020204" pitchFamily="34" charset="0"/>
              </a:rPr>
              <a:t>Full program implementation is expected Jan. 1, 2021</a:t>
            </a:r>
            <a:r>
              <a:rPr lang="en-US" dirty="0">
                <a:solidFill>
                  <a:schemeClr val="accent5">
                    <a:lumMod val="50000"/>
                  </a:schemeClr>
                </a:solidFill>
                <a:latin typeface="Arial Black" panose="020B0A04020102020204" pitchFamily="34" charset="0"/>
              </a:rPr>
              <a:t>. At that time, information regarding the ordering professional’s consultation with CDSM, or exception to such consultation, must be appended to the furnishing professional’s claim in order for that claim to be paid</a:t>
            </a:r>
          </a:p>
          <a:p>
            <a:r>
              <a:rPr lang="en-US" dirty="0">
                <a:solidFill>
                  <a:srgbClr val="C00000"/>
                </a:solidFill>
                <a:effectLst>
                  <a:outerShdw blurRad="38100" dist="38100" dir="2700000" algn="tl">
                    <a:srgbClr val="000000">
                      <a:alpha val="43137"/>
                    </a:srgbClr>
                  </a:outerShdw>
                </a:effectLst>
                <a:latin typeface="Arial Black" panose="020B0A04020102020204" pitchFamily="34" charset="0"/>
              </a:rPr>
              <a:t>HCPCS modifiers </a:t>
            </a:r>
            <a:r>
              <a:rPr lang="en-US" dirty="0">
                <a:solidFill>
                  <a:schemeClr val="accent5">
                    <a:lumMod val="50000"/>
                  </a:schemeClr>
                </a:solidFill>
                <a:latin typeface="Arial Black" panose="020B0A04020102020204" pitchFamily="34" charset="0"/>
              </a:rPr>
              <a:t>have been established for this program for placement on the same line as CPT code  </a:t>
            </a:r>
          </a:p>
          <a:p>
            <a:endParaRPr lang="en-US" dirty="0">
              <a:solidFill>
                <a:schemeClr val="accent5">
                  <a:lumMod val="50000"/>
                </a:schemeClr>
              </a:solidFill>
              <a:latin typeface="Arial Black" panose="020B0A04020102020204" pitchFamily="34" charset="0"/>
            </a:endParaRPr>
          </a:p>
        </p:txBody>
      </p:sp>
      <p:sp>
        <p:nvSpPr>
          <p:cNvPr id="4" name="Date Placeholder 3">
            <a:extLst>
              <a:ext uri="{FF2B5EF4-FFF2-40B4-BE49-F238E27FC236}">
                <a16:creationId xmlns:a16="http://schemas.microsoft.com/office/drawing/2014/main" id="{A6DB5A1A-2A1C-4CC0-BA6D-30D1F07FE86D}"/>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6613DD6E-73D1-4FB3-BF66-36056A5E39D4}"/>
              </a:ext>
            </a:extLst>
          </p:cNvPr>
          <p:cNvSpPr>
            <a:spLocks noGrp="1"/>
          </p:cNvSpPr>
          <p:nvPr>
            <p:ph type="sldNum" sz="quarter" idx="12"/>
          </p:nvPr>
        </p:nvSpPr>
        <p:spPr/>
        <p:txBody>
          <a:bodyPr/>
          <a:lstStyle/>
          <a:p>
            <a:fld id="{5D86E084-3352-1048-A7D3-AB1A259C9C49}" type="slidenum">
              <a:rPr lang="en-US" smtClean="0"/>
              <a:pPr/>
              <a:t>47</a:t>
            </a:fld>
            <a:endParaRPr lang="en-US"/>
          </a:p>
        </p:txBody>
      </p:sp>
    </p:spTree>
    <p:extLst>
      <p:ext uri="{BB962C8B-B14F-4D97-AF65-F5344CB8AC3E}">
        <p14:creationId xmlns:p14="http://schemas.microsoft.com/office/powerpoint/2010/main" val="28553850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10905-4195-4796-9417-310AC72E71F0}"/>
              </a:ext>
            </a:extLst>
          </p:cNvPr>
          <p:cNvSpPr>
            <a:spLocks noGrp="1"/>
          </p:cNvSpPr>
          <p:nvPr>
            <p:ph type="title"/>
          </p:nvPr>
        </p:nvSpPr>
        <p:spPr>
          <a:xfrm>
            <a:off x="0" y="248888"/>
            <a:ext cx="9144000" cy="1143000"/>
          </a:xfrm>
        </p:spPr>
        <p:txBody>
          <a:bodyPr>
            <a:normAutofit fontScale="90000"/>
          </a:bodyPr>
          <a:lstStyle/>
          <a:p>
            <a:r>
              <a:rPr lang="en-US" dirty="0">
                <a:solidFill>
                  <a:srgbClr val="0070C0"/>
                </a:solidFill>
                <a:latin typeface="Arial Black" panose="020B0A04020102020204" pitchFamily="34" charset="0"/>
              </a:rPr>
              <a:t>EXCEPTIONS AND CONSEQUENCES</a:t>
            </a:r>
          </a:p>
        </p:txBody>
      </p:sp>
      <p:sp>
        <p:nvSpPr>
          <p:cNvPr id="3" name="Content Placeholder 2">
            <a:extLst>
              <a:ext uri="{FF2B5EF4-FFF2-40B4-BE49-F238E27FC236}">
                <a16:creationId xmlns:a16="http://schemas.microsoft.com/office/drawing/2014/main" id="{A784F377-7F31-41D9-9DDE-28DD92E50D75}"/>
              </a:ext>
            </a:extLst>
          </p:cNvPr>
          <p:cNvSpPr>
            <a:spLocks noGrp="1"/>
          </p:cNvSpPr>
          <p:nvPr>
            <p:ph idx="1"/>
          </p:nvPr>
        </p:nvSpPr>
        <p:spPr>
          <a:xfrm>
            <a:off x="0" y="1220893"/>
            <a:ext cx="9144000" cy="4978400"/>
          </a:xfrm>
        </p:spPr>
        <p:txBody>
          <a:bodyPr>
            <a:normAutofit fontScale="92500" lnSpcReduction="10000"/>
          </a:bodyPr>
          <a:lstStyle/>
          <a:p>
            <a:r>
              <a:rPr lang="en-US" sz="24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Exceptions to consulting CDSMs include:</a:t>
            </a:r>
          </a:p>
          <a:p>
            <a:pPr lvl="1"/>
            <a:r>
              <a:rPr lang="en-US" sz="2200" dirty="0">
                <a:solidFill>
                  <a:srgbClr val="002060"/>
                </a:solidFill>
                <a:latin typeface="Arial Black" panose="020B0A04020102020204" pitchFamily="34" charset="0"/>
              </a:rPr>
              <a:t>Ordering professional has significant hardship exception </a:t>
            </a:r>
          </a:p>
          <a:p>
            <a:pPr lvl="1"/>
            <a:r>
              <a:rPr lang="en-US" sz="2200" dirty="0">
                <a:solidFill>
                  <a:srgbClr val="002060"/>
                </a:solidFill>
                <a:latin typeface="Arial Black" panose="020B0A04020102020204" pitchFamily="34" charset="0"/>
              </a:rPr>
              <a:t>Patient has an emergency medical condition </a:t>
            </a:r>
          </a:p>
          <a:p>
            <a:pPr lvl="1"/>
            <a:r>
              <a:rPr lang="en-US" sz="2200" dirty="0">
                <a:solidFill>
                  <a:srgbClr val="002060"/>
                </a:solidFill>
                <a:latin typeface="Arial Black" panose="020B0A04020102020204" pitchFamily="34" charset="0"/>
              </a:rPr>
              <a:t>An applicable imaging service ordered for an inpatient and for which payment made under Part A </a:t>
            </a:r>
          </a:p>
          <a:p>
            <a:r>
              <a:rPr lang="en-US" sz="24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PAMA requires that the program result in prior authorization for ordering professionals that are identified as having outlier ordering patterns. Before the prior authorization component of this program begins there will be notice and comment rulemaking to develop the outlier methodology</a:t>
            </a:r>
          </a:p>
          <a:p>
            <a:r>
              <a:rPr lang="en-US" sz="24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HCPCS modifiers have been established for this program for placement on the same line as CPT code  </a:t>
            </a:r>
          </a:p>
          <a:p>
            <a:r>
              <a:rPr lang="en-US" sz="26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Additionally a </a:t>
            </a:r>
            <a:r>
              <a:rPr lang="en-US" sz="2600" dirty="0">
                <a:solidFill>
                  <a:srgbClr val="C00000"/>
                </a:solidFill>
                <a:effectLst>
                  <a:outerShdw blurRad="38100" dist="38100" dir="2700000" algn="tl">
                    <a:srgbClr val="000000">
                      <a:alpha val="43137"/>
                    </a:srgbClr>
                  </a:outerShdw>
                </a:effectLst>
                <a:latin typeface="Arial Black" panose="020B0A04020102020204" pitchFamily="34" charset="0"/>
              </a:rPr>
              <a:t>G code </a:t>
            </a:r>
            <a:r>
              <a:rPr lang="en-US" sz="26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is needed to report which qualified CDSM was consulted. </a:t>
            </a:r>
            <a:r>
              <a:rPr lang="en-US" sz="19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 </a:t>
            </a:r>
            <a:endParaRPr lang="en-US" sz="13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endParaRPr>
          </a:p>
        </p:txBody>
      </p:sp>
      <p:sp>
        <p:nvSpPr>
          <p:cNvPr id="4" name="Date Placeholder 3">
            <a:extLst>
              <a:ext uri="{FF2B5EF4-FFF2-40B4-BE49-F238E27FC236}">
                <a16:creationId xmlns:a16="http://schemas.microsoft.com/office/drawing/2014/main" id="{7DBFE86B-E1C6-4E42-B7E4-AF50AB507914}"/>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92EA75F7-988D-4D77-87D1-3B4520B33CC7}"/>
              </a:ext>
            </a:extLst>
          </p:cNvPr>
          <p:cNvSpPr>
            <a:spLocks noGrp="1"/>
          </p:cNvSpPr>
          <p:nvPr>
            <p:ph type="sldNum" sz="quarter" idx="12"/>
          </p:nvPr>
        </p:nvSpPr>
        <p:spPr/>
        <p:txBody>
          <a:bodyPr/>
          <a:lstStyle/>
          <a:p>
            <a:fld id="{5D86E084-3352-1048-A7D3-AB1A259C9C49}" type="slidenum">
              <a:rPr lang="en-US" smtClean="0"/>
              <a:pPr/>
              <a:t>48</a:t>
            </a:fld>
            <a:endParaRPr lang="en-US"/>
          </a:p>
        </p:txBody>
      </p:sp>
    </p:spTree>
    <p:extLst>
      <p:ext uri="{BB962C8B-B14F-4D97-AF65-F5344CB8AC3E}">
        <p14:creationId xmlns:p14="http://schemas.microsoft.com/office/powerpoint/2010/main" val="11700195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2C80D-0747-4669-822B-9DAAACCA2B38}"/>
              </a:ext>
            </a:extLst>
          </p:cNvPr>
          <p:cNvSpPr>
            <a:spLocks noGrp="1"/>
          </p:cNvSpPr>
          <p:nvPr>
            <p:ph type="title"/>
          </p:nvPr>
        </p:nvSpPr>
        <p:spPr>
          <a:xfrm>
            <a:off x="8467" y="21075"/>
            <a:ext cx="9144000" cy="859458"/>
          </a:xfrm>
          <a:solidFill>
            <a:schemeClr val="bg1"/>
          </a:solidFill>
        </p:spPr>
        <p:txBody>
          <a:bodyPr>
            <a:normAutofit/>
          </a:bodyPr>
          <a:lstStyle/>
          <a:p>
            <a:r>
              <a:rPr lang="en-US" dirty="0">
                <a:latin typeface="Arial Black" panose="020B0A04020102020204" pitchFamily="34" charset="0"/>
              </a:rPr>
              <a:t>HCPCS MODIFIERS TO USE</a:t>
            </a:r>
          </a:p>
        </p:txBody>
      </p:sp>
      <p:sp>
        <p:nvSpPr>
          <p:cNvPr id="3" name="Content Placeholder 2">
            <a:extLst>
              <a:ext uri="{FF2B5EF4-FFF2-40B4-BE49-F238E27FC236}">
                <a16:creationId xmlns:a16="http://schemas.microsoft.com/office/drawing/2014/main" id="{A726DAB1-53B3-4839-A079-63DEDA9DFE22}"/>
              </a:ext>
            </a:extLst>
          </p:cNvPr>
          <p:cNvSpPr>
            <a:spLocks noGrp="1"/>
          </p:cNvSpPr>
          <p:nvPr>
            <p:ph idx="1"/>
          </p:nvPr>
        </p:nvSpPr>
        <p:spPr>
          <a:xfrm>
            <a:off x="25401" y="795867"/>
            <a:ext cx="9127066" cy="6041058"/>
          </a:xfrm>
        </p:spPr>
        <p:txBody>
          <a:bodyPr>
            <a:normAutofit fontScale="77500" lnSpcReduction="20000"/>
          </a:bodyPr>
          <a:lstStyle/>
          <a:p>
            <a:r>
              <a:rPr lang="en-US" dirty="0">
                <a:solidFill>
                  <a:schemeClr val="accent5">
                    <a:lumMod val="50000"/>
                  </a:schemeClr>
                </a:solidFill>
                <a:latin typeface="Arial Black" panose="020B0A04020102020204" pitchFamily="34" charset="0"/>
              </a:rPr>
              <a:t>MA: </a:t>
            </a:r>
            <a:r>
              <a:rPr lang="en-US" dirty="0">
                <a:solidFill>
                  <a:srgbClr val="002060"/>
                </a:solidFill>
                <a:latin typeface="Arial Black" panose="020B0A04020102020204" pitchFamily="34" charset="0"/>
              </a:rPr>
              <a:t>Ordering professional not required to consult a clinical decision support mechanism due to service rendered to a patient with a suspected or confirmed </a:t>
            </a:r>
            <a:r>
              <a:rPr lang="en-US" dirty="0">
                <a:solidFill>
                  <a:srgbClr val="C00000"/>
                </a:solidFill>
                <a:latin typeface="Arial Black" panose="020B0A04020102020204" pitchFamily="34" charset="0"/>
              </a:rPr>
              <a:t>emergency medical condition </a:t>
            </a:r>
          </a:p>
          <a:p>
            <a:r>
              <a:rPr lang="en-US" dirty="0">
                <a:solidFill>
                  <a:schemeClr val="accent5">
                    <a:lumMod val="50000"/>
                  </a:schemeClr>
                </a:solidFill>
                <a:latin typeface="Arial Black" panose="020B0A04020102020204" pitchFamily="34" charset="0"/>
              </a:rPr>
              <a:t>MB: </a:t>
            </a:r>
            <a:r>
              <a:rPr lang="en-US" dirty="0">
                <a:solidFill>
                  <a:srgbClr val="002060"/>
                </a:solidFill>
                <a:latin typeface="Arial Black" panose="020B0A04020102020204" pitchFamily="34" charset="0"/>
              </a:rPr>
              <a:t>Ordering professional is not required to consult a clinical decision support mechanism due to the </a:t>
            </a:r>
            <a:r>
              <a:rPr lang="en-US" dirty="0">
                <a:solidFill>
                  <a:srgbClr val="C00000"/>
                </a:solidFill>
                <a:latin typeface="Arial Black" panose="020B0A04020102020204" pitchFamily="34" charset="0"/>
              </a:rPr>
              <a:t>significant hardship exception of insufficient internet access </a:t>
            </a:r>
          </a:p>
          <a:p>
            <a:r>
              <a:rPr lang="en-US" dirty="0">
                <a:solidFill>
                  <a:schemeClr val="accent5">
                    <a:lumMod val="50000"/>
                  </a:schemeClr>
                </a:solidFill>
                <a:latin typeface="Arial Black" panose="020B0A04020102020204" pitchFamily="34" charset="0"/>
              </a:rPr>
              <a:t>MC: </a:t>
            </a:r>
            <a:r>
              <a:rPr lang="en-US" dirty="0">
                <a:solidFill>
                  <a:srgbClr val="002060"/>
                </a:solidFill>
                <a:latin typeface="Arial Black" panose="020B0A04020102020204" pitchFamily="34" charset="0"/>
              </a:rPr>
              <a:t>Ordering professional is not required to consult a clinical decision support mechanism due to the significant hardship exception of electronic health record or </a:t>
            </a:r>
            <a:r>
              <a:rPr lang="en-US" dirty="0">
                <a:solidFill>
                  <a:srgbClr val="C00000"/>
                </a:solidFill>
                <a:latin typeface="Arial Black" panose="020B0A04020102020204" pitchFamily="34" charset="0"/>
              </a:rPr>
              <a:t>clinical decision support mechanism vendor issues </a:t>
            </a:r>
          </a:p>
          <a:p>
            <a:r>
              <a:rPr lang="en-US" dirty="0">
                <a:solidFill>
                  <a:schemeClr val="accent5">
                    <a:lumMod val="50000"/>
                  </a:schemeClr>
                </a:solidFill>
                <a:latin typeface="Arial Black" panose="020B0A04020102020204" pitchFamily="34" charset="0"/>
              </a:rPr>
              <a:t>MD: </a:t>
            </a:r>
            <a:r>
              <a:rPr lang="en-US" dirty="0">
                <a:solidFill>
                  <a:srgbClr val="002060"/>
                </a:solidFill>
                <a:latin typeface="Arial Black" panose="020B0A04020102020204" pitchFamily="34" charset="0"/>
              </a:rPr>
              <a:t>Ordering professional is not required to consult a clinical decision support mechanism due to the </a:t>
            </a:r>
            <a:r>
              <a:rPr lang="en-US" dirty="0">
                <a:solidFill>
                  <a:srgbClr val="C00000"/>
                </a:solidFill>
                <a:latin typeface="Arial Black" panose="020B0A04020102020204" pitchFamily="34" charset="0"/>
              </a:rPr>
              <a:t>significant hardship exception of extreme and uncontrollable circumstances </a:t>
            </a:r>
          </a:p>
        </p:txBody>
      </p:sp>
      <p:sp>
        <p:nvSpPr>
          <p:cNvPr id="4" name="Date Placeholder 3">
            <a:extLst>
              <a:ext uri="{FF2B5EF4-FFF2-40B4-BE49-F238E27FC236}">
                <a16:creationId xmlns:a16="http://schemas.microsoft.com/office/drawing/2014/main" id="{3D0E23F9-EE1E-4EBC-8393-2A1B895E5D67}"/>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FB9C3168-6F38-4653-8A3F-D586A75286F7}"/>
              </a:ext>
            </a:extLst>
          </p:cNvPr>
          <p:cNvSpPr>
            <a:spLocks noGrp="1"/>
          </p:cNvSpPr>
          <p:nvPr>
            <p:ph type="sldNum" sz="quarter" idx="12"/>
          </p:nvPr>
        </p:nvSpPr>
        <p:spPr/>
        <p:txBody>
          <a:bodyPr/>
          <a:lstStyle/>
          <a:p>
            <a:fld id="{5D86E084-3352-1048-A7D3-AB1A259C9C49}" type="slidenum">
              <a:rPr lang="en-US" smtClean="0"/>
              <a:pPr/>
              <a:t>49</a:t>
            </a:fld>
            <a:endParaRPr lang="en-US"/>
          </a:p>
        </p:txBody>
      </p:sp>
    </p:spTree>
    <p:extLst>
      <p:ext uri="{BB962C8B-B14F-4D97-AF65-F5344CB8AC3E}">
        <p14:creationId xmlns:p14="http://schemas.microsoft.com/office/powerpoint/2010/main" val="21618020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2C80D-0747-4669-822B-9DAAACCA2B38}"/>
              </a:ext>
            </a:extLst>
          </p:cNvPr>
          <p:cNvSpPr>
            <a:spLocks noGrp="1"/>
          </p:cNvSpPr>
          <p:nvPr>
            <p:ph type="title"/>
          </p:nvPr>
        </p:nvSpPr>
        <p:spPr>
          <a:xfrm>
            <a:off x="8467" y="21075"/>
            <a:ext cx="9144000" cy="859458"/>
          </a:xfrm>
          <a:solidFill>
            <a:schemeClr val="bg1"/>
          </a:solidFill>
        </p:spPr>
        <p:txBody>
          <a:bodyPr>
            <a:normAutofit/>
          </a:bodyPr>
          <a:lstStyle/>
          <a:p>
            <a:r>
              <a:rPr lang="en-US" dirty="0">
                <a:latin typeface="Arial Black" panose="020B0A04020102020204" pitchFamily="34" charset="0"/>
              </a:rPr>
              <a:t>HCPCS MODIFIERS TO USE</a:t>
            </a:r>
          </a:p>
        </p:txBody>
      </p:sp>
      <p:sp>
        <p:nvSpPr>
          <p:cNvPr id="3" name="Content Placeholder 2">
            <a:extLst>
              <a:ext uri="{FF2B5EF4-FFF2-40B4-BE49-F238E27FC236}">
                <a16:creationId xmlns:a16="http://schemas.microsoft.com/office/drawing/2014/main" id="{A726DAB1-53B3-4839-A079-63DEDA9DFE22}"/>
              </a:ext>
            </a:extLst>
          </p:cNvPr>
          <p:cNvSpPr>
            <a:spLocks noGrp="1"/>
          </p:cNvSpPr>
          <p:nvPr>
            <p:ph idx="1"/>
          </p:nvPr>
        </p:nvSpPr>
        <p:spPr>
          <a:xfrm>
            <a:off x="0" y="880533"/>
            <a:ext cx="9127066" cy="5638800"/>
          </a:xfrm>
        </p:spPr>
        <p:txBody>
          <a:bodyPr>
            <a:normAutofit fontScale="77500" lnSpcReduction="20000"/>
          </a:bodyPr>
          <a:lstStyle/>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ME: </a:t>
            </a:r>
            <a:r>
              <a:rPr lang="en-US" dirty="0">
                <a:solidFill>
                  <a:srgbClr val="002060"/>
                </a:solidFill>
                <a:latin typeface="Arial Black" panose="020B0A04020102020204" pitchFamily="34" charset="0"/>
              </a:rPr>
              <a:t>The order for this service </a:t>
            </a:r>
            <a:r>
              <a:rPr lang="en-US" dirty="0">
                <a:solidFill>
                  <a:srgbClr val="C00000"/>
                </a:solidFill>
                <a:latin typeface="Arial Black" panose="020B0A04020102020204" pitchFamily="34" charset="0"/>
              </a:rPr>
              <a:t>adheres to the appropriate use criteria </a:t>
            </a:r>
            <a:r>
              <a:rPr lang="en-US" dirty="0">
                <a:solidFill>
                  <a:srgbClr val="002060"/>
                </a:solidFill>
                <a:latin typeface="Arial Black" panose="020B0A04020102020204" pitchFamily="34" charset="0"/>
              </a:rPr>
              <a:t>in the clinical decision support mechanism consulted by the ordering professional </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MF:</a:t>
            </a:r>
            <a:r>
              <a:rPr lang="en-US" dirty="0">
                <a:latin typeface="Arial Black" panose="020B0A04020102020204" pitchFamily="34" charset="0"/>
              </a:rPr>
              <a:t> </a:t>
            </a:r>
            <a:r>
              <a:rPr lang="en-US" dirty="0">
                <a:solidFill>
                  <a:srgbClr val="002060"/>
                </a:solidFill>
                <a:latin typeface="Arial Black" panose="020B0A04020102020204" pitchFamily="34" charset="0"/>
              </a:rPr>
              <a:t>The order for this service </a:t>
            </a:r>
            <a:r>
              <a:rPr lang="en-US" dirty="0">
                <a:solidFill>
                  <a:srgbClr val="C00000"/>
                </a:solidFill>
                <a:latin typeface="Arial Black" panose="020B0A04020102020204" pitchFamily="34" charset="0"/>
              </a:rPr>
              <a:t>does not adhere to the appropriate use criteria</a:t>
            </a:r>
            <a:r>
              <a:rPr lang="en-US" dirty="0">
                <a:solidFill>
                  <a:srgbClr val="002060"/>
                </a:solidFill>
                <a:effectLst>
                  <a:outerShdw blurRad="38100" dist="38100" dir="2700000" algn="tl">
                    <a:srgbClr val="000000">
                      <a:alpha val="43137"/>
                    </a:srgbClr>
                  </a:outerShdw>
                </a:effectLst>
                <a:latin typeface="Arial Black" panose="020B0A04020102020204" pitchFamily="34" charset="0"/>
              </a:rPr>
              <a:t> </a:t>
            </a:r>
            <a:r>
              <a:rPr lang="en-US" dirty="0">
                <a:solidFill>
                  <a:srgbClr val="002060"/>
                </a:solidFill>
                <a:latin typeface="Arial Black" panose="020B0A04020102020204" pitchFamily="34" charset="0"/>
              </a:rPr>
              <a:t>in the qualified clinical decision support mechanism consulted by the ordering professional </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MG:</a:t>
            </a:r>
            <a:r>
              <a:rPr lang="en-US" dirty="0">
                <a:latin typeface="Arial Black" panose="020B0A04020102020204" pitchFamily="34" charset="0"/>
              </a:rPr>
              <a:t> </a:t>
            </a:r>
            <a:r>
              <a:rPr lang="en-US" dirty="0">
                <a:solidFill>
                  <a:srgbClr val="002060"/>
                </a:solidFill>
                <a:latin typeface="Arial Black" panose="020B0A04020102020204" pitchFamily="34" charset="0"/>
              </a:rPr>
              <a:t>The </a:t>
            </a:r>
            <a:r>
              <a:rPr lang="en-US" dirty="0">
                <a:solidFill>
                  <a:srgbClr val="C00000"/>
                </a:solidFill>
                <a:latin typeface="Arial Black" panose="020B0A04020102020204" pitchFamily="34" charset="0"/>
              </a:rPr>
              <a:t>order for this service does not have appropriate use criteria </a:t>
            </a:r>
            <a:r>
              <a:rPr lang="en-US" dirty="0">
                <a:solidFill>
                  <a:srgbClr val="002060"/>
                </a:solidFill>
                <a:latin typeface="Arial Black" panose="020B0A04020102020204" pitchFamily="34" charset="0"/>
              </a:rPr>
              <a:t>in the clinical decision support mechanism consulted by the ordering professional </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MH:</a:t>
            </a:r>
            <a:r>
              <a:rPr lang="en-US" dirty="0">
                <a:latin typeface="Arial Black" panose="020B0A04020102020204" pitchFamily="34" charset="0"/>
              </a:rPr>
              <a:t> </a:t>
            </a:r>
            <a:r>
              <a:rPr lang="en-US" dirty="0">
                <a:solidFill>
                  <a:srgbClr val="C00000"/>
                </a:solidFill>
                <a:latin typeface="Arial Black" panose="020B0A04020102020204" pitchFamily="34" charset="0"/>
              </a:rPr>
              <a:t>Unknown if ordering professional consulted a clinical decision support mechanism </a:t>
            </a:r>
            <a:r>
              <a:rPr lang="en-US" dirty="0">
                <a:solidFill>
                  <a:srgbClr val="002060"/>
                </a:solidFill>
                <a:latin typeface="Arial Black" panose="020B0A04020102020204" pitchFamily="34" charset="0"/>
              </a:rPr>
              <a:t>for this service, related information was not provided to the furnishing professional or provider</a:t>
            </a:r>
          </a:p>
        </p:txBody>
      </p:sp>
      <p:sp>
        <p:nvSpPr>
          <p:cNvPr id="4" name="Date Placeholder 3">
            <a:extLst>
              <a:ext uri="{FF2B5EF4-FFF2-40B4-BE49-F238E27FC236}">
                <a16:creationId xmlns:a16="http://schemas.microsoft.com/office/drawing/2014/main" id="{3D0E23F9-EE1E-4EBC-8393-2A1B895E5D67}"/>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FB9C3168-6F38-4653-8A3F-D586A75286F7}"/>
              </a:ext>
            </a:extLst>
          </p:cNvPr>
          <p:cNvSpPr>
            <a:spLocks noGrp="1"/>
          </p:cNvSpPr>
          <p:nvPr>
            <p:ph type="sldNum" sz="quarter" idx="12"/>
          </p:nvPr>
        </p:nvSpPr>
        <p:spPr/>
        <p:txBody>
          <a:bodyPr/>
          <a:lstStyle/>
          <a:p>
            <a:fld id="{5D86E084-3352-1048-A7D3-AB1A259C9C49}" type="slidenum">
              <a:rPr lang="en-US" smtClean="0"/>
              <a:pPr/>
              <a:t>50</a:t>
            </a:fld>
            <a:endParaRPr lang="en-US"/>
          </a:p>
        </p:txBody>
      </p:sp>
      <p:sp>
        <p:nvSpPr>
          <p:cNvPr id="6" name="TextBox 5">
            <a:extLst>
              <a:ext uri="{FF2B5EF4-FFF2-40B4-BE49-F238E27FC236}">
                <a16:creationId xmlns:a16="http://schemas.microsoft.com/office/drawing/2014/main" id="{E5AE7D2F-F686-45F6-A5A3-CE918A771327}"/>
              </a:ext>
            </a:extLst>
          </p:cNvPr>
          <p:cNvSpPr txBox="1"/>
          <p:nvPr/>
        </p:nvSpPr>
        <p:spPr>
          <a:xfrm>
            <a:off x="75300" y="6467593"/>
            <a:ext cx="9010334" cy="369332"/>
          </a:xfrm>
          <a:prstGeom prst="rect">
            <a:avLst/>
          </a:prstGeom>
          <a:noFill/>
        </p:spPr>
        <p:txBody>
          <a:bodyPr wrap="square" rtlCol="0">
            <a:spAutoFit/>
          </a:bodyPr>
          <a:lstStyle/>
          <a:p>
            <a:r>
              <a:rPr lang="en-US" dirty="0">
                <a:solidFill>
                  <a:srgbClr val="FFFF00"/>
                </a:solidFill>
                <a:latin typeface="Arial Black" panose="020B0A04020102020204" pitchFamily="34" charset="0"/>
              </a:rPr>
              <a:t>And you have to select a specific clinical decision support company…</a:t>
            </a:r>
          </a:p>
        </p:txBody>
      </p:sp>
    </p:spTree>
    <p:extLst>
      <p:ext uri="{BB962C8B-B14F-4D97-AF65-F5344CB8AC3E}">
        <p14:creationId xmlns:p14="http://schemas.microsoft.com/office/powerpoint/2010/main" val="28586203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040C6-E625-4820-A05F-94C8F9054717}"/>
              </a:ext>
            </a:extLst>
          </p:cNvPr>
          <p:cNvSpPr>
            <a:spLocks noGrp="1"/>
          </p:cNvSpPr>
          <p:nvPr>
            <p:ph type="title"/>
          </p:nvPr>
        </p:nvSpPr>
        <p:spPr>
          <a:xfrm>
            <a:off x="457200" y="0"/>
            <a:ext cx="8229600" cy="1143000"/>
          </a:xfrm>
          <a:solidFill>
            <a:schemeClr val="bg1"/>
          </a:solidFill>
        </p:spPr>
        <p:txBody>
          <a:bodyPr>
            <a:normAutofit fontScale="90000"/>
          </a:bodyPr>
          <a:lstStyle/>
          <a:p>
            <a:r>
              <a:rPr lang="en-US" dirty="0">
                <a:latin typeface="Arial Black" panose="020B0A04020102020204" pitchFamily="34" charset="0"/>
              </a:rPr>
              <a:t>ADDITIONAL G CODES NEEDED</a:t>
            </a:r>
          </a:p>
        </p:txBody>
      </p:sp>
      <p:sp>
        <p:nvSpPr>
          <p:cNvPr id="3" name="Content Placeholder 2">
            <a:extLst>
              <a:ext uri="{FF2B5EF4-FFF2-40B4-BE49-F238E27FC236}">
                <a16:creationId xmlns:a16="http://schemas.microsoft.com/office/drawing/2014/main" id="{E6B33CEF-8FBB-4C2E-A2A8-63C0E18DBF17}"/>
              </a:ext>
            </a:extLst>
          </p:cNvPr>
          <p:cNvSpPr>
            <a:spLocks noGrp="1"/>
          </p:cNvSpPr>
          <p:nvPr>
            <p:ph idx="1"/>
          </p:nvPr>
        </p:nvSpPr>
        <p:spPr>
          <a:xfrm>
            <a:off x="93134" y="1007533"/>
            <a:ext cx="8957732" cy="6007191"/>
          </a:xfrm>
        </p:spPr>
        <p:txBody>
          <a:bodyPr>
            <a:normAutofit fontScale="70000" lnSpcReduction="20000"/>
          </a:bodyPr>
          <a:lstStyle/>
          <a:p>
            <a:r>
              <a:rPr lang="en-US" dirty="0">
                <a:solidFill>
                  <a:schemeClr val="accent5">
                    <a:lumMod val="50000"/>
                  </a:schemeClr>
                </a:solidFill>
                <a:latin typeface="Arial Black" panose="020B0A04020102020204" pitchFamily="34" charset="0"/>
              </a:rPr>
              <a:t>G1000: </a:t>
            </a:r>
            <a:r>
              <a:rPr lang="en-US" dirty="0">
                <a:solidFill>
                  <a:srgbClr val="002060"/>
                </a:solidFill>
                <a:latin typeface="Arial Black" panose="020B0A04020102020204" pitchFamily="34" charset="0"/>
              </a:rPr>
              <a:t>Clinical Decision Support Mechanism </a:t>
            </a:r>
            <a:r>
              <a:rPr lang="en-US" u="sng" dirty="0">
                <a:solidFill>
                  <a:srgbClr val="C00000"/>
                </a:solidFill>
                <a:effectLst>
                  <a:outerShdw blurRad="38100" dist="38100" dir="2700000" algn="tl">
                    <a:srgbClr val="000000">
                      <a:alpha val="43137"/>
                    </a:srgbClr>
                  </a:outerShdw>
                </a:effectLst>
                <a:latin typeface="Arial Black" panose="020B0A04020102020204" pitchFamily="34" charset="0"/>
              </a:rPr>
              <a:t>Applied Pathways</a:t>
            </a:r>
            <a:r>
              <a:rPr lang="en-US" dirty="0">
                <a:solidFill>
                  <a:srgbClr val="002060"/>
                </a:solidFill>
                <a:latin typeface="Arial Black" panose="020B0A04020102020204" pitchFamily="34" charset="0"/>
              </a:rPr>
              <a:t>, as defined by the Medicare Appropriate Use Criteria Program </a:t>
            </a:r>
          </a:p>
          <a:p>
            <a:r>
              <a:rPr lang="en-US" dirty="0">
                <a:solidFill>
                  <a:schemeClr val="accent5">
                    <a:lumMod val="50000"/>
                  </a:schemeClr>
                </a:solidFill>
                <a:latin typeface="Arial Black" panose="020B0A04020102020204" pitchFamily="34" charset="0"/>
              </a:rPr>
              <a:t>G1001: </a:t>
            </a:r>
            <a:r>
              <a:rPr lang="en-US" dirty="0">
                <a:solidFill>
                  <a:srgbClr val="002060"/>
                </a:solidFill>
                <a:latin typeface="Arial Black" panose="020B0A04020102020204" pitchFamily="34" charset="0"/>
              </a:rPr>
              <a:t>Clinical Decision Support Mechanism </a:t>
            </a:r>
            <a:r>
              <a:rPr lang="en-US" u="sng" dirty="0" err="1">
                <a:solidFill>
                  <a:srgbClr val="C00000"/>
                </a:solidFill>
                <a:effectLst>
                  <a:outerShdw blurRad="38100" dist="38100" dir="2700000" algn="tl">
                    <a:srgbClr val="000000">
                      <a:alpha val="43137"/>
                    </a:srgbClr>
                  </a:outerShdw>
                </a:effectLst>
                <a:latin typeface="Arial Black" panose="020B0A04020102020204" pitchFamily="34" charset="0"/>
              </a:rPr>
              <a:t>eviCore</a:t>
            </a:r>
            <a:r>
              <a:rPr lang="en-US" dirty="0">
                <a:solidFill>
                  <a:srgbClr val="002060"/>
                </a:solidFill>
                <a:latin typeface="Arial Black" panose="020B0A04020102020204" pitchFamily="34" charset="0"/>
              </a:rPr>
              <a:t>, as defined by the Medicare Appropriate Use Criteria Program </a:t>
            </a:r>
          </a:p>
          <a:p>
            <a:r>
              <a:rPr lang="en-US" dirty="0">
                <a:solidFill>
                  <a:schemeClr val="accent5">
                    <a:lumMod val="50000"/>
                  </a:schemeClr>
                </a:solidFill>
                <a:latin typeface="Arial Black" panose="020B0A04020102020204" pitchFamily="34" charset="0"/>
              </a:rPr>
              <a:t>G1002: </a:t>
            </a:r>
            <a:r>
              <a:rPr lang="en-US" dirty="0">
                <a:solidFill>
                  <a:srgbClr val="002060"/>
                </a:solidFill>
                <a:latin typeface="Arial Black" panose="020B0A04020102020204" pitchFamily="34" charset="0"/>
              </a:rPr>
              <a:t>Clinical Decision Support Mechanism </a:t>
            </a:r>
            <a:r>
              <a:rPr lang="en-US" u="sng" dirty="0" err="1">
                <a:solidFill>
                  <a:srgbClr val="C00000"/>
                </a:solidFill>
                <a:effectLst>
                  <a:outerShdw blurRad="38100" dist="38100" dir="2700000" algn="tl">
                    <a:srgbClr val="000000">
                      <a:alpha val="43137"/>
                    </a:srgbClr>
                  </a:outerShdw>
                </a:effectLst>
                <a:latin typeface="Arial Black" panose="020B0A04020102020204" pitchFamily="34" charset="0"/>
              </a:rPr>
              <a:t>MedCurrent</a:t>
            </a:r>
            <a:r>
              <a:rPr lang="en-US" dirty="0">
                <a:solidFill>
                  <a:srgbClr val="002060"/>
                </a:solidFill>
                <a:latin typeface="Arial Black" panose="020B0A04020102020204" pitchFamily="34" charset="0"/>
              </a:rPr>
              <a:t>, as defined by the Medicare Appropriate Use Criteria Program </a:t>
            </a:r>
          </a:p>
          <a:p>
            <a:r>
              <a:rPr lang="en-US" dirty="0">
                <a:solidFill>
                  <a:schemeClr val="accent5">
                    <a:lumMod val="50000"/>
                  </a:schemeClr>
                </a:solidFill>
                <a:latin typeface="Arial Black" panose="020B0A04020102020204" pitchFamily="34" charset="0"/>
              </a:rPr>
              <a:t>G1003: </a:t>
            </a:r>
            <a:r>
              <a:rPr lang="en-US" dirty="0">
                <a:solidFill>
                  <a:srgbClr val="002060"/>
                </a:solidFill>
                <a:latin typeface="Arial Black" panose="020B0A04020102020204" pitchFamily="34" charset="0"/>
              </a:rPr>
              <a:t>Clinical Decision Support Mechanism </a:t>
            </a:r>
            <a:r>
              <a:rPr lang="en-US" u="sng" dirty="0" err="1">
                <a:solidFill>
                  <a:srgbClr val="C00000"/>
                </a:solidFill>
                <a:effectLst>
                  <a:outerShdw blurRad="38100" dist="38100" dir="2700000" algn="tl">
                    <a:srgbClr val="000000">
                      <a:alpha val="43137"/>
                    </a:srgbClr>
                  </a:outerShdw>
                </a:effectLst>
                <a:latin typeface="Arial Black" panose="020B0A04020102020204" pitchFamily="34" charset="0"/>
              </a:rPr>
              <a:t>Medicalis</a:t>
            </a:r>
            <a:r>
              <a:rPr lang="en-US" dirty="0">
                <a:solidFill>
                  <a:srgbClr val="002060"/>
                </a:solidFill>
                <a:latin typeface="Arial Black" panose="020B0A04020102020204" pitchFamily="34" charset="0"/>
              </a:rPr>
              <a:t>, as defined by the Medicare Appropriate Use Criteria Program </a:t>
            </a:r>
          </a:p>
          <a:p>
            <a:r>
              <a:rPr lang="en-US" dirty="0">
                <a:solidFill>
                  <a:schemeClr val="accent5">
                    <a:lumMod val="50000"/>
                  </a:schemeClr>
                </a:solidFill>
                <a:latin typeface="Arial Black" panose="020B0A04020102020204" pitchFamily="34" charset="0"/>
              </a:rPr>
              <a:t>G1004: </a:t>
            </a:r>
            <a:r>
              <a:rPr lang="en-US" dirty="0">
                <a:solidFill>
                  <a:srgbClr val="002060"/>
                </a:solidFill>
                <a:latin typeface="Arial Black" panose="020B0A04020102020204" pitchFamily="34" charset="0"/>
              </a:rPr>
              <a:t>Clinical Decision Support Mechanism </a:t>
            </a:r>
            <a:r>
              <a:rPr lang="en-US" u="sng" dirty="0">
                <a:solidFill>
                  <a:srgbClr val="C00000"/>
                </a:solidFill>
                <a:effectLst>
                  <a:outerShdw blurRad="38100" dist="38100" dir="2700000" algn="tl">
                    <a:srgbClr val="000000">
                      <a:alpha val="43137"/>
                    </a:srgbClr>
                  </a:outerShdw>
                </a:effectLst>
                <a:latin typeface="Arial Black" panose="020B0A04020102020204" pitchFamily="34" charset="0"/>
              </a:rPr>
              <a:t>National Decision Support Company</a:t>
            </a:r>
            <a:r>
              <a:rPr lang="en-US" dirty="0">
                <a:solidFill>
                  <a:srgbClr val="002060"/>
                </a:solidFill>
                <a:latin typeface="Arial Black" panose="020B0A04020102020204" pitchFamily="34" charset="0"/>
              </a:rPr>
              <a:t>, as defined by the Medicare Appropriate Use Criteria Program </a:t>
            </a:r>
          </a:p>
          <a:p>
            <a:r>
              <a:rPr lang="en-US" dirty="0">
                <a:solidFill>
                  <a:schemeClr val="accent5">
                    <a:lumMod val="50000"/>
                  </a:schemeClr>
                </a:solidFill>
                <a:latin typeface="Arial Black" panose="020B0A04020102020204" pitchFamily="34" charset="0"/>
              </a:rPr>
              <a:t>G1005: </a:t>
            </a:r>
            <a:r>
              <a:rPr lang="en-US" dirty="0">
                <a:solidFill>
                  <a:srgbClr val="002060"/>
                </a:solidFill>
                <a:latin typeface="Arial Black" panose="020B0A04020102020204" pitchFamily="34" charset="0"/>
              </a:rPr>
              <a:t>Clinical Decision Support Mechanism </a:t>
            </a:r>
            <a:r>
              <a:rPr lang="en-US" u="sng" dirty="0">
                <a:solidFill>
                  <a:srgbClr val="C00000"/>
                </a:solidFill>
                <a:effectLst>
                  <a:outerShdw blurRad="38100" dist="38100" dir="2700000" algn="tl">
                    <a:srgbClr val="000000">
                      <a:alpha val="43137"/>
                    </a:srgbClr>
                  </a:outerShdw>
                </a:effectLst>
                <a:latin typeface="Arial Black" panose="020B0A04020102020204" pitchFamily="34" charset="0"/>
              </a:rPr>
              <a:t>National Imaging Associates</a:t>
            </a:r>
            <a:r>
              <a:rPr lang="en-US" dirty="0">
                <a:solidFill>
                  <a:srgbClr val="002060"/>
                </a:solidFill>
                <a:latin typeface="Arial Black" panose="020B0A04020102020204" pitchFamily="34" charset="0"/>
              </a:rPr>
              <a:t>, as defined by the Medicare Appropriate Use Criteria Program </a:t>
            </a:r>
          </a:p>
        </p:txBody>
      </p:sp>
      <p:sp>
        <p:nvSpPr>
          <p:cNvPr id="4" name="Date Placeholder 3">
            <a:extLst>
              <a:ext uri="{FF2B5EF4-FFF2-40B4-BE49-F238E27FC236}">
                <a16:creationId xmlns:a16="http://schemas.microsoft.com/office/drawing/2014/main" id="{97DD2F28-B6D9-40B8-A31E-0FE918D95A33}"/>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B0BF067D-3735-4F07-981C-53462545B4EF}"/>
              </a:ext>
            </a:extLst>
          </p:cNvPr>
          <p:cNvSpPr>
            <a:spLocks noGrp="1"/>
          </p:cNvSpPr>
          <p:nvPr>
            <p:ph type="sldNum" sz="quarter" idx="12"/>
          </p:nvPr>
        </p:nvSpPr>
        <p:spPr/>
        <p:txBody>
          <a:bodyPr/>
          <a:lstStyle/>
          <a:p>
            <a:fld id="{5D86E084-3352-1048-A7D3-AB1A259C9C49}" type="slidenum">
              <a:rPr lang="en-US" smtClean="0"/>
              <a:pPr/>
              <a:t>51</a:t>
            </a:fld>
            <a:endParaRPr lang="en-US"/>
          </a:p>
        </p:txBody>
      </p:sp>
    </p:spTree>
    <p:extLst>
      <p:ext uri="{BB962C8B-B14F-4D97-AF65-F5344CB8AC3E}">
        <p14:creationId xmlns:p14="http://schemas.microsoft.com/office/powerpoint/2010/main" val="14910857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040C6-E625-4820-A05F-94C8F9054717}"/>
              </a:ext>
            </a:extLst>
          </p:cNvPr>
          <p:cNvSpPr>
            <a:spLocks noGrp="1"/>
          </p:cNvSpPr>
          <p:nvPr>
            <p:ph type="title"/>
          </p:nvPr>
        </p:nvSpPr>
        <p:spPr>
          <a:xfrm>
            <a:off x="457200" y="0"/>
            <a:ext cx="8229600" cy="1143000"/>
          </a:xfrm>
          <a:solidFill>
            <a:schemeClr val="bg1"/>
          </a:solidFill>
        </p:spPr>
        <p:txBody>
          <a:bodyPr>
            <a:normAutofit fontScale="90000"/>
          </a:bodyPr>
          <a:lstStyle/>
          <a:p>
            <a:r>
              <a:rPr lang="en-US" dirty="0">
                <a:latin typeface="Arial Black" panose="020B0A04020102020204" pitchFamily="34" charset="0"/>
              </a:rPr>
              <a:t>ADDITIONAL G CODES NEEDED</a:t>
            </a:r>
          </a:p>
        </p:txBody>
      </p:sp>
      <p:sp>
        <p:nvSpPr>
          <p:cNvPr id="3" name="Content Placeholder 2">
            <a:extLst>
              <a:ext uri="{FF2B5EF4-FFF2-40B4-BE49-F238E27FC236}">
                <a16:creationId xmlns:a16="http://schemas.microsoft.com/office/drawing/2014/main" id="{E6B33CEF-8FBB-4C2E-A2A8-63C0E18DBF17}"/>
              </a:ext>
            </a:extLst>
          </p:cNvPr>
          <p:cNvSpPr>
            <a:spLocks noGrp="1"/>
          </p:cNvSpPr>
          <p:nvPr>
            <p:ph idx="1"/>
          </p:nvPr>
        </p:nvSpPr>
        <p:spPr>
          <a:xfrm>
            <a:off x="0" y="900734"/>
            <a:ext cx="9143999" cy="5571066"/>
          </a:xfrm>
        </p:spPr>
        <p:txBody>
          <a:bodyPr>
            <a:normAutofit fontScale="70000" lnSpcReduction="20000"/>
          </a:bodyPr>
          <a:lstStyle/>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G1006: </a:t>
            </a:r>
            <a:r>
              <a:rPr lang="en-US" dirty="0">
                <a:solidFill>
                  <a:srgbClr val="002060"/>
                </a:solidFill>
                <a:latin typeface="Arial Black" panose="020B0A04020102020204" pitchFamily="34" charset="0"/>
              </a:rPr>
              <a:t>Clinical Decision Support Mechanism </a:t>
            </a:r>
            <a:r>
              <a:rPr lang="en-US" u="sng" dirty="0">
                <a:solidFill>
                  <a:srgbClr val="C00000"/>
                </a:solidFill>
                <a:effectLst>
                  <a:outerShdw blurRad="38100" dist="38100" dir="2700000" algn="tl">
                    <a:srgbClr val="000000">
                      <a:alpha val="43137"/>
                    </a:srgbClr>
                  </a:outerShdw>
                </a:effectLst>
                <a:latin typeface="Arial Black" panose="020B0A04020102020204" pitchFamily="34" charset="0"/>
              </a:rPr>
              <a:t>Test Appropriate</a:t>
            </a:r>
            <a:r>
              <a:rPr lang="en-US" dirty="0">
                <a:solidFill>
                  <a:srgbClr val="002060"/>
                </a:solidFill>
                <a:latin typeface="Arial Black" panose="020B0A04020102020204" pitchFamily="34" charset="0"/>
              </a:rPr>
              <a:t>, as defined by the Medicare Appropriate Use Criteria Program </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G1007</a:t>
            </a:r>
            <a:r>
              <a:rPr lang="en-US" dirty="0">
                <a:latin typeface="Arial Black" panose="020B0A04020102020204" pitchFamily="34" charset="0"/>
              </a:rPr>
              <a:t>: </a:t>
            </a:r>
            <a:r>
              <a:rPr lang="en-US" dirty="0">
                <a:solidFill>
                  <a:srgbClr val="002060"/>
                </a:solidFill>
                <a:latin typeface="Arial Black" panose="020B0A04020102020204" pitchFamily="34" charset="0"/>
              </a:rPr>
              <a:t>Clinical Decision Support Mechanism </a:t>
            </a:r>
            <a:r>
              <a:rPr lang="en-US" u="sng" dirty="0">
                <a:solidFill>
                  <a:srgbClr val="C00000"/>
                </a:solidFill>
                <a:effectLst>
                  <a:outerShdw blurRad="38100" dist="38100" dir="2700000" algn="tl">
                    <a:srgbClr val="000000">
                      <a:alpha val="43137"/>
                    </a:srgbClr>
                  </a:outerShdw>
                </a:effectLst>
                <a:latin typeface="Arial Black" panose="020B0A04020102020204" pitchFamily="34" charset="0"/>
              </a:rPr>
              <a:t>AIM Specialty Health</a:t>
            </a:r>
            <a:r>
              <a:rPr lang="en-US" dirty="0">
                <a:solidFill>
                  <a:srgbClr val="002060"/>
                </a:solidFill>
                <a:latin typeface="Arial Black" panose="020B0A04020102020204" pitchFamily="34" charset="0"/>
              </a:rPr>
              <a:t>, as defined by the Medicare Appropriate Use Criteria Program </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G1008: </a:t>
            </a:r>
            <a:r>
              <a:rPr lang="en-US" dirty="0">
                <a:solidFill>
                  <a:srgbClr val="002060"/>
                </a:solidFill>
                <a:latin typeface="Arial Black" panose="020B0A04020102020204" pitchFamily="34" charset="0"/>
              </a:rPr>
              <a:t>Clinical Decision Support Mechanism </a:t>
            </a:r>
            <a:r>
              <a:rPr lang="en-US" u="sng" dirty="0">
                <a:solidFill>
                  <a:srgbClr val="C00000"/>
                </a:solidFill>
                <a:effectLst>
                  <a:outerShdw blurRad="38100" dist="38100" dir="2700000" algn="tl">
                    <a:srgbClr val="000000">
                      <a:alpha val="43137"/>
                    </a:srgbClr>
                  </a:outerShdw>
                </a:effectLst>
                <a:latin typeface="Arial Black" panose="020B0A04020102020204" pitchFamily="34" charset="0"/>
              </a:rPr>
              <a:t>Cranberry Peak</a:t>
            </a:r>
            <a:r>
              <a:rPr lang="en-US" dirty="0">
                <a:solidFill>
                  <a:srgbClr val="002060"/>
                </a:solidFill>
                <a:latin typeface="Arial Black" panose="020B0A04020102020204" pitchFamily="34" charset="0"/>
              </a:rPr>
              <a:t>, as defined by the Medicare Appropriate Use Criteria Program </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G1009: </a:t>
            </a:r>
            <a:r>
              <a:rPr lang="en-US" dirty="0">
                <a:solidFill>
                  <a:srgbClr val="002060"/>
                </a:solidFill>
                <a:latin typeface="Arial Black" panose="020B0A04020102020204" pitchFamily="34" charset="0"/>
              </a:rPr>
              <a:t>Clinical Decision Support Mechanism </a:t>
            </a:r>
            <a:r>
              <a:rPr lang="en-US" u="sng" dirty="0">
                <a:solidFill>
                  <a:srgbClr val="C00000"/>
                </a:solidFill>
                <a:effectLst>
                  <a:outerShdw blurRad="38100" dist="38100" dir="2700000" algn="tl">
                    <a:srgbClr val="000000">
                      <a:alpha val="43137"/>
                    </a:srgbClr>
                  </a:outerShdw>
                </a:effectLst>
                <a:latin typeface="Arial Black" panose="020B0A04020102020204" pitchFamily="34" charset="0"/>
              </a:rPr>
              <a:t>Sage Health Management Solutions</a:t>
            </a:r>
            <a:r>
              <a:rPr lang="en-US" dirty="0">
                <a:solidFill>
                  <a:srgbClr val="002060"/>
                </a:solidFill>
                <a:latin typeface="Arial Black" panose="020B0A04020102020204" pitchFamily="34" charset="0"/>
              </a:rPr>
              <a:t>, as defined by the Medicare Appropriate Use Criteria Program </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G1010: </a:t>
            </a:r>
            <a:r>
              <a:rPr lang="en-US" dirty="0">
                <a:solidFill>
                  <a:srgbClr val="002060"/>
                </a:solidFill>
                <a:latin typeface="Arial Black" panose="020B0A04020102020204" pitchFamily="34" charset="0"/>
              </a:rPr>
              <a:t>Clinical Decision Support Mechanism </a:t>
            </a:r>
            <a:r>
              <a:rPr lang="en-US" u="sng" dirty="0" err="1">
                <a:solidFill>
                  <a:srgbClr val="C00000"/>
                </a:solidFill>
                <a:effectLst>
                  <a:outerShdw blurRad="38100" dist="38100" dir="2700000" algn="tl">
                    <a:srgbClr val="000000">
                      <a:alpha val="43137"/>
                    </a:srgbClr>
                  </a:outerShdw>
                </a:effectLst>
                <a:latin typeface="Arial Black" panose="020B0A04020102020204" pitchFamily="34" charset="0"/>
              </a:rPr>
              <a:t>Stanson</a:t>
            </a:r>
            <a:r>
              <a:rPr lang="en-US" dirty="0">
                <a:solidFill>
                  <a:srgbClr val="002060"/>
                </a:solidFill>
                <a:latin typeface="Arial Black" panose="020B0A04020102020204" pitchFamily="34" charset="0"/>
              </a:rPr>
              <a:t>, as defined by the Medicare Appropriate Use Criteria Program </a:t>
            </a:r>
          </a:p>
          <a:p>
            <a:r>
              <a:rPr lang="en-US"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G1011: </a:t>
            </a:r>
            <a:r>
              <a:rPr lang="en-US" dirty="0">
                <a:solidFill>
                  <a:srgbClr val="002060"/>
                </a:solidFill>
                <a:latin typeface="Arial Black" panose="020B0A04020102020204" pitchFamily="34" charset="0"/>
              </a:rPr>
              <a:t>Clinical Decision Support Mechanism, </a:t>
            </a:r>
            <a:r>
              <a:rPr lang="en-US" u="sng" dirty="0">
                <a:solidFill>
                  <a:srgbClr val="C00000"/>
                </a:solidFill>
                <a:effectLst>
                  <a:outerShdw blurRad="38100" dist="38100" dir="2700000" algn="tl">
                    <a:srgbClr val="000000">
                      <a:alpha val="43137"/>
                    </a:srgbClr>
                  </a:outerShdw>
                </a:effectLst>
                <a:latin typeface="Arial Black" panose="020B0A04020102020204" pitchFamily="34" charset="0"/>
              </a:rPr>
              <a:t>qualified tool not otherwise specified</a:t>
            </a:r>
            <a:r>
              <a:rPr lang="en-US" dirty="0">
                <a:solidFill>
                  <a:srgbClr val="002060"/>
                </a:solidFill>
                <a:latin typeface="Arial Black" panose="020B0A04020102020204" pitchFamily="34" charset="0"/>
              </a:rPr>
              <a:t>, as defined by the Medicare Appropriate Use Criteria Program</a:t>
            </a:r>
          </a:p>
        </p:txBody>
      </p:sp>
      <p:sp>
        <p:nvSpPr>
          <p:cNvPr id="4" name="Date Placeholder 3">
            <a:extLst>
              <a:ext uri="{FF2B5EF4-FFF2-40B4-BE49-F238E27FC236}">
                <a16:creationId xmlns:a16="http://schemas.microsoft.com/office/drawing/2014/main" id="{97DD2F28-B6D9-40B8-A31E-0FE918D95A33}"/>
              </a:ext>
            </a:extLst>
          </p:cNvPr>
          <p:cNvSpPr>
            <a:spLocks noGrp="1"/>
          </p:cNvSpPr>
          <p:nvPr>
            <p:ph type="dt" sz="half" idx="10"/>
          </p:nvPr>
        </p:nvSpPr>
        <p:spPr/>
        <p:txBody>
          <a:bodyPr/>
          <a:lstStyle/>
          <a:p>
            <a:fld id="{5E4C8D35-40E7-4581-974F-4DA0128AD499}" type="datetime1">
              <a:rPr lang="en-US" smtClean="0"/>
              <a:pPr/>
              <a:t>1/14/2020</a:t>
            </a:fld>
            <a:endParaRPr lang="en-US"/>
          </a:p>
        </p:txBody>
      </p:sp>
      <p:sp>
        <p:nvSpPr>
          <p:cNvPr id="5" name="Slide Number Placeholder 4">
            <a:extLst>
              <a:ext uri="{FF2B5EF4-FFF2-40B4-BE49-F238E27FC236}">
                <a16:creationId xmlns:a16="http://schemas.microsoft.com/office/drawing/2014/main" id="{B0BF067D-3735-4F07-981C-53462545B4EF}"/>
              </a:ext>
            </a:extLst>
          </p:cNvPr>
          <p:cNvSpPr>
            <a:spLocks noGrp="1"/>
          </p:cNvSpPr>
          <p:nvPr>
            <p:ph type="sldNum" sz="quarter" idx="12"/>
          </p:nvPr>
        </p:nvSpPr>
        <p:spPr/>
        <p:txBody>
          <a:bodyPr/>
          <a:lstStyle/>
          <a:p>
            <a:fld id="{5D86E084-3352-1048-A7D3-AB1A259C9C49}" type="slidenum">
              <a:rPr lang="en-US" smtClean="0"/>
              <a:pPr/>
              <a:t>52</a:t>
            </a:fld>
            <a:endParaRPr lang="en-US"/>
          </a:p>
        </p:txBody>
      </p:sp>
    </p:spTree>
    <p:extLst>
      <p:ext uri="{BB962C8B-B14F-4D97-AF65-F5344CB8AC3E}">
        <p14:creationId xmlns:p14="http://schemas.microsoft.com/office/powerpoint/2010/main" val="2244089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AA951C4-C728-4AFE-8BB4-ADF28328B706}"/>
              </a:ext>
            </a:extLst>
          </p:cNvPr>
          <p:cNvSpPr/>
          <p:nvPr/>
        </p:nvSpPr>
        <p:spPr>
          <a:xfrm>
            <a:off x="0" y="6278880"/>
            <a:ext cx="8229600" cy="57912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59AF8A-CB3B-4C91-A372-53A9AF3086E9}"/>
              </a:ext>
            </a:extLst>
          </p:cNvPr>
          <p:cNvSpPr>
            <a:spLocks noGrp="1"/>
          </p:cNvSpPr>
          <p:nvPr>
            <p:ph type="title"/>
          </p:nvPr>
        </p:nvSpPr>
        <p:spPr>
          <a:xfrm>
            <a:off x="457200" y="0"/>
            <a:ext cx="8229600" cy="1143000"/>
          </a:xfrm>
          <a:solidFill>
            <a:schemeClr val="bg1"/>
          </a:solidFill>
        </p:spPr>
        <p:txBody>
          <a:bodyPr/>
          <a:lstStyle/>
          <a:p>
            <a:r>
              <a:rPr lang="en-US" dirty="0">
                <a:latin typeface="Arial Black" panose="020B0A04020102020204" pitchFamily="34" charset="0"/>
              </a:rPr>
              <a:t>SOME FUTURE THOUGHT</a:t>
            </a:r>
          </a:p>
        </p:txBody>
      </p:sp>
      <p:sp>
        <p:nvSpPr>
          <p:cNvPr id="3" name="Content Placeholder 2">
            <a:extLst>
              <a:ext uri="{FF2B5EF4-FFF2-40B4-BE49-F238E27FC236}">
                <a16:creationId xmlns:a16="http://schemas.microsoft.com/office/drawing/2014/main" id="{512A32A9-7831-4C8B-894A-60FE043E043E}"/>
              </a:ext>
            </a:extLst>
          </p:cNvPr>
          <p:cNvSpPr>
            <a:spLocks noGrp="1"/>
          </p:cNvSpPr>
          <p:nvPr>
            <p:ph idx="1"/>
          </p:nvPr>
        </p:nvSpPr>
        <p:spPr>
          <a:xfrm>
            <a:off x="0" y="703617"/>
            <a:ext cx="9144000" cy="6133307"/>
          </a:xfrm>
        </p:spPr>
        <p:txBody>
          <a:bodyPr>
            <a:normAutofit/>
          </a:bodyPr>
          <a:lstStyle/>
          <a:p>
            <a:r>
              <a:rPr lang="en-US" sz="25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Newer pharmaceuticals for cancer, inflammatory disease, infections, etc. arriving in the market </a:t>
            </a:r>
          </a:p>
          <a:p>
            <a:r>
              <a:rPr lang="en-US" sz="25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New less invasive surgical techniques developing</a:t>
            </a:r>
          </a:p>
          <a:p>
            <a:r>
              <a:rPr lang="en-US" sz="25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Artificial intelligence assisting diagnoses</a:t>
            </a:r>
          </a:p>
          <a:p>
            <a:r>
              <a:rPr lang="en-US" sz="25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Changes in medical school programs and teaching methods across the country</a:t>
            </a:r>
          </a:p>
          <a:p>
            <a:r>
              <a:rPr lang="en-US" sz="25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More virtual and telemedicine visits everywhere</a:t>
            </a:r>
          </a:p>
          <a:p>
            <a:r>
              <a:rPr lang="en-US" sz="25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More gadgets for self monitoring by patients</a:t>
            </a:r>
          </a:p>
          <a:p>
            <a:r>
              <a:rPr lang="en-US" sz="25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Sub, sub, subspecialties emerging </a:t>
            </a:r>
          </a:p>
          <a:p>
            <a:r>
              <a:rPr lang="en-US" sz="25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Increase in NPPs and various medical jobs: scribes, assistants, therapists, coders, etc.</a:t>
            </a:r>
          </a:p>
          <a:p>
            <a:r>
              <a:rPr lang="en-US" sz="2500" dirty="0">
                <a:solidFill>
                  <a:schemeClr val="accent5">
                    <a:lumMod val="50000"/>
                  </a:schemeClr>
                </a:solidFill>
                <a:effectLst>
                  <a:outerShdw blurRad="38100" dist="38100" dir="2700000" algn="tl">
                    <a:srgbClr val="000000">
                      <a:alpha val="43137"/>
                    </a:srgbClr>
                  </a:outerShdw>
                </a:effectLst>
                <a:latin typeface="Arial Black" panose="020B0A04020102020204" pitchFamily="34" charset="0"/>
              </a:rPr>
              <a:t>Non physicians running / owning practices </a:t>
            </a:r>
          </a:p>
          <a:p>
            <a:r>
              <a:rPr lang="en-US" sz="2500" dirty="0">
                <a:solidFill>
                  <a:srgbClr val="C00000"/>
                </a:solidFill>
                <a:effectLst>
                  <a:outerShdw blurRad="38100" dist="38100" dir="2700000" algn="tl">
                    <a:srgbClr val="000000">
                      <a:alpha val="43137"/>
                    </a:srgbClr>
                  </a:outerShdw>
                </a:effectLst>
                <a:latin typeface="Arial Black" panose="020B0A04020102020204" pitchFamily="34" charset="0"/>
              </a:rPr>
              <a:t>But before banging your head, everything is still subject to change by law or regulation</a:t>
            </a:r>
          </a:p>
        </p:txBody>
      </p:sp>
      <p:sp>
        <p:nvSpPr>
          <p:cNvPr id="5" name="Slide Number Placeholder 4">
            <a:extLst>
              <a:ext uri="{FF2B5EF4-FFF2-40B4-BE49-F238E27FC236}">
                <a16:creationId xmlns:a16="http://schemas.microsoft.com/office/drawing/2014/main" id="{C2F9A353-9D3D-416D-827E-31BEFC3162AC}"/>
              </a:ext>
            </a:extLst>
          </p:cNvPr>
          <p:cNvSpPr>
            <a:spLocks noGrp="1"/>
          </p:cNvSpPr>
          <p:nvPr>
            <p:ph type="sldNum" sz="quarter" idx="12"/>
          </p:nvPr>
        </p:nvSpPr>
        <p:spPr/>
        <p:txBody>
          <a:bodyPr/>
          <a:lstStyle/>
          <a:p>
            <a:fld id="{5D86E084-3352-1048-A7D3-AB1A259C9C49}" type="slidenum">
              <a:rPr lang="en-US" smtClean="0"/>
              <a:pPr/>
              <a:t>53</a:t>
            </a:fld>
            <a:endParaRPr lang="en-US"/>
          </a:p>
        </p:txBody>
      </p:sp>
    </p:spTree>
    <p:extLst>
      <p:ext uri="{BB962C8B-B14F-4D97-AF65-F5344CB8AC3E}">
        <p14:creationId xmlns:p14="http://schemas.microsoft.com/office/powerpoint/2010/main" val="16286436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
            <a:extLst>
              <a:ext uri="{FF2B5EF4-FFF2-40B4-BE49-F238E27FC236}">
                <a16:creationId xmlns:a16="http://schemas.microsoft.com/office/drawing/2014/main" id="{6469971D-6C68-408B-9363-BDD3038CD7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9731"/>
          <a:stretch>
            <a:fillRect/>
          </a:stretch>
        </p:blipFill>
        <p:spPr bwMode="auto">
          <a:xfrm>
            <a:off x="0" y="990600"/>
            <a:ext cx="91440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TextBox 2">
            <a:extLst>
              <a:ext uri="{FF2B5EF4-FFF2-40B4-BE49-F238E27FC236}">
                <a16:creationId xmlns:a16="http://schemas.microsoft.com/office/drawing/2014/main" id="{A76AE0AE-D07B-443D-9E07-241CEE5A3FFD}"/>
              </a:ext>
            </a:extLst>
          </p:cNvPr>
          <p:cNvSpPr txBox="1">
            <a:spLocks noChangeArrowheads="1"/>
          </p:cNvSpPr>
          <p:nvPr/>
        </p:nvSpPr>
        <p:spPr bwMode="auto">
          <a:xfrm>
            <a:off x="0" y="152400"/>
            <a:ext cx="9144000" cy="708025"/>
          </a:xfrm>
          <a:prstGeom prst="rect">
            <a:avLst/>
          </a:prstGeom>
          <a:solidFill>
            <a:schemeClr val="bg1"/>
          </a:solid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4000">
                <a:solidFill>
                  <a:srgbClr val="0070C0"/>
                </a:solidFill>
                <a:latin typeface="Arial Black" panose="020B0A04020102020204" pitchFamily="34" charset="0"/>
              </a:rPr>
              <a:t>CAT GOT YOUR TONGUE?</a:t>
            </a:r>
          </a:p>
        </p:txBody>
      </p:sp>
      <p:sp>
        <p:nvSpPr>
          <p:cNvPr id="4" name="TextBox 3">
            <a:extLst>
              <a:ext uri="{FF2B5EF4-FFF2-40B4-BE49-F238E27FC236}">
                <a16:creationId xmlns:a16="http://schemas.microsoft.com/office/drawing/2014/main" id="{4911FAB8-2E67-4EBC-8300-B3E6A762D3A6}"/>
              </a:ext>
            </a:extLst>
          </p:cNvPr>
          <p:cNvSpPr txBox="1">
            <a:spLocks noChangeArrowheads="1"/>
          </p:cNvSpPr>
          <p:nvPr/>
        </p:nvSpPr>
        <p:spPr bwMode="auto">
          <a:xfrm>
            <a:off x="5715000" y="2362200"/>
            <a:ext cx="3276600"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3200" dirty="0">
                <a:solidFill>
                  <a:srgbClr val="800000"/>
                </a:solidFill>
                <a:latin typeface="Arial Black" panose="020B0A04020102020204" pitchFamily="34" charset="0"/>
              </a:rPr>
              <a:t>Ask all your questions---maybe I can answer some</a:t>
            </a:r>
          </a:p>
        </p:txBody>
      </p:sp>
    </p:spTree>
    <p:extLst>
      <p:ext uri="{BB962C8B-B14F-4D97-AF65-F5344CB8AC3E}">
        <p14:creationId xmlns:p14="http://schemas.microsoft.com/office/powerpoint/2010/main" val="12537254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NHS PPT Template for after 5-6-13">
  <a:themeElements>
    <a:clrScheme name="Noridian Healthcare Solutions Color Palette">
      <a:dk1>
        <a:sysClr val="windowText" lastClr="000000"/>
      </a:dk1>
      <a:lt1>
        <a:sysClr val="window" lastClr="FFFFFF"/>
      </a:lt1>
      <a:dk2>
        <a:srgbClr val="000000"/>
      </a:dk2>
      <a:lt2>
        <a:srgbClr val="FFFFFF"/>
      </a:lt2>
      <a:accent1>
        <a:srgbClr val="0069AA"/>
      </a:accent1>
      <a:accent2>
        <a:srgbClr val="A2C02F"/>
      </a:accent2>
      <a:accent3>
        <a:srgbClr val="0095BE"/>
      </a:accent3>
      <a:accent4>
        <a:srgbClr val="591A62"/>
      </a:accent4>
      <a:accent5>
        <a:srgbClr val="E4562F"/>
      </a:accent5>
      <a:accent6>
        <a:srgbClr val="F6B327"/>
      </a:accent6>
      <a:hlink>
        <a:srgbClr val="0069AA"/>
      </a:hlink>
      <a:folHlink>
        <a:srgbClr val="A2C02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_Status xmlns="http://schemas.microsoft.com/sharepoint/v3/fields">Not Started</_Statu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DE64AEEDD9B7A4D93545ACBE97D4615" ma:contentTypeVersion="2" ma:contentTypeDescription="Create a new document." ma:contentTypeScope="" ma:versionID="f49002b78e3a4a71b814eef46a983816">
  <xsd:schema xmlns:xsd="http://www.w3.org/2001/XMLSchema" xmlns:xs="http://www.w3.org/2001/XMLSchema" xmlns:p="http://schemas.microsoft.com/office/2006/metadata/properties" xmlns:ns2="http://schemas.microsoft.com/sharepoint/v3/fields" targetNamespace="http://schemas.microsoft.com/office/2006/metadata/properties" ma:root="true" ma:fieldsID="38f6db2dd0d9a0cf6a8dc37be32b365b" ns2:_="">
    <xsd:import namespace="http://schemas.microsoft.com/sharepoint/v3/fields"/>
    <xsd:element name="properties">
      <xsd:complexType>
        <xsd:sequence>
          <xsd:element name="documentManagement">
            <xsd:complexType>
              <xsd:all>
                <xsd:element ref="ns2:_Status" minOccurs="0"/>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8"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B6F2769-7194-4217-93D3-3AF3A4742282}">
  <ds:schemaRefs>
    <ds:schemaRef ds:uri="http://www.w3.org/XML/1998/namespace"/>
    <ds:schemaRef ds:uri="http://purl.org/dc/elements/1.1/"/>
    <ds:schemaRef ds:uri="http://schemas.microsoft.com/office/2006/documentManagement/types"/>
    <ds:schemaRef ds:uri="http://purl.org/dc/terms/"/>
    <ds:schemaRef ds:uri="http://purl.org/dc/dcmitype/"/>
    <ds:schemaRef ds:uri="http://schemas.microsoft.com/office/2006/metadata/properties"/>
    <ds:schemaRef ds:uri="http://schemas.microsoft.com/office/infopath/2007/PartnerControls"/>
    <ds:schemaRef ds:uri="http://schemas.openxmlformats.org/package/2006/metadata/core-properties"/>
    <ds:schemaRef ds:uri="http://schemas.microsoft.com/sharepoint/v3/fields"/>
  </ds:schemaRefs>
</ds:datastoreItem>
</file>

<file path=customXml/itemProps2.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3.xml><?xml version="1.0" encoding="utf-8"?>
<ds:datastoreItem xmlns:ds="http://schemas.openxmlformats.org/officeDocument/2006/customXml" ds:itemID="{E4214858-785C-42F7-BE66-6D0E79395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NHS PPT Template for after 5-6-13</Template>
  <TotalTime>3238</TotalTime>
  <Words>5510</Words>
  <Application>Microsoft Office PowerPoint</Application>
  <PresentationFormat>On-screen Show (4:3)</PresentationFormat>
  <Paragraphs>546</Paragraphs>
  <Slides>54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54</vt:i4>
      </vt:variant>
    </vt:vector>
  </HeadingPairs>
  <TitlesOfParts>
    <vt:vector size="60" baseType="lpstr">
      <vt:lpstr>Arial</vt:lpstr>
      <vt:lpstr>Arial Black</vt:lpstr>
      <vt:lpstr>Calibri</vt:lpstr>
      <vt:lpstr>Cooper Black</vt:lpstr>
      <vt:lpstr>Times New Roman</vt:lpstr>
      <vt:lpstr>NHS PPT Template for after 5-6-13</vt:lpstr>
      <vt:lpstr>MEDICARE / HEALTHCARE CHANGES IN 2020 AND 2021 AFFECTING ONCOLOGY</vt:lpstr>
      <vt:lpstr>HEALTHCARE IS CHANGING</vt:lpstr>
      <vt:lpstr>DOCUMENTING REASONABLE &amp; NECESSARY:  NOT CHANGING</vt:lpstr>
      <vt:lpstr>LOOKING AT EMR CLAIMS</vt:lpstr>
      <vt:lpstr>MED LIST 86 YEAR OLD PATIENT</vt:lpstr>
      <vt:lpstr>MED LIST 86 YEAR OLD PATIENT</vt:lpstr>
      <vt:lpstr>MED LIST 86 YEAR OLD PATIENT</vt:lpstr>
      <vt:lpstr>PowerPoint Presentation</vt:lpstr>
      <vt:lpstr>Your facility was selected for review based on data analysis. A trending graph is provided below comparing your facility’s six month billing data to previous six month billing data for XXXXX  It indicates an increased utilization of this code as compared to your previous utilization data.  </vt:lpstr>
      <vt:lpstr>SUMMARY OF TPE</vt:lpstr>
      <vt:lpstr>TARGETED PROBE AND EDUCATE SUMMARY LETTER</vt:lpstr>
      <vt:lpstr>RECENT PART B CLINICAL REVIEWS AFFECTING ONCOLOGY</vt:lpstr>
      <vt:lpstr>FIGHTING BACK: RESPONDING TO ANY REQUEST FOR RECORDS</vt:lpstr>
      <vt:lpstr>APPEALS PROCESS</vt:lpstr>
      <vt:lpstr>USING MEDICATIONS OFF LABEL</vt:lpstr>
      <vt:lpstr>SIX SETS OF LEVELS OF  EVIDENCE COMMONLY USED</vt:lpstr>
      <vt:lpstr>PATIENT RELATIONSHIP CATEGORIES FOR MACRA / MIPS</vt:lpstr>
      <vt:lpstr>PowerPoint Presentation</vt:lpstr>
      <vt:lpstr>CMS Patient Relationship Categories and Codes</vt:lpstr>
      <vt:lpstr>CMS Patient Relationship Categories and Codes</vt:lpstr>
      <vt:lpstr>VOLUNTARY REPORTING PERIOD</vt:lpstr>
      <vt:lpstr>NATIONAL / LOCAL COVERAGE DETERMINATIONS ARE CHANGING</vt:lpstr>
      <vt:lpstr>NCDs AFFECTING ONCOLOGY</vt:lpstr>
      <vt:lpstr>NCDs AFFECTING ONCOLOGY</vt:lpstr>
      <vt:lpstr>NCD AFFECTING ONCOLOGY</vt:lpstr>
      <vt:lpstr>LOCAL COVERAGE DETERMINATIONS</vt:lpstr>
      <vt:lpstr>LCDs AFFECTING ONCOLOGY</vt:lpstr>
      <vt:lpstr>MOLECULAR DIAGNOSTIC LCDs AFFECTING ONCOLOGY</vt:lpstr>
      <vt:lpstr>MOLECULAR DIAGNOSTIC LCDs AFFECTING ONCOLOGY</vt:lpstr>
      <vt:lpstr>MOLECULAR DIAGNOSTIC LCDs AFFECTING ONCOLOGY</vt:lpstr>
      <vt:lpstr>PATIENTS OVER PAPERWORK</vt:lpstr>
      <vt:lpstr>EVALUATION AND MANAGEMENT: 2020 AND BEYOND</vt:lpstr>
      <vt:lpstr>OTHER FINALIZED POLICIES</vt:lpstr>
      <vt:lpstr>AMA ANNOUNCES CPT CHANGES TO OFFICE VISITS</vt:lpstr>
      <vt:lpstr>PRIMARY OBJECTIVE OF AMA CPT CHANGES</vt:lpstr>
      <vt:lpstr>SUMMARY OF REVISIONS</vt:lpstr>
      <vt:lpstr>SUMMARY OF REVISIONS</vt:lpstr>
      <vt:lpstr>SUMMARY OF REVISIONS</vt:lpstr>
      <vt:lpstr>SUMMARY OF REVISIONS</vt:lpstr>
      <vt:lpstr>AND MORE IN 2021….</vt:lpstr>
      <vt:lpstr>ESTIMATED PAY CHANGES IN OFFICE E&amp;M PAYMENTS IN 2021</vt:lpstr>
      <vt:lpstr>PowerPoint Presentation</vt:lpstr>
      <vt:lpstr>CMS 2020 FINALIZED FEE SCHEDULE</vt:lpstr>
      <vt:lpstr>APPROPRIATE USE CRITERIA: AUC</vt:lpstr>
      <vt:lpstr>APPROPRIATE USE CRITERIA</vt:lpstr>
      <vt:lpstr>PRIORITY CLINICAL AREAS</vt:lpstr>
      <vt:lpstr>2020: VOLUNTARY PARTICIPATION</vt:lpstr>
      <vt:lpstr>EXCEPTIONS AND CONSEQUENCES</vt:lpstr>
      <vt:lpstr>HCPCS MODIFIERS TO USE</vt:lpstr>
      <vt:lpstr>HCPCS MODIFIERS TO USE</vt:lpstr>
      <vt:lpstr>ADDITIONAL G CODES NEEDED</vt:lpstr>
      <vt:lpstr>ADDITIONAL G CODES NEEDED</vt:lpstr>
      <vt:lpstr>SOME FUTURE THOUGHT</vt:lpstr>
      <vt:lpstr>PowerPoint Presentation</vt:lpstr>
    </vt:vector>
  </TitlesOfParts>
  <Company>Noridian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id06949</dc:creator>
  <cp:lastModifiedBy>Wendy Alfaro</cp:lastModifiedBy>
  <cp:revision>412</cp:revision>
  <cp:lastPrinted>2012-08-01T15:16:59Z</cp:lastPrinted>
  <dcterms:created xsi:type="dcterms:W3CDTF">2013-05-06T18:13:16Z</dcterms:created>
  <dcterms:modified xsi:type="dcterms:W3CDTF">2020-01-14T22:43:02Z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ies>
</file>