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93465" r:id="rId4"/>
  </p:sldMasterIdLst>
  <p:notesMasterIdLst>
    <p:notesMasterId r:id="rId13"/>
  </p:notesMasterIdLst>
  <p:sldIdLst>
    <p:sldId id="256" r:id="rId5"/>
    <p:sldId id="257" r:id="rId6"/>
    <p:sldId id="258" r:id="rId7"/>
    <p:sldId id="259" r:id="rId8"/>
    <p:sldId id="260" r:id="rId9"/>
    <p:sldId id="261" r:id="rId10"/>
    <p:sldId id="262" r:id="rId11"/>
    <p:sldId id="263"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AEBF00"/>
    <a:srgbClr val="005AA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78" autoAdjust="0"/>
    <p:restoredTop sz="94660"/>
  </p:normalViewPr>
  <p:slideViewPr>
    <p:cSldViewPr snapToGrid="0" snapToObjects="1">
      <p:cViewPr varScale="1">
        <p:scale>
          <a:sx n="76" d="100"/>
          <a:sy n="76" d="100"/>
        </p:scale>
        <p:origin x="1550" y="58"/>
      </p:cViewPr>
      <p:guideLst>
        <p:guide orient="horz" pos="2160"/>
        <p:guide pos="2880"/>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E3BD81-7C9F-401E-9498-364C9F5DB8B3}" type="datetimeFigureOut">
              <a:rPr lang="en-US" smtClean="0"/>
              <a:pPr/>
              <a:t>12/2/2020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1A213E-2270-4450-B231-EAE675C9D58B}" type="slidenum">
              <a:rPr lang="en-US" smtClean="0"/>
              <a:pPr/>
              <a:t>‹#›</a:t>
            </a:fld>
            <a:endParaRPr lang="en-US"/>
          </a:p>
        </p:txBody>
      </p:sp>
    </p:spTree>
    <p:extLst>
      <p:ext uri="{BB962C8B-B14F-4D97-AF65-F5344CB8AC3E}">
        <p14:creationId xmlns:p14="http://schemas.microsoft.com/office/powerpoint/2010/main" val="2058387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88365"/>
            <a:ext cx="8229600" cy="1143000"/>
          </a:xfrm>
        </p:spPr>
        <p:txBody>
          <a:bodyPr/>
          <a:lstStyle>
            <a:lvl1pPr>
              <a:defRPr>
                <a:solidFill>
                  <a:schemeClr val="bg1"/>
                </a:solidFill>
                <a:latin typeface="Arial" pitchFamily="34" charset="0"/>
                <a:cs typeface="Arial" pitchFamily="34" charset="0"/>
              </a:defRPr>
            </a:lvl1pPr>
          </a:lstStyle>
          <a:p>
            <a:r>
              <a:rPr lang="en-US"/>
              <a:t>Click to edit Master title style</a:t>
            </a:r>
            <a:endParaRPr lang="en-US" dirty="0"/>
          </a:p>
        </p:txBody>
      </p:sp>
      <p:sp>
        <p:nvSpPr>
          <p:cNvPr id="6" name="Text Placeholder 2"/>
          <p:cNvSpPr>
            <a:spLocks noGrp="1"/>
          </p:cNvSpPr>
          <p:nvPr>
            <p:ph type="body" idx="1"/>
          </p:nvPr>
        </p:nvSpPr>
        <p:spPr>
          <a:xfrm>
            <a:off x="457200" y="5031365"/>
            <a:ext cx="8229600" cy="1099578"/>
          </a:xfrm>
        </p:spPr>
        <p:txBody>
          <a:bodyPr anchor="t"/>
          <a:lstStyle>
            <a:lvl1pPr marL="0" indent="0" algn="ctr">
              <a:buNone/>
              <a:defRPr sz="2000">
                <a:solidFill>
                  <a:srgbClr val="AEBF00"/>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53692134"/>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4C8D35-40E7-4581-974F-4DA0128AD499}" type="datetime1">
              <a:rPr lang="en-US" smtClean="0"/>
              <a:pPr/>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169600659"/>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413051"/>
            <a:ext cx="7772400" cy="1362075"/>
          </a:xfrm>
        </p:spPr>
        <p:txBody>
          <a:bodyPr anchor="t"/>
          <a:lstStyle>
            <a:lvl1pPr algn="ctr">
              <a:defRPr sz="4000" b="1" cap="none"/>
            </a:lvl1pPr>
          </a:lstStyle>
          <a:p>
            <a:r>
              <a:rPr lang="en-US" dirty="0"/>
              <a:t>Click to edit master title style</a:t>
            </a:r>
          </a:p>
        </p:txBody>
      </p:sp>
      <p:sp>
        <p:nvSpPr>
          <p:cNvPr id="3" name="Text Placeholder 2"/>
          <p:cNvSpPr>
            <a:spLocks noGrp="1"/>
          </p:cNvSpPr>
          <p:nvPr>
            <p:ph type="body" idx="1"/>
          </p:nvPr>
        </p:nvSpPr>
        <p:spPr>
          <a:xfrm>
            <a:off x="722313" y="4775126"/>
            <a:ext cx="7772400" cy="993849"/>
          </a:xfrm>
        </p:spPr>
        <p:txBody>
          <a:bodyPr anchor="t"/>
          <a:lstStyle>
            <a:lvl1pPr marL="0" indent="0" algn="ctr">
              <a:buNone/>
              <a:defRPr sz="2000">
                <a:solidFill>
                  <a:srgbClr val="AEBF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52555410"/>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16FB51-578A-4F83-8BC4-4A0B7223C92B}" type="datetime1">
              <a:rPr lang="en-US" smtClean="0"/>
              <a:pPr/>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813143485"/>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3081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7057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3081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27057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70A8C7-8507-421D-9D1E-1AEF082F4CEF}" type="datetime1">
              <a:rPr lang="en-US" smtClean="0"/>
              <a:pPr/>
              <a:t>12/2/2020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23771245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0736B-AC3B-4C18-9F78-1DC344E7C741}" type="datetime1">
              <a:rPr lang="en-US" smtClean="0"/>
              <a:pPr/>
              <a:t>12/2/2020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03060326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FC28-D3B6-47B1-9638-E1BA853745F4}" type="datetime1">
              <a:rPr lang="en-US" smtClean="0"/>
              <a:pPr/>
              <a:t>12/2/2020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42105937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8096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1800"/>
            <a:ext cx="2133600" cy="365125"/>
          </a:xfrm>
          <a:prstGeom prst="rect">
            <a:avLst/>
          </a:prstGeom>
        </p:spPr>
        <p:txBody>
          <a:bodyPr vert="horz" lIns="91440" tIns="45720" rIns="91440" bIns="45720" rtlCol="0" anchor="ctr"/>
          <a:lstStyle>
            <a:lvl1pPr algn="l">
              <a:defRPr sz="1200">
                <a:solidFill>
                  <a:srgbClr val="FFFFFF"/>
                </a:solidFill>
              </a:defRPr>
            </a:lvl1pPr>
          </a:lstStyle>
          <a:p>
            <a:fld id="{20CA3964-0A8B-4102-9D2E-5A70BC41C5B1}" type="datetime1">
              <a:rPr lang="en-US" smtClean="0"/>
              <a:pPr/>
              <a:t>12/2/2020</a:t>
            </a:fld>
            <a:endParaRPr lang="en-US" dirty="0"/>
          </a:p>
        </p:txBody>
      </p:sp>
      <p:sp>
        <p:nvSpPr>
          <p:cNvPr id="5" name="Footer Placeholder 4"/>
          <p:cNvSpPr>
            <a:spLocks noGrp="1"/>
          </p:cNvSpPr>
          <p:nvPr>
            <p:ph type="ftr" sz="quarter" idx="3"/>
          </p:nvPr>
        </p:nvSpPr>
        <p:spPr>
          <a:xfrm>
            <a:off x="3124200" y="6471800"/>
            <a:ext cx="2895600" cy="365125"/>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6553200" y="6471800"/>
            <a:ext cx="2133600" cy="365125"/>
          </a:xfrm>
          <a:prstGeom prst="rect">
            <a:avLst/>
          </a:prstGeom>
        </p:spPr>
        <p:txBody>
          <a:bodyPr vert="horz" lIns="91440" tIns="45720" rIns="91440" bIns="45720" rtlCol="0" anchor="ctr"/>
          <a:lstStyle>
            <a:lvl1pPr algn="r">
              <a:defRPr sz="1200">
                <a:solidFill>
                  <a:schemeClr val="bg1"/>
                </a:solidFill>
              </a:defRPr>
            </a:lvl1pPr>
          </a:lstStyle>
          <a:p>
            <a:fld id="{5D86E084-3352-1048-A7D3-AB1A259C9C49}" type="slidenum">
              <a:rPr lang="en-US" smtClean="0"/>
              <a:pPr/>
              <a:t>‹#›</a:t>
            </a:fld>
            <a:endParaRPr lang="en-US" dirty="0"/>
          </a:p>
        </p:txBody>
      </p:sp>
    </p:spTree>
    <p:extLst>
      <p:ext uri="{BB962C8B-B14F-4D97-AF65-F5344CB8AC3E}">
        <p14:creationId xmlns:p14="http://schemas.microsoft.com/office/powerpoint/2010/main" val="1457889675"/>
      </p:ext>
    </p:extLst>
  </p:cSld>
  <p:clrMap bg1="lt1" tx1="dk1" bg2="lt2" tx2="dk2" accent1="accent1" accent2="accent2" accent3="accent3" accent4="accent4" accent5="accent5" accent6="accent6" hlink="hlink" folHlink="folHlink"/>
  <p:sldLayoutIdLst>
    <p:sldLayoutId id="2147493502" r:id="rId1"/>
    <p:sldLayoutId id="2147493467" r:id="rId2"/>
    <p:sldLayoutId id="2147493468" r:id="rId3"/>
    <p:sldLayoutId id="2147493469" r:id="rId4"/>
    <p:sldLayoutId id="2147493470" r:id="rId5"/>
    <p:sldLayoutId id="2147493471" r:id="rId6"/>
    <p:sldLayoutId id="2147493472" r:id="rId7"/>
  </p:sldLayoutIdLst>
  <p:transition spd="slow">
    <p:wipe/>
  </p:transition>
  <p:hf hdr="0" ftr="0"/>
  <p:txStyles>
    <p:titleStyle>
      <a:lvl1pPr algn="ctr" defTabSz="457200" rtl="0" eaLnBrk="1" latinLnBrk="0" hangingPunct="1">
        <a:spcBef>
          <a:spcPct val="0"/>
        </a:spcBef>
        <a:buNone/>
        <a:defRPr sz="3800" b="1" kern="1200">
          <a:solidFill>
            <a:srgbClr val="005AA2"/>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cms.gov/newsroom/fact-sheets/final-policy-payment-and-quality-provisions-changes-medicare-physician-fee-schedule-calendar-year-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cms.gov/newsroom/fact-sheets/final-policy-payment-and-quality-provisions-changes-medicare-physician-fee-schedule-calendar-year-1"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lnks.gd/l/eyJhbGciOiJIUzI1NiJ9.eyJidWxsZXRpbl9saW5rX2lkIjoxMDQsInVyaSI6ImJwMjpjbGljayIsImJ1bGxldGluX2lkIjoiMjAyMDEyMDIuMzE0MzAzNDEiLCJ1cmwiOiJodHRwczovL3d3dy5jbXMuZ292L2ZpbGVzL2RvY3VtZW50LzEyMTIwLXBmcy1maW5hbC1ydWxlLnBkZiJ9.eKvklPkTeCtuPv0AFsnp3fVy6_4r9I3oecrYRWN4vdg/s/244877684/br/90883662793-l" TargetMode="External"/><Relationship Id="rId2" Type="http://schemas.openxmlformats.org/officeDocument/2006/relationships/hyperlink" Target="https://lnks.gd/l/eyJhbGciOiJIUzI1NiJ9.eyJidWxsZXRpbl9saW5rX2lkIjoxMDMsInVyaSI6ImJwMjpjbGljayIsImJ1bGxldGluX2lkIjoiMjAyMDEyMDIuMzE0MzAzNDEiLCJ1cmwiOiJodHRwczovL3d3dy5tbG5ldmVudHMudGhlYml6emVsbGdyb3VwLmNvbS9ldmVudC9waHlzaWNpYW4tZmVlLXNjaGVkdWxlLWZpbmFsLXJ1bGUtdW5kZXJzdGFuZGluZy00LWtleS10b3BpY3MtY2FsbC8ifQ.dTQzgQE5UfDK9IEOaqek3Nt6cFCUGBV6i7DK2m6dq58/s/244877684/br/90883662793-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837" y="3645965"/>
            <a:ext cx="8588326" cy="923599"/>
          </a:xfrm>
        </p:spPr>
        <p:txBody>
          <a:bodyPr>
            <a:noAutofit/>
          </a:bodyPr>
          <a:lstStyle/>
          <a:p>
            <a:r>
              <a:rPr lang="en-US" sz="3600" dirty="0">
                <a:solidFill>
                  <a:srgbClr val="FFFF00"/>
                </a:solidFill>
                <a:latin typeface="Arial Black" pitchFamily="34" charset="0"/>
              </a:rPr>
              <a:t>2021 PROFESSIONAL FEE SCHEDULE FINAL RULE</a:t>
            </a:r>
          </a:p>
        </p:txBody>
      </p:sp>
      <p:sp>
        <p:nvSpPr>
          <p:cNvPr id="3" name="Text Placeholder 2"/>
          <p:cNvSpPr>
            <a:spLocks noGrp="1"/>
          </p:cNvSpPr>
          <p:nvPr>
            <p:ph type="body" idx="1"/>
          </p:nvPr>
        </p:nvSpPr>
        <p:spPr/>
        <p:txBody>
          <a:bodyPr>
            <a:normAutofit/>
          </a:bodyPr>
          <a:lstStyle/>
          <a:p>
            <a:r>
              <a:rPr lang="en-US">
                <a:solidFill>
                  <a:schemeClr val="bg1"/>
                </a:solidFill>
                <a:latin typeface="Arial Black" panose="020B0A04020102020204" pitchFamily="34" charset="0"/>
              </a:rPr>
              <a:t>Released 12/01/20</a:t>
            </a:r>
            <a:endParaRPr lang="en-US" dirty="0">
              <a:solidFill>
                <a:schemeClr val="bg1"/>
              </a:solidFill>
              <a:latin typeface="Arial Black" panose="020B0A04020102020204" pitchFamily="34" charset="0"/>
            </a:endParaRPr>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5460-1256-4E9E-8637-2ABA1D90C27A}"/>
              </a:ext>
            </a:extLst>
          </p:cNvPr>
          <p:cNvSpPr>
            <a:spLocks noGrp="1"/>
          </p:cNvSpPr>
          <p:nvPr>
            <p:ph type="title"/>
          </p:nvPr>
        </p:nvSpPr>
        <p:spPr>
          <a:xfrm>
            <a:off x="0" y="99615"/>
            <a:ext cx="9053565" cy="694206"/>
          </a:xfrm>
          <a:solidFill>
            <a:schemeClr val="bg1"/>
          </a:solidFill>
        </p:spPr>
        <p:txBody>
          <a:bodyPr>
            <a:noAutofit/>
          </a:bodyPr>
          <a:lstStyle/>
          <a:p>
            <a:br>
              <a:rPr lang="en-US" sz="3600" dirty="0">
                <a:latin typeface="Arial Black" panose="020B0A04020102020204" pitchFamily="34" charset="0"/>
              </a:rPr>
            </a:br>
            <a:r>
              <a:rPr lang="en-US" sz="3600" dirty="0">
                <a:latin typeface="Arial Black" panose="020B0A04020102020204" pitchFamily="34" charset="0"/>
              </a:rPr>
              <a:t>FINAL 2021 CMS PROFESSIONAL FEE SCHEDULE</a:t>
            </a:r>
          </a:p>
        </p:txBody>
      </p:sp>
      <p:sp>
        <p:nvSpPr>
          <p:cNvPr id="3" name="Content Placeholder 2">
            <a:extLst>
              <a:ext uri="{FF2B5EF4-FFF2-40B4-BE49-F238E27FC236}">
                <a16:creationId xmlns:a16="http://schemas.microsoft.com/office/drawing/2014/main" id="{15104EA5-BE51-4B77-A119-8F7482550FF6}"/>
              </a:ext>
            </a:extLst>
          </p:cNvPr>
          <p:cNvSpPr>
            <a:spLocks noGrp="1"/>
          </p:cNvSpPr>
          <p:nvPr>
            <p:ph idx="1"/>
          </p:nvPr>
        </p:nvSpPr>
        <p:spPr>
          <a:xfrm>
            <a:off x="45217" y="1165450"/>
            <a:ext cx="9169121" cy="5488912"/>
          </a:xfrm>
        </p:spPr>
        <p:txBody>
          <a:bodyPr>
            <a:normAutofit/>
          </a:bodyPr>
          <a:lstStyle/>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CMS continues to base reimbursement on:</a:t>
            </a:r>
          </a:p>
          <a:p>
            <a:pPr lvl="1"/>
            <a:r>
              <a:rPr lang="en-US" sz="2200" dirty="0">
                <a:solidFill>
                  <a:srgbClr val="002060"/>
                </a:solidFill>
                <a:effectLst>
                  <a:outerShdw blurRad="38100" dist="38100" dir="2700000" algn="tl">
                    <a:srgbClr val="000000">
                      <a:alpha val="43137"/>
                    </a:srgbClr>
                  </a:outerShdw>
                </a:effectLst>
                <a:latin typeface="Arial Black" panose="020B0A04020102020204" pitchFamily="34" charset="0"/>
              </a:rPr>
              <a:t>Work, Overhead, Liability, and </a:t>
            </a:r>
          </a:p>
          <a:p>
            <a:pPr lvl="1"/>
            <a:r>
              <a:rPr lang="en-US" sz="2200" dirty="0">
                <a:solidFill>
                  <a:srgbClr val="002060"/>
                </a:solidFill>
                <a:effectLst>
                  <a:outerShdw blurRad="38100" dist="38100" dir="2700000" algn="tl">
                    <a:srgbClr val="000000">
                      <a:alpha val="43137"/>
                    </a:srgbClr>
                  </a:outerShdw>
                </a:effectLst>
                <a:latin typeface="Arial Black" panose="020B0A04020102020204" pitchFamily="34" charset="0"/>
              </a:rPr>
              <a:t>GPCI (geographical) adjustments for each service</a:t>
            </a:r>
          </a:p>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With budget neutrality, as required by law, to account for changes in relative value units (RVUs) including significant increases for E/M visit codes, the final 2021 PFS conversion factor is </a:t>
            </a:r>
            <a:r>
              <a:rPr lang="en-US" sz="2600" u="sng" dirty="0">
                <a:solidFill>
                  <a:srgbClr val="C00000"/>
                </a:solidFill>
                <a:effectLst>
                  <a:outerShdw blurRad="38100" dist="38100" dir="2700000" algn="tl">
                    <a:srgbClr val="000000">
                      <a:alpha val="43137"/>
                    </a:srgbClr>
                  </a:outerShdw>
                </a:effectLst>
                <a:latin typeface="Arial Black" panose="020B0A04020102020204" pitchFamily="34" charset="0"/>
              </a:rPr>
              <a:t>$32.41</a:t>
            </a:r>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 decrease of $3.68 from the 2020 PFS conversion factor of $36.09. </a:t>
            </a:r>
          </a:p>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This PFS conversion factor reflects statutory update of 0.00% and adjustment to account for changes in ( RVU) and expenditures that would result from finalized policies.</a:t>
            </a:r>
          </a:p>
        </p:txBody>
      </p:sp>
      <p:sp>
        <p:nvSpPr>
          <p:cNvPr id="5" name="Slide Number Placeholder 4">
            <a:extLst>
              <a:ext uri="{FF2B5EF4-FFF2-40B4-BE49-F238E27FC236}">
                <a16:creationId xmlns:a16="http://schemas.microsoft.com/office/drawing/2014/main" id="{C21B42F8-0DB2-4625-A80C-B6A008255DB9}"/>
              </a:ext>
            </a:extLst>
          </p:cNvPr>
          <p:cNvSpPr>
            <a:spLocks noGrp="1"/>
          </p:cNvSpPr>
          <p:nvPr>
            <p:ph type="sldNum" sz="quarter" idx="12"/>
          </p:nvPr>
        </p:nvSpPr>
        <p:spPr/>
        <p:txBody>
          <a:bodyPr/>
          <a:lstStyle/>
          <a:p>
            <a:fld id="{5D86E084-3352-1048-A7D3-AB1A259C9C49}" type="slidenum">
              <a:rPr lang="en-US" smtClean="0"/>
              <a:pPr/>
              <a:t>2</a:t>
            </a:fld>
            <a:endParaRPr lang="en-US"/>
          </a:p>
        </p:txBody>
      </p:sp>
    </p:spTree>
    <p:extLst>
      <p:ext uri="{BB962C8B-B14F-4D97-AF65-F5344CB8AC3E}">
        <p14:creationId xmlns:p14="http://schemas.microsoft.com/office/powerpoint/2010/main" val="338002197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C11CA-D227-467B-AA66-1C45100D3168}"/>
              </a:ext>
            </a:extLst>
          </p:cNvPr>
          <p:cNvSpPr>
            <a:spLocks noGrp="1"/>
          </p:cNvSpPr>
          <p:nvPr>
            <p:ph type="title"/>
          </p:nvPr>
        </p:nvSpPr>
        <p:spPr>
          <a:xfrm>
            <a:off x="0" y="-115051"/>
            <a:ext cx="9053565" cy="1143000"/>
          </a:xfrm>
          <a:solidFill>
            <a:schemeClr val="bg1"/>
          </a:solidFill>
        </p:spPr>
        <p:txBody>
          <a:bodyPr>
            <a:normAutofit/>
          </a:bodyPr>
          <a:lstStyle/>
          <a:p>
            <a:r>
              <a:rPr lang="en-US" sz="3200" dirty="0">
                <a:latin typeface="Arial Black" panose="020B0A04020102020204" pitchFamily="34" charset="0"/>
              </a:rPr>
              <a:t>Telehealth and Services Involving Communications</a:t>
            </a:r>
          </a:p>
        </p:txBody>
      </p:sp>
      <p:sp>
        <p:nvSpPr>
          <p:cNvPr id="3" name="Content Placeholder 2">
            <a:extLst>
              <a:ext uri="{FF2B5EF4-FFF2-40B4-BE49-F238E27FC236}">
                <a16:creationId xmlns:a16="http://schemas.microsoft.com/office/drawing/2014/main" id="{4E13AB59-0B7A-41CA-B56C-DB0EFBDC43C0}"/>
              </a:ext>
            </a:extLst>
          </p:cNvPr>
          <p:cNvSpPr>
            <a:spLocks noGrp="1"/>
          </p:cNvSpPr>
          <p:nvPr>
            <p:ph idx="1"/>
          </p:nvPr>
        </p:nvSpPr>
        <p:spPr>
          <a:xfrm>
            <a:off x="60290" y="1027949"/>
            <a:ext cx="9053565" cy="5488091"/>
          </a:xfrm>
        </p:spPr>
        <p:txBody>
          <a:bodyPr>
            <a:normAutofit fontScale="85000" lnSpcReduction="20000"/>
          </a:bodyPr>
          <a:lstStyle/>
          <a:p>
            <a:r>
              <a:rPr lang="en-US" sz="3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Continue on Permanent Basis</a:t>
            </a:r>
          </a:p>
          <a:p>
            <a:pPr lvl="1"/>
            <a:r>
              <a:rPr lang="en-US" dirty="0">
                <a:solidFill>
                  <a:srgbClr val="002060"/>
                </a:solidFill>
                <a:effectLst>
                  <a:outerShdw blurRad="38100" dist="38100" dir="2700000" algn="tl">
                    <a:srgbClr val="000000">
                      <a:alpha val="43137"/>
                    </a:srgbClr>
                  </a:outerShdw>
                </a:effectLst>
                <a:latin typeface="Arial Black" panose="020B0A04020102020204" pitchFamily="34" charset="0"/>
              </a:rPr>
              <a:t>Group Psychotherapy (CPT code 90853)</a:t>
            </a:r>
          </a:p>
          <a:p>
            <a:pPr lvl="1"/>
            <a:r>
              <a:rPr lang="en-US" dirty="0">
                <a:solidFill>
                  <a:srgbClr val="002060"/>
                </a:solidFill>
                <a:effectLst>
                  <a:outerShdw blurRad="38100" dist="38100" dir="2700000" algn="tl">
                    <a:srgbClr val="000000">
                      <a:alpha val="43137"/>
                    </a:srgbClr>
                  </a:outerShdw>
                </a:effectLst>
                <a:latin typeface="Arial Black" panose="020B0A04020102020204" pitchFamily="34" charset="0"/>
              </a:rPr>
              <a:t>Psychological and Neuropsychological Testing (CPT code 96121)</a:t>
            </a:r>
          </a:p>
          <a:p>
            <a:pPr lvl="1"/>
            <a:r>
              <a:rPr lang="en-US" dirty="0">
                <a:solidFill>
                  <a:srgbClr val="002060"/>
                </a:solidFill>
                <a:effectLst>
                  <a:outerShdw blurRad="38100" dist="38100" dir="2700000" algn="tl">
                    <a:srgbClr val="000000">
                      <a:alpha val="43137"/>
                    </a:srgbClr>
                  </a:outerShdw>
                </a:effectLst>
                <a:latin typeface="Arial Black" panose="020B0A04020102020204" pitchFamily="34" charset="0"/>
              </a:rPr>
              <a:t>Domiciliary, Rest Home, or Custodial Care services, Established patients (CPT codes 99334-99335)</a:t>
            </a:r>
          </a:p>
          <a:p>
            <a:pPr lvl="1"/>
            <a:r>
              <a:rPr lang="en-US" dirty="0">
                <a:solidFill>
                  <a:srgbClr val="002060"/>
                </a:solidFill>
                <a:effectLst>
                  <a:outerShdw blurRad="38100" dist="38100" dir="2700000" algn="tl">
                    <a:srgbClr val="000000">
                      <a:alpha val="43137"/>
                    </a:srgbClr>
                  </a:outerShdw>
                </a:effectLst>
                <a:latin typeface="Arial Black" panose="020B0A04020102020204" pitchFamily="34" charset="0"/>
              </a:rPr>
              <a:t>Home Visits, Established Patient (CPT codes 99347-99348)</a:t>
            </a:r>
          </a:p>
          <a:p>
            <a:pPr lvl="1"/>
            <a:r>
              <a:rPr lang="en-US" dirty="0">
                <a:solidFill>
                  <a:srgbClr val="002060"/>
                </a:solidFill>
                <a:effectLst>
                  <a:outerShdw blurRad="38100" dist="38100" dir="2700000" algn="tl">
                    <a:srgbClr val="000000">
                      <a:alpha val="43137"/>
                    </a:srgbClr>
                  </a:outerShdw>
                </a:effectLst>
                <a:latin typeface="Arial Black" panose="020B0A04020102020204" pitchFamily="34" charset="0"/>
              </a:rPr>
              <a:t>Cognitive Assessment and Care Planning Services (CPT code 99483)</a:t>
            </a:r>
          </a:p>
          <a:p>
            <a:pPr lvl="1"/>
            <a:r>
              <a:rPr lang="en-US" dirty="0">
                <a:solidFill>
                  <a:srgbClr val="002060"/>
                </a:solidFill>
                <a:effectLst>
                  <a:outerShdw blurRad="38100" dist="38100" dir="2700000" algn="tl">
                    <a:srgbClr val="000000">
                      <a:alpha val="43137"/>
                    </a:srgbClr>
                  </a:outerShdw>
                </a:effectLst>
                <a:latin typeface="Arial Black" panose="020B0A04020102020204" pitchFamily="34" charset="0"/>
              </a:rPr>
              <a:t>Visit Complexity Inherent to Certain Office/Outpatient Evaluation and Management (E/M) (HCPCS code G2211)</a:t>
            </a:r>
          </a:p>
          <a:p>
            <a:pPr lvl="1"/>
            <a:r>
              <a:rPr lang="en-US" dirty="0">
                <a:solidFill>
                  <a:srgbClr val="002060"/>
                </a:solidFill>
                <a:effectLst>
                  <a:outerShdw blurRad="38100" dist="38100" dir="2700000" algn="tl">
                    <a:srgbClr val="000000">
                      <a:alpha val="43137"/>
                    </a:srgbClr>
                  </a:outerShdw>
                </a:effectLst>
                <a:latin typeface="Arial Black" panose="020B0A04020102020204" pitchFamily="34" charset="0"/>
              </a:rPr>
              <a:t>Prolonged Services (HCPCS code G2212)</a:t>
            </a:r>
          </a:p>
          <a:p>
            <a:pPr marL="0" indent="0">
              <a:buNone/>
            </a:pPr>
            <a:endParaRPr lang="en-US" dirty="0"/>
          </a:p>
        </p:txBody>
      </p:sp>
      <p:sp>
        <p:nvSpPr>
          <p:cNvPr id="5" name="Slide Number Placeholder 4">
            <a:extLst>
              <a:ext uri="{FF2B5EF4-FFF2-40B4-BE49-F238E27FC236}">
                <a16:creationId xmlns:a16="http://schemas.microsoft.com/office/drawing/2014/main" id="{8014CB75-C4E6-4144-8C28-42221603E42C}"/>
              </a:ext>
            </a:extLst>
          </p:cNvPr>
          <p:cNvSpPr>
            <a:spLocks noGrp="1"/>
          </p:cNvSpPr>
          <p:nvPr>
            <p:ph type="sldNum" sz="quarter" idx="12"/>
          </p:nvPr>
        </p:nvSpPr>
        <p:spPr/>
        <p:txBody>
          <a:bodyPr/>
          <a:lstStyle/>
          <a:p>
            <a:fld id="{5D86E084-3352-1048-A7D3-AB1A259C9C49}" type="slidenum">
              <a:rPr lang="en-US" smtClean="0"/>
              <a:pPr/>
              <a:t>3</a:t>
            </a:fld>
            <a:endParaRPr lang="en-US"/>
          </a:p>
        </p:txBody>
      </p:sp>
      <p:sp>
        <p:nvSpPr>
          <p:cNvPr id="6" name="TextBox 5">
            <a:extLst>
              <a:ext uri="{FF2B5EF4-FFF2-40B4-BE49-F238E27FC236}">
                <a16:creationId xmlns:a16="http://schemas.microsoft.com/office/drawing/2014/main" id="{5846442C-DA77-4C5B-B86B-AA43ACBCB4EC}"/>
              </a:ext>
            </a:extLst>
          </p:cNvPr>
          <p:cNvSpPr txBox="1"/>
          <p:nvPr/>
        </p:nvSpPr>
        <p:spPr>
          <a:xfrm>
            <a:off x="95458" y="6010135"/>
            <a:ext cx="8988252" cy="923330"/>
          </a:xfrm>
          <a:prstGeom prst="rect">
            <a:avLst/>
          </a:prstGeom>
          <a:solidFill>
            <a:srgbClr val="FFFF00"/>
          </a:solidFill>
        </p:spPr>
        <p:txBody>
          <a:bodyPr wrap="square" rtlCol="0">
            <a:spAutoFit/>
          </a:bodyPr>
          <a:lstStyle/>
          <a:p>
            <a:r>
              <a:rPr lang="en-US" dirty="0">
                <a:latin typeface="Arial Black" panose="020B0A04020102020204" pitchFamily="34" charset="0"/>
                <a:hlinkClick r:id="rId2"/>
              </a:rPr>
              <a:t>https://www.cms.gov/newsroom/fact-sheets/final-policy-payment-and-quality-provisions-changes-medicare-physician-fee-schedule-calendar-year-1</a:t>
            </a:r>
            <a:r>
              <a:rPr lang="en-US" dirty="0">
                <a:latin typeface="Arial Black" panose="020B0A04020102020204" pitchFamily="34" charset="0"/>
              </a:rPr>
              <a:t> </a:t>
            </a:r>
          </a:p>
        </p:txBody>
      </p:sp>
    </p:spTree>
    <p:extLst>
      <p:ext uri="{BB962C8B-B14F-4D97-AF65-F5344CB8AC3E}">
        <p14:creationId xmlns:p14="http://schemas.microsoft.com/office/powerpoint/2010/main" val="2078103324"/>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8A252-72DC-40F0-A5F1-72CE2289CBA7}"/>
              </a:ext>
            </a:extLst>
          </p:cNvPr>
          <p:cNvSpPr>
            <a:spLocks noGrp="1"/>
          </p:cNvSpPr>
          <p:nvPr>
            <p:ph type="title"/>
          </p:nvPr>
        </p:nvSpPr>
        <p:spPr>
          <a:xfrm>
            <a:off x="248695" y="21075"/>
            <a:ext cx="8716945" cy="1143000"/>
          </a:xfrm>
          <a:solidFill>
            <a:schemeClr val="bg1"/>
          </a:solidFill>
        </p:spPr>
        <p:txBody>
          <a:bodyPr>
            <a:normAutofit fontScale="90000"/>
          </a:bodyPr>
          <a:lstStyle/>
          <a:p>
            <a:r>
              <a:rPr lang="en-US" dirty="0">
                <a:latin typeface="Arial Black" panose="020B0A04020102020204" pitchFamily="34" charset="0"/>
              </a:rPr>
              <a:t>Temporary Continuation of Telehealth Until End of Year of PHE</a:t>
            </a:r>
          </a:p>
        </p:txBody>
      </p:sp>
      <p:sp>
        <p:nvSpPr>
          <p:cNvPr id="3" name="Content Placeholder 2">
            <a:extLst>
              <a:ext uri="{FF2B5EF4-FFF2-40B4-BE49-F238E27FC236}">
                <a16:creationId xmlns:a16="http://schemas.microsoft.com/office/drawing/2014/main" id="{E5919C7C-6878-453E-95C9-02854150BA21}"/>
              </a:ext>
            </a:extLst>
          </p:cNvPr>
          <p:cNvSpPr>
            <a:spLocks noGrp="1"/>
          </p:cNvSpPr>
          <p:nvPr>
            <p:ph idx="1"/>
          </p:nvPr>
        </p:nvSpPr>
        <p:spPr>
          <a:xfrm>
            <a:off x="70338" y="1193351"/>
            <a:ext cx="9073661" cy="5614298"/>
          </a:xfrm>
        </p:spPr>
        <p:txBody>
          <a:bodyPr>
            <a:normAutofit fontScale="55000" lnSpcReduction="2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Domiciliary, Rest Home, or Custodial Care services, Established patients (CPT codes 99336-99337)</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Home Visits, Established Patient (CPT codes 99349-99350)</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Emergency Department Visits, Levels 1-5 (CPT codes 99281-99285)</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Nursing facilities discharge day management (CPT codes 99315-99316)</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Psychological and Neuropsychological Testing (CPT codes 96130-96133; CPT codes 96136-96139)</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Therapy Services, Physical and Occupational Therapy, All levels (CPT codes 97161-97168; CPT codes 97110, 97112, 97116, 97535, 97750, 97755, 97760, 97761, 92521-92524, 92507)</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Hospital discharge day management (CPT codes 99238-99239)</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Inpatient Neonatal and Pediatric Critical Care, Subsequent (CPT codes 99469, 99472, 99476)</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Continuing Neonatal Intensive Care Services (CPT codes 99478-99480)</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Critical Care Services (CPT codes 99291-99292)</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End-Stage Renal Disease Monthly Capitation Payment codes (CPT codes 90952, 90953, 90956, 90959, 90962)</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Subsequent Observation and Observation Discharge Day Management (CPT codes 99217; CPT codes 99224-99226</a:t>
            </a:r>
          </a:p>
          <a:p>
            <a:endParaRPr lang="en-US" dirty="0"/>
          </a:p>
        </p:txBody>
      </p:sp>
      <p:sp>
        <p:nvSpPr>
          <p:cNvPr id="5" name="Slide Number Placeholder 4">
            <a:extLst>
              <a:ext uri="{FF2B5EF4-FFF2-40B4-BE49-F238E27FC236}">
                <a16:creationId xmlns:a16="http://schemas.microsoft.com/office/drawing/2014/main" id="{C3206F08-4742-4C03-A6A7-CC84D93952A3}"/>
              </a:ext>
            </a:extLst>
          </p:cNvPr>
          <p:cNvSpPr>
            <a:spLocks noGrp="1"/>
          </p:cNvSpPr>
          <p:nvPr>
            <p:ph type="sldNum" sz="quarter" idx="12"/>
          </p:nvPr>
        </p:nvSpPr>
        <p:spPr/>
        <p:txBody>
          <a:bodyPr/>
          <a:lstStyle/>
          <a:p>
            <a:fld id="{5D86E084-3352-1048-A7D3-AB1A259C9C49}" type="slidenum">
              <a:rPr lang="en-US" smtClean="0"/>
              <a:pPr/>
              <a:t>4</a:t>
            </a:fld>
            <a:endParaRPr lang="en-US"/>
          </a:p>
        </p:txBody>
      </p:sp>
    </p:spTree>
    <p:extLst>
      <p:ext uri="{BB962C8B-B14F-4D97-AF65-F5344CB8AC3E}">
        <p14:creationId xmlns:p14="http://schemas.microsoft.com/office/powerpoint/2010/main" val="1344490307"/>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FCFF8-6115-4491-9A90-75C9BCFFBC5D}"/>
              </a:ext>
            </a:extLst>
          </p:cNvPr>
          <p:cNvSpPr>
            <a:spLocks noGrp="1"/>
          </p:cNvSpPr>
          <p:nvPr>
            <p:ph type="title"/>
          </p:nvPr>
        </p:nvSpPr>
        <p:spPr>
          <a:xfrm>
            <a:off x="452176" y="200098"/>
            <a:ext cx="8229600" cy="1143000"/>
          </a:xfrm>
        </p:spPr>
        <p:txBody>
          <a:bodyPr/>
          <a:lstStyle/>
          <a:p>
            <a:r>
              <a:rPr lang="en-US" dirty="0">
                <a:latin typeface="Arial Black" panose="020B0A04020102020204" pitchFamily="34" charset="0"/>
              </a:rPr>
              <a:t>Non-Physician Practitioners</a:t>
            </a:r>
          </a:p>
        </p:txBody>
      </p:sp>
      <p:sp>
        <p:nvSpPr>
          <p:cNvPr id="3" name="Content Placeholder 2">
            <a:extLst>
              <a:ext uri="{FF2B5EF4-FFF2-40B4-BE49-F238E27FC236}">
                <a16:creationId xmlns:a16="http://schemas.microsoft.com/office/drawing/2014/main" id="{98F21A72-9E04-4A91-B95A-01E4F5216454}"/>
              </a:ext>
            </a:extLst>
          </p:cNvPr>
          <p:cNvSpPr>
            <a:spLocks noGrp="1"/>
          </p:cNvSpPr>
          <p:nvPr>
            <p:ph idx="1"/>
          </p:nvPr>
        </p:nvSpPr>
        <p:spPr>
          <a:xfrm>
            <a:off x="50242" y="1235075"/>
            <a:ext cx="9093758" cy="5236725"/>
          </a:xfrm>
        </p:spPr>
        <p:txBody>
          <a:bodyPr>
            <a:normAutofit fontScale="85000" lnSpcReduction="1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We also clarified that licensed clinical social workers, clinical psychologists, physical therapists (PTs), occupational therapists (OTs), and speech-language pathologists (SLPs) can furnish the brief online assessment and management services as well as virtual check-ins and remote evaluation services. </a:t>
            </a:r>
          </a:p>
          <a:p>
            <a:endParaRPr lang="en-US" sz="1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 order to facilitate billing by these practitioners for the remote evaluation of patient-submitted video or images and virtual check-ins (HCPCS codes G2010 and G2012), we are establishing two new HCPCS G codes</a:t>
            </a:r>
            <a:r>
              <a:rPr lang="en-US" dirty="0">
                <a:solidFill>
                  <a:schemeClr val="accent5">
                    <a:lumMod val="50000"/>
                  </a:schemeClr>
                </a:solidFill>
                <a:effectLst>
                  <a:outerShdw blurRad="38100" dist="38100" dir="2700000" algn="tl">
                    <a:srgbClr val="000000">
                      <a:alpha val="43137"/>
                    </a:srgbClr>
                  </a:outerShdw>
                </a:effectLst>
              </a:rPr>
              <a:t>.</a:t>
            </a:r>
          </a:p>
        </p:txBody>
      </p:sp>
      <p:sp>
        <p:nvSpPr>
          <p:cNvPr id="4" name="Date Placeholder 3">
            <a:extLst>
              <a:ext uri="{FF2B5EF4-FFF2-40B4-BE49-F238E27FC236}">
                <a16:creationId xmlns:a16="http://schemas.microsoft.com/office/drawing/2014/main" id="{A1EEAA17-BDB3-4E18-8D5C-22A1CB7CBCA8}"/>
              </a:ext>
            </a:extLst>
          </p:cNvPr>
          <p:cNvSpPr>
            <a:spLocks noGrp="1"/>
          </p:cNvSpPr>
          <p:nvPr>
            <p:ph type="dt" sz="half" idx="10"/>
          </p:nvPr>
        </p:nvSpPr>
        <p:spPr/>
        <p:txBody>
          <a:bodyPr/>
          <a:lstStyle/>
          <a:p>
            <a:fld id="{5E4C8D35-40E7-4581-974F-4DA0128AD499}" type="datetime1">
              <a:rPr lang="en-US" smtClean="0"/>
              <a:pPr/>
              <a:t>12/2/2020</a:t>
            </a:fld>
            <a:endParaRPr lang="en-US"/>
          </a:p>
        </p:txBody>
      </p:sp>
      <p:sp>
        <p:nvSpPr>
          <p:cNvPr id="5" name="Slide Number Placeholder 4">
            <a:extLst>
              <a:ext uri="{FF2B5EF4-FFF2-40B4-BE49-F238E27FC236}">
                <a16:creationId xmlns:a16="http://schemas.microsoft.com/office/drawing/2014/main" id="{6AD5E309-EA6D-412B-89CE-580C00D8EB2F}"/>
              </a:ext>
            </a:extLst>
          </p:cNvPr>
          <p:cNvSpPr>
            <a:spLocks noGrp="1"/>
          </p:cNvSpPr>
          <p:nvPr>
            <p:ph type="sldNum" sz="quarter" idx="12"/>
          </p:nvPr>
        </p:nvSpPr>
        <p:spPr/>
        <p:txBody>
          <a:bodyPr/>
          <a:lstStyle/>
          <a:p>
            <a:fld id="{5D86E084-3352-1048-A7D3-AB1A259C9C49}" type="slidenum">
              <a:rPr lang="en-US" smtClean="0"/>
              <a:pPr/>
              <a:t>5</a:t>
            </a:fld>
            <a:endParaRPr lang="en-US"/>
          </a:p>
        </p:txBody>
      </p:sp>
    </p:spTree>
    <p:extLst>
      <p:ext uri="{BB962C8B-B14F-4D97-AF65-F5344CB8AC3E}">
        <p14:creationId xmlns:p14="http://schemas.microsoft.com/office/powerpoint/2010/main" val="170301378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EA61-DF63-4B46-B4D4-4A9D8A2C0BE5}"/>
              </a:ext>
            </a:extLst>
          </p:cNvPr>
          <p:cNvSpPr>
            <a:spLocks noGrp="1"/>
          </p:cNvSpPr>
          <p:nvPr>
            <p:ph type="title"/>
          </p:nvPr>
        </p:nvSpPr>
        <p:spPr>
          <a:xfrm>
            <a:off x="-241161" y="21075"/>
            <a:ext cx="9224387" cy="1143000"/>
          </a:xfrm>
          <a:solidFill>
            <a:schemeClr val="bg1"/>
          </a:solidFill>
        </p:spPr>
        <p:txBody>
          <a:bodyPr>
            <a:normAutofit fontScale="90000"/>
          </a:bodyPr>
          <a:lstStyle/>
          <a:p>
            <a:r>
              <a:rPr lang="en-US" b="0" dirty="0">
                <a:latin typeface="Arial Black" panose="020B0A04020102020204" pitchFamily="34" charset="0"/>
              </a:rPr>
              <a:t>Revaluation of Following Code Sets</a:t>
            </a:r>
            <a:endParaRPr lang="en-US" dirty="0">
              <a:latin typeface="Arial Black" panose="020B0A04020102020204" pitchFamily="34" charset="0"/>
            </a:endParaRPr>
          </a:p>
        </p:txBody>
      </p:sp>
      <p:sp>
        <p:nvSpPr>
          <p:cNvPr id="3" name="Content Placeholder 2">
            <a:extLst>
              <a:ext uri="{FF2B5EF4-FFF2-40B4-BE49-F238E27FC236}">
                <a16:creationId xmlns:a16="http://schemas.microsoft.com/office/drawing/2014/main" id="{7BBBF192-C470-4795-A48D-D9990DCB62B3}"/>
              </a:ext>
            </a:extLst>
          </p:cNvPr>
          <p:cNvSpPr>
            <a:spLocks noGrp="1"/>
          </p:cNvSpPr>
          <p:nvPr>
            <p:ph idx="1"/>
          </p:nvPr>
        </p:nvSpPr>
        <p:spPr>
          <a:xfrm>
            <a:off x="0" y="1045029"/>
            <a:ext cx="9144000" cy="5791895"/>
          </a:xfrm>
        </p:spPr>
        <p:txBody>
          <a:bodyPr>
            <a:normAutofit fontScale="85000" lnSpcReduction="1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End-Stage Renal Disease (ESRD) Monthly Capitation Payment (MCP) Services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Transitional Care Management (TCM) Service</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Maternity Services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Cognitive Impairment Assessment and Care Planning</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Initial Preventive Physical Examination (IPPE) and Initial and Subsequent Annual Wellness Visits (AWV)</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Emergency Department Visits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Therapy Evaluations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Psychiatric Diagnostic Evaluations and Psychotherapy Services</a:t>
            </a:r>
          </a:p>
          <a:p>
            <a:endParaRPr lang="en-US" dirty="0"/>
          </a:p>
        </p:txBody>
      </p:sp>
      <p:sp>
        <p:nvSpPr>
          <p:cNvPr id="4" name="Date Placeholder 3">
            <a:extLst>
              <a:ext uri="{FF2B5EF4-FFF2-40B4-BE49-F238E27FC236}">
                <a16:creationId xmlns:a16="http://schemas.microsoft.com/office/drawing/2014/main" id="{46453DA9-1B11-47B0-A967-8F69325ABE73}"/>
              </a:ext>
            </a:extLst>
          </p:cNvPr>
          <p:cNvSpPr>
            <a:spLocks noGrp="1"/>
          </p:cNvSpPr>
          <p:nvPr>
            <p:ph type="dt" sz="half" idx="10"/>
          </p:nvPr>
        </p:nvSpPr>
        <p:spPr/>
        <p:txBody>
          <a:bodyPr/>
          <a:lstStyle/>
          <a:p>
            <a:fld id="{5E4C8D35-40E7-4581-974F-4DA0128AD499}" type="datetime1">
              <a:rPr lang="en-US" smtClean="0"/>
              <a:pPr/>
              <a:t>12/2/2020</a:t>
            </a:fld>
            <a:endParaRPr lang="en-US"/>
          </a:p>
        </p:txBody>
      </p:sp>
      <p:sp>
        <p:nvSpPr>
          <p:cNvPr id="5" name="Slide Number Placeholder 4">
            <a:extLst>
              <a:ext uri="{FF2B5EF4-FFF2-40B4-BE49-F238E27FC236}">
                <a16:creationId xmlns:a16="http://schemas.microsoft.com/office/drawing/2014/main" id="{51F84341-A84D-4396-A2A3-DDCA59452B62}"/>
              </a:ext>
            </a:extLst>
          </p:cNvPr>
          <p:cNvSpPr>
            <a:spLocks noGrp="1"/>
          </p:cNvSpPr>
          <p:nvPr>
            <p:ph type="sldNum" sz="quarter" idx="12"/>
          </p:nvPr>
        </p:nvSpPr>
        <p:spPr/>
        <p:txBody>
          <a:bodyPr/>
          <a:lstStyle/>
          <a:p>
            <a:fld id="{5D86E084-3352-1048-A7D3-AB1A259C9C49}" type="slidenum">
              <a:rPr lang="en-US" smtClean="0"/>
              <a:pPr/>
              <a:t>6</a:t>
            </a:fld>
            <a:endParaRPr lang="en-US"/>
          </a:p>
        </p:txBody>
      </p:sp>
    </p:spTree>
    <p:extLst>
      <p:ext uri="{BB962C8B-B14F-4D97-AF65-F5344CB8AC3E}">
        <p14:creationId xmlns:p14="http://schemas.microsoft.com/office/powerpoint/2010/main" val="207165918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CA055-C63A-42A6-B4A0-F6CEE2328E4E}"/>
              </a:ext>
            </a:extLst>
          </p:cNvPr>
          <p:cNvSpPr>
            <a:spLocks noGrp="1"/>
          </p:cNvSpPr>
          <p:nvPr>
            <p:ph type="title"/>
          </p:nvPr>
        </p:nvSpPr>
        <p:spPr>
          <a:xfrm>
            <a:off x="457200" y="-109554"/>
            <a:ext cx="8229600" cy="1143000"/>
          </a:xfrm>
          <a:solidFill>
            <a:schemeClr val="bg1"/>
          </a:solidFill>
        </p:spPr>
        <p:txBody>
          <a:bodyPr/>
          <a:lstStyle/>
          <a:p>
            <a:r>
              <a:rPr lang="en-US" dirty="0">
                <a:latin typeface="Arial Black" panose="020B0A04020102020204" pitchFamily="34" charset="0"/>
              </a:rPr>
              <a:t>Other New Changes</a:t>
            </a:r>
          </a:p>
        </p:txBody>
      </p:sp>
      <p:sp>
        <p:nvSpPr>
          <p:cNvPr id="3" name="Content Placeholder 2">
            <a:extLst>
              <a:ext uri="{FF2B5EF4-FFF2-40B4-BE49-F238E27FC236}">
                <a16:creationId xmlns:a16="http://schemas.microsoft.com/office/drawing/2014/main" id="{4EE1841C-B6A1-473D-961F-419E39F616A5}"/>
              </a:ext>
            </a:extLst>
          </p:cNvPr>
          <p:cNvSpPr>
            <a:spLocks noGrp="1"/>
          </p:cNvSpPr>
          <p:nvPr>
            <p:ph idx="1"/>
          </p:nvPr>
        </p:nvSpPr>
        <p:spPr>
          <a:xfrm>
            <a:off x="0" y="744797"/>
            <a:ext cx="9144000" cy="5993710"/>
          </a:xfrm>
        </p:spPr>
        <p:txBody>
          <a:bodyPr>
            <a:normAutofit/>
          </a:bodyPr>
          <a:lstStyle/>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Add on for office visit complexity (G2211) and for prolonged office / outpatient visits (G2212)</a:t>
            </a:r>
          </a:p>
          <a:p>
            <a:r>
              <a:rPr lang="en-US" sz="25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Supervision of Diagnostic tests by certain (NPPs)</a:t>
            </a:r>
          </a:p>
          <a:p>
            <a:r>
              <a:rPr lang="en-US" sz="25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Pharmacists Services Incident to Physicians</a:t>
            </a:r>
          </a:p>
          <a:p>
            <a:r>
              <a:rPr lang="en-US" sz="25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Therapy Assistants Furnishing Maintenance Therapy</a:t>
            </a:r>
          </a:p>
          <a:p>
            <a:r>
              <a:rPr lang="en-US" sz="25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Medical Record Documentation</a:t>
            </a:r>
          </a:p>
          <a:p>
            <a:r>
              <a:rPr lang="en-US" sz="25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Teaching physicians telehealth with residents</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Expanded the settings where residents may moonlight </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Removal of 5 outdated NCDs</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Several other provisions</a:t>
            </a:r>
          </a:p>
          <a:p>
            <a:endPar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endParaRPr lang="en-US" sz="2400" dirty="0">
              <a:solidFill>
                <a:schemeClr val="accent5">
                  <a:lumMod val="50000"/>
                </a:schemeClr>
              </a:solidFill>
              <a:latin typeface="Arial Black" panose="020B0A04020102020204" pitchFamily="34" charset="0"/>
            </a:endParaRPr>
          </a:p>
        </p:txBody>
      </p:sp>
      <p:sp>
        <p:nvSpPr>
          <p:cNvPr id="5" name="Slide Number Placeholder 4">
            <a:extLst>
              <a:ext uri="{FF2B5EF4-FFF2-40B4-BE49-F238E27FC236}">
                <a16:creationId xmlns:a16="http://schemas.microsoft.com/office/drawing/2014/main" id="{8991DFFF-4D9A-48BD-BCE2-CD4FCF88B3BE}"/>
              </a:ext>
            </a:extLst>
          </p:cNvPr>
          <p:cNvSpPr>
            <a:spLocks noGrp="1"/>
          </p:cNvSpPr>
          <p:nvPr>
            <p:ph type="sldNum" sz="quarter" idx="12"/>
          </p:nvPr>
        </p:nvSpPr>
        <p:spPr/>
        <p:txBody>
          <a:bodyPr/>
          <a:lstStyle/>
          <a:p>
            <a:fld id="{5D86E084-3352-1048-A7D3-AB1A259C9C49}" type="slidenum">
              <a:rPr lang="en-US" smtClean="0"/>
              <a:pPr/>
              <a:t>7</a:t>
            </a:fld>
            <a:endParaRPr lang="en-US"/>
          </a:p>
        </p:txBody>
      </p:sp>
      <p:sp>
        <p:nvSpPr>
          <p:cNvPr id="6" name="TextBox 5">
            <a:extLst>
              <a:ext uri="{FF2B5EF4-FFF2-40B4-BE49-F238E27FC236}">
                <a16:creationId xmlns:a16="http://schemas.microsoft.com/office/drawing/2014/main" id="{0C9439C2-3C0D-4F4E-9021-107A612C60FE}"/>
              </a:ext>
            </a:extLst>
          </p:cNvPr>
          <p:cNvSpPr txBox="1"/>
          <p:nvPr/>
        </p:nvSpPr>
        <p:spPr>
          <a:xfrm>
            <a:off x="120579" y="6010135"/>
            <a:ext cx="8983227" cy="923330"/>
          </a:xfrm>
          <a:prstGeom prst="rect">
            <a:avLst/>
          </a:prstGeom>
          <a:solidFill>
            <a:srgbClr val="FFFF00"/>
          </a:solidFill>
        </p:spPr>
        <p:txBody>
          <a:bodyPr wrap="square" rtlCol="0">
            <a:spAutoFit/>
          </a:bodyPr>
          <a:lstStyle/>
          <a:p>
            <a:r>
              <a:rPr lang="en-US" dirty="0">
                <a:latin typeface="Arial Black" panose="020B0A04020102020204" pitchFamily="34" charset="0"/>
                <a:hlinkClick r:id="rId2"/>
              </a:rPr>
              <a:t>https://www.cms.gov/newsroom/fact-sheets</a:t>
            </a:r>
            <a:r>
              <a:rPr lang="en-US">
                <a:latin typeface="Arial Black" panose="020B0A04020102020204" pitchFamily="34" charset="0"/>
                <a:hlinkClick r:id="rId2"/>
              </a:rPr>
              <a:t>/final-policy-payment-and-quality-provisions-changes-medicare-physician-fee-schedule-calendar-year-1</a:t>
            </a:r>
            <a:r>
              <a:rPr lang="en-US">
                <a:latin typeface="Arial Black" panose="020B0A04020102020204" pitchFamily="34" charset="0"/>
              </a:rPr>
              <a:t> </a:t>
            </a:r>
            <a:endParaRPr lang="en-US" dirty="0">
              <a:latin typeface="Arial Black" panose="020B0A04020102020204" pitchFamily="34" charset="0"/>
            </a:endParaRPr>
          </a:p>
        </p:txBody>
      </p:sp>
    </p:spTree>
    <p:extLst>
      <p:ext uri="{BB962C8B-B14F-4D97-AF65-F5344CB8AC3E}">
        <p14:creationId xmlns:p14="http://schemas.microsoft.com/office/powerpoint/2010/main" val="2954043687"/>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DF9551-0640-44FB-9D0D-EB6D1750745F}"/>
              </a:ext>
            </a:extLst>
          </p:cNvPr>
          <p:cNvSpPr>
            <a:spLocks noGrp="1"/>
          </p:cNvSpPr>
          <p:nvPr>
            <p:ph type="dt" sz="half" idx="10"/>
          </p:nvPr>
        </p:nvSpPr>
        <p:spPr/>
        <p:txBody>
          <a:bodyPr/>
          <a:lstStyle/>
          <a:p>
            <a:fld id="{D626FC28-D3B6-47B1-9638-E1BA853745F4}" type="datetime1">
              <a:rPr lang="en-US" smtClean="0"/>
              <a:pPr/>
              <a:t>12/2/2020</a:t>
            </a:fld>
            <a:endParaRPr lang="en-US"/>
          </a:p>
        </p:txBody>
      </p:sp>
      <p:sp>
        <p:nvSpPr>
          <p:cNvPr id="3" name="Slide Number Placeholder 2">
            <a:extLst>
              <a:ext uri="{FF2B5EF4-FFF2-40B4-BE49-F238E27FC236}">
                <a16:creationId xmlns:a16="http://schemas.microsoft.com/office/drawing/2014/main" id="{F8050A6B-D0D6-44D3-92A8-A8BC6B608A17}"/>
              </a:ext>
            </a:extLst>
          </p:cNvPr>
          <p:cNvSpPr>
            <a:spLocks noGrp="1"/>
          </p:cNvSpPr>
          <p:nvPr>
            <p:ph type="sldNum" sz="quarter" idx="12"/>
          </p:nvPr>
        </p:nvSpPr>
        <p:spPr/>
        <p:txBody>
          <a:bodyPr/>
          <a:lstStyle/>
          <a:p>
            <a:fld id="{5D86E084-3352-1048-A7D3-AB1A259C9C49}" type="slidenum">
              <a:rPr lang="en-US" smtClean="0"/>
              <a:pPr/>
              <a:t>8</a:t>
            </a:fld>
            <a:endParaRPr lang="en-US"/>
          </a:p>
        </p:txBody>
      </p:sp>
      <p:sp>
        <p:nvSpPr>
          <p:cNvPr id="4" name="Rectangle 3">
            <a:extLst>
              <a:ext uri="{FF2B5EF4-FFF2-40B4-BE49-F238E27FC236}">
                <a16:creationId xmlns:a16="http://schemas.microsoft.com/office/drawing/2014/main" id="{23434A51-B9C7-43B7-AA5B-D4BB7CD087E1}"/>
              </a:ext>
            </a:extLst>
          </p:cNvPr>
          <p:cNvSpPr/>
          <p:nvPr/>
        </p:nvSpPr>
        <p:spPr>
          <a:xfrm>
            <a:off x="75363" y="123767"/>
            <a:ext cx="9038492" cy="5899051"/>
          </a:xfrm>
          <a:prstGeom prst="rect">
            <a:avLst/>
          </a:prstGeom>
          <a:solidFill>
            <a:schemeClr val="bg1"/>
          </a:solidFill>
        </p:spPr>
        <p:txBody>
          <a:bodyPr wrap="square">
            <a:spAutoFit/>
          </a:bodyPr>
          <a:lstStyle/>
          <a:p>
            <a:pPr>
              <a:spcAft>
                <a:spcPts val="375"/>
              </a:spcAft>
            </a:pPr>
            <a:r>
              <a:rPr lang="en-US" sz="2500" b="1" u="sng" dirty="0">
                <a:solidFill>
                  <a:srgbClr val="052BFF"/>
                </a:solidFill>
                <a:latin typeface="Arial Black" panose="020B0A04020102020204" pitchFamily="34" charset="0"/>
                <a:ea typeface="Times New Roman" panose="02020603050405020304" pitchFamily="18" charset="0"/>
              </a:rPr>
              <a:t>Physician Fee Schedule Final Rule: Understanding 4 Key Topics Call — December 10</a:t>
            </a:r>
            <a:endParaRPr lang="en-US" sz="2500" b="1" dirty="0">
              <a:latin typeface="Calibri" panose="020F0502020204030204" pitchFamily="34" charset="0"/>
              <a:ea typeface="Calibri" panose="020F0502020204030204" pitchFamily="34" charset="0"/>
            </a:endParaRPr>
          </a:p>
          <a:p>
            <a:endParaRPr lang="en-US" b="1" i="1" dirty="0">
              <a:solidFill>
                <a:srgbClr val="000000"/>
              </a:solidFill>
              <a:latin typeface="Arial Black" panose="020B0A04020102020204" pitchFamily="34" charset="0"/>
              <a:ea typeface="Calibri" panose="020F0502020204030204" pitchFamily="34" charset="0"/>
            </a:endParaRPr>
          </a:p>
          <a:p>
            <a:r>
              <a:rPr lang="en-US" b="1" i="1" dirty="0">
                <a:solidFill>
                  <a:srgbClr val="000000"/>
                </a:solidFill>
                <a:latin typeface="Arial Black" panose="020B0A04020102020204" pitchFamily="34" charset="0"/>
                <a:ea typeface="Calibri" panose="020F0502020204030204" pitchFamily="34" charset="0"/>
              </a:rPr>
              <a:t>Thursday, December 10 from 1:30 to 3 pm ET</a:t>
            </a:r>
            <a:endParaRPr lang="en-US" sz="2000" b="1" dirty="0">
              <a:latin typeface="Arial Black" panose="020B0A04020102020204" pitchFamily="34" charset="0"/>
              <a:ea typeface="Calibri" panose="020F0502020204030204" pitchFamily="34" charset="0"/>
            </a:endParaRPr>
          </a:p>
          <a:p>
            <a:r>
              <a:rPr lang="en-US" sz="2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Register for this </a:t>
            </a:r>
            <a:r>
              <a:rPr lang="en-US" sz="2000" b="1" u="sng" dirty="0">
                <a:solidFill>
                  <a:srgbClr val="0070C0"/>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Medicare Learning Network event</a:t>
            </a:r>
            <a:r>
              <a:rPr lang="en-US" sz="2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a:t>
            </a:r>
          </a:p>
          <a:p>
            <a:r>
              <a:rPr lang="en-US" sz="2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The calendar year 2021 Physician Fee Schedule final rule provisions reduce burden, recognize clinicians for the time they spend taking care of patients, remove unnecessary quality measures, and make it easier for clinicians move toward value-based care:</a:t>
            </a:r>
          </a:p>
          <a:p>
            <a:pPr marL="342900" marR="0" lvl="0" indent="-342900">
              <a:spcBef>
                <a:spcPts val="0"/>
              </a:spcBef>
              <a:spcAft>
                <a:spcPts val="0"/>
              </a:spcAft>
              <a:buSzPts val="1000"/>
              <a:buFont typeface="Symbol" panose="05050102010706020507" pitchFamily="18" charset="2"/>
              <a:buChar char=""/>
              <a:tabLst>
                <a:tab pos="457200" algn="l"/>
              </a:tabLst>
            </a:pPr>
            <a:r>
              <a:rPr lang="en-US" b="1" dirty="0">
                <a:solidFill>
                  <a:srgbClr val="002060"/>
                </a:solidFill>
                <a:latin typeface="Arial Black" panose="020B0A04020102020204" pitchFamily="34" charset="0"/>
                <a:ea typeface="Times New Roman" panose="02020603050405020304" pitchFamily="18" charset="0"/>
              </a:rPr>
              <a:t>Extending telehealth and licensing flexibilities beyond the public health emergency </a:t>
            </a:r>
            <a:endParaRPr lang="en-US" sz="2000" b="1" dirty="0">
              <a:solidFill>
                <a:srgbClr val="002060"/>
              </a:solidFill>
              <a:latin typeface="Arial Black" panose="020B0A0402010202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b="1" dirty="0">
                <a:solidFill>
                  <a:srgbClr val="002060"/>
                </a:solidFill>
                <a:latin typeface="Arial Black" panose="020B0A04020102020204" pitchFamily="34" charset="0"/>
                <a:ea typeface="Times New Roman" panose="02020603050405020304" pitchFamily="18" charset="0"/>
              </a:rPr>
              <a:t>Updating Evaluation and Management (E/M) coding guidance </a:t>
            </a:r>
            <a:endParaRPr lang="en-US" sz="2000" b="1" dirty="0">
              <a:solidFill>
                <a:srgbClr val="002060"/>
              </a:solidFill>
              <a:latin typeface="Arial Black" panose="020B0A0402010202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b="1" dirty="0">
                <a:solidFill>
                  <a:srgbClr val="002060"/>
                </a:solidFill>
                <a:latin typeface="Arial Black" panose="020B0A04020102020204" pitchFamily="34" charset="0"/>
                <a:ea typeface="Times New Roman" panose="02020603050405020304" pitchFamily="18" charset="0"/>
              </a:rPr>
              <a:t>Updating the Quality Payment Program and Merit-based Incentive Payment System Value Pathways </a:t>
            </a:r>
            <a:endParaRPr lang="en-US" sz="2000" b="1" dirty="0">
              <a:solidFill>
                <a:srgbClr val="002060"/>
              </a:solidFill>
              <a:latin typeface="Arial Black" panose="020B0A0402010202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b="1" dirty="0">
                <a:solidFill>
                  <a:srgbClr val="002060"/>
                </a:solidFill>
                <a:latin typeface="Arial Black" panose="020B0A04020102020204" pitchFamily="34" charset="0"/>
                <a:ea typeface="Times New Roman" panose="02020603050405020304" pitchFamily="18" charset="0"/>
              </a:rPr>
              <a:t>Updating opioid use disorder and substance use disorder provisions </a:t>
            </a:r>
            <a:endParaRPr lang="en-US" sz="2000" b="1" dirty="0">
              <a:solidFill>
                <a:srgbClr val="002060"/>
              </a:solidFill>
              <a:latin typeface="Arial Black" panose="020B0A04020102020204" pitchFamily="34" charset="0"/>
              <a:ea typeface="Calibri" panose="020F0502020204030204" pitchFamily="34" charset="0"/>
            </a:endParaRPr>
          </a:p>
          <a:p>
            <a:r>
              <a:rPr lang="en-US" sz="2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During this call, CMS experts briefly cover provisions from the final rule and address your questions. We encourage you to review the </a:t>
            </a:r>
            <a:r>
              <a:rPr lang="en-US" sz="2000" b="1" u="sng" dirty="0">
                <a:solidFill>
                  <a:srgbClr val="052BFF"/>
                </a:solidFill>
                <a:latin typeface="Arial Black" panose="020B0A04020102020204" pitchFamily="34" charset="0"/>
                <a:ea typeface="Calibri" panose="020F0502020204030204" pitchFamily="34" charset="0"/>
                <a:hlinkClick r:id="rId3"/>
              </a:rPr>
              <a:t>final rule</a:t>
            </a:r>
            <a:r>
              <a:rPr lang="en-US" sz="2000" b="1" dirty="0">
                <a:solidFill>
                  <a:srgbClr val="000000"/>
                </a:solidFill>
                <a:latin typeface="Arial Black" panose="020B0A04020102020204" pitchFamily="34" charset="0"/>
                <a:ea typeface="Calibri" panose="020F0502020204030204" pitchFamily="34" charset="0"/>
              </a:rPr>
              <a:t> </a:t>
            </a:r>
            <a:r>
              <a:rPr lang="en-US" sz="2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prior to the call</a:t>
            </a:r>
            <a:r>
              <a:rPr lang="en-US" sz="2000" b="1" dirty="0">
                <a:solidFill>
                  <a:srgbClr val="000000"/>
                </a:solidFill>
                <a:latin typeface="Arial Black" panose="020B0A04020102020204" pitchFamily="34" charset="0"/>
                <a:ea typeface="Calibri" panose="020F0502020204030204" pitchFamily="34" charset="0"/>
              </a:rPr>
              <a:t>.</a:t>
            </a:r>
            <a:endParaRPr lang="en-US" sz="2000" b="1" dirty="0">
              <a:effectLst/>
              <a:latin typeface="Arial Black" panose="020B0A04020102020204" pitchFamily="34" charset="0"/>
              <a:ea typeface="Calibri" panose="020F0502020204030204" pitchFamily="34" charset="0"/>
            </a:endParaRPr>
          </a:p>
        </p:txBody>
      </p:sp>
    </p:spTree>
    <p:extLst>
      <p:ext uri="{BB962C8B-B14F-4D97-AF65-F5344CB8AC3E}">
        <p14:creationId xmlns:p14="http://schemas.microsoft.com/office/powerpoint/2010/main" val="1905189735"/>
      </p:ext>
    </p:extLst>
  </p:cSld>
  <p:clrMapOvr>
    <a:masterClrMapping/>
  </p:clrMapOvr>
  <p:transition spd="slow">
    <p:wipe/>
  </p:transition>
</p:sld>
</file>

<file path=ppt/theme/theme1.xml><?xml version="1.0" encoding="utf-8"?>
<a:theme xmlns:a="http://schemas.openxmlformats.org/drawingml/2006/main" name="NHS PPT Template for after 5-6-13">
  <a:themeElements>
    <a:clrScheme name="Noridian Healthcare Solutions Color Palette">
      <a:dk1>
        <a:sysClr val="windowText" lastClr="000000"/>
      </a:dk1>
      <a:lt1>
        <a:sysClr val="window" lastClr="FFFFFF"/>
      </a:lt1>
      <a:dk2>
        <a:srgbClr val="000000"/>
      </a:dk2>
      <a:lt2>
        <a:srgbClr val="FFFFFF"/>
      </a:lt2>
      <a:accent1>
        <a:srgbClr val="0069AA"/>
      </a:accent1>
      <a:accent2>
        <a:srgbClr val="A2C02F"/>
      </a:accent2>
      <a:accent3>
        <a:srgbClr val="0095BE"/>
      </a:accent3>
      <a:accent4>
        <a:srgbClr val="591A62"/>
      </a:accent4>
      <a:accent5>
        <a:srgbClr val="E4562F"/>
      </a:accent5>
      <a:accent6>
        <a:srgbClr val="F6B327"/>
      </a:accent6>
      <a:hlink>
        <a:srgbClr val="0069AA"/>
      </a:hlink>
      <a:folHlink>
        <a:srgbClr val="A2C0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7B6F2769-7194-4217-93D3-3AF3A4742282}">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schemas.microsoft.com/sharepoint/v3/field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NHS PPT Template for after 5-6-13</Template>
  <TotalTime>616</TotalTime>
  <Words>791</Words>
  <Application>Microsoft Office PowerPoint</Application>
  <PresentationFormat>On-screen Show (4:3)</PresentationFormat>
  <Paragraphs>75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Arial Black</vt:lpstr>
      <vt:lpstr>Calibri</vt:lpstr>
      <vt:lpstr>Symbol</vt:lpstr>
      <vt:lpstr>NHS PPT Template for after 5-6-13</vt:lpstr>
      <vt:lpstr>2021 PROFESSIONAL FEE SCHEDULE FINAL RULE</vt:lpstr>
      <vt:lpstr> FINAL 2021 CMS PROFESSIONAL FEE SCHEDULE</vt:lpstr>
      <vt:lpstr>Telehealth and Services Involving Communications</vt:lpstr>
      <vt:lpstr>Temporary Continuation of Telehealth Until End of Year of PHE</vt:lpstr>
      <vt:lpstr>Non-Physician Practitioners</vt:lpstr>
      <vt:lpstr>Revaluation of Following Code Sets</vt:lpstr>
      <vt:lpstr>Other New Changes</vt:lpstr>
      <vt:lpstr>PowerPoint Presentation</vt:lpstr>
    </vt:vector>
  </TitlesOfParts>
  <Company>Noridian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id06949</dc:creator>
  <cp:lastModifiedBy>Arthur Lurvey</cp:lastModifiedBy>
  <cp:revision>102</cp:revision>
  <cp:lastPrinted>2012-08-01T15:16:59Z</cp:lastPrinted>
  <dcterms:created xsi:type="dcterms:W3CDTF">2013-05-06T18:13:16Z</dcterms:created>
  <dcterms:modified xsi:type="dcterms:W3CDTF">2020-12-02T18:41:29Z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