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93465" r:id="rId4"/>
    <p:sldMasterId id="2147493503" r:id="rId5"/>
  </p:sldMasterIdLst>
  <p:notesMasterIdLst>
    <p:notesMasterId r:id="rId56"/>
  </p:notesMasterIdLst>
  <p:sldIdLst>
    <p:sldId id="256" r:id="rId6"/>
    <p:sldId id="333" r:id="rId7"/>
    <p:sldId id="262" r:id="rId8"/>
    <p:sldId id="938" r:id="rId9"/>
    <p:sldId id="980" r:id="rId10"/>
    <p:sldId id="953" r:id="rId11"/>
    <p:sldId id="954" r:id="rId12"/>
    <p:sldId id="1010" r:id="rId13"/>
    <p:sldId id="951" r:id="rId14"/>
    <p:sldId id="959" r:id="rId15"/>
    <p:sldId id="979" r:id="rId16"/>
    <p:sldId id="335" r:id="rId17"/>
    <p:sldId id="960" r:id="rId18"/>
    <p:sldId id="315" r:id="rId19"/>
    <p:sldId id="997" r:id="rId20"/>
    <p:sldId id="999" r:id="rId21"/>
    <p:sldId id="1002" r:id="rId22"/>
    <p:sldId id="1000" r:id="rId23"/>
    <p:sldId id="1001" r:id="rId24"/>
    <p:sldId id="1013" r:id="rId25"/>
    <p:sldId id="982" r:id="rId26"/>
    <p:sldId id="983" r:id="rId27"/>
    <p:sldId id="1020" r:id="rId28"/>
    <p:sldId id="1022" r:id="rId29"/>
    <p:sldId id="1023" r:id="rId30"/>
    <p:sldId id="1024" r:id="rId31"/>
    <p:sldId id="1025" r:id="rId32"/>
    <p:sldId id="1026" r:id="rId33"/>
    <p:sldId id="1029" r:id="rId34"/>
    <p:sldId id="1030" r:id="rId35"/>
    <p:sldId id="1031" r:id="rId36"/>
    <p:sldId id="1032" r:id="rId37"/>
    <p:sldId id="1033" r:id="rId38"/>
    <p:sldId id="1034" r:id="rId39"/>
    <p:sldId id="1035" r:id="rId40"/>
    <p:sldId id="1036" r:id="rId41"/>
    <p:sldId id="1037" r:id="rId42"/>
    <p:sldId id="1038" r:id="rId43"/>
    <p:sldId id="1039" r:id="rId44"/>
    <p:sldId id="1040" r:id="rId45"/>
    <p:sldId id="1041" r:id="rId46"/>
    <p:sldId id="1042" r:id="rId47"/>
    <p:sldId id="1043" r:id="rId48"/>
    <p:sldId id="1044" r:id="rId49"/>
    <p:sldId id="1047" r:id="rId50"/>
    <p:sldId id="1048" r:id="rId51"/>
    <p:sldId id="1045" r:id="rId52"/>
    <p:sldId id="1046" r:id="rId53"/>
    <p:sldId id="978" r:id="rId54"/>
    <p:sldId id="797" r:id="rId5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AEBF00"/>
    <a:srgbClr val="005AA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12" autoAdjust="0"/>
    <p:restoredTop sz="93429" autoAdjust="0"/>
  </p:normalViewPr>
  <p:slideViewPr>
    <p:cSldViewPr snapToGrid="0" snapToObjects="1">
      <p:cViewPr varScale="1">
        <p:scale>
          <a:sx n="75" d="100"/>
          <a:sy n="75" d="100"/>
        </p:scale>
        <p:origin x="1594" y="58"/>
      </p:cViewPr>
      <p:guideLst>
        <p:guide orient="horz" pos="2160"/>
        <p:guide pos="2880"/>
      </p:guideLst>
    </p:cSldViewPr>
  </p:slideViewPr>
  <p:notesTextViewPr>
    <p:cViewPr>
      <p:scale>
        <a:sx n="100" d="100"/>
        <a:sy n="100" d="100"/>
      </p:scale>
      <p:origin x="0" y="0"/>
    </p:cViewPr>
  </p:notesTextViewPr>
  <p:sorterViewPr>
    <p:cViewPr>
      <p:scale>
        <a:sx n="149" d="100"/>
        <a:sy n="149"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E3BD81-7C9F-401E-9498-364C9F5DB8B3}" type="datetimeFigureOut">
              <a:rPr lang="en-US" smtClean="0"/>
              <a:pPr/>
              <a:t>11/24/2020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1A213E-2270-4450-B231-EAE675C9D58B}" type="slidenum">
              <a:rPr lang="en-US" smtClean="0"/>
              <a:pPr/>
              <a:t>‹#›</a:t>
            </a:fld>
            <a:endParaRPr lang="en-US"/>
          </a:p>
        </p:txBody>
      </p:sp>
    </p:spTree>
    <p:extLst>
      <p:ext uri="{BB962C8B-B14F-4D97-AF65-F5344CB8AC3E}">
        <p14:creationId xmlns:p14="http://schemas.microsoft.com/office/powerpoint/2010/main" val="2058387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41A213E-2270-4450-B231-EAE675C9D58B}" type="slidenum">
              <a:rPr lang="en-US" smtClean="0"/>
              <a:pPr/>
              <a:t>2</a:t>
            </a:fld>
            <a:endParaRPr lang="en-US"/>
          </a:p>
        </p:txBody>
      </p:sp>
    </p:spTree>
    <p:extLst>
      <p:ext uri="{BB962C8B-B14F-4D97-AF65-F5344CB8AC3E}">
        <p14:creationId xmlns:p14="http://schemas.microsoft.com/office/powerpoint/2010/main" val="616923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1A213E-2270-4450-B231-EAE675C9D58B}" type="slidenum">
              <a:rPr lang="en-US" smtClean="0"/>
              <a:pPr/>
              <a:t>4</a:t>
            </a:fld>
            <a:endParaRPr lang="en-US"/>
          </a:p>
        </p:txBody>
      </p:sp>
    </p:spTree>
    <p:extLst>
      <p:ext uri="{BB962C8B-B14F-4D97-AF65-F5344CB8AC3E}">
        <p14:creationId xmlns:p14="http://schemas.microsoft.com/office/powerpoint/2010/main" val="827373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1A213E-2270-4450-B231-EAE675C9D58B}" type="slidenum">
              <a:rPr lang="en-US" smtClean="0"/>
              <a:pPr/>
              <a:t>8</a:t>
            </a:fld>
            <a:endParaRPr lang="en-US"/>
          </a:p>
        </p:txBody>
      </p:sp>
    </p:spTree>
    <p:extLst>
      <p:ext uri="{BB962C8B-B14F-4D97-AF65-F5344CB8AC3E}">
        <p14:creationId xmlns:p14="http://schemas.microsoft.com/office/powerpoint/2010/main" val="3987916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41A213E-2270-4450-B231-EAE675C9D58B}" type="slidenum">
              <a:rPr lang="en-US" smtClean="0"/>
              <a:pPr/>
              <a:t>13</a:t>
            </a:fld>
            <a:endParaRPr lang="en-US"/>
          </a:p>
        </p:txBody>
      </p:sp>
    </p:spTree>
    <p:extLst>
      <p:ext uri="{BB962C8B-B14F-4D97-AF65-F5344CB8AC3E}">
        <p14:creationId xmlns:p14="http://schemas.microsoft.com/office/powerpoint/2010/main" val="13683406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88365"/>
            <a:ext cx="8229600" cy="1143000"/>
          </a:xfrm>
        </p:spPr>
        <p:txBody>
          <a:bodyPr/>
          <a:lstStyle>
            <a:lvl1pPr>
              <a:defRPr>
                <a:solidFill>
                  <a:schemeClr val="bg1"/>
                </a:solidFill>
                <a:latin typeface="Arial" pitchFamily="34" charset="0"/>
                <a:cs typeface="Arial" pitchFamily="34" charset="0"/>
              </a:defRPr>
            </a:lvl1pPr>
          </a:lstStyle>
          <a:p>
            <a:r>
              <a:rPr lang="en-US"/>
              <a:t>Click to edit Master title style</a:t>
            </a:r>
            <a:endParaRPr lang="en-US" dirty="0"/>
          </a:p>
        </p:txBody>
      </p:sp>
      <p:sp>
        <p:nvSpPr>
          <p:cNvPr id="6" name="Text Placeholder 2"/>
          <p:cNvSpPr>
            <a:spLocks noGrp="1"/>
          </p:cNvSpPr>
          <p:nvPr>
            <p:ph type="body" idx="1"/>
          </p:nvPr>
        </p:nvSpPr>
        <p:spPr>
          <a:xfrm>
            <a:off x="457200" y="5031365"/>
            <a:ext cx="8229600" cy="1099578"/>
          </a:xfrm>
        </p:spPr>
        <p:txBody>
          <a:bodyPr anchor="t"/>
          <a:lstStyle>
            <a:lvl1pPr marL="0" indent="0" algn="ctr">
              <a:buNone/>
              <a:defRPr sz="2000">
                <a:solidFill>
                  <a:srgbClr val="AEBF00"/>
                </a:solidFill>
                <a:latin typeface="Arial" pitchFamily="34" charset="0"/>
                <a:cs typeface="Arial"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153692134"/>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4C8D35-40E7-4581-974F-4DA0128AD499}" type="datetime1">
              <a:rPr lang="en-US" smtClean="0"/>
              <a:pPr/>
              <a:t>11/24/2020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86E084-3352-1048-A7D3-AB1A259C9C49}" type="slidenum">
              <a:rPr lang="en-US" smtClean="0"/>
              <a:pPr/>
              <a:t>‹#›</a:t>
            </a:fld>
            <a:endParaRPr lang="en-US"/>
          </a:p>
        </p:txBody>
      </p:sp>
    </p:spTree>
    <p:extLst>
      <p:ext uri="{BB962C8B-B14F-4D97-AF65-F5344CB8AC3E}">
        <p14:creationId xmlns:p14="http://schemas.microsoft.com/office/powerpoint/2010/main" val="1169600659"/>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3413051"/>
            <a:ext cx="7772400" cy="1362075"/>
          </a:xfrm>
        </p:spPr>
        <p:txBody>
          <a:bodyPr anchor="t"/>
          <a:lstStyle>
            <a:lvl1pPr algn="ctr">
              <a:defRPr sz="4000" b="1" cap="none"/>
            </a:lvl1pPr>
          </a:lstStyle>
          <a:p>
            <a:r>
              <a:rPr lang="en-US" dirty="0"/>
              <a:t>Click to edit master title style</a:t>
            </a:r>
          </a:p>
        </p:txBody>
      </p:sp>
      <p:sp>
        <p:nvSpPr>
          <p:cNvPr id="3" name="Text Placeholder 2"/>
          <p:cNvSpPr>
            <a:spLocks noGrp="1"/>
          </p:cNvSpPr>
          <p:nvPr>
            <p:ph type="body" idx="1"/>
          </p:nvPr>
        </p:nvSpPr>
        <p:spPr>
          <a:xfrm>
            <a:off x="722313" y="4775126"/>
            <a:ext cx="7772400" cy="993849"/>
          </a:xfrm>
        </p:spPr>
        <p:txBody>
          <a:bodyPr anchor="t"/>
          <a:lstStyle>
            <a:lvl1pPr marL="0" indent="0" algn="ctr">
              <a:buNone/>
              <a:defRPr sz="2000">
                <a:solidFill>
                  <a:srgbClr val="AEBF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52555410"/>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416FB51-578A-4F83-8BC4-4A0B7223C92B}" type="datetime1">
              <a:rPr lang="en-US" smtClean="0"/>
              <a:pPr/>
              <a:t>11/24/2020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86E084-3352-1048-A7D3-AB1A259C9C49}" type="slidenum">
              <a:rPr lang="en-US" smtClean="0"/>
              <a:pPr/>
              <a:t>‹#›</a:t>
            </a:fld>
            <a:endParaRPr lang="en-US"/>
          </a:p>
        </p:txBody>
      </p:sp>
    </p:spTree>
    <p:extLst>
      <p:ext uri="{BB962C8B-B14F-4D97-AF65-F5344CB8AC3E}">
        <p14:creationId xmlns:p14="http://schemas.microsoft.com/office/powerpoint/2010/main" val="813143485"/>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3081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27057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63081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27057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B70A8C7-8507-421D-9D1E-1AEF082F4CEF}" type="datetime1">
              <a:rPr lang="en-US" smtClean="0"/>
              <a:pPr/>
              <a:t>11/24/2020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86E084-3352-1048-A7D3-AB1A259C9C49}" type="slidenum">
              <a:rPr lang="en-US" smtClean="0"/>
              <a:pPr/>
              <a:t>‹#›</a:t>
            </a:fld>
            <a:endParaRPr lang="en-US"/>
          </a:p>
        </p:txBody>
      </p:sp>
    </p:spTree>
    <p:extLst>
      <p:ext uri="{BB962C8B-B14F-4D97-AF65-F5344CB8AC3E}">
        <p14:creationId xmlns:p14="http://schemas.microsoft.com/office/powerpoint/2010/main" val="1237712459"/>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90736B-AC3B-4C18-9F78-1DC344E7C741}" type="datetime1">
              <a:rPr lang="en-US" smtClean="0"/>
              <a:pPr/>
              <a:t>11/24/2020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86E084-3352-1048-A7D3-AB1A259C9C49}" type="slidenum">
              <a:rPr lang="en-US" smtClean="0"/>
              <a:pPr/>
              <a:t>‹#›</a:t>
            </a:fld>
            <a:endParaRPr lang="en-US"/>
          </a:p>
        </p:txBody>
      </p:sp>
    </p:spTree>
    <p:extLst>
      <p:ext uri="{BB962C8B-B14F-4D97-AF65-F5344CB8AC3E}">
        <p14:creationId xmlns:p14="http://schemas.microsoft.com/office/powerpoint/2010/main" val="1030603264"/>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6FC28-D3B6-47B1-9638-E1BA853745F4}" type="datetime1">
              <a:rPr lang="en-US" smtClean="0"/>
              <a:pPr/>
              <a:t>11/24/2020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86E084-3352-1048-A7D3-AB1A259C9C49}" type="slidenum">
              <a:rPr lang="en-US" smtClean="0"/>
              <a:pPr/>
              <a:t>‹#›</a:t>
            </a:fld>
            <a:endParaRPr lang="en-US"/>
          </a:p>
        </p:txBody>
      </p:sp>
    </p:spTree>
    <p:extLst>
      <p:ext uri="{BB962C8B-B14F-4D97-AF65-F5344CB8AC3E}">
        <p14:creationId xmlns:p14="http://schemas.microsoft.com/office/powerpoint/2010/main" val="1421059371"/>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June 2019</a:t>
            </a: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D86E084-3352-1048-A7D3-AB1A259C9C49}" type="slidenum">
              <a:rPr lang="en-US" smtClean="0"/>
              <a:pPr/>
              <a:t>‹#›</a:t>
            </a:fld>
            <a:endParaRPr lang="en-US" dirty="0"/>
          </a:p>
        </p:txBody>
      </p:sp>
    </p:spTree>
    <p:extLst>
      <p:ext uri="{BB962C8B-B14F-4D97-AF65-F5344CB8AC3E}">
        <p14:creationId xmlns:p14="http://schemas.microsoft.com/office/powerpoint/2010/main" val="1421059371"/>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8096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471800"/>
            <a:ext cx="2133600" cy="365125"/>
          </a:xfrm>
          <a:prstGeom prst="rect">
            <a:avLst/>
          </a:prstGeom>
        </p:spPr>
        <p:txBody>
          <a:bodyPr vert="horz" lIns="91440" tIns="45720" rIns="91440" bIns="45720" rtlCol="0" anchor="ctr"/>
          <a:lstStyle>
            <a:lvl1pPr algn="l">
              <a:defRPr sz="1200">
                <a:solidFill>
                  <a:srgbClr val="FFFFFF"/>
                </a:solidFill>
              </a:defRPr>
            </a:lvl1pPr>
          </a:lstStyle>
          <a:p>
            <a:fld id="{20CA3964-0A8B-4102-9D2E-5A70BC41C5B1}" type="datetime1">
              <a:rPr lang="en-US" smtClean="0"/>
              <a:pPr/>
              <a:t>11/24/2020</a:t>
            </a:fld>
            <a:endParaRPr lang="en-US" dirty="0"/>
          </a:p>
        </p:txBody>
      </p:sp>
      <p:sp>
        <p:nvSpPr>
          <p:cNvPr id="5" name="Footer Placeholder 4"/>
          <p:cNvSpPr>
            <a:spLocks noGrp="1"/>
          </p:cNvSpPr>
          <p:nvPr>
            <p:ph type="ftr" sz="quarter" idx="3"/>
          </p:nvPr>
        </p:nvSpPr>
        <p:spPr>
          <a:xfrm>
            <a:off x="3124200" y="6471800"/>
            <a:ext cx="2895600" cy="365125"/>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6553200" y="6471800"/>
            <a:ext cx="2133600" cy="365125"/>
          </a:xfrm>
          <a:prstGeom prst="rect">
            <a:avLst/>
          </a:prstGeom>
        </p:spPr>
        <p:txBody>
          <a:bodyPr vert="horz" lIns="91440" tIns="45720" rIns="91440" bIns="45720" rtlCol="0" anchor="ctr"/>
          <a:lstStyle>
            <a:lvl1pPr algn="r">
              <a:defRPr sz="1200">
                <a:solidFill>
                  <a:schemeClr val="bg1"/>
                </a:solidFill>
              </a:defRPr>
            </a:lvl1pPr>
          </a:lstStyle>
          <a:p>
            <a:fld id="{5D86E084-3352-1048-A7D3-AB1A259C9C49}" type="slidenum">
              <a:rPr lang="en-US" smtClean="0"/>
              <a:pPr/>
              <a:t>‹#›</a:t>
            </a:fld>
            <a:endParaRPr lang="en-US" dirty="0"/>
          </a:p>
        </p:txBody>
      </p:sp>
    </p:spTree>
    <p:extLst>
      <p:ext uri="{BB962C8B-B14F-4D97-AF65-F5344CB8AC3E}">
        <p14:creationId xmlns:p14="http://schemas.microsoft.com/office/powerpoint/2010/main" val="1457889675"/>
      </p:ext>
    </p:extLst>
  </p:cSld>
  <p:clrMap bg1="lt1" tx1="dk1" bg2="lt2" tx2="dk2" accent1="accent1" accent2="accent2" accent3="accent3" accent4="accent4" accent5="accent5" accent6="accent6" hlink="hlink" folHlink="folHlink"/>
  <p:sldLayoutIdLst>
    <p:sldLayoutId id="2147493502" r:id="rId1"/>
    <p:sldLayoutId id="2147493467" r:id="rId2"/>
    <p:sldLayoutId id="2147493468" r:id="rId3"/>
    <p:sldLayoutId id="2147493469" r:id="rId4"/>
    <p:sldLayoutId id="2147493470" r:id="rId5"/>
    <p:sldLayoutId id="2147493471" r:id="rId6"/>
    <p:sldLayoutId id="2147493472" r:id="rId7"/>
  </p:sldLayoutIdLst>
  <p:transition spd="slow">
    <p:wipe/>
  </p:transition>
  <p:hf hdr="0" ftr="0"/>
  <p:txStyles>
    <p:titleStyle>
      <a:lvl1pPr algn="ctr" defTabSz="457200" rtl="0" eaLnBrk="1" latinLnBrk="0" hangingPunct="1">
        <a:spcBef>
          <a:spcPct val="0"/>
        </a:spcBef>
        <a:buNone/>
        <a:defRPr sz="3800" b="1" kern="1200">
          <a:solidFill>
            <a:srgbClr val="005AA2"/>
          </a:solidFill>
          <a:latin typeface="Arial" pitchFamily="34" charset="0"/>
          <a:ea typeface="+mj-ea"/>
          <a:cs typeface="Arial" pitchFamily="34" charset="0"/>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pitchFamily="34" charset="0"/>
          <a:ea typeface="+mn-ea"/>
          <a:cs typeface="Arial"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Arial" pitchFamily="34" charset="0"/>
          <a:ea typeface="+mn-ea"/>
          <a:cs typeface="Arial"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descr="Noridian Healthcare Solutions PPT.jpg"/>
          <p:cNvPicPr>
            <a:picLocks noChangeAspect="1"/>
          </p:cNvPicPr>
          <p:nvPr userDrawn="1"/>
        </p:nvPicPr>
        <p:blipFill>
          <a:blip r:embed="rId3"/>
          <a:stretch>
            <a:fillRect/>
          </a:stretch>
        </p:blipFill>
        <p:spPr>
          <a:xfrm>
            <a:off x="0" y="191"/>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71800"/>
            <a:ext cx="2133600" cy="365125"/>
          </a:xfrm>
          <a:prstGeom prst="rect">
            <a:avLst/>
          </a:prstGeom>
        </p:spPr>
        <p:txBody>
          <a:bodyPr vert="horz" lIns="91440" tIns="45720" rIns="91440" bIns="45720" rtlCol="0" anchor="ctr"/>
          <a:lstStyle>
            <a:lvl1pPr algn="l">
              <a:defRPr sz="1200">
                <a:solidFill>
                  <a:srgbClr val="FFFFFF"/>
                </a:solidFill>
              </a:defRPr>
            </a:lvl1pPr>
          </a:lstStyle>
          <a:p>
            <a:r>
              <a:rPr lang="en-US"/>
              <a:t>June 2019</a:t>
            </a:r>
            <a:endParaRPr lang="en-US" dirty="0"/>
          </a:p>
        </p:txBody>
      </p:sp>
      <p:sp>
        <p:nvSpPr>
          <p:cNvPr id="5" name="Footer Placeholder 4"/>
          <p:cNvSpPr>
            <a:spLocks noGrp="1"/>
          </p:cNvSpPr>
          <p:nvPr>
            <p:ph type="ftr" sz="quarter" idx="3"/>
          </p:nvPr>
        </p:nvSpPr>
        <p:spPr>
          <a:xfrm>
            <a:off x="3124200" y="6471800"/>
            <a:ext cx="2895600" cy="365125"/>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6553200" y="6471800"/>
            <a:ext cx="2133600" cy="365125"/>
          </a:xfrm>
          <a:prstGeom prst="rect">
            <a:avLst/>
          </a:prstGeom>
        </p:spPr>
        <p:txBody>
          <a:bodyPr vert="horz" lIns="91440" tIns="45720" rIns="91440" bIns="45720" rtlCol="0" anchor="ctr"/>
          <a:lstStyle>
            <a:lvl1pPr algn="r">
              <a:defRPr sz="1200">
                <a:solidFill>
                  <a:schemeClr val="bg1"/>
                </a:solidFill>
              </a:defRPr>
            </a:lvl1pPr>
          </a:lstStyle>
          <a:p>
            <a:fld id="{5D86E084-3352-1048-A7D3-AB1A259C9C49}" type="slidenum">
              <a:rPr lang="en-US" smtClean="0"/>
              <a:pPr/>
              <a:t>‹#›</a:t>
            </a:fld>
            <a:endParaRPr lang="en-US" dirty="0"/>
          </a:p>
        </p:txBody>
      </p:sp>
    </p:spTree>
    <p:extLst>
      <p:ext uri="{BB962C8B-B14F-4D97-AF65-F5344CB8AC3E}">
        <p14:creationId xmlns:p14="http://schemas.microsoft.com/office/powerpoint/2010/main" val="1457889675"/>
      </p:ext>
    </p:extLst>
  </p:cSld>
  <p:clrMap bg1="lt1" tx1="dk1" bg2="lt2" tx2="dk2" accent1="accent1" accent2="accent2" accent3="accent3" accent4="accent4" accent5="accent5" accent6="accent6" hlink="hlink" folHlink="folHlink"/>
  <p:sldLayoutIdLst>
    <p:sldLayoutId id="2147493504" r:id="rId1"/>
  </p:sldLayoutIdLst>
  <p:transition spd="slow">
    <p:wipe/>
  </p:transition>
  <p:hf hdr="0" ftr="0"/>
  <p:txStyles>
    <p:titleStyle>
      <a:lvl1pPr algn="ctr" defTabSz="457200" rtl="0" eaLnBrk="1" latinLnBrk="0" hangingPunct="1">
        <a:spcBef>
          <a:spcPct val="0"/>
        </a:spcBef>
        <a:buNone/>
        <a:defRPr sz="3600" b="1" kern="1200">
          <a:solidFill>
            <a:srgbClr val="005AA2"/>
          </a:solidFill>
          <a:latin typeface="+mj-lt"/>
          <a:ea typeface="+mj-ea"/>
          <a:cs typeface="+mj-cs"/>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2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cms.gov/About-CMS/Agency-Information/Emergency/EPRO/Current-Emergencies/Current-Emergencies-page"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s://www.cmadocs.org/Portals/CMA/files/public/CMA%20COVID-19%20Telehealth%20Overview.pdf"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Bsp5tIFnYHk&amp;feature=youtu.be" TargetMode="External"/><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cms.gov/Medicare/Medicare-General-Information/Telehealth/Telehealth-Codes"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healthit.gov/faq/what-patient-porta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cms.gov/newsroom/fact-sheets/medicare-telemedicine-health-care-provider-fact-sheet" TargetMode="External"/><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s://www.cms.gov/newsroom/fact-sheets/medicare-telemedicine-health-care-provider-fact-sheet"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guidelines.ecri.org/"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hyperlink" Target="https://s3.amazonaws.com/public-inspection.federalregister.gov/2019-16041.pdf"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s://urldefense.proofpoint.com/v2/url?u=https-3A__custom.cvent.com_BC3A8A7D98694E7CA16D8C00223B13BA_files_76088e29ca924d7c92d3bccff143b0df.pdf&amp;d=DwMFaQ&amp;c=iqeSLYkBTKTEV8nJYtdW_A&amp;r=0w30MKXXR-AyC7H7obomT-ydY7qXq2hv5l1xUHAwbHE&amp;m=zNcU7slNDXacid0VQRDlJmUj-Qjj4W6ScJDoH5yuIQA&amp;s=WbuZ4-MZS6l6M24vmNMFv6GsftoGQyyzTQ5-PZURhoY&amp;e="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ama-assn.org/system/files/2019-06/cpt-revised-mdm-grid.pdf" TargetMode="External"/><Relationship Id="rId2" Type="http://schemas.openxmlformats.org/officeDocument/2006/relationships/hyperlink" Target="https://www.ama-assn.org/system/files/2019-06/cpt-office-prolonged-svs-code-changes.pdf" TargetMode="External"/><Relationship Id="rId1" Type="http://schemas.openxmlformats.org/officeDocument/2006/relationships/slideLayout" Target="../slideLayouts/slideLayout2.xml"/><Relationship Id="rId6" Type="http://schemas.openxmlformats.org/officeDocument/2006/relationships/hyperlink" Target="https://edhub.ama-assn.org/cpt-education/interactive/18461932" TargetMode="External"/><Relationship Id="rId5" Type="http://schemas.openxmlformats.org/officeDocument/2006/relationships/hyperlink" Target="https://edhub.ama-assn.org/cpt-education/interactive/18461930" TargetMode="External"/><Relationship Id="rId4" Type="http://schemas.openxmlformats.org/officeDocument/2006/relationships/hyperlink" Target="https://www.ama-assn.org/about/rvs-update-committee-ruc/ruc-recommendations-minutes-voting"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837" y="3763911"/>
            <a:ext cx="8588326" cy="923599"/>
          </a:xfrm>
        </p:spPr>
        <p:txBody>
          <a:bodyPr>
            <a:noAutofit/>
          </a:bodyPr>
          <a:lstStyle/>
          <a:p>
            <a:r>
              <a:rPr lang="en-US" sz="2800" dirty="0">
                <a:solidFill>
                  <a:srgbClr val="FFFF00"/>
                </a:solidFill>
                <a:latin typeface="Arial Black" pitchFamily="34" charset="0"/>
              </a:rPr>
              <a:t>MEDICARE FOR ONCOLOGISTS DURING THE COVID CRISIS AND IN 2021</a:t>
            </a:r>
            <a:endParaRPr lang="en-US" sz="3600" dirty="0">
              <a:solidFill>
                <a:srgbClr val="FFFF00"/>
              </a:solidFill>
              <a:latin typeface="Arial Black" pitchFamily="34" charset="0"/>
            </a:endParaRPr>
          </a:p>
        </p:txBody>
      </p:sp>
      <p:sp>
        <p:nvSpPr>
          <p:cNvPr id="3" name="Text Placeholder 2"/>
          <p:cNvSpPr>
            <a:spLocks noGrp="1"/>
          </p:cNvSpPr>
          <p:nvPr>
            <p:ph type="body" idx="1"/>
          </p:nvPr>
        </p:nvSpPr>
        <p:spPr>
          <a:xfrm>
            <a:off x="457200" y="5200041"/>
            <a:ext cx="8229600" cy="1099578"/>
          </a:xfrm>
        </p:spPr>
        <p:txBody>
          <a:bodyPr>
            <a:normAutofit lnSpcReduction="10000"/>
          </a:bodyPr>
          <a:lstStyle/>
          <a:p>
            <a:r>
              <a:rPr lang="en-US" dirty="0">
                <a:solidFill>
                  <a:schemeClr val="bg1"/>
                </a:solidFill>
                <a:latin typeface="Arial Black" panose="020B0A04020102020204" pitchFamily="34" charset="0"/>
              </a:rPr>
              <a:t>Medical Oncology Association of Southern California</a:t>
            </a:r>
          </a:p>
          <a:p>
            <a:r>
              <a:rPr lang="en-US" dirty="0">
                <a:solidFill>
                  <a:schemeClr val="bg1"/>
                </a:solidFill>
                <a:latin typeface="Arial Black" panose="020B0A04020102020204" pitchFamily="34" charset="0"/>
              </a:rPr>
              <a:t>Via Webinar; December 2, 2020</a:t>
            </a:r>
          </a:p>
          <a:p>
            <a:r>
              <a:rPr lang="en-US" dirty="0">
                <a:solidFill>
                  <a:schemeClr val="bg1"/>
                </a:solidFill>
                <a:latin typeface="Arial Black" panose="020B0A04020102020204" pitchFamily="34" charset="0"/>
              </a:rPr>
              <a:t>5:30-6:30 PM Pacific Standard Time</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08DF465-1C49-437C-BED1-6C5EA3B0ED15}"/>
              </a:ext>
            </a:extLst>
          </p:cNvPr>
          <p:cNvSpPr/>
          <p:nvPr/>
        </p:nvSpPr>
        <p:spPr>
          <a:xfrm>
            <a:off x="-1" y="295783"/>
            <a:ext cx="9143999" cy="651265"/>
          </a:xfrm>
          <a:prstGeom prst="rect">
            <a:avLst/>
          </a:prstGeom>
          <a:solidFill>
            <a:srgbClr val="FFFFCC"/>
          </a:solidFill>
          <a:ln>
            <a:solidFill>
              <a:schemeClr val="accent6">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770" name="Rectangle 2"/>
          <p:cNvSpPr>
            <a:spLocks noGrp="1" noChangeArrowheads="1"/>
          </p:cNvSpPr>
          <p:nvPr>
            <p:ph type="body" idx="1"/>
          </p:nvPr>
        </p:nvSpPr>
        <p:spPr>
          <a:xfrm>
            <a:off x="0" y="639910"/>
            <a:ext cx="9144000" cy="6218089"/>
          </a:xfrm>
          <a:solidFill>
            <a:srgbClr val="FFFFCC"/>
          </a:solidFill>
        </p:spPr>
        <p:txBody>
          <a:bodyPr>
            <a:normAutofit fontScale="92500"/>
          </a:bodyPr>
          <a:lstStyle/>
          <a:p>
            <a:pPr>
              <a:defRPr/>
            </a:pPr>
            <a:r>
              <a:rPr lang="en-US" sz="2800" dirty="0">
                <a:solidFill>
                  <a:schemeClr val="accent5">
                    <a:lumMod val="50000"/>
                  </a:schemeClr>
                </a:solidFill>
                <a:effectLst>
                  <a:outerShdw blurRad="38100" dist="38100" dir="2700000" algn="tl">
                    <a:srgbClr val="000000">
                      <a:alpha val="43137"/>
                    </a:srgbClr>
                  </a:outerShdw>
                </a:effectLst>
                <a:latin typeface="Arial Black" pitchFamily="34" charset="0"/>
              </a:rPr>
              <a:t>Brief Look at COVID-19</a:t>
            </a:r>
          </a:p>
          <a:p>
            <a:pPr lvl="1">
              <a:defRPr/>
            </a:pPr>
            <a:r>
              <a:rPr lang="en-US" sz="2400" dirty="0">
                <a:solidFill>
                  <a:srgbClr val="002060"/>
                </a:solidFill>
                <a:latin typeface="Arial Black" pitchFamily="34" charset="0"/>
              </a:rPr>
              <a:t>Noridian Hot Line, CMS emergency page</a:t>
            </a:r>
          </a:p>
          <a:p>
            <a:pPr lvl="1">
              <a:defRPr/>
            </a:pPr>
            <a:r>
              <a:rPr lang="en-US" sz="2400" dirty="0">
                <a:solidFill>
                  <a:srgbClr val="002060"/>
                </a:solidFill>
                <a:latin typeface="Arial Black" pitchFamily="34" charset="0"/>
              </a:rPr>
              <a:t>Very Brief Telemedicine Update</a:t>
            </a:r>
          </a:p>
          <a:p>
            <a:pPr lvl="1">
              <a:defRPr/>
            </a:pPr>
            <a:r>
              <a:rPr lang="en-US" sz="2400" dirty="0">
                <a:solidFill>
                  <a:srgbClr val="002060"/>
                </a:solidFill>
                <a:latin typeface="Arial Black" pitchFamily="34" charset="0"/>
              </a:rPr>
              <a:t>Many audits and TPE stopped for now</a:t>
            </a:r>
          </a:p>
          <a:p>
            <a:pPr>
              <a:defRPr/>
            </a:pPr>
            <a:r>
              <a:rPr lang="en-US" sz="2800" dirty="0">
                <a:solidFill>
                  <a:schemeClr val="accent5">
                    <a:lumMod val="50000"/>
                  </a:schemeClr>
                </a:solidFill>
                <a:effectLst>
                  <a:outerShdw blurRad="38100" dist="38100" dir="2700000" algn="tl">
                    <a:srgbClr val="000000">
                      <a:alpha val="43137"/>
                    </a:srgbClr>
                  </a:outerShdw>
                </a:effectLst>
                <a:latin typeface="Arial Black" pitchFamily="34" charset="0"/>
              </a:rPr>
              <a:t>Some Things Don’t Change 2020</a:t>
            </a:r>
          </a:p>
          <a:p>
            <a:pPr lvl="1">
              <a:defRPr/>
            </a:pPr>
            <a:r>
              <a:rPr lang="en-US" sz="2400" dirty="0">
                <a:solidFill>
                  <a:srgbClr val="002060"/>
                </a:solidFill>
                <a:latin typeface="Arial Black" pitchFamily="34" charset="0"/>
              </a:rPr>
              <a:t>Clear Documentation Still Important</a:t>
            </a:r>
          </a:p>
          <a:p>
            <a:pPr lvl="1">
              <a:defRPr/>
            </a:pPr>
            <a:r>
              <a:rPr lang="en-US" sz="2400" dirty="0">
                <a:solidFill>
                  <a:srgbClr val="002060"/>
                </a:solidFill>
                <a:latin typeface="Arial Black" pitchFamily="34" charset="0"/>
              </a:rPr>
              <a:t>Amending Medical Records; </a:t>
            </a:r>
          </a:p>
          <a:p>
            <a:pPr lvl="1">
              <a:defRPr/>
            </a:pPr>
            <a:r>
              <a:rPr lang="en-US" sz="2400" dirty="0">
                <a:solidFill>
                  <a:srgbClr val="002060"/>
                </a:solidFill>
                <a:latin typeface="Arial Black" pitchFamily="34" charset="0"/>
              </a:rPr>
              <a:t>Off Label Meds--and “Evidence Based” data</a:t>
            </a:r>
          </a:p>
          <a:p>
            <a:pPr eaLnBrk="1" hangingPunct="1">
              <a:defRPr/>
            </a:pPr>
            <a:r>
              <a:rPr lang="en-US" sz="2400" dirty="0">
                <a:solidFill>
                  <a:schemeClr val="accent5">
                    <a:lumMod val="50000"/>
                  </a:schemeClr>
                </a:solidFill>
                <a:effectLst>
                  <a:outerShdw blurRad="38100" dist="38100" dir="2700000" algn="tl">
                    <a:srgbClr val="000000">
                      <a:alpha val="43137"/>
                    </a:srgbClr>
                  </a:outerShdw>
                </a:effectLst>
                <a:latin typeface="Arial Black" pitchFamily="34" charset="0"/>
              </a:rPr>
              <a:t>Looking at Changes 2021</a:t>
            </a:r>
          </a:p>
          <a:p>
            <a:pPr lvl="1">
              <a:defRPr/>
            </a:pPr>
            <a:r>
              <a:rPr lang="en-US" sz="2400" dirty="0">
                <a:solidFill>
                  <a:srgbClr val="002060"/>
                </a:solidFill>
                <a:latin typeface="Arial Black" pitchFamily="34" charset="0"/>
              </a:rPr>
              <a:t>Documentation Simplification / Write less but be succinct/ Sign and date notes</a:t>
            </a:r>
          </a:p>
          <a:p>
            <a:pPr lvl="1">
              <a:defRPr/>
            </a:pPr>
            <a:r>
              <a:rPr lang="en-US" sz="2400" dirty="0">
                <a:solidFill>
                  <a:srgbClr val="002060"/>
                </a:solidFill>
                <a:latin typeface="Arial Black" pitchFamily="34" charset="0"/>
              </a:rPr>
              <a:t>Appropriate Utilization Criteria / Delayed until 2022 and Radiation Oncology Model / Delayed until 7/2021</a:t>
            </a:r>
          </a:p>
          <a:p>
            <a:pPr lvl="1">
              <a:defRPr/>
            </a:pPr>
            <a:r>
              <a:rPr lang="en-US" sz="2400" dirty="0">
                <a:solidFill>
                  <a:srgbClr val="002060"/>
                </a:solidFill>
                <a:latin typeface="Arial Black" pitchFamily="34" charset="0"/>
              </a:rPr>
              <a:t>Evaluation and Management Changes start 1-1-21</a:t>
            </a:r>
          </a:p>
          <a:p>
            <a:pPr>
              <a:defRPr/>
            </a:pPr>
            <a:r>
              <a:rPr lang="en-US" sz="2400" dirty="0">
                <a:solidFill>
                  <a:schemeClr val="accent5">
                    <a:lumMod val="50000"/>
                  </a:schemeClr>
                </a:solidFill>
                <a:effectLst>
                  <a:outerShdw blurRad="38100" dist="38100" dir="2700000" algn="tl">
                    <a:srgbClr val="000000">
                      <a:alpha val="43137"/>
                    </a:srgbClr>
                  </a:outerShdw>
                </a:effectLst>
                <a:latin typeface="Arial Black" pitchFamily="34" charset="0"/>
              </a:rPr>
              <a:t>Q&amp;A</a:t>
            </a:r>
            <a:endParaRPr lang="en-US" sz="2800" dirty="0">
              <a:solidFill>
                <a:schemeClr val="accent3">
                  <a:lumMod val="75000"/>
                </a:schemeClr>
              </a:solidFill>
              <a:effectLst>
                <a:outerShdw blurRad="38100" dist="38100" dir="2700000" algn="tl">
                  <a:srgbClr val="000000">
                    <a:alpha val="43137"/>
                  </a:srgbClr>
                </a:outerShdw>
              </a:effectLst>
              <a:latin typeface="Arial Black" pitchFamily="34" charset="0"/>
            </a:endParaRPr>
          </a:p>
          <a:p>
            <a:pPr marL="0" indent="0" eaLnBrk="1" hangingPunct="1">
              <a:buFontTx/>
              <a:buNone/>
              <a:defRPr/>
            </a:pPr>
            <a:endParaRPr lang="en-US" sz="2800" dirty="0">
              <a:solidFill>
                <a:schemeClr val="accent2"/>
              </a:solidFill>
              <a:effectLst>
                <a:outerShdw blurRad="38100" dist="38100" dir="2700000" algn="tl">
                  <a:srgbClr val="000000">
                    <a:alpha val="43137"/>
                  </a:srgbClr>
                </a:outerShdw>
              </a:effectLst>
              <a:latin typeface="Arial Black" pitchFamily="34" charset="0"/>
            </a:endParaRPr>
          </a:p>
        </p:txBody>
      </p:sp>
      <p:sp>
        <p:nvSpPr>
          <p:cNvPr id="3075" name="Rectangle 3"/>
          <p:cNvSpPr>
            <a:spLocks noGrp="1" noChangeArrowheads="1"/>
          </p:cNvSpPr>
          <p:nvPr>
            <p:ph type="title"/>
          </p:nvPr>
        </p:nvSpPr>
        <p:spPr bwMode="auto">
          <a:xfrm>
            <a:off x="0" y="0"/>
            <a:ext cx="9144000" cy="621416"/>
          </a:xfrm>
          <a:solidFill>
            <a:srgbClr val="FBFFC1"/>
          </a:solidFill>
        </p:spPr>
        <p:txBody>
          <a:bodyPr vert="horz" wrap="square" lIns="91440" tIns="45720" rIns="91440" bIns="45720" numCol="1" anchor="t" anchorCtr="0" compatLnSpc="1">
            <a:prstTxWarp prst="textNoShape">
              <a:avLst/>
            </a:prstTxWarp>
            <a:noAutofit/>
          </a:bodyPr>
          <a:lstStyle/>
          <a:p>
            <a:pPr algn="ctr" eaLnBrk="1" hangingPunct="1"/>
            <a:r>
              <a:rPr lang="en-US" sz="4000" b="0" dirty="0">
                <a:solidFill>
                  <a:schemeClr val="accent3">
                    <a:lumMod val="75000"/>
                  </a:schemeClr>
                </a:solidFill>
                <a:latin typeface="Arial Black" pitchFamily="34" charset="0"/>
              </a:rPr>
              <a:t>TONIGHT WE WILL DISCUSS</a:t>
            </a:r>
          </a:p>
        </p:txBody>
      </p:sp>
      <p:pic>
        <p:nvPicPr>
          <p:cNvPr id="3076" name="Picture 4" descr="j0285285"/>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457440" y="947048"/>
            <a:ext cx="1849118" cy="3409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38626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1808D-A95A-4DAE-987E-CAFC5A876F2A}"/>
              </a:ext>
            </a:extLst>
          </p:cNvPr>
          <p:cNvSpPr>
            <a:spLocks noGrp="1"/>
          </p:cNvSpPr>
          <p:nvPr>
            <p:ph type="title"/>
          </p:nvPr>
        </p:nvSpPr>
        <p:spPr>
          <a:xfrm>
            <a:off x="446314" y="130597"/>
            <a:ext cx="8229600" cy="1143000"/>
          </a:xfrm>
        </p:spPr>
        <p:txBody>
          <a:bodyPr/>
          <a:lstStyle/>
          <a:p>
            <a:r>
              <a:rPr lang="en-US" dirty="0">
                <a:latin typeface="Arial Black" panose="020B0A04020102020204" pitchFamily="34" charset="0"/>
              </a:rPr>
              <a:t>NORIDIAN HOT LINE</a:t>
            </a:r>
          </a:p>
        </p:txBody>
      </p:sp>
      <p:sp>
        <p:nvSpPr>
          <p:cNvPr id="4" name="Date Placeholder 3">
            <a:extLst>
              <a:ext uri="{FF2B5EF4-FFF2-40B4-BE49-F238E27FC236}">
                <a16:creationId xmlns:a16="http://schemas.microsoft.com/office/drawing/2014/main" id="{9A4CC946-9642-436E-9C61-6D08C6B82FE2}"/>
              </a:ext>
            </a:extLst>
          </p:cNvPr>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a:extLst>
              <a:ext uri="{FF2B5EF4-FFF2-40B4-BE49-F238E27FC236}">
                <a16:creationId xmlns:a16="http://schemas.microsoft.com/office/drawing/2014/main" id="{D39B6F31-46CC-45F7-BB0E-E027A3F963FF}"/>
              </a:ext>
            </a:extLst>
          </p:cNvPr>
          <p:cNvSpPr>
            <a:spLocks noGrp="1"/>
          </p:cNvSpPr>
          <p:nvPr>
            <p:ph type="sldNum" sz="quarter" idx="12"/>
          </p:nvPr>
        </p:nvSpPr>
        <p:spPr/>
        <p:txBody>
          <a:bodyPr/>
          <a:lstStyle/>
          <a:p>
            <a:fld id="{5D86E084-3352-1048-A7D3-AB1A259C9C49}" type="slidenum">
              <a:rPr lang="en-US" smtClean="0"/>
              <a:pPr/>
              <a:t>3</a:t>
            </a:fld>
            <a:endParaRPr lang="en-US"/>
          </a:p>
        </p:txBody>
      </p:sp>
      <p:sp>
        <p:nvSpPr>
          <p:cNvPr id="8" name="Rectangle 2">
            <a:extLst>
              <a:ext uri="{FF2B5EF4-FFF2-40B4-BE49-F238E27FC236}">
                <a16:creationId xmlns:a16="http://schemas.microsoft.com/office/drawing/2014/main" id="{AACAD4D6-0B27-423C-A466-98890A4F3550}"/>
              </a:ext>
            </a:extLst>
          </p:cNvPr>
          <p:cNvSpPr>
            <a:spLocks noGrp="1" noChangeArrowheads="1"/>
          </p:cNvSpPr>
          <p:nvPr>
            <p:ph idx="1"/>
          </p:nvPr>
        </p:nvSpPr>
        <p:spPr bwMode="auto">
          <a:xfrm>
            <a:off x="-1" y="960495"/>
            <a:ext cx="9213669" cy="5570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kumimoji="0" lang="en-US" altLang="en-US" sz="2400" b="0" i="0" u="none" strike="noStrike" cap="none" normalizeH="0" baseline="0" dirty="0">
                <a:ln>
                  <a:noFill/>
                </a:ln>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cs typeface="Tahoma" panose="020B0604030504040204" pitchFamily="34" charset="0"/>
              </a:rPr>
              <a:t>To support our providers in JE and JF, a COVID-19 Hotline has been established to help with COVID-19 related inquiries. The hotline number is: </a:t>
            </a:r>
            <a:r>
              <a:rPr kumimoji="0" lang="en-US" altLang="en-US" sz="2400" b="0" i="0" u="none" strike="noStrike" cap="none" normalizeH="0" baseline="0" dirty="0">
                <a:ln>
                  <a:noFill/>
                </a:ln>
                <a:solidFill>
                  <a:srgbClr val="C00000"/>
                </a:solidFill>
                <a:effectLst>
                  <a:outerShdw blurRad="38100" dist="38100" dir="2700000" algn="tl">
                    <a:srgbClr val="000000">
                      <a:alpha val="43137"/>
                    </a:srgbClr>
                  </a:outerShdw>
                </a:effectLst>
                <a:latin typeface="Arial Black" panose="020B0A04020102020204" pitchFamily="34" charset="0"/>
                <a:cs typeface="Tahoma" panose="020B0604030504040204" pitchFamily="34" charset="0"/>
              </a:rPr>
              <a:t>866-575-4067. </a:t>
            </a:r>
            <a:r>
              <a:rPr kumimoji="0" lang="en-US" altLang="en-US" sz="2400" b="0" i="0" u="none" strike="noStrike" cap="none" normalizeH="0" baseline="0" dirty="0">
                <a:ln>
                  <a:noFill/>
                </a:ln>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cs typeface="Tahoma" panose="020B0604030504040204" pitchFamily="34" charset="0"/>
              </a:rPr>
              <a:t>Customer services reps will be available Monday-Friday from 8 a.m.-6 p.m. CDT. The hotline will answer questions on provisional billing privileges and enrollment flexibilities afforded by the COVID-19 waiver for health care facilities and providers, as well as Part A, B, and DME payments related to COVID-19 emergency</a:t>
            </a:r>
          </a:p>
          <a:p>
            <a:pPr defTabSz="914400"/>
            <a:endParaRPr lang="en-US" altLang="en-US" sz="2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cs typeface="Tahoma" panose="020B0604030504040204" pitchFamily="34" charset="0"/>
            </a:endParaRPr>
          </a:p>
          <a:p>
            <a:pPr defTabSz="914400"/>
            <a:r>
              <a:rPr lang="en-US" altLang="en-US" sz="2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cs typeface="Tahoma" panose="020B0604030504040204" pitchFamily="34" charset="0"/>
              </a:rPr>
              <a:t>CMS ON LINE EMERGENCY PAGE: </a:t>
            </a:r>
            <a:r>
              <a:rPr lang="en-US" sz="2400" dirty="0">
                <a:latin typeface="Arial Black" panose="020B0A04020102020204" pitchFamily="34" charset="0"/>
                <a:hlinkClick r:id="rId2"/>
              </a:rPr>
              <a:t>https://www.cms.gov/About-CMS/Agency-Information/Emergency/EPRO/Current-Emergencies/Current-Emergencies-page</a:t>
            </a:r>
            <a:endParaRPr kumimoji="0" lang="en-US" altLang="en-US" sz="6000" b="0" i="0" u="none" strike="noStrike" cap="none" normalizeH="0" baseline="0" dirty="0">
              <a:ln>
                <a:noFill/>
              </a:ln>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cs typeface="Tahoma" panose="020B0604030504040204" pitchFamily="34" charset="0"/>
            </a:endParaRPr>
          </a:p>
        </p:txBody>
      </p:sp>
    </p:spTree>
    <p:extLst>
      <p:ext uri="{BB962C8B-B14F-4D97-AF65-F5344CB8AC3E}">
        <p14:creationId xmlns:p14="http://schemas.microsoft.com/office/powerpoint/2010/main" val="16699337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483480-5B2B-4307-854B-5DC949EB677D}"/>
              </a:ext>
            </a:extLst>
          </p:cNvPr>
          <p:cNvSpPr>
            <a:spLocks noGrp="1"/>
          </p:cNvSpPr>
          <p:nvPr>
            <p:ph type="dt" sz="half" idx="10"/>
          </p:nvPr>
        </p:nvSpPr>
        <p:spPr/>
        <p:txBody>
          <a:bodyPr/>
          <a:lstStyle/>
          <a:p>
            <a:fld id="{D626FC28-D3B6-47B1-9638-E1BA853745F4}" type="datetime1">
              <a:rPr lang="en-US" smtClean="0"/>
              <a:pPr/>
              <a:t>11/24/2020</a:t>
            </a:fld>
            <a:endParaRPr lang="en-US"/>
          </a:p>
        </p:txBody>
      </p:sp>
      <p:sp>
        <p:nvSpPr>
          <p:cNvPr id="3" name="Slide Number Placeholder 2">
            <a:extLst>
              <a:ext uri="{FF2B5EF4-FFF2-40B4-BE49-F238E27FC236}">
                <a16:creationId xmlns:a16="http://schemas.microsoft.com/office/drawing/2014/main" id="{899E1EC9-8762-4057-A303-965F60F7FAF1}"/>
              </a:ext>
            </a:extLst>
          </p:cNvPr>
          <p:cNvSpPr>
            <a:spLocks noGrp="1"/>
          </p:cNvSpPr>
          <p:nvPr>
            <p:ph type="sldNum" sz="quarter" idx="12"/>
          </p:nvPr>
        </p:nvSpPr>
        <p:spPr/>
        <p:txBody>
          <a:bodyPr/>
          <a:lstStyle/>
          <a:p>
            <a:fld id="{5D86E084-3352-1048-A7D3-AB1A259C9C49}" type="slidenum">
              <a:rPr lang="en-US" smtClean="0"/>
              <a:pPr/>
              <a:t>4</a:t>
            </a:fld>
            <a:endParaRPr lang="en-US"/>
          </a:p>
        </p:txBody>
      </p:sp>
      <p:pic>
        <p:nvPicPr>
          <p:cNvPr id="4" name="Picture 3">
            <a:extLst>
              <a:ext uri="{FF2B5EF4-FFF2-40B4-BE49-F238E27FC236}">
                <a16:creationId xmlns:a16="http://schemas.microsoft.com/office/drawing/2014/main" id="{D07B7D81-9149-4F8A-93D6-C5093ED0304A}"/>
              </a:ext>
            </a:extLst>
          </p:cNvPr>
          <p:cNvPicPr>
            <a:picLocks noChangeAspect="1"/>
          </p:cNvPicPr>
          <p:nvPr/>
        </p:nvPicPr>
        <p:blipFill>
          <a:blip r:embed="rId3"/>
          <a:stretch>
            <a:fillRect/>
          </a:stretch>
        </p:blipFill>
        <p:spPr>
          <a:xfrm>
            <a:off x="685801" y="21075"/>
            <a:ext cx="8229600" cy="6037769"/>
          </a:xfrm>
          <a:prstGeom prst="rect">
            <a:avLst/>
          </a:prstGeom>
        </p:spPr>
      </p:pic>
      <p:sp>
        <p:nvSpPr>
          <p:cNvPr id="6" name="TextBox 5">
            <a:extLst>
              <a:ext uri="{FF2B5EF4-FFF2-40B4-BE49-F238E27FC236}">
                <a16:creationId xmlns:a16="http://schemas.microsoft.com/office/drawing/2014/main" id="{E83D6BF7-4F52-41F9-8476-3217FB94CCAF}"/>
              </a:ext>
            </a:extLst>
          </p:cNvPr>
          <p:cNvSpPr txBox="1"/>
          <p:nvPr/>
        </p:nvSpPr>
        <p:spPr>
          <a:xfrm>
            <a:off x="228599" y="5973023"/>
            <a:ext cx="8796867" cy="830997"/>
          </a:xfrm>
          <a:prstGeom prst="rect">
            <a:avLst/>
          </a:prstGeom>
          <a:solidFill>
            <a:srgbClr val="FFFF00"/>
          </a:solidFill>
        </p:spPr>
        <p:txBody>
          <a:bodyPr wrap="square" rtlCol="0">
            <a:spAutoFit/>
          </a:bodyPr>
          <a:lstStyle/>
          <a:p>
            <a:r>
              <a:rPr lang="en-US" sz="2400" dirty="0">
                <a:solidFill>
                  <a:schemeClr val="tx2"/>
                </a:solidFill>
                <a:latin typeface="Arial Black" panose="020B0A04020102020204" pitchFamily="34" charset="0"/>
                <a:hlinkClick r:id="rId4">
                  <a:extLst>
                    <a:ext uri="{A12FA001-AC4F-418D-AE19-62706E023703}">
                      <ahyp:hlinkClr xmlns:ahyp="http://schemas.microsoft.com/office/drawing/2018/hyperlinkcolor" val="tx"/>
                    </a:ext>
                  </a:extLst>
                </a:hlinkClick>
              </a:rPr>
              <a:t>https://www.cmadocs.org/Portals/CMA/files/public/ CMA%20COVID-19%20Telehealth%20Overview.pdf</a:t>
            </a:r>
            <a:endParaRPr lang="en-US" sz="2400" dirty="0">
              <a:solidFill>
                <a:schemeClr val="tx2"/>
              </a:solidFill>
              <a:latin typeface="Arial Black" panose="020B0A04020102020204" pitchFamily="34" charset="0"/>
            </a:endParaRPr>
          </a:p>
        </p:txBody>
      </p:sp>
    </p:spTree>
    <p:extLst>
      <p:ext uri="{BB962C8B-B14F-4D97-AF65-F5344CB8AC3E}">
        <p14:creationId xmlns:p14="http://schemas.microsoft.com/office/powerpoint/2010/main" val="198692800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DFEB1-3F83-49CC-BB3A-945D51DE522A}"/>
              </a:ext>
            </a:extLst>
          </p:cNvPr>
          <p:cNvSpPr>
            <a:spLocks noGrp="1"/>
          </p:cNvSpPr>
          <p:nvPr>
            <p:ph type="title"/>
          </p:nvPr>
        </p:nvSpPr>
        <p:spPr>
          <a:xfrm>
            <a:off x="457200" y="380968"/>
            <a:ext cx="8229600" cy="1143000"/>
          </a:xfrm>
        </p:spPr>
        <p:txBody>
          <a:bodyPr anchor="ctr">
            <a:normAutofit/>
          </a:bodyPr>
          <a:lstStyle/>
          <a:p>
            <a:pPr>
              <a:lnSpc>
                <a:spcPct val="90000"/>
              </a:lnSpc>
            </a:pPr>
            <a:r>
              <a:rPr lang="en-US" dirty="0"/>
              <a:t>CMS TELEHEALTH VIDEO-RELATED TO COVID-19</a:t>
            </a:r>
          </a:p>
        </p:txBody>
      </p:sp>
      <p:pic>
        <p:nvPicPr>
          <p:cNvPr id="1026" name="Picture 2">
            <a:extLst>
              <a:ext uri="{FF2B5EF4-FFF2-40B4-BE49-F238E27FC236}">
                <a16:creationId xmlns:a16="http://schemas.microsoft.com/office/drawing/2014/main" id="{0FD83A55-82FC-4DCE-9FE9-799D5251C78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2712180"/>
            <a:ext cx="4495800" cy="2804699"/>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BB4137C7-EE0C-4284-B0D3-F0D5B0786CB1}"/>
              </a:ext>
            </a:extLst>
          </p:cNvPr>
          <p:cNvSpPr>
            <a:spLocks noGrp="1"/>
          </p:cNvSpPr>
          <p:nvPr>
            <p:ph type="dt" sz="half" idx="10"/>
          </p:nvPr>
        </p:nvSpPr>
        <p:spPr>
          <a:xfrm>
            <a:off x="457200" y="6471800"/>
            <a:ext cx="2133600" cy="365125"/>
          </a:xfrm>
        </p:spPr>
        <p:txBody>
          <a:bodyPr anchor="ctr">
            <a:normAutofit/>
          </a:bodyPr>
          <a:lstStyle/>
          <a:p>
            <a:pPr>
              <a:spcAft>
                <a:spcPts val="600"/>
              </a:spcAft>
            </a:pPr>
            <a:fld id="{5E4C8D35-40E7-4581-974F-4DA0128AD499}" type="datetime1">
              <a:rPr lang="en-US" smtClean="0"/>
              <a:pPr>
                <a:spcAft>
                  <a:spcPts val="600"/>
                </a:spcAft>
              </a:pPr>
              <a:t>11/24/2020</a:t>
            </a:fld>
            <a:endParaRPr lang="en-US"/>
          </a:p>
        </p:txBody>
      </p:sp>
      <p:sp>
        <p:nvSpPr>
          <p:cNvPr id="5" name="Slide Number Placeholder 4">
            <a:extLst>
              <a:ext uri="{FF2B5EF4-FFF2-40B4-BE49-F238E27FC236}">
                <a16:creationId xmlns:a16="http://schemas.microsoft.com/office/drawing/2014/main" id="{D2E04F9E-8006-4986-BE36-CCD33A4DA94E}"/>
              </a:ext>
            </a:extLst>
          </p:cNvPr>
          <p:cNvSpPr>
            <a:spLocks noGrp="1"/>
          </p:cNvSpPr>
          <p:nvPr>
            <p:ph type="sldNum" sz="quarter" idx="12"/>
          </p:nvPr>
        </p:nvSpPr>
        <p:spPr>
          <a:xfrm>
            <a:off x="6553200" y="6471800"/>
            <a:ext cx="2133600" cy="365125"/>
          </a:xfrm>
        </p:spPr>
        <p:txBody>
          <a:bodyPr anchor="ctr">
            <a:normAutofit/>
          </a:bodyPr>
          <a:lstStyle/>
          <a:p>
            <a:pPr>
              <a:spcAft>
                <a:spcPts val="600"/>
              </a:spcAft>
            </a:pPr>
            <a:fld id="{5D86E084-3352-1048-A7D3-AB1A259C9C49}" type="slidenum">
              <a:rPr lang="en-US" smtClean="0"/>
              <a:pPr>
                <a:spcAft>
                  <a:spcPts val="600"/>
                </a:spcAft>
              </a:pPr>
              <a:t>5</a:t>
            </a:fld>
            <a:endParaRPr lang="en-US"/>
          </a:p>
        </p:txBody>
      </p:sp>
      <p:sp>
        <p:nvSpPr>
          <p:cNvPr id="7" name="TextBox 6">
            <a:extLst>
              <a:ext uri="{FF2B5EF4-FFF2-40B4-BE49-F238E27FC236}">
                <a16:creationId xmlns:a16="http://schemas.microsoft.com/office/drawing/2014/main" id="{77DC49D4-2AD0-4E6D-88AC-9D2BEDAFABE7}"/>
              </a:ext>
            </a:extLst>
          </p:cNvPr>
          <p:cNvSpPr txBox="1"/>
          <p:nvPr/>
        </p:nvSpPr>
        <p:spPr>
          <a:xfrm>
            <a:off x="4495799" y="2609315"/>
            <a:ext cx="4495799" cy="2246769"/>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rgbClr val="0070C0"/>
                </a:solidFill>
                <a:latin typeface="Arial Black" panose="020B0A04020102020204" pitchFamily="34" charset="0"/>
                <a:hlinkClick r:id="rId3"/>
              </a:rPr>
              <a:t>https://www.youtube.com/watch?v=Bsp5tIFnYHk&amp;feature=youtu.be</a:t>
            </a:r>
            <a:endParaRPr lang="en-US" sz="2800" dirty="0">
              <a:solidFill>
                <a:srgbClr val="0070C0"/>
              </a:solidFill>
              <a:latin typeface="Arial Black" panose="020B0A04020102020204" pitchFamily="34" charset="0"/>
            </a:endParaRPr>
          </a:p>
          <a:p>
            <a:pPr marL="285750" indent="-285750">
              <a:buFont typeface="Arial" panose="020B0604020202020204" pitchFamily="34" charset="0"/>
              <a:buChar char="•"/>
            </a:pPr>
            <a:endParaRPr lang="en-US" sz="2800" dirty="0">
              <a:solidFill>
                <a:srgbClr val="0070C0"/>
              </a:solidFill>
              <a:latin typeface="Arial Black" panose="020B0A04020102020204" pitchFamily="34" charset="0"/>
            </a:endParaRPr>
          </a:p>
        </p:txBody>
      </p:sp>
      <p:sp>
        <p:nvSpPr>
          <p:cNvPr id="3" name="TextBox 2">
            <a:extLst>
              <a:ext uri="{FF2B5EF4-FFF2-40B4-BE49-F238E27FC236}">
                <a16:creationId xmlns:a16="http://schemas.microsoft.com/office/drawing/2014/main" id="{E8EF6217-612A-463E-90F8-2DC7E653D778}"/>
              </a:ext>
            </a:extLst>
          </p:cNvPr>
          <p:cNvSpPr txBox="1"/>
          <p:nvPr/>
        </p:nvSpPr>
        <p:spPr>
          <a:xfrm>
            <a:off x="457200" y="5599611"/>
            <a:ext cx="8051074" cy="923330"/>
          </a:xfrm>
          <a:prstGeom prst="rect">
            <a:avLst/>
          </a:prstGeom>
          <a:solidFill>
            <a:srgbClr val="FFFF00"/>
          </a:solidFill>
        </p:spPr>
        <p:txBody>
          <a:bodyPr wrap="square" rtlCol="0">
            <a:spAutoFit/>
          </a:bodyPr>
          <a:lstStyle/>
          <a:p>
            <a:r>
              <a:rPr lang="en-US" dirty="0">
                <a:solidFill>
                  <a:srgbClr val="C00000"/>
                </a:solidFill>
                <a:latin typeface="Arial Black" panose="020B0A04020102020204" pitchFamily="34" charset="0"/>
              </a:rPr>
              <a:t>FLASH,</a:t>
            </a:r>
            <a:r>
              <a:rPr lang="en-US" dirty="0">
                <a:latin typeface="Arial Black" panose="020B0A04020102020204" pitchFamily="34" charset="0"/>
              </a:rPr>
              <a:t> COVID-19 emergency continued for 90 days; currently CMS says telehealth waivers will continue until end of year that COVID-19 emergency ends!!!</a:t>
            </a:r>
          </a:p>
        </p:txBody>
      </p:sp>
    </p:spTree>
    <p:extLst>
      <p:ext uri="{BB962C8B-B14F-4D97-AF65-F5344CB8AC3E}">
        <p14:creationId xmlns:p14="http://schemas.microsoft.com/office/powerpoint/2010/main" val="19852718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EDBDB-A256-4CD8-9E9D-4B79C3BC7BD6}"/>
              </a:ext>
            </a:extLst>
          </p:cNvPr>
          <p:cNvSpPr>
            <a:spLocks noGrp="1"/>
          </p:cNvSpPr>
          <p:nvPr>
            <p:ph type="title"/>
          </p:nvPr>
        </p:nvSpPr>
        <p:spPr>
          <a:xfrm>
            <a:off x="461319" y="-102493"/>
            <a:ext cx="8229600" cy="1143000"/>
          </a:xfrm>
          <a:solidFill>
            <a:schemeClr val="bg1"/>
          </a:solidFill>
        </p:spPr>
        <p:txBody>
          <a:bodyPr>
            <a:normAutofit fontScale="90000"/>
          </a:bodyPr>
          <a:lstStyle/>
          <a:p>
            <a:r>
              <a:rPr lang="en-US" dirty="0">
                <a:solidFill>
                  <a:srgbClr val="0070C0"/>
                </a:solidFill>
                <a:latin typeface="Arial Black" panose="020B0A04020102020204" pitchFamily="34" charset="0"/>
              </a:rPr>
              <a:t>TELEHEALTH DURING COVID-19</a:t>
            </a:r>
          </a:p>
        </p:txBody>
      </p:sp>
      <p:sp>
        <p:nvSpPr>
          <p:cNvPr id="3" name="Content Placeholder 2">
            <a:extLst>
              <a:ext uri="{FF2B5EF4-FFF2-40B4-BE49-F238E27FC236}">
                <a16:creationId xmlns:a16="http://schemas.microsoft.com/office/drawing/2014/main" id="{9F60CD0C-8848-4867-83C9-360FDCA41D34}"/>
              </a:ext>
            </a:extLst>
          </p:cNvPr>
          <p:cNvSpPr>
            <a:spLocks noGrp="1"/>
          </p:cNvSpPr>
          <p:nvPr>
            <p:ph idx="1"/>
          </p:nvPr>
        </p:nvSpPr>
        <p:spPr>
          <a:xfrm>
            <a:off x="0" y="808038"/>
            <a:ext cx="9046029" cy="5846324"/>
          </a:xfrm>
        </p:spPr>
        <p:txBody>
          <a:bodyPr>
            <a:normAutofit/>
          </a:bodyPr>
          <a:lstStyle/>
          <a:p>
            <a:r>
              <a:rPr lang="en-US" sz="2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“Telehealth” visits conducted between a provider and patient using two-way telecommunication systems with audio and video capabilities.</a:t>
            </a:r>
          </a:p>
          <a:p>
            <a:r>
              <a:rPr lang="en-US" sz="2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Two-way, real-time interactive audio/video telecommunication capability is needed.</a:t>
            </a:r>
          </a:p>
          <a:p>
            <a:r>
              <a:rPr lang="en-US" sz="2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Bill professional claims for all telehealth services with DOS on and after March 1, 2020, and for the duration of the PHE to Medicare with:</a:t>
            </a:r>
          </a:p>
          <a:p>
            <a:pPr lvl="1"/>
            <a:r>
              <a:rPr lang="en-US" sz="2000" dirty="0">
                <a:solidFill>
                  <a:srgbClr val="002060"/>
                </a:solidFill>
                <a:latin typeface="Arial Black" panose="020B0A04020102020204" pitchFamily="34" charset="0"/>
              </a:rPr>
              <a:t>Place of service (POS) equal to what it would have been had the service been furnished in-person (example: POS 11 for office)</a:t>
            </a:r>
          </a:p>
          <a:p>
            <a:pPr lvl="1"/>
            <a:r>
              <a:rPr lang="en-US" sz="2000" dirty="0">
                <a:solidFill>
                  <a:srgbClr val="002060"/>
                </a:solidFill>
                <a:latin typeface="Arial Black" panose="020B0A04020102020204" pitchFamily="34" charset="0"/>
              </a:rPr>
              <a:t>Modifier </a:t>
            </a:r>
            <a:r>
              <a:rPr lang="en-US" sz="2000" dirty="0">
                <a:solidFill>
                  <a:srgbClr val="C00000"/>
                </a:solidFill>
                <a:latin typeface="Arial Black" panose="020B0A04020102020204" pitchFamily="34" charset="0"/>
              </a:rPr>
              <a:t>95</a:t>
            </a:r>
            <a:r>
              <a:rPr lang="en-US" sz="2000" dirty="0">
                <a:solidFill>
                  <a:srgbClr val="002060"/>
                </a:solidFill>
                <a:latin typeface="Arial Black" panose="020B0A04020102020204" pitchFamily="34" charset="0"/>
              </a:rPr>
              <a:t> should be applied to most claim lines for services furnished via telehealth</a:t>
            </a:r>
          </a:p>
          <a:p>
            <a:r>
              <a:rPr lang="en-US" sz="2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The complete list of all Medicare telehealth services can be found </a:t>
            </a:r>
            <a:r>
              <a:rPr lang="en-US" sz="2400" u="sng" dirty="0">
                <a:solidFill>
                  <a:srgbClr val="C00000"/>
                </a:solidFill>
                <a:effectLst>
                  <a:outerShdw blurRad="38100" dist="38100" dir="2700000" algn="tl">
                    <a:srgbClr val="000000">
                      <a:alpha val="43137"/>
                    </a:srgbClr>
                  </a:outerShdw>
                </a:effectLst>
                <a:latin typeface="Arial Black" panose="020B0A04020102020204" pitchFamily="34" charset="0"/>
                <a:hlinkClick r:id="rId2">
                  <a:extLst>
                    <a:ext uri="{A12FA001-AC4F-418D-AE19-62706E023703}">
                      <ahyp:hlinkClr xmlns:ahyp="http://schemas.microsoft.com/office/drawing/2018/hyperlinkcolor" val="tx"/>
                    </a:ext>
                  </a:extLst>
                </a:hlinkClick>
              </a:rPr>
              <a:t>here</a:t>
            </a:r>
            <a:r>
              <a:rPr lang="en-US" sz="2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a:t>
            </a:r>
          </a:p>
        </p:txBody>
      </p:sp>
      <p:sp>
        <p:nvSpPr>
          <p:cNvPr id="8" name="TextBox 7">
            <a:extLst>
              <a:ext uri="{FF2B5EF4-FFF2-40B4-BE49-F238E27FC236}">
                <a16:creationId xmlns:a16="http://schemas.microsoft.com/office/drawing/2014/main" id="{68F859FD-9205-46BB-A838-FA527E712226}"/>
              </a:ext>
            </a:extLst>
          </p:cNvPr>
          <p:cNvSpPr txBox="1"/>
          <p:nvPr/>
        </p:nvSpPr>
        <p:spPr>
          <a:xfrm>
            <a:off x="-67734" y="6467593"/>
            <a:ext cx="9211733" cy="307777"/>
          </a:xfrm>
          <a:prstGeom prst="rect">
            <a:avLst/>
          </a:prstGeom>
          <a:solidFill>
            <a:srgbClr val="FFFF00"/>
          </a:solidFill>
        </p:spPr>
        <p:txBody>
          <a:bodyPr wrap="square" rtlCol="0">
            <a:spAutoFit/>
          </a:bodyPr>
          <a:lstStyle/>
          <a:p>
            <a:r>
              <a:rPr lang="en-US" sz="1400" dirty="0">
                <a:latin typeface="Arial Black" panose="020B0A04020102020204" pitchFamily="34" charset="0"/>
                <a:hlinkClick r:id="rId2">
                  <a:extLst>
                    <a:ext uri="{A12FA001-AC4F-418D-AE19-62706E023703}">
                      <ahyp:hlinkClr xmlns:ahyp="http://schemas.microsoft.com/office/drawing/2018/hyperlinkcolor" val="tx"/>
                    </a:ext>
                  </a:extLst>
                </a:hlinkClick>
              </a:rPr>
              <a:t>https://www.cms.gov/Medicare/Medicare-General-Information/Telehealth/Telehealth-Codes</a:t>
            </a:r>
            <a:r>
              <a:rPr lang="en-US" sz="1400" dirty="0">
                <a:latin typeface="Arial Black" panose="020B0A04020102020204" pitchFamily="34" charset="0"/>
              </a:rPr>
              <a:t> </a:t>
            </a:r>
          </a:p>
        </p:txBody>
      </p:sp>
      <p:pic>
        <p:nvPicPr>
          <p:cNvPr id="4" name="Picture 3">
            <a:extLst>
              <a:ext uri="{FF2B5EF4-FFF2-40B4-BE49-F238E27FC236}">
                <a16:creationId xmlns:a16="http://schemas.microsoft.com/office/drawing/2014/main" id="{5220EE21-BA60-4EEC-A229-39C5446B96ED}"/>
              </a:ext>
            </a:extLst>
          </p:cNvPr>
          <p:cNvPicPr>
            <a:picLocks noChangeAspect="1"/>
          </p:cNvPicPr>
          <p:nvPr/>
        </p:nvPicPr>
        <p:blipFill>
          <a:blip r:embed="rId3"/>
          <a:stretch>
            <a:fillRect/>
          </a:stretch>
        </p:blipFill>
        <p:spPr>
          <a:xfrm>
            <a:off x="0" y="1356357"/>
            <a:ext cx="9144000" cy="4328481"/>
          </a:xfrm>
          <a:prstGeom prst="rect">
            <a:avLst/>
          </a:prstGeom>
        </p:spPr>
      </p:pic>
      <p:grpSp>
        <p:nvGrpSpPr>
          <p:cNvPr id="9" name="Group 8">
            <a:extLst>
              <a:ext uri="{FF2B5EF4-FFF2-40B4-BE49-F238E27FC236}">
                <a16:creationId xmlns:a16="http://schemas.microsoft.com/office/drawing/2014/main" id="{7F6DA7F7-3E2E-4FC2-877F-0D1B1462E2F0}"/>
              </a:ext>
            </a:extLst>
          </p:cNvPr>
          <p:cNvGrpSpPr/>
          <p:nvPr/>
        </p:nvGrpSpPr>
        <p:grpSpPr>
          <a:xfrm>
            <a:off x="2342606" y="2734492"/>
            <a:ext cx="6601097" cy="2290575"/>
            <a:chOff x="2342606" y="2734492"/>
            <a:chExt cx="6601097" cy="2290575"/>
          </a:xfrm>
        </p:grpSpPr>
        <p:sp>
          <p:nvSpPr>
            <p:cNvPr id="6" name="Arrow: Down 5">
              <a:extLst>
                <a:ext uri="{FF2B5EF4-FFF2-40B4-BE49-F238E27FC236}">
                  <a16:creationId xmlns:a16="http://schemas.microsoft.com/office/drawing/2014/main" id="{13855789-0143-433E-B964-FE77BF736C42}"/>
                </a:ext>
              </a:extLst>
            </p:cNvPr>
            <p:cNvSpPr/>
            <p:nvPr/>
          </p:nvSpPr>
          <p:spPr>
            <a:xfrm>
              <a:off x="4572000" y="2734492"/>
              <a:ext cx="484632" cy="978408"/>
            </a:xfrm>
            <a:prstGeom prst="down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3830AB6-14B4-4E39-BF76-D9D95DE463B7}"/>
                </a:ext>
              </a:extLst>
            </p:cNvPr>
            <p:cNvSpPr txBox="1"/>
            <p:nvPr/>
          </p:nvSpPr>
          <p:spPr>
            <a:xfrm>
              <a:off x="2342606" y="4101737"/>
              <a:ext cx="6601097" cy="923330"/>
            </a:xfrm>
            <a:prstGeom prst="rect">
              <a:avLst/>
            </a:prstGeom>
            <a:solidFill>
              <a:schemeClr val="bg1"/>
            </a:solidFill>
          </p:spPr>
          <p:txBody>
            <a:bodyPr wrap="square" rtlCol="0">
              <a:spAutoFit/>
            </a:bodyPr>
            <a:lstStyle/>
            <a:p>
              <a:r>
                <a:rPr lang="en-US" b="1" dirty="0"/>
                <a:t>You will get a spread sheet of all telehealth codes, which were prior to the COVID-19 emergency and which were added for the emergency and updated 10/14/20</a:t>
              </a:r>
            </a:p>
          </p:txBody>
        </p:sp>
      </p:grpSp>
      <p:pic>
        <p:nvPicPr>
          <p:cNvPr id="1026" name="Picture 2">
            <a:extLst>
              <a:ext uri="{FF2B5EF4-FFF2-40B4-BE49-F238E27FC236}">
                <a16:creationId xmlns:a16="http://schemas.microsoft.com/office/drawing/2014/main" id="{B7A54F68-C554-41BF-9C92-60121747C5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497" y="1486781"/>
            <a:ext cx="9204200" cy="4979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376546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FC49CBD-4D99-4323-B60F-3448C744A1F9}"/>
              </a:ext>
            </a:extLst>
          </p:cNvPr>
          <p:cNvSpPr/>
          <p:nvPr/>
        </p:nvSpPr>
        <p:spPr>
          <a:xfrm>
            <a:off x="-59267" y="6290733"/>
            <a:ext cx="9203267" cy="567267"/>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D4BBA6-2784-4278-8404-00E3E9A61E16}"/>
              </a:ext>
            </a:extLst>
          </p:cNvPr>
          <p:cNvSpPr>
            <a:spLocks noGrp="1"/>
          </p:cNvSpPr>
          <p:nvPr>
            <p:ph type="title"/>
          </p:nvPr>
        </p:nvSpPr>
        <p:spPr>
          <a:xfrm>
            <a:off x="364067" y="-122858"/>
            <a:ext cx="8229600" cy="1143000"/>
          </a:xfrm>
          <a:solidFill>
            <a:schemeClr val="bg1"/>
          </a:solidFill>
        </p:spPr>
        <p:txBody>
          <a:bodyPr>
            <a:normAutofit/>
          </a:bodyPr>
          <a:lstStyle/>
          <a:p>
            <a:r>
              <a:rPr lang="en-US" sz="3600" dirty="0">
                <a:latin typeface="Arial Black" panose="020B0A04020102020204" pitchFamily="34" charset="0"/>
              </a:rPr>
              <a:t>TELEHEALTH TAKEAWAY</a:t>
            </a:r>
          </a:p>
        </p:txBody>
      </p:sp>
      <p:sp>
        <p:nvSpPr>
          <p:cNvPr id="3" name="Content Placeholder 2">
            <a:extLst>
              <a:ext uri="{FF2B5EF4-FFF2-40B4-BE49-F238E27FC236}">
                <a16:creationId xmlns:a16="http://schemas.microsoft.com/office/drawing/2014/main" id="{EA3E904B-6D8C-4974-A897-4BD6F48F21AF}"/>
              </a:ext>
            </a:extLst>
          </p:cNvPr>
          <p:cNvSpPr>
            <a:spLocks noGrp="1"/>
          </p:cNvSpPr>
          <p:nvPr>
            <p:ph idx="1"/>
          </p:nvPr>
        </p:nvSpPr>
        <p:spPr>
          <a:xfrm>
            <a:off x="42333" y="742376"/>
            <a:ext cx="9101667" cy="6115624"/>
          </a:xfrm>
        </p:spPr>
        <p:txBody>
          <a:bodyPr>
            <a:noAutofit/>
          </a:bodyPr>
          <a:lstStyle/>
          <a:p>
            <a:r>
              <a:rPr lang="en-US" sz="18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Effective for services March 6, 2020 and for duration of the COVID-19 Public Health Emergency, Medicare will make payment for Medicare telehealth services to patients in broader circumstances. </a:t>
            </a:r>
            <a:endParaRPr lang="en-US" sz="1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a:p>
            <a:r>
              <a:rPr lang="en-US" sz="1800" b="1" dirty="0">
                <a:solidFill>
                  <a:srgbClr val="C00000"/>
                </a:solidFill>
                <a:effectLst>
                  <a:outerShdw blurRad="38100" dist="38100" dir="2700000" algn="tl">
                    <a:srgbClr val="000000">
                      <a:alpha val="43137"/>
                    </a:srgbClr>
                  </a:outerShdw>
                </a:effectLst>
                <a:latin typeface="Arial Black" panose="020B0A04020102020204" pitchFamily="34" charset="0"/>
              </a:rPr>
              <a:t>These visits are considered the same as in-person visits and are paid at the same rate as regular, in-person visits.</a:t>
            </a:r>
            <a:endParaRPr lang="en-US" sz="1800" dirty="0">
              <a:solidFill>
                <a:srgbClr val="C00000"/>
              </a:solidFill>
              <a:effectLst>
                <a:outerShdw blurRad="38100" dist="38100" dir="2700000" algn="tl">
                  <a:srgbClr val="000000">
                    <a:alpha val="43137"/>
                  </a:srgbClr>
                </a:outerShdw>
              </a:effectLst>
              <a:latin typeface="Arial Black" panose="020B0A04020102020204" pitchFamily="34" charset="0"/>
            </a:endParaRPr>
          </a:p>
          <a:p>
            <a:r>
              <a:rPr lang="en-US" sz="18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Starting March 6, 2020 and for duration of COVID-19 Public Health Emergency, Medicare will make payment for professional services furnished to beneficiaries in all areas of the country in all settings. </a:t>
            </a:r>
            <a:endParaRPr lang="en-US" sz="1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a:p>
            <a:r>
              <a:rPr lang="en-US" sz="18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While they must generally travel to or be located in certain types of originating sites such as a physician’s office, skilled nursing facility or hospital for the visit, effective for services starting March 6, 2020 and for the duration of the COVID-19 Public Health Emergency, </a:t>
            </a:r>
            <a:r>
              <a:rPr lang="en-US" sz="1800" b="1" dirty="0">
                <a:solidFill>
                  <a:srgbClr val="C00000"/>
                </a:solidFill>
                <a:effectLst>
                  <a:outerShdw blurRad="38100" dist="38100" dir="2700000" algn="tl">
                    <a:srgbClr val="000000">
                      <a:alpha val="43137"/>
                    </a:srgbClr>
                  </a:outerShdw>
                </a:effectLst>
                <a:latin typeface="Arial Black" panose="020B0A04020102020204" pitchFamily="34" charset="0"/>
              </a:rPr>
              <a:t>Medicare will make payment for Medicare telehealth services furnished to beneficiaries in any healthcare facility and their home</a:t>
            </a:r>
            <a:r>
              <a:rPr lang="en-US" sz="18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a:t>
            </a:r>
            <a:endParaRPr lang="en-US" sz="1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a:p>
            <a:r>
              <a:rPr lang="en-US" sz="18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The Medicare coinsurance and deductible would generally apply to these services. However, HHS Office of Inspector General is pro-viding </a:t>
            </a:r>
            <a:r>
              <a:rPr lang="en-US" sz="1800" b="1" dirty="0">
                <a:solidFill>
                  <a:srgbClr val="C00000"/>
                </a:solidFill>
                <a:effectLst>
                  <a:outerShdw blurRad="38100" dist="38100" dir="2700000" algn="tl">
                    <a:srgbClr val="000000">
                      <a:alpha val="43137"/>
                    </a:srgbClr>
                  </a:outerShdw>
                </a:effectLst>
                <a:latin typeface="Arial Black" panose="020B0A04020102020204" pitchFamily="34" charset="0"/>
              </a:rPr>
              <a:t>flexibility for healthcare providers to reduce or waive cost-sharing for telehealth </a:t>
            </a:r>
            <a:r>
              <a:rPr lang="en-US" sz="18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visits paid by federal healthcare programs.</a:t>
            </a:r>
            <a:endParaRPr lang="en-US" sz="1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a:p>
            <a:r>
              <a:rPr lang="en-US" sz="18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To the extent the 1135 waiver requires an established relationship, HHS will not conduct audits to ensure that such a prior relationship existed</a:t>
            </a:r>
            <a:r>
              <a:rPr lang="en-US" sz="1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a:t>
            </a:r>
            <a:r>
              <a:rPr lang="en-US" sz="18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for claims submitted during this public health emergency.</a:t>
            </a:r>
            <a:endParaRPr lang="en-US" sz="1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402250326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D0B9B-C5EC-484B-89FC-ADE63B34B302}"/>
              </a:ext>
            </a:extLst>
          </p:cNvPr>
          <p:cNvSpPr>
            <a:spLocks noGrp="1"/>
          </p:cNvSpPr>
          <p:nvPr>
            <p:ph type="title"/>
          </p:nvPr>
        </p:nvSpPr>
        <p:spPr>
          <a:xfrm>
            <a:off x="457200" y="43570"/>
            <a:ext cx="8229600" cy="1143000"/>
          </a:xfrm>
          <a:solidFill>
            <a:schemeClr val="bg1"/>
          </a:solidFill>
        </p:spPr>
        <p:txBody>
          <a:bodyPr>
            <a:normAutofit/>
          </a:bodyPr>
          <a:lstStyle/>
          <a:p>
            <a:r>
              <a:rPr lang="en-US" sz="3200" dirty="0">
                <a:latin typeface="Arial Black" panose="020B0A04020102020204" pitchFamily="34" charset="0"/>
              </a:rPr>
              <a:t>E-VISITS</a:t>
            </a:r>
          </a:p>
        </p:txBody>
      </p:sp>
      <p:sp>
        <p:nvSpPr>
          <p:cNvPr id="3" name="Content Placeholder 2">
            <a:extLst>
              <a:ext uri="{FF2B5EF4-FFF2-40B4-BE49-F238E27FC236}">
                <a16:creationId xmlns:a16="http://schemas.microsoft.com/office/drawing/2014/main" id="{9E25ADAD-3DD9-463B-AFE4-1751A6882135}"/>
              </a:ext>
            </a:extLst>
          </p:cNvPr>
          <p:cNvSpPr>
            <a:spLocks noGrp="1"/>
          </p:cNvSpPr>
          <p:nvPr>
            <p:ph idx="1"/>
          </p:nvPr>
        </p:nvSpPr>
        <p:spPr>
          <a:xfrm>
            <a:off x="-1" y="869341"/>
            <a:ext cx="9144000" cy="5785021"/>
          </a:xfrm>
        </p:spPr>
        <p:txBody>
          <a:bodyPr>
            <a:normAutofit fontScale="92500" lnSpcReduction="20000"/>
          </a:bodyPr>
          <a:lstStyle/>
          <a:p>
            <a:r>
              <a:rPr lang="en-US" sz="23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In all locations including the patient’s home, and in all areas, established Medicare patients may have non-face-to-face </a:t>
            </a:r>
            <a:r>
              <a:rPr lang="en-US" sz="2300" dirty="0">
                <a:solidFill>
                  <a:srgbClr val="C00000"/>
                </a:solidFill>
                <a:effectLst>
                  <a:outerShdw blurRad="38100" dist="38100" dir="2700000" algn="tl">
                    <a:srgbClr val="000000">
                      <a:alpha val="43137"/>
                    </a:srgbClr>
                  </a:outerShdw>
                </a:effectLst>
                <a:latin typeface="Arial Black" panose="020B0A04020102020204" pitchFamily="34" charset="0"/>
              </a:rPr>
              <a:t>patient-initiated communications </a:t>
            </a:r>
            <a:r>
              <a:rPr lang="en-US" sz="23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with their doctors without going to the doctor’s office by using </a:t>
            </a:r>
            <a:r>
              <a:rPr lang="en-US" sz="2300" dirty="0">
                <a:solidFill>
                  <a:srgbClr val="C00000"/>
                </a:solidFill>
                <a:effectLst>
                  <a:outerShdw blurRad="38100" dist="38100" dir="2700000" algn="tl">
                    <a:srgbClr val="000000">
                      <a:alpha val="43137"/>
                    </a:srgbClr>
                  </a:outerShdw>
                </a:effectLst>
                <a:latin typeface="Arial Black" panose="020B0A04020102020204" pitchFamily="34" charset="0"/>
              </a:rPr>
              <a:t>online patient portals</a:t>
            </a:r>
            <a:r>
              <a:rPr lang="en-US" sz="23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These services can only be reported when the billing practice has an </a:t>
            </a:r>
            <a:r>
              <a:rPr lang="en-US" sz="2300" dirty="0">
                <a:solidFill>
                  <a:srgbClr val="C00000"/>
                </a:solidFill>
                <a:effectLst>
                  <a:outerShdw blurRad="38100" dist="38100" dir="2700000" algn="tl">
                    <a:srgbClr val="000000">
                      <a:alpha val="43137"/>
                    </a:srgbClr>
                  </a:outerShdw>
                </a:effectLst>
                <a:latin typeface="Arial Black" panose="020B0A04020102020204" pitchFamily="34" charset="0"/>
              </a:rPr>
              <a:t>established relationship </a:t>
            </a:r>
            <a:r>
              <a:rPr lang="en-US" sz="23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with the patient…</a:t>
            </a:r>
          </a:p>
          <a:p>
            <a:r>
              <a:rPr lang="en-US" sz="23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Medicare Part B pays for E-visits or patient-initiated online E&amp;M </a:t>
            </a:r>
            <a:r>
              <a:rPr lang="en-US" sz="2300" dirty="0">
                <a:solidFill>
                  <a:srgbClr val="C00000"/>
                </a:solidFill>
                <a:effectLst>
                  <a:outerShdw blurRad="38100" dist="38100" dir="2700000" algn="tl">
                    <a:srgbClr val="000000">
                      <a:alpha val="43137"/>
                    </a:srgbClr>
                  </a:outerShdw>
                </a:effectLst>
                <a:latin typeface="Arial Black" panose="020B0A04020102020204" pitchFamily="34" charset="0"/>
              </a:rPr>
              <a:t>conducted via a patient portal. </a:t>
            </a:r>
            <a:r>
              <a:rPr lang="en-US" sz="23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Practitioners who may independently bill Medicare for evaluation and management visits (for instance, physicians and nurse practitioners) can bill the following codes</a:t>
            </a:r>
          </a:p>
          <a:p>
            <a:pPr lvl="1"/>
            <a:r>
              <a:rPr lang="en-US" sz="1900" dirty="0">
                <a:solidFill>
                  <a:srgbClr val="C00000"/>
                </a:solidFill>
                <a:latin typeface="Arial Black" panose="020B0A04020102020204" pitchFamily="34" charset="0"/>
              </a:rPr>
              <a:t>99421: </a:t>
            </a:r>
            <a:r>
              <a:rPr lang="en-US" sz="1900" dirty="0">
                <a:solidFill>
                  <a:srgbClr val="002060"/>
                </a:solidFill>
                <a:latin typeface="Arial Black" panose="020B0A04020102020204" pitchFamily="34" charset="0"/>
              </a:rPr>
              <a:t>Online digital evaluation and management service, for an established patient, for up to 7 days, cumulative time during the 7 days; </a:t>
            </a:r>
            <a:r>
              <a:rPr lang="en-US" sz="1900" dirty="0">
                <a:solidFill>
                  <a:srgbClr val="C00000"/>
                </a:solidFill>
                <a:latin typeface="Arial Black" panose="020B0A04020102020204" pitchFamily="34" charset="0"/>
              </a:rPr>
              <a:t>5–10 minutes</a:t>
            </a:r>
          </a:p>
          <a:p>
            <a:pPr lvl="1"/>
            <a:r>
              <a:rPr lang="en-US" sz="1900" dirty="0">
                <a:solidFill>
                  <a:srgbClr val="C00000"/>
                </a:solidFill>
                <a:latin typeface="Arial Black" panose="020B0A04020102020204" pitchFamily="34" charset="0"/>
              </a:rPr>
              <a:t>94222: </a:t>
            </a:r>
            <a:r>
              <a:rPr lang="en-US" sz="1900" dirty="0">
                <a:solidFill>
                  <a:srgbClr val="002060"/>
                </a:solidFill>
                <a:latin typeface="Arial Black" panose="020B0A04020102020204" pitchFamily="34" charset="0"/>
              </a:rPr>
              <a:t>Online digital evaluation and management service, for an established patient, for up to 7 days cumulative time during the 7 days; </a:t>
            </a:r>
            <a:r>
              <a:rPr lang="en-US" sz="1900" dirty="0">
                <a:solidFill>
                  <a:srgbClr val="C00000"/>
                </a:solidFill>
                <a:latin typeface="Arial Black" panose="020B0A04020102020204" pitchFamily="34" charset="0"/>
              </a:rPr>
              <a:t>11– 20 minutes </a:t>
            </a:r>
          </a:p>
          <a:p>
            <a:pPr lvl="1"/>
            <a:r>
              <a:rPr lang="en-US" sz="1900" dirty="0">
                <a:solidFill>
                  <a:srgbClr val="C00000"/>
                </a:solidFill>
                <a:latin typeface="Arial Black" panose="020B0A04020102020204" pitchFamily="34" charset="0"/>
              </a:rPr>
              <a:t>99423: </a:t>
            </a:r>
            <a:r>
              <a:rPr lang="en-US" sz="1900" dirty="0">
                <a:solidFill>
                  <a:srgbClr val="002060"/>
                </a:solidFill>
                <a:latin typeface="Arial Black" panose="020B0A04020102020204" pitchFamily="34" charset="0"/>
              </a:rPr>
              <a:t>Online digital evaluation and management service, for an established patient, for up to 7 days, cumulative time during the 7 days; </a:t>
            </a:r>
            <a:r>
              <a:rPr lang="en-US" sz="1900" dirty="0">
                <a:solidFill>
                  <a:srgbClr val="C00000"/>
                </a:solidFill>
                <a:latin typeface="Arial Black" panose="020B0A04020102020204" pitchFamily="34" charset="0"/>
              </a:rPr>
              <a:t>21 or more minutes</a:t>
            </a:r>
            <a:r>
              <a:rPr lang="en-US" sz="1900" dirty="0">
                <a:solidFill>
                  <a:srgbClr val="002060"/>
                </a:solidFill>
                <a:latin typeface="Arial Black" panose="020B0A04020102020204" pitchFamily="34" charset="0"/>
              </a:rPr>
              <a:t>.</a:t>
            </a:r>
          </a:p>
          <a:p>
            <a:endParaRPr lang="en-US" sz="2000" dirty="0">
              <a:latin typeface="Arial Black" panose="020B0A04020102020204" pitchFamily="34" charset="0"/>
            </a:endParaRPr>
          </a:p>
        </p:txBody>
      </p:sp>
      <p:sp>
        <p:nvSpPr>
          <p:cNvPr id="4" name="Date Placeholder 3">
            <a:extLst>
              <a:ext uri="{FF2B5EF4-FFF2-40B4-BE49-F238E27FC236}">
                <a16:creationId xmlns:a16="http://schemas.microsoft.com/office/drawing/2014/main" id="{5EA903DC-E765-45DD-8A7A-9F7C4197D4F0}"/>
              </a:ext>
            </a:extLst>
          </p:cNvPr>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a:extLst>
              <a:ext uri="{FF2B5EF4-FFF2-40B4-BE49-F238E27FC236}">
                <a16:creationId xmlns:a16="http://schemas.microsoft.com/office/drawing/2014/main" id="{8199DE70-FA92-4381-BAE7-C7093463B265}"/>
              </a:ext>
            </a:extLst>
          </p:cNvPr>
          <p:cNvSpPr>
            <a:spLocks noGrp="1"/>
          </p:cNvSpPr>
          <p:nvPr>
            <p:ph type="sldNum" sz="quarter" idx="12"/>
          </p:nvPr>
        </p:nvSpPr>
        <p:spPr/>
        <p:txBody>
          <a:bodyPr/>
          <a:lstStyle/>
          <a:p>
            <a:fld id="{5D86E084-3352-1048-A7D3-AB1A259C9C49}" type="slidenum">
              <a:rPr lang="en-US" smtClean="0"/>
              <a:pPr/>
              <a:t>8</a:t>
            </a:fld>
            <a:endParaRPr lang="en-US"/>
          </a:p>
        </p:txBody>
      </p:sp>
      <p:sp>
        <p:nvSpPr>
          <p:cNvPr id="7" name="TextBox 6">
            <a:extLst>
              <a:ext uri="{FF2B5EF4-FFF2-40B4-BE49-F238E27FC236}">
                <a16:creationId xmlns:a16="http://schemas.microsoft.com/office/drawing/2014/main" id="{32567123-8134-435F-9570-9D52C0DE7D8C}"/>
              </a:ext>
            </a:extLst>
          </p:cNvPr>
          <p:cNvSpPr txBox="1"/>
          <p:nvPr/>
        </p:nvSpPr>
        <p:spPr>
          <a:xfrm>
            <a:off x="1621653" y="6488668"/>
            <a:ext cx="6335698" cy="369332"/>
          </a:xfrm>
          <a:prstGeom prst="rect">
            <a:avLst/>
          </a:prstGeom>
          <a:solidFill>
            <a:srgbClr val="FFFFCC"/>
          </a:solidFill>
        </p:spPr>
        <p:txBody>
          <a:bodyPr wrap="square" rtlCol="0">
            <a:spAutoFit/>
          </a:bodyPr>
          <a:lstStyle/>
          <a:p>
            <a:r>
              <a:rPr lang="en-US" b="1" dirty="0">
                <a:latin typeface="Arial Black" panose="020B0A04020102020204" pitchFamily="34" charset="0"/>
                <a:hlinkClick r:id="rId3">
                  <a:extLst>
                    <a:ext uri="{A12FA001-AC4F-418D-AE19-62706E023703}">
                      <ahyp:hlinkClr xmlns:ahyp="http://schemas.microsoft.com/office/drawing/2018/hyperlinkcolor" val="tx"/>
                    </a:ext>
                  </a:extLst>
                </a:hlinkClick>
              </a:rPr>
              <a:t>https://www.healthit.gov/faq/what-patient-portal</a:t>
            </a:r>
            <a:endParaRPr lang="en-US" b="1" dirty="0">
              <a:latin typeface="Arial Black" panose="020B0A04020102020204" pitchFamily="34" charset="0"/>
            </a:endParaRPr>
          </a:p>
        </p:txBody>
      </p:sp>
      <p:sp>
        <p:nvSpPr>
          <p:cNvPr id="6" name="TextBox 5">
            <a:extLst>
              <a:ext uri="{FF2B5EF4-FFF2-40B4-BE49-F238E27FC236}">
                <a16:creationId xmlns:a16="http://schemas.microsoft.com/office/drawing/2014/main" id="{8BEFC5BD-50DF-461A-96F4-FD112F2E95C0}"/>
              </a:ext>
            </a:extLst>
          </p:cNvPr>
          <p:cNvSpPr txBox="1"/>
          <p:nvPr/>
        </p:nvSpPr>
        <p:spPr>
          <a:xfrm>
            <a:off x="33776" y="5195503"/>
            <a:ext cx="9010835" cy="1200329"/>
          </a:xfrm>
          <a:prstGeom prst="rect">
            <a:avLst/>
          </a:prstGeom>
          <a:solidFill>
            <a:srgbClr val="FFFF00"/>
          </a:solidFill>
        </p:spPr>
        <p:txBody>
          <a:bodyPr wrap="square" rtlCol="0">
            <a:spAutoFit/>
          </a:bodyPr>
          <a:lstStyle/>
          <a:p>
            <a:r>
              <a:rPr lang="en-US" dirty="0">
                <a:latin typeface="Arial Black" panose="020B0A04020102020204" pitchFamily="34" charset="0"/>
              </a:rPr>
              <a:t>An online patient portal:  A patient portal is a secure online website that gives patients convenient, 24-hour access to personal health information from anywhere with an Internet connection. Using a secure username and password, patients can view health information</a:t>
            </a:r>
          </a:p>
        </p:txBody>
      </p:sp>
    </p:spTree>
    <p:extLst>
      <p:ext uri="{BB962C8B-B14F-4D97-AF65-F5344CB8AC3E}">
        <p14:creationId xmlns:p14="http://schemas.microsoft.com/office/powerpoint/2010/main" val="381880634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EC13997-77B6-4D11-9D16-4C951E95311B}"/>
              </a:ext>
            </a:extLst>
          </p:cNvPr>
          <p:cNvSpPr>
            <a:spLocks noGrp="1"/>
          </p:cNvSpPr>
          <p:nvPr>
            <p:ph type="sldNum" sz="quarter" idx="12"/>
          </p:nvPr>
        </p:nvSpPr>
        <p:spPr/>
        <p:txBody>
          <a:bodyPr/>
          <a:lstStyle/>
          <a:p>
            <a:fld id="{5D86E084-3352-1048-A7D3-AB1A259C9C49}" type="slidenum">
              <a:rPr lang="en-US" smtClean="0"/>
              <a:pPr/>
              <a:t>9</a:t>
            </a:fld>
            <a:endParaRPr lang="en-US"/>
          </a:p>
        </p:txBody>
      </p:sp>
      <p:pic>
        <p:nvPicPr>
          <p:cNvPr id="4" name="Picture 3">
            <a:extLst>
              <a:ext uri="{FF2B5EF4-FFF2-40B4-BE49-F238E27FC236}">
                <a16:creationId xmlns:a16="http://schemas.microsoft.com/office/drawing/2014/main" id="{096DD0D7-C988-456F-B5C6-8CA4EEC0E163}"/>
              </a:ext>
            </a:extLst>
          </p:cNvPr>
          <p:cNvPicPr>
            <a:picLocks noChangeAspect="1"/>
          </p:cNvPicPr>
          <p:nvPr/>
        </p:nvPicPr>
        <p:blipFill rotWithShape="1">
          <a:blip r:embed="rId2"/>
          <a:srcRect l="1172" t="608" r="2424" b="3812"/>
          <a:stretch/>
        </p:blipFill>
        <p:spPr>
          <a:xfrm>
            <a:off x="93133" y="459304"/>
            <a:ext cx="9050868" cy="5746764"/>
          </a:xfrm>
          <a:prstGeom prst="rect">
            <a:avLst/>
          </a:prstGeom>
        </p:spPr>
      </p:pic>
      <p:sp>
        <p:nvSpPr>
          <p:cNvPr id="5" name="TextBox 4">
            <a:extLst>
              <a:ext uri="{FF2B5EF4-FFF2-40B4-BE49-F238E27FC236}">
                <a16:creationId xmlns:a16="http://schemas.microsoft.com/office/drawing/2014/main" id="{50524321-7994-450A-9008-6B63C606445B}"/>
              </a:ext>
            </a:extLst>
          </p:cNvPr>
          <p:cNvSpPr txBox="1"/>
          <p:nvPr/>
        </p:nvSpPr>
        <p:spPr>
          <a:xfrm>
            <a:off x="93133" y="118533"/>
            <a:ext cx="9050867" cy="461665"/>
          </a:xfrm>
          <a:prstGeom prst="rect">
            <a:avLst/>
          </a:prstGeom>
          <a:solidFill>
            <a:schemeClr val="bg1"/>
          </a:solidFill>
        </p:spPr>
        <p:txBody>
          <a:bodyPr wrap="square" rtlCol="0">
            <a:spAutoFit/>
          </a:bodyPr>
          <a:lstStyle/>
          <a:p>
            <a:pPr algn="ctr"/>
            <a:r>
              <a:rPr lang="en-US" sz="2400" dirty="0">
                <a:solidFill>
                  <a:srgbClr val="0070C0"/>
                </a:solidFill>
                <a:latin typeface="Arial Black" panose="020B0A04020102020204" pitchFamily="34" charset="0"/>
              </a:rPr>
              <a:t>SUMMARY OF VARIOUS NON-FACE TO FACE VISITS</a:t>
            </a:r>
          </a:p>
        </p:txBody>
      </p:sp>
      <p:sp>
        <p:nvSpPr>
          <p:cNvPr id="6" name="TextBox 5">
            <a:extLst>
              <a:ext uri="{FF2B5EF4-FFF2-40B4-BE49-F238E27FC236}">
                <a16:creationId xmlns:a16="http://schemas.microsoft.com/office/drawing/2014/main" id="{1733CA26-B26F-4210-B5F7-2F17D307FE23}"/>
              </a:ext>
            </a:extLst>
          </p:cNvPr>
          <p:cNvSpPr txBox="1"/>
          <p:nvPr/>
        </p:nvSpPr>
        <p:spPr>
          <a:xfrm>
            <a:off x="1305697" y="6233242"/>
            <a:ext cx="7129849" cy="646331"/>
          </a:xfrm>
          <a:prstGeom prst="rect">
            <a:avLst/>
          </a:prstGeom>
          <a:solidFill>
            <a:srgbClr val="FFFF00"/>
          </a:solidFill>
        </p:spPr>
        <p:txBody>
          <a:bodyPr wrap="square" rtlCol="0">
            <a:spAutoFit/>
          </a:bodyPr>
          <a:lstStyle/>
          <a:p>
            <a:r>
              <a:rPr lang="en-US" dirty="0">
                <a:latin typeface="Arial Black" panose="020B0A04020102020204" pitchFamily="34" charset="0"/>
                <a:hlinkClick r:id="rId3"/>
              </a:rPr>
              <a:t>https://www.cms.gov/newsroom/fact-sheets/medicare-telemedicine-health-care-provider-fact-sheet</a:t>
            </a:r>
            <a:r>
              <a:rPr lang="en-US" dirty="0">
                <a:latin typeface="Arial Black" panose="020B0A04020102020204" pitchFamily="34" charset="0"/>
              </a:rPr>
              <a:t> </a:t>
            </a:r>
          </a:p>
        </p:txBody>
      </p:sp>
    </p:spTree>
    <p:extLst>
      <p:ext uri="{BB962C8B-B14F-4D97-AF65-F5344CB8AC3E}">
        <p14:creationId xmlns:p14="http://schemas.microsoft.com/office/powerpoint/2010/main" val="135621674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D1C74-35F4-4437-B196-83C8AE3618B6}"/>
              </a:ext>
            </a:extLst>
          </p:cNvPr>
          <p:cNvSpPr>
            <a:spLocks noGrp="1"/>
          </p:cNvSpPr>
          <p:nvPr>
            <p:ph type="title"/>
          </p:nvPr>
        </p:nvSpPr>
        <p:spPr>
          <a:xfrm>
            <a:off x="457200" y="46168"/>
            <a:ext cx="8229600" cy="1143000"/>
          </a:xfrm>
          <a:solidFill>
            <a:schemeClr val="bg1"/>
          </a:solidFill>
        </p:spPr>
        <p:txBody>
          <a:bodyPr/>
          <a:lstStyle/>
          <a:p>
            <a:r>
              <a:rPr lang="en-US" dirty="0">
                <a:solidFill>
                  <a:srgbClr val="0070C0"/>
                </a:solidFill>
                <a:latin typeface="Arial Black" panose="020B0A04020102020204" pitchFamily="34" charset="0"/>
              </a:rPr>
              <a:t>TELEPHONE ONLY SERVICES</a:t>
            </a:r>
          </a:p>
        </p:txBody>
      </p:sp>
      <p:sp>
        <p:nvSpPr>
          <p:cNvPr id="3" name="Content Placeholder 2">
            <a:extLst>
              <a:ext uri="{FF2B5EF4-FFF2-40B4-BE49-F238E27FC236}">
                <a16:creationId xmlns:a16="http://schemas.microsoft.com/office/drawing/2014/main" id="{44DC682C-A874-48C3-A759-70AB5F0329BC}"/>
              </a:ext>
            </a:extLst>
          </p:cNvPr>
          <p:cNvSpPr>
            <a:spLocks noGrp="1"/>
          </p:cNvSpPr>
          <p:nvPr>
            <p:ph idx="1"/>
          </p:nvPr>
        </p:nvSpPr>
        <p:spPr>
          <a:xfrm>
            <a:off x="-43544" y="907125"/>
            <a:ext cx="9187543" cy="5539582"/>
          </a:xfrm>
        </p:spPr>
        <p:txBody>
          <a:bodyPr>
            <a:normAutofit fontScale="85000" lnSpcReduction="20000"/>
          </a:bodyPr>
          <a:lstStyle/>
          <a:p>
            <a:r>
              <a:rPr lang="en-US" sz="3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N</a:t>
            </a:r>
            <a:r>
              <a:rPr lang="en-US" sz="3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on-face-to-face E&amp;M services provided using telephone audio only.</a:t>
            </a:r>
          </a:p>
          <a:p>
            <a:r>
              <a:rPr lang="en-US" sz="3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Current Procedural Terminology® (CPT®) codes include:</a:t>
            </a:r>
          </a:p>
          <a:p>
            <a:pPr lvl="1"/>
            <a:r>
              <a:rPr lang="en-US" sz="3100" dirty="0">
                <a:solidFill>
                  <a:srgbClr val="002060"/>
                </a:solidFill>
                <a:latin typeface="Arial Black" panose="020B0A04020102020204" pitchFamily="34" charset="0"/>
              </a:rPr>
              <a:t>98966-98968 (Non-face-to-face non-physician telephone services)</a:t>
            </a:r>
          </a:p>
          <a:p>
            <a:pPr lvl="1"/>
            <a:r>
              <a:rPr lang="en-US" sz="3100" dirty="0">
                <a:solidFill>
                  <a:srgbClr val="002060"/>
                </a:solidFill>
                <a:latin typeface="Arial Black" panose="020B0A04020102020204" pitchFamily="34" charset="0"/>
              </a:rPr>
              <a:t>99441-99443 (Non-face-to-face physician telephone services)</a:t>
            </a:r>
          </a:p>
          <a:p>
            <a:r>
              <a:rPr lang="en-US" sz="3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Bill appropriate code with the POS where the service would normally take place.</a:t>
            </a:r>
          </a:p>
          <a:p>
            <a:r>
              <a:rPr lang="en-US" sz="3500" dirty="0">
                <a:solidFill>
                  <a:srgbClr val="C00000"/>
                </a:solidFill>
                <a:effectLst>
                  <a:outerShdw blurRad="38100" dist="38100" dir="2700000" algn="tl">
                    <a:srgbClr val="000000">
                      <a:alpha val="43137"/>
                    </a:srgbClr>
                  </a:outerShdw>
                </a:effectLst>
                <a:latin typeface="Arial Black" panose="020B0A04020102020204" pitchFamily="34" charset="0"/>
              </a:rPr>
              <a:t>No modifier is required. </a:t>
            </a:r>
            <a:r>
              <a:rPr lang="en-US" sz="3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If you submit these services with modifier 95, the claim may deny.</a:t>
            </a:r>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a:t>
            </a:r>
          </a:p>
          <a:p>
            <a:endParaRPr lang="en-US" dirty="0"/>
          </a:p>
        </p:txBody>
      </p:sp>
      <p:sp>
        <p:nvSpPr>
          <p:cNvPr id="4" name="Date Placeholder 3">
            <a:extLst>
              <a:ext uri="{FF2B5EF4-FFF2-40B4-BE49-F238E27FC236}">
                <a16:creationId xmlns:a16="http://schemas.microsoft.com/office/drawing/2014/main" id="{C03D298D-CC9D-455C-A025-42DBD20A9E9E}"/>
              </a:ext>
            </a:extLst>
          </p:cNvPr>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a:extLst>
              <a:ext uri="{FF2B5EF4-FFF2-40B4-BE49-F238E27FC236}">
                <a16:creationId xmlns:a16="http://schemas.microsoft.com/office/drawing/2014/main" id="{C65957E9-C8B9-498A-B2EF-A1EB49118B7D}"/>
              </a:ext>
            </a:extLst>
          </p:cNvPr>
          <p:cNvSpPr>
            <a:spLocks noGrp="1"/>
          </p:cNvSpPr>
          <p:nvPr>
            <p:ph type="sldNum" sz="quarter" idx="12"/>
          </p:nvPr>
        </p:nvSpPr>
        <p:spPr/>
        <p:txBody>
          <a:bodyPr/>
          <a:lstStyle/>
          <a:p>
            <a:fld id="{5D86E084-3352-1048-A7D3-AB1A259C9C49}" type="slidenum">
              <a:rPr lang="en-US" smtClean="0"/>
              <a:pPr/>
              <a:t>10</a:t>
            </a:fld>
            <a:endParaRPr lang="en-US"/>
          </a:p>
        </p:txBody>
      </p:sp>
      <p:sp>
        <p:nvSpPr>
          <p:cNvPr id="6" name="TextBox 5">
            <a:extLst>
              <a:ext uri="{FF2B5EF4-FFF2-40B4-BE49-F238E27FC236}">
                <a16:creationId xmlns:a16="http://schemas.microsoft.com/office/drawing/2014/main" id="{976B186A-CBD4-4C07-B78F-2A8769378C8F}"/>
              </a:ext>
            </a:extLst>
          </p:cNvPr>
          <p:cNvSpPr txBox="1"/>
          <p:nvPr/>
        </p:nvSpPr>
        <p:spPr>
          <a:xfrm>
            <a:off x="38100" y="6042391"/>
            <a:ext cx="9067800" cy="769441"/>
          </a:xfrm>
          <a:prstGeom prst="rect">
            <a:avLst/>
          </a:prstGeom>
          <a:solidFill>
            <a:srgbClr val="FFFF00"/>
          </a:solidFill>
        </p:spPr>
        <p:txBody>
          <a:bodyPr wrap="square" rtlCol="0">
            <a:spAutoFit/>
          </a:bodyPr>
          <a:lstStyle/>
          <a:p>
            <a:r>
              <a:rPr lang="en-US" sz="2200" dirty="0">
                <a:latin typeface="Arial Black" panose="020B0A04020102020204" pitchFamily="34" charset="0"/>
                <a:hlinkClick r:id="rId2"/>
              </a:rPr>
              <a:t>https://www.cms.gov/newsroom/fact-sheets/medicare-telemedicine-health-care-provider-fact-sheet</a:t>
            </a:r>
            <a:r>
              <a:rPr lang="en-US" sz="2200" dirty="0">
                <a:latin typeface="Arial Black" panose="020B0A04020102020204" pitchFamily="34" charset="0"/>
              </a:rPr>
              <a:t>   </a:t>
            </a:r>
          </a:p>
        </p:txBody>
      </p:sp>
    </p:spTree>
    <p:extLst>
      <p:ext uri="{BB962C8B-B14F-4D97-AF65-F5344CB8AC3E}">
        <p14:creationId xmlns:p14="http://schemas.microsoft.com/office/powerpoint/2010/main" val="174808785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2C15E-9952-42E4-B1B3-AFDEF1EA61F5}"/>
              </a:ext>
            </a:extLst>
          </p:cNvPr>
          <p:cNvSpPr>
            <a:spLocks noGrp="1"/>
          </p:cNvSpPr>
          <p:nvPr>
            <p:ph type="title"/>
          </p:nvPr>
        </p:nvSpPr>
        <p:spPr>
          <a:xfrm>
            <a:off x="57415" y="38037"/>
            <a:ext cx="8974665" cy="1143000"/>
          </a:xfrm>
          <a:solidFill>
            <a:schemeClr val="bg1"/>
          </a:solidFill>
        </p:spPr>
        <p:txBody>
          <a:bodyPr>
            <a:normAutofit fontScale="90000"/>
          </a:bodyPr>
          <a:lstStyle/>
          <a:p>
            <a:r>
              <a:rPr lang="en-US" sz="2800" dirty="0">
                <a:latin typeface="Arial Black" panose="020B0A04020102020204" pitchFamily="34" charset="0"/>
              </a:rPr>
              <a:t>OFFICE TELEHEALTH CODING / DOCUMENTATION UNDER COVID-19 EMERGENCY</a:t>
            </a:r>
          </a:p>
        </p:txBody>
      </p:sp>
      <p:sp>
        <p:nvSpPr>
          <p:cNvPr id="4" name="Date Placeholder 3">
            <a:extLst>
              <a:ext uri="{FF2B5EF4-FFF2-40B4-BE49-F238E27FC236}">
                <a16:creationId xmlns:a16="http://schemas.microsoft.com/office/drawing/2014/main" id="{D4B090B5-F068-4A84-A1B9-AB44730A6917}"/>
              </a:ext>
            </a:extLst>
          </p:cNvPr>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a:extLst>
              <a:ext uri="{FF2B5EF4-FFF2-40B4-BE49-F238E27FC236}">
                <a16:creationId xmlns:a16="http://schemas.microsoft.com/office/drawing/2014/main" id="{D03D274D-DECD-4FD5-AE0D-08A6779E36BA}"/>
              </a:ext>
            </a:extLst>
          </p:cNvPr>
          <p:cNvSpPr>
            <a:spLocks noGrp="1"/>
          </p:cNvSpPr>
          <p:nvPr>
            <p:ph type="sldNum" sz="quarter" idx="12"/>
          </p:nvPr>
        </p:nvSpPr>
        <p:spPr/>
        <p:txBody>
          <a:bodyPr/>
          <a:lstStyle/>
          <a:p>
            <a:fld id="{5D86E084-3352-1048-A7D3-AB1A259C9C49}" type="slidenum">
              <a:rPr lang="en-US" smtClean="0"/>
              <a:pPr/>
              <a:t>11</a:t>
            </a:fld>
            <a:endParaRPr lang="en-US"/>
          </a:p>
        </p:txBody>
      </p:sp>
      <p:sp>
        <p:nvSpPr>
          <p:cNvPr id="7" name="Content Placeholder 6">
            <a:extLst>
              <a:ext uri="{FF2B5EF4-FFF2-40B4-BE49-F238E27FC236}">
                <a16:creationId xmlns:a16="http://schemas.microsoft.com/office/drawing/2014/main" id="{32478BFD-5770-47E0-8C0E-64761C245126}"/>
              </a:ext>
            </a:extLst>
          </p:cNvPr>
          <p:cNvSpPr>
            <a:spLocks noGrp="1"/>
          </p:cNvSpPr>
          <p:nvPr>
            <p:ph idx="1"/>
          </p:nvPr>
        </p:nvSpPr>
        <p:spPr>
          <a:xfrm>
            <a:off x="15080" y="989224"/>
            <a:ext cx="9059333" cy="4678363"/>
          </a:xfrm>
        </p:spPr>
        <p:txBody>
          <a:bodyPr>
            <a:noAutofit/>
          </a:bodyPr>
          <a:lstStyle/>
          <a:p>
            <a:r>
              <a:rPr lang="en-US" sz="2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On an interim basis, we are revising our policy to specify that the </a:t>
            </a:r>
            <a:r>
              <a:rPr lang="en-US" sz="2600" dirty="0">
                <a:solidFill>
                  <a:srgbClr val="C00000"/>
                </a:solidFill>
                <a:effectLst>
                  <a:outerShdw blurRad="38100" dist="38100" dir="2700000" algn="tl">
                    <a:srgbClr val="000000">
                      <a:alpha val="43137"/>
                    </a:srgbClr>
                  </a:outerShdw>
                </a:effectLst>
                <a:latin typeface="Arial Black" panose="020B0A04020102020204" pitchFamily="34" charset="0"/>
              </a:rPr>
              <a:t>office/outpatient E/M level selection for these services when furnished via telehealth can be based on MDM or time, with time defined as all of the time associated with the E/M on the day of the encounter; </a:t>
            </a:r>
          </a:p>
          <a:p>
            <a:r>
              <a:rPr lang="en-US" sz="2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And to remove  any requirements regarding documentation of history and/or physical exam in the medical record. </a:t>
            </a:r>
          </a:p>
          <a:p>
            <a:r>
              <a:rPr lang="en-US" sz="2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This policy is similar to policy that will apply to all office/outpatient E&amp;M services beginning in 2021under policies finalized in the CY 2020 PFS final rule.</a:t>
            </a:r>
          </a:p>
        </p:txBody>
      </p:sp>
      <p:sp>
        <p:nvSpPr>
          <p:cNvPr id="8" name="TextBox 7">
            <a:extLst>
              <a:ext uri="{FF2B5EF4-FFF2-40B4-BE49-F238E27FC236}">
                <a16:creationId xmlns:a16="http://schemas.microsoft.com/office/drawing/2014/main" id="{DCC03827-2E24-4D25-8C00-79EDAC4B9A3C}"/>
              </a:ext>
            </a:extLst>
          </p:cNvPr>
          <p:cNvSpPr txBox="1"/>
          <p:nvPr/>
        </p:nvSpPr>
        <p:spPr>
          <a:xfrm>
            <a:off x="15080" y="6290010"/>
            <a:ext cx="9128920" cy="584775"/>
          </a:xfrm>
          <a:prstGeom prst="rect">
            <a:avLst/>
          </a:prstGeom>
          <a:solidFill>
            <a:srgbClr val="FFFF00"/>
          </a:solidFill>
        </p:spPr>
        <p:txBody>
          <a:bodyPr wrap="square" rtlCol="0">
            <a:spAutoFit/>
          </a:bodyPr>
          <a:lstStyle/>
          <a:p>
            <a:r>
              <a:rPr lang="en-US" sz="1600" b="1" dirty="0">
                <a:latin typeface="Arial Black" panose="020B0A04020102020204" pitchFamily="34" charset="0"/>
              </a:rPr>
              <a:t>Federal Register </a:t>
            </a:r>
            <a:r>
              <a:rPr lang="en-US" sz="1600" dirty="0">
                <a:latin typeface="Arial Black" panose="020B0A04020102020204" pitchFamily="34" charset="0"/>
              </a:rPr>
              <a:t>/ Vol. 85, No. 66 / Monday, April 6, 2020 / Rules and Regulations   19269  …CMS Interim Final Rule COVID</a:t>
            </a:r>
          </a:p>
        </p:txBody>
      </p:sp>
    </p:spTree>
    <p:extLst>
      <p:ext uri="{BB962C8B-B14F-4D97-AF65-F5344CB8AC3E}">
        <p14:creationId xmlns:p14="http://schemas.microsoft.com/office/powerpoint/2010/main" val="298668081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bwMode="auto">
          <a:xfrm>
            <a:off x="127873" y="289560"/>
            <a:ext cx="8761254" cy="1143000"/>
          </a:xfrm>
          <a:solidFill>
            <a:schemeClr val="bg1"/>
          </a:solidFill>
        </p:spPr>
        <p:txBody>
          <a:bodyPr vert="horz" wrap="square" lIns="91440" tIns="45720" rIns="91440" bIns="45720" numCol="1" anchor="t" anchorCtr="0" compatLnSpc="1">
            <a:prstTxWarp prst="textNoShape">
              <a:avLst/>
            </a:prstTxWarp>
            <a:normAutofit fontScale="90000"/>
          </a:bodyPr>
          <a:lstStyle/>
          <a:p>
            <a:pPr eaLnBrk="1" hangingPunct="1">
              <a:defRPr/>
            </a:pPr>
            <a:r>
              <a:rPr lang="en-US" sz="4000" b="0" dirty="0">
                <a:solidFill>
                  <a:srgbClr val="0070C0"/>
                </a:solidFill>
                <a:effectLst>
                  <a:outerShdw blurRad="38100" dist="38100" dir="2700000" algn="tl">
                    <a:srgbClr val="C0C0C0"/>
                  </a:outerShdw>
                </a:effectLst>
                <a:latin typeface="Arial Black" pitchFamily="34" charset="0"/>
              </a:rPr>
              <a:t>DOCUMENTING REASONABLE &amp; NECESSARY:</a:t>
            </a:r>
          </a:p>
        </p:txBody>
      </p:sp>
      <p:sp>
        <p:nvSpPr>
          <p:cNvPr id="207875" name="Rectangle 3"/>
          <p:cNvSpPr>
            <a:spLocks noGrp="1" noChangeArrowheads="1"/>
          </p:cNvSpPr>
          <p:nvPr>
            <p:ph type="body" idx="1"/>
          </p:nvPr>
        </p:nvSpPr>
        <p:spPr>
          <a:xfrm>
            <a:off x="179388" y="1417638"/>
            <a:ext cx="4456113" cy="5029200"/>
          </a:xfrm>
        </p:spPr>
        <p:txBody>
          <a:bodyPr/>
          <a:lstStyle/>
          <a:p>
            <a:pPr eaLnBrk="1" hangingPunct="1">
              <a:defRPr/>
            </a:pPr>
            <a:r>
              <a:rPr lang="en-US" sz="3200" dirty="0">
                <a:solidFill>
                  <a:schemeClr val="accent5">
                    <a:lumMod val="50000"/>
                  </a:schemeClr>
                </a:solidFill>
                <a:effectLst>
                  <a:outerShdw blurRad="38100" dist="38100" dir="2700000" algn="tl">
                    <a:srgbClr val="C0C0C0"/>
                  </a:outerShdw>
                </a:effectLst>
                <a:latin typeface="Arial Black" pitchFamily="34" charset="0"/>
              </a:rPr>
              <a:t>Only the actual physician who is treating the patient knows what is reasonable and necessary for that patient being evaluated and treated.</a:t>
            </a:r>
          </a:p>
        </p:txBody>
      </p:sp>
      <p:sp>
        <p:nvSpPr>
          <p:cNvPr id="207876" name="Text Box 4"/>
          <p:cNvSpPr txBox="1">
            <a:spLocks noChangeArrowheads="1"/>
          </p:cNvSpPr>
          <p:nvPr/>
        </p:nvSpPr>
        <p:spPr bwMode="auto">
          <a:xfrm>
            <a:off x="4635501" y="1417638"/>
            <a:ext cx="4508499" cy="5432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20000"/>
              </a:spcBef>
              <a:buFontTx/>
              <a:buChar char="•"/>
              <a:defRPr/>
            </a:pPr>
            <a:r>
              <a:rPr lang="en-US" sz="3200" dirty="0">
                <a:solidFill>
                  <a:srgbClr val="002060"/>
                </a:solidFill>
                <a:latin typeface="Arial Black" pitchFamily="34" charset="0"/>
              </a:rPr>
              <a:t>The only way a Noridian reviewer can determine if something is (was) reasonable and necessary on a claim is to review the complete documentation submitted</a:t>
            </a:r>
          </a:p>
          <a:p>
            <a:pPr>
              <a:spcBef>
                <a:spcPct val="50000"/>
              </a:spcBef>
              <a:defRPr/>
            </a:pPr>
            <a:endParaRPr lang="en-US" dirty="0">
              <a:solidFill>
                <a:schemeClr val="accent2"/>
              </a:solidFill>
            </a:endParaRPr>
          </a:p>
        </p:txBody>
      </p:sp>
    </p:spTree>
    <p:extLst>
      <p:ext uri="{BB962C8B-B14F-4D97-AF65-F5344CB8AC3E}">
        <p14:creationId xmlns:p14="http://schemas.microsoft.com/office/powerpoint/2010/main" val="16437859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D59711A-63F2-40F8-BB29-03DA2793E6BB}"/>
              </a:ext>
            </a:extLst>
          </p:cNvPr>
          <p:cNvSpPr/>
          <p:nvPr/>
        </p:nvSpPr>
        <p:spPr>
          <a:xfrm>
            <a:off x="-1" y="2177"/>
            <a:ext cx="9204956" cy="47244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2800" dirty="0">
                <a:solidFill>
                  <a:srgbClr val="C00000"/>
                </a:solidFill>
                <a:latin typeface="Arial Black" panose="020B0A04020102020204" pitchFamily="34" charset="0"/>
              </a:rPr>
              <a:t>CURRENT MEDICAL REVIEW AUDIT PROCESS</a:t>
            </a:r>
          </a:p>
        </p:txBody>
      </p:sp>
      <p:sp>
        <p:nvSpPr>
          <p:cNvPr id="6" name="Rectangle 5">
            <a:extLst>
              <a:ext uri="{FF2B5EF4-FFF2-40B4-BE49-F238E27FC236}">
                <a16:creationId xmlns:a16="http://schemas.microsoft.com/office/drawing/2014/main" id="{5674EDD6-C6CA-4F69-924B-DC69CC9B4499}"/>
              </a:ext>
            </a:extLst>
          </p:cNvPr>
          <p:cNvSpPr/>
          <p:nvPr/>
        </p:nvSpPr>
        <p:spPr>
          <a:xfrm>
            <a:off x="0" y="6274191"/>
            <a:ext cx="8299938" cy="56273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1920" y="137322"/>
            <a:ext cx="9144000" cy="1143000"/>
          </a:xfrm>
        </p:spPr>
        <p:txBody>
          <a:bodyPr>
            <a:normAutofit fontScale="90000"/>
          </a:bodyPr>
          <a:lstStyle/>
          <a:p>
            <a:r>
              <a:rPr lang="en-US" dirty="0">
                <a:latin typeface="Arial Black" panose="020B0A04020102020204" pitchFamily="34" charset="0"/>
              </a:rPr>
              <a:t>TARGETED PROBE AND EDUCATION</a:t>
            </a:r>
          </a:p>
        </p:txBody>
      </p:sp>
      <p:sp>
        <p:nvSpPr>
          <p:cNvPr id="3" name="Content Placeholder 2"/>
          <p:cNvSpPr>
            <a:spLocks noGrp="1"/>
          </p:cNvSpPr>
          <p:nvPr>
            <p:ph idx="1"/>
          </p:nvPr>
        </p:nvSpPr>
        <p:spPr>
          <a:xfrm>
            <a:off x="0" y="1095349"/>
            <a:ext cx="9144000" cy="4339573"/>
          </a:xfrm>
        </p:spPr>
        <p:txBody>
          <a:bodyPr>
            <a:noAutofit/>
          </a:bodyPr>
          <a:lstStyle/>
          <a:p>
            <a:r>
              <a:rPr lang="en-US" sz="2600" b="1" dirty="0">
                <a:solidFill>
                  <a:schemeClr val="accent5">
                    <a:lumMod val="50000"/>
                  </a:schemeClr>
                </a:solidFill>
                <a:effectLst>
                  <a:outerShdw blurRad="38100" dist="38100" dir="2700000" algn="tl">
                    <a:srgbClr val="000000">
                      <a:alpha val="43137"/>
                    </a:srgbClr>
                  </a:outerShdw>
                </a:effectLst>
              </a:rPr>
              <a:t>CMS authorized Medicare Contractors to conduct the Targeted Probe and Educate (TPE) review process. The TPE review process includes </a:t>
            </a:r>
            <a:r>
              <a:rPr lang="en-US" sz="2600" b="1" dirty="0">
                <a:solidFill>
                  <a:srgbClr val="C00000"/>
                </a:solidFill>
                <a:effectLst>
                  <a:outerShdw blurRad="38100" dist="38100" dir="2700000" algn="tl">
                    <a:srgbClr val="000000">
                      <a:alpha val="43137"/>
                    </a:srgbClr>
                  </a:outerShdw>
                </a:effectLst>
              </a:rPr>
              <a:t>three rounds </a:t>
            </a:r>
            <a:r>
              <a:rPr lang="en-US" sz="2600" b="1" dirty="0">
                <a:solidFill>
                  <a:schemeClr val="accent5">
                    <a:lumMod val="50000"/>
                  </a:schemeClr>
                </a:solidFill>
                <a:effectLst>
                  <a:outerShdw blurRad="38100" dist="38100" dir="2700000" algn="tl">
                    <a:srgbClr val="000000">
                      <a:alpha val="43137"/>
                    </a:srgbClr>
                  </a:outerShdw>
                </a:effectLst>
              </a:rPr>
              <a:t>of a prepayment probe review with education.  </a:t>
            </a:r>
          </a:p>
          <a:p>
            <a:r>
              <a:rPr lang="en-US" sz="2600" b="1" dirty="0">
                <a:solidFill>
                  <a:schemeClr val="accent5">
                    <a:lumMod val="50000"/>
                  </a:schemeClr>
                </a:solidFill>
                <a:effectLst>
                  <a:outerShdw blurRad="38100" dist="38100" dir="2700000" algn="tl">
                    <a:srgbClr val="000000">
                      <a:alpha val="43137"/>
                    </a:srgbClr>
                  </a:outerShdw>
                </a:effectLst>
              </a:rPr>
              <a:t>If there are continued high denials after three rounds, the Medicare Contractor will refer the provider/supplier to CMS for additional action, which may include 100% prepay review, extrapolation, referral to a Recovery Auditor, etc. </a:t>
            </a:r>
          </a:p>
          <a:p>
            <a:r>
              <a:rPr lang="en-US" sz="2600" b="1" dirty="0">
                <a:solidFill>
                  <a:schemeClr val="accent5">
                    <a:lumMod val="50000"/>
                  </a:schemeClr>
                </a:solidFill>
                <a:effectLst>
                  <a:outerShdw blurRad="38100" dist="38100" dir="2700000" algn="tl">
                    <a:srgbClr val="000000">
                      <a:alpha val="43137"/>
                    </a:srgbClr>
                  </a:outerShdw>
                </a:effectLst>
              </a:rPr>
              <a:t>Note, discontinuation of review may occur at any time if appropriate improvement is achieved during the review process.</a:t>
            </a:r>
          </a:p>
        </p:txBody>
      </p:sp>
      <p:sp>
        <p:nvSpPr>
          <p:cNvPr id="4" name="Date Placeholder 3"/>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p:cNvSpPr>
            <a:spLocks noGrp="1"/>
          </p:cNvSpPr>
          <p:nvPr>
            <p:ph type="sldNum" sz="quarter" idx="12"/>
          </p:nvPr>
        </p:nvSpPr>
        <p:spPr/>
        <p:txBody>
          <a:bodyPr/>
          <a:lstStyle/>
          <a:p>
            <a:fld id="{5D86E084-3352-1048-A7D3-AB1A259C9C49}" type="slidenum">
              <a:rPr lang="en-US" smtClean="0"/>
              <a:pPr/>
              <a:t>13</a:t>
            </a:fld>
            <a:endParaRPr lang="en-US"/>
          </a:p>
        </p:txBody>
      </p:sp>
      <p:sp>
        <p:nvSpPr>
          <p:cNvPr id="8" name="TextBox 7">
            <a:extLst>
              <a:ext uri="{FF2B5EF4-FFF2-40B4-BE49-F238E27FC236}">
                <a16:creationId xmlns:a16="http://schemas.microsoft.com/office/drawing/2014/main" id="{F0CC045F-4505-472A-BC10-A117DDE8A10F}"/>
              </a:ext>
            </a:extLst>
          </p:cNvPr>
          <p:cNvSpPr txBox="1"/>
          <p:nvPr/>
        </p:nvSpPr>
        <p:spPr>
          <a:xfrm>
            <a:off x="-1" y="6093893"/>
            <a:ext cx="9143999" cy="830997"/>
          </a:xfrm>
          <a:prstGeom prst="rect">
            <a:avLst/>
          </a:prstGeom>
          <a:solidFill>
            <a:srgbClr val="FFFF00"/>
          </a:solidFill>
        </p:spPr>
        <p:txBody>
          <a:bodyPr wrap="square" rtlCol="0">
            <a:spAutoFit/>
          </a:bodyPr>
          <a:lstStyle/>
          <a:p>
            <a:pPr algn="ctr"/>
            <a:r>
              <a:rPr lang="en-US" sz="2400" dirty="0">
                <a:latin typeface="Arial Black" panose="020B0A04020102020204" pitchFamily="34" charset="0"/>
              </a:rPr>
              <a:t>PROGRAM HELD DURING COVID-19 EMERGENCY---Some Post Pay Review has restarted</a:t>
            </a:r>
          </a:p>
        </p:txBody>
      </p:sp>
    </p:spTree>
    <p:extLst>
      <p:ext uri="{BB962C8B-B14F-4D97-AF65-F5344CB8AC3E}">
        <p14:creationId xmlns:p14="http://schemas.microsoft.com/office/powerpoint/2010/main" val="224090432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7F021B-0852-46CA-B986-01C87915F3CA}"/>
              </a:ext>
            </a:extLst>
          </p:cNvPr>
          <p:cNvSpPr>
            <a:spLocks noGrp="1"/>
          </p:cNvSpPr>
          <p:nvPr>
            <p:ph type="dt" sz="half" idx="10"/>
          </p:nvPr>
        </p:nvSpPr>
        <p:spPr/>
        <p:txBody>
          <a:bodyPr/>
          <a:lstStyle/>
          <a:p>
            <a:fld id="{D626FC28-D3B6-47B1-9638-E1BA853745F4}" type="datetime1">
              <a:rPr lang="en-US" smtClean="0"/>
              <a:pPr/>
              <a:t>11/24/2020</a:t>
            </a:fld>
            <a:endParaRPr lang="en-US"/>
          </a:p>
        </p:txBody>
      </p:sp>
      <p:sp>
        <p:nvSpPr>
          <p:cNvPr id="3" name="Slide Number Placeholder 2">
            <a:extLst>
              <a:ext uri="{FF2B5EF4-FFF2-40B4-BE49-F238E27FC236}">
                <a16:creationId xmlns:a16="http://schemas.microsoft.com/office/drawing/2014/main" id="{EE2E2D86-5C9C-4E64-88B6-F9FCAA2BF1AC}"/>
              </a:ext>
            </a:extLst>
          </p:cNvPr>
          <p:cNvSpPr>
            <a:spLocks noGrp="1"/>
          </p:cNvSpPr>
          <p:nvPr>
            <p:ph type="sldNum" sz="quarter" idx="12"/>
          </p:nvPr>
        </p:nvSpPr>
        <p:spPr/>
        <p:txBody>
          <a:bodyPr/>
          <a:lstStyle/>
          <a:p>
            <a:fld id="{5D86E084-3352-1048-A7D3-AB1A259C9C49}" type="slidenum">
              <a:rPr lang="en-US" smtClean="0"/>
              <a:pPr/>
              <a:t>14</a:t>
            </a:fld>
            <a:endParaRPr lang="en-US"/>
          </a:p>
        </p:txBody>
      </p:sp>
      <p:pic>
        <p:nvPicPr>
          <p:cNvPr id="4" name="Picture 3">
            <a:extLst>
              <a:ext uri="{FF2B5EF4-FFF2-40B4-BE49-F238E27FC236}">
                <a16:creationId xmlns:a16="http://schemas.microsoft.com/office/drawing/2014/main" id="{8C52F0DB-9796-4CB8-BA6C-3D18CD1C0283}"/>
              </a:ext>
            </a:extLst>
          </p:cNvPr>
          <p:cNvPicPr>
            <a:picLocks noChangeAspect="1"/>
          </p:cNvPicPr>
          <p:nvPr/>
        </p:nvPicPr>
        <p:blipFill rotWithShape="1">
          <a:blip r:embed="rId2"/>
          <a:srcRect l="8990" t="6512" r="18607" b="4483"/>
          <a:stretch/>
        </p:blipFill>
        <p:spPr>
          <a:xfrm>
            <a:off x="1" y="1"/>
            <a:ext cx="9143999" cy="6836924"/>
          </a:xfrm>
          <a:prstGeom prst="rect">
            <a:avLst/>
          </a:prstGeom>
        </p:spPr>
      </p:pic>
      <p:sp>
        <p:nvSpPr>
          <p:cNvPr id="5" name="TextBox 4">
            <a:extLst>
              <a:ext uri="{FF2B5EF4-FFF2-40B4-BE49-F238E27FC236}">
                <a16:creationId xmlns:a16="http://schemas.microsoft.com/office/drawing/2014/main" id="{39D84D4F-9B9E-41A1-9A58-B889CFA6C691}"/>
              </a:ext>
            </a:extLst>
          </p:cNvPr>
          <p:cNvSpPr txBox="1"/>
          <p:nvPr/>
        </p:nvSpPr>
        <p:spPr>
          <a:xfrm>
            <a:off x="0" y="127000"/>
            <a:ext cx="3378199" cy="461665"/>
          </a:xfrm>
          <a:prstGeom prst="rect">
            <a:avLst/>
          </a:prstGeom>
          <a:noFill/>
        </p:spPr>
        <p:txBody>
          <a:bodyPr wrap="square" rtlCol="0">
            <a:spAutoFit/>
          </a:bodyPr>
          <a:lstStyle/>
          <a:p>
            <a:r>
              <a:rPr lang="en-US" sz="2400" dirty="0">
                <a:solidFill>
                  <a:srgbClr val="0070C0"/>
                </a:solidFill>
                <a:latin typeface="Arial Black" panose="020B0A04020102020204" pitchFamily="34" charset="0"/>
              </a:rPr>
              <a:t>TARGETED PROBE</a:t>
            </a:r>
          </a:p>
        </p:txBody>
      </p:sp>
      <p:sp>
        <p:nvSpPr>
          <p:cNvPr id="6" name="TextBox 5">
            <a:extLst>
              <a:ext uri="{FF2B5EF4-FFF2-40B4-BE49-F238E27FC236}">
                <a16:creationId xmlns:a16="http://schemas.microsoft.com/office/drawing/2014/main" id="{BFB0C316-3CF3-4697-8638-17041A1C0AD1}"/>
              </a:ext>
            </a:extLst>
          </p:cNvPr>
          <p:cNvSpPr txBox="1"/>
          <p:nvPr/>
        </p:nvSpPr>
        <p:spPr>
          <a:xfrm>
            <a:off x="6053667" y="127000"/>
            <a:ext cx="3090332" cy="461665"/>
          </a:xfrm>
          <a:prstGeom prst="rect">
            <a:avLst/>
          </a:prstGeom>
          <a:noFill/>
        </p:spPr>
        <p:txBody>
          <a:bodyPr wrap="square" rtlCol="0">
            <a:spAutoFit/>
          </a:bodyPr>
          <a:lstStyle/>
          <a:p>
            <a:r>
              <a:rPr lang="en-US" sz="2400" dirty="0">
                <a:solidFill>
                  <a:srgbClr val="0070C0"/>
                </a:solidFill>
                <a:latin typeface="Arial Black" panose="020B0A04020102020204" pitchFamily="34" charset="0"/>
              </a:rPr>
              <a:t>AND EDUCATION</a:t>
            </a:r>
          </a:p>
        </p:txBody>
      </p:sp>
    </p:spTree>
    <p:extLst>
      <p:ext uri="{BB962C8B-B14F-4D97-AF65-F5344CB8AC3E}">
        <p14:creationId xmlns:p14="http://schemas.microsoft.com/office/powerpoint/2010/main" val="232060573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297561"/>
            <a:ext cx="8187397" cy="56043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666" name="Rectangle 2"/>
          <p:cNvSpPr>
            <a:spLocks noGrp="1" noChangeArrowheads="1"/>
          </p:cNvSpPr>
          <p:nvPr>
            <p:ph type="title"/>
          </p:nvPr>
        </p:nvSpPr>
        <p:spPr bwMode="auto">
          <a:xfrm>
            <a:off x="221226" y="459179"/>
            <a:ext cx="8922774" cy="85725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noAutofit/>
          </a:bodyPr>
          <a:lstStyle/>
          <a:p>
            <a:pPr algn="ctr" eaLnBrk="1" hangingPunct="1">
              <a:defRPr/>
            </a:pPr>
            <a:r>
              <a:rPr lang="en-US" sz="3200" dirty="0">
                <a:solidFill>
                  <a:srgbClr val="0070C0"/>
                </a:solidFill>
                <a:effectLst>
                  <a:outerShdw blurRad="38100" dist="38100" dir="2700000" algn="tl">
                    <a:srgbClr val="C0C0C0"/>
                  </a:outerShdw>
                </a:effectLst>
                <a:latin typeface="Arial Black" pitchFamily="34" charset="0"/>
              </a:rPr>
              <a:t>FIGHTING BACK: RESPONDING TO ANY REQUEST FOR RECORDS</a:t>
            </a:r>
          </a:p>
        </p:txBody>
      </p:sp>
      <p:sp>
        <p:nvSpPr>
          <p:cNvPr id="113667" name="Rectangle 3"/>
          <p:cNvSpPr>
            <a:spLocks noGrp="1" noChangeArrowheads="1"/>
          </p:cNvSpPr>
          <p:nvPr>
            <p:ph type="body" idx="1"/>
          </p:nvPr>
        </p:nvSpPr>
        <p:spPr>
          <a:xfrm>
            <a:off x="221226" y="1497754"/>
            <a:ext cx="8672051" cy="5640465"/>
          </a:xfrm>
        </p:spPr>
        <p:txBody>
          <a:bodyPr>
            <a:noAutofit/>
          </a:bodyPr>
          <a:lstStyle/>
          <a:p>
            <a:pPr eaLnBrk="1" hangingPunct="1">
              <a:defRPr/>
            </a:pPr>
            <a:r>
              <a:rPr lang="en-US" sz="2400" dirty="0">
                <a:solidFill>
                  <a:srgbClr val="800000"/>
                </a:solidFill>
                <a:effectLst>
                  <a:outerShdw blurRad="38100" dist="38100" dir="2700000" algn="tl">
                    <a:srgbClr val="C0C0C0"/>
                  </a:outerShdw>
                </a:effectLst>
                <a:latin typeface="Arial Black" pitchFamily="34" charset="0"/>
              </a:rPr>
              <a:t>Have a set office process for dealing with all ADRs (Additional Record Requests)</a:t>
            </a:r>
          </a:p>
          <a:p>
            <a:pPr eaLnBrk="1" hangingPunct="1">
              <a:defRPr/>
            </a:pPr>
            <a:r>
              <a:rPr lang="en-US" sz="2400" dirty="0">
                <a:solidFill>
                  <a:srgbClr val="800000"/>
                </a:solidFill>
                <a:effectLst>
                  <a:outerShdw blurRad="38100" dist="38100" dir="2700000" algn="tl">
                    <a:srgbClr val="C0C0C0"/>
                  </a:outerShdw>
                </a:effectLst>
                <a:latin typeface="Arial Black" pitchFamily="34" charset="0"/>
              </a:rPr>
              <a:t>Have one individual responsible for sending all records as part of the set office process</a:t>
            </a:r>
          </a:p>
          <a:p>
            <a:pPr lvl="1" eaLnBrk="1" hangingPunct="1">
              <a:defRPr/>
            </a:pPr>
            <a:r>
              <a:rPr lang="en-US" sz="2000" dirty="0">
                <a:solidFill>
                  <a:srgbClr val="002060"/>
                </a:solidFill>
                <a:effectLst>
                  <a:outerShdw blurRad="38100" dist="38100" dir="2700000" algn="tl">
                    <a:srgbClr val="C0C0C0"/>
                  </a:outerShdw>
                </a:effectLst>
                <a:latin typeface="Arial Black" pitchFamily="34" charset="0"/>
              </a:rPr>
              <a:t>Experienced office person, or clinical person, or both</a:t>
            </a:r>
          </a:p>
          <a:p>
            <a:pPr eaLnBrk="1" hangingPunct="1">
              <a:defRPr/>
            </a:pPr>
            <a:r>
              <a:rPr lang="en-US" sz="2400" dirty="0">
                <a:solidFill>
                  <a:srgbClr val="800000"/>
                </a:solidFill>
                <a:effectLst>
                  <a:outerShdw blurRad="38100" dist="38100" dir="2700000" algn="tl">
                    <a:srgbClr val="C0C0C0"/>
                  </a:outerShdw>
                </a:effectLst>
                <a:latin typeface="Arial Black" pitchFamily="34" charset="0"/>
              </a:rPr>
              <a:t>Have a check off sheet that involves</a:t>
            </a:r>
          </a:p>
          <a:p>
            <a:pPr lvl="1" eaLnBrk="1" hangingPunct="1">
              <a:defRPr/>
            </a:pPr>
            <a:r>
              <a:rPr lang="en-US" sz="2000" dirty="0">
                <a:solidFill>
                  <a:srgbClr val="002060"/>
                </a:solidFill>
                <a:effectLst>
                  <a:outerShdw blurRad="38100" dist="38100" dir="2700000" algn="tl">
                    <a:srgbClr val="C0C0C0"/>
                  </a:outerShdw>
                </a:effectLst>
                <a:latin typeface="Arial Black" pitchFamily="34" charset="0"/>
              </a:rPr>
              <a:t>Legibility (can add typed / printed addendum)</a:t>
            </a:r>
          </a:p>
          <a:p>
            <a:pPr lvl="1" eaLnBrk="1" hangingPunct="1">
              <a:defRPr/>
            </a:pPr>
            <a:r>
              <a:rPr lang="en-US" sz="2000" dirty="0">
                <a:solidFill>
                  <a:srgbClr val="002060"/>
                </a:solidFill>
                <a:effectLst>
                  <a:outerShdw blurRad="38100" dist="38100" dir="2700000" algn="tl">
                    <a:srgbClr val="C0C0C0"/>
                  </a:outerShdw>
                </a:effectLst>
                <a:latin typeface="Arial Black" pitchFamily="34" charset="0"/>
              </a:rPr>
              <a:t>Correct name, date, physician listed in request</a:t>
            </a:r>
          </a:p>
          <a:p>
            <a:pPr lvl="1" eaLnBrk="1" hangingPunct="1">
              <a:defRPr/>
            </a:pPr>
            <a:r>
              <a:rPr lang="en-US" sz="2000" dirty="0">
                <a:solidFill>
                  <a:srgbClr val="002060"/>
                </a:solidFill>
                <a:effectLst>
                  <a:outerShdw blurRad="38100" dist="38100" dir="2700000" algn="tl">
                    <a:srgbClr val="C0C0C0"/>
                  </a:outerShdw>
                </a:effectLst>
                <a:latin typeface="Arial Black" pitchFamily="34" charset="0"/>
              </a:rPr>
              <a:t>Signature (signature sheet or attestation if needed)</a:t>
            </a:r>
          </a:p>
          <a:p>
            <a:pPr lvl="1" eaLnBrk="1" hangingPunct="1">
              <a:defRPr/>
            </a:pPr>
            <a:r>
              <a:rPr lang="en-US" sz="2000" dirty="0">
                <a:solidFill>
                  <a:srgbClr val="002060"/>
                </a:solidFill>
                <a:effectLst>
                  <a:outerShdw blurRad="38100" dist="38100" dir="2700000" algn="tl">
                    <a:srgbClr val="C0C0C0"/>
                  </a:outerShdw>
                </a:effectLst>
                <a:latin typeface="Arial Black" pitchFamily="34" charset="0"/>
              </a:rPr>
              <a:t>Correct address to send records</a:t>
            </a:r>
          </a:p>
          <a:p>
            <a:pPr lvl="1" eaLnBrk="1" hangingPunct="1">
              <a:defRPr/>
            </a:pPr>
            <a:r>
              <a:rPr lang="en-US" sz="2000" dirty="0">
                <a:solidFill>
                  <a:srgbClr val="002060"/>
                </a:solidFill>
                <a:effectLst>
                  <a:outerShdw blurRad="38100" dist="38100" dir="2700000" algn="tl">
                    <a:srgbClr val="C0C0C0"/>
                  </a:outerShdw>
                </a:effectLst>
                <a:latin typeface="Arial Black" pitchFamily="34" charset="0"/>
              </a:rPr>
              <a:t>Timeliness of records being sent</a:t>
            </a:r>
          </a:p>
          <a:p>
            <a:pPr eaLnBrk="1" hangingPunct="1">
              <a:defRPr/>
            </a:pPr>
            <a:r>
              <a:rPr lang="en-US" sz="2400" dirty="0">
                <a:solidFill>
                  <a:srgbClr val="800000"/>
                </a:solidFill>
                <a:effectLst>
                  <a:outerShdw blurRad="38100" dist="38100" dir="2700000" algn="tl">
                    <a:srgbClr val="C0C0C0"/>
                  </a:outerShdw>
                </a:effectLst>
                <a:latin typeface="Arial Black" pitchFamily="34" charset="0"/>
              </a:rPr>
              <a:t>Know how and where to get hospital records</a:t>
            </a:r>
          </a:p>
          <a:p>
            <a:pPr eaLnBrk="1" hangingPunct="1">
              <a:defRPr/>
            </a:pPr>
            <a:r>
              <a:rPr lang="en-US" sz="2400" dirty="0">
                <a:solidFill>
                  <a:srgbClr val="800000"/>
                </a:solidFill>
                <a:effectLst>
                  <a:outerShdw blurRad="38100" dist="38100" dir="2700000" algn="tl">
                    <a:srgbClr val="C0C0C0"/>
                  </a:outerShdw>
                </a:effectLst>
                <a:latin typeface="Arial Black" pitchFamily="34" charset="0"/>
              </a:rPr>
              <a:t>Send by certified mail (or equivalent)</a:t>
            </a:r>
          </a:p>
        </p:txBody>
      </p:sp>
    </p:spTree>
    <p:extLst>
      <p:ext uri="{BB962C8B-B14F-4D97-AF65-F5344CB8AC3E}">
        <p14:creationId xmlns:p14="http://schemas.microsoft.com/office/powerpoint/2010/main" val="214750663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2486C-6457-430B-98BA-CDB5B259481E}"/>
              </a:ext>
            </a:extLst>
          </p:cNvPr>
          <p:cNvSpPr>
            <a:spLocks noGrp="1"/>
          </p:cNvSpPr>
          <p:nvPr>
            <p:ph type="title"/>
          </p:nvPr>
        </p:nvSpPr>
        <p:spPr/>
        <p:txBody>
          <a:bodyPr>
            <a:normAutofit fontScale="90000"/>
          </a:bodyPr>
          <a:lstStyle/>
          <a:p>
            <a:r>
              <a:rPr lang="en-US" sz="4000" dirty="0">
                <a:latin typeface="Arial Black" panose="020B0A04020102020204" pitchFamily="34" charset="0"/>
              </a:rPr>
              <a:t>MEDICATION USE AND THE FDA</a:t>
            </a:r>
          </a:p>
        </p:txBody>
      </p:sp>
      <p:sp>
        <p:nvSpPr>
          <p:cNvPr id="3" name="Content Placeholder 2">
            <a:extLst>
              <a:ext uri="{FF2B5EF4-FFF2-40B4-BE49-F238E27FC236}">
                <a16:creationId xmlns:a16="http://schemas.microsoft.com/office/drawing/2014/main" id="{F40B5715-28FC-4D22-8704-186C2BF7BF5E}"/>
              </a:ext>
            </a:extLst>
          </p:cNvPr>
          <p:cNvSpPr>
            <a:spLocks noGrp="1"/>
          </p:cNvSpPr>
          <p:nvPr>
            <p:ph idx="1"/>
          </p:nvPr>
        </p:nvSpPr>
        <p:spPr>
          <a:xfrm>
            <a:off x="49237" y="1281047"/>
            <a:ext cx="9045526" cy="5475876"/>
          </a:xfrm>
        </p:spPr>
        <p:txBody>
          <a:bodyPr>
            <a:normAutofit fontScale="85000" lnSpcReduction="10000"/>
          </a:bodyPr>
          <a:lstStyle/>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The FDA allows physicians to use any medication approved by the FDA for labeled uses but also any other use</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However, Medicare and Medicare contractors do not have to approve all FDA approved drugs / devices, but usually do approve labeled uses</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Medicare has specific rules for use of </a:t>
            </a: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off-label use of chemotherapy medications</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Some non-chemotherapy medications can also be used off-label, and for oncologists that often means biologic drugs used for malignant diseases</a:t>
            </a:r>
          </a:p>
        </p:txBody>
      </p:sp>
      <p:sp>
        <p:nvSpPr>
          <p:cNvPr id="4" name="Date Placeholder 3">
            <a:extLst>
              <a:ext uri="{FF2B5EF4-FFF2-40B4-BE49-F238E27FC236}">
                <a16:creationId xmlns:a16="http://schemas.microsoft.com/office/drawing/2014/main" id="{6A7F1E1E-CE9F-469F-9196-86CD1A776093}"/>
              </a:ext>
            </a:extLst>
          </p:cNvPr>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a:extLst>
              <a:ext uri="{FF2B5EF4-FFF2-40B4-BE49-F238E27FC236}">
                <a16:creationId xmlns:a16="http://schemas.microsoft.com/office/drawing/2014/main" id="{23E211EE-7198-4CE7-8B78-A6E1259BD787}"/>
              </a:ext>
            </a:extLst>
          </p:cNvPr>
          <p:cNvSpPr>
            <a:spLocks noGrp="1"/>
          </p:cNvSpPr>
          <p:nvPr>
            <p:ph type="sldNum" sz="quarter" idx="12"/>
          </p:nvPr>
        </p:nvSpPr>
        <p:spPr/>
        <p:txBody>
          <a:bodyPr/>
          <a:lstStyle/>
          <a:p>
            <a:fld id="{5D86E084-3352-1048-A7D3-AB1A259C9C49}" type="slidenum">
              <a:rPr lang="en-US" smtClean="0"/>
              <a:pPr/>
              <a:t>16</a:t>
            </a:fld>
            <a:endParaRPr lang="en-US"/>
          </a:p>
        </p:txBody>
      </p:sp>
    </p:spTree>
    <p:extLst>
      <p:ext uri="{BB962C8B-B14F-4D97-AF65-F5344CB8AC3E}">
        <p14:creationId xmlns:p14="http://schemas.microsoft.com/office/powerpoint/2010/main" val="307180531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4382"/>
            <a:ext cx="8229600" cy="1143000"/>
          </a:xfrm>
        </p:spPr>
        <p:txBody>
          <a:bodyPr>
            <a:noAutofit/>
          </a:bodyPr>
          <a:lstStyle/>
          <a:p>
            <a:r>
              <a:rPr lang="en-US" sz="3200" b="0" dirty="0">
                <a:latin typeface="Arial Black" panose="020B0A04020102020204" pitchFamily="34" charset="0"/>
              </a:rPr>
              <a:t>OFF LABEL USE OF MEDICINES, CHEMOTHERAPY OR BIOLOGICS</a:t>
            </a:r>
          </a:p>
        </p:txBody>
      </p:sp>
      <p:sp>
        <p:nvSpPr>
          <p:cNvPr id="3" name="Content Placeholder 2"/>
          <p:cNvSpPr>
            <a:spLocks noGrp="1"/>
          </p:cNvSpPr>
          <p:nvPr>
            <p:ph idx="1"/>
          </p:nvPr>
        </p:nvSpPr>
        <p:spPr>
          <a:xfrm>
            <a:off x="0" y="1307964"/>
            <a:ext cx="9144000" cy="5163836"/>
          </a:xfrm>
        </p:spPr>
        <p:txBody>
          <a:bodyPr>
            <a:normAutofit/>
          </a:bodyPr>
          <a:lstStyle/>
          <a:p>
            <a:r>
              <a:rPr lang="en-US" sz="2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What is </a:t>
            </a:r>
            <a:r>
              <a:rPr lang="en-US" sz="2400" u="sng"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Also</a:t>
            </a:r>
            <a:r>
              <a:rPr lang="en-US" sz="2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Considered Off-Label by Noridian:</a:t>
            </a:r>
          </a:p>
          <a:p>
            <a:pPr lvl="1"/>
            <a:r>
              <a:rPr lang="en-US" sz="2000" dirty="0">
                <a:solidFill>
                  <a:srgbClr val="002060"/>
                </a:solidFill>
                <a:latin typeface="Arial Black" panose="020B0A04020102020204" pitchFamily="34" charset="0"/>
              </a:rPr>
              <a:t>Unusual dose (high / low), or frequency given, or time between doses is not as described by FDA</a:t>
            </a:r>
          </a:p>
          <a:p>
            <a:pPr lvl="1"/>
            <a:r>
              <a:rPr lang="en-US" sz="2000" dirty="0">
                <a:solidFill>
                  <a:srgbClr val="002060"/>
                </a:solidFill>
                <a:latin typeface="Arial Black" panose="020B0A04020102020204" pitchFamily="34" charset="0"/>
              </a:rPr>
              <a:t>Unusual combination of meds--- as required by FDA insert</a:t>
            </a:r>
          </a:p>
          <a:p>
            <a:pPr lvl="1"/>
            <a:r>
              <a:rPr lang="en-US" sz="2000" dirty="0">
                <a:solidFill>
                  <a:srgbClr val="002060"/>
                </a:solidFill>
                <a:latin typeface="Arial Black" panose="020B0A04020102020204" pitchFamily="34" charset="0"/>
              </a:rPr>
              <a:t>Unusual sequence (1</a:t>
            </a:r>
            <a:r>
              <a:rPr lang="en-US" sz="2000" baseline="30000" dirty="0">
                <a:solidFill>
                  <a:srgbClr val="002060"/>
                </a:solidFill>
                <a:latin typeface="Arial Black" panose="020B0A04020102020204" pitchFamily="34" charset="0"/>
              </a:rPr>
              <a:t>st</a:t>
            </a:r>
            <a:r>
              <a:rPr lang="en-US" sz="2000" dirty="0">
                <a:solidFill>
                  <a:srgbClr val="002060"/>
                </a:solidFill>
                <a:latin typeface="Arial Black" panose="020B0A04020102020204" pitchFamily="34" charset="0"/>
              </a:rPr>
              <a:t>, 2</a:t>
            </a:r>
            <a:r>
              <a:rPr lang="en-US" sz="2000" baseline="30000" dirty="0">
                <a:solidFill>
                  <a:srgbClr val="002060"/>
                </a:solidFill>
                <a:latin typeface="Arial Black" panose="020B0A04020102020204" pitchFamily="34" charset="0"/>
              </a:rPr>
              <a:t>nd</a:t>
            </a:r>
            <a:r>
              <a:rPr lang="en-US" sz="2000" dirty="0">
                <a:solidFill>
                  <a:srgbClr val="002060"/>
                </a:solidFill>
                <a:latin typeface="Arial Black" panose="020B0A04020102020204" pitchFamily="34" charset="0"/>
              </a:rPr>
              <a:t>, 3</a:t>
            </a:r>
            <a:r>
              <a:rPr lang="en-US" sz="2000" baseline="30000" dirty="0">
                <a:solidFill>
                  <a:srgbClr val="002060"/>
                </a:solidFill>
                <a:latin typeface="Arial Black" panose="020B0A04020102020204" pitchFamily="34" charset="0"/>
              </a:rPr>
              <a:t>rd</a:t>
            </a:r>
            <a:r>
              <a:rPr lang="en-US" sz="2000" dirty="0">
                <a:solidFill>
                  <a:srgbClr val="002060"/>
                </a:solidFill>
                <a:latin typeface="Arial Black" panose="020B0A04020102020204" pitchFamily="34" charset="0"/>
              </a:rPr>
              <a:t> line)</a:t>
            </a:r>
          </a:p>
          <a:p>
            <a:r>
              <a:rPr lang="en-US" sz="2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What You Need to Document For These Situations</a:t>
            </a:r>
          </a:p>
          <a:p>
            <a:pPr lvl="1"/>
            <a:r>
              <a:rPr lang="en-US" sz="2000" dirty="0">
                <a:solidFill>
                  <a:srgbClr val="002060"/>
                </a:solidFill>
                <a:latin typeface="Arial Black" panose="020B0A04020102020204" pitchFamily="34" charset="0"/>
              </a:rPr>
              <a:t>Failure of initial treatment of accepted med / combination</a:t>
            </a:r>
          </a:p>
          <a:p>
            <a:pPr lvl="1"/>
            <a:r>
              <a:rPr lang="en-US" sz="2000" dirty="0">
                <a:solidFill>
                  <a:srgbClr val="002060"/>
                </a:solidFill>
                <a:latin typeface="Arial Black" panose="020B0A04020102020204" pitchFamily="34" charset="0"/>
              </a:rPr>
              <a:t>Intolerance to dose, to combination, to frequency</a:t>
            </a:r>
          </a:p>
          <a:p>
            <a:pPr lvl="1"/>
            <a:r>
              <a:rPr lang="en-US" sz="2000" dirty="0">
                <a:solidFill>
                  <a:srgbClr val="002060"/>
                </a:solidFill>
                <a:latin typeface="Arial Black" panose="020B0A04020102020204" pitchFamily="34" charset="0"/>
              </a:rPr>
              <a:t>Underlying medical conditions causing problems</a:t>
            </a:r>
          </a:p>
          <a:p>
            <a:r>
              <a:rPr lang="en-US" sz="2400" dirty="0">
                <a:solidFill>
                  <a:schemeClr val="accent5">
                    <a:lumMod val="50000"/>
                  </a:schemeClr>
                </a:solidFill>
                <a:latin typeface="Arial Black" panose="020B0A04020102020204" pitchFamily="34" charset="0"/>
              </a:rPr>
              <a:t>Give Us Data for Off Label Acceptance on Appeal</a:t>
            </a:r>
          </a:p>
          <a:p>
            <a:pPr lvl="1"/>
            <a:r>
              <a:rPr lang="en-US" sz="2000" dirty="0">
                <a:solidFill>
                  <a:srgbClr val="002060"/>
                </a:solidFill>
                <a:latin typeface="Arial Black" panose="020B0A04020102020204" pitchFamily="34" charset="0"/>
              </a:rPr>
              <a:t>Follow information in CMS Manuals for off-label</a:t>
            </a:r>
          </a:p>
          <a:p>
            <a:pPr lvl="1"/>
            <a:r>
              <a:rPr lang="en-US" sz="2000" dirty="0">
                <a:solidFill>
                  <a:srgbClr val="002060"/>
                </a:solidFill>
                <a:latin typeface="Arial Black" panose="020B0A04020102020204" pitchFamily="34" charset="0"/>
              </a:rPr>
              <a:t>NCCN guidelines listed 2A or higher…or other guidelines</a:t>
            </a:r>
          </a:p>
          <a:p>
            <a:pPr lvl="1"/>
            <a:r>
              <a:rPr lang="en-US" sz="2000" dirty="0">
                <a:solidFill>
                  <a:srgbClr val="002060"/>
                </a:solidFill>
                <a:latin typeface="Arial Black" panose="020B0A04020102020204" pitchFamily="34" charset="0"/>
              </a:rPr>
              <a:t>Literature support in quality peer reviewed journals</a:t>
            </a:r>
          </a:p>
        </p:txBody>
      </p:sp>
      <p:sp>
        <p:nvSpPr>
          <p:cNvPr id="4" name="Date Placeholder 3"/>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p:cNvSpPr>
            <a:spLocks noGrp="1"/>
          </p:cNvSpPr>
          <p:nvPr>
            <p:ph type="sldNum" sz="quarter" idx="12"/>
          </p:nvPr>
        </p:nvSpPr>
        <p:spPr/>
        <p:txBody>
          <a:bodyPr/>
          <a:lstStyle/>
          <a:p>
            <a:fld id="{5D86E084-3352-1048-A7D3-AB1A259C9C49}" type="slidenum">
              <a:rPr lang="en-US" smtClean="0"/>
              <a:pPr/>
              <a:t>17</a:t>
            </a:fld>
            <a:endParaRPr lang="en-US"/>
          </a:p>
        </p:txBody>
      </p:sp>
      <p:sp>
        <p:nvSpPr>
          <p:cNvPr id="8" name="TextBox 7"/>
          <p:cNvSpPr txBox="1"/>
          <p:nvPr/>
        </p:nvSpPr>
        <p:spPr>
          <a:xfrm>
            <a:off x="2248544" y="6342785"/>
            <a:ext cx="3969376" cy="461665"/>
          </a:xfrm>
          <a:prstGeom prst="rect">
            <a:avLst/>
          </a:prstGeom>
          <a:solidFill>
            <a:srgbClr val="FFFF00"/>
          </a:solidFill>
        </p:spPr>
        <p:txBody>
          <a:bodyPr wrap="square" rtlCol="0">
            <a:spAutoFit/>
          </a:bodyPr>
          <a:lstStyle/>
          <a:p>
            <a:r>
              <a:rPr lang="en-US" sz="2400" dirty="0">
                <a:latin typeface="Arial Black" panose="020B0A04020102020204" pitchFamily="34" charset="0"/>
              </a:rPr>
              <a:t>SHOW ME THE DATA!!</a:t>
            </a:r>
          </a:p>
        </p:txBody>
      </p:sp>
    </p:spTree>
    <p:extLst>
      <p:ext uri="{BB962C8B-B14F-4D97-AF65-F5344CB8AC3E}">
        <p14:creationId xmlns:p14="http://schemas.microsoft.com/office/powerpoint/2010/main" val="327536694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288258"/>
            <a:ext cx="2926080" cy="548667"/>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8474" y="99614"/>
            <a:ext cx="8932984" cy="1143000"/>
          </a:xfrm>
          <a:solidFill>
            <a:schemeClr val="bg1"/>
          </a:solidFill>
        </p:spPr>
        <p:txBody>
          <a:bodyPr>
            <a:normAutofit fontScale="90000"/>
          </a:bodyPr>
          <a:lstStyle/>
          <a:p>
            <a:r>
              <a:rPr lang="en-US" b="0" dirty="0">
                <a:latin typeface="Arial Black" panose="020B0A04020102020204" pitchFamily="34" charset="0"/>
              </a:rPr>
              <a:t>CMS BENEFIT POLICY MANUAL 102: Chapter 15 Sec 15.50.4.5</a:t>
            </a:r>
          </a:p>
        </p:txBody>
      </p:sp>
      <p:sp>
        <p:nvSpPr>
          <p:cNvPr id="3" name="Content Placeholder 2"/>
          <p:cNvSpPr>
            <a:spLocks noGrp="1"/>
          </p:cNvSpPr>
          <p:nvPr>
            <p:ph idx="1"/>
          </p:nvPr>
        </p:nvSpPr>
        <p:spPr>
          <a:xfrm>
            <a:off x="0" y="1235075"/>
            <a:ext cx="9144000" cy="5939448"/>
          </a:xfrm>
        </p:spPr>
        <p:txBody>
          <a:bodyPr>
            <a:normAutofit fontScale="70000" lnSpcReduction="20000"/>
          </a:bodyPr>
          <a:lstStyle/>
          <a:p>
            <a:r>
              <a:rPr lang="en-US" sz="3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Off-label, medically accepted indications of Food and Drug Administration-(FDA) approved drugs and biologicals used in an anti-cancer chemotherapeutic regimen are identified below: </a:t>
            </a:r>
          </a:p>
          <a:p>
            <a:endParaRPr lang="en-US" sz="1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a:p>
            <a:pPr lvl="1"/>
            <a:r>
              <a:rPr lang="en-US" dirty="0">
                <a:solidFill>
                  <a:srgbClr val="002060"/>
                </a:solidFill>
                <a:effectLst>
                  <a:outerShdw blurRad="38100" dist="38100" dir="2700000" algn="tl">
                    <a:srgbClr val="000000">
                      <a:alpha val="43137"/>
                    </a:srgbClr>
                  </a:outerShdw>
                </a:effectLst>
                <a:latin typeface="Arial Black" panose="020B0A04020102020204" pitchFamily="34" charset="0"/>
              </a:rPr>
              <a:t>A</a:t>
            </a:r>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a:t>
            </a: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regimen </a:t>
            </a:r>
            <a:r>
              <a:rPr lang="en-US" dirty="0">
                <a:solidFill>
                  <a:srgbClr val="002060"/>
                </a:solidFill>
                <a:latin typeface="Arial Black" panose="020B0A04020102020204" pitchFamily="34" charset="0"/>
              </a:rPr>
              <a:t>is a combination of anti-cancer agents recognized for treatment of a specific type of cancer. </a:t>
            </a:r>
          </a:p>
          <a:p>
            <a:endParaRPr lang="en-US" sz="1400" dirty="0">
              <a:solidFill>
                <a:srgbClr val="002060"/>
              </a:solidFill>
              <a:latin typeface="Arial Black" panose="020B0A04020102020204" pitchFamily="34" charset="0"/>
            </a:endParaRPr>
          </a:p>
          <a:p>
            <a:pPr lvl="1"/>
            <a:r>
              <a:rPr lang="en-US" dirty="0">
                <a:solidFill>
                  <a:srgbClr val="002060"/>
                </a:solidFill>
                <a:latin typeface="Arial Black" panose="020B0A04020102020204" pitchFamily="34" charset="0"/>
              </a:rPr>
              <a:t>Off-label, medically accepted indications must be supported in either </a:t>
            </a: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one or more of the compendia or in peer-reviewed medical literature</a:t>
            </a:r>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a:t>
            </a:r>
          </a:p>
          <a:p>
            <a:endParaRPr lang="en-US" sz="1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a:p>
            <a:r>
              <a:rPr lang="en-US" sz="3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The contractor may determine the medically accepted indication of drugs or biologicals used off-label in anti-cancer chemotherapeutic regimen. </a:t>
            </a:r>
          </a:p>
          <a:p>
            <a:endParaRPr lang="en-US" sz="1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a:p>
            <a:r>
              <a:rPr lang="en-US" sz="3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Compendia documentation or peer-reviewed literature supporting off-label use by the treating physician may be requested of the physician by the contractor. </a:t>
            </a:r>
          </a:p>
        </p:txBody>
      </p:sp>
      <p:sp>
        <p:nvSpPr>
          <p:cNvPr id="4" name="Date Placeholder 3"/>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p:cNvSpPr>
            <a:spLocks noGrp="1"/>
          </p:cNvSpPr>
          <p:nvPr>
            <p:ph type="sldNum" sz="quarter" idx="12"/>
          </p:nvPr>
        </p:nvSpPr>
        <p:spPr/>
        <p:txBody>
          <a:bodyPr/>
          <a:lstStyle/>
          <a:p>
            <a:fld id="{5D86E084-3352-1048-A7D3-AB1A259C9C49}" type="slidenum">
              <a:rPr lang="en-US" smtClean="0"/>
              <a:pPr/>
              <a:t>18</a:t>
            </a:fld>
            <a:endParaRPr lang="en-US"/>
          </a:p>
        </p:txBody>
      </p:sp>
    </p:spTree>
    <p:extLst>
      <p:ext uri="{BB962C8B-B14F-4D97-AF65-F5344CB8AC3E}">
        <p14:creationId xmlns:p14="http://schemas.microsoft.com/office/powerpoint/2010/main" val="214909921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5636" y="109368"/>
            <a:ext cx="8229600" cy="1143000"/>
          </a:xfrm>
          <a:solidFill>
            <a:schemeClr val="bg1"/>
          </a:solidFill>
        </p:spPr>
        <p:txBody>
          <a:bodyPr>
            <a:normAutofit fontScale="90000"/>
          </a:bodyPr>
          <a:lstStyle/>
          <a:p>
            <a:r>
              <a:rPr lang="en-US" b="0" dirty="0">
                <a:latin typeface="Arial Black" panose="020B0A04020102020204" pitchFamily="34" charset="0"/>
              </a:rPr>
              <a:t>CURRENT CMS APPROVED COMPENDIA</a:t>
            </a:r>
          </a:p>
        </p:txBody>
      </p:sp>
      <p:sp>
        <p:nvSpPr>
          <p:cNvPr id="3" name="Content Placeholder 2"/>
          <p:cNvSpPr>
            <a:spLocks noGrp="1"/>
          </p:cNvSpPr>
          <p:nvPr>
            <p:ph idx="1"/>
          </p:nvPr>
        </p:nvSpPr>
        <p:spPr>
          <a:xfrm>
            <a:off x="8313" y="1177553"/>
            <a:ext cx="9144000" cy="5050302"/>
          </a:xfrm>
        </p:spPr>
        <p:txBody>
          <a:bodyPr>
            <a:normAutofit lnSpcReduction="10000"/>
          </a:bodyPr>
          <a:lstStyle/>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American Hospital Formulary Service-Drug Information (AHFS-DI) </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National Comprehensive Cancer Network (NCCN) Drugs and Biologics Compendium</a:t>
            </a:r>
          </a:p>
          <a:p>
            <a:pPr lvl="1"/>
            <a:r>
              <a:rPr lang="en-US" dirty="0">
                <a:solidFill>
                  <a:srgbClr val="002060"/>
                </a:solidFill>
                <a:latin typeface="Arial Black" panose="020B0A04020102020204" pitchFamily="34" charset="0"/>
              </a:rPr>
              <a:t>This is often the first place we look</a:t>
            </a:r>
          </a:p>
          <a:p>
            <a:pPr lvl="1"/>
            <a:r>
              <a:rPr lang="en-US" dirty="0">
                <a:solidFill>
                  <a:srgbClr val="002060"/>
                </a:solidFill>
                <a:latin typeface="Arial Black" panose="020B0A04020102020204" pitchFamily="34" charset="0"/>
              </a:rPr>
              <a:t>We usually accept category 2A or higher  </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Micromedex DrugDex </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Clinical Pharmacology </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Lexi-Drugs</a:t>
            </a:r>
          </a:p>
        </p:txBody>
      </p:sp>
      <p:sp>
        <p:nvSpPr>
          <p:cNvPr id="4" name="Date Placeholder 3"/>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p:cNvSpPr>
            <a:spLocks noGrp="1"/>
          </p:cNvSpPr>
          <p:nvPr>
            <p:ph type="sldNum" sz="quarter" idx="12"/>
          </p:nvPr>
        </p:nvSpPr>
        <p:spPr/>
        <p:txBody>
          <a:bodyPr/>
          <a:lstStyle/>
          <a:p>
            <a:fld id="{5D86E084-3352-1048-A7D3-AB1A259C9C49}" type="slidenum">
              <a:rPr lang="en-US" smtClean="0"/>
              <a:pPr/>
              <a:t>19</a:t>
            </a:fld>
            <a:endParaRPr lang="en-US"/>
          </a:p>
        </p:txBody>
      </p:sp>
      <p:sp>
        <p:nvSpPr>
          <p:cNvPr id="7" name="Rectangle 6">
            <a:extLst>
              <a:ext uri="{FF2B5EF4-FFF2-40B4-BE49-F238E27FC236}">
                <a16:creationId xmlns:a16="http://schemas.microsoft.com/office/drawing/2014/main" id="{CB929D60-A8C0-4DEE-92CF-F6BC307D6137}"/>
              </a:ext>
            </a:extLst>
          </p:cNvPr>
          <p:cNvSpPr/>
          <p:nvPr/>
        </p:nvSpPr>
        <p:spPr>
          <a:xfrm>
            <a:off x="78377" y="2131621"/>
            <a:ext cx="8987245" cy="2360023"/>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D38BBE4-4362-4D5A-BE8A-4E53A13DE898}"/>
              </a:ext>
            </a:extLst>
          </p:cNvPr>
          <p:cNvSpPr txBox="1"/>
          <p:nvPr/>
        </p:nvSpPr>
        <p:spPr>
          <a:xfrm>
            <a:off x="78377" y="6026727"/>
            <a:ext cx="8987245" cy="492443"/>
          </a:xfrm>
          <a:prstGeom prst="rect">
            <a:avLst/>
          </a:prstGeom>
          <a:solidFill>
            <a:srgbClr val="FFFF00"/>
          </a:solidFill>
        </p:spPr>
        <p:txBody>
          <a:bodyPr wrap="square" rtlCol="0">
            <a:spAutoFit/>
          </a:bodyPr>
          <a:lstStyle/>
          <a:p>
            <a:r>
              <a:rPr lang="en-US" sz="2600" dirty="0">
                <a:latin typeface="Arial Black" panose="020B0A04020102020204" pitchFamily="34" charset="0"/>
              </a:rPr>
              <a:t>We are looking for “evidence-based medicine”</a:t>
            </a:r>
          </a:p>
        </p:txBody>
      </p:sp>
    </p:spTree>
    <p:extLst>
      <p:ext uri="{BB962C8B-B14F-4D97-AF65-F5344CB8AC3E}">
        <p14:creationId xmlns:p14="http://schemas.microsoft.com/office/powerpoint/2010/main" val="247189730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73295-C8A4-4EAF-9042-1DD9A52A7D2C}"/>
              </a:ext>
            </a:extLst>
          </p:cNvPr>
          <p:cNvSpPr>
            <a:spLocks noGrp="1"/>
          </p:cNvSpPr>
          <p:nvPr>
            <p:ph type="title"/>
          </p:nvPr>
        </p:nvSpPr>
        <p:spPr>
          <a:xfrm>
            <a:off x="0" y="380968"/>
            <a:ext cx="9144000" cy="1143000"/>
          </a:xfrm>
        </p:spPr>
        <p:txBody>
          <a:bodyPr>
            <a:normAutofit fontScale="90000"/>
          </a:bodyPr>
          <a:lstStyle/>
          <a:p>
            <a:r>
              <a:rPr lang="en-US" dirty="0">
                <a:latin typeface="Arial Black" panose="020B0A04020102020204" pitchFamily="34" charset="0"/>
              </a:rPr>
              <a:t>SIX SETS OF LEVELS OF EVIDENCE/ GUIDELINES COMMONLY USED</a:t>
            </a:r>
          </a:p>
        </p:txBody>
      </p:sp>
      <p:sp>
        <p:nvSpPr>
          <p:cNvPr id="3" name="Content Placeholder 2">
            <a:extLst>
              <a:ext uri="{FF2B5EF4-FFF2-40B4-BE49-F238E27FC236}">
                <a16:creationId xmlns:a16="http://schemas.microsoft.com/office/drawing/2014/main" id="{77AAE8C6-A170-49B8-AFC2-3C913E493CD2}"/>
              </a:ext>
            </a:extLst>
          </p:cNvPr>
          <p:cNvSpPr>
            <a:spLocks noGrp="1"/>
          </p:cNvSpPr>
          <p:nvPr>
            <p:ph idx="1"/>
          </p:nvPr>
        </p:nvSpPr>
        <p:spPr>
          <a:xfrm>
            <a:off x="269823" y="1523968"/>
            <a:ext cx="8664315" cy="5312957"/>
          </a:xfrm>
        </p:spPr>
        <p:txBody>
          <a:bodyPr>
            <a:normAutofit fontScale="92500" lnSpcReduction="20000"/>
          </a:bodyPr>
          <a:lstStyle/>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United States Preventive Services Task Force (USPSTF)</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Grading of Recommendations, Assessment, Development and Evaluations (GRADE) Working Group</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National Comprehensive Cancer Network (NCCN) Categories of   Evidence and Consensus</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NEATS, from National Academy of Sciences for clinical guidelines</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Cochrane Reviews</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ECRI Trust (</a:t>
            </a:r>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hlinkClick r:id="rId2"/>
              </a:rPr>
              <a:t>https://guidelines.ecri.org</a:t>
            </a:r>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a:t>
            </a:r>
          </a:p>
          <a:p>
            <a:endParaRPr lang="en-US" dirty="0">
              <a:solidFill>
                <a:schemeClr val="accent5">
                  <a:lumMod val="50000"/>
                </a:schemeClr>
              </a:solidFill>
              <a:effectLst>
                <a:outerShdw blurRad="38100" dist="38100" dir="2700000" algn="tl">
                  <a:srgbClr val="000000">
                    <a:alpha val="43137"/>
                  </a:srgbClr>
                </a:outerShdw>
              </a:effectLst>
            </a:endParaRPr>
          </a:p>
          <a:p>
            <a:endParaRPr lang="en-US" dirty="0"/>
          </a:p>
        </p:txBody>
      </p:sp>
      <p:sp>
        <p:nvSpPr>
          <p:cNvPr id="4" name="Date Placeholder 3">
            <a:extLst>
              <a:ext uri="{FF2B5EF4-FFF2-40B4-BE49-F238E27FC236}">
                <a16:creationId xmlns:a16="http://schemas.microsoft.com/office/drawing/2014/main" id="{AC065693-C06D-49E4-B1DB-56CE16647483}"/>
              </a:ext>
            </a:extLst>
          </p:cNvPr>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a:extLst>
              <a:ext uri="{FF2B5EF4-FFF2-40B4-BE49-F238E27FC236}">
                <a16:creationId xmlns:a16="http://schemas.microsoft.com/office/drawing/2014/main" id="{1AADE1E1-5303-4CF0-84E5-B87FC25A0755}"/>
              </a:ext>
            </a:extLst>
          </p:cNvPr>
          <p:cNvSpPr>
            <a:spLocks noGrp="1"/>
          </p:cNvSpPr>
          <p:nvPr>
            <p:ph type="sldNum" sz="quarter" idx="12"/>
          </p:nvPr>
        </p:nvSpPr>
        <p:spPr/>
        <p:txBody>
          <a:bodyPr/>
          <a:lstStyle/>
          <a:p>
            <a:fld id="{5D86E084-3352-1048-A7D3-AB1A259C9C49}" type="slidenum">
              <a:rPr lang="en-US" smtClean="0"/>
              <a:pPr/>
              <a:t>20</a:t>
            </a:fld>
            <a:endParaRPr lang="en-US"/>
          </a:p>
        </p:txBody>
      </p:sp>
    </p:spTree>
    <p:extLst>
      <p:ext uri="{BB962C8B-B14F-4D97-AF65-F5344CB8AC3E}">
        <p14:creationId xmlns:p14="http://schemas.microsoft.com/office/powerpoint/2010/main" val="217624629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4382"/>
            <a:ext cx="8229600" cy="1143000"/>
          </a:xfrm>
        </p:spPr>
        <p:txBody>
          <a:bodyPr/>
          <a:lstStyle/>
          <a:p>
            <a:r>
              <a:rPr lang="en-US" b="0" dirty="0">
                <a:latin typeface="Arial Black" panose="020B0A04020102020204" pitchFamily="34" charset="0"/>
              </a:rPr>
              <a:t>AMENDED RECORDS</a:t>
            </a:r>
          </a:p>
        </p:txBody>
      </p:sp>
      <p:sp>
        <p:nvSpPr>
          <p:cNvPr id="3" name="Content Placeholder 2"/>
          <p:cNvSpPr>
            <a:spLocks noGrp="1"/>
          </p:cNvSpPr>
          <p:nvPr>
            <p:ph idx="1"/>
          </p:nvPr>
        </p:nvSpPr>
        <p:spPr>
          <a:xfrm>
            <a:off x="-1" y="1153550"/>
            <a:ext cx="9144001" cy="5542697"/>
          </a:xfrm>
        </p:spPr>
        <p:txBody>
          <a:bodyPr>
            <a:normAutofit fontScale="92500" lnSpcReduction="10000"/>
          </a:bodyPr>
          <a:lstStyle/>
          <a:p>
            <a:r>
              <a:rPr lang="en-US" sz="2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Late entries, addendums, or corrections to a medical record are legitimate occurrences in documentation of clinical services. A late entry,  addendum or correction to the medical record, bears the </a:t>
            </a:r>
            <a:r>
              <a:rPr lang="en-US" sz="2600" u="sng"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current date</a:t>
            </a:r>
            <a:r>
              <a:rPr lang="en-US" sz="2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of that entry and is </a:t>
            </a:r>
            <a:r>
              <a:rPr lang="en-US" sz="2600" u="sng"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signed</a:t>
            </a:r>
            <a:r>
              <a:rPr lang="en-US" sz="2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by the person making the addition or change.</a:t>
            </a:r>
          </a:p>
          <a:p>
            <a:pPr lvl="1"/>
            <a:r>
              <a:rPr lang="en-US" sz="2200" dirty="0">
                <a:solidFill>
                  <a:srgbClr val="002060"/>
                </a:solidFill>
                <a:latin typeface="Arial Black" panose="020B0A04020102020204" pitchFamily="34" charset="0"/>
              </a:rPr>
              <a:t>Late Entry: supplies additional information that was omitted from original entry. The late entry </a:t>
            </a:r>
            <a:r>
              <a:rPr lang="en-US" sz="2200" u="sng" dirty="0">
                <a:solidFill>
                  <a:srgbClr val="C00000"/>
                </a:solidFill>
                <a:effectLst>
                  <a:outerShdw blurRad="38100" dist="38100" dir="2700000" algn="tl">
                    <a:srgbClr val="000000">
                      <a:alpha val="43137"/>
                    </a:srgbClr>
                  </a:outerShdw>
                </a:effectLst>
                <a:latin typeface="Arial Black" panose="020B0A04020102020204" pitchFamily="34" charset="0"/>
              </a:rPr>
              <a:t>bears the current date</a:t>
            </a:r>
            <a:r>
              <a:rPr lang="en-US" sz="2200" dirty="0">
                <a:solidFill>
                  <a:srgbClr val="C00000"/>
                </a:solidFill>
                <a:effectLst>
                  <a:outerShdw blurRad="38100" dist="38100" dir="2700000" algn="tl">
                    <a:srgbClr val="000000">
                      <a:alpha val="43137"/>
                    </a:srgbClr>
                  </a:outerShdw>
                </a:effectLst>
                <a:latin typeface="Arial Black" panose="020B0A04020102020204" pitchFamily="34" charset="0"/>
              </a:rPr>
              <a:t>,</a:t>
            </a:r>
            <a:r>
              <a:rPr lang="en-US" sz="2200" dirty="0">
                <a:solidFill>
                  <a:srgbClr val="002060"/>
                </a:solidFill>
                <a:latin typeface="Arial Black" panose="020B0A04020102020204" pitchFamily="34" charset="0"/>
              </a:rPr>
              <a:t> is added as soon as possible, is written only if the person documenting has total recall of the omitted information and </a:t>
            </a:r>
            <a:r>
              <a:rPr lang="en-US" sz="2200" u="sng" dirty="0">
                <a:solidFill>
                  <a:srgbClr val="002060"/>
                </a:solidFill>
                <a:latin typeface="Arial Black" panose="020B0A04020102020204" pitchFamily="34" charset="0"/>
              </a:rPr>
              <a:t>signs </a:t>
            </a:r>
            <a:r>
              <a:rPr lang="en-US" sz="2200" dirty="0">
                <a:solidFill>
                  <a:srgbClr val="002060"/>
                </a:solidFill>
                <a:latin typeface="Arial Black" panose="020B0A04020102020204" pitchFamily="34" charset="0"/>
              </a:rPr>
              <a:t>the late entry.</a:t>
            </a:r>
          </a:p>
          <a:p>
            <a:pPr lvl="1"/>
            <a:r>
              <a:rPr lang="en-US" sz="2200" dirty="0">
                <a:solidFill>
                  <a:srgbClr val="002060"/>
                </a:solidFill>
                <a:latin typeface="Arial Black" panose="020B0A04020102020204" pitchFamily="34" charset="0"/>
              </a:rPr>
              <a:t>Addendum: An addendum is used to provide information that was not available at the time of the original entry. The addendum should </a:t>
            </a:r>
            <a:r>
              <a:rPr lang="en-US" sz="2200" u="sng" dirty="0">
                <a:solidFill>
                  <a:srgbClr val="C00000"/>
                </a:solidFill>
                <a:effectLst>
                  <a:outerShdw blurRad="38100" dist="38100" dir="2700000" algn="tl">
                    <a:srgbClr val="000000">
                      <a:alpha val="43137"/>
                    </a:srgbClr>
                  </a:outerShdw>
                </a:effectLst>
                <a:latin typeface="Arial Black" panose="020B0A04020102020204" pitchFamily="34" charset="0"/>
              </a:rPr>
              <a:t>be timely and bear the current date and reason for the addition or clarification of information being added to the medical record and be signed by the person making the addendum.</a:t>
            </a:r>
            <a:endParaRPr lang="en-US" sz="1900" dirty="0">
              <a:solidFill>
                <a:srgbClr val="C00000"/>
              </a:solidFill>
              <a:effectLst>
                <a:outerShdw blurRad="38100" dist="38100" dir="2700000" algn="tl">
                  <a:srgbClr val="000000">
                    <a:alpha val="43137"/>
                  </a:srgbClr>
                </a:outerShdw>
              </a:effectLst>
              <a:latin typeface="Arial Black" panose="020B0A04020102020204" pitchFamily="34" charset="0"/>
            </a:endParaRPr>
          </a:p>
          <a:p>
            <a:pPr lvl="1"/>
            <a:endParaRPr lang="en-US" sz="2000" dirty="0">
              <a:latin typeface="Arial Black" panose="020B0A04020102020204" pitchFamily="34" charset="0"/>
            </a:endParaRPr>
          </a:p>
        </p:txBody>
      </p:sp>
      <p:sp>
        <p:nvSpPr>
          <p:cNvPr id="4" name="Date Placeholder 3"/>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p:cNvSpPr>
            <a:spLocks noGrp="1"/>
          </p:cNvSpPr>
          <p:nvPr>
            <p:ph type="sldNum" sz="quarter" idx="12"/>
          </p:nvPr>
        </p:nvSpPr>
        <p:spPr/>
        <p:txBody>
          <a:bodyPr/>
          <a:lstStyle/>
          <a:p>
            <a:fld id="{5D86E084-3352-1048-A7D3-AB1A259C9C49}" type="slidenum">
              <a:rPr lang="en-US" smtClean="0"/>
              <a:pPr/>
              <a:t>21</a:t>
            </a:fld>
            <a:endParaRPr lang="en-US"/>
          </a:p>
        </p:txBody>
      </p:sp>
    </p:spTree>
    <p:extLst>
      <p:ext uri="{BB962C8B-B14F-4D97-AF65-F5344CB8AC3E}">
        <p14:creationId xmlns:p14="http://schemas.microsoft.com/office/powerpoint/2010/main" val="287018046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0968"/>
            <a:ext cx="9045526" cy="1143000"/>
          </a:xfrm>
        </p:spPr>
        <p:txBody>
          <a:bodyPr>
            <a:normAutofit fontScale="90000"/>
          </a:bodyPr>
          <a:lstStyle/>
          <a:p>
            <a:r>
              <a:rPr lang="en-US" b="0" dirty="0">
                <a:latin typeface="Arial Black" panose="020B0A04020102020204" pitchFamily="34" charset="0"/>
              </a:rPr>
              <a:t>CORRECTIONS TO MEDICAL RECORD</a:t>
            </a:r>
          </a:p>
        </p:txBody>
      </p:sp>
      <p:sp>
        <p:nvSpPr>
          <p:cNvPr id="3" name="Content Placeholder 2"/>
          <p:cNvSpPr>
            <a:spLocks noGrp="1"/>
          </p:cNvSpPr>
          <p:nvPr>
            <p:ph idx="1"/>
          </p:nvPr>
        </p:nvSpPr>
        <p:spPr>
          <a:xfrm>
            <a:off x="0" y="1266092"/>
            <a:ext cx="9143999" cy="5570833"/>
          </a:xfrm>
        </p:spPr>
        <p:txBody>
          <a:bodyPr>
            <a:normAutofit fontScale="92500"/>
          </a:bodyPr>
          <a:lstStyle/>
          <a:p>
            <a:r>
              <a:rPr lang="en-US" sz="2200" dirty="0">
                <a:latin typeface="Arial Black" panose="020B0A04020102020204" pitchFamily="34" charset="0"/>
              </a:rPr>
              <a:t>When making a correction to the medical record, never write over, or otherwise obliterate the passage when an entry to a medical record is made in error. </a:t>
            </a:r>
            <a:r>
              <a:rPr lang="en-US" sz="2200" u="sng" dirty="0">
                <a:solidFill>
                  <a:srgbClr val="C00000"/>
                </a:solidFill>
                <a:effectLst>
                  <a:outerShdw blurRad="38100" dist="38100" dir="2700000" algn="tl">
                    <a:srgbClr val="000000">
                      <a:alpha val="43137"/>
                    </a:srgbClr>
                  </a:outerShdw>
                </a:effectLst>
                <a:latin typeface="Arial Black" panose="020B0A04020102020204" pitchFamily="34" charset="0"/>
              </a:rPr>
              <a:t>Draw a single line through the erroneous information, keeping the original entry legible</a:t>
            </a:r>
            <a:r>
              <a:rPr lang="en-US" sz="2200" dirty="0">
                <a:solidFill>
                  <a:srgbClr val="C00000"/>
                </a:solidFill>
                <a:effectLst>
                  <a:outerShdw blurRad="38100" dist="38100" dir="2700000" algn="tl">
                    <a:srgbClr val="000000">
                      <a:alpha val="43137"/>
                    </a:srgbClr>
                  </a:outerShdw>
                </a:effectLst>
                <a:latin typeface="Arial Black" panose="020B0A04020102020204" pitchFamily="34" charset="0"/>
              </a:rPr>
              <a:t>.</a:t>
            </a:r>
            <a:r>
              <a:rPr lang="en-US" sz="2200" dirty="0">
                <a:effectLst>
                  <a:outerShdw blurRad="38100" dist="38100" dir="2700000" algn="tl">
                    <a:srgbClr val="000000">
                      <a:alpha val="43137"/>
                    </a:srgbClr>
                  </a:outerShdw>
                </a:effectLst>
                <a:latin typeface="Arial Black" panose="020B0A04020102020204" pitchFamily="34" charset="0"/>
              </a:rPr>
              <a:t> </a:t>
            </a:r>
            <a:r>
              <a:rPr lang="en-US" sz="2200" dirty="0">
                <a:latin typeface="Arial Black" panose="020B0A04020102020204" pitchFamily="34" charset="0"/>
              </a:rPr>
              <a:t>Sign or initial and date the deletion, stating the reason for correction above or in the margin. </a:t>
            </a:r>
            <a:r>
              <a:rPr lang="en-US" sz="2200" dirty="0">
                <a:solidFill>
                  <a:srgbClr val="C00000"/>
                </a:solidFill>
                <a:effectLst>
                  <a:outerShdw blurRad="38100" dist="38100" dir="2700000" algn="tl">
                    <a:srgbClr val="000000">
                      <a:alpha val="43137"/>
                    </a:srgbClr>
                  </a:outerShdw>
                </a:effectLst>
                <a:latin typeface="Arial Black" panose="020B0A04020102020204" pitchFamily="34" charset="0"/>
              </a:rPr>
              <a:t>Document correct information on the next line or space with the current date &amp; time,</a:t>
            </a:r>
            <a:r>
              <a:rPr lang="en-US" sz="2200" dirty="0">
                <a:latin typeface="Arial Black" panose="020B0A04020102020204" pitchFamily="34" charset="0"/>
              </a:rPr>
              <a:t> making reference back to the original entry.</a:t>
            </a:r>
          </a:p>
          <a:p>
            <a:r>
              <a:rPr lang="en-US" sz="2200" dirty="0">
                <a:latin typeface="Arial Black" panose="020B0A04020102020204" pitchFamily="34" charset="0"/>
              </a:rPr>
              <a:t>Correction of electronic records should follow same principles of tracking both the original entry and the correction with </a:t>
            </a:r>
            <a:r>
              <a:rPr lang="en-US" sz="2200" u="sng" dirty="0">
                <a:solidFill>
                  <a:srgbClr val="C00000"/>
                </a:solidFill>
                <a:effectLst>
                  <a:outerShdw blurRad="38100" dist="38100" dir="2700000" algn="tl">
                    <a:srgbClr val="000000">
                      <a:alpha val="43137"/>
                    </a:srgbClr>
                  </a:outerShdw>
                </a:effectLst>
                <a:latin typeface="Arial Black" panose="020B0A04020102020204" pitchFamily="34" charset="0"/>
              </a:rPr>
              <a:t>the current date, time, reason for the change and initials of person making the correction</a:t>
            </a:r>
            <a:r>
              <a:rPr lang="en-US" sz="2200" u="sng" dirty="0">
                <a:solidFill>
                  <a:srgbClr val="C00000"/>
                </a:solidFill>
                <a:latin typeface="Arial Black" panose="020B0A04020102020204" pitchFamily="34" charset="0"/>
              </a:rPr>
              <a:t>.</a:t>
            </a:r>
            <a:r>
              <a:rPr lang="en-US" sz="2200" dirty="0">
                <a:solidFill>
                  <a:srgbClr val="C00000"/>
                </a:solidFill>
                <a:latin typeface="Arial Black" panose="020B0A04020102020204" pitchFamily="34" charset="0"/>
              </a:rPr>
              <a:t> </a:t>
            </a:r>
            <a:r>
              <a:rPr lang="en-US" sz="2200" dirty="0">
                <a:latin typeface="Arial Black" panose="020B0A04020102020204" pitchFamily="34" charset="0"/>
              </a:rPr>
              <a:t>When a hard copy is generated from an electronic record, both records must show the correction. Any corrected record submitted must make clear the specific change made, the date of the change, and the identity of the person making that entry.</a:t>
            </a:r>
          </a:p>
          <a:p>
            <a:endParaRPr lang="en-US" sz="1500" dirty="0">
              <a:latin typeface="Arial Black" panose="020B0A04020102020204" pitchFamily="34" charset="0"/>
            </a:endParaRPr>
          </a:p>
          <a:p>
            <a:endParaRPr lang="en-US" dirty="0"/>
          </a:p>
        </p:txBody>
      </p:sp>
      <p:sp>
        <p:nvSpPr>
          <p:cNvPr id="4" name="Date Placeholder 3"/>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p:cNvSpPr>
            <a:spLocks noGrp="1"/>
          </p:cNvSpPr>
          <p:nvPr>
            <p:ph type="sldNum" sz="quarter" idx="12"/>
          </p:nvPr>
        </p:nvSpPr>
        <p:spPr/>
        <p:txBody>
          <a:bodyPr/>
          <a:lstStyle/>
          <a:p>
            <a:fld id="{5D86E084-3352-1048-A7D3-AB1A259C9C49}" type="slidenum">
              <a:rPr lang="en-US" smtClean="0"/>
              <a:pPr/>
              <a:t>22</a:t>
            </a:fld>
            <a:endParaRPr lang="en-US"/>
          </a:p>
        </p:txBody>
      </p:sp>
    </p:spTree>
    <p:extLst>
      <p:ext uri="{BB962C8B-B14F-4D97-AF65-F5344CB8AC3E}">
        <p14:creationId xmlns:p14="http://schemas.microsoft.com/office/powerpoint/2010/main" val="208695395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5E127-7E5D-48E7-A06B-1F947770591F}"/>
              </a:ext>
            </a:extLst>
          </p:cNvPr>
          <p:cNvSpPr>
            <a:spLocks noGrp="1"/>
          </p:cNvSpPr>
          <p:nvPr>
            <p:ph type="title"/>
          </p:nvPr>
        </p:nvSpPr>
        <p:spPr>
          <a:xfrm>
            <a:off x="178235" y="26015"/>
            <a:ext cx="8641830" cy="1143000"/>
          </a:xfrm>
          <a:solidFill>
            <a:schemeClr val="bg1"/>
          </a:solidFill>
        </p:spPr>
        <p:txBody>
          <a:bodyPr>
            <a:normAutofit fontScale="90000"/>
          </a:bodyPr>
          <a:lstStyle/>
          <a:p>
            <a:r>
              <a:rPr lang="en-US" dirty="0">
                <a:latin typeface="Arial Black" panose="020B0A04020102020204" pitchFamily="34" charset="0"/>
              </a:rPr>
              <a:t>DOCUMENTATION SIMPLIFICATION</a:t>
            </a:r>
          </a:p>
        </p:txBody>
      </p:sp>
      <p:sp>
        <p:nvSpPr>
          <p:cNvPr id="3" name="Content Placeholder 2">
            <a:extLst>
              <a:ext uri="{FF2B5EF4-FFF2-40B4-BE49-F238E27FC236}">
                <a16:creationId xmlns:a16="http://schemas.microsoft.com/office/drawing/2014/main" id="{3B2B8531-AAB1-4FA8-AF8F-D153DE49882C}"/>
              </a:ext>
            </a:extLst>
          </p:cNvPr>
          <p:cNvSpPr>
            <a:spLocks noGrp="1"/>
          </p:cNvSpPr>
          <p:nvPr>
            <p:ph idx="1"/>
          </p:nvPr>
        </p:nvSpPr>
        <p:spPr>
          <a:xfrm>
            <a:off x="22485" y="1112996"/>
            <a:ext cx="9121515" cy="5549145"/>
          </a:xfrm>
        </p:spPr>
        <p:txBody>
          <a:bodyPr>
            <a:normAutofit fontScale="77500" lnSpcReduction="20000"/>
          </a:bodyPr>
          <a:lstStyle/>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E&amp;M office/outpatient visits: for new and / or established patients, physicians </a:t>
            </a: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need not re-enter in medical record </a:t>
            </a:r>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information on  patient’s chief complaint and history that has already been entered </a:t>
            </a: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by</a:t>
            </a:r>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a:t>
            </a: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ancillary staff or beneficiary</a:t>
            </a:r>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a:t>
            </a:r>
          </a:p>
          <a:p>
            <a:endParaRPr lang="en-US" sz="1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The physician may simply indicate in the medical record that </a:t>
            </a: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he or she reviewed and verified this information</a:t>
            </a:r>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and</a:t>
            </a:r>
          </a:p>
          <a:p>
            <a:endParaRPr lang="en-US" sz="1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Removal of potentially duplicative requirements for notations in medical records that may have previously been included medical records by </a:t>
            </a: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residents / other members of the medical team for E/M visits performed by teaching physicians</a:t>
            </a:r>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Physicians should sign and date (and add any additional) material entered by others</a:t>
            </a:r>
          </a:p>
          <a:p>
            <a:endParaRPr lang="en-US" dirty="0"/>
          </a:p>
        </p:txBody>
      </p:sp>
      <p:sp>
        <p:nvSpPr>
          <p:cNvPr id="4" name="Date Placeholder 3">
            <a:extLst>
              <a:ext uri="{FF2B5EF4-FFF2-40B4-BE49-F238E27FC236}">
                <a16:creationId xmlns:a16="http://schemas.microsoft.com/office/drawing/2014/main" id="{E9D1B426-541A-425E-9C76-8BF0A145B9FF}"/>
              </a:ext>
            </a:extLst>
          </p:cNvPr>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a:extLst>
              <a:ext uri="{FF2B5EF4-FFF2-40B4-BE49-F238E27FC236}">
                <a16:creationId xmlns:a16="http://schemas.microsoft.com/office/drawing/2014/main" id="{2DBC59C0-F5A2-494E-93F7-4D9837ADEDA7}"/>
              </a:ext>
            </a:extLst>
          </p:cNvPr>
          <p:cNvSpPr>
            <a:spLocks noGrp="1"/>
          </p:cNvSpPr>
          <p:nvPr>
            <p:ph type="sldNum" sz="quarter" idx="12"/>
          </p:nvPr>
        </p:nvSpPr>
        <p:spPr/>
        <p:txBody>
          <a:bodyPr/>
          <a:lstStyle/>
          <a:p>
            <a:fld id="{5D86E084-3352-1048-A7D3-AB1A259C9C49}" type="slidenum">
              <a:rPr lang="en-US" smtClean="0"/>
              <a:pPr/>
              <a:t>23</a:t>
            </a:fld>
            <a:endParaRPr lang="en-US"/>
          </a:p>
        </p:txBody>
      </p:sp>
    </p:spTree>
    <p:extLst>
      <p:ext uri="{BB962C8B-B14F-4D97-AF65-F5344CB8AC3E}">
        <p14:creationId xmlns:p14="http://schemas.microsoft.com/office/powerpoint/2010/main" val="76278963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9C919-9868-4A5A-8062-411698E80F26}"/>
              </a:ext>
            </a:extLst>
          </p:cNvPr>
          <p:cNvSpPr>
            <a:spLocks noGrp="1"/>
          </p:cNvSpPr>
          <p:nvPr>
            <p:ph type="title"/>
          </p:nvPr>
        </p:nvSpPr>
        <p:spPr>
          <a:xfrm>
            <a:off x="-1" y="0"/>
            <a:ext cx="9127524" cy="1143000"/>
          </a:xfrm>
          <a:solidFill>
            <a:schemeClr val="bg1"/>
          </a:solidFill>
        </p:spPr>
        <p:txBody>
          <a:bodyPr>
            <a:normAutofit fontScale="90000"/>
          </a:bodyPr>
          <a:lstStyle/>
          <a:p>
            <a:r>
              <a:rPr lang="en-US" dirty="0">
                <a:solidFill>
                  <a:srgbClr val="0070C0"/>
                </a:solidFill>
                <a:latin typeface="Arial Black" panose="020B0A04020102020204" pitchFamily="34" charset="0"/>
              </a:rPr>
              <a:t>SUMMARY OF AMA CPT REVISIONS: FOR OUTPATIENT OFFICE: 2021</a:t>
            </a:r>
          </a:p>
        </p:txBody>
      </p:sp>
      <p:sp>
        <p:nvSpPr>
          <p:cNvPr id="3" name="Content Placeholder 2">
            <a:extLst>
              <a:ext uri="{FF2B5EF4-FFF2-40B4-BE49-F238E27FC236}">
                <a16:creationId xmlns:a16="http://schemas.microsoft.com/office/drawing/2014/main" id="{C30A2EE1-1835-40F2-AD39-C930B2780DB4}"/>
              </a:ext>
            </a:extLst>
          </p:cNvPr>
          <p:cNvSpPr>
            <a:spLocks noGrp="1"/>
          </p:cNvSpPr>
          <p:nvPr>
            <p:ph idx="1"/>
          </p:nvPr>
        </p:nvSpPr>
        <p:spPr>
          <a:xfrm>
            <a:off x="-1" y="1178585"/>
            <a:ext cx="9127524" cy="5223933"/>
          </a:xfrm>
        </p:spPr>
        <p:txBody>
          <a:bodyPr>
            <a:normAutofit fontScale="92500" lnSpcReduction="20000"/>
          </a:bodyPr>
          <a:lstStyle/>
          <a:p>
            <a:r>
              <a:rPr lang="en-US"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Effective January 2021- for office-based E&amp;M reporting…here are the changes:</a:t>
            </a:r>
          </a:p>
          <a:p>
            <a:r>
              <a:rPr lang="en-US"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Eliminate history and physical as elements for code section</a:t>
            </a:r>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a:t>
            </a:r>
          </a:p>
          <a:p>
            <a:pPr lvl="1"/>
            <a:r>
              <a:rPr lang="en-US" dirty="0">
                <a:solidFill>
                  <a:srgbClr val="002060"/>
                </a:solidFill>
                <a:latin typeface="Arial Black" panose="020B0A04020102020204" pitchFamily="34" charset="0"/>
              </a:rPr>
              <a:t>While the physician’s work in capturing the patient’s pertinent history and performing a relevant physical exam contributes to both the time and medical decision making, </a:t>
            </a:r>
            <a:r>
              <a:rPr lang="en-US" dirty="0">
                <a:solidFill>
                  <a:srgbClr val="C00000"/>
                </a:solidFill>
                <a:latin typeface="Arial Black" panose="020B0A04020102020204" pitchFamily="34" charset="0"/>
              </a:rPr>
              <a:t>these elements alone should not determine the appropriate code level. </a:t>
            </a:r>
          </a:p>
          <a:p>
            <a:pPr lvl="1"/>
            <a:r>
              <a:rPr lang="en-US" dirty="0">
                <a:solidFill>
                  <a:srgbClr val="002060"/>
                </a:solidFill>
                <a:latin typeface="Arial Black" panose="020B0A04020102020204" pitchFamily="34" charset="0"/>
              </a:rPr>
              <a:t>The Workgroup revised the code descriptors to state providers should perform a </a:t>
            </a:r>
            <a:r>
              <a:rPr lang="en-US" u="sng" dirty="0">
                <a:solidFill>
                  <a:srgbClr val="C00000"/>
                </a:solidFill>
                <a:latin typeface="Arial Black" panose="020B0A04020102020204" pitchFamily="34" charset="0"/>
              </a:rPr>
              <a:t>“medically appropriate history and/or examination</a:t>
            </a:r>
            <a:r>
              <a:rPr lang="en-US" dirty="0">
                <a:solidFill>
                  <a:srgbClr val="C00000"/>
                </a:solidFill>
                <a:latin typeface="Arial Black" panose="020B0A04020102020204" pitchFamily="34" charset="0"/>
              </a:rPr>
              <a:t>”</a:t>
            </a:r>
          </a:p>
          <a:p>
            <a:endParaRPr lang="en-US" dirty="0"/>
          </a:p>
        </p:txBody>
      </p:sp>
      <p:sp>
        <p:nvSpPr>
          <p:cNvPr id="6" name="Slide Number Placeholder 2"/>
          <p:cNvSpPr txBox="1">
            <a:spLocks/>
          </p:cNvSpPr>
          <p:nvPr/>
        </p:nvSpPr>
        <p:spPr>
          <a:xfrm>
            <a:off x="8485974" y="5973493"/>
            <a:ext cx="522207" cy="573551"/>
          </a:xfrm>
          <a:prstGeom prst="rect">
            <a:avLst/>
          </a:prstGeom>
        </p:spPr>
        <p:txBody>
          <a:bodyPr vert="horz" lIns="117208" tIns="58604" rIns="117208" bIns="58604"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D57F1E4F-1CFF-5643-939E-217C01CDF565}" type="slidenum">
              <a:rPr lang="en-US" sz="1400">
                <a:solidFill>
                  <a:srgbClr val="6A6F6C"/>
                </a:solidFill>
                <a:cs typeface="Arial"/>
                <a:sym typeface="Helvetica Neue"/>
              </a:rPr>
              <a:pPr algn="l"/>
              <a:t>24</a:t>
            </a:fld>
            <a:endParaRPr lang="en-US" sz="1600" dirty="0">
              <a:solidFill>
                <a:srgbClr val="6A6F6C"/>
              </a:solidFill>
              <a:cs typeface="Arial"/>
              <a:sym typeface="Helvetica Neue"/>
            </a:endParaRPr>
          </a:p>
        </p:txBody>
      </p:sp>
    </p:spTree>
    <p:extLst>
      <p:ext uri="{BB962C8B-B14F-4D97-AF65-F5344CB8AC3E}">
        <p14:creationId xmlns:p14="http://schemas.microsoft.com/office/powerpoint/2010/main" val="190908523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9C919-9868-4A5A-8062-411698E80F26}"/>
              </a:ext>
            </a:extLst>
          </p:cNvPr>
          <p:cNvSpPr>
            <a:spLocks noGrp="1"/>
          </p:cNvSpPr>
          <p:nvPr>
            <p:ph type="title"/>
          </p:nvPr>
        </p:nvSpPr>
        <p:spPr>
          <a:xfrm>
            <a:off x="457200" y="160337"/>
            <a:ext cx="8229600" cy="1143000"/>
          </a:xfrm>
        </p:spPr>
        <p:txBody>
          <a:bodyPr/>
          <a:lstStyle/>
          <a:p>
            <a:r>
              <a:rPr lang="en-US" dirty="0">
                <a:solidFill>
                  <a:srgbClr val="0070C0"/>
                </a:solidFill>
                <a:latin typeface="Arial Black" panose="020B0A04020102020204" pitchFamily="34" charset="0"/>
              </a:rPr>
              <a:t>SUMMARY OF REVISIONS</a:t>
            </a:r>
          </a:p>
        </p:txBody>
      </p:sp>
      <p:sp>
        <p:nvSpPr>
          <p:cNvPr id="3" name="Content Placeholder 2">
            <a:extLst>
              <a:ext uri="{FF2B5EF4-FFF2-40B4-BE49-F238E27FC236}">
                <a16:creationId xmlns:a16="http://schemas.microsoft.com/office/drawing/2014/main" id="{C30A2EE1-1835-40F2-AD39-C930B2780DB4}"/>
              </a:ext>
            </a:extLst>
          </p:cNvPr>
          <p:cNvSpPr>
            <a:spLocks noGrp="1"/>
          </p:cNvSpPr>
          <p:nvPr>
            <p:ph idx="1"/>
          </p:nvPr>
        </p:nvSpPr>
        <p:spPr>
          <a:xfrm>
            <a:off x="0" y="1117600"/>
            <a:ext cx="9076267" cy="5223933"/>
          </a:xfrm>
        </p:spPr>
        <p:txBody>
          <a:bodyPr>
            <a:normAutofit fontScale="77500" lnSpcReduction="20000"/>
          </a:bodyPr>
          <a:lstStyle/>
          <a:p>
            <a:r>
              <a:rPr lang="en-US"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Allow physicians to choose whether their documentation is based on Medical Decision Making (MDM) or Total Time: </a:t>
            </a:r>
            <a:endPar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a:p>
            <a:pPr lvl="1"/>
            <a:r>
              <a:rPr lang="en-US" b="1" dirty="0">
                <a:solidFill>
                  <a:srgbClr val="002060"/>
                </a:solidFill>
                <a:latin typeface="Arial Black" panose="020B0A04020102020204" pitchFamily="34" charset="0"/>
              </a:rPr>
              <a:t>MDM: </a:t>
            </a:r>
            <a:r>
              <a:rPr lang="en-US" dirty="0">
                <a:solidFill>
                  <a:srgbClr val="002060"/>
                </a:solidFill>
                <a:latin typeface="Arial Black" panose="020B0A04020102020204" pitchFamily="34" charset="0"/>
              </a:rPr>
              <a:t>The Workgroup did not materially change the three current MDM sub-components but did provide </a:t>
            </a:r>
            <a:r>
              <a:rPr lang="en-US" dirty="0">
                <a:solidFill>
                  <a:srgbClr val="C00000"/>
                </a:solidFill>
                <a:latin typeface="Arial Black" panose="020B0A04020102020204" pitchFamily="34" charset="0"/>
              </a:rPr>
              <a:t>extensive edits to the elements for code selection </a:t>
            </a:r>
            <a:r>
              <a:rPr lang="en-US" dirty="0">
                <a:solidFill>
                  <a:srgbClr val="002060"/>
                </a:solidFill>
                <a:latin typeface="Arial Black" panose="020B0A04020102020204" pitchFamily="34" charset="0"/>
              </a:rPr>
              <a:t>and revised/created numerous clarifying definitions in the E/M guidelines. (See below for additional discussion.)</a:t>
            </a:r>
          </a:p>
          <a:p>
            <a:pPr lvl="1"/>
            <a:r>
              <a:rPr lang="en-US" b="1" dirty="0">
                <a:solidFill>
                  <a:srgbClr val="002060"/>
                </a:solidFill>
                <a:latin typeface="Arial Black" panose="020B0A04020102020204" pitchFamily="34" charset="0"/>
              </a:rPr>
              <a:t>Time:</a:t>
            </a:r>
            <a:r>
              <a:rPr lang="en-US" dirty="0">
                <a:solidFill>
                  <a:srgbClr val="002060"/>
                </a:solidFill>
                <a:latin typeface="Arial Black" panose="020B0A04020102020204" pitchFamily="34" charset="0"/>
              </a:rPr>
              <a:t> </a:t>
            </a:r>
            <a:r>
              <a:rPr lang="en-US" dirty="0">
                <a:solidFill>
                  <a:srgbClr val="C00000"/>
                </a:solidFill>
                <a:latin typeface="Arial Black" panose="020B0A04020102020204" pitchFamily="34" charset="0"/>
              </a:rPr>
              <a:t>The definition of time is minimum time</a:t>
            </a:r>
            <a:r>
              <a:rPr lang="en-US" dirty="0">
                <a:solidFill>
                  <a:srgbClr val="002060"/>
                </a:solidFill>
                <a:latin typeface="Arial Black" panose="020B0A04020102020204" pitchFamily="34" charset="0"/>
              </a:rPr>
              <a:t>, not typical time, and represents total physician/qualified health care professional (QHP) time on the date of service. The use of date-of-service time builds on the movement over the last several years by Medicare to better recognize the work involved in non-face-to-face services like care coordination. These definitions only apply when code selection is primarily based on time and </a:t>
            </a:r>
            <a:r>
              <a:rPr lang="en-US" u="sng" dirty="0">
                <a:solidFill>
                  <a:srgbClr val="002060"/>
                </a:solidFill>
                <a:latin typeface="Arial Black" panose="020B0A04020102020204" pitchFamily="34" charset="0"/>
              </a:rPr>
              <a:t>not</a:t>
            </a:r>
            <a:r>
              <a:rPr lang="en-US" dirty="0">
                <a:solidFill>
                  <a:srgbClr val="002060"/>
                </a:solidFill>
                <a:latin typeface="Arial Black" panose="020B0A04020102020204" pitchFamily="34" charset="0"/>
              </a:rPr>
              <a:t> MDM.</a:t>
            </a:r>
          </a:p>
          <a:p>
            <a:endParaRPr lang="en-US" dirty="0"/>
          </a:p>
        </p:txBody>
      </p:sp>
      <p:sp>
        <p:nvSpPr>
          <p:cNvPr id="4" name="Date Placeholder 3">
            <a:extLst>
              <a:ext uri="{FF2B5EF4-FFF2-40B4-BE49-F238E27FC236}">
                <a16:creationId xmlns:a16="http://schemas.microsoft.com/office/drawing/2014/main" id="{262FEE92-00D4-4777-8C66-BA280934AC81}"/>
              </a:ext>
            </a:extLst>
          </p:cNvPr>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a:extLst>
              <a:ext uri="{FF2B5EF4-FFF2-40B4-BE49-F238E27FC236}">
                <a16:creationId xmlns:a16="http://schemas.microsoft.com/office/drawing/2014/main" id="{813937E5-47CB-41E1-BBC7-D38F6385433C}"/>
              </a:ext>
            </a:extLst>
          </p:cNvPr>
          <p:cNvSpPr>
            <a:spLocks noGrp="1"/>
          </p:cNvSpPr>
          <p:nvPr>
            <p:ph type="sldNum" sz="quarter" idx="12"/>
          </p:nvPr>
        </p:nvSpPr>
        <p:spPr/>
        <p:txBody>
          <a:bodyPr/>
          <a:lstStyle/>
          <a:p>
            <a:fld id="{5D86E084-3352-1048-A7D3-AB1A259C9C49}" type="slidenum">
              <a:rPr lang="en-US" smtClean="0"/>
              <a:pPr/>
              <a:t>25</a:t>
            </a:fld>
            <a:endParaRPr lang="en-US"/>
          </a:p>
        </p:txBody>
      </p:sp>
    </p:spTree>
    <p:extLst>
      <p:ext uri="{BB962C8B-B14F-4D97-AF65-F5344CB8AC3E}">
        <p14:creationId xmlns:p14="http://schemas.microsoft.com/office/powerpoint/2010/main" val="63578505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9C919-9868-4A5A-8062-411698E80F26}"/>
              </a:ext>
            </a:extLst>
          </p:cNvPr>
          <p:cNvSpPr>
            <a:spLocks noGrp="1"/>
          </p:cNvSpPr>
          <p:nvPr>
            <p:ph type="title"/>
          </p:nvPr>
        </p:nvSpPr>
        <p:spPr>
          <a:xfrm>
            <a:off x="457200" y="160337"/>
            <a:ext cx="8229600" cy="1143000"/>
          </a:xfrm>
        </p:spPr>
        <p:txBody>
          <a:bodyPr/>
          <a:lstStyle/>
          <a:p>
            <a:r>
              <a:rPr lang="en-US" dirty="0">
                <a:solidFill>
                  <a:srgbClr val="0070C0"/>
                </a:solidFill>
                <a:latin typeface="Arial Black" panose="020B0A04020102020204" pitchFamily="34" charset="0"/>
              </a:rPr>
              <a:t>SUMMARY OF REVISIONS</a:t>
            </a:r>
          </a:p>
        </p:txBody>
      </p:sp>
      <p:sp>
        <p:nvSpPr>
          <p:cNvPr id="3" name="Content Placeholder 2">
            <a:extLst>
              <a:ext uri="{FF2B5EF4-FFF2-40B4-BE49-F238E27FC236}">
                <a16:creationId xmlns:a16="http://schemas.microsoft.com/office/drawing/2014/main" id="{C30A2EE1-1835-40F2-AD39-C930B2780DB4}"/>
              </a:ext>
            </a:extLst>
          </p:cNvPr>
          <p:cNvSpPr>
            <a:spLocks noGrp="1"/>
          </p:cNvSpPr>
          <p:nvPr>
            <p:ph idx="1"/>
          </p:nvPr>
        </p:nvSpPr>
        <p:spPr>
          <a:xfrm>
            <a:off x="0" y="1117600"/>
            <a:ext cx="9076267" cy="5223933"/>
          </a:xfrm>
        </p:spPr>
        <p:txBody>
          <a:bodyPr>
            <a:normAutofit fontScale="77500" lnSpcReduction="20000"/>
          </a:bodyPr>
          <a:lstStyle/>
          <a:p>
            <a:r>
              <a:rPr lang="en-US"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Modifications to the criteria for </a:t>
            </a:r>
            <a:r>
              <a:rPr lang="en-US" b="1" dirty="0">
                <a:solidFill>
                  <a:srgbClr val="C00000"/>
                </a:solidFill>
                <a:effectLst>
                  <a:outerShdw blurRad="38100" dist="38100" dir="2700000" algn="tl">
                    <a:srgbClr val="000000">
                      <a:alpha val="43137"/>
                    </a:srgbClr>
                  </a:outerShdw>
                </a:effectLst>
                <a:latin typeface="Arial Black" panose="020B0A04020102020204" pitchFamily="34" charset="0"/>
              </a:rPr>
              <a:t>Medical Disease Management</a:t>
            </a:r>
            <a:r>
              <a:rPr lang="en-US"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a:t>
            </a:r>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The Panel used the current CMS Table of Risk as a foundation for designing the revised required elements for MDM. Current CMS Contractor audit tools were also consulted to minimize disruption in MDM level criteria. </a:t>
            </a:r>
          </a:p>
          <a:p>
            <a:pPr lvl="1"/>
            <a:r>
              <a:rPr lang="en-US" u="sng" dirty="0">
                <a:solidFill>
                  <a:srgbClr val="C00000"/>
                </a:solidFill>
                <a:latin typeface="Arial Black" panose="020B0A04020102020204" pitchFamily="34" charset="0"/>
              </a:rPr>
              <a:t>Removed ambiguous terms </a:t>
            </a:r>
            <a:r>
              <a:rPr lang="en-US" dirty="0">
                <a:solidFill>
                  <a:srgbClr val="002060"/>
                </a:solidFill>
                <a:latin typeface="Arial Black" panose="020B0A04020102020204" pitchFamily="34" charset="0"/>
              </a:rPr>
              <a:t>(e.g. “mild”) and defined previously ambiguous concepts (e.g. “acute or chronic illness with systemic symptoms”).</a:t>
            </a:r>
          </a:p>
          <a:p>
            <a:pPr lvl="1"/>
            <a:r>
              <a:rPr lang="en-US" u="sng" dirty="0">
                <a:solidFill>
                  <a:srgbClr val="C00000"/>
                </a:solidFill>
                <a:latin typeface="Arial Black" panose="020B0A04020102020204" pitchFamily="34" charset="0"/>
              </a:rPr>
              <a:t>Also defined important terms</a:t>
            </a:r>
            <a:r>
              <a:rPr lang="en-US" dirty="0">
                <a:solidFill>
                  <a:srgbClr val="002060"/>
                </a:solidFill>
                <a:latin typeface="Arial Black" panose="020B0A04020102020204" pitchFamily="34" charset="0"/>
              </a:rPr>
              <a:t>, such as “Independent historian.”</a:t>
            </a:r>
          </a:p>
          <a:p>
            <a:pPr lvl="1"/>
            <a:r>
              <a:rPr lang="en-US" u="sng" dirty="0">
                <a:solidFill>
                  <a:srgbClr val="C00000"/>
                </a:solidFill>
                <a:latin typeface="Arial Black" panose="020B0A04020102020204" pitchFamily="34" charset="0"/>
              </a:rPr>
              <a:t>Re-defined the data element </a:t>
            </a:r>
            <a:r>
              <a:rPr lang="en-US" dirty="0">
                <a:solidFill>
                  <a:srgbClr val="002060"/>
                </a:solidFill>
                <a:latin typeface="Arial Black" panose="020B0A04020102020204" pitchFamily="34" charset="0"/>
              </a:rPr>
              <a:t>to move away from simply adding up tasks to focusing on tasks that affect the management of the patient (e.g. independent interpretation of a test performed by another provider and/or discussion of test interpretation with an external physician/QHP).</a:t>
            </a:r>
          </a:p>
          <a:p>
            <a:endParaRPr lang="en-US" dirty="0"/>
          </a:p>
        </p:txBody>
      </p:sp>
      <p:sp>
        <p:nvSpPr>
          <p:cNvPr id="4" name="Date Placeholder 3">
            <a:extLst>
              <a:ext uri="{FF2B5EF4-FFF2-40B4-BE49-F238E27FC236}">
                <a16:creationId xmlns:a16="http://schemas.microsoft.com/office/drawing/2014/main" id="{262FEE92-00D4-4777-8C66-BA280934AC81}"/>
              </a:ext>
            </a:extLst>
          </p:cNvPr>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a:extLst>
              <a:ext uri="{FF2B5EF4-FFF2-40B4-BE49-F238E27FC236}">
                <a16:creationId xmlns:a16="http://schemas.microsoft.com/office/drawing/2014/main" id="{813937E5-47CB-41E1-BBC7-D38F6385433C}"/>
              </a:ext>
            </a:extLst>
          </p:cNvPr>
          <p:cNvSpPr>
            <a:spLocks noGrp="1"/>
          </p:cNvSpPr>
          <p:nvPr>
            <p:ph type="sldNum" sz="quarter" idx="12"/>
          </p:nvPr>
        </p:nvSpPr>
        <p:spPr/>
        <p:txBody>
          <a:bodyPr/>
          <a:lstStyle/>
          <a:p>
            <a:fld id="{5D86E084-3352-1048-A7D3-AB1A259C9C49}" type="slidenum">
              <a:rPr lang="en-US" smtClean="0"/>
              <a:pPr/>
              <a:t>26</a:t>
            </a:fld>
            <a:endParaRPr lang="en-US"/>
          </a:p>
        </p:txBody>
      </p:sp>
    </p:spTree>
    <p:extLst>
      <p:ext uri="{BB962C8B-B14F-4D97-AF65-F5344CB8AC3E}">
        <p14:creationId xmlns:p14="http://schemas.microsoft.com/office/powerpoint/2010/main" val="339049665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9C919-9868-4A5A-8062-411698E80F26}"/>
              </a:ext>
            </a:extLst>
          </p:cNvPr>
          <p:cNvSpPr>
            <a:spLocks noGrp="1"/>
          </p:cNvSpPr>
          <p:nvPr>
            <p:ph type="title"/>
          </p:nvPr>
        </p:nvSpPr>
        <p:spPr>
          <a:xfrm>
            <a:off x="1" y="160337"/>
            <a:ext cx="9076266" cy="1143000"/>
          </a:xfrm>
        </p:spPr>
        <p:txBody>
          <a:bodyPr>
            <a:normAutofit/>
          </a:bodyPr>
          <a:lstStyle/>
          <a:p>
            <a:r>
              <a:rPr lang="en-US" dirty="0">
                <a:solidFill>
                  <a:srgbClr val="0070C0"/>
                </a:solidFill>
                <a:latin typeface="Arial Black" panose="020B0A04020102020204" pitchFamily="34" charset="0"/>
              </a:rPr>
              <a:t>SUMMARY OF E&amp;M REVISIONS</a:t>
            </a:r>
          </a:p>
        </p:txBody>
      </p:sp>
      <p:sp>
        <p:nvSpPr>
          <p:cNvPr id="3" name="Content Placeholder 2">
            <a:extLst>
              <a:ext uri="{FF2B5EF4-FFF2-40B4-BE49-F238E27FC236}">
                <a16:creationId xmlns:a16="http://schemas.microsoft.com/office/drawing/2014/main" id="{C30A2EE1-1835-40F2-AD39-C930B2780DB4}"/>
              </a:ext>
            </a:extLst>
          </p:cNvPr>
          <p:cNvSpPr>
            <a:spLocks noGrp="1"/>
          </p:cNvSpPr>
          <p:nvPr>
            <p:ph idx="1"/>
          </p:nvPr>
        </p:nvSpPr>
        <p:spPr>
          <a:xfrm>
            <a:off x="0" y="1117600"/>
            <a:ext cx="9076267" cy="5223933"/>
          </a:xfrm>
        </p:spPr>
        <p:txBody>
          <a:bodyPr>
            <a:normAutofit fontScale="92500" lnSpcReduction="10000"/>
          </a:bodyPr>
          <a:lstStyle/>
          <a:p>
            <a:r>
              <a:rPr lang="en-US" sz="30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Deletion of CPT code 99201:</a:t>
            </a:r>
            <a:r>
              <a:rPr lang="en-US" sz="3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The Panel agreed to eliminate 99201 as 99201 and 99202 are both straightforward MDM and only differentiated by history and exam elements.</a:t>
            </a:r>
          </a:p>
          <a:p>
            <a:r>
              <a:rPr lang="en-US" sz="30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Creation of a shorter Prolonged Services code: </a:t>
            </a:r>
          </a:p>
          <a:p>
            <a:pPr lvl="1"/>
            <a:r>
              <a:rPr lang="en-US" sz="2600" dirty="0">
                <a:solidFill>
                  <a:srgbClr val="002060"/>
                </a:solidFill>
                <a:latin typeface="Arial Black" panose="020B0A04020102020204" pitchFamily="34" charset="0"/>
              </a:rPr>
              <a:t>The Panel created a shorter prolonged services code that would capture physician/QHP time in </a:t>
            </a:r>
            <a:r>
              <a:rPr lang="en-US" sz="2600" dirty="0">
                <a:solidFill>
                  <a:srgbClr val="C00000"/>
                </a:solidFill>
                <a:latin typeface="Arial Black" panose="020B0A04020102020204" pitchFamily="34" charset="0"/>
              </a:rPr>
              <a:t>15-minute increments</a:t>
            </a:r>
            <a:r>
              <a:rPr lang="en-US" sz="2600" dirty="0">
                <a:solidFill>
                  <a:srgbClr val="002060"/>
                </a:solidFill>
                <a:latin typeface="Arial Black" panose="020B0A04020102020204" pitchFamily="34" charset="0"/>
              </a:rPr>
              <a:t>. </a:t>
            </a:r>
          </a:p>
          <a:p>
            <a:pPr lvl="1"/>
            <a:r>
              <a:rPr lang="en-US" sz="2600" dirty="0">
                <a:solidFill>
                  <a:srgbClr val="002060"/>
                </a:solidFill>
                <a:latin typeface="Arial Black" panose="020B0A04020102020204" pitchFamily="34" charset="0"/>
              </a:rPr>
              <a:t>This code would </a:t>
            </a:r>
            <a:r>
              <a:rPr lang="en-US" sz="2600" dirty="0">
                <a:solidFill>
                  <a:srgbClr val="C00000"/>
                </a:solidFill>
                <a:latin typeface="Arial Black" panose="020B0A04020102020204" pitchFamily="34" charset="0"/>
              </a:rPr>
              <a:t>only be reported with 99205 and 99215 </a:t>
            </a:r>
            <a:r>
              <a:rPr lang="en-US" sz="2600" dirty="0">
                <a:solidFill>
                  <a:srgbClr val="002060"/>
                </a:solidFill>
                <a:latin typeface="Arial Black" panose="020B0A04020102020204" pitchFamily="34" charset="0"/>
              </a:rPr>
              <a:t>and be used when time was the primary basis for code selection</a:t>
            </a:r>
            <a:r>
              <a:rPr lang="en-US" dirty="0">
                <a:solidFill>
                  <a:srgbClr val="002060"/>
                </a:solidFill>
                <a:latin typeface="Arial Black" panose="020B0A04020102020204" pitchFamily="34" charset="0"/>
              </a:rPr>
              <a:t>.</a:t>
            </a:r>
          </a:p>
        </p:txBody>
      </p:sp>
      <p:sp>
        <p:nvSpPr>
          <p:cNvPr id="4" name="Date Placeholder 3">
            <a:extLst>
              <a:ext uri="{FF2B5EF4-FFF2-40B4-BE49-F238E27FC236}">
                <a16:creationId xmlns:a16="http://schemas.microsoft.com/office/drawing/2014/main" id="{262FEE92-00D4-4777-8C66-BA280934AC81}"/>
              </a:ext>
            </a:extLst>
          </p:cNvPr>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a:extLst>
              <a:ext uri="{FF2B5EF4-FFF2-40B4-BE49-F238E27FC236}">
                <a16:creationId xmlns:a16="http://schemas.microsoft.com/office/drawing/2014/main" id="{813937E5-47CB-41E1-BBC7-D38F6385433C}"/>
              </a:ext>
            </a:extLst>
          </p:cNvPr>
          <p:cNvSpPr>
            <a:spLocks noGrp="1"/>
          </p:cNvSpPr>
          <p:nvPr>
            <p:ph type="sldNum" sz="quarter" idx="12"/>
          </p:nvPr>
        </p:nvSpPr>
        <p:spPr/>
        <p:txBody>
          <a:bodyPr/>
          <a:lstStyle/>
          <a:p>
            <a:fld id="{5D86E084-3352-1048-A7D3-AB1A259C9C49}" type="slidenum">
              <a:rPr lang="en-US" smtClean="0"/>
              <a:pPr/>
              <a:t>27</a:t>
            </a:fld>
            <a:endParaRPr lang="en-US"/>
          </a:p>
        </p:txBody>
      </p:sp>
    </p:spTree>
    <p:extLst>
      <p:ext uri="{BB962C8B-B14F-4D97-AF65-F5344CB8AC3E}">
        <p14:creationId xmlns:p14="http://schemas.microsoft.com/office/powerpoint/2010/main" val="263987515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D77E410-FDC9-4F5C-BB75-E785F6AEA3FE}"/>
              </a:ext>
            </a:extLst>
          </p:cNvPr>
          <p:cNvSpPr/>
          <p:nvPr/>
        </p:nvSpPr>
        <p:spPr>
          <a:xfrm>
            <a:off x="49567" y="4710827"/>
            <a:ext cx="9044866" cy="1706906"/>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E36FBD7-F0B7-4701-9C9B-1678D744954C}"/>
              </a:ext>
            </a:extLst>
          </p:cNvPr>
          <p:cNvPicPr>
            <a:picLocks noChangeAspect="1"/>
          </p:cNvPicPr>
          <p:nvPr/>
        </p:nvPicPr>
        <p:blipFill rotWithShape="1">
          <a:blip r:embed="rId2"/>
          <a:srcRect l="6944" t="1605" r="8056" b="10329"/>
          <a:stretch/>
        </p:blipFill>
        <p:spPr>
          <a:xfrm>
            <a:off x="246156" y="856802"/>
            <a:ext cx="8485974" cy="4945530"/>
          </a:xfrm>
          <a:prstGeom prst="rect">
            <a:avLst/>
          </a:prstGeom>
        </p:spPr>
      </p:pic>
      <p:sp>
        <p:nvSpPr>
          <p:cNvPr id="10" name="Rectangle 9">
            <a:extLst>
              <a:ext uri="{FF2B5EF4-FFF2-40B4-BE49-F238E27FC236}">
                <a16:creationId xmlns:a16="http://schemas.microsoft.com/office/drawing/2014/main" id="{1B01774E-10E0-44E1-ACE4-7514F9EDDAF9}"/>
              </a:ext>
            </a:extLst>
          </p:cNvPr>
          <p:cNvSpPr/>
          <p:nvPr/>
        </p:nvSpPr>
        <p:spPr>
          <a:xfrm>
            <a:off x="-42379" y="4578540"/>
            <a:ext cx="9144000" cy="1776161"/>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5B2089F-F12E-474D-BC70-F999E57E5400}"/>
              </a:ext>
            </a:extLst>
          </p:cNvPr>
          <p:cNvPicPr>
            <a:picLocks noChangeAspect="1"/>
          </p:cNvPicPr>
          <p:nvPr/>
        </p:nvPicPr>
        <p:blipFill rotWithShape="1">
          <a:blip r:embed="rId3"/>
          <a:srcRect l="6297" r="7685" b="1605"/>
          <a:stretch/>
        </p:blipFill>
        <p:spPr>
          <a:xfrm>
            <a:off x="307735" y="594015"/>
            <a:ext cx="8473961" cy="5452432"/>
          </a:xfrm>
          <a:prstGeom prst="rect">
            <a:avLst/>
          </a:prstGeom>
        </p:spPr>
      </p:pic>
      <p:sp>
        <p:nvSpPr>
          <p:cNvPr id="6" name="TextBox 5">
            <a:extLst>
              <a:ext uri="{FF2B5EF4-FFF2-40B4-BE49-F238E27FC236}">
                <a16:creationId xmlns:a16="http://schemas.microsoft.com/office/drawing/2014/main" id="{71CC9331-1598-4212-9347-10C562328F2D}"/>
              </a:ext>
            </a:extLst>
          </p:cNvPr>
          <p:cNvSpPr txBox="1"/>
          <p:nvPr/>
        </p:nvSpPr>
        <p:spPr>
          <a:xfrm>
            <a:off x="-42379" y="72445"/>
            <a:ext cx="9259330" cy="461665"/>
          </a:xfrm>
          <a:prstGeom prst="rect">
            <a:avLst/>
          </a:prstGeom>
          <a:solidFill>
            <a:schemeClr val="bg1"/>
          </a:solidFill>
        </p:spPr>
        <p:txBody>
          <a:bodyPr wrap="square" rtlCol="0">
            <a:spAutoFit/>
          </a:bodyPr>
          <a:lstStyle/>
          <a:p>
            <a:r>
              <a:rPr lang="en-US" sz="2400" dirty="0">
                <a:solidFill>
                  <a:srgbClr val="0070C0"/>
                </a:solidFill>
                <a:latin typeface="Arial Black" panose="020B0A04020102020204" pitchFamily="34" charset="0"/>
              </a:rPr>
              <a:t>HOW CHANGES WOULD AFFECT MEDICARE PAYMENT </a:t>
            </a:r>
          </a:p>
        </p:txBody>
      </p:sp>
      <p:sp>
        <p:nvSpPr>
          <p:cNvPr id="11" name="Slide Number Placeholder 2"/>
          <p:cNvSpPr txBox="1">
            <a:spLocks/>
          </p:cNvSpPr>
          <p:nvPr/>
        </p:nvSpPr>
        <p:spPr>
          <a:xfrm>
            <a:off x="8485974" y="5973493"/>
            <a:ext cx="522207" cy="573551"/>
          </a:xfrm>
          <a:prstGeom prst="rect">
            <a:avLst/>
          </a:prstGeom>
        </p:spPr>
        <p:txBody>
          <a:bodyPr vert="horz" lIns="117208" tIns="58604" rIns="117208" bIns="58604"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D57F1E4F-1CFF-5643-939E-217C01CDF565}" type="slidenum">
              <a:rPr lang="en-US" sz="1400">
                <a:solidFill>
                  <a:srgbClr val="6A6F6C"/>
                </a:solidFill>
                <a:cs typeface="Arial"/>
                <a:sym typeface="Helvetica Neue"/>
              </a:rPr>
              <a:pPr algn="l"/>
              <a:t>28</a:t>
            </a:fld>
            <a:endParaRPr lang="en-US" sz="1600" dirty="0">
              <a:solidFill>
                <a:srgbClr val="6A6F6C"/>
              </a:solidFill>
              <a:cs typeface="Arial"/>
              <a:sym typeface="Helvetica Neue"/>
            </a:endParaRPr>
          </a:p>
        </p:txBody>
      </p:sp>
      <p:sp>
        <p:nvSpPr>
          <p:cNvPr id="3" name="Rectangle 2">
            <a:extLst>
              <a:ext uri="{FF2B5EF4-FFF2-40B4-BE49-F238E27FC236}">
                <a16:creationId xmlns:a16="http://schemas.microsoft.com/office/drawing/2014/main" id="{ECE52D94-9360-4106-8D9C-FF571945BB1A}"/>
              </a:ext>
            </a:extLst>
          </p:cNvPr>
          <p:cNvSpPr/>
          <p:nvPr/>
        </p:nvSpPr>
        <p:spPr>
          <a:xfrm>
            <a:off x="273116" y="5712897"/>
            <a:ext cx="8363808" cy="402413"/>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B01FBFA-0771-47E1-BB0B-324E7FB0FB13}"/>
              </a:ext>
            </a:extLst>
          </p:cNvPr>
          <p:cNvSpPr txBox="1"/>
          <p:nvPr/>
        </p:nvSpPr>
        <p:spPr>
          <a:xfrm>
            <a:off x="1" y="6221321"/>
            <a:ext cx="9094432" cy="646331"/>
          </a:xfrm>
          <a:prstGeom prst="rect">
            <a:avLst/>
          </a:prstGeom>
          <a:solidFill>
            <a:srgbClr val="FFFF00"/>
          </a:solidFill>
        </p:spPr>
        <p:txBody>
          <a:bodyPr wrap="square" rtlCol="0">
            <a:spAutoFit/>
          </a:bodyPr>
          <a:lstStyle/>
          <a:p>
            <a:r>
              <a:rPr lang="en-US" dirty="0">
                <a:latin typeface="Arial Black" panose="020B0A04020102020204" pitchFamily="34" charset="0"/>
                <a:hlinkClick r:id="rId4"/>
              </a:rPr>
              <a:t>https://s3.amazonaws.com/public-inspection.federalregister.gov/2019-16041.pdf</a:t>
            </a:r>
            <a:r>
              <a:rPr lang="en-US" dirty="0">
                <a:latin typeface="Arial Black" panose="020B0A04020102020204" pitchFamily="34" charset="0"/>
              </a:rPr>
              <a:t>                       Page 1187, Table 111</a:t>
            </a:r>
          </a:p>
        </p:txBody>
      </p:sp>
      <p:pic>
        <p:nvPicPr>
          <p:cNvPr id="12" name="Picture 11">
            <a:extLst>
              <a:ext uri="{FF2B5EF4-FFF2-40B4-BE49-F238E27FC236}">
                <a16:creationId xmlns:a16="http://schemas.microsoft.com/office/drawing/2014/main" id="{EB197B67-07D0-4CCF-B23F-06238CE29EC9}"/>
              </a:ext>
            </a:extLst>
          </p:cNvPr>
          <p:cNvPicPr>
            <a:picLocks noChangeAspect="1"/>
          </p:cNvPicPr>
          <p:nvPr/>
        </p:nvPicPr>
        <p:blipFill>
          <a:blip r:embed="rId5"/>
          <a:stretch>
            <a:fillRect/>
          </a:stretch>
        </p:blipFill>
        <p:spPr>
          <a:xfrm>
            <a:off x="293969" y="5081110"/>
            <a:ext cx="8390347" cy="419136"/>
          </a:xfrm>
          <a:prstGeom prst="rect">
            <a:avLst/>
          </a:prstGeom>
          <a:ln w="57150">
            <a:solidFill>
              <a:srgbClr val="C00000"/>
            </a:solidFill>
          </a:ln>
        </p:spPr>
      </p:pic>
    </p:spTree>
    <p:extLst>
      <p:ext uri="{BB962C8B-B14F-4D97-AF65-F5344CB8AC3E}">
        <p14:creationId xmlns:p14="http://schemas.microsoft.com/office/powerpoint/2010/main" val="131652619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9E99E-054D-4A2C-85F4-1A887ABD8B18}"/>
              </a:ext>
            </a:extLst>
          </p:cNvPr>
          <p:cNvSpPr>
            <a:spLocks noGrp="1"/>
          </p:cNvSpPr>
          <p:nvPr>
            <p:ph type="title"/>
          </p:nvPr>
        </p:nvSpPr>
        <p:spPr>
          <a:xfrm>
            <a:off x="1" y="380968"/>
            <a:ext cx="9143998" cy="1143000"/>
          </a:xfrm>
        </p:spPr>
        <p:txBody>
          <a:bodyPr>
            <a:normAutofit fontScale="90000"/>
          </a:bodyPr>
          <a:lstStyle/>
          <a:p>
            <a:r>
              <a:rPr lang="en-US" dirty="0">
                <a:latin typeface="Arial Black" panose="020B0A04020102020204" pitchFamily="34" charset="0"/>
              </a:rPr>
              <a:t>LEVEL OF OFFICE/OUTPATIENT E&amp;M</a:t>
            </a:r>
          </a:p>
        </p:txBody>
      </p:sp>
      <p:sp>
        <p:nvSpPr>
          <p:cNvPr id="3" name="Content Placeholder 2">
            <a:extLst>
              <a:ext uri="{FF2B5EF4-FFF2-40B4-BE49-F238E27FC236}">
                <a16:creationId xmlns:a16="http://schemas.microsoft.com/office/drawing/2014/main" id="{67A0B958-653F-4FE8-AC4F-CA4283AE0CDF}"/>
              </a:ext>
            </a:extLst>
          </p:cNvPr>
          <p:cNvSpPr>
            <a:spLocks noGrp="1"/>
          </p:cNvSpPr>
          <p:nvPr>
            <p:ph idx="1"/>
          </p:nvPr>
        </p:nvSpPr>
        <p:spPr>
          <a:xfrm>
            <a:off x="125605" y="1322355"/>
            <a:ext cx="8807380" cy="5332007"/>
          </a:xfrm>
        </p:spPr>
        <p:txBody>
          <a:bodyPr>
            <a:normAutofit fontScale="70000" lnSpcReduction="20000"/>
          </a:bodyPr>
          <a:lstStyle/>
          <a:p>
            <a:r>
              <a:rPr lang="en-US" sz="3800" dirty="0">
                <a:solidFill>
                  <a:schemeClr val="accent5">
                    <a:lumMod val="50000"/>
                  </a:schemeClr>
                </a:solidFill>
                <a:latin typeface="Arial Black" panose="020B0A04020102020204" pitchFamily="34" charset="0"/>
              </a:rPr>
              <a:t>E/M level of service for office or other outpatient services can be based on:</a:t>
            </a:r>
          </a:p>
          <a:p>
            <a:pPr lvl="1"/>
            <a:r>
              <a:rPr lang="en-US" sz="3200" dirty="0">
                <a:solidFill>
                  <a:srgbClr val="C00000"/>
                </a:solidFill>
                <a:latin typeface="Arial Black" panose="020B0A04020102020204" pitchFamily="34" charset="0"/>
              </a:rPr>
              <a:t>MDM:</a:t>
            </a:r>
            <a:r>
              <a:rPr lang="en-US" sz="3200" dirty="0">
                <a:solidFill>
                  <a:srgbClr val="002060"/>
                </a:solidFill>
                <a:latin typeface="Arial Black" panose="020B0A04020102020204" pitchFamily="34" charset="0"/>
              </a:rPr>
              <a:t>  Extensive clarifications provided in the guidelines to define the elements of MDM</a:t>
            </a:r>
          </a:p>
          <a:p>
            <a:pPr lvl="1"/>
            <a:r>
              <a:rPr lang="en-US" sz="3200" dirty="0">
                <a:solidFill>
                  <a:srgbClr val="C00000"/>
                </a:solidFill>
                <a:latin typeface="Arial Black" panose="020B0A04020102020204" pitchFamily="34" charset="0"/>
              </a:rPr>
              <a:t>Time:</a:t>
            </a:r>
            <a:r>
              <a:rPr lang="en-US" sz="3200" dirty="0">
                <a:solidFill>
                  <a:srgbClr val="002060"/>
                </a:solidFill>
                <a:latin typeface="Arial Black" panose="020B0A04020102020204" pitchFamily="34" charset="0"/>
              </a:rPr>
              <a:t> Total time spent on the date of the encounter Including non-face-to-face services Clear time ranges for each code</a:t>
            </a:r>
          </a:p>
          <a:p>
            <a:r>
              <a:rPr lang="en-US" sz="3800" dirty="0">
                <a:solidFill>
                  <a:schemeClr val="accent5">
                    <a:lumMod val="50000"/>
                  </a:schemeClr>
                </a:solidFill>
                <a:latin typeface="Arial Black" panose="020B0A04020102020204" pitchFamily="34" charset="0"/>
              </a:rPr>
              <a:t>Addition of a shorter 15-minute prolonged service code (99XXX)o</a:t>
            </a:r>
          </a:p>
          <a:p>
            <a:pPr lvl="1"/>
            <a:r>
              <a:rPr lang="en-US" sz="3800" dirty="0">
                <a:solidFill>
                  <a:srgbClr val="002060"/>
                </a:solidFill>
                <a:latin typeface="Arial Black" panose="020B0A04020102020204" pitchFamily="34" charset="0"/>
              </a:rPr>
              <a:t>To be reported only when the visit is based on time </a:t>
            </a:r>
            <a:r>
              <a:rPr lang="en-US" sz="3800" b="1" dirty="0">
                <a:solidFill>
                  <a:srgbClr val="002060"/>
                </a:solidFill>
                <a:latin typeface="Arial Black" panose="020B0A04020102020204" pitchFamily="34" charset="0"/>
              </a:rPr>
              <a:t>and</a:t>
            </a:r>
          </a:p>
          <a:p>
            <a:pPr lvl="1"/>
            <a:r>
              <a:rPr lang="en-US" sz="3800" b="1" dirty="0">
                <a:solidFill>
                  <a:srgbClr val="002060"/>
                </a:solidFill>
                <a:latin typeface="Arial Black" panose="020B0A04020102020204" pitchFamily="34" charset="0"/>
              </a:rPr>
              <a:t>A</a:t>
            </a:r>
            <a:r>
              <a:rPr lang="en-US" sz="3800" dirty="0">
                <a:solidFill>
                  <a:srgbClr val="002060"/>
                </a:solidFill>
                <a:latin typeface="Arial Black" panose="020B0A04020102020204" pitchFamily="34" charset="0"/>
              </a:rPr>
              <a:t>fter the threshold total time of the highest-level service (i.e., 99205 or 99215) has been exceeded</a:t>
            </a:r>
          </a:p>
          <a:p>
            <a:r>
              <a:rPr lang="en-US" sz="3800" dirty="0">
                <a:solidFill>
                  <a:schemeClr val="accent5">
                    <a:lumMod val="50000"/>
                  </a:schemeClr>
                </a:solidFill>
                <a:latin typeface="Arial Black" panose="020B0A04020102020204" pitchFamily="34" charset="0"/>
              </a:rPr>
              <a:t>Clinical examples to be added at later time </a:t>
            </a:r>
          </a:p>
          <a:p>
            <a:endParaRPr lang="en-US" sz="3800" dirty="0"/>
          </a:p>
          <a:p>
            <a:endParaRPr lang="en-US" dirty="0"/>
          </a:p>
        </p:txBody>
      </p:sp>
      <p:sp>
        <p:nvSpPr>
          <p:cNvPr id="4" name="Date Placeholder 3">
            <a:extLst>
              <a:ext uri="{FF2B5EF4-FFF2-40B4-BE49-F238E27FC236}">
                <a16:creationId xmlns:a16="http://schemas.microsoft.com/office/drawing/2014/main" id="{33F9FEAB-475B-4BB7-9ED9-4C2CE5290CB6}"/>
              </a:ext>
            </a:extLst>
          </p:cNvPr>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a:extLst>
              <a:ext uri="{FF2B5EF4-FFF2-40B4-BE49-F238E27FC236}">
                <a16:creationId xmlns:a16="http://schemas.microsoft.com/office/drawing/2014/main" id="{9B3A33FA-E385-4DC3-9991-EDDA02249C02}"/>
              </a:ext>
            </a:extLst>
          </p:cNvPr>
          <p:cNvSpPr>
            <a:spLocks noGrp="1"/>
          </p:cNvSpPr>
          <p:nvPr>
            <p:ph type="sldNum" sz="quarter" idx="12"/>
          </p:nvPr>
        </p:nvSpPr>
        <p:spPr/>
        <p:txBody>
          <a:bodyPr/>
          <a:lstStyle/>
          <a:p>
            <a:fld id="{5D86E084-3352-1048-A7D3-AB1A259C9C49}" type="slidenum">
              <a:rPr lang="en-US" smtClean="0"/>
              <a:pPr/>
              <a:t>29</a:t>
            </a:fld>
            <a:endParaRPr lang="en-US"/>
          </a:p>
        </p:txBody>
      </p:sp>
    </p:spTree>
    <p:extLst>
      <p:ext uri="{BB962C8B-B14F-4D97-AF65-F5344CB8AC3E}">
        <p14:creationId xmlns:p14="http://schemas.microsoft.com/office/powerpoint/2010/main" val="29628278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396E3-C936-44CD-80CD-C6814EBC42C0}"/>
              </a:ext>
            </a:extLst>
          </p:cNvPr>
          <p:cNvSpPr>
            <a:spLocks noGrp="1"/>
          </p:cNvSpPr>
          <p:nvPr>
            <p:ph type="title"/>
          </p:nvPr>
        </p:nvSpPr>
        <p:spPr>
          <a:xfrm>
            <a:off x="457200" y="214714"/>
            <a:ext cx="8229600" cy="1143000"/>
          </a:xfrm>
        </p:spPr>
        <p:txBody>
          <a:bodyPr/>
          <a:lstStyle/>
          <a:p>
            <a:r>
              <a:rPr lang="en-US" dirty="0">
                <a:latin typeface="Arial Black" panose="020B0A04020102020204" pitchFamily="34" charset="0"/>
              </a:rPr>
              <a:t>MEDICAL DECISION MAKING</a:t>
            </a:r>
          </a:p>
        </p:txBody>
      </p:sp>
      <p:sp>
        <p:nvSpPr>
          <p:cNvPr id="3" name="Content Placeholder 2">
            <a:extLst>
              <a:ext uri="{FF2B5EF4-FFF2-40B4-BE49-F238E27FC236}">
                <a16:creationId xmlns:a16="http://schemas.microsoft.com/office/drawing/2014/main" id="{6B25A6DD-F3DA-4D4A-B2C4-A695C321EA0C}"/>
              </a:ext>
            </a:extLst>
          </p:cNvPr>
          <p:cNvSpPr>
            <a:spLocks noGrp="1"/>
          </p:cNvSpPr>
          <p:nvPr>
            <p:ph idx="1"/>
          </p:nvPr>
        </p:nvSpPr>
        <p:spPr>
          <a:xfrm>
            <a:off x="0" y="1084728"/>
            <a:ext cx="9144000" cy="5660058"/>
          </a:xfrm>
        </p:spPr>
        <p:txBody>
          <a:bodyPr>
            <a:normAutofit fontScale="77500" lnSpcReduction="20000"/>
          </a:bodyPr>
          <a:lstStyle/>
          <a:p>
            <a:r>
              <a:rPr lang="en-US" b="1" dirty="0">
                <a:solidFill>
                  <a:schemeClr val="accent5">
                    <a:lumMod val="50000"/>
                  </a:schemeClr>
                </a:solidFill>
                <a:latin typeface="Arial Black" panose="020B0A04020102020204" pitchFamily="34" charset="0"/>
              </a:rPr>
              <a:t>Modifications to the criteria for MDM:</a:t>
            </a:r>
            <a:endParaRPr lang="en-US" dirty="0">
              <a:solidFill>
                <a:schemeClr val="accent5">
                  <a:lumMod val="50000"/>
                </a:schemeClr>
              </a:solidFill>
              <a:latin typeface="Arial Black" panose="020B0A04020102020204" pitchFamily="34" charset="0"/>
            </a:endParaRPr>
          </a:p>
          <a:p>
            <a:r>
              <a:rPr lang="en-US" dirty="0">
                <a:solidFill>
                  <a:schemeClr val="accent5">
                    <a:lumMod val="50000"/>
                  </a:schemeClr>
                </a:solidFill>
                <a:latin typeface="Arial Black" panose="020B0A04020102020204" pitchFamily="34" charset="0"/>
              </a:rPr>
              <a:t>CMS Table of Risk used as foundation to create the Level of Medical Decision-Making Table</a:t>
            </a:r>
          </a:p>
          <a:p>
            <a:r>
              <a:rPr lang="en-US" dirty="0">
                <a:solidFill>
                  <a:schemeClr val="accent5">
                    <a:lumMod val="50000"/>
                  </a:schemeClr>
                </a:solidFill>
                <a:latin typeface="Arial Black" panose="020B0A04020102020204" pitchFamily="34" charset="0"/>
              </a:rPr>
              <a:t>Removed ambiguous terms (e.g., “mild”) and defined previously ambiguous concepts (e.g., “acute or chronic illness with systemic symptoms”)</a:t>
            </a:r>
            <a:endParaRPr lang="en-US" dirty="0"/>
          </a:p>
          <a:p>
            <a:r>
              <a:rPr lang="en-US" dirty="0">
                <a:solidFill>
                  <a:schemeClr val="accent5">
                    <a:lumMod val="50000"/>
                  </a:schemeClr>
                </a:solidFill>
                <a:latin typeface="Arial Black" panose="020B0A04020102020204" pitchFamily="34" charset="0"/>
              </a:rPr>
              <a:t>Guide to assist in selecting the level of MDM Used for office or other outpatient E/M services only Includes four levels of MDM </a:t>
            </a:r>
            <a:r>
              <a:rPr lang="en-US" b="1" dirty="0">
                <a:solidFill>
                  <a:schemeClr val="accent5">
                    <a:lumMod val="50000"/>
                  </a:schemeClr>
                </a:solidFill>
                <a:latin typeface="Arial Black" panose="020B0A04020102020204" pitchFamily="34" charset="0"/>
              </a:rPr>
              <a:t>(unchanged from current levels of MDM)</a:t>
            </a:r>
            <a:endParaRPr lang="en-US" sz="2400" dirty="0">
              <a:solidFill>
                <a:schemeClr val="accent5">
                  <a:lumMod val="50000"/>
                </a:schemeClr>
              </a:solidFill>
              <a:latin typeface="Arial Black" panose="020B0A04020102020204" pitchFamily="34" charset="0"/>
            </a:endParaRPr>
          </a:p>
          <a:p>
            <a:pPr lvl="1"/>
            <a:r>
              <a:rPr lang="en-US" sz="3100" dirty="0">
                <a:solidFill>
                  <a:srgbClr val="002060"/>
                </a:solidFill>
                <a:latin typeface="Arial Black" panose="020B0A04020102020204" pitchFamily="34" charset="0"/>
              </a:rPr>
              <a:t>Straightforward</a:t>
            </a:r>
          </a:p>
          <a:p>
            <a:pPr lvl="1"/>
            <a:r>
              <a:rPr lang="en-US" sz="3100" dirty="0">
                <a:solidFill>
                  <a:srgbClr val="002060"/>
                </a:solidFill>
                <a:latin typeface="Arial Black" panose="020B0A04020102020204" pitchFamily="34" charset="0"/>
              </a:rPr>
              <a:t>Low</a:t>
            </a:r>
          </a:p>
          <a:p>
            <a:pPr lvl="1"/>
            <a:r>
              <a:rPr lang="en-US" sz="3100" dirty="0">
                <a:solidFill>
                  <a:srgbClr val="002060"/>
                </a:solidFill>
                <a:latin typeface="Arial Black" panose="020B0A04020102020204" pitchFamily="34" charset="0"/>
              </a:rPr>
              <a:t>Moderate</a:t>
            </a:r>
          </a:p>
          <a:p>
            <a:pPr lvl="1"/>
            <a:r>
              <a:rPr lang="en-US" sz="3100" dirty="0">
                <a:solidFill>
                  <a:srgbClr val="002060"/>
                </a:solidFill>
                <a:latin typeface="Arial Black" panose="020B0A04020102020204" pitchFamily="34" charset="0"/>
              </a:rPr>
              <a:t>High </a:t>
            </a:r>
          </a:p>
          <a:p>
            <a:pPr lvl="1"/>
            <a:endParaRPr lang="en-US" dirty="0">
              <a:latin typeface="Arial Black" panose="020B0A04020102020204" pitchFamily="34" charset="0"/>
            </a:endParaRPr>
          </a:p>
          <a:p>
            <a:endParaRPr lang="en-US" dirty="0"/>
          </a:p>
          <a:p>
            <a:endParaRPr lang="en-US" dirty="0"/>
          </a:p>
          <a:p>
            <a:endParaRPr lang="en-US" dirty="0"/>
          </a:p>
        </p:txBody>
      </p:sp>
      <p:sp>
        <p:nvSpPr>
          <p:cNvPr id="4" name="Date Placeholder 3">
            <a:extLst>
              <a:ext uri="{FF2B5EF4-FFF2-40B4-BE49-F238E27FC236}">
                <a16:creationId xmlns:a16="http://schemas.microsoft.com/office/drawing/2014/main" id="{82995321-947C-4C36-B25C-885A86E33EBA}"/>
              </a:ext>
            </a:extLst>
          </p:cNvPr>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a:extLst>
              <a:ext uri="{FF2B5EF4-FFF2-40B4-BE49-F238E27FC236}">
                <a16:creationId xmlns:a16="http://schemas.microsoft.com/office/drawing/2014/main" id="{DD842499-D839-4F8F-AD03-D1C274AB8ADC}"/>
              </a:ext>
            </a:extLst>
          </p:cNvPr>
          <p:cNvSpPr>
            <a:spLocks noGrp="1"/>
          </p:cNvSpPr>
          <p:nvPr>
            <p:ph type="sldNum" sz="quarter" idx="12"/>
          </p:nvPr>
        </p:nvSpPr>
        <p:spPr/>
        <p:txBody>
          <a:bodyPr/>
          <a:lstStyle/>
          <a:p>
            <a:fld id="{5D86E084-3352-1048-A7D3-AB1A259C9C49}" type="slidenum">
              <a:rPr lang="en-US" smtClean="0"/>
              <a:pPr/>
              <a:t>30</a:t>
            </a:fld>
            <a:endParaRPr lang="en-US"/>
          </a:p>
        </p:txBody>
      </p:sp>
    </p:spTree>
    <p:extLst>
      <p:ext uri="{BB962C8B-B14F-4D97-AF65-F5344CB8AC3E}">
        <p14:creationId xmlns:p14="http://schemas.microsoft.com/office/powerpoint/2010/main" val="358388659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0E75600C-53C0-4CEF-BE90-AFA0EF7F83B2}"/>
              </a:ext>
            </a:extLst>
          </p:cNvPr>
          <p:cNvPicPr>
            <a:picLocks noGrp="1" noChangeAspect="1"/>
          </p:cNvPicPr>
          <p:nvPr>
            <p:ph idx="1"/>
          </p:nvPr>
        </p:nvPicPr>
        <p:blipFill>
          <a:blip r:embed="rId2"/>
          <a:stretch>
            <a:fillRect/>
          </a:stretch>
        </p:blipFill>
        <p:spPr>
          <a:xfrm>
            <a:off x="-54777" y="795866"/>
            <a:ext cx="9198777" cy="4741333"/>
          </a:xfrm>
          <a:prstGeom prst="rect">
            <a:avLst/>
          </a:prstGeom>
        </p:spPr>
      </p:pic>
      <p:sp>
        <p:nvSpPr>
          <p:cNvPr id="4" name="Date Placeholder 3">
            <a:extLst>
              <a:ext uri="{FF2B5EF4-FFF2-40B4-BE49-F238E27FC236}">
                <a16:creationId xmlns:a16="http://schemas.microsoft.com/office/drawing/2014/main" id="{C3E33129-0B06-45DC-8873-287F641BD53C}"/>
              </a:ext>
            </a:extLst>
          </p:cNvPr>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a:extLst>
              <a:ext uri="{FF2B5EF4-FFF2-40B4-BE49-F238E27FC236}">
                <a16:creationId xmlns:a16="http://schemas.microsoft.com/office/drawing/2014/main" id="{F870EBD8-09BA-4290-BC9F-9560FA7F2B65}"/>
              </a:ext>
            </a:extLst>
          </p:cNvPr>
          <p:cNvSpPr>
            <a:spLocks noGrp="1"/>
          </p:cNvSpPr>
          <p:nvPr>
            <p:ph type="sldNum" sz="quarter" idx="12"/>
          </p:nvPr>
        </p:nvSpPr>
        <p:spPr/>
        <p:txBody>
          <a:bodyPr/>
          <a:lstStyle/>
          <a:p>
            <a:fld id="{5D86E084-3352-1048-A7D3-AB1A259C9C49}" type="slidenum">
              <a:rPr lang="en-US" smtClean="0"/>
              <a:pPr/>
              <a:t>31</a:t>
            </a:fld>
            <a:endParaRPr lang="en-US"/>
          </a:p>
        </p:txBody>
      </p:sp>
      <p:pic>
        <p:nvPicPr>
          <p:cNvPr id="7" name="Picture 6">
            <a:extLst>
              <a:ext uri="{FF2B5EF4-FFF2-40B4-BE49-F238E27FC236}">
                <a16:creationId xmlns:a16="http://schemas.microsoft.com/office/drawing/2014/main" id="{D70CFD00-07C5-4734-A4F2-AFA768114BE3}"/>
              </a:ext>
            </a:extLst>
          </p:cNvPr>
          <p:cNvPicPr>
            <a:picLocks noChangeAspect="1"/>
          </p:cNvPicPr>
          <p:nvPr/>
        </p:nvPicPr>
        <p:blipFill>
          <a:blip r:embed="rId3"/>
          <a:stretch>
            <a:fillRect/>
          </a:stretch>
        </p:blipFill>
        <p:spPr>
          <a:xfrm>
            <a:off x="4454115" y="5917761"/>
            <a:ext cx="4587638" cy="373412"/>
          </a:xfrm>
          <a:prstGeom prst="rect">
            <a:avLst/>
          </a:prstGeom>
        </p:spPr>
      </p:pic>
      <p:sp>
        <p:nvSpPr>
          <p:cNvPr id="3" name="Rectangle 2">
            <a:extLst>
              <a:ext uri="{FF2B5EF4-FFF2-40B4-BE49-F238E27FC236}">
                <a16:creationId xmlns:a16="http://schemas.microsoft.com/office/drawing/2014/main" id="{E250BC4F-577F-4A8A-89DB-46E3C5680060}"/>
              </a:ext>
            </a:extLst>
          </p:cNvPr>
          <p:cNvSpPr/>
          <p:nvPr/>
        </p:nvSpPr>
        <p:spPr>
          <a:xfrm>
            <a:off x="4809067" y="2777067"/>
            <a:ext cx="4157133" cy="651933"/>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DE05DC0-C70F-4741-B31E-C9A74B0892B8}"/>
              </a:ext>
            </a:extLst>
          </p:cNvPr>
          <p:cNvSpPr/>
          <p:nvPr/>
        </p:nvSpPr>
        <p:spPr>
          <a:xfrm>
            <a:off x="4809067" y="3429000"/>
            <a:ext cx="4157133" cy="651933"/>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4FA1268-1DC1-44C6-BED5-A207B7DA95B1}"/>
              </a:ext>
            </a:extLst>
          </p:cNvPr>
          <p:cNvSpPr/>
          <p:nvPr/>
        </p:nvSpPr>
        <p:spPr>
          <a:xfrm>
            <a:off x="4809067" y="4080933"/>
            <a:ext cx="4157133" cy="762000"/>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15A4723-F016-437B-AD0A-25345097C895}"/>
              </a:ext>
            </a:extLst>
          </p:cNvPr>
          <p:cNvSpPr txBox="1"/>
          <p:nvPr/>
        </p:nvSpPr>
        <p:spPr>
          <a:xfrm>
            <a:off x="5838091" y="984381"/>
            <a:ext cx="3054699" cy="523220"/>
          </a:xfrm>
          <a:prstGeom prst="rect">
            <a:avLst/>
          </a:prstGeom>
          <a:noFill/>
        </p:spPr>
        <p:txBody>
          <a:bodyPr wrap="square" rtlCol="0">
            <a:spAutoFit/>
          </a:bodyPr>
          <a:lstStyle/>
          <a:p>
            <a:r>
              <a:rPr lang="en-US" sz="2800" dirty="0">
                <a:solidFill>
                  <a:schemeClr val="accent4">
                    <a:lumMod val="75000"/>
                  </a:schemeClr>
                </a:solidFill>
                <a:latin typeface="Arial Black" panose="020B0A04020102020204" pitchFamily="34" charset="0"/>
              </a:rPr>
              <a:t>2020 and 2021</a:t>
            </a:r>
          </a:p>
        </p:txBody>
      </p:sp>
    </p:spTree>
    <p:extLst>
      <p:ext uri="{BB962C8B-B14F-4D97-AF65-F5344CB8AC3E}">
        <p14:creationId xmlns:p14="http://schemas.microsoft.com/office/powerpoint/2010/main" val="24002027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F6A5FE-A81D-4562-8446-714B76F66A39}"/>
              </a:ext>
            </a:extLst>
          </p:cNvPr>
          <p:cNvSpPr>
            <a:spLocks noGrp="1"/>
          </p:cNvSpPr>
          <p:nvPr>
            <p:ph type="dt" sz="half" idx="10"/>
          </p:nvPr>
        </p:nvSpPr>
        <p:spPr/>
        <p:txBody>
          <a:bodyPr/>
          <a:lstStyle/>
          <a:p>
            <a:fld id="{D626FC28-D3B6-47B1-9638-E1BA853745F4}" type="datetime1">
              <a:rPr lang="en-US" smtClean="0"/>
              <a:pPr/>
              <a:t>11/24/2020</a:t>
            </a:fld>
            <a:endParaRPr lang="en-US"/>
          </a:p>
        </p:txBody>
      </p:sp>
      <p:sp>
        <p:nvSpPr>
          <p:cNvPr id="3" name="Slide Number Placeholder 2">
            <a:extLst>
              <a:ext uri="{FF2B5EF4-FFF2-40B4-BE49-F238E27FC236}">
                <a16:creationId xmlns:a16="http://schemas.microsoft.com/office/drawing/2014/main" id="{E5D3B6C7-D740-4BF9-8F1C-3B261E0405FF}"/>
              </a:ext>
            </a:extLst>
          </p:cNvPr>
          <p:cNvSpPr>
            <a:spLocks noGrp="1"/>
          </p:cNvSpPr>
          <p:nvPr>
            <p:ph type="sldNum" sz="quarter" idx="12"/>
          </p:nvPr>
        </p:nvSpPr>
        <p:spPr/>
        <p:txBody>
          <a:bodyPr/>
          <a:lstStyle/>
          <a:p>
            <a:fld id="{5D86E084-3352-1048-A7D3-AB1A259C9C49}" type="slidenum">
              <a:rPr lang="en-US" smtClean="0"/>
              <a:pPr/>
              <a:t>32</a:t>
            </a:fld>
            <a:endParaRPr lang="en-US"/>
          </a:p>
        </p:txBody>
      </p:sp>
      <p:pic>
        <p:nvPicPr>
          <p:cNvPr id="5" name="Picture 4">
            <a:extLst>
              <a:ext uri="{FF2B5EF4-FFF2-40B4-BE49-F238E27FC236}">
                <a16:creationId xmlns:a16="http://schemas.microsoft.com/office/drawing/2014/main" id="{FCEC8FBE-AEB6-4B93-A725-6F25617C2560}"/>
              </a:ext>
            </a:extLst>
          </p:cNvPr>
          <p:cNvPicPr>
            <a:picLocks noChangeAspect="1"/>
          </p:cNvPicPr>
          <p:nvPr/>
        </p:nvPicPr>
        <p:blipFill>
          <a:blip r:embed="rId2"/>
          <a:stretch>
            <a:fillRect/>
          </a:stretch>
        </p:blipFill>
        <p:spPr>
          <a:xfrm>
            <a:off x="0" y="1093750"/>
            <a:ext cx="9144000" cy="4643384"/>
          </a:xfrm>
          <a:prstGeom prst="rect">
            <a:avLst/>
          </a:prstGeom>
        </p:spPr>
      </p:pic>
      <p:pic>
        <p:nvPicPr>
          <p:cNvPr id="6" name="Picture 5">
            <a:extLst>
              <a:ext uri="{FF2B5EF4-FFF2-40B4-BE49-F238E27FC236}">
                <a16:creationId xmlns:a16="http://schemas.microsoft.com/office/drawing/2014/main" id="{2C8DFC48-29C2-41C4-B702-E3B62DE085DC}"/>
              </a:ext>
            </a:extLst>
          </p:cNvPr>
          <p:cNvPicPr>
            <a:picLocks noChangeAspect="1"/>
          </p:cNvPicPr>
          <p:nvPr/>
        </p:nvPicPr>
        <p:blipFill>
          <a:blip r:embed="rId3"/>
          <a:stretch>
            <a:fillRect/>
          </a:stretch>
        </p:blipFill>
        <p:spPr>
          <a:xfrm>
            <a:off x="4454115" y="5917761"/>
            <a:ext cx="4587638" cy="373412"/>
          </a:xfrm>
          <a:prstGeom prst="rect">
            <a:avLst/>
          </a:prstGeom>
        </p:spPr>
      </p:pic>
      <p:sp>
        <p:nvSpPr>
          <p:cNvPr id="4" name="TextBox 3">
            <a:extLst>
              <a:ext uri="{FF2B5EF4-FFF2-40B4-BE49-F238E27FC236}">
                <a16:creationId xmlns:a16="http://schemas.microsoft.com/office/drawing/2014/main" id="{DD7036E1-C5F0-4E00-A7AC-3A85B4394E39}"/>
              </a:ext>
            </a:extLst>
          </p:cNvPr>
          <p:cNvSpPr txBox="1"/>
          <p:nvPr/>
        </p:nvSpPr>
        <p:spPr>
          <a:xfrm>
            <a:off x="5387546" y="1586139"/>
            <a:ext cx="3847071" cy="523220"/>
          </a:xfrm>
          <a:prstGeom prst="rect">
            <a:avLst/>
          </a:prstGeom>
          <a:solidFill>
            <a:schemeClr val="bg1"/>
          </a:solidFill>
        </p:spPr>
        <p:txBody>
          <a:bodyPr wrap="square" rtlCol="0">
            <a:spAutoFit/>
          </a:bodyPr>
          <a:lstStyle/>
          <a:p>
            <a:r>
              <a:rPr lang="en-US" sz="2800" dirty="0">
                <a:solidFill>
                  <a:srgbClr val="C00000"/>
                </a:solidFill>
                <a:latin typeface="Arial Black" panose="020B0A04020102020204" pitchFamily="34" charset="0"/>
              </a:rPr>
              <a:t>Clinically Relevant</a:t>
            </a:r>
          </a:p>
        </p:txBody>
      </p:sp>
    </p:spTree>
    <p:extLst>
      <p:ext uri="{BB962C8B-B14F-4D97-AF65-F5344CB8AC3E}">
        <p14:creationId xmlns:p14="http://schemas.microsoft.com/office/powerpoint/2010/main" val="407634881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FF99B0-826F-4F9D-A9DC-38B693D6E15C}"/>
              </a:ext>
            </a:extLst>
          </p:cNvPr>
          <p:cNvSpPr>
            <a:spLocks noGrp="1"/>
          </p:cNvSpPr>
          <p:nvPr>
            <p:ph type="dt" sz="half" idx="10"/>
          </p:nvPr>
        </p:nvSpPr>
        <p:spPr/>
        <p:txBody>
          <a:bodyPr/>
          <a:lstStyle/>
          <a:p>
            <a:fld id="{D626FC28-D3B6-47B1-9638-E1BA853745F4}" type="datetime1">
              <a:rPr lang="en-US" smtClean="0"/>
              <a:pPr/>
              <a:t>11/24/2020</a:t>
            </a:fld>
            <a:endParaRPr lang="en-US"/>
          </a:p>
        </p:txBody>
      </p:sp>
      <p:sp>
        <p:nvSpPr>
          <p:cNvPr id="3" name="Slide Number Placeholder 2">
            <a:extLst>
              <a:ext uri="{FF2B5EF4-FFF2-40B4-BE49-F238E27FC236}">
                <a16:creationId xmlns:a16="http://schemas.microsoft.com/office/drawing/2014/main" id="{BAF598D6-E55D-414C-BFDC-7891977E3D1B}"/>
              </a:ext>
            </a:extLst>
          </p:cNvPr>
          <p:cNvSpPr>
            <a:spLocks noGrp="1"/>
          </p:cNvSpPr>
          <p:nvPr>
            <p:ph type="sldNum" sz="quarter" idx="12"/>
          </p:nvPr>
        </p:nvSpPr>
        <p:spPr/>
        <p:txBody>
          <a:bodyPr/>
          <a:lstStyle/>
          <a:p>
            <a:fld id="{5D86E084-3352-1048-A7D3-AB1A259C9C49}" type="slidenum">
              <a:rPr lang="en-US" smtClean="0"/>
              <a:pPr/>
              <a:t>33</a:t>
            </a:fld>
            <a:endParaRPr lang="en-US"/>
          </a:p>
        </p:txBody>
      </p:sp>
      <p:pic>
        <p:nvPicPr>
          <p:cNvPr id="4" name="Picture 3">
            <a:extLst>
              <a:ext uri="{FF2B5EF4-FFF2-40B4-BE49-F238E27FC236}">
                <a16:creationId xmlns:a16="http://schemas.microsoft.com/office/drawing/2014/main" id="{B7783EAD-92DC-4480-B0A1-2D8439902D31}"/>
              </a:ext>
            </a:extLst>
          </p:cNvPr>
          <p:cNvPicPr>
            <a:picLocks noChangeAspect="1"/>
          </p:cNvPicPr>
          <p:nvPr/>
        </p:nvPicPr>
        <p:blipFill>
          <a:blip r:embed="rId2"/>
          <a:stretch>
            <a:fillRect/>
          </a:stretch>
        </p:blipFill>
        <p:spPr>
          <a:xfrm>
            <a:off x="0" y="991045"/>
            <a:ext cx="9144000" cy="4875909"/>
          </a:xfrm>
          <a:prstGeom prst="rect">
            <a:avLst/>
          </a:prstGeom>
        </p:spPr>
      </p:pic>
      <p:pic>
        <p:nvPicPr>
          <p:cNvPr id="5" name="Picture 4">
            <a:extLst>
              <a:ext uri="{FF2B5EF4-FFF2-40B4-BE49-F238E27FC236}">
                <a16:creationId xmlns:a16="http://schemas.microsoft.com/office/drawing/2014/main" id="{726D8878-C660-475D-9C86-CA166BD1DA12}"/>
              </a:ext>
            </a:extLst>
          </p:cNvPr>
          <p:cNvPicPr>
            <a:picLocks noChangeAspect="1"/>
          </p:cNvPicPr>
          <p:nvPr/>
        </p:nvPicPr>
        <p:blipFill>
          <a:blip r:embed="rId3"/>
          <a:stretch>
            <a:fillRect/>
          </a:stretch>
        </p:blipFill>
        <p:spPr>
          <a:xfrm>
            <a:off x="4454115" y="5917761"/>
            <a:ext cx="4587638" cy="373412"/>
          </a:xfrm>
          <a:prstGeom prst="rect">
            <a:avLst/>
          </a:prstGeom>
        </p:spPr>
      </p:pic>
      <p:sp>
        <p:nvSpPr>
          <p:cNvPr id="6" name="Rectangle 5">
            <a:extLst>
              <a:ext uri="{FF2B5EF4-FFF2-40B4-BE49-F238E27FC236}">
                <a16:creationId xmlns:a16="http://schemas.microsoft.com/office/drawing/2014/main" id="{E21E1D1F-C243-468D-A973-EC58470202E1}"/>
              </a:ext>
            </a:extLst>
          </p:cNvPr>
          <p:cNvSpPr/>
          <p:nvPr/>
        </p:nvSpPr>
        <p:spPr>
          <a:xfrm>
            <a:off x="642551" y="4127157"/>
            <a:ext cx="7933038" cy="576648"/>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1C0A006-A72B-4B18-BDAB-241989A24084}"/>
              </a:ext>
            </a:extLst>
          </p:cNvPr>
          <p:cNvSpPr/>
          <p:nvPr/>
        </p:nvSpPr>
        <p:spPr>
          <a:xfrm>
            <a:off x="642551" y="4754612"/>
            <a:ext cx="6631460" cy="377561"/>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67753B8-971D-4B58-8C70-42523A37CD8C}"/>
              </a:ext>
            </a:extLst>
          </p:cNvPr>
          <p:cNvSpPr/>
          <p:nvPr/>
        </p:nvSpPr>
        <p:spPr>
          <a:xfrm>
            <a:off x="642551" y="5182980"/>
            <a:ext cx="8254314" cy="554039"/>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876286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C27D6B-F917-4AAA-A4D1-8BC47AB9AF39}"/>
              </a:ext>
            </a:extLst>
          </p:cNvPr>
          <p:cNvSpPr>
            <a:spLocks noGrp="1"/>
          </p:cNvSpPr>
          <p:nvPr>
            <p:ph type="dt" sz="half" idx="10"/>
          </p:nvPr>
        </p:nvSpPr>
        <p:spPr/>
        <p:txBody>
          <a:bodyPr/>
          <a:lstStyle/>
          <a:p>
            <a:fld id="{D626FC28-D3B6-47B1-9638-E1BA853745F4}" type="datetime1">
              <a:rPr lang="en-US" smtClean="0"/>
              <a:pPr/>
              <a:t>11/24/2020</a:t>
            </a:fld>
            <a:endParaRPr lang="en-US"/>
          </a:p>
        </p:txBody>
      </p:sp>
      <p:sp>
        <p:nvSpPr>
          <p:cNvPr id="3" name="Slide Number Placeholder 2">
            <a:extLst>
              <a:ext uri="{FF2B5EF4-FFF2-40B4-BE49-F238E27FC236}">
                <a16:creationId xmlns:a16="http://schemas.microsoft.com/office/drawing/2014/main" id="{E34416A4-C52F-4B0E-9962-0E522AB470B9}"/>
              </a:ext>
            </a:extLst>
          </p:cNvPr>
          <p:cNvSpPr>
            <a:spLocks noGrp="1"/>
          </p:cNvSpPr>
          <p:nvPr>
            <p:ph type="sldNum" sz="quarter" idx="12"/>
          </p:nvPr>
        </p:nvSpPr>
        <p:spPr/>
        <p:txBody>
          <a:bodyPr/>
          <a:lstStyle/>
          <a:p>
            <a:fld id="{5D86E084-3352-1048-A7D3-AB1A259C9C49}" type="slidenum">
              <a:rPr lang="en-US" smtClean="0"/>
              <a:pPr/>
              <a:t>34</a:t>
            </a:fld>
            <a:endParaRPr lang="en-US"/>
          </a:p>
        </p:txBody>
      </p:sp>
      <p:pic>
        <p:nvPicPr>
          <p:cNvPr id="4" name="Picture 3">
            <a:extLst>
              <a:ext uri="{FF2B5EF4-FFF2-40B4-BE49-F238E27FC236}">
                <a16:creationId xmlns:a16="http://schemas.microsoft.com/office/drawing/2014/main" id="{B4DC522F-EBF1-44D6-AB15-F31AFB24DFC1}"/>
              </a:ext>
            </a:extLst>
          </p:cNvPr>
          <p:cNvPicPr>
            <a:picLocks noChangeAspect="1"/>
          </p:cNvPicPr>
          <p:nvPr/>
        </p:nvPicPr>
        <p:blipFill>
          <a:blip r:embed="rId2"/>
          <a:stretch>
            <a:fillRect/>
          </a:stretch>
        </p:blipFill>
        <p:spPr>
          <a:xfrm>
            <a:off x="0" y="558799"/>
            <a:ext cx="9144000" cy="5435600"/>
          </a:xfrm>
          <a:prstGeom prst="rect">
            <a:avLst/>
          </a:prstGeom>
        </p:spPr>
      </p:pic>
      <p:pic>
        <p:nvPicPr>
          <p:cNvPr id="5" name="Picture 4">
            <a:extLst>
              <a:ext uri="{FF2B5EF4-FFF2-40B4-BE49-F238E27FC236}">
                <a16:creationId xmlns:a16="http://schemas.microsoft.com/office/drawing/2014/main" id="{A42D4E73-F166-49FB-9DB2-14435027B973}"/>
              </a:ext>
            </a:extLst>
          </p:cNvPr>
          <p:cNvPicPr>
            <a:picLocks noChangeAspect="1"/>
          </p:cNvPicPr>
          <p:nvPr/>
        </p:nvPicPr>
        <p:blipFill>
          <a:blip r:embed="rId3"/>
          <a:stretch>
            <a:fillRect/>
          </a:stretch>
        </p:blipFill>
        <p:spPr>
          <a:xfrm>
            <a:off x="4454115" y="5917761"/>
            <a:ext cx="4587638" cy="373412"/>
          </a:xfrm>
          <a:prstGeom prst="rect">
            <a:avLst/>
          </a:prstGeom>
        </p:spPr>
      </p:pic>
    </p:spTree>
    <p:extLst>
      <p:ext uri="{BB962C8B-B14F-4D97-AF65-F5344CB8AC3E}">
        <p14:creationId xmlns:p14="http://schemas.microsoft.com/office/powerpoint/2010/main" val="366976899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C5510E-FB54-4D6F-819D-28AC5974DD35}"/>
              </a:ext>
            </a:extLst>
          </p:cNvPr>
          <p:cNvSpPr>
            <a:spLocks noGrp="1"/>
          </p:cNvSpPr>
          <p:nvPr>
            <p:ph type="dt" sz="half" idx="10"/>
          </p:nvPr>
        </p:nvSpPr>
        <p:spPr/>
        <p:txBody>
          <a:bodyPr/>
          <a:lstStyle/>
          <a:p>
            <a:fld id="{D626FC28-D3B6-47B1-9638-E1BA853745F4}" type="datetime1">
              <a:rPr lang="en-US" smtClean="0"/>
              <a:pPr/>
              <a:t>11/24/2020</a:t>
            </a:fld>
            <a:endParaRPr lang="en-US"/>
          </a:p>
        </p:txBody>
      </p:sp>
      <p:sp>
        <p:nvSpPr>
          <p:cNvPr id="3" name="Slide Number Placeholder 2">
            <a:extLst>
              <a:ext uri="{FF2B5EF4-FFF2-40B4-BE49-F238E27FC236}">
                <a16:creationId xmlns:a16="http://schemas.microsoft.com/office/drawing/2014/main" id="{D1E6F421-9938-4BD0-A71A-1ACBD6DFEFB3}"/>
              </a:ext>
            </a:extLst>
          </p:cNvPr>
          <p:cNvSpPr>
            <a:spLocks noGrp="1"/>
          </p:cNvSpPr>
          <p:nvPr>
            <p:ph type="sldNum" sz="quarter" idx="12"/>
          </p:nvPr>
        </p:nvSpPr>
        <p:spPr/>
        <p:txBody>
          <a:bodyPr/>
          <a:lstStyle/>
          <a:p>
            <a:fld id="{5D86E084-3352-1048-A7D3-AB1A259C9C49}" type="slidenum">
              <a:rPr lang="en-US" smtClean="0"/>
              <a:pPr/>
              <a:t>35</a:t>
            </a:fld>
            <a:endParaRPr lang="en-US"/>
          </a:p>
        </p:txBody>
      </p:sp>
      <p:pic>
        <p:nvPicPr>
          <p:cNvPr id="4" name="Picture 3">
            <a:extLst>
              <a:ext uri="{FF2B5EF4-FFF2-40B4-BE49-F238E27FC236}">
                <a16:creationId xmlns:a16="http://schemas.microsoft.com/office/drawing/2014/main" id="{D46DA1B0-F9B0-4267-ADA4-8B43EED30D83}"/>
              </a:ext>
            </a:extLst>
          </p:cNvPr>
          <p:cNvPicPr>
            <a:picLocks noChangeAspect="1"/>
          </p:cNvPicPr>
          <p:nvPr/>
        </p:nvPicPr>
        <p:blipFill>
          <a:blip r:embed="rId2"/>
          <a:stretch>
            <a:fillRect/>
          </a:stretch>
        </p:blipFill>
        <p:spPr>
          <a:xfrm>
            <a:off x="0" y="1185522"/>
            <a:ext cx="9144000" cy="3775944"/>
          </a:xfrm>
          <a:prstGeom prst="rect">
            <a:avLst/>
          </a:prstGeom>
        </p:spPr>
      </p:pic>
      <p:pic>
        <p:nvPicPr>
          <p:cNvPr id="5" name="Picture 4">
            <a:extLst>
              <a:ext uri="{FF2B5EF4-FFF2-40B4-BE49-F238E27FC236}">
                <a16:creationId xmlns:a16="http://schemas.microsoft.com/office/drawing/2014/main" id="{07ACC7D4-83DE-4A19-8231-C750FE04A34A}"/>
              </a:ext>
            </a:extLst>
          </p:cNvPr>
          <p:cNvPicPr>
            <a:picLocks noChangeAspect="1"/>
          </p:cNvPicPr>
          <p:nvPr/>
        </p:nvPicPr>
        <p:blipFill>
          <a:blip r:embed="rId3"/>
          <a:stretch>
            <a:fillRect/>
          </a:stretch>
        </p:blipFill>
        <p:spPr>
          <a:xfrm>
            <a:off x="4454115" y="5917761"/>
            <a:ext cx="4587638" cy="373412"/>
          </a:xfrm>
          <a:prstGeom prst="rect">
            <a:avLst/>
          </a:prstGeom>
        </p:spPr>
      </p:pic>
    </p:spTree>
    <p:extLst>
      <p:ext uri="{BB962C8B-B14F-4D97-AF65-F5344CB8AC3E}">
        <p14:creationId xmlns:p14="http://schemas.microsoft.com/office/powerpoint/2010/main" val="330912234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8E0DE5-B596-4E92-925A-E491568060F5}"/>
              </a:ext>
            </a:extLst>
          </p:cNvPr>
          <p:cNvSpPr>
            <a:spLocks noGrp="1"/>
          </p:cNvSpPr>
          <p:nvPr>
            <p:ph type="dt" sz="half" idx="10"/>
          </p:nvPr>
        </p:nvSpPr>
        <p:spPr/>
        <p:txBody>
          <a:bodyPr/>
          <a:lstStyle/>
          <a:p>
            <a:fld id="{D626FC28-D3B6-47B1-9638-E1BA853745F4}" type="datetime1">
              <a:rPr lang="en-US" smtClean="0"/>
              <a:pPr/>
              <a:t>11/24/2020</a:t>
            </a:fld>
            <a:endParaRPr lang="en-US"/>
          </a:p>
        </p:txBody>
      </p:sp>
      <p:sp>
        <p:nvSpPr>
          <p:cNvPr id="3" name="Slide Number Placeholder 2">
            <a:extLst>
              <a:ext uri="{FF2B5EF4-FFF2-40B4-BE49-F238E27FC236}">
                <a16:creationId xmlns:a16="http://schemas.microsoft.com/office/drawing/2014/main" id="{A685AB9B-C129-432F-9AB4-BB7BDEF255FB}"/>
              </a:ext>
            </a:extLst>
          </p:cNvPr>
          <p:cNvSpPr>
            <a:spLocks noGrp="1"/>
          </p:cNvSpPr>
          <p:nvPr>
            <p:ph type="sldNum" sz="quarter" idx="12"/>
          </p:nvPr>
        </p:nvSpPr>
        <p:spPr/>
        <p:txBody>
          <a:bodyPr/>
          <a:lstStyle/>
          <a:p>
            <a:fld id="{5D86E084-3352-1048-A7D3-AB1A259C9C49}" type="slidenum">
              <a:rPr lang="en-US" smtClean="0"/>
              <a:pPr/>
              <a:t>36</a:t>
            </a:fld>
            <a:endParaRPr lang="en-US"/>
          </a:p>
        </p:txBody>
      </p:sp>
      <p:pic>
        <p:nvPicPr>
          <p:cNvPr id="4" name="Picture 3">
            <a:extLst>
              <a:ext uri="{FF2B5EF4-FFF2-40B4-BE49-F238E27FC236}">
                <a16:creationId xmlns:a16="http://schemas.microsoft.com/office/drawing/2014/main" id="{9308F4B5-3A48-4F09-8559-F272C44EBB88}"/>
              </a:ext>
            </a:extLst>
          </p:cNvPr>
          <p:cNvPicPr>
            <a:picLocks noChangeAspect="1"/>
          </p:cNvPicPr>
          <p:nvPr/>
        </p:nvPicPr>
        <p:blipFill>
          <a:blip r:embed="rId2"/>
          <a:stretch>
            <a:fillRect/>
          </a:stretch>
        </p:blipFill>
        <p:spPr>
          <a:xfrm>
            <a:off x="-67733" y="764807"/>
            <a:ext cx="9144000" cy="4803451"/>
          </a:xfrm>
          <a:prstGeom prst="rect">
            <a:avLst/>
          </a:prstGeom>
        </p:spPr>
      </p:pic>
      <p:pic>
        <p:nvPicPr>
          <p:cNvPr id="5" name="Picture 4">
            <a:extLst>
              <a:ext uri="{FF2B5EF4-FFF2-40B4-BE49-F238E27FC236}">
                <a16:creationId xmlns:a16="http://schemas.microsoft.com/office/drawing/2014/main" id="{45BE475E-8892-463B-B994-A8E9C62F67DC}"/>
              </a:ext>
            </a:extLst>
          </p:cNvPr>
          <p:cNvPicPr>
            <a:picLocks noChangeAspect="1"/>
          </p:cNvPicPr>
          <p:nvPr/>
        </p:nvPicPr>
        <p:blipFill>
          <a:blip r:embed="rId3"/>
          <a:stretch>
            <a:fillRect/>
          </a:stretch>
        </p:blipFill>
        <p:spPr>
          <a:xfrm>
            <a:off x="4454115" y="5917761"/>
            <a:ext cx="4587638" cy="373412"/>
          </a:xfrm>
          <a:prstGeom prst="rect">
            <a:avLst/>
          </a:prstGeom>
        </p:spPr>
      </p:pic>
      <p:sp>
        <p:nvSpPr>
          <p:cNvPr id="6" name="Rectangle 5">
            <a:extLst>
              <a:ext uri="{FF2B5EF4-FFF2-40B4-BE49-F238E27FC236}">
                <a16:creationId xmlns:a16="http://schemas.microsoft.com/office/drawing/2014/main" id="{388A0C6A-ED11-47A3-8D0F-8030F92BD264}"/>
              </a:ext>
            </a:extLst>
          </p:cNvPr>
          <p:cNvSpPr/>
          <p:nvPr/>
        </p:nvSpPr>
        <p:spPr>
          <a:xfrm>
            <a:off x="301451" y="1828800"/>
            <a:ext cx="2200589" cy="381837"/>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96666D5-9C3B-4282-9413-E65F7ED0B5F9}"/>
              </a:ext>
            </a:extLst>
          </p:cNvPr>
          <p:cNvSpPr/>
          <p:nvPr/>
        </p:nvSpPr>
        <p:spPr>
          <a:xfrm>
            <a:off x="301451" y="2823587"/>
            <a:ext cx="763674" cy="290592"/>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0AFF17A-74A6-40A3-AD61-373925A1F40C}"/>
              </a:ext>
            </a:extLst>
          </p:cNvPr>
          <p:cNvSpPr/>
          <p:nvPr/>
        </p:nvSpPr>
        <p:spPr>
          <a:xfrm>
            <a:off x="301451" y="3727128"/>
            <a:ext cx="1396720" cy="381837"/>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F34AB01-5315-404E-A1D9-BD219DFA46C5}"/>
              </a:ext>
            </a:extLst>
          </p:cNvPr>
          <p:cNvSpPr/>
          <p:nvPr/>
        </p:nvSpPr>
        <p:spPr>
          <a:xfrm>
            <a:off x="301451" y="4647364"/>
            <a:ext cx="834013" cy="290592"/>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408799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D804DE-520A-476A-AFE0-AF940FC09989}"/>
              </a:ext>
            </a:extLst>
          </p:cNvPr>
          <p:cNvSpPr>
            <a:spLocks noGrp="1"/>
          </p:cNvSpPr>
          <p:nvPr>
            <p:ph type="dt" sz="half" idx="10"/>
          </p:nvPr>
        </p:nvSpPr>
        <p:spPr/>
        <p:txBody>
          <a:bodyPr/>
          <a:lstStyle/>
          <a:p>
            <a:fld id="{D626FC28-D3B6-47B1-9638-E1BA853745F4}" type="datetime1">
              <a:rPr lang="en-US" smtClean="0"/>
              <a:pPr/>
              <a:t>11/24/2020</a:t>
            </a:fld>
            <a:endParaRPr lang="en-US"/>
          </a:p>
        </p:txBody>
      </p:sp>
      <p:sp>
        <p:nvSpPr>
          <p:cNvPr id="3" name="Slide Number Placeholder 2">
            <a:extLst>
              <a:ext uri="{FF2B5EF4-FFF2-40B4-BE49-F238E27FC236}">
                <a16:creationId xmlns:a16="http://schemas.microsoft.com/office/drawing/2014/main" id="{DEB7DC29-6DCF-4A29-A7AD-561119916DBA}"/>
              </a:ext>
            </a:extLst>
          </p:cNvPr>
          <p:cNvSpPr>
            <a:spLocks noGrp="1"/>
          </p:cNvSpPr>
          <p:nvPr>
            <p:ph type="sldNum" sz="quarter" idx="12"/>
          </p:nvPr>
        </p:nvSpPr>
        <p:spPr/>
        <p:txBody>
          <a:bodyPr/>
          <a:lstStyle/>
          <a:p>
            <a:fld id="{5D86E084-3352-1048-A7D3-AB1A259C9C49}" type="slidenum">
              <a:rPr lang="en-US" smtClean="0"/>
              <a:pPr/>
              <a:t>37</a:t>
            </a:fld>
            <a:endParaRPr lang="en-US"/>
          </a:p>
        </p:txBody>
      </p:sp>
      <p:pic>
        <p:nvPicPr>
          <p:cNvPr id="4" name="Picture 3">
            <a:extLst>
              <a:ext uri="{FF2B5EF4-FFF2-40B4-BE49-F238E27FC236}">
                <a16:creationId xmlns:a16="http://schemas.microsoft.com/office/drawing/2014/main" id="{0BB6B8F7-734A-4812-A5CC-927FE831298A}"/>
              </a:ext>
            </a:extLst>
          </p:cNvPr>
          <p:cNvPicPr>
            <a:picLocks noChangeAspect="1"/>
          </p:cNvPicPr>
          <p:nvPr/>
        </p:nvPicPr>
        <p:blipFill>
          <a:blip r:embed="rId2"/>
          <a:stretch>
            <a:fillRect/>
          </a:stretch>
        </p:blipFill>
        <p:spPr>
          <a:xfrm>
            <a:off x="0" y="718300"/>
            <a:ext cx="9144000" cy="5109147"/>
          </a:xfrm>
          <a:prstGeom prst="rect">
            <a:avLst/>
          </a:prstGeom>
        </p:spPr>
      </p:pic>
      <p:pic>
        <p:nvPicPr>
          <p:cNvPr id="5" name="Picture 4">
            <a:extLst>
              <a:ext uri="{FF2B5EF4-FFF2-40B4-BE49-F238E27FC236}">
                <a16:creationId xmlns:a16="http://schemas.microsoft.com/office/drawing/2014/main" id="{364BA446-2532-44D0-AA20-61B3F55A01BE}"/>
              </a:ext>
            </a:extLst>
          </p:cNvPr>
          <p:cNvPicPr>
            <a:picLocks noChangeAspect="1"/>
          </p:cNvPicPr>
          <p:nvPr/>
        </p:nvPicPr>
        <p:blipFill>
          <a:blip r:embed="rId3"/>
          <a:stretch>
            <a:fillRect/>
          </a:stretch>
        </p:blipFill>
        <p:spPr>
          <a:xfrm>
            <a:off x="4454115" y="5917761"/>
            <a:ext cx="4587638" cy="373412"/>
          </a:xfrm>
          <a:prstGeom prst="rect">
            <a:avLst/>
          </a:prstGeom>
        </p:spPr>
      </p:pic>
      <p:sp>
        <p:nvSpPr>
          <p:cNvPr id="6" name="TextBox 5">
            <a:extLst>
              <a:ext uri="{FF2B5EF4-FFF2-40B4-BE49-F238E27FC236}">
                <a16:creationId xmlns:a16="http://schemas.microsoft.com/office/drawing/2014/main" id="{ED94134C-DA5A-49DA-8457-3FCFE6721EA9}"/>
              </a:ext>
            </a:extLst>
          </p:cNvPr>
          <p:cNvSpPr txBox="1"/>
          <p:nvPr/>
        </p:nvSpPr>
        <p:spPr>
          <a:xfrm>
            <a:off x="2084173" y="288324"/>
            <a:ext cx="4802659" cy="461665"/>
          </a:xfrm>
          <a:prstGeom prst="rect">
            <a:avLst/>
          </a:prstGeom>
          <a:noFill/>
        </p:spPr>
        <p:txBody>
          <a:bodyPr wrap="square" rtlCol="0">
            <a:spAutoFit/>
          </a:bodyPr>
          <a:lstStyle/>
          <a:p>
            <a:r>
              <a:rPr lang="en-US" sz="2400" dirty="0">
                <a:solidFill>
                  <a:srgbClr val="0070C0"/>
                </a:solidFill>
                <a:latin typeface="Arial Black" panose="020B0A04020102020204" pitchFamily="34" charset="0"/>
              </a:rPr>
              <a:t>SELECTING E&amp;M LEVEL</a:t>
            </a:r>
          </a:p>
        </p:txBody>
      </p:sp>
    </p:spTree>
    <p:extLst>
      <p:ext uri="{BB962C8B-B14F-4D97-AF65-F5344CB8AC3E}">
        <p14:creationId xmlns:p14="http://schemas.microsoft.com/office/powerpoint/2010/main" val="237657790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14D53E-6E78-4500-9E2A-0714A8008BBF}"/>
              </a:ext>
            </a:extLst>
          </p:cNvPr>
          <p:cNvSpPr>
            <a:spLocks noGrp="1"/>
          </p:cNvSpPr>
          <p:nvPr>
            <p:ph type="dt" sz="half" idx="10"/>
          </p:nvPr>
        </p:nvSpPr>
        <p:spPr/>
        <p:txBody>
          <a:bodyPr/>
          <a:lstStyle/>
          <a:p>
            <a:fld id="{D626FC28-D3B6-47B1-9638-E1BA853745F4}" type="datetime1">
              <a:rPr lang="en-US" smtClean="0"/>
              <a:pPr/>
              <a:t>11/24/2020</a:t>
            </a:fld>
            <a:endParaRPr lang="en-US"/>
          </a:p>
        </p:txBody>
      </p:sp>
      <p:sp>
        <p:nvSpPr>
          <p:cNvPr id="3" name="Slide Number Placeholder 2">
            <a:extLst>
              <a:ext uri="{FF2B5EF4-FFF2-40B4-BE49-F238E27FC236}">
                <a16:creationId xmlns:a16="http://schemas.microsoft.com/office/drawing/2014/main" id="{6F040F1C-CA14-411E-AF98-9375E75D0406}"/>
              </a:ext>
            </a:extLst>
          </p:cNvPr>
          <p:cNvSpPr>
            <a:spLocks noGrp="1"/>
          </p:cNvSpPr>
          <p:nvPr>
            <p:ph type="sldNum" sz="quarter" idx="12"/>
          </p:nvPr>
        </p:nvSpPr>
        <p:spPr/>
        <p:txBody>
          <a:bodyPr/>
          <a:lstStyle/>
          <a:p>
            <a:fld id="{5D86E084-3352-1048-A7D3-AB1A259C9C49}" type="slidenum">
              <a:rPr lang="en-US" smtClean="0"/>
              <a:pPr/>
              <a:t>38</a:t>
            </a:fld>
            <a:endParaRPr lang="en-US"/>
          </a:p>
        </p:txBody>
      </p:sp>
      <p:pic>
        <p:nvPicPr>
          <p:cNvPr id="4" name="Picture 3">
            <a:extLst>
              <a:ext uri="{FF2B5EF4-FFF2-40B4-BE49-F238E27FC236}">
                <a16:creationId xmlns:a16="http://schemas.microsoft.com/office/drawing/2014/main" id="{56095C7B-4ED5-40E2-9777-418403DF3AEE}"/>
              </a:ext>
            </a:extLst>
          </p:cNvPr>
          <p:cNvPicPr>
            <a:picLocks noChangeAspect="1"/>
          </p:cNvPicPr>
          <p:nvPr/>
        </p:nvPicPr>
        <p:blipFill>
          <a:blip r:embed="rId2"/>
          <a:stretch>
            <a:fillRect/>
          </a:stretch>
        </p:blipFill>
        <p:spPr>
          <a:xfrm>
            <a:off x="0" y="673919"/>
            <a:ext cx="9144000" cy="5063215"/>
          </a:xfrm>
          <a:prstGeom prst="rect">
            <a:avLst/>
          </a:prstGeom>
        </p:spPr>
      </p:pic>
      <p:pic>
        <p:nvPicPr>
          <p:cNvPr id="5" name="Picture 4">
            <a:extLst>
              <a:ext uri="{FF2B5EF4-FFF2-40B4-BE49-F238E27FC236}">
                <a16:creationId xmlns:a16="http://schemas.microsoft.com/office/drawing/2014/main" id="{24658DD0-313C-4302-84C1-13F0F65A1A82}"/>
              </a:ext>
            </a:extLst>
          </p:cNvPr>
          <p:cNvPicPr>
            <a:picLocks noChangeAspect="1"/>
          </p:cNvPicPr>
          <p:nvPr/>
        </p:nvPicPr>
        <p:blipFill>
          <a:blip r:embed="rId3"/>
          <a:stretch>
            <a:fillRect/>
          </a:stretch>
        </p:blipFill>
        <p:spPr>
          <a:xfrm>
            <a:off x="4454115" y="5917761"/>
            <a:ext cx="4587638" cy="373412"/>
          </a:xfrm>
          <a:prstGeom prst="rect">
            <a:avLst/>
          </a:prstGeom>
        </p:spPr>
      </p:pic>
      <p:sp>
        <p:nvSpPr>
          <p:cNvPr id="6" name="TextBox 5">
            <a:extLst>
              <a:ext uri="{FF2B5EF4-FFF2-40B4-BE49-F238E27FC236}">
                <a16:creationId xmlns:a16="http://schemas.microsoft.com/office/drawing/2014/main" id="{D26C4185-10D9-4BDB-A69D-B4468D10BC28}"/>
              </a:ext>
            </a:extLst>
          </p:cNvPr>
          <p:cNvSpPr txBox="1"/>
          <p:nvPr/>
        </p:nvSpPr>
        <p:spPr>
          <a:xfrm>
            <a:off x="2526461" y="311088"/>
            <a:ext cx="4316466" cy="738664"/>
          </a:xfrm>
          <a:prstGeom prst="rect">
            <a:avLst/>
          </a:prstGeom>
          <a:noFill/>
        </p:spPr>
        <p:txBody>
          <a:bodyPr wrap="square" rtlCol="0">
            <a:spAutoFit/>
          </a:bodyPr>
          <a:lstStyle/>
          <a:p>
            <a:r>
              <a:rPr lang="en-US" sz="2400" dirty="0">
                <a:solidFill>
                  <a:srgbClr val="0070C0"/>
                </a:solidFill>
                <a:latin typeface="Arial Black" panose="020B0A04020102020204" pitchFamily="34" charset="0"/>
              </a:rPr>
              <a:t>SELECTING E&amp;M LEVEL</a:t>
            </a:r>
          </a:p>
          <a:p>
            <a:endParaRPr lang="en-US" dirty="0"/>
          </a:p>
        </p:txBody>
      </p:sp>
    </p:spTree>
    <p:extLst>
      <p:ext uri="{BB962C8B-B14F-4D97-AF65-F5344CB8AC3E}">
        <p14:creationId xmlns:p14="http://schemas.microsoft.com/office/powerpoint/2010/main" val="272198352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EE59DE-757B-4770-87B2-5E7C9885269F}"/>
              </a:ext>
            </a:extLst>
          </p:cNvPr>
          <p:cNvSpPr>
            <a:spLocks noGrp="1"/>
          </p:cNvSpPr>
          <p:nvPr>
            <p:ph type="dt" sz="half" idx="10"/>
          </p:nvPr>
        </p:nvSpPr>
        <p:spPr/>
        <p:txBody>
          <a:bodyPr/>
          <a:lstStyle/>
          <a:p>
            <a:fld id="{D626FC28-D3B6-47B1-9638-E1BA853745F4}" type="datetime1">
              <a:rPr lang="en-US" smtClean="0"/>
              <a:pPr/>
              <a:t>11/24/2020</a:t>
            </a:fld>
            <a:endParaRPr lang="en-US"/>
          </a:p>
        </p:txBody>
      </p:sp>
      <p:sp>
        <p:nvSpPr>
          <p:cNvPr id="3" name="Slide Number Placeholder 2">
            <a:extLst>
              <a:ext uri="{FF2B5EF4-FFF2-40B4-BE49-F238E27FC236}">
                <a16:creationId xmlns:a16="http://schemas.microsoft.com/office/drawing/2014/main" id="{193C3E36-CAE8-442B-871D-5CEF74BF751B}"/>
              </a:ext>
            </a:extLst>
          </p:cNvPr>
          <p:cNvSpPr>
            <a:spLocks noGrp="1"/>
          </p:cNvSpPr>
          <p:nvPr>
            <p:ph type="sldNum" sz="quarter" idx="12"/>
          </p:nvPr>
        </p:nvSpPr>
        <p:spPr/>
        <p:txBody>
          <a:bodyPr/>
          <a:lstStyle/>
          <a:p>
            <a:fld id="{5D86E084-3352-1048-A7D3-AB1A259C9C49}" type="slidenum">
              <a:rPr lang="en-US" smtClean="0"/>
              <a:pPr/>
              <a:t>39</a:t>
            </a:fld>
            <a:endParaRPr lang="en-US"/>
          </a:p>
        </p:txBody>
      </p:sp>
      <p:pic>
        <p:nvPicPr>
          <p:cNvPr id="4" name="Picture 3">
            <a:extLst>
              <a:ext uri="{FF2B5EF4-FFF2-40B4-BE49-F238E27FC236}">
                <a16:creationId xmlns:a16="http://schemas.microsoft.com/office/drawing/2014/main" id="{16EF9413-2738-48F3-A8F2-4ADFB61DD61B}"/>
              </a:ext>
            </a:extLst>
          </p:cNvPr>
          <p:cNvPicPr>
            <a:picLocks noChangeAspect="1"/>
          </p:cNvPicPr>
          <p:nvPr/>
        </p:nvPicPr>
        <p:blipFill>
          <a:blip r:embed="rId2"/>
          <a:stretch>
            <a:fillRect/>
          </a:stretch>
        </p:blipFill>
        <p:spPr>
          <a:xfrm>
            <a:off x="-1" y="719667"/>
            <a:ext cx="9211733" cy="5139376"/>
          </a:xfrm>
          <a:prstGeom prst="rect">
            <a:avLst/>
          </a:prstGeom>
        </p:spPr>
      </p:pic>
      <p:pic>
        <p:nvPicPr>
          <p:cNvPr id="5" name="Picture 4">
            <a:extLst>
              <a:ext uri="{FF2B5EF4-FFF2-40B4-BE49-F238E27FC236}">
                <a16:creationId xmlns:a16="http://schemas.microsoft.com/office/drawing/2014/main" id="{FA7CF9F3-819F-459B-99B1-53443FF45D6C}"/>
              </a:ext>
            </a:extLst>
          </p:cNvPr>
          <p:cNvPicPr>
            <a:picLocks noChangeAspect="1"/>
          </p:cNvPicPr>
          <p:nvPr/>
        </p:nvPicPr>
        <p:blipFill>
          <a:blip r:embed="rId3"/>
          <a:stretch>
            <a:fillRect/>
          </a:stretch>
        </p:blipFill>
        <p:spPr>
          <a:xfrm>
            <a:off x="4454115" y="5917761"/>
            <a:ext cx="4587638" cy="373412"/>
          </a:xfrm>
          <a:prstGeom prst="rect">
            <a:avLst/>
          </a:prstGeom>
        </p:spPr>
      </p:pic>
      <p:sp>
        <p:nvSpPr>
          <p:cNvPr id="6" name="TextBox 5">
            <a:extLst>
              <a:ext uri="{FF2B5EF4-FFF2-40B4-BE49-F238E27FC236}">
                <a16:creationId xmlns:a16="http://schemas.microsoft.com/office/drawing/2014/main" id="{FC753BBB-7EA2-4007-8FE3-45A1A224C89B}"/>
              </a:ext>
            </a:extLst>
          </p:cNvPr>
          <p:cNvSpPr txBox="1"/>
          <p:nvPr/>
        </p:nvSpPr>
        <p:spPr>
          <a:xfrm>
            <a:off x="2497628" y="352626"/>
            <a:ext cx="4335251" cy="738664"/>
          </a:xfrm>
          <a:prstGeom prst="rect">
            <a:avLst/>
          </a:prstGeom>
          <a:noFill/>
        </p:spPr>
        <p:txBody>
          <a:bodyPr wrap="square" rtlCol="0">
            <a:spAutoFit/>
          </a:bodyPr>
          <a:lstStyle/>
          <a:p>
            <a:r>
              <a:rPr lang="en-US" sz="2400" dirty="0">
                <a:solidFill>
                  <a:srgbClr val="0070C0"/>
                </a:solidFill>
                <a:latin typeface="Arial Black" panose="020B0A04020102020204" pitchFamily="34" charset="0"/>
              </a:rPr>
              <a:t>SELECTING E&amp;M LEVEL</a:t>
            </a:r>
          </a:p>
          <a:p>
            <a:endParaRPr lang="en-US" dirty="0"/>
          </a:p>
        </p:txBody>
      </p:sp>
    </p:spTree>
    <p:extLst>
      <p:ext uri="{BB962C8B-B14F-4D97-AF65-F5344CB8AC3E}">
        <p14:creationId xmlns:p14="http://schemas.microsoft.com/office/powerpoint/2010/main" val="380730264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173A85-952B-4C4B-9A83-40C33F54E9EE}"/>
              </a:ext>
            </a:extLst>
          </p:cNvPr>
          <p:cNvSpPr>
            <a:spLocks noGrp="1"/>
          </p:cNvSpPr>
          <p:nvPr>
            <p:ph type="dt" sz="half" idx="10"/>
          </p:nvPr>
        </p:nvSpPr>
        <p:spPr/>
        <p:txBody>
          <a:bodyPr/>
          <a:lstStyle/>
          <a:p>
            <a:fld id="{D626FC28-D3B6-47B1-9638-E1BA853745F4}" type="datetime1">
              <a:rPr lang="en-US" smtClean="0"/>
              <a:pPr/>
              <a:t>11/24/2020</a:t>
            </a:fld>
            <a:endParaRPr lang="en-US"/>
          </a:p>
        </p:txBody>
      </p:sp>
      <p:sp>
        <p:nvSpPr>
          <p:cNvPr id="3" name="Slide Number Placeholder 2">
            <a:extLst>
              <a:ext uri="{FF2B5EF4-FFF2-40B4-BE49-F238E27FC236}">
                <a16:creationId xmlns:a16="http://schemas.microsoft.com/office/drawing/2014/main" id="{0D9501E4-546D-4F4B-BBD7-8206EA5B6A46}"/>
              </a:ext>
            </a:extLst>
          </p:cNvPr>
          <p:cNvSpPr>
            <a:spLocks noGrp="1"/>
          </p:cNvSpPr>
          <p:nvPr>
            <p:ph type="sldNum" sz="quarter" idx="12"/>
          </p:nvPr>
        </p:nvSpPr>
        <p:spPr/>
        <p:txBody>
          <a:bodyPr/>
          <a:lstStyle/>
          <a:p>
            <a:fld id="{5D86E084-3352-1048-A7D3-AB1A259C9C49}" type="slidenum">
              <a:rPr lang="en-US" smtClean="0"/>
              <a:pPr/>
              <a:t>40</a:t>
            </a:fld>
            <a:endParaRPr lang="en-US"/>
          </a:p>
        </p:txBody>
      </p:sp>
      <p:pic>
        <p:nvPicPr>
          <p:cNvPr id="4" name="Picture 3">
            <a:extLst>
              <a:ext uri="{FF2B5EF4-FFF2-40B4-BE49-F238E27FC236}">
                <a16:creationId xmlns:a16="http://schemas.microsoft.com/office/drawing/2014/main" id="{BF029F8A-8A9B-46EC-AB97-5E2FBBC0F2B0}"/>
              </a:ext>
            </a:extLst>
          </p:cNvPr>
          <p:cNvPicPr>
            <a:picLocks noChangeAspect="1"/>
          </p:cNvPicPr>
          <p:nvPr/>
        </p:nvPicPr>
        <p:blipFill>
          <a:blip r:embed="rId2"/>
          <a:stretch>
            <a:fillRect/>
          </a:stretch>
        </p:blipFill>
        <p:spPr>
          <a:xfrm>
            <a:off x="0" y="939800"/>
            <a:ext cx="9144000" cy="4797333"/>
          </a:xfrm>
          <a:prstGeom prst="rect">
            <a:avLst/>
          </a:prstGeom>
        </p:spPr>
      </p:pic>
      <p:pic>
        <p:nvPicPr>
          <p:cNvPr id="5" name="Picture 4">
            <a:extLst>
              <a:ext uri="{FF2B5EF4-FFF2-40B4-BE49-F238E27FC236}">
                <a16:creationId xmlns:a16="http://schemas.microsoft.com/office/drawing/2014/main" id="{27E0E311-D338-4C7A-9316-B81785A9F5AA}"/>
              </a:ext>
            </a:extLst>
          </p:cNvPr>
          <p:cNvPicPr>
            <a:picLocks noChangeAspect="1"/>
          </p:cNvPicPr>
          <p:nvPr/>
        </p:nvPicPr>
        <p:blipFill>
          <a:blip r:embed="rId3"/>
          <a:stretch>
            <a:fillRect/>
          </a:stretch>
        </p:blipFill>
        <p:spPr>
          <a:xfrm>
            <a:off x="4454115" y="5917761"/>
            <a:ext cx="4587638" cy="373412"/>
          </a:xfrm>
          <a:prstGeom prst="rect">
            <a:avLst/>
          </a:prstGeom>
        </p:spPr>
      </p:pic>
      <p:sp>
        <p:nvSpPr>
          <p:cNvPr id="6" name="Rectangle 5">
            <a:extLst>
              <a:ext uri="{FF2B5EF4-FFF2-40B4-BE49-F238E27FC236}">
                <a16:creationId xmlns:a16="http://schemas.microsoft.com/office/drawing/2014/main" id="{AEA1BBB7-BB35-464F-B588-DB94D5A657A2}"/>
              </a:ext>
            </a:extLst>
          </p:cNvPr>
          <p:cNvSpPr/>
          <p:nvPr/>
        </p:nvSpPr>
        <p:spPr>
          <a:xfrm>
            <a:off x="2984360" y="3114989"/>
            <a:ext cx="552660" cy="314011"/>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E5B03CAA-9024-48DD-B41F-55DB3EDD9C4E}"/>
              </a:ext>
            </a:extLst>
          </p:cNvPr>
          <p:cNvSpPr/>
          <p:nvPr/>
        </p:nvSpPr>
        <p:spPr>
          <a:xfrm>
            <a:off x="4320791" y="3788230"/>
            <a:ext cx="2232409" cy="351692"/>
          </a:xfrm>
          <a:prstGeom prst="ellipse">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A3E9D347-CFC6-4F9D-A780-1E26435635D4}"/>
              </a:ext>
            </a:extLst>
          </p:cNvPr>
          <p:cNvSpPr/>
          <p:nvPr/>
        </p:nvSpPr>
        <p:spPr>
          <a:xfrm>
            <a:off x="6159640" y="2522136"/>
            <a:ext cx="1085222" cy="241161"/>
          </a:xfrm>
          <a:prstGeom prst="ellipse">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AAD55393-FA75-4D3F-B7D9-405950EBACD8}"/>
              </a:ext>
            </a:extLst>
          </p:cNvPr>
          <p:cNvSpPr/>
          <p:nvPr/>
        </p:nvSpPr>
        <p:spPr>
          <a:xfrm>
            <a:off x="7626699" y="3044652"/>
            <a:ext cx="1517301" cy="673238"/>
          </a:xfrm>
          <a:prstGeom prst="ellipse">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520596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E87D5-54C3-49D2-875E-A20D0C75B0AE}"/>
              </a:ext>
            </a:extLst>
          </p:cNvPr>
          <p:cNvSpPr>
            <a:spLocks noGrp="1"/>
          </p:cNvSpPr>
          <p:nvPr>
            <p:ph type="title"/>
          </p:nvPr>
        </p:nvSpPr>
        <p:spPr>
          <a:xfrm>
            <a:off x="-15660" y="-90436"/>
            <a:ext cx="9078098" cy="1143000"/>
          </a:xfrm>
          <a:solidFill>
            <a:schemeClr val="bg1"/>
          </a:solidFill>
        </p:spPr>
        <p:txBody>
          <a:bodyPr>
            <a:normAutofit fontScale="90000"/>
          </a:bodyPr>
          <a:lstStyle/>
          <a:p>
            <a:br>
              <a:rPr lang="en-US" b="0" dirty="0"/>
            </a:br>
            <a:r>
              <a:rPr lang="en-US" sz="3600" dirty="0">
                <a:latin typeface="Arial Black" panose="020B0A04020102020204" pitchFamily="34" charset="0"/>
              </a:rPr>
              <a:t>TIME: OFFICE and OTHER OUTPATIENT E/M SERVICES</a:t>
            </a:r>
            <a:endParaRPr lang="en-US" dirty="0">
              <a:latin typeface="Arial Black" panose="020B0A04020102020204" pitchFamily="34" charset="0"/>
            </a:endParaRPr>
          </a:p>
        </p:txBody>
      </p:sp>
      <p:sp>
        <p:nvSpPr>
          <p:cNvPr id="3" name="Content Placeholder 2">
            <a:extLst>
              <a:ext uri="{FF2B5EF4-FFF2-40B4-BE49-F238E27FC236}">
                <a16:creationId xmlns:a16="http://schemas.microsoft.com/office/drawing/2014/main" id="{FBA85641-B7FD-41C6-B2D3-D5C4B912CD00}"/>
              </a:ext>
            </a:extLst>
          </p:cNvPr>
          <p:cNvSpPr>
            <a:spLocks noGrp="1"/>
          </p:cNvSpPr>
          <p:nvPr>
            <p:ph idx="1"/>
          </p:nvPr>
        </p:nvSpPr>
        <p:spPr>
          <a:xfrm>
            <a:off x="68166" y="1264191"/>
            <a:ext cx="8839200" cy="5502395"/>
          </a:xfrm>
        </p:spPr>
        <p:txBody>
          <a:bodyPr>
            <a:normAutofit fontScale="62500" lnSpcReduction="20000"/>
          </a:bodyPr>
          <a:lstStyle/>
          <a:p>
            <a:r>
              <a:rPr lang="en-US" sz="3500" dirty="0">
                <a:solidFill>
                  <a:schemeClr val="accent5">
                    <a:lumMod val="50000"/>
                  </a:schemeClr>
                </a:solidFill>
                <a:latin typeface="Arial Black" panose="020B0A04020102020204" pitchFamily="34" charset="0"/>
              </a:rPr>
              <a:t>Time may be used to select a code level in office or other outpatient services </a:t>
            </a:r>
            <a:r>
              <a:rPr lang="en-US" sz="3500" dirty="0">
                <a:solidFill>
                  <a:srgbClr val="C00000"/>
                </a:solidFill>
                <a:effectLst>
                  <a:outerShdw blurRad="38100" dist="38100" dir="2700000" algn="tl">
                    <a:srgbClr val="000000">
                      <a:alpha val="43137"/>
                    </a:srgbClr>
                  </a:outerShdw>
                </a:effectLst>
                <a:latin typeface="Arial Black" panose="020B0A04020102020204" pitchFamily="34" charset="0"/>
              </a:rPr>
              <a:t>whether or not </a:t>
            </a:r>
            <a:r>
              <a:rPr lang="en-US" sz="3500" dirty="0">
                <a:solidFill>
                  <a:schemeClr val="accent5">
                    <a:lumMod val="50000"/>
                  </a:schemeClr>
                </a:solidFill>
                <a:latin typeface="Arial Black" panose="020B0A04020102020204" pitchFamily="34" charset="0"/>
              </a:rPr>
              <a:t>counseling and/or coordination of care dominates the service</a:t>
            </a:r>
          </a:p>
          <a:p>
            <a:r>
              <a:rPr lang="en-US" sz="3500" dirty="0">
                <a:solidFill>
                  <a:schemeClr val="accent5">
                    <a:lumMod val="50000"/>
                  </a:schemeClr>
                </a:solidFill>
                <a:latin typeface="Arial Black" panose="020B0A04020102020204" pitchFamily="34" charset="0"/>
              </a:rPr>
              <a:t>(In the past, time was only be used for selecting the level of the other E/M services when counseling and/or coordination of care dominates the service)</a:t>
            </a:r>
          </a:p>
          <a:p>
            <a:r>
              <a:rPr lang="en-US" sz="3500" b="1" dirty="0">
                <a:solidFill>
                  <a:srgbClr val="C00000"/>
                </a:solidFill>
                <a:effectLst>
                  <a:outerShdw blurRad="38100" dist="38100" dir="2700000" algn="tl">
                    <a:srgbClr val="000000">
                      <a:alpha val="43137"/>
                    </a:srgbClr>
                  </a:outerShdw>
                </a:effectLst>
                <a:latin typeface="Arial Black" panose="020B0A04020102020204" pitchFamily="34" charset="0"/>
              </a:rPr>
              <a:t>Total Time </a:t>
            </a:r>
            <a:r>
              <a:rPr lang="en-US" sz="3500" dirty="0">
                <a:solidFill>
                  <a:schemeClr val="accent5">
                    <a:lumMod val="50000"/>
                  </a:schemeClr>
                </a:solidFill>
                <a:latin typeface="Arial Black" panose="020B0A04020102020204" pitchFamily="34" charset="0"/>
              </a:rPr>
              <a:t>on the date of the encounter</a:t>
            </a:r>
          </a:p>
          <a:p>
            <a:pPr lvl="1"/>
            <a:r>
              <a:rPr lang="en-US" sz="3200" dirty="0">
                <a:solidFill>
                  <a:srgbClr val="002060"/>
                </a:solidFill>
                <a:latin typeface="Arial Black" panose="020B0A04020102020204" pitchFamily="34" charset="0"/>
              </a:rPr>
              <a:t>Includes physician/other QHP face-to-face and non-face-to-face time (Time spent by clinical staff is not included) </a:t>
            </a:r>
          </a:p>
          <a:p>
            <a:pPr lvl="1"/>
            <a:r>
              <a:rPr lang="en-US" sz="3200" dirty="0">
                <a:solidFill>
                  <a:srgbClr val="002060"/>
                </a:solidFill>
                <a:latin typeface="Arial Black" panose="020B0A04020102020204" pitchFamily="34" charset="0"/>
              </a:rPr>
              <a:t>More than one clinician addressed (count only 1 person per minute of time) </a:t>
            </a:r>
          </a:p>
          <a:p>
            <a:pPr lvl="1"/>
            <a:r>
              <a:rPr lang="en-US" sz="3200" dirty="0">
                <a:solidFill>
                  <a:srgbClr val="002060"/>
                </a:solidFill>
                <a:latin typeface="Arial Black" panose="020B0A04020102020204" pitchFamily="34" charset="0"/>
              </a:rPr>
              <a:t>Recognizes the important non-face-to-face activities</a:t>
            </a:r>
          </a:p>
          <a:p>
            <a:pPr lvl="1"/>
            <a:r>
              <a:rPr lang="en-US" sz="3200" dirty="0">
                <a:solidFill>
                  <a:srgbClr val="002060"/>
                </a:solidFill>
                <a:latin typeface="Arial Black" panose="020B0A04020102020204" pitchFamily="34" charset="0"/>
              </a:rPr>
              <a:t>Uses easy to remember increments based on time data of past valuations</a:t>
            </a:r>
          </a:p>
          <a:p>
            <a:pPr lvl="1"/>
            <a:r>
              <a:rPr lang="en-US" sz="3200" dirty="0">
                <a:solidFill>
                  <a:srgbClr val="002060"/>
                </a:solidFill>
                <a:latin typeface="Arial Black" panose="020B0A04020102020204" pitchFamily="34" charset="0"/>
              </a:rPr>
              <a:t>Removes “closest” vs “threshold” by giving exact ranges</a:t>
            </a:r>
          </a:p>
          <a:p>
            <a:pPr lvl="1"/>
            <a:r>
              <a:rPr lang="en-US" sz="3200" dirty="0">
                <a:solidFill>
                  <a:srgbClr val="C00000"/>
                </a:solidFill>
                <a:effectLst>
                  <a:outerShdw blurRad="38100" dist="38100" dir="2700000" algn="tl">
                    <a:srgbClr val="000000">
                      <a:alpha val="43137"/>
                    </a:srgbClr>
                  </a:outerShdw>
                </a:effectLst>
                <a:latin typeface="Arial Black" panose="020B0A04020102020204" pitchFamily="34" charset="0"/>
              </a:rPr>
              <a:t>Is for Code Selection When Using Time, </a:t>
            </a:r>
            <a:r>
              <a:rPr lang="en-US" sz="3200" dirty="0">
                <a:solidFill>
                  <a:srgbClr val="002060"/>
                </a:solidFill>
                <a:latin typeface="Arial Black" panose="020B0A04020102020204" pitchFamily="34" charset="0"/>
              </a:rPr>
              <a:t>Not a required minimum amount when using MDM </a:t>
            </a:r>
          </a:p>
          <a:p>
            <a:pPr lvl="1"/>
            <a:endParaRPr lang="en-US" dirty="0"/>
          </a:p>
          <a:p>
            <a:endParaRPr lang="en-US" dirty="0">
              <a:latin typeface="Arial Black" panose="020B0A04020102020204" pitchFamily="34" charset="0"/>
            </a:endParaRPr>
          </a:p>
          <a:p>
            <a:endParaRPr lang="en-US" dirty="0"/>
          </a:p>
        </p:txBody>
      </p:sp>
      <p:sp>
        <p:nvSpPr>
          <p:cNvPr id="5" name="Slide Number Placeholder 4">
            <a:extLst>
              <a:ext uri="{FF2B5EF4-FFF2-40B4-BE49-F238E27FC236}">
                <a16:creationId xmlns:a16="http://schemas.microsoft.com/office/drawing/2014/main" id="{DB6E64EF-DA77-4E32-8B93-29C85CF48D91}"/>
              </a:ext>
            </a:extLst>
          </p:cNvPr>
          <p:cNvSpPr>
            <a:spLocks noGrp="1"/>
          </p:cNvSpPr>
          <p:nvPr>
            <p:ph type="sldNum" sz="quarter" idx="12"/>
          </p:nvPr>
        </p:nvSpPr>
        <p:spPr/>
        <p:txBody>
          <a:bodyPr/>
          <a:lstStyle/>
          <a:p>
            <a:fld id="{5D86E084-3352-1048-A7D3-AB1A259C9C49}" type="slidenum">
              <a:rPr lang="en-US" smtClean="0"/>
              <a:pPr/>
              <a:t>41</a:t>
            </a:fld>
            <a:endParaRPr lang="en-US"/>
          </a:p>
        </p:txBody>
      </p:sp>
      <p:sp>
        <p:nvSpPr>
          <p:cNvPr id="6" name="TextBox 5">
            <a:extLst>
              <a:ext uri="{FF2B5EF4-FFF2-40B4-BE49-F238E27FC236}">
                <a16:creationId xmlns:a16="http://schemas.microsoft.com/office/drawing/2014/main" id="{CC028112-FE1F-4619-8201-5A855A4C8E21}"/>
              </a:ext>
            </a:extLst>
          </p:cNvPr>
          <p:cNvSpPr txBox="1"/>
          <p:nvPr/>
        </p:nvSpPr>
        <p:spPr>
          <a:xfrm>
            <a:off x="508000" y="6398483"/>
            <a:ext cx="8128000" cy="461665"/>
          </a:xfrm>
          <a:prstGeom prst="rect">
            <a:avLst/>
          </a:prstGeom>
          <a:solidFill>
            <a:srgbClr val="FFFF00"/>
          </a:solidFill>
        </p:spPr>
        <p:txBody>
          <a:bodyPr wrap="square" rtlCol="0">
            <a:spAutoFit/>
          </a:bodyPr>
          <a:lstStyle/>
          <a:p>
            <a:r>
              <a:rPr lang="en-US" sz="2400" dirty="0">
                <a:latin typeface="Arial Black" panose="020B0A04020102020204" pitchFamily="34" charset="0"/>
              </a:rPr>
              <a:t>Use the algorithm TTT: TOTAL TIME TODAY</a:t>
            </a:r>
          </a:p>
        </p:txBody>
      </p:sp>
    </p:spTree>
    <p:extLst>
      <p:ext uri="{BB962C8B-B14F-4D97-AF65-F5344CB8AC3E}">
        <p14:creationId xmlns:p14="http://schemas.microsoft.com/office/powerpoint/2010/main" val="272359684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F12544E-B701-40E4-8827-139F5CFE38CB}"/>
              </a:ext>
            </a:extLst>
          </p:cNvPr>
          <p:cNvSpPr/>
          <p:nvPr/>
        </p:nvSpPr>
        <p:spPr>
          <a:xfrm>
            <a:off x="-65903" y="6384324"/>
            <a:ext cx="9209903" cy="452601"/>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A242B4-AA1E-4FA6-836E-EBBACFB48AAB}"/>
              </a:ext>
            </a:extLst>
          </p:cNvPr>
          <p:cNvSpPr>
            <a:spLocks noGrp="1"/>
          </p:cNvSpPr>
          <p:nvPr>
            <p:ph type="title"/>
          </p:nvPr>
        </p:nvSpPr>
        <p:spPr>
          <a:xfrm>
            <a:off x="0" y="31621"/>
            <a:ext cx="9028670" cy="1143000"/>
          </a:xfrm>
          <a:solidFill>
            <a:schemeClr val="bg1"/>
          </a:solidFill>
        </p:spPr>
        <p:txBody>
          <a:bodyPr>
            <a:noAutofit/>
          </a:bodyPr>
          <a:lstStyle/>
          <a:p>
            <a:r>
              <a:rPr lang="en-US" sz="3200" b="0" dirty="0">
                <a:latin typeface="Arial Black" panose="020B0A04020102020204" pitchFamily="34" charset="0"/>
              </a:rPr>
              <a:t>Physician/other QHP Time Includes The Following Activities (When Performed) </a:t>
            </a:r>
            <a:endParaRPr lang="en-US" sz="3200" dirty="0">
              <a:latin typeface="Arial Black" panose="020B0A04020102020204" pitchFamily="34" charset="0"/>
            </a:endParaRPr>
          </a:p>
        </p:txBody>
      </p:sp>
      <p:sp>
        <p:nvSpPr>
          <p:cNvPr id="3" name="Content Placeholder 2">
            <a:extLst>
              <a:ext uri="{FF2B5EF4-FFF2-40B4-BE49-F238E27FC236}">
                <a16:creationId xmlns:a16="http://schemas.microsoft.com/office/drawing/2014/main" id="{57F60C8D-7E4E-4EB5-81E4-ECC238FA278D}"/>
              </a:ext>
            </a:extLst>
          </p:cNvPr>
          <p:cNvSpPr>
            <a:spLocks noGrp="1"/>
          </p:cNvSpPr>
          <p:nvPr>
            <p:ph idx="1"/>
          </p:nvPr>
        </p:nvSpPr>
        <p:spPr>
          <a:xfrm>
            <a:off x="82379" y="1088373"/>
            <a:ext cx="9061621" cy="5565989"/>
          </a:xfrm>
          <a:ln>
            <a:noFill/>
          </a:ln>
        </p:spPr>
        <p:txBody>
          <a:bodyPr>
            <a:noAutofit/>
          </a:bodyPr>
          <a:lstStyle/>
          <a:p>
            <a:r>
              <a:rPr lang="en-US" sz="22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Preparing to see the patient (e.g., review of tests/chart)</a:t>
            </a:r>
          </a:p>
          <a:p>
            <a:r>
              <a:rPr lang="en-US" sz="22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Obtaining / reviewing separately obtained history </a:t>
            </a:r>
          </a:p>
          <a:p>
            <a:r>
              <a:rPr lang="en-US" sz="22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Performing a medically necessary appropriate examination and/or evaluation </a:t>
            </a:r>
          </a:p>
          <a:p>
            <a:r>
              <a:rPr lang="en-US" sz="22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Counseling / educating the patient, family, or caregiver </a:t>
            </a:r>
          </a:p>
          <a:p>
            <a:r>
              <a:rPr lang="en-US" sz="22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Ordering medications, tests, or procedures </a:t>
            </a:r>
          </a:p>
          <a:p>
            <a:r>
              <a:rPr lang="en-US" sz="22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Referring and communicating with other health care professionals (when not reported separately) </a:t>
            </a:r>
          </a:p>
          <a:p>
            <a:r>
              <a:rPr lang="en-US" sz="22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Documenting clinical information in the electronic or other health record </a:t>
            </a:r>
          </a:p>
          <a:p>
            <a:r>
              <a:rPr lang="en-US" sz="22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Independently interpreting results (not reported separately) and communicating results to the patient / family / caregiver </a:t>
            </a:r>
          </a:p>
          <a:p>
            <a:r>
              <a:rPr lang="en-US" sz="22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Care coordination (not reported separately</a:t>
            </a:r>
            <a:r>
              <a:rPr lang="en-US" sz="23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a:t>
            </a:r>
          </a:p>
        </p:txBody>
      </p:sp>
    </p:spTree>
    <p:extLst>
      <p:ext uri="{BB962C8B-B14F-4D97-AF65-F5344CB8AC3E}">
        <p14:creationId xmlns:p14="http://schemas.microsoft.com/office/powerpoint/2010/main" val="385278283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5A301B-91D7-4A0C-B204-58CEA35EA9A7}"/>
              </a:ext>
            </a:extLst>
          </p:cNvPr>
          <p:cNvPicPr>
            <a:picLocks noChangeAspect="1"/>
          </p:cNvPicPr>
          <p:nvPr/>
        </p:nvPicPr>
        <p:blipFill rotWithShape="1">
          <a:blip r:embed="rId2"/>
          <a:srcRect t="18415"/>
          <a:stretch/>
        </p:blipFill>
        <p:spPr>
          <a:xfrm>
            <a:off x="24660" y="634314"/>
            <a:ext cx="8588128" cy="3030363"/>
          </a:xfrm>
          <a:prstGeom prst="rect">
            <a:avLst/>
          </a:prstGeom>
          <a:noFill/>
        </p:spPr>
      </p:pic>
      <p:sp>
        <p:nvSpPr>
          <p:cNvPr id="2" name="Date Placeholder 1" hidden="1">
            <a:extLst>
              <a:ext uri="{FF2B5EF4-FFF2-40B4-BE49-F238E27FC236}">
                <a16:creationId xmlns:a16="http://schemas.microsoft.com/office/drawing/2014/main" id="{1D856BDC-CC9A-43F4-ABC8-733CFF684C6E}"/>
              </a:ext>
            </a:extLst>
          </p:cNvPr>
          <p:cNvSpPr>
            <a:spLocks noGrp="1"/>
          </p:cNvSpPr>
          <p:nvPr>
            <p:ph type="dt" sz="half" idx="10"/>
          </p:nvPr>
        </p:nvSpPr>
        <p:spPr/>
        <p:txBody>
          <a:bodyPr/>
          <a:lstStyle/>
          <a:p>
            <a:pPr>
              <a:spcAft>
                <a:spcPts val="600"/>
              </a:spcAft>
            </a:pPr>
            <a:fld id="{D626FC28-D3B6-47B1-9638-E1BA853745F4}" type="datetime1">
              <a:rPr lang="en-US" smtClean="0"/>
              <a:pPr>
                <a:spcAft>
                  <a:spcPts val="600"/>
                </a:spcAft>
              </a:pPr>
              <a:t>11/24/2020</a:t>
            </a:fld>
            <a:endParaRPr lang="en-US"/>
          </a:p>
        </p:txBody>
      </p:sp>
      <p:sp>
        <p:nvSpPr>
          <p:cNvPr id="3" name="Slide Number Placeholder 2" hidden="1">
            <a:extLst>
              <a:ext uri="{FF2B5EF4-FFF2-40B4-BE49-F238E27FC236}">
                <a16:creationId xmlns:a16="http://schemas.microsoft.com/office/drawing/2014/main" id="{5F3C703A-DDE9-4F05-A616-F30547C14DD0}"/>
              </a:ext>
            </a:extLst>
          </p:cNvPr>
          <p:cNvSpPr>
            <a:spLocks noGrp="1"/>
          </p:cNvSpPr>
          <p:nvPr>
            <p:ph type="sldNum" sz="quarter" idx="12"/>
          </p:nvPr>
        </p:nvSpPr>
        <p:spPr/>
        <p:txBody>
          <a:bodyPr/>
          <a:lstStyle/>
          <a:p>
            <a:pPr>
              <a:spcAft>
                <a:spcPts val="600"/>
              </a:spcAft>
            </a:pPr>
            <a:fld id="{5D86E084-3352-1048-A7D3-AB1A259C9C49}" type="slidenum">
              <a:rPr lang="en-US" smtClean="0"/>
              <a:pPr>
                <a:spcAft>
                  <a:spcPts val="600"/>
                </a:spcAft>
              </a:pPr>
              <a:t>43</a:t>
            </a:fld>
            <a:endParaRPr lang="en-US"/>
          </a:p>
        </p:txBody>
      </p:sp>
      <p:pic>
        <p:nvPicPr>
          <p:cNvPr id="6" name="Picture 5">
            <a:extLst>
              <a:ext uri="{FF2B5EF4-FFF2-40B4-BE49-F238E27FC236}">
                <a16:creationId xmlns:a16="http://schemas.microsoft.com/office/drawing/2014/main" id="{D80BD75F-6E21-4E32-A7F0-A5B512532D92}"/>
              </a:ext>
            </a:extLst>
          </p:cNvPr>
          <p:cNvPicPr>
            <a:picLocks noChangeAspect="1"/>
          </p:cNvPicPr>
          <p:nvPr/>
        </p:nvPicPr>
        <p:blipFill rotWithShape="1">
          <a:blip r:embed="rId3"/>
          <a:srcRect t="16290"/>
          <a:stretch/>
        </p:blipFill>
        <p:spPr>
          <a:xfrm>
            <a:off x="0" y="3507902"/>
            <a:ext cx="9144000" cy="3350098"/>
          </a:xfrm>
          <a:prstGeom prst="rect">
            <a:avLst/>
          </a:prstGeom>
        </p:spPr>
      </p:pic>
      <p:sp>
        <p:nvSpPr>
          <p:cNvPr id="7" name="TextBox 6">
            <a:extLst>
              <a:ext uri="{FF2B5EF4-FFF2-40B4-BE49-F238E27FC236}">
                <a16:creationId xmlns:a16="http://schemas.microsoft.com/office/drawing/2014/main" id="{8F1E6BE0-D47C-464D-8B20-EC3367F18878}"/>
              </a:ext>
            </a:extLst>
          </p:cNvPr>
          <p:cNvSpPr txBox="1"/>
          <p:nvPr/>
        </p:nvSpPr>
        <p:spPr>
          <a:xfrm>
            <a:off x="24660" y="0"/>
            <a:ext cx="9045199" cy="584775"/>
          </a:xfrm>
          <a:prstGeom prst="rect">
            <a:avLst/>
          </a:prstGeom>
          <a:solidFill>
            <a:schemeClr val="bg1"/>
          </a:solidFill>
        </p:spPr>
        <p:txBody>
          <a:bodyPr wrap="square" rtlCol="0">
            <a:spAutoFit/>
          </a:bodyPr>
          <a:lstStyle/>
          <a:p>
            <a:pPr algn="ctr"/>
            <a:r>
              <a:rPr lang="en-US" sz="3200" dirty="0">
                <a:solidFill>
                  <a:srgbClr val="0070C0"/>
                </a:solidFill>
                <a:latin typeface="Arial Black" panose="020B0A04020102020204" pitchFamily="34" charset="0"/>
              </a:rPr>
              <a:t>TOTAL TIME OF VISIT 2020 &amp; 2021</a:t>
            </a:r>
          </a:p>
        </p:txBody>
      </p:sp>
    </p:spTree>
    <p:extLst>
      <p:ext uri="{BB962C8B-B14F-4D97-AF65-F5344CB8AC3E}">
        <p14:creationId xmlns:p14="http://schemas.microsoft.com/office/powerpoint/2010/main" val="77862511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F5BA8-2C2B-49D0-86E8-B9EBA770261B}"/>
              </a:ext>
            </a:extLst>
          </p:cNvPr>
          <p:cNvSpPr>
            <a:spLocks noGrp="1"/>
          </p:cNvSpPr>
          <p:nvPr>
            <p:ph type="title"/>
          </p:nvPr>
        </p:nvSpPr>
        <p:spPr>
          <a:xfrm>
            <a:off x="444843" y="21075"/>
            <a:ext cx="8229600" cy="1143000"/>
          </a:xfrm>
          <a:solidFill>
            <a:schemeClr val="bg1"/>
          </a:solidFill>
        </p:spPr>
        <p:txBody>
          <a:bodyPr>
            <a:normAutofit fontScale="90000"/>
          </a:bodyPr>
          <a:lstStyle/>
          <a:p>
            <a:r>
              <a:rPr lang="en-US" dirty="0">
                <a:latin typeface="Arial Black" panose="020B0A04020102020204" pitchFamily="34" charset="0"/>
              </a:rPr>
              <a:t>PROLONGED SERVICES: 99417</a:t>
            </a:r>
          </a:p>
        </p:txBody>
      </p:sp>
      <p:sp>
        <p:nvSpPr>
          <p:cNvPr id="3" name="Content Placeholder 2">
            <a:extLst>
              <a:ext uri="{FF2B5EF4-FFF2-40B4-BE49-F238E27FC236}">
                <a16:creationId xmlns:a16="http://schemas.microsoft.com/office/drawing/2014/main" id="{599925B5-AC7B-4739-9F3F-3D3D0DBACD46}"/>
              </a:ext>
            </a:extLst>
          </p:cNvPr>
          <p:cNvSpPr>
            <a:spLocks noGrp="1"/>
          </p:cNvSpPr>
          <p:nvPr>
            <p:ph idx="1"/>
          </p:nvPr>
        </p:nvSpPr>
        <p:spPr>
          <a:xfrm>
            <a:off x="82378" y="980304"/>
            <a:ext cx="8839200" cy="5145860"/>
          </a:xfrm>
        </p:spPr>
        <p:txBody>
          <a:bodyPr>
            <a:normAutofit fontScale="70000" lnSpcReduction="20000"/>
          </a:bodyPr>
          <a:lstStyle/>
          <a:p>
            <a:r>
              <a:rPr lang="en-US" b="1" dirty="0">
                <a:solidFill>
                  <a:schemeClr val="accent5">
                    <a:lumMod val="50000"/>
                  </a:schemeClr>
                </a:solidFill>
                <a:latin typeface="Arial Black" panose="020B0A04020102020204" pitchFamily="34" charset="0"/>
              </a:rPr>
              <a:t>Prolonged Services/Prolonged Service With or Without Direct Patient Contact on the Date of an Office or Other Outpatient Service</a:t>
            </a:r>
            <a:endParaRPr lang="en-US" dirty="0">
              <a:solidFill>
                <a:schemeClr val="accent5">
                  <a:lumMod val="50000"/>
                </a:schemeClr>
              </a:solidFill>
              <a:latin typeface="Arial Black" panose="020B0A04020102020204" pitchFamily="34" charset="0"/>
            </a:endParaRPr>
          </a:p>
          <a:p>
            <a:r>
              <a:rPr lang="en-US" dirty="0">
                <a:solidFill>
                  <a:schemeClr val="accent5">
                    <a:lumMod val="50000"/>
                  </a:schemeClr>
                </a:solidFill>
                <a:latin typeface="Arial Black" panose="020B0A04020102020204" pitchFamily="34" charset="0"/>
              </a:rPr>
              <a:t>99XXX Prolonged office or other outpatient evaluation and management service(s) beyond the </a:t>
            </a: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minimum required time of the primary procedure</a:t>
            </a:r>
            <a:r>
              <a:rPr lang="en-US" dirty="0">
                <a:latin typeface="Arial Black" panose="020B0A04020102020204" pitchFamily="34" charset="0"/>
              </a:rPr>
              <a:t> </a:t>
            </a:r>
            <a:r>
              <a:rPr lang="en-US" dirty="0">
                <a:solidFill>
                  <a:schemeClr val="accent5">
                    <a:lumMod val="50000"/>
                  </a:schemeClr>
                </a:solidFill>
                <a:latin typeface="Arial Black" panose="020B0A04020102020204" pitchFamily="34" charset="0"/>
              </a:rPr>
              <a:t>which has been selected using total time, requiring total time with or without direct patient contact beyond the usual service, on the date of the primary service, </a:t>
            </a: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each 15 minutes of total time </a:t>
            </a:r>
          </a:p>
          <a:p>
            <a:pPr lvl="1"/>
            <a:r>
              <a:rPr lang="en-US" dirty="0">
                <a:solidFill>
                  <a:srgbClr val="002060"/>
                </a:solidFill>
                <a:latin typeface="Arial Black" panose="020B0A04020102020204" pitchFamily="34" charset="0"/>
              </a:rPr>
              <a:t>(List separately in addition to codes 99205, 99215 for office or other outpatient </a:t>
            </a:r>
            <a:r>
              <a:rPr lang="en-US" b="1" dirty="0">
                <a:solidFill>
                  <a:srgbClr val="002060"/>
                </a:solidFill>
                <a:latin typeface="Arial Black" panose="020B0A04020102020204" pitchFamily="34" charset="0"/>
              </a:rPr>
              <a:t>Evaluation and Management </a:t>
            </a:r>
            <a:r>
              <a:rPr lang="en-US" dirty="0">
                <a:solidFill>
                  <a:srgbClr val="002060"/>
                </a:solidFill>
                <a:latin typeface="Arial Black" panose="020B0A04020102020204" pitchFamily="34" charset="0"/>
              </a:rPr>
              <a:t>services)</a:t>
            </a:r>
          </a:p>
          <a:p>
            <a:pPr lvl="1"/>
            <a:r>
              <a:rPr lang="en-US" dirty="0">
                <a:solidFill>
                  <a:srgbClr val="002060"/>
                </a:solidFill>
                <a:latin typeface="Arial Black" panose="020B0A04020102020204" pitchFamily="34" charset="0"/>
              </a:rPr>
              <a:t>(Use 99417 in conjunction with 99205, 99215)</a:t>
            </a:r>
          </a:p>
          <a:p>
            <a:pPr lvl="1"/>
            <a:r>
              <a:rPr lang="en-US" dirty="0">
                <a:solidFill>
                  <a:srgbClr val="002060"/>
                </a:solidFill>
                <a:latin typeface="Arial Black" panose="020B0A04020102020204" pitchFamily="34" charset="0"/>
              </a:rPr>
              <a:t>(Do not report 99417 on the same date of service as 99354, 99355, 99358, 99359, 99415, 99416)</a:t>
            </a:r>
          </a:p>
          <a:p>
            <a:pPr lvl="1"/>
            <a:r>
              <a:rPr lang="en-US" dirty="0">
                <a:solidFill>
                  <a:srgbClr val="002060"/>
                </a:solidFill>
                <a:latin typeface="Arial Black" panose="020B0A04020102020204" pitchFamily="34" charset="0"/>
              </a:rPr>
              <a:t>(Do not report 99417 for any time unit less than 15 minutes)</a:t>
            </a:r>
            <a:r>
              <a:rPr lang="en-US" dirty="0">
                <a:latin typeface="Arial Black" panose="020B0A04020102020204" pitchFamily="34" charset="0"/>
              </a:rPr>
              <a:t> </a:t>
            </a:r>
          </a:p>
        </p:txBody>
      </p:sp>
      <p:sp>
        <p:nvSpPr>
          <p:cNvPr id="4" name="Date Placeholder 3">
            <a:extLst>
              <a:ext uri="{FF2B5EF4-FFF2-40B4-BE49-F238E27FC236}">
                <a16:creationId xmlns:a16="http://schemas.microsoft.com/office/drawing/2014/main" id="{FE6CAA6E-7232-45C8-A2EC-F3C53E0D01A8}"/>
              </a:ext>
            </a:extLst>
          </p:cNvPr>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a:extLst>
              <a:ext uri="{FF2B5EF4-FFF2-40B4-BE49-F238E27FC236}">
                <a16:creationId xmlns:a16="http://schemas.microsoft.com/office/drawing/2014/main" id="{DBBD6CD3-D6CC-494D-A3E3-D581FFB686B6}"/>
              </a:ext>
            </a:extLst>
          </p:cNvPr>
          <p:cNvSpPr>
            <a:spLocks noGrp="1"/>
          </p:cNvSpPr>
          <p:nvPr>
            <p:ph type="sldNum" sz="quarter" idx="12"/>
          </p:nvPr>
        </p:nvSpPr>
        <p:spPr/>
        <p:txBody>
          <a:bodyPr/>
          <a:lstStyle/>
          <a:p>
            <a:fld id="{5D86E084-3352-1048-A7D3-AB1A259C9C49}" type="slidenum">
              <a:rPr lang="en-US" smtClean="0"/>
              <a:pPr/>
              <a:t>44</a:t>
            </a:fld>
            <a:endParaRPr lang="en-US"/>
          </a:p>
        </p:txBody>
      </p:sp>
    </p:spTree>
    <p:extLst>
      <p:ext uri="{BB962C8B-B14F-4D97-AF65-F5344CB8AC3E}">
        <p14:creationId xmlns:p14="http://schemas.microsoft.com/office/powerpoint/2010/main" val="130094785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6ACFF-EB85-48C7-BAF8-4E6A4F2C37EB}"/>
              </a:ext>
            </a:extLst>
          </p:cNvPr>
          <p:cNvSpPr>
            <a:spLocks noGrp="1"/>
          </p:cNvSpPr>
          <p:nvPr>
            <p:ph type="title"/>
          </p:nvPr>
        </p:nvSpPr>
        <p:spPr>
          <a:xfrm>
            <a:off x="261257" y="0"/>
            <a:ext cx="8229600" cy="1143000"/>
          </a:xfrm>
          <a:solidFill>
            <a:schemeClr val="bg1"/>
          </a:solidFill>
        </p:spPr>
        <p:txBody>
          <a:bodyPr/>
          <a:lstStyle/>
          <a:p>
            <a:r>
              <a:rPr lang="en-US" dirty="0">
                <a:latin typeface="Arial Black" panose="020B0A04020102020204" pitchFamily="34" charset="0"/>
              </a:rPr>
              <a:t>PROLONGED SERVICES 99417</a:t>
            </a:r>
          </a:p>
        </p:txBody>
      </p:sp>
      <p:sp>
        <p:nvSpPr>
          <p:cNvPr id="3" name="Content Placeholder 2">
            <a:extLst>
              <a:ext uri="{FF2B5EF4-FFF2-40B4-BE49-F238E27FC236}">
                <a16:creationId xmlns:a16="http://schemas.microsoft.com/office/drawing/2014/main" id="{A80BD5A0-08CD-420C-8E29-9DD4802EA548}"/>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EBD04B74-643A-427E-93E0-AC6490DC5EBC}"/>
              </a:ext>
            </a:extLst>
          </p:cNvPr>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a:extLst>
              <a:ext uri="{FF2B5EF4-FFF2-40B4-BE49-F238E27FC236}">
                <a16:creationId xmlns:a16="http://schemas.microsoft.com/office/drawing/2014/main" id="{F6DA49E2-B01F-43E1-A22F-3801EE845BD0}"/>
              </a:ext>
            </a:extLst>
          </p:cNvPr>
          <p:cNvSpPr>
            <a:spLocks noGrp="1"/>
          </p:cNvSpPr>
          <p:nvPr>
            <p:ph type="sldNum" sz="quarter" idx="12"/>
          </p:nvPr>
        </p:nvSpPr>
        <p:spPr/>
        <p:txBody>
          <a:bodyPr/>
          <a:lstStyle/>
          <a:p>
            <a:fld id="{5D86E084-3352-1048-A7D3-AB1A259C9C49}" type="slidenum">
              <a:rPr lang="en-US" smtClean="0"/>
              <a:pPr/>
              <a:t>45</a:t>
            </a:fld>
            <a:endParaRPr lang="en-US"/>
          </a:p>
        </p:txBody>
      </p:sp>
      <p:grpSp>
        <p:nvGrpSpPr>
          <p:cNvPr id="8" name="Group 7">
            <a:extLst>
              <a:ext uri="{FF2B5EF4-FFF2-40B4-BE49-F238E27FC236}">
                <a16:creationId xmlns:a16="http://schemas.microsoft.com/office/drawing/2014/main" id="{B413FD39-A7F1-4FEF-B5B5-606EB0CB8E04}"/>
              </a:ext>
            </a:extLst>
          </p:cNvPr>
          <p:cNvGrpSpPr/>
          <p:nvPr/>
        </p:nvGrpSpPr>
        <p:grpSpPr>
          <a:xfrm>
            <a:off x="261256" y="971331"/>
            <a:ext cx="8762163" cy="5865594"/>
            <a:chOff x="361741" y="971331"/>
            <a:chExt cx="8003512" cy="5865594"/>
          </a:xfrm>
        </p:grpSpPr>
        <p:pic>
          <p:nvPicPr>
            <p:cNvPr id="6" name="Picture 5">
              <a:extLst>
                <a:ext uri="{FF2B5EF4-FFF2-40B4-BE49-F238E27FC236}">
                  <a16:creationId xmlns:a16="http://schemas.microsoft.com/office/drawing/2014/main" id="{311734A2-3B10-4270-A075-F44B05EA1A59}"/>
                </a:ext>
              </a:extLst>
            </p:cNvPr>
            <p:cNvPicPr>
              <a:picLocks noChangeAspect="1"/>
            </p:cNvPicPr>
            <p:nvPr/>
          </p:nvPicPr>
          <p:blipFill>
            <a:blip r:embed="rId2"/>
            <a:stretch>
              <a:fillRect/>
            </a:stretch>
          </p:blipFill>
          <p:spPr>
            <a:xfrm>
              <a:off x="386862" y="971331"/>
              <a:ext cx="7978391" cy="2958738"/>
            </a:xfrm>
            <a:prstGeom prst="rect">
              <a:avLst/>
            </a:prstGeom>
          </p:spPr>
        </p:pic>
        <p:pic>
          <p:nvPicPr>
            <p:cNvPr id="7" name="Picture 6">
              <a:extLst>
                <a:ext uri="{FF2B5EF4-FFF2-40B4-BE49-F238E27FC236}">
                  <a16:creationId xmlns:a16="http://schemas.microsoft.com/office/drawing/2014/main" id="{4B6B0AEE-B799-4B2D-906E-C9B3BE4B2B39}"/>
                </a:ext>
              </a:extLst>
            </p:cNvPr>
            <p:cNvPicPr>
              <a:picLocks noChangeAspect="1"/>
            </p:cNvPicPr>
            <p:nvPr/>
          </p:nvPicPr>
          <p:blipFill>
            <a:blip r:embed="rId3"/>
            <a:stretch>
              <a:fillRect/>
            </a:stretch>
          </p:blipFill>
          <p:spPr>
            <a:xfrm>
              <a:off x="361741" y="3930069"/>
              <a:ext cx="7978391" cy="2906856"/>
            </a:xfrm>
            <a:prstGeom prst="rect">
              <a:avLst/>
            </a:prstGeom>
          </p:spPr>
        </p:pic>
      </p:grpSp>
    </p:spTree>
    <p:extLst>
      <p:ext uri="{BB962C8B-B14F-4D97-AF65-F5344CB8AC3E}">
        <p14:creationId xmlns:p14="http://schemas.microsoft.com/office/powerpoint/2010/main" val="16640874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69C60-63FD-4B50-83E5-23A59E26F324}"/>
              </a:ext>
            </a:extLst>
          </p:cNvPr>
          <p:cNvSpPr>
            <a:spLocks noGrp="1"/>
          </p:cNvSpPr>
          <p:nvPr>
            <p:ph type="title"/>
          </p:nvPr>
        </p:nvSpPr>
        <p:spPr>
          <a:xfrm>
            <a:off x="468923" y="18098"/>
            <a:ext cx="8229600" cy="673240"/>
          </a:xfrm>
          <a:solidFill>
            <a:schemeClr val="bg1"/>
          </a:solidFill>
        </p:spPr>
        <p:txBody>
          <a:bodyPr>
            <a:normAutofit fontScale="90000"/>
          </a:bodyPr>
          <a:lstStyle/>
          <a:p>
            <a:r>
              <a:rPr lang="en-US" dirty="0">
                <a:latin typeface="Arial Black" panose="020B0A04020102020204" pitchFamily="34" charset="0"/>
              </a:rPr>
              <a:t>CMS RECALCULATION OF TIME</a:t>
            </a:r>
          </a:p>
        </p:txBody>
      </p:sp>
      <p:pic>
        <p:nvPicPr>
          <p:cNvPr id="6" name="Content Placeholder 5">
            <a:extLst>
              <a:ext uri="{FF2B5EF4-FFF2-40B4-BE49-F238E27FC236}">
                <a16:creationId xmlns:a16="http://schemas.microsoft.com/office/drawing/2014/main" id="{DFCD08E5-4F38-4DA9-904B-68689B74A618}"/>
              </a:ext>
            </a:extLst>
          </p:cNvPr>
          <p:cNvPicPr>
            <a:picLocks noGrp="1" noChangeAspect="1"/>
          </p:cNvPicPr>
          <p:nvPr>
            <p:ph idx="1"/>
          </p:nvPr>
        </p:nvPicPr>
        <p:blipFill>
          <a:blip r:embed="rId2"/>
          <a:stretch>
            <a:fillRect/>
          </a:stretch>
        </p:blipFill>
        <p:spPr>
          <a:xfrm>
            <a:off x="251209" y="572425"/>
            <a:ext cx="8392457" cy="2722098"/>
          </a:xfrm>
          <a:prstGeom prst="rect">
            <a:avLst/>
          </a:prstGeom>
        </p:spPr>
      </p:pic>
      <p:sp>
        <p:nvSpPr>
          <p:cNvPr id="4" name="Date Placeholder 3">
            <a:extLst>
              <a:ext uri="{FF2B5EF4-FFF2-40B4-BE49-F238E27FC236}">
                <a16:creationId xmlns:a16="http://schemas.microsoft.com/office/drawing/2014/main" id="{37AE89B6-146A-4652-8C50-BB31A31D8B4B}"/>
              </a:ext>
            </a:extLst>
          </p:cNvPr>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a:extLst>
              <a:ext uri="{FF2B5EF4-FFF2-40B4-BE49-F238E27FC236}">
                <a16:creationId xmlns:a16="http://schemas.microsoft.com/office/drawing/2014/main" id="{EAFB24ED-724E-4A20-9C71-93D7F1C984FB}"/>
              </a:ext>
            </a:extLst>
          </p:cNvPr>
          <p:cNvSpPr>
            <a:spLocks noGrp="1"/>
          </p:cNvSpPr>
          <p:nvPr>
            <p:ph type="sldNum" sz="quarter" idx="12"/>
          </p:nvPr>
        </p:nvSpPr>
        <p:spPr/>
        <p:txBody>
          <a:bodyPr/>
          <a:lstStyle/>
          <a:p>
            <a:fld id="{5D86E084-3352-1048-A7D3-AB1A259C9C49}" type="slidenum">
              <a:rPr lang="en-US" smtClean="0"/>
              <a:pPr/>
              <a:t>46</a:t>
            </a:fld>
            <a:endParaRPr lang="en-US"/>
          </a:p>
        </p:txBody>
      </p:sp>
      <p:pic>
        <p:nvPicPr>
          <p:cNvPr id="7" name="Picture 6">
            <a:extLst>
              <a:ext uri="{FF2B5EF4-FFF2-40B4-BE49-F238E27FC236}">
                <a16:creationId xmlns:a16="http://schemas.microsoft.com/office/drawing/2014/main" id="{6C1FB2BF-B5F6-4A93-84D7-991483DDD779}"/>
              </a:ext>
            </a:extLst>
          </p:cNvPr>
          <p:cNvPicPr>
            <a:picLocks noChangeAspect="1"/>
          </p:cNvPicPr>
          <p:nvPr/>
        </p:nvPicPr>
        <p:blipFill>
          <a:blip r:embed="rId3"/>
          <a:stretch>
            <a:fillRect/>
          </a:stretch>
        </p:blipFill>
        <p:spPr>
          <a:xfrm>
            <a:off x="361741" y="3177597"/>
            <a:ext cx="8281925" cy="3641549"/>
          </a:xfrm>
          <a:prstGeom prst="rect">
            <a:avLst/>
          </a:prstGeom>
        </p:spPr>
      </p:pic>
      <p:grpSp>
        <p:nvGrpSpPr>
          <p:cNvPr id="13" name="Group 12">
            <a:extLst>
              <a:ext uri="{FF2B5EF4-FFF2-40B4-BE49-F238E27FC236}">
                <a16:creationId xmlns:a16="http://schemas.microsoft.com/office/drawing/2014/main" id="{6C9ABCC5-A631-4921-85F5-6E36E45FCA51}"/>
              </a:ext>
            </a:extLst>
          </p:cNvPr>
          <p:cNvGrpSpPr/>
          <p:nvPr/>
        </p:nvGrpSpPr>
        <p:grpSpPr>
          <a:xfrm>
            <a:off x="4491613" y="1766511"/>
            <a:ext cx="462223" cy="859782"/>
            <a:chOff x="4491613" y="1766511"/>
            <a:chExt cx="462223" cy="859782"/>
          </a:xfrm>
        </p:grpSpPr>
        <p:sp>
          <p:nvSpPr>
            <p:cNvPr id="8" name="Oval 7">
              <a:extLst>
                <a:ext uri="{FF2B5EF4-FFF2-40B4-BE49-F238E27FC236}">
                  <a16:creationId xmlns:a16="http://schemas.microsoft.com/office/drawing/2014/main" id="{95990FCD-3958-4B37-A883-B13A835D9179}"/>
                </a:ext>
              </a:extLst>
            </p:cNvPr>
            <p:cNvSpPr/>
            <p:nvPr/>
          </p:nvSpPr>
          <p:spPr>
            <a:xfrm>
              <a:off x="4491613" y="1766511"/>
              <a:ext cx="462223" cy="353691"/>
            </a:xfrm>
            <a:prstGeom prst="ellipse">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75DB14C-42F5-486D-989E-09646B36ED13}"/>
                </a:ext>
              </a:extLst>
            </p:cNvPr>
            <p:cNvSpPr/>
            <p:nvPr/>
          </p:nvSpPr>
          <p:spPr>
            <a:xfrm>
              <a:off x="4491613" y="2272602"/>
              <a:ext cx="462223" cy="353691"/>
            </a:xfrm>
            <a:prstGeom prst="ellipse">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431CF18E-7972-413A-A67F-B6AA9124FEE9}"/>
              </a:ext>
            </a:extLst>
          </p:cNvPr>
          <p:cNvGrpSpPr/>
          <p:nvPr/>
        </p:nvGrpSpPr>
        <p:grpSpPr>
          <a:xfrm>
            <a:off x="2944168" y="1766511"/>
            <a:ext cx="544286" cy="859782"/>
            <a:chOff x="2944168" y="1766511"/>
            <a:chExt cx="544286" cy="859782"/>
          </a:xfrm>
        </p:grpSpPr>
        <p:sp>
          <p:nvSpPr>
            <p:cNvPr id="10" name="Oval 9">
              <a:extLst>
                <a:ext uri="{FF2B5EF4-FFF2-40B4-BE49-F238E27FC236}">
                  <a16:creationId xmlns:a16="http://schemas.microsoft.com/office/drawing/2014/main" id="{E9400951-A3BD-4074-9FB6-833D3FF1A2A9}"/>
                </a:ext>
              </a:extLst>
            </p:cNvPr>
            <p:cNvSpPr/>
            <p:nvPr/>
          </p:nvSpPr>
          <p:spPr>
            <a:xfrm flipH="1">
              <a:off x="2944168" y="1766511"/>
              <a:ext cx="544286" cy="442982"/>
            </a:xfrm>
            <a:prstGeom prst="ellipse">
              <a:avLst/>
            </a:prstGeom>
            <a:noFill/>
            <a:ln w="38100">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51A576B-F71E-4AE9-9A6D-15B212ED7AF9}"/>
                </a:ext>
              </a:extLst>
            </p:cNvPr>
            <p:cNvSpPr/>
            <p:nvPr/>
          </p:nvSpPr>
          <p:spPr>
            <a:xfrm flipH="1">
              <a:off x="2944168" y="2183311"/>
              <a:ext cx="544286" cy="442982"/>
            </a:xfrm>
            <a:prstGeom prst="ellipse">
              <a:avLst/>
            </a:prstGeom>
            <a:noFill/>
            <a:ln w="38100">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1E6D8E00-4406-4560-A324-EEEBF906F414}"/>
              </a:ext>
            </a:extLst>
          </p:cNvPr>
          <p:cNvSpPr txBox="1"/>
          <p:nvPr/>
        </p:nvSpPr>
        <p:spPr>
          <a:xfrm>
            <a:off x="505990" y="6404060"/>
            <a:ext cx="7993426" cy="369332"/>
          </a:xfrm>
          <a:prstGeom prst="rect">
            <a:avLst/>
          </a:prstGeom>
          <a:solidFill>
            <a:srgbClr val="FFFF00"/>
          </a:solidFill>
        </p:spPr>
        <p:txBody>
          <a:bodyPr wrap="square" rtlCol="0">
            <a:spAutoFit/>
          </a:bodyPr>
          <a:lstStyle/>
          <a:p>
            <a:r>
              <a:rPr lang="en-US" dirty="0">
                <a:latin typeface="Arial Black" panose="020B0A04020102020204" pitchFamily="34" charset="0"/>
              </a:rPr>
              <a:t>Issue resolved when CMS Publishes final rule in a few weeks</a:t>
            </a:r>
          </a:p>
        </p:txBody>
      </p:sp>
    </p:spTree>
    <p:extLst>
      <p:ext uri="{BB962C8B-B14F-4D97-AF65-F5344CB8AC3E}">
        <p14:creationId xmlns:p14="http://schemas.microsoft.com/office/powerpoint/2010/main" val="16349138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32B02-AD99-40A3-833C-FC4CF3108512}"/>
              </a:ext>
            </a:extLst>
          </p:cNvPr>
          <p:cNvSpPr>
            <a:spLocks noGrp="1"/>
          </p:cNvSpPr>
          <p:nvPr>
            <p:ph type="title"/>
          </p:nvPr>
        </p:nvSpPr>
        <p:spPr>
          <a:xfrm>
            <a:off x="1" y="380968"/>
            <a:ext cx="9051234" cy="1143000"/>
          </a:xfrm>
        </p:spPr>
        <p:txBody>
          <a:bodyPr>
            <a:noAutofit/>
          </a:bodyPr>
          <a:lstStyle/>
          <a:p>
            <a:r>
              <a:rPr lang="en-US" sz="3600" dirty="0">
                <a:latin typeface="Arial Black" panose="020B0A04020102020204" pitchFamily="34" charset="0"/>
              </a:rPr>
              <a:t>EVALUATION AND MANAGEMENT PRIMER FROM AMA</a:t>
            </a:r>
          </a:p>
        </p:txBody>
      </p:sp>
      <p:sp>
        <p:nvSpPr>
          <p:cNvPr id="3" name="Content Placeholder 2">
            <a:extLst>
              <a:ext uri="{FF2B5EF4-FFF2-40B4-BE49-F238E27FC236}">
                <a16:creationId xmlns:a16="http://schemas.microsoft.com/office/drawing/2014/main" id="{91CBC4CD-6FB2-4D90-98D4-658C4A6370D1}"/>
              </a:ext>
            </a:extLst>
          </p:cNvPr>
          <p:cNvSpPr>
            <a:spLocks noGrp="1"/>
          </p:cNvSpPr>
          <p:nvPr>
            <p:ph idx="1"/>
          </p:nvPr>
        </p:nvSpPr>
        <p:spPr>
          <a:xfrm>
            <a:off x="159026" y="1734902"/>
            <a:ext cx="8984974" cy="4525963"/>
          </a:xfrm>
        </p:spPr>
        <p:txBody>
          <a:bodyPr/>
          <a:lstStyle/>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Below is a 51 page primer from the AMA to assist in understanding the changes</a:t>
            </a:r>
          </a:p>
          <a:p>
            <a:endParaRPr lang="en-US" dirty="0"/>
          </a:p>
          <a:p>
            <a:endParaRPr lang="en-US" dirty="0"/>
          </a:p>
        </p:txBody>
      </p:sp>
      <p:sp>
        <p:nvSpPr>
          <p:cNvPr id="4" name="Date Placeholder 3">
            <a:extLst>
              <a:ext uri="{FF2B5EF4-FFF2-40B4-BE49-F238E27FC236}">
                <a16:creationId xmlns:a16="http://schemas.microsoft.com/office/drawing/2014/main" id="{C8795EC6-36C9-4E25-B338-F76DC831A47E}"/>
              </a:ext>
            </a:extLst>
          </p:cNvPr>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a:extLst>
              <a:ext uri="{FF2B5EF4-FFF2-40B4-BE49-F238E27FC236}">
                <a16:creationId xmlns:a16="http://schemas.microsoft.com/office/drawing/2014/main" id="{326033D6-9AC7-42B0-99E5-0E6B7D755AC0}"/>
              </a:ext>
            </a:extLst>
          </p:cNvPr>
          <p:cNvSpPr>
            <a:spLocks noGrp="1"/>
          </p:cNvSpPr>
          <p:nvPr>
            <p:ph type="sldNum" sz="quarter" idx="12"/>
          </p:nvPr>
        </p:nvSpPr>
        <p:spPr/>
        <p:txBody>
          <a:bodyPr/>
          <a:lstStyle/>
          <a:p>
            <a:fld id="{5D86E084-3352-1048-A7D3-AB1A259C9C49}" type="slidenum">
              <a:rPr lang="en-US" smtClean="0"/>
              <a:pPr/>
              <a:t>47</a:t>
            </a:fld>
            <a:endParaRPr lang="en-US"/>
          </a:p>
        </p:txBody>
      </p:sp>
      <p:graphicFrame>
        <p:nvGraphicFramePr>
          <p:cNvPr id="6" name="Table 5">
            <a:extLst>
              <a:ext uri="{FF2B5EF4-FFF2-40B4-BE49-F238E27FC236}">
                <a16:creationId xmlns:a16="http://schemas.microsoft.com/office/drawing/2014/main" id="{D55C84B2-AC3C-4E2F-8162-8A2FC0D09E89}"/>
              </a:ext>
            </a:extLst>
          </p:cNvPr>
          <p:cNvGraphicFramePr>
            <a:graphicFrameLocks noGrp="1"/>
          </p:cNvGraphicFramePr>
          <p:nvPr/>
        </p:nvGraphicFramePr>
        <p:xfrm>
          <a:off x="646043" y="3733800"/>
          <a:ext cx="7560365" cy="1169504"/>
        </p:xfrm>
        <a:graphic>
          <a:graphicData uri="http://schemas.openxmlformats.org/drawingml/2006/table">
            <a:tbl>
              <a:tblPr firstRow="1" firstCol="1" bandRow="1">
                <a:tableStyleId>{5C22544A-7EE6-4342-B048-85BDC9FD1C3A}</a:tableStyleId>
              </a:tblPr>
              <a:tblGrid>
                <a:gridCol w="7560365">
                  <a:extLst>
                    <a:ext uri="{9D8B030D-6E8A-4147-A177-3AD203B41FA5}">
                      <a16:colId xmlns:a16="http://schemas.microsoft.com/office/drawing/2014/main" val="273007114"/>
                    </a:ext>
                  </a:extLst>
                </a:gridCol>
              </a:tblGrid>
              <a:tr h="1169504">
                <a:tc>
                  <a:txBody>
                    <a:bodyPr/>
                    <a:lstStyle/>
                    <a:p>
                      <a:pPr marL="0" marR="0" algn="ctr">
                        <a:spcBef>
                          <a:spcPts val="0"/>
                        </a:spcBef>
                        <a:spcAft>
                          <a:spcPts val="0"/>
                        </a:spcAft>
                      </a:pPr>
                      <a:r>
                        <a:rPr lang="en-US" sz="4000" u="none" strike="noStrike" dirty="0">
                          <a:solidFill>
                            <a:schemeClr val="tx1"/>
                          </a:solidFill>
                          <a:effectLst/>
                          <a:latin typeface="Arial Black" panose="020B0A04020102020204" pitchFamily="34" charset="0"/>
                          <a:hlinkClick r:id="rId2">
                            <a:extLst>
                              <a:ext uri="{A12FA001-AC4F-418D-AE19-62706E023703}">
                                <ahyp:hlinkClr xmlns:ahyp="http://schemas.microsoft.com/office/drawing/2018/hyperlinkcolor" val="tx"/>
                              </a:ext>
                            </a:extLst>
                          </a:hlinkClick>
                        </a:rPr>
                        <a:t>E/M Office Visit Primer  </a:t>
                      </a:r>
                      <a:endParaRPr lang="en-US" sz="3600" dirty="0">
                        <a:solidFill>
                          <a:schemeClr val="tx1"/>
                        </a:solidFill>
                        <a:effectLst/>
                        <a:latin typeface="Arial Black" panose="020B0A04020102020204" pitchFamily="34" charset="0"/>
                        <a:ea typeface="Calibri" panose="020F0502020204030204" pitchFamily="34" charset="0"/>
                      </a:endParaRPr>
                    </a:p>
                  </a:txBody>
                  <a:tcPr marL="190500" marR="190500" marT="142875" marB="142875" anchor="ctr">
                    <a:solidFill>
                      <a:srgbClr val="FFFF00"/>
                    </a:solidFill>
                  </a:tcPr>
                </a:tc>
                <a:extLst>
                  <a:ext uri="{0D108BD9-81ED-4DB2-BD59-A6C34878D82A}">
                    <a16:rowId xmlns:a16="http://schemas.microsoft.com/office/drawing/2014/main" val="3440631983"/>
                  </a:ext>
                </a:extLst>
              </a:tr>
            </a:tbl>
          </a:graphicData>
        </a:graphic>
      </p:graphicFrame>
    </p:spTree>
    <p:extLst>
      <p:ext uri="{BB962C8B-B14F-4D97-AF65-F5344CB8AC3E}">
        <p14:creationId xmlns:p14="http://schemas.microsoft.com/office/powerpoint/2010/main" val="419877622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BF40E-5ECF-4A00-85CB-81F4FC4203CD}"/>
              </a:ext>
            </a:extLst>
          </p:cNvPr>
          <p:cNvSpPr>
            <a:spLocks noGrp="1"/>
          </p:cNvSpPr>
          <p:nvPr>
            <p:ph type="title"/>
          </p:nvPr>
        </p:nvSpPr>
        <p:spPr>
          <a:xfrm>
            <a:off x="351182" y="602908"/>
            <a:ext cx="8229600" cy="1143000"/>
          </a:xfrm>
        </p:spPr>
        <p:txBody>
          <a:bodyPr>
            <a:normAutofit fontScale="90000"/>
          </a:bodyPr>
          <a:lstStyle/>
          <a:p>
            <a:r>
              <a:rPr lang="en-US" sz="4400" dirty="0">
                <a:latin typeface="Arial Black" panose="020B0A04020102020204" pitchFamily="34" charset="0"/>
              </a:rPr>
              <a:t>More Essential Tools &amp; Resources</a:t>
            </a:r>
            <a:br>
              <a:rPr lang="en-US" dirty="0">
                <a:latin typeface="Arial Black" panose="020B0A04020102020204" pitchFamily="34" charset="0"/>
              </a:rPr>
            </a:br>
            <a:endParaRPr lang="en-US" dirty="0"/>
          </a:p>
        </p:txBody>
      </p:sp>
      <p:sp>
        <p:nvSpPr>
          <p:cNvPr id="3" name="Content Placeholder 2">
            <a:extLst>
              <a:ext uri="{FF2B5EF4-FFF2-40B4-BE49-F238E27FC236}">
                <a16:creationId xmlns:a16="http://schemas.microsoft.com/office/drawing/2014/main" id="{825BF862-502F-428D-8514-B05BCE27EE8F}"/>
              </a:ext>
            </a:extLst>
          </p:cNvPr>
          <p:cNvSpPr>
            <a:spLocks noGrp="1"/>
          </p:cNvSpPr>
          <p:nvPr>
            <p:ph idx="1"/>
          </p:nvPr>
        </p:nvSpPr>
        <p:spPr>
          <a:xfrm>
            <a:off x="46384" y="1505893"/>
            <a:ext cx="8978346" cy="5131904"/>
          </a:xfrm>
        </p:spPr>
        <p:txBody>
          <a:bodyPr>
            <a:normAutofit fontScale="92500" lnSpcReduction="10000"/>
          </a:bodyPr>
          <a:lstStyle/>
          <a:p>
            <a:r>
              <a:rPr lang="en-US" dirty="0">
                <a:latin typeface="Arial Black" panose="020B0A04020102020204" pitchFamily="34" charset="0"/>
                <a:hlinkClick r:id="rId2"/>
              </a:rPr>
              <a:t>CPT® E/M Office or Other Outpatient and Prolonged Services Code and Guideline Changes</a:t>
            </a:r>
          </a:p>
          <a:p>
            <a:r>
              <a:rPr lang="en-US" dirty="0">
                <a:latin typeface="Arial Black" panose="020B0A04020102020204" pitchFamily="34" charset="0"/>
                <a:hlinkClick r:id="rId3"/>
              </a:rPr>
              <a:t>CPT® E/M Office Revisions Level of Medical Decision Making (MDM)</a:t>
            </a:r>
          </a:p>
          <a:p>
            <a:r>
              <a:rPr lang="en-US" dirty="0">
                <a:latin typeface="Arial Black" panose="020B0A04020102020204" pitchFamily="34" charset="0"/>
                <a:hlinkClick r:id="rId4"/>
              </a:rPr>
              <a:t>Review RUC recommendations on CPT E/M office visit codes</a:t>
            </a:r>
          </a:p>
          <a:p>
            <a:r>
              <a:rPr lang="en-US" dirty="0">
                <a:latin typeface="Arial Black" panose="020B0A04020102020204" pitchFamily="34" charset="0"/>
                <a:hlinkClick r:id="rId5"/>
              </a:rPr>
              <a:t>Revisions to reporting CPT E/M office visits: Time</a:t>
            </a:r>
          </a:p>
          <a:p>
            <a:r>
              <a:rPr lang="en-US" dirty="0">
                <a:latin typeface="Arial Black" panose="020B0A04020102020204" pitchFamily="34" charset="0"/>
                <a:hlinkClick r:id="rId6"/>
              </a:rPr>
              <a:t>Revisions to reporting CPT E/M office visits: MDM</a:t>
            </a:r>
          </a:p>
          <a:p>
            <a:endParaRPr lang="en-US" dirty="0"/>
          </a:p>
        </p:txBody>
      </p:sp>
      <p:sp>
        <p:nvSpPr>
          <p:cNvPr id="4" name="Date Placeholder 3">
            <a:extLst>
              <a:ext uri="{FF2B5EF4-FFF2-40B4-BE49-F238E27FC236}">
                <a16:creationId xmlns:a16="http://schemas.microsoft.com/office/drawing/2014/main" id="{65DBA3CF-CEA9-4F32-B180-F5A506E2579E}"/>
              </a:ext>
            </a:extLst>
          </p:cNvPr>
          <p:cNvSpPr>
            <a:spLocks noGrp="1"/>
          </p:cNvSpPr>
          <p:nvPr>
            <p:ph type="dt" sz="half" idx="10"/>
          </p:nvPr>
        </p:nvSpPr>
        <p:spPr/>
        <p:txBody>
          <a:bodyPr/>
          <a:lstStyle/>
          <a:p>
            <a:fld id="{5E4C8D35-40E7-4581-974F-4DA0128AD499}" type="datetime1">
              <a:rPr lang="en-US" smtClean="0"/>
              <a:pPr/>
              <a:t>11/24/2020</a:t>
            </a:fld>
            <a:endParaRPr lang="en-US"/>
          </a:p>
        </p:txBody>
      </p:sp>
      <p:sp>
        <p:nvSpPr>
          <p:cNvPr id="5" name="Slide Number Placeholder 4">
            <a:extLst>
              <a:ext uri="{FF2B5EF4-FFF2-40B4-BE49-F238E27FC236}">
                <a16:creationId xmlns:a16="http://schemas.microsoft.com/office/drawing/2014/main" id="{65255390-C6B3-4760-B470-AC53DC3D9A21}"/>
              </a:ext>
            </a:extLst>
          </p:cNvPr>
          <p:cNvSpPr>
            <a:spLocks noGrp="1"/>
          </p:cNvSpPr>
          <p:nvPr>
            <p:ph type="sldNum" sz="quarter" idx="12"/>
          </p:nvPr>
        </p:nvSpPr>
        <p:spPr/>
        <p:txBody>
          <a:bodyPr/>
          <a:lstStyle/>
          <a:p>
            <a:fld id="{5D86E084-3352-1048-A7D3-AB1A259C9C49}" type="slidenum">
              <a:rPr lang="en-US" smtClean="0"/>
              <a:pPr/>
              <a:t>48</a:t>
            </a:fld>
            <a:endParaRPr lang="en-US"/>
          </a:p>
        </p:txBody>
      </p:sp>
    </p:spTree>
    <p:extLst>
      <p:ext uri="{BB962C8B-B14F-4D97-AF65-F5344CB8AC3E}">
        <p14:creationId xmlns:p14="http://schemas.microsoft.com/office/powerpoint/2010/main" val="10997007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AA951C4-C728-4AFE-8BB4-ADF28328B706}"/>
              </a:ext>
            </a:extLst>
          </p:cNvPr>
          <p:cNvSpPr/>
          <p:nvPr/>
        </p:nvSpPr>
        <p:spPr>
          <a:xfrm>
            <a:off x="0" y="6278880"/>
            <a:ext cx="8229600" cy="57912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59AF8A-CB3B-4C91-A372-53A9AF3086E9}"/>
              </a:ext>
            </a:extLst>
          </p:cNvPr>
          <p:cNvSpPr>
            <a:spLocks noGrp="1"/>
          </p:cNvSpPr>
          <p:nvPr>
            <p:ph type="title"/>
          </p:nvPr>
        </p:nvSpPr>
        <p:spPr>
          <a:xfrm>
            <a:off x="457200" y="0"/>
            <a:ext cx="8229600" cy="1143000"/>
          </a:xfrm>
          <a:solidFill>
            <a:schemeClr val="bg1"/>
          </a:solidFill>
        </p:spPr>
        <p:txBody>
          <a:bodyPr/>
          <a:lstStyle/>
          <a:p>
            <a:r>
              <a:rPr lang="en-US" dirty="0">
                <a:latin typeface="Arial Black" panose="020B0A04020102020204" pitchFamily="34" charset="0"/>
              </a:rPr>
              <a:t>SOME FUTURE THOUGHT</a:t>
            </a:r>
          </a:p>
        </p:txBody>
      </p:sp>
      <p:sp>
        <p:nvSpPr>
          <p:cNvPr id="3" name="Content Placeholder 2">
            <a:extLst>
              <a:ext uri="{FF2B5EF4-FFF2-40B4-BE49-F238E27FC236}">
                <a16:creationId xmlns:a16="http://schemas.microsoft.com/office/drawing/2014/main" id="{512A32A9-7831-4C8B-894A-60FE043E043E}"/>
              </a:ext>
            </a:extLst>
          </p:cNvPr>
          <p:cNvSpPr>
            <a:spLocks noGrp="1"/>
          </p:cNvSpPr>
          <p:nvPr>
            <p:ph idx="1"/>
          </p:nvPr>
        </p:nvSpPr>
        <p:spPr>
          <a:xfrm>
            <a:off x="0" y="703617"/>
            <a:ext cx="9144000" cy="6133307"/>
          </a:xfrm>
        </p:spPr>
        <p:txBody>
          <a:bodyPr>
            <a:normAutofit fontScale="92500"/>
          </a:bodyPr>
          <a:lstStyle/>
          <a:p>
            <a:r>
              <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Newer biologic pharmaceuticals for cancer therapy and diagnostic tests arriving in the market </a:t>
            </a:r>
          </a:p>
          <a:p>
            <a:r>
              <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New less invasive surgical techniques developing</a:t>
            </a:r>
          </a:p>
          <a:p>
            <a:r>
              <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Artificial intelligence assisting diagnoses via mathematic algorithms or literature searches</a:t>
            </a:r>
          </a:p>
          <a:p>
            <a:r>
              <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Changes in medical school programs and teaching methods across the country</a:t>
            </a:r>
          </a:p>
          <a:p>
            <a:r>
              <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More virtual and telemedicine likely to continue</a:t>
            </a:r>
          </a:p>
          <a:p>
            <a:r>
              <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More gadgets for self monitoring by patients</a:t>
            </a:r>
          </a:p>
          <a:p>
            <a:r>
              <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Sub, sub, subspecialties emerging </a:t>
            </a:r>
          </a:p>
          <a:p>
            <a:r>
              <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Increase in NPPs and various medical jobs: scribes, assistants, therapists, coders, etc.</a:t>
            </a:r>
          </a:p>
          <a:p>
            <a:r>
              <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Non physicians running / owning practices </a:t>
            </a:r>
          </a:p>
          <a:p>
            <a:r>
              <a:rPr lang="en-US" sz="2500" dirty="0">
                <a:solidFill>
                  <a:srgbClr val="C00000"/>
                </a:solidFill>
                <a:effectLst>
                  <a:outerShdw blurRad="38100" dist="38100" dir="2700000" algn="tl">
                    <a:srgbClr val="000000">
                      <a:alpha val="43137"/>
                    </a:srgbClr>
                  </a:outerShdw>
                </a:effectLst>
                <a:latin typeface="Arial Black" panose="020B0A04020102020204" pitchFamily="34" charset="0"/>
              </a:rPr>
              <a:t>But before banging your head, everything is still subject to change by law or custom</a:t>
            </a:r>
          </a:p>
        </p:txBody>
      </p:sp>
      <p:sp>
        <p:nvSpPr>
          <p:cNvPr id="5" name="Slide Number Placeholder 4">
            <a:extLst>
              <a:ext uri="{FF2B5EF4-FFF2-40B4-BE49-F238E27FC236}">
                <a16:creationId xmlns:a16="http://schemas.microsoft.com/office/drawing/2014/main" id="{C2F9A353-9D3D-416D-827E-31BEFC3162AC}"/>
              </a:ext>
            </a:extLst>
          </p:cNvPr>
          <p:cNvSpPr>
            <a:spLocks noGrp="1"/>
          </p:cNvSpPr>
          <p:nvPr>
            <p:ph type="sldNum" sz="quarter" idx="12"/>
          </p:nvPr>
        </p:nvSpPr>
        <p:spPr/>
        <p:txBody>
          <a:bodyPr/>
          <a:lstStyle/>
          <a:p>
            <a:fld id="{5D86E084-3352-1048-A7D3-AB1A259C9C49}" type="slidenum">
              <a:rPr lang="en-US" smtClean="0"/>
              <a:pPr/>
              <a:t>49</a:t>
            </a:fld>
            <a:endParaRPr lang="en-US"/>
          </a:p>
        </p:txBody>
      </p:sp>
    </p:spTree>
    <p:extLst>
      <p:ext uri="{BB962C8B-B14F-4D97-AF65-F5344CB8AC3E}">
        <p14:creationId xmlns:p14="http://schemas.microsoft.com/office/powerpoint/2010/main" val="166990949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
            <a:extLst>
              <a:ext uri="{FF2B5EF4-FFF2-40B4-BE49-F238E27FC236}">
                <a16:creationId xmlns:a16="http://schemas.microsoft.com/office/drawing/2014/main" id="{6469971D-6C68-408B-9363-BDD3038CD7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731"/>
          <a:stretch>
            <a:fillRect/>
          </a:stretch>
        </p:blipFill>
        <p:spPr bwMode="auto">
          <a:xfrm>
            <a:off x="0" y="990600"/>
            <a:ext cx="91440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extBox 2">
            <a:extLst>
              <a:ext uri="{FF2B5EF4-FFF2-40B4-BE49-F238E27FC236}">
                <a16:creationId xmlns:a16="http://schemas.microsoft.com/office/drawing/2014/main" id="{A76AE0AE-D07B-443D-9E07-241CEE5A3FFD}"/>
              </a:ext>
            </a:extLst>
          </p:cNvPr>
          <p:cNvSpPr txBox="1">
            <a:spLocks noChangeArrowheads="1"/>
          </p:cNvSpPr>
          <p:nvPr/>
        </p:nvSpPr>
        <p:spPr bwMode="auto">
          <a:xfrm>
            <a:off x="0" y="152400"/>
            <a:ext cx="9144000" cy="708025"/>
          </a:xfrm>
          <a:prstGeom prst="rect">
            <a:avLst/>
          </a:prstGeom>
          <a:solidFill>
            <a:schemeClr val="bg1"/>
          </a:solid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4000">
                <a:solidFill>
                  <a:srgbClr val="0070C0"/>
                </a:solidFill>
                <a:latin typeface="Arial Black" panose="020B0A04020102020204" pitchFamily="34" charset="0"/>
              </a:rPr>
              <a:t>CAT GOT YOUR TONGUE?</a:t>
            </a:r>
          </a:p>
        </p:txBody>
      </p:sp>
      <p:sp>
        <p:nvSpPr>
          <p:cNvPr id="4" name="TextBox 3">
            <a:extLst>
              <a:ext uri="{FF2B5EF4-FFF2-40B4-BE49-F238E27FC236}">
                <a16:creationId xmlns:a16="http://schemas.microsoft.com/office/drawing/2014/main" id="{4911FAB8-2E67-4EBC-8300-B3E6A762D3A6}"/>
              </a:ext>
            </a:extLst>
          </p:cNvPr>
          <p:cNvSpPr txBox="1">
            <a:spLocks noChangeArrowheads="1"/>
          </p:cNvSpPr>
          <p:nvPr/>
        </p:nvSpPr>
        <p:spPr bwMode="auto">
          <a:xfrm>
            <a:off x="5791200" y="1651000"/>
            <a:ext cx="327660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3200" dirty="0">
                <a:solidFill>
                  <a:srgbClr val="800000"/>
                </a:solidFill>
                <a:latin typeface="Arial Black" panose="020B0A04020102020204" pitchFamily="34" charset="0"/>
              </a:rPr>
              <a:t>Ask all your questions---maybe I can answer some</a:t>
            </a:r>
          </a:p>
        </p:txBody>
      </p:sp>
      <p:sp>
        <p:nvSpPr>
          <p:cNvPr id="2" name="TextBox 1">
            <a:extLst>
              <a:ext uri="{FF2B5EF4-FFF2-40B4-BE49-F238E27FC236}">
                <a16:creationId xmlns:a16="http://schemas.microsoft.com/office/drawing/2014/main" id="{1DC915FA-2CF9-47AD-94E0-7CACCE2E193E}"/>
              </a:ext>
            </a:extLst>
          </p:cNvPr>
          <p:cNvSpPr txBox="1"/>
          <p:nvPr/>
        </p:nvSpPr>
        <p:spPr>
          <a:xfrm>
            <a:off x="5486400" y="6270598"/>
            <a:ext cx="3750733" cy="369332"/>
          </a:xfrm>
          <a:prstGeom prst="rect">
            <a:avLst/>
          </a:prstGeom>
          <a:noFill/>
        </p:spPr>
        <p:txBody>
          <a:bodyPr wrap="square" rtlCol="0">
            <a:spAutoFit/>
          </a:bodyPr>
          <a:lstStyle/>
          <a:p>
            <a:r>
              <a:rPr lang="en-US" dirty="0">
                <a:latin typeface="Arial Black" panose="020B0A04020102020204" pitchFamily="34" charset="0"/>
              </a:rPr>
              <a:t>Arthur.Lurvey@Noridian.com</a:t>
            </a:r>
          </a:p>
        </p:txBody>
      </p:sp>
    </p:spTree>
    <p:extLst>
      <p:ext uri="{BB962C8B-B14F-4D97-AF65-F5344CB8AC3E}">
        <p14:creationId xmlns:p14="http://schemas.microsoft.com/office/powerpoint/2010/main" val="273943258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theme/theme1.xml><?xml version="1.0" encoding="utf-8"?>
<a:theme xmlns:a="http://schemas.openxmlformats.org/drawingml/2006/main" name="NHS PPT Template for after 5-6-13">
  <a:themeElements>
    <a:clrScheme name="Noridian Healthcare Solutions Color Palette">
      <a:dk1>
        <a:sysClr val="windowText" lastClr="000000"/>
      </a:dk1>
      <a:lt1>
        <a:sysClr val="window" lastClr="FFFFFF"/>
      </a:lt1>
      <a:dk2>
        <a:srgbClr val="000000"/>
      </a:dk2>
      <a:lt2>
        <a:srgbClr val="FFFFFF"/>
      </a:lt2>
      <a:accent1>
        <a:srgbClr val="0069AA"/>
      </a:accent1>
      <a:accent2>
        <a:srgbClr val="A2C02F"/>
      </a:accent2>
      <a:accent3>
        <a:srgbClr val="0095BE"/>
      </a:accent3>
      <a:accent4>
        <a:srgbClr val="591A62"/>
      </a:accent4>
      <a:accent5>
        <a:srgbClr val="E4562F"/>
      </a:accent5>
      <a:accent6>
        <a:srgbClr val="F6B327"/>
      </a:accent6>
      <a:hlink>
        <a:srgbClr val="0069AA"/>
      </a:hlink>
      <a:folHlink>
        <a:srgbClr val="A2C0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Props1.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2.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6F2769-7194-4217-93D3-3AF3A4742282}">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sharepoint/v3/field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NHS PPT Template for after 5-6-13</Template>
  <TotalTime>2272</TotalTime>
  <Words>3840</Words>
  <Application>Microsoft Office PowerPoint</Application>
  <PresentationFormat>On-screen Show (4:3)</PresentationFormat>
  <Paragraphs>330</Paragraphs>
  <Slides>50</Slides>
  <Notes>4</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50</vt:i4>
      </vt:variant>
    </vt:vector>
  </HeadingPairs>
  <TitlesOfParts>
    <vt:vector size="55" baseType="lpstr">
      <vt:lpstr>Arial</vt:lpstr>
      <vt:lpstr>Arial Black</vt:lpstr>
      <vt:lpstr>Calibri</vt:lpstr>
      <vt:lpstr>NHS PPT Template for after 5-6-13</vt:lpstr>
      <vt:lpstr>Custom Design</vt:lpstr>
      <vt:lpstr>MEDICARE FOR ONCOLOGISTS DURING THE COVID CRISIS AND IN 2021</vt:lpstr>
      <vt:lpstr>TONIGHT WE WILL DISCUSS</vt:lpstr>
      <vt:lpstr>NORIDIAN HOT LINE</vt:lpstr>
      <vt:lpstr>PowerPoint Presentation</vt:lpstr>
      <vt:lpstr>CMS TELEHEALTH VIDEO-RELATED TO COVID-19</vt:lpstr>
      <vt:lpstr>TELEHEALTH DURING COVID-19</vt:lpstr>
      <vt:lpstr>TELEHEALTH TAKEAWAY</vt:lpstr>
      <vt:lpstr>E-VISITS</vt:lpstr>
      <vt:lpstr>PowerPoint Presentation</vt:lpstr>
      <vt:lpstr>TELEPHONE ONLY SERVICES</vt:lpstr>
      <vt:lpstr>OFFICE TELEHEALTH CODING / DOCUMENTATION UNDER COVID-19 EMERGENCY</vt:lpstr>
      <vt:lpstr>DOCUMENTING REASONABLE &amp; NECESSARY:</vt:lpstr>
      <vt:lpstr>TARGETED PROBE AND EDUCATION</vt:lpstr>
      <vt:lpstr>PowerPoint Presentation</vt:lpstr>
      <vt:lpstr>FIGHTING BACK: RESPONDING TO ANY REQUEST FOR RECORDS</vt:lpstr>
      <vt:lpstr>MEDICATION USE AND THE FDA</vt:lpstr>
      <vt:lpstr>OFF LABEL USE OF MEDICINES, CHEMOTHERAPY OR BIOLOGICS</vt:lpstr>
      <vt:lpstr>CMS BENEFIT POLICY MANUAL 102: Chapter 15 Sec 15.50.4.5</vt:lpstr>
      <vt:lpstr>CURRENT CMS APPROVED COMPENDIA</vt:lpstr>
      <vt:lpstr>SIX SETS OF LEVELS OF EVIDENCE/ GUIDELINES COMMONLY USED</vt:lpstr>
      <vt:lpstr>AMENDED RECORDS</vt:lpstr>
      <vt:lpstr>CORRECTIONS TO MEDICAL RECORD</vt:lpstr>
      <vt:lpstr>DOCUMENTATION SIMPLIFICATION</vt:lpstr>
      <vt:lpstr>SUMMARY OF AMA CPT REVISIONS: FOR OUTPATIENT OFFICE: 2021</vt:lpstr>
      <vt:lpstr>SUMMARY OF REVISIONS</vt:lpstr>
      <vt:lpstr>SUMMARY OF REVISIONS</vt:lpstr>
      <vt:lpstr>SUMMARY OF E&amp;M REVISIONS</vt:lpstr>
      <vt:lpstr>PowerPoint Presentation</vt:lpstr>
      <vt:lpstr>LEVEL OF OFFICE/OUTPATIENT E&amp;M</vt:lpstr>
      <vt:lpstr>MEDICAL DECISION MAKING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TIME: OFFICE and OTHER OUTPATIENT E/M SERVICES</vt:lpstr>
      <vt:lpstr>Physician/other QHP Time Includes The Following Activities (When Performed) </vt:lpstr>
      <vt:lpstr>PowerPoint Presentation</vt:lpstr>
      <vt:lpstr>PROLONGED SERVICES: 99417</vt:lpstr>
      <vt:lpstr>PROLONGED SERVICES 99417</vt:lpstr>
      <vt:lpstr>CMS RECALCULATION OF TIME</vt:lpstr>
      <vt:lpstr>EVALUATION AND MANAGEMENT PRIMER FROM AMA</vt:lpstr>
      <vt:lpstr>More Essential Tools &amp; Resources </vt:lpstr>
      <vt:lpstr>SOME FUTURE THOUGHT</vt:lpstr>
      <vt:lpstr>PowerPoint Presentation</vt:lpstr>
    </vt:vector>
  </TitlesOfParts>
  <Company>Noridian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id06949</dc:creator>
  <cp:lastModifiedBy>Arthur Lurvey</cp:lastModifiedBy>
  <cp:revision>303</cp:revision>
  <cp:lastPrinted>2012-08-01T15:16:59Z</cp:lastPrinted>
  <dcterms:created xsi:type="dcterms:W3CDTF">2013-05-06T18:13:16Z</dcterms:created>
  <dcterms:modified xsi:type="dcterms:W3CDTF">2020-11-24T19:40:26Z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