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7"/>
  </p:sldMasterIdLst>
  <p:notesMasterIdLst>
    <p:notesMasterId r:id="rId9"/>
  </p:notesMasterIdLst>
  <p:sldIdLst>
    <p:sldId id="27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28" userDrawn="1">
          <p15:clr>
            <a:srgbClr val="A4A3A4"/>
          </p15:clr>
        </p15:guide>
        <p15:guide id="2" pos="35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94660"/>
  </p:normalViewPr>
  <p:slideViewPr>
    <p:cSldViewPr snapToGrid="0">
      <p:cViewPr varScale="1">
        <p:scale>
          <a:sx n="46" d="100"/>
          <a:sy n="46" d="100"/>
        </p:scale>
        <p:origin x="750" y="42"/>
      </p:cViewPr>
      <p:guideLst>
        <p:guide orient="horz" pos="2928"/>
        <p:guide pos="3576"/>
      </p:guideLst>
    </p:cSldViewPr>
  </p:slideViewPr>
  <p:notesTextViewPr>
    <p:cViewPr>
      <p:scale>
        <a:sx n="1" d="1"/>
        <a:sy n="1" d="1"/>
      </p:scale>
      <p:origin x="0" y="0"/>
    </p:cViewPr>
  </p:notesTextViewPr>
  <p:sorterViewPr>
    <p:cViewPr>
      <p:scale>
        <a:sx n="100" d="100"/>
        <a:sy n="100" d="100"/>
      </p:scale>
      <p:origin x="0" y="-13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viewProps" Target="viewProps.xml"/><Relationship Id="rId5" Type="http://schemas.openxmlformats.org/officeDocument/2006/relationships/customXml" Target="../customXml/item5.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AE55C-37EB-4CFE-A5FB-E373A46DB7D7}"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8CC3B1-7D22-4205-A0A3-62DDA644D4C0}" type="slidenum">
              <a:rPr lang="en-US" smtClean="0"/>
              <a:t>‹#›</a:t>
            </a:fld>
            <a:endParaRPr lang="en-US"/>
          </a:p>
        </p:txBody>
      </p:sp>
    </p:spTree>
    <p:extLst>
      <p:ext uri="{BB962C8B-B14F-4D97-AF65-F5344CB8AC3E}">
        <p14:creationId xmlns:p14="http://schemas.microsoft.com/office/powerpoint/2010/main" val="2756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hyperlink" Target="https://www.youtube.com/user/ICONPlc" TargetMode="Externa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hyperlink" Target="https://www.facebook.com/icon.plc.profile" TargetMode="External"/><Relationship Id="rId1" Type="http://schemas.openxmlformats.org/officeDocument/2006/relationships/slideMaster" Target="../slideMasters/slideMaster1.xml"/><Relationship Id="rId6" Type="http://schemas.openxmlformats.org/officeDocument/2006/relationships/hyperlink" Target="https://www.linkedin.com/company/icon-plc-2" TargetMode="External"/><Relationship Id="rId5" Type="http://schemas.openxmlformats.org/officeDocument/2006/relationships/image" Target="../media/image3.png"/><Relationship Id="rId4" Type="http://schemas.openxmlformats.org/officeDocument/2006/relationships/hyperlink" Target="https://twitter.com/iconplc" TargetMode="External"/><Relationship Id="rId9"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rgbClr val="E54360"/>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140551" y="457920"/>
            <a:ext cx="1652468" cy="225203"/>
          </a:xfrm>
          <a:prstGeom prst="rect">
            <a:avLst/>
          </a:prstGeom>
        </p:spPr>
      </p:pic>
      <p:sp>
        <p:nvSpPr>
          <p:cNvPr id="6" name="Picture Placeholder 21"/>
          <p:cNvSpPr>
            <a:spLocks noGrp="1"/>
          </p:cNvSpPr>
          <p:nvPr>
            <p:ph type="pic" sz="quarter" idx="10" hasCustomPrompt="1"/>
          </p:nvPr>
        </p:nvSpPr>
        <p:spPr>
          <a:xfrm>
            <a:off x="628584" y="740702"/>
            <a:ext cx="5063072" cy="5063069"/>
          </a:xfrm>
          <a:prstGeom prst="ellipse">
            <a:avLst/>
          </a:prstGeom>
          <a:ln>
            <a:noFill/>
          </a:ln>
        </p:spPr>
        <p:txBody>
          <a:bodyPr anchor="t">
            <a:normAutofit/>
          </a:bodyPr>
          <a:lstStyle>
            <a:lvl1pPr marL="0" indent="0" algn="ctr">
              <a:buNone/>
              <a:defRPr sz="1733" baseline="0">
                <a:solidFill>
                  <a:schemeClr val="bg1"/>
                </a:solidFill>
              </a:defRPr>
            </a:lvl1pPr>
          </a:lstStyle>
          <a:p>
            <a:r>
              <a:rPr lang="en-US" dirty="0"/>
              <a:t>Insert Picture</a:t>
            </a:r>
          </a:p>
        </p:txBody>
      </p:sp>
      <p:sp>
        <p:nvSpPr>
          <p:cNvPr id="8" name="Title 7"/>
          <p:cNvSpPr>
            <a:spLocks noGrp="1"/>
          </p:cNvSpPr>
          <p:nvPr>
            <p:ph type="title"/>
          </p:nvPr>
        </p:nvSpPr>
        <p:spPr>
          <a:xfrm>
            <a:off x="6135294" y="2332624"/>
            <a:ext cx="5481533" cy="1266584"/>
          </a:xfrm>
          <a:prstGeom prst="rect">
            <a:avLst/>
          </a:prstGeom>
        </p:spPr>
        <p:txBody>
          <a:bodyPr/>
          <a:lstStyle>
            <a:lvl1pPr>
              <a:defRPr sz="2667" b="1" i="0">
                <a:latin typeface="Proxima Nova" panose="02000506030000020004" pitchFamily="2" charset="0"/>
              </a:defRPr>
            </a:lvl1pPr>
          </a:lstStyle>
          <a:p>
            <a:r>
              <a:rPr lang="en-US" dirty="0"/>
              <a:t>Click to edit Master title style</a:t>
            </a:r>
            <a:endParaRPr lang="en-GB" dirty="0"/>
          </a:p>
        </p:txBody>
      </p:sp>
      <p:sp>
        <p:nvSpPr>
          <p:cNvPr id="10" name="Text Placeholder 9"/>
          <p:cNvSpPr>
            <a:spLocks noGrp="1"/>
          </p:cNvSpPr>
          <p:nvPr>
            <p:ph type="body" sz="quarter" idx="11"/>
          </p:nvPr>
        </p:nvSpPr>
        <p:spPr>
          <a:xfrm>
            <a:off x="6135293" y="3621618"/>
            <a:ext cx="5467048" cy="768349"/>
          </a:xfrm>
          <a:prstGeom prst="rect">
            <a:avLst/>
          </a:prstGeom>
        </p:spPr>
        <p:txBody>
          <a:bodyPr/>
          <a:lstStyle>
            <a:lvl1pPr marL="0" indent="0">
              <a:buNone/>
              <a:defRPr sz="1867">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2935904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Slide">
    <p:bg>
      <p:bgPr>
        <a:solidFill>
          <a:srgbClr val="E5436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97954" y="1747959"/>
            <a:ext cx="6349047" cy="3605161"/>
          </a:xfrm>
        </p:spPr>
        <p:txBody>
          <a:bodyPr>
            <a:noAutofit/>
          </a:bodyPr>
          <a:lstStyle>
            <a:lvl1pPr>
              <a:defRPr sz="3733" b="1" i="0">
                <a:latin typeface="Proxima Nova" panose="02000506030000020004" pitchFamily="2" charset="0"/>
              </a:defRPr>
            </a:lvl1pPr>
          </a:lstStyle>
          <a:p>
            <a:r>
              <a:rPr lang="en-US" dirty="0"/>
              <a:t>Click to edit Chapter title</a:t>
            </a:r>
            <a:endParaRPr lang="en-GB" dirty="0"/>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9006A104-EB2E-4D2A-BC7D-4B0E21063193}" type="slidenum">
              <a:rPr lang="en-GB" smtClean="0"/>
              <a:pPr/>
              <a:t>‹#›</a:t>
            </a:fld>
            <a:endParaRPr lang="en-GB" dirty="0"/>
          </a:p>
        </p:txBody>
      </p:sp>
    </p:spTree>
    <p:extLst>
      <p:ext uri="{BB962C8B-B14F-4D97-AF65-F5344CB8AC3E}">
        <p14:creationId xmlns:p14="http://schemas.microsoft.com/office/powerpoint/2010/main" val="2568562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Click to edit Master title style</a:t>
            </a:r>
            <a:endParaRPr lang="en-GB" dirty="0"/>
          </a:p>
        </p:txBody>
      </p:sp>
      <p:sp>
        <p:nvSpPr>
          <p:cNvPr id="6" name="Slide Number Placeholder 5"/>
          <p:cNvSpPr>
            <a:spLocks noGrp="1"/>
          </p:cNvSpPr>
          <p:nvPr>
            <p:ph type="sldNum" sz="quarter" idx="12"/>
          </p:nvPr>
        </p:nvSpPr>
        <p:spPr/>
        <p:txBody>
          <a:bodyPr/>
          <a:lstStyle/>
          <a:p>
            <a:fld id="{9006A104-EB2E-4D2A-BC7D-4B0E21063193}" type="slidenum">
              <a:rPr lang="en-GB" smtClean="0"/>
              <a:t>‹#›</a:t>
            </a:fld>
            <a:endParaRPr lang="en-GB" dirty="0"/>
          </a:p>
        </p:txBody>
      </p:sp>
      <p:sp>
        <p:nvSpPr>
          <p:cNvPr id="5" name="Text Placeholder 2"/>
          <p:cNvSpPr>
            <a:spLocks noGrp="1"/>
          </p:cNvSpPr>
          <p:nvPr>
            <p:ph idx="1"/>
          </p:nvPr>
        </p:nvSpPr>
        <p:spPr>
          <a:xfrm>
            <a:off x="621983" y="1261035"/>
            <a:ext cx="10972800" cy="4889977"/>
          </a:xfrm>
          <a:prstGeom prst="rect">
            <a:avLst/>
          </a:prstGeom>
        </p:spPr>
        <p:txBody>
          <a:bodyPr vert="horz" lIns="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13318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609600" y="1600215"/>
            <a:ext cx="5308600" cy="4525433"/>
          </a:xfrm>
        </p:spPr>
        <p:txBody>
          <a:bodyPr/>
          <a:lstStyle>
            <a:lvl1pPr>
              <a:defRPr sz="2400"/>
            </a:lvl1pPr>
            <a:lvl2pPr>
              <a:defRPr sz="2133"/>
            </a:lvl2pPr>
            <a:lvl3pPr>
              <a:defRPr sz="2133"/>
            </a:lvl3pPr>
            <a:lvl4pPr>
              <a:defRPr sz="1867"/>
            </a:lvl4pPr>
            <a:lvl5pPr>
              <a:defRPr sz="1600"/>
            </a:lvl5pPr>
            <a:lvl6pPr>
              <a:defRPr sz="2400"/>
            </a:lvl6pPr>
            <a:lvl7pPr>
              <a:defRPr sz="2400"/>
            </a:lvl7pPr>
            <a:lvl8pPr>
              <a:defRPr sz="2400"/>
            </a:lvl8pPr>
            <a:lvl9pPr>
              <a:defRPr sz="2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273800" y="1600215"/>
            <a:ext cx="5308600" cy="4525433"/>
          </a:xfrm>
        </p:spPr>
        <p:txBody>
          <a:bodyPr/>
          <a:lstStyle>
            <a:lvl1pPr>
              <a:defRPr sz="2400"/>
            </a:lvl1pPr>
            <a:lvl2pPr>
              <a:defRPr sz="2133"/>
            </a:lvl2pPr>
            <a:lvl3pPr>
              <a:defRPr sz="2133"/>
            </a:lvl3pPr>
            <a:lvl4pPr>
              <a:defRPr sz="1867"/>
            </a:lvl4pPr>
            <a:lvl5pPr>
              <a:defRPr sz="16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9006A104-EB2E-4D2A-BC7D-4B0E21063193}" type="slidenum">
              <a:rPr lang="en-GB" smtClean="0"/>
              <a:t>‹#›</a:t>
            </a:fld>
            <a:endParaRPr lang="en-GB" dirty="0"/>
          </a:p>
        </p:txBody>
      </p:sp>
    </p:spTree>
    <p:extLst>
      <p:ext uri="{BB962C8B-B14F-4D97-AF65-F5344CB8AC3E}">
        <p14:creationId xmlns:p14="http://schemas.microsoft.com/office/powerpoint/2010/main" val="2668400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5" name="Slide Number Placeholder 4"/>
          <p:cNvSpPr>
            <a:spLocks noGrp="1"/>
          </p:cNvSpPr>
          <p:nvPr>
            <p:ph type="sldNum" sz="quarter" idx="12"/>
          </p:nvPr>
        </p:nvSpPr>
        <p:spPr/>
        <p:txBody>
          <a:bodyPr/>
          <a:lstStyle/>
          <a:p>
            <a:fld id="{9006A104-EB2E-4D2A-BC7D-4B0E21063193}" type="slidenum">
              <a:rPr lang="en-GB" smtClean="0"/>
              <a:t>‹#›</a:t>
            </a:fld>
            <a:endParaRPr lang="en-GB" dirty="0"/>
          </a:p>
        </p:txBody>
      </p:sp>
    </p:spTree>
    <p:extLst>
      <p:ext uri="{BB962C8B-B14F-4D97-AF65-F5344CB8AC3E}">
        <p14:creationId xmlns:p14="http://schemas.microsoft.com/office/powerpoint/2010/main" val="238104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losing Slide 1">
    <p:bg>
      <p:bgPr>
        <a:solidFill>
          <a:srgbClr val="E543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2470" y="1832185"/>
            <a:ext cx="4409500" cy="2362227"/>
          </a:xfrm>
          <a:prstGeom prst="rect">
            <a:avLst/>
          </a:prstGeom>
        </p:spPr>
        <p:txBody>
          <a:bodyPr anchor="t">
            <a:noAutofit/>
          </a:bodyPr>
          <a:lstStyle>
            <a:lvl1pPr>
              <a:defRPr sz="2667">
                <a:solidFill>
                  <a:schemeClr val="bg1"/>
                </a:solidFill>
              </a:defRPr>
            </a:lvl1pPr>
          </a:lstStyle>
          <a:p>
            <a:r>
              <a:rPr lang="en-US" dirty="0"/>
              <a:t>Click to edit Master title style</a:t>
            </a:r>
            <a:endParaRPr lang="en-GB" dirty="0"/>
          </a:p>
        </p:txBody>
      </p:sp>
      <p:pic>
        <p:nvPicPr>
          <p:cNvPr id="4" name="Picture 3">
            <a:extLst>
              <a:ext uri="{FF2B5EF4-FFF2-40B4-BE49-F238E27FC236}">
                <a16:creationId xmlns:a16="http://schemas.microsoft.com/office/drawing/2014/main" id="{94C8CEB3-9DEA-5D4E-A0C3-59770C8919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140551" y="457920"/>
            <a:ext cx="1652468" cy="225203"/>
          </a:xfrm>
          <a:prstGeom prst="rect">
            <a:avLst/>
          </a:prstGeom>
        </p:spPr>
      </p:pic>
      <p:cxnSp>
        <p:nvCxnSpPr>
          <p:cNvPr id="5" name="Straight Connector 4">
            <a:extLst>
              <a:ext uri="{FF2B5EF4-FFF2-40B4-BE49-F238E27FC236}">
                <a16:creationId xmlns:a16="http://schemas.microsoft.com/office/drawing/2014/main" id="{54B8C29B-461A-994F-88A8-3278E5A5883B}"/>
              </a:ext>
            </a:extLst>
          </p:cNvPr>
          <p:cNvCxnSpPr/>
          <p:nvPr userDrawn="1"/>
        </p:nvCxnSpPr>
        <p:spPr>
          <a:xfrm>
            <a:off x="307977" y="1036320"/>
            <a:ext cx="11576047"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579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right Slide">
    <p:bg>
      <p:bgPr>
        <a:solidFill>
          <a:schemeClr val="accent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FB2477-8E9E-AD43-A1E7-582845D3EB5C}"/>
              </a:ext>
            </a:extLst>
          </p:cNvPr>
          <p:cNvSpPr txBox="1"/>
          <p:nvPr userDrawn="1"/>
        </p:nvSpPr>
        <p:spPr>
          <a:xfrm>
            <a:off x="6529395" y="3237035"/>
            <a:ext cx="4359096" cy="985013"/>
          </a:xfrm>
          <a:prstGeom prst="rect">
            <a:avLst/>
          </a:prstGeom>
          <a:noFill/>
        </p:spPr>
        <p:txBody>
          <a:bodyPr wrap="square" lIns="0" tIns="0" rIns="0" bIns="0" rtlCol="0">
            <a:spAutoFit/>
          </a:bodyPr>
          <a:lstStyle/>
          <a:p>
            <a:pPr>
              <a:lnSpc>
                <a:spcPct val="150000"/>
              </a:lnSpc>
            </a:pPr>
            <a:r>
              <a:rPr lang="en-US" sz="4267" b="1" dirty="0" err="1">
                <a:solidFill>
                  <a:schemeClr val="bg1"/>
                </a:solidFill>
                <a:latin typeface="Arial"/>
                <a:cs typeface="Arial"/>
              </a:rPr>
              <a:t>oncacare.com</a:t>
            </a:r>
            <a:endParaRPr lang="en-US" sz="4267" b="1" dirty="0">
              <a:solidFill>
                <a:schemeClr val="bg1"/>
              </a:solidFill>
              <a:latin typeface="Arial"/>
              <a:cs typeface="Arial"/>
            </a:endParaRPr>
          </a:p>
        </p:txBody>
      </p:sp>
      <p:sp>
        <p:nvSpPr>
          <p:cNvPr id="5" name="Rectangle 4">
            <a:extLst>
              <a:ext uri="{FF2B5EF4-FFF2-40B4-BE49-F238E27FC236}">
                <a16:creationId xmlns:a16="http://schemas.microsoft.com/office/drawing/2014/main" id="{DEA1F5B1-0793-264B-A03C-7765AF31FFB1}"/>
              </a:ext>
            </a:extLst>
          </p:cNvPr>
          <p:cNvSpPr/>
          <p:nvPr userDrawn="1"/>
        </p:nvSpPr>
        <p:spPr>
          <a:xfrm>
            <a:off x="4527980" y="6400899"/>
            <a:ext cx="3150221" cy="235898"/>
          </a:xfrm>
          <a:prstGeom prst="rect">
            <a:avLst/>
          </a:prstGeom>
        </p:spPr>
        <p:txBody>
          <a:bodyPr wrap="none">
            <a:spAutoFit/>
          </a:bodyPr>
          <a:lstStyle/>
          <a:p>
            <a:pPr algn="ctr"/>
            <a:r>
              <a:rPr lang="en-US" sz="933" dirty="0">
                <a:solidFill>
                  <a:schemeClr val="bg1"/>
                </a:solidFill>
              </a:rPr>
              <a:t>© 2020 </a:t>
            </a:r>
            <a:r>
              <a:rPr lang="en-US" sz="933" dirty="0" err="1">
                <a:solidFill>
                  <a:schemeClr val="bg1"/>
                </a:solidFill>
              </a:rPr>
              <a:t>Oncacare</a:t>
            </a:r>
            <a:r>
              <a:rPr lang="en-US" sz="933" dirty="0">
                <a:solidFill>
                  <a:schemeClr val="bg1"/>
                </a:solidFill>
              </a:rPr>
              <a:t>. All rights reserved. Internal use only.</a:t>
            </a:r>
          </a:p>
        </p:txBody>
      </p:sp>
      <p:pic>
        <p:nvPicPr>
          <p:cNvPr id="6" name="Picture 5">
            <a:hlinkClick r:id="rId2"/>
            <a:extLst>
              <a:ext uri="{FF2B5EF4-FFF2-40B4-BE49-F238E27FC236}">
                <a16:creationId xmlns:a16="http://schemas.microsoft.com/office/drawing/2014/main" id="{97843E0C-D82F-E840-B2C1-2D800C04291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95324" y="4464294"/>
            <a:ext cx="325277" cy="325277"/>
          </a:xfrm>
          <a:prstGeom prst="rect">
            <a:avLst/>
          </a:prstGeom>
        </p:spPr>
      </p:pic>
      <p:pic>
        <p:nvPicPr>
          <p:cNvPr id="7" name="Picture 6">
            <a:hlinkClick r:id="rId4"/>
            <a:extLst>
              <a:ext uri="{FF2B5EF4-FFF2-40B4-BE49-F238E27FC236}">
                <a16:creationId xmlns:a16="http://schemas.microsoft.com/office/drawing/2014/main" id="{971316F0-3C87-1845-AA52-7FDEEAD3BDF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973775" y="4464294"/>
            <a:ext cx="325277" cy="325277"/>
          </a:xfrm>
          <a:prstGeom prst="rect">
            <a:avLst/>
          </a:prstGeom>
        </p:spPr>
      </p:pic>
      <p:pic>
        <p:nvPicPr>
          <p:cNvPr id="8" name="Picture 2" descr="http://www.iconplc.com/icon-files/images/generic/footer/linkedin.png">
            <a:hlinkClick r:id="rId6"/>
            <a:extLst>
              <a:ext uri="{FF2B5EF4-FFF2-40B4-BE49-F238E27FC236}">
                <a16:creationId xmlns:a16="http://schemas.microsoft.com/office/drawing/2014/main" id="{1D7C6793-CB7F-EE4A-9184-E4DB5E8271EE}"/>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6498715" y="4434932"/>
            <a:ext cx="384000" cy="384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arah-Jane\Desktop\youtube-icon.png">
            <a:hlinkClick r:id="rId8"/>
            <a:extLst>
              <a:ext uri="{FF2B5EF4-FFF2-40B4-BE49-F238E27FC236}">
                <a16:creationId xmlns:a16="http://schemas.microsoft.com/office/drawing/2014/main" id="{A242BBA9-9A7F-944B-8BB1-AD9A4AC9C4C2}"/>
              </a:ext>
            </a:extLst>
          </p:cNvPr>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7816875" y="4457143"/>
            <a:ext cx="326400" cy="32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556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rgbClr val="E54360"/>
                </a:solidFill>
              </a:defRPr>
            </a:lvl1pPr>
          </a:lstStyle>
          <a:p>
            <a:r>
              <a:rPr lang="en-US" dirty="0"/>
              <a:t>Click to edit Master title style</a:t>
            </a:r>
            <a:endParaRPr lang="en-GB" dirty="0"/>
          </a:p>
        </p:txBody>
      </p:sp>
      <p:sp>
        <p:nvSpPr>
          <p:cNvPr id="6" name="Slide Number Placeholder 5"/>
          <p:cNvSpPr>
            <a:spLocks noGrp="1"/>
          </p:cNvSpPr>
          <p:nvPr>
            <p:ph type="sldNum" sz="quarter" idx="12"/>
          </p:nvPr>
        </p:nvSpPr>
        <p:spPr/>
        <p:txBody>
          <a:bodyPr/>
          <a:lstStyle/>
          <a:p>
            <a:fld id="{9006A104-EB2E-4D2A-BC7D-4B0E21063193}" type="slidenum">
              <a:rPr lang="en-GB" smtClean="0"/>
              <a:t>‹#›</a:t>
            </a:fld>
            <a:endParaRPr lang="en-GB" dirty="0"/>
          </a:p>
        </p:txBody>
      </p:sp>
      <p:sp>
        <p:nvSpPr>
          <p:cNvPr id="5" name="Text Placeholder 2"/>
          <p:cNvSpPr>
            <a:spLocks noGrp="1"/>
          </p:cNvSpPr>
          <p:nvPr>
            <p:ph idx="1"/>
          </p:nvPr>
        </p:nvSpPr>
        <p:spPr>
          <a:xfrm>
            <a:off x="621983" y="1261035"/>
            <a:ext cx="10972800" cy="4889977"/>
          </a:xfrm>
          <a:prstGeom prst="rect">
            <a:avLst/>
          </a:prstGeom>
        </p:spPr>
        <p:txBody>
          <a:bodyPr vert="horz" lIns="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7" name="Straight Connector 6"/>
          <p:cNvCxnSpPr/>
          <p:nvPr userDrawn="1"/>
        </p:nvCxnSpPr>
        <p:spPr>
          <a:xfrm>
            <a:off x="307977" y="1036320"/>
            <a:ext cx="11576047" cy="0"/>
          </a:xfrm>
          <a:prstGeom prst="line">
            <a:avLst/>
          </a:prstGeom>
          <a:ln w="12700" cmpd="sng">
            <a:solidFill>
              <a:srgbClr val="E5436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590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1_Two Column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E54360"/>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09600" y="1600215"/>
            <a:ext cx="5308600" cy="4525433"/>
          </a:xfrm>
        </p:spPr>
        <p:txBody>
          <a:bodyPr/>
          <a:lstStyle>
            <a:lvl1pPr>
              <a:defRPr sz="2400"/>
            </a:lvl1pPr>
            <a:lvl2pPr>
              <a:defRPr sz="2133"/>
            </a:lvl2pPr>
            <a:lvl3pPr>
              <a:defRPr sz="2133"/>
            </a:lvl3pPr>
            <a:lvl4pPr>
              <a:defRPr sz="1867"/>
            </a:lvl4pPr>
            <a:lvl5pPr>
              <a:defRPr sz="1600"/>
            </a:lvl5pPr>
            <a:lvl6pPr>
              <a:defRPr sz="2400"/>
            </a:lvl6pPr>
            <a:lvl7pPr>
              <a:defRPr sz="2400"/>
            </a:lvl7pPr>
            <a:lvl8pPr>
              <a:defRPr sz="2400"/>
            </a:lvl8pPr>
            <a:lvl9pPr>
              <a:defRPr sz="2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273800" y="1600215"/>
            <a:ext cx="5308600" cy="4525433"/>
          </a:xfrm>
        </p:spPr>
        <p:txBody>
          <a:bodyPr/>
          <a:lstStyle>
            <a:lvl1pPr>
              <a:defRPr sz="2400"/>
            </a:lvl1pPr>
            <a:lvl2pPr>
              <a:defRPr sz="2133"/>
            </a:lvl2pPr>
            <a:lvl3pPr>
              <a:defRPr sz="2133"/>
            </a:lvl3pPr>
            <a:lvl4pPr>
              <a:defRPr sz="1867"/>
            </a:lvl4pPr>
            <a:lvl5pPr>
              <a:defRPr sz="16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p:cNvSpPr>
            <a:spLocks noGrp="1"/>
          </p:cNvSpPr>
          <p:nvPr>
            <p:ph type="sldNum" sz="quarter" idx="12"/>
          </p:nvPr>
        </p:nvSpPr>
        <p:spPr/>
        <p:txBody>
          <a:bodyPr/>
          <a:lstStyle/>
          <a:p>
            <a:fld id="{9006A104-EB2E-4D2A-BC7D-4B0E21063193}" type="slidenum">
              <a:rPr lang="en-GB" smtClean="0"/>
              <a:t>‹#›</a:t>
            </a:fld>
            <a:endParaRPr lang="en-GB" dirty="0"/>
          </a:p>
        </p:txBody>
      </p:sp>
      <p:cxnSp>
        <p:nvCxnSpPr>
          <p:cNvPr id="6" name="Straight Connector 5"/>
          <p:cNvCxnSpPr/>
          <p:nvPr userDrawn="1"/>
        </p:nvCxnSpPr>
        <p:spPr>
          <a:xfrm>
            <a:off x="307977" y="1036320"/>
            <a:ext cx="11576047" cy="0"/>
          </a:xfrm>
          <a:prstGeom prst="line">
            <a:avLst/>
          </a:prstGeom>
          <a:ln w="12700" cmpd="sng">
            <a:solidFill>
              <a:srgbClr val="E5436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7909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1_Title Only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E54360"/>
                </a:solidFill>
              </a:defRPr>
            </a:lvl1pPr>
          </a:lstStyle>
          <a:p>
            <a:r>
              <a:rPr lang="en-US" dirty="0"/>
              <a:t>Click to edit Master title style</a:t>
            </a:r>
            <a:endParaRPr lang="en-GB" dirty="0"/>
          </a:p>
        </p:txBody>
      </p:sp>
      <p:sp>
        <p:nvSpPr>
          <p:cNvPr id="5" name="Slide Number Placeholder 4"/>
          <p:cNvSpPr>
            <a:spLocks noGrp="1"/>
          </p:cNvSpPr>
          <p:nvPr>
            <p:ph type="sldNum" sz="quarter" idx="12"/>
          </p:nvPr>
        </p:nvSpPr>
        <p:spPr/>
        <p:txBody>
          <a:bodyPr/>
          <a:lstStyle/>
          <a:p>
            <a:fld id="{9006A104-EB2E-4D2A-BC7D-4B0E21063193}" type="slidenum">
              <a:rPr lang="en-GB" smtClean="0"/>
              <a:t>‹#›</a:t>
            </a:fld>
            <a:endParaRPr lang="en-GB" dirty="0"/>
          </a:p>
        </p:txBody>
      </p:sp>
      <p:cxnSp>
        <p:nvCxnSpPr>
          <p:cNvPr id="4" name="Straight Connector 3"/>
          <p:cNvCxnSpPr/>
          <p:nvPr userDrawn="1"/>
        </p:nvCxnSpPr>
        <p:spPr>
          <a:xfrm>
            <a:off x="307977" y="1036320"/>
            <a:ext cx="11576047" cy="0"/>
          </a:xfrm>
          <a:prstGeom prst="line">
            <a:avLst/>
          </a:prstGeom>
          <a:ln w="12700" cmpd="sng">
            <a:solidFill>
              <a:srgbClr val="E5436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895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E54360"/>
                </a:solidFill>
              </a:defRPr>
            </a:lvl1pPr>
          </a:lstStyle>
          <a:p>
            <a:fld id="{9006A104-EB2E-4D2A-BC7D-4B0E21063193}" type="slidenum">
              <a:rPr lang="en-GB" smtClean="0"/>
              <a:pPr/>
              <a:t>‹#›</a:t>
            </a:fld>
            <a:endParaRPr lang="en-GB" dirty="0"/>
          </a:p>
        </p:txBody>
      </p:sp>
    </p:spTree>
    <p:extLst>
      <p:ext uri="{BB962C8B-B14F-4D97-AF65-F5344CB8AC3E}">
        <p14:creationId xmlns:p14="http://schemas.microsoft.com/office/powerpoint/2010/main" val="423376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Plain Title Only Content Slide">
    <p:spTree>
      <p:nvGrpSpPr>
        <p:cNvPr id="1" name=""/>
        <p:cNvGrpSpPr/>
        <p:nvPr/>
      </p:nvGrpSpPr>
      <p:grpSpPr>
        <a:xfrm>
          <a:off x="0" y="0"/>
          <a:ext cx="0" cy="0"/>
          <a:chOff x="0" y="0"/>
          <a:chExt cx="0" cy="0"/>
        </a:xfrm>
      </p:grpSpPr>
      <p:sp>
        <p:nvSpPr>
          <p:cNvPr id="2" name="Slide Number Placeholder 1"/>
          <p:cNvSpPr>
            <a:spLocks noGrp="1"/>
          </p:cNvSpPr>
          <p:nvPr>
            <p:ph type="sldNum" sz="quarter" idx="27"/>
          </p:nvPr>
        </p:nvSpPr>
        <p:spPr>
          <a:xfrm>
            <a:off x="8737600" y="6356370"/>
            <a:ext cx="2844800" cy="366183"/>
          </a:xfrm>
          <a:prstGeom prst="rect">
            <a:avLst/>
          </a:prstGeom>
        </p:spPr>
        <p:txBody>
          <a:bodyPr/>
          <a:lstStyle>
            <a:lvl1pPr algn="r">
              <a:defRPr sz="1067" b="1">
                <a:solidFill>
                  <a:schemeClr val="accent1"/>
                </a:solidFill>
              </a:defRPr>
            </a:lvl1pPr>
          </a:lstStyle>
          <a:p>
            <a:fld id="{5CC7B1F8-C50D-4D68-9839-533810DE4261}" type="slidenum">
              <a:rPr lang="en-IE" noProof="0" smtClean="0"/>
              <a:pPr/>
              <a:t>‹#›</a:t>
            </a:fld>
            <a:endParaRPr lang="en-IE" noProof="0" dirty="0"/>
          </a:p>
        </p:txBody>
      </p:sp>
      <p:sp>
        <p:nvSpPr>
          <p:cNvPr id="4" name="Title 1"/>
          <p:cNvSpPr>
            <a:spLocks noGrp="1"/>
          </p:cNvSpPr>
          <p:nvPr>
            <p:ph type="title"/>
          </p:nvPr>
        </p:nvSpPr>
        <p:spPr>
          <a:xfrm>
            <a:off x="621983" y="46235"/>
            <a:ext cx="10972800" cy="943848"/>
          </a:xfrm>
          <a:prstGeom prst="rect">
            <a:avLst/>
          </a:prstGeom>
        </p:spPr>
        <p:txBody>
          <a:bodyPr/>
          <a:lstStyle>
            <a:lvl1pPr>
              <a:defRPr>
                <a:solidFill>
                  <a:schemeClr val="accent1"/>
                </a:solidFill>
              </a:defRPr>
            </a:lvl1pPr>
          </a:lstStyle>
          <a:p>
            <a:r>
              <a:rPr lang="en-IE" noProof="0" dirty="0" smtClean="0"/>
              <a:t>Click to edit Master title style</a:t>
            </a:r>
            <a:endParaRPr lang="en-IE" noProof="0" dirty="0"/>
          </a:p>
        </p:txBody>
      </p:sp>
      <p:cxnSp>
        <p:nvCxnSpPr>
          <p:cNvPr id="6" name="Straight Connector 5"/>
          <p:cNvCxnSpPr/>
          <p:nvPr/>
        </p:nvCxnSpPr>
        <p:spPr>
          <a:xfrm>
            <a:off x="307977" y="1036320"/>
            <a:ext cx="11576047" cy="0"/>
          </a:xfrm>
          <a:prstGeom prst="line">
            <a:avLst/>
          </a:prstGeom>
          <a:ln w="3175" cmpd="sng">
            <a:solidFill>
              <a:srgbClr val="72727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584402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0" y="0"/>
            <a:ext cx="12192000" cy="1036320"/>
          </a:xfrm>
          <a:prstGeom prst="rect">
            <a:avLst/>
          </a:prstGeom>
          <a:solidFill>
            <a:srgbClr val="E543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621983" y="46236"/>
            <a:ext cx="10972800" cy="943848"/>
          </a:xfrm>
          <a:prstGeom prst="rect">
            <a:avLst/>
          </a:prstGeom>
        </p:spPr>
        <p:txBody>
          <a:bodyPr vert="horz" lIns="0" tIns="45720" rIns="91440" bIns="45720" rtlCol="0" anchor="ctr">
            <a:noAutofit/>
          </a:bodyPr>
          <a:lstStyle/>
          <a:p>
            <a:r>
              <a:rPr lang="en-US" dirty="0"/>
              <a:t>Click to edit Master title style</a:t>
            </a:r>
            <a:endParaRPr lang="en-GB" dirty="0"/>
          </a:p>
        </p:txBody>
      </p:sp>
      <p:sp>
        <p:nvSpPr>
          <p:cNvPr id="3" name="Text Placeholder 2"/>
          <p:cNvSpPr>
            <a:spLocks noGrp="1"/>
          </p:cNvSpPr>
          <p:nvPr>
            <p:ph type="body" idx="1"/>
          </p:nvPr>
        </p:nvSpPr>
        <p:spPr>
          <a:xfrm>
            <a:off x="621983" y="1261035"/>
            <a:ext cx="10972800" cy="4889977"/>
          </a:xfrm>
          <a:prstGeom prst="rect">
            <a:avLst/>
          </a:prstGeom>
        </p:spPr>
        <p:txBody>
          <a:bodyPr vert="horz" lIns="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8737600" y="6356370"/>
            <a:ext cx="2844800" cy="366183"/>
          </a:xfrm>
          <a:prstGeom prst="rect">
            <a:avLst/>
          </a:prstGeom>
        </p:spPr>
        <p:txBody>
          <a:bodyPr vert="horz" lIns="91440" tIns="45720" rIns="91440" bIns="45720" rtlCol="0" anchor="ctr"/>
          <a:lstStyle>
            <a:lvl1pPr algn="r">
              <a:defRPr sz="1067" b="1">
                <a:solidFill>
                  <a:srgbClr val="E54360"/>
                </a:solidFill>
              </a:defRPr>
            </a:lvl1pPr>
          </a:lstStyle>
          <a:p>
            <a:fld id="{9006A104-EB2E-4D2A-BC7D-4B0E21063193}" type="slidenum">
              <a:rPr lang="en-GB" smtClean="0"/>
              <a:pPr/>
              <a:t>‹#›</a:t>
            </a:fld>
            <a:endParaRPr lang="en-GB" dirty="0"/>
          </a:p>
        </p:txBody>
      </p:sp>
    </p:spTree>
    <p:extLst>
      <p:ext uri="{BB962C8B-B14F-4D97-AF65-F5344CB8AC3E}">
        <p14:creationId xmlns:p14="http://schemas.microsoft.com/office/powerpoint/2010/main" val="4612729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1219170" rtl="0" eaLnBrk="1" latinLnBrk="0" hangingPunct="1">
        <a:lnSpc>
          <a:spcPct val="95000"/>
        </a:lnSpc>
        <a:spcBef>
          <a:spcPct val="0"/>
        </a:spcBef>
        <a:buNone/>
        <a:defRPr sz="2667" b="1" i="0" kern="1200">
          <a:solidFill>
            <a:schemeClr val="bg1"/>
          </a:solidFill>
          <a:latin typeface="Proxima Nova" panose="02000506030000020004" pitchFamily="2" charset="0"/>
          <a:ea typeface="+mj-ea"/>
          <a:cs typeface="+mj-cs"/>
        </a:defRPr>
      </a:lvl1pPr>
    </p:titleStyle>
    <p:bodyStyle>
      <a:lvl1pPr marL="304792" indent="-304792" algn="l" defTabSz="1219170" rtl="0" eaLnBrk="1" latinLnBrk="0" hangingPunct="1">
        <a:spcBef>
          <a:spcPts val="0"/>
        </a:spcBef>
        <a:spcAft>
          <a:spcPts val="800"/>
        </a:spcAft>
        <a:buClr>
          <a:schemeClr val="tx1"/>
        </a:buClr>
        <a:buFont typeface="Arial" panose="020B0604020202020204" pitchFamily="34" charset="0"/>
        <a:buChar char="–"/>
        <a:defRPr sz="2400" kern="1200">
          <a:solidFill>
            <a:schemeClr val="tx1"/>
          </a:solidFill>
          <a:latin typeface="+mn-lt"/>
          <a:ea typeface="+mn-ea"/>
          <a:cs typeface="+mn-cs"/>
        </a:defRPr>
      </a:lvl1pPr>
      <a:lvl2pPr marL="633968" indent="-304792" algn="l" defTabSz="1219170" rtl="0" eaLnBrk="1" latinLnBrk="0" hangingPunct="1">
        <a:spcBef>
          <a:spcPts val="0"/>
        </a:spcBef>
        <a:spcAft>
          <a:spcPts val="800"/>
        </a:spcAft>
        <a:buClr>
          <a:schemeClr val="tx1"/>
        </a:buClr>
        <a:buFont typeface="Arial" panose="020B0604020202020204" pitchFamily="34" charset="0"/>
        <a:buChar char="–"/>
        <a:defRPr sz="2133" kern="1200">
          <a:solidFill>
            <a:schemeClr val="tx1"/>
          </a:solidFill>
          <a:latin typeface="+mn-lt"/>
          <a:ea typeface="+mn-ea"/>
          <a:cs typeface="+mn-cs"/>
        </a:defRPr>
      </a:lvl2pPr>
      <a:lvl3pPr marL="938761" indent="-304792" algn="l" defTabSz="1219170" rtl="0" eaLnBrk="1" latinLnBrk="0" hangingPunct="1">
        <a:spcBef>
          <a:spcPts val="0"/>
        </a:spcBef>
        <a:spcAft>
          <a:spcPts val="800"/>
        </a:spcAft>
        <a:buClr>
          <a:schemeClr val="tx1"/>
        </a:buClr>
        <a:buFont typeface="Arial" panose="020B0604020202020204" pitchFamily="34" charset="0"/>
        <a:buChar char="–"/>
        <a:defRPr sz="2133" kern="1200">
          <a:solidFill>
            <a:schemeClr val="tx2"/>
          </a:solidFill>
          <a:latin typeface="+mn-lt"/>
          <a:ea typeface="+mn-ea"/>
          <a:cs typeface="+mn-cs"/>
        </a:defRPr>
      </a:lvl3pPr>
      <a:lvl4pPr marL="1243553" indent="-304792" algn="l" defTabSz="1219170" rtl="0" eaLnBrk="1" latinLnBrk="0" hangingPunct="1">
        <a:spcBef>
          <a:spcPts val="0"/>
        </a:spcBef>
        <a:spcAft>
          <a:spcPts val="800"/>
        </a:spcAft>
        <a:buClr>
          <a:schemeClr val="tx1"/>
        </a:buClr>
        <a:buFont typeface="Arial" panose="020B0604020202020204" pitchFamily="34" charset="0"/>
        <a:buChar char="–"/>
        <a:defRPr sz="1867" kern="1200">
          <a:solidFill>
            <a:schemeClr val="tx2"/>
          </a:solidFill>
          <a:latin typeface="+mn-lt"/>
          <a:ea typeface="+mn-ea"/>
          <a:cs typeface="+mn-cs"/>
        </a:defRPr>
      </a:lvl4pPr>
      <a:lvl5pPr marL="1548345" indent="-304792" algn="l" defTabSz="1219170" rtl="0" eaLnBrk="1" latinLnBrk="0" hangingPunct="1">
        <a:spcBef>
          <a:spcPts val="0"/>
        </a:spcBef>
        <a:spcAft>
          <a:spcPts val="800"/>
        </a:spcAft>
        <a:buClr>
          <a:schemeClr val="tx1"/>
        </a:buClr>
        <a:buFont typeface="Arial" panose="020B0604020202020204" pitchFamily="34" charset="0"/>
        <a:buChar char="–"/>
        <a:defRPr sz="1600" kern="1200">
          <a:solidFill>
            <a:schemeClr val="tx2"/>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09059E-B650-8141-87DE-3A760B496778}"/>
              </a:ext>
            </a:extLst>
          </p:cNvPr>
          <p:cNvSpPr>
            <a:spLocks noGrp="1"/>
          </p:cNvSpPr>
          <p:nvPr>
            <p:ph type="sldNum" sz="quarter" idx="12"/>
          </p:nvPr>
        </p:nvSpPr>
        <p:spPr/>
        <p:txBody>
          <a:bodyPr/>
          <a:lstStyle/>
          <a:p>
            <a:pPr defTabSz="609585"/>
            <a:fld id="{9006A104-EB2E-4D2A-BC7D-4B0E21063193}" type="slidenum">
              <a:rPr lang="en-GB">
                <a:latin typeface="Arial"/>
              </a:rPr>
              <a:pPr defTabSz="609585"/>
              <a:t>1</a:t>
            </a:fld>
            <a:endParaRPr lang="en-GB" dirty="0">
              <a:latin typeface="Arial"/>
            </a:endParaRPr>
          </a:p>
        </p:txBody>
      </p:sp>
      <p:graphicFrame>
        <p:nvGraphicFramePr>
          <p:cNvPr id="4" name="Table 3"/>
          <p:cNvGraphicFramePr>
            <a:graphicFrameLocks noGrp="1"/>
          </p:cNvGraphicFramePr>
          <p:nvPr>
            <p:extLst/>
          </p:nvPr>
        </p:nvGraphicFramePr>
        <p:xfrm>
          <a:off x="198164" y="1151485"/>
          <a:ext cx="11741938" cy="5586307"/>
        </p:xfrm>
        <a:graphic>
          <a:graphicData uri="http://schemas.openxmlformats.org/drawingml/2006/table">
            <a:tbl>
              <a:tblPr firstRow="1" bandRow="1">
                <a:tableStyleId>{5C22544A-7EE6-4342-B048-85BDC9FD1C3A}</a:tableStyleId>
              </a:tblPr>
              <a:tblGrid>
                <a:gridCol w="1958108">
                  <a:extLst>
                    <a:ext uri="{9D8B030D-6E8A-4147-A177-3AD203B41FA5}">
                      <a16:colId xmlns:a16="http://schemas.microsoft.com/office/drawing/2014/main" val="4243140142"/>
                    </a:ext>
                  </a:extLst>
                </a:gridCol>
                <a:gridCol w="1914447">
                  <a:extLst>
                    <a:ext uri="{9D8B030D-6E8A-4147-A177-3AD203B41FA5}">
                      <a16:colId xmlns:a16="http://schemas.microsoft.com/office/drawing/2014/main" val="2836408571"/>
                    </a:ext>
                  </a:extLst>
                </a:gridCol>
                <a:gridCol w="1199048">
                  <a:extLst>
                    <a:ext uri="{9D8B030D-6E8A-4147-A177-3AD203B41FA5}">
                      <a16:colId xmlns:a16="http://schemas.microsoft.com/office/drawing/2014/main" val="882272039"/>
                    </a:ext>
                  </a:extLst>
                </a:gridCol>
                <a:gridCol w="6670335">
                  <a:extLst>
                    <a:ext uri="{9D8B030D-6E8A-4147-A177-3AD203B41FA5}">
                      <a16:colId xmlns:a16="http://schemas.microsoft.com/office/drawing/2014/main" val="2278238436"/>
                    </a:ext>
                  </a:extLst>
                </a:gridCol>
              </a:tblGrid>
              <a:tr h="975360">
                <a:tc>
                  <a:txBody>
                    <a:bodyPr/>
                    <a:lstStyle/>
                    <a:p>
                      <a:r>
                        <a:rPr lang="en-GB" sz="1900" dirty="0" smtClean="0"/>
                        <a:t>Oncacare ID</a:t>
                      </a:r>
                    </a:p>
                    <a:p>
                      <a:r>
                        <a:rPr lang="en-GB" sz="1900" dirty="0" smtClean="0"/>
                        <a:t>ICON/2021-07-65</a:t>
                      </a:r>
                    </a:p>
                  </a:txBody>
                  <a:tcPr marL="121920" marR="121920" marT="60960" marB="60960">
                    <a:solidFill>
                      <a:srgbClr val="E74560"/>
                    </a:solidFill>
                  </a:tcPr>
                </a:tc>
                <a:tc>
                  <a:txBody>
                    <a:bodyPr/>
                    <a:lstStyle/>
                    <a:p>
                      <a:endParaRPr lang="en-GB" sz="1900" dirty="0"/>
                    </a:p>
                  </a:txBody>
                  <a:tcPr marL="121920" marR="121920" marT="60960" marB="60960">
                    <a:solidFill>
                      <a:srgbClr val="E74560"/>
                    </a:solidFill>
                  </a:tcPr>
                </a:tc>
                <a:tc>
                  <a:txBody>
                    <a:bodyPr/>
                    <a:lstStyle/>
                    <a:p>
                      <a:r>
                        <a:rPr lang="en-GB" sz="1900" dirty="0" smtClean="0"/>
                        <a:t>Phase</a:t>
                      </a:r>
                    </a:p>
                    <a:p>
                      <a:r>
                        <a:rPr lang="en-GB" sz="1900" dirty="0" err="1" smtClean="0"/>
                        <a:t>Ia</a:t>
                      </a:r>
                      <a:r>
                        <a:rPr lang="en-GB" sz="1900" dirty="0" smtClean="0"/>
                        <a:t>/</a:t>
                      </a:r>
                      <a:r>
                        <a:rPr lang="en-GB" sz="1900" dirty="0" err="1" smtClean="0"/>
                        <a:t>Ib</a:t>
                      </a:r>
                      <a:endParaRPr lang="en-GB" sz="1900" dirty="0"/>
                    </a:p>
                  </a:txBody>
                  <a:tcPr marL="121920" marR="121920" marT="60960" marB="60960">
                    <a:solidFill>
                      <a:srgbClr val="E74560"/>
                    </a:solidFill>
                  </a:tcPr>
                </a:tc>
                <a:tc>
                  <a:txBody>
                    <a:bodyPr/>
                    <a:lstStyle/>
                    <a:p>
                      <a:endParaRPr lang="en-GB" sz="1900" dirty="0"/>
                    </a:p>
                  </a:txBody>
                  <a:tcPr marL="121920" marR="121920" marT="60960" marB="60960">
                    <a:solidFill>
                      <a:srgbClr val="E74560"/>
                    </a:solidFill>
                  </a:tcPr>
                </a:tc>
                <a:extLst>
                  <a:ext uri="{0D108BD9-81ED-4DB2-BD59-A6C34878D82A}">
                    <a16:rowId xmlns:a16="http://schemas.microsoft.com/office/drawing/2014/main" val="786509204"/>
                  </a:ext>
                </a:extLst>
              </a:tr>
              <a:tr h="609600">
                <a:tc>
                  <a:txBody>
                    <a:bodyPr/>
                    <a:lstStyle/>
                    <a:p>
                      <a:r>
                        <a:rPr lang="en-GB" sz="1600" b="1" dirty="0" smtClean="0"/>
                        <a:t>Therapeutic Indication</a:t>
                      </a:r>
                      <a:endParaRPr lang="en-GB" sz="1600" b="1" dirty="0"/>
                    </a:p>
                  </a:txBody>
                  <a:tcPr marL="121920" marR="121920" marT="60960" marB="60960">
                    <a:solidFill>
                      <a:srgbClr val="F6CFD2"/>
                    </a:solidFill>
                  </a:tcPr>
                </a:tc>
                <a:tc gridSpan="3">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0" i="0" u="none" strike="noStrike" kern="1200" cap="none" spc="0" normalizeH="0" baseline="0" noProof="0" dirty="0" smtClean="0">
                          <a:ln>
                            <a:noFill/>
                          </a:ln>
                          <a:solidFill>
                            <a:srgbClr val="575756"/>
                          </a:solidFill>
                          <a:effectLst/>
                          <a:uLnTx/>
                          <a:uFillTx/>
                          <a:latin typeface="+mn-lt"/>
                          <a:ea typeface="Calibri" panose="020F0502020204030204" pitchFamily="34" charset="0"/>
                          <a:cs typeface="Times New Roman" panose="02020603050405020304" pitchFamily="18" charset="0"/>
                        </a:rPr>
                        <a:t>Ph+ CML in chronic phase (including T315I mutated CML)</a:t>
                      </a:r>
                      <a:endParaRPr kumimoji="0" lang="en-US" sz="1300" b="0" i="0" u="none" strike="noStrike" kern="1200" cap="none" spc="0" normalizeH="0" baseline="0" noProof="0" dirty="0" smtClean="0">
                        <a:ln>
                          <a:noFill/>
                        </a:ln>
                        <a:solidFill>
                          <a:srgbClr val="575756"/>
                        </a:solidFill>
                        <a:effectLst/>
                        <a:uLnTx/>
                        <a:uFillTx/>
                        <a:latin typeface="+mn-lt"/>
                        <a:ea typeface="Calibri" panose="020F0502020204030204" pitchFamily="34" charset="0"/>
                        <a:cs typeface="Times New Roman" panose="02020603050405020304" pitchFamily="18" charset="0"/>
                      </a:endParaRPr>
                    </a:p>
                  </a:txBody>
                  <a:tcPr marL="121920" marR="121920" marT="60960" marB="60960">
                    <a:solidFill>
                      <a:srgbClr val="F6CFD2"/>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05119830"/>
                  </a:ext>
                </a:extLst>
              </a:tr>
              <a:tr h="494453">
                <a:tc>
                  <a:txBody>
                    <a:bodyPr/>
                    <a:lstStyle/>
                    <a:p>
                      <a:r>
                        <a:rPr lang="en-GB" sz="1600" b="1" dirty="0" smtClean="0"/>
                        <a:t>Study Title</a:t>
                      </a:r>
                      <a:endParaRPr lang="en-GB" sz="1600" b="1" dirty="0"/>
                    </a:p>
                  </a:txBody>
                  <a:tcPr marL="121920" marR="121920" marT="60960" marB="60960">
                    <a:solidFill>
                      <a:srgbClr val="F6CFD2"/>
                    </a:solidFill>
                  </a:tcPr>
                </a:tc>
                <a:tc gridSpan="3">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300" b="0" i="0" u="none" strike="noStrike" kern="1200" cap="none" spc="0" normalizeH="0" baseline="0" noProof="0" dirty="0" smtClean="0">
                          <a:ln>
                            <a:noFill/>
                          </a:ln>
                          <a:solidFill>
                            <a:srgbClr val="575756"/>
                          </a:solidFill>
                          <a:effectLst/>
                          <a:uLnTx/>
                          <a:uFillTx/>
                          <a:latin typeface="+mn-lt"/>
                          <a:ea typeface="Calibri" panose="020F0502020204030204" pitchFamily="34" charset="0"/>
                          <a:cs typeface="Times New Roman" panose="02020603050405020304" pitchFamily="18" charset="0"/>
                        </a:rPr>
                        <a:t>A Phase 1a/1b Study </a:t>
                      </a:r>
                      <a:r>
                        <a:rPr kumimoji="0" lang="en-US" sz="1300" b="0" i="0" u="none" strike="noStrike" kern="1200" cap="none" spc="0" normalizeH="0" baseline="0" noProof="0" smtClean="0">
                          <a:ln>
                            <a:noFill/>
                          </a:ln>
                          <a:solidFill>
                            <a:srgbClr val="575756"/>
                          </a:solidFill>
                          <a:effectLst/>
                          <a:uLnTx/>
                          <a:uFillTx/>
                          <a:latin typeface="+mn-lt"/>
                          <a:ea typeface="Calibri" panose="020F0502020204030204" pitchFamily="34" charset="0"/>
                          <a:cs typeface="Times New Roman" panose="02020603050405020304" pitchFamily="18" charset="0"/>
                        </a:rPr>
                        <a:t>of IMP </a:t>
                      </a:r>
                      <a:r>
                        <a:rPr kumimoji="0" lang="en-US" sz="1300" b="0" i="0" u="none" strike="noStrike" kern="1200" cap="none" spc="0" normalizeH="0" baseline="0" noProof="0" dirty="0" smtClean="0">
                          <a:ln>
                            <a:noFill/>
                          </a:ln>
                          <a:solidFill>
                            <a:srgbClr val="575756"/>
                          </a:solidFill>
                          <a:effectLst/>
                          <a:uLnTx/>
                          <a:uFillTx/>
                          <a:latin typeface="+mn-lt"/>
                          <a:ea typeface="Calibri" panose="020F0502020204030204" pitchFamily="34" charset="0"/>
                          <a:cs typeface="Times New Roman" panose="02020603050405020304" pitchFamily="18" charset="0"/>
                        </a:rPr>
                        <a:t>for the Treatment of Chronic Myeloid Leukemia</a:t>
                      </a:r>
                    </a:p>
                  </a:txBody>
                  <a:tcPr marL="121920" marR="121920" marT="60960" marB="60960">
                    <a:solidFill>
                      <a:srgbClr val="F6CFD2"/>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00727891"/>
                  </a:ext>
                </a:extLst>
              </a:tr>
              <a:tr h="2330027">
                <a:tc>
                  <a:txBody>
                    <a:bodyPr/>
                    <a:lstStyle/>
                    <a:p>
                      <a:r>
                        <a:rPr lang="en-GB" sz="1600" b="1" dirty="0" smtClean="0"/>
                        <a:t>Summary of Study</a:t>
                      </a:r>
                      <a:endParaRPr lang="en-GB" sz="1600" b="1" dirty="0"/>
                    </a:p>
                  </a:txBody>
                  <a:tcPr marL="121920" marR="121920" marT="60960" marB="60960">
                    <a:solidFill>
                      <a:srgbClr val="F6CFD2"/>
                    </a:solidFill>
                  </a:tcPr>
                </a:tc>
                <a:tc gridSpan="3">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300" b="0" i="0" u="none" strike="noStrike" kern="1200" cap="none" spc="0" normalizeH="0" baseline="0" noProof="0" dirty="0" smtClean="0">
                          <a:ln>
                            <a:noFill/>
                          </a:ln>
                          <a:solidFill>
                            <a:srgbClr val="575756"/>
                          </a:solidFill>
                          <a:effectLst/>
                          <a:uLnTx/>
                          <a:uFillTx/>
                          <a:latin typeface="+mn-lt"/>
                          <a:ea typeface="+mn-ea"/>
                          <a:cs typeface="+mn-cs"/>
                        </a:rPr>
                        <a:t>This is a Phase 1a/1b open-label, multicenter study to evaluate the dosing, safety, tolerability, pharmacokinetics (PK), and preliminary efficacy of IMP as a single agent in patients with chronic phase or accelerated phase CML with and without a T315I mutation.</a:t>
                      </a: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300" b="0" i="0" u="none" strike="noStrike" kern="1200" cap="none" spc="0" normalizeH="0" baseline="0" noProof="0" dirty="0" smtClean="0">
                          <a:ln>
                            <a:noFill/>
                          </a:ln>
                          <a:solidFill>
                            <a:srgbClr val="575756"/>
                          </a:solidFill>
                          <a:effectLst/>
                          <a:uLnTx/>
                          <a:uFillTx/>
                          <a:latin typeface="+mn-lt"/>
                          <a:ea typeface="+mn-ea"/>
                          <a:cs typeface="+mn-cs"/>
                        </a:rPr>
                        <a:t>Following a 21 day screening period eligible patients will start daily dosing of the oral capsule IMP (28 day cycle) and continue on treatment until unacceptable toxicity or disease progression. An End of Treatment visit will occur 28 days following the last dose. </a:t>
                      </a: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US" sz="1300" b="0" i="0" u="none" strike="noStrike" kern="1200" cap="none" spc="0" normalizeH="0" baseline="0" noProof="0" dirty="0" smtClean="0">
                          <a:ln>
                            <a:noFill/>
                          </a:ln>
                          <a:solidFill>
                            <a:srgbClr val="575756"/>
                          </a:solidFill>
                          <a:effectLst/>
                          <a:uLnTx/>
                          <a:uFillTx/>
                          <a:latin typeface="+mn-lt"/>
                          <a:ea typeface="+mn-ea"/>
                          <a:cs typeface="+mn-cs"/>
                        </a:rPr>
                        <a:t>Efficacy will be assessed with PK sampling (note there is 8 hours of PK collection on C1D1 &amp; C1D15) and routine blood collections for BCR-ABL transcript levels to determine molecular response.  </a:t>
                      </a:r>
                    </a:p>
                  </a:txBody>
                  <a:tcPr marL="121920" marR="121920" marT="60960" marB="60960">
                    <a:solidFill>
                      <a:srgbClr val="F6CFD2"/>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60483720"/>
                  </a:ext>
                </a:extLst>
              </a:tr>
              <a:tr h="1161627">
                <a:tc>
                  <a:txBody>
                    <a:bodyPr/>
                    <a:lstStyle/>
                    <a:p>
                      <a:r>
                        <a:rPr lang="en-GB" sz="1600" b="1" dirty="0" smtClean="0"/>
                        <a:t>IMP</a:t>
                      </a:r>
                      <a:endParaRPr lang="en-GB" sz="1600" b="1" dirty="0"/>
                    </a:p>
                  </a:txBody>
                  <a:tcPr marL="121920" marR="121920" marT="60960" marB="60960">
                    <a:solidFill>
                      <a:srgbClr val="F6CFD2"/>
                    </a:solidFill>
                  </a:tcPr>
                </a:tc>
                <a:tc gridSpan="3">
                  <a:txBody>
                    <a:bodyPr/>
                    <a:lstStyle/>
                    <a:p>
                      <a:pPr marL="171450" marR="0" lvl="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rgbClr val="575756"/>
                          </a:solidFill>
                          <a:effectLst/>
                          <a:uLnTx/>
                          <a:uFillTx/>
                          <a:latin typeface="+mn-lt"/>
                          <a:ea typeface="Arial" panose="020B0604020202020204" pitchFamily="34" charset="0"/>
                          <a:cs typeface="Times New Roman" panose="02020603050405020304" pitchFamily="18" charset="0"/>
                        </a:rPr>
                        <a:t>IMP has activity against BCR-ABL and T315I mutations.</a:t>
                      </a:r>
                    </a:p>
                    <a:p>
                      <a:pPr marL="171450" marR="0" lvl="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rgbClr val="575756"/>
                          </a:solidFill>
                          <a:effectLst/>
                          <a:uLnTx/>
                          <a:uFillTx/>
                          <a:latin typeface="+mn-lt"/>
                          <a:ea typeface="Arial" panose="020B0604020202020204" pitchFamily="34" charset="0"/>
                          <a:cs typeface="Times New Roman" panose="02020603050405020304" pitchFamily="18" charset="0"/>
                        </a:rPr>
                        <a:t>Oral capsule. </a:t>
                      </a:r>
                    </a:p>
                    <a:p>
                      <a:pPr marL="171450" marR="0" lvl="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kumimoji="0" lang="en-US" sz="1300" b="0" i="0" u="none" strike="noStrike" kern="1200" cap="none" spc="0" normalizeH="0" baseline="0" noProof="0" dirty="0" smtClean="0">
                          <a:ln>
                            <a:noFill/>
                          </a:ln>
                          <a:solidFill>
                            <a:srgbClr val="575756"/>
                          </a:solidFill>
                          <a:effectLst/>
                          <a:uLnTx/>
                          <a:uFillTx/>
                          <a:latin typeface="+mn-lt"/>
                          <a:ea typeface="Arial" panose="020B0604020202020204" pitchFamily="34" charset="0"/>
                          <a:cs typeface="Times New Roman" panose="02020603050405020304" pitchFamily="18" charset="0"/>
                        </a:rPr>
                        <a:t>Dosing is once each day of a 28-day cycle (no treatment breaks during or between cycles). </a:t>
                      </a:r>
                      <a:endParaRPr lang="en-GB" sz="1300" dirty="0">
                        <a:latin typeface="+mn-lt"/>
                      </a:endParaRPr>
                    </a:p>
                  </a:txBody>
                  <a:tcPr marL="121920" marR="121920" marT="60960" marB="60960">
                    <a:solidFill>
                      <a:srgbClr val="F6CFD2"/>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34695170"/>
                  </a:ext>
                </a:extLst>
              </a:tr>
            </a:tbl>
          </a:graphicData>
        </a:graphic>
      </p:graphicFrame>
      <p:sp>
        <p:nvSpPr>
          <p:cNvPr id="5" name="TextBox 4"/>
          <p:cNvSpPr txBox="1"/>
          <p:nvPr/>
        </p:nvSpPr>
        <p:spPr>
          <a:xfrm>
            <a:off x="386780" y="201798"/>
            <a:ext cx="4952475" cy="584775"/>
          </a:xfrm>
          <a:prstGeom prst="rect">
            <a:avLst/>
          </a:prstGeom>
          <a:noFill/>
        </p:spPr>
        <p:txBody>
          <a:bodyPr wrap="square" rtlCol="0">
            <a:spAutoFit/>
          </a:bodyPr>
          <a:lstStyle/>
          <a:p>
            <a:pPr defTabSz="609585"/>
            <a:r>
              <a:rPr lang="en-GB" sz="3200" b="1" dirty="0">
                <a:solidFill>
                  <a:srgbClr val="FFFFFF"/>
                </a:solidFill>
                <a:latin typeface="Arial"/>
              </a:rPr>
              <a:t>Oncacare Study</a:t>
            </a:r>
          </a:p>
        </p:txBody>
      </p:sp>
    </p:spTree>
    <p:extLst>
      <p:ext uri="{BB962C8B-B14F-4D97-AF65-F5344CB8AC3E}">
        <p14:creationId xmlns:p14="http://schemas.microsoft.com/office/powerpoint/2010/main" val="2605042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ICON Content Slides">
  <a:themeElements>
    <a:clrScheme name="Custom 15">
      <a:dk1>
        <a:srgbClr val="575756"/>
      </a:dk1>
      <a:lt1>
        <a:srgbClr val="FFFFFF"/>
      </a:lt1>
      <a:dk2>
        <a:srgbClr val="6A696D"/>
      </a:dk2>
      <a:lt2>
        <a:srgbClr val="ECEDEC"/>
      </a:lt2>
      <a:accent1>
        <a:srgbClr val="69345F"/>
      </a:accent1>
      <a:accent2>
        <a:srgbClr val="E74560"/>
      </a:accent2>
      <a:accent3>
        <a:srgbClr val="BABCBB"/>
      </a:accent3>
      <a:accent4>
        <a:srgbClr val="6AA3B8"/>
      </a:accent4>
      <a:accent5>
        <a:srgbClr val="FE661F"/>
      </a:accent5>
      <a:accent6>
        <a:srgbClr val="B36954"/>
      </a:accent6>
      <a:hlink>
        <a:srgbClr val="E74560"/>
      </a:hlink>
      <a:folHlink>
        <a:srgbClr val="69345F"/>
      </a:folHlink>
    </a:clrScheme>
    <a:fontScheme name="ICON">
      <a:majorFont>
        <a:latin typeface="Arial"/>
        <a:ea typeface=""/>
        <a:cs typeface=""/>
      </a:majorFont>
      <a:minorFont>
        <a:latin typeface="Arial"/>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asic Master Template" id="{B35B8207-32C6-1E45-8D00-7F157FCDB357}" vid="{8BD96AC4-914F-2E4F-B65E-7DDF86FE68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XMLData TextToDisplay="RightsWATCHMark">4|ICN-ICN-INTERNAL|{00000000-0000-0000-0000-000000000000}</XMLData>
</file>

<file path=customXml/item2.xml><?xml version="1.0" encoding="utf-8"?>
<XMLData TextToDisplay="%HOSTNAME%">COVE-D3J16D3.iconcr.com</XMLData>
</file>

<file path=customXml/item3.xml><?xml version="1.0" encoding="utf-8"?>
<XMLData TextToDisplay="%USERNAME%">abdulhakime</XMLData>
</file>

<file path=customXml/item4.xml><?xml version="1.0" encoding="utf-8"?>
<XMLData TextToDisplay="%EMAILADDRESS%">Essam.Abdulhakim@accellacare.com</XMLData>
</file>

<file path=customXml/item5.xml><?xml version="1.0" encoding="utf-8"?>
<XMLData TextToDisplay="%DOCUMENTGUID%">{00000000-0000-0000-0000-000000000000}</XMLData>
</file>

<file path=customXml/item6.xml><?xml version="1.0" encoding="utf-8"?>
<XMLData TextToDisplay="%CLASSIFICATIONDATETIME%">13:44 27/01/2022</XMLData>
</file>

<file path=customXml/itemProps1.xml><?xml version="1.0" encoding="utf-8"?>
<ds:datastoreItem xmlns:ds="http://schemas.openxmlformats.org/officeDocument/2006/customXml" ds:itemID="{D7B43F5F-0D04-4E6E-97D9-1E14C92798A1}">
  <ds:schemaRefs/>
</ds:datastoreItem>
</file>

<file path=customXml/itemProps2.xml><?xml version="1.0" encoding="utf-8"?>
<ds:datastoreItem xmlns:ds="http://schemas.openxmlformats.org/officeDocument/2006/customXml" ds:itemID="{B88B99D4-DAE8-420F-936C-E80618C9296F}">
  <ds:schemaRefs/>
</ds:datastoreItem>
</file>

<file path=customXml/itemProps3.xml><?xml version="1.0" encoding="utf-8"?>
<ds:datastoreItem xmlns:ds="http://schemas.openxmlformats.org/officeDocument/2006/customXml" ds:itemID="{BE2B1165-CD1E-4A1C-91D5-288F93BE1A36}">
  <ds:schemaRefs/>
</ds:datastoreItem>
</file>

<file path=customXml/itemProps4.xml><?xml version="1.0" encoding="utf-8"?>
<ds:datastoreItem xmlns:ds="http://schemas.openxmlformats.org/officeDocument/2006/customXml" ds:itemID="{0F948FB4-4A69-47FF-B620-6F99667006FF}">
  <ds:schemaRefs/>
</ds:datastoreItem>
</file>

<file path=customXml/itemProps5.xml><?xml version="1.0" encoding="utf-8"?>
<ds:datastoreItem xmlns:ds="http://schemas.openxmlformats.org/officeDocument/2006/customXml" ds:itemID="{0A387F3B-9284-48F3-ACC4-D36D34447060}">
  <ds:schemaRefs/>
</ds:datastoreItem>
</file>

<file path=customXml/itemProps6.xml><?xml version="1.0" encoding="utf-8"?>
<ds:datastoreItem xmlns:ds="http://schemas.openxmlformats.org/officeDocument/2006/customXml" ds:itemID="{57ADAC1F-900E-49E2-B97D-5A027852D072}">
  <ds:schemaRefs/>
</ds:datastoreItem>
</file>

<file path=docProps/app.xml><?xml version="1.0" encoding="utf-8"?>
<Properties xmlns="http://schemas.openxmlformats.org/officeDocument/2006/extended-properties" xmlns:vt="http://schemas.openxmlformats.org/officeDocument/2006/docPropsVTypes">
  <Template>Oncacare_base.v1</Template>
  <TotalTime>18471</TotalTime>
  <Words>199</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Proxima Nova</vt:lpstr>
      <vt:lpstr>Times New Roman</vt:lpstr>
      <vt:lpstr>1_ICON Content Slides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Cancer Research</dc:title>
  <dc:creator>matthew suhanec</dc:creator>
  <cp:lastModifiedBy>Wendy Alfaro</cp:lastModifiedBy>
  <cp:revision>91</cp:revision>
  <cp:lastPrinted>2021-10-21T11:19:39Z</cp:lastPrinted>
  <dcterms:created xsi:type="dcterms:W3CDTF">2021-09-16T12:56:39Z</dcterms:created>
  <dcterms:modified xsi:type="dcterms:W3CDTF">2022-02-01T18:00:59Z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ightsWATCHMark">
    <vt:lpwstr>4|ICN-ICN-INTERNAL|{00000000-0000-0000-0000-000000000000}</vt:lpwstr>
  </property>
</Properties>
</file>