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theme/themeOverride3.xml" ContentType="application/vnd.openxmlformats-officedocument.themeOverr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theme/themeOverride4.xml" ContentType="application/vnd.openxmlformats-officedocument.themeOverride+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theme/themeOverride5.xml" ContentType="application/vnd.openxmlformats-officedocument.themeOverride+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theme/themeOverride6.xml" ContentType="application/vnd.openxmlformats-officedocument.themeOverride+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theme/themeOverride7.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27"/>
  </p:handoutMasterIdLst>
  <p:sldIdLst>
    <p:sldId id="256" r:id="rId2"/>
    <p:sldId id="288" r:id="rId3"/>
    <p:sldId id="266" r:id="rId4"/>
    <p:sldId id="267" r:id="rId5"/>
    <p:sldId id="268" r:id="rId6"/>
    <p:sldId id="289" r:id="rId7"/>
    <p:sldId id="286" r:id="rId8"/>
    <p:sldId id="287" r:id="rId9"/>
    <p:sldId id="269" r:id="rId10"/>
    <p:sldId id="261" r:id="rId11"/>
    <p:sldId id="277" r:id="rId12"/>
    <p:sldId id="278" r:id="rId13"/>
    <p:sldId id="271" r:id="rId14"/>
    <p:sldId id="280" r:id="rId15"/>
    <p:sldId id="272" r:id="rId16"/>
    <p:sldId id="279" r:id="rId17"/>
    <p:sldId id="273" r:id="rId18"/>
    <p:sldId id="281" r:id="rId19"/>
    <p:sldId id="275" r:id="rId20"/>
    <p:sldId id="282" r:id="rId21"/>
    <p:sldId id="276" r:id="rId22"/>
    <p:sldId id="283" r:id="rId23"/>
    <p:sldId id="290" r:id="rId24"/>
    <p:sldId id="291" r:id="rId25"/>
    <p:sldId id="284" r:id="rId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E2A5EDE-817D-4156-85E5-FB9922541275}">
          <p14:sldIdLst>
            <p14:sldId id="256"/>
            <p14:sldId id="288"/>
            <p14:sldId id="266"/>
            <p14:sldId id="267"/>
            <p14:sldId id="268"/>
            <p14:sldId id="289"/>
            <p14:sldId id="286"/>
            <p14:sldId id="287"/>
            <p14:sldId id="269"/>
            <p14:sldId id="261"/>
            <p14:sldId id="277"/>
            <p14:sldId id="278"/>
            <p14:sldId id="271"/>
            <p14:sldId id="280"/>
            <p14:sldId id="272"/>
            <p14:sldId id="279"/>
            <p14:sldId id="273"/>
            <p14:sldId id="281"/>
            <p14:sldId id="275"/>
            <p14:sldId id="282"/>
            <p14:sldId id="276"/>
            <p14:sldId id="283"/>
            <p14:sldId id="290"/>
            <p14:sldId id="291"/>
            <p14:sldId id="28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31" autoAdjust="0"/>
    <p:restoredTop sz="9466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4.xm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5.xml"/></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6.xml"/></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490594925634292E-2"/>
          <c:y val="4.6256729507679457E-2"/>
          <c:w val="0.80761070083630837"/>
          <c:h val="0.77948128655223892"/>
        </c:manualLayout>
      </c:layout>
      <c:lineChart>
        <c:grouping val="standard"/>
        <c:varyColors val="0"/>
        <c:ser>
          <c:idx val="0"/>
          <c:order val="0"/>
          <c:tx>
            <c:strRef>
              <c:f>Sheet1!$B$1</c:f>
              <c:strCache>
                <c:ptCount val="1"/>
                <c:pt idx="0">
                  <c:v>Incidence</c:v>
                </c:pt>
              </c:strCache>
            </c:strRef>
          </c:tx>
          <c:spPr>
            <a:ln w="9525">
              <a:solidFill>
                <a:schemeClr val="tx1"/>
              </a:solidFill>
            </a:ln>
          </c:spPr>
          <c:marker>
            <c:symbol val="square"/>
            <c:size val="5"/>
            <c:spPr>
              <a:solidFill>
                <a:schemeClr val="accent1">
                  <a:lumMod val="75000"/>
                </a:schemeClr>
              </a:solidFill>
              <a:ln w="9525"/>
            </c:spPr>
          </c:marker>
          <c:cat>
            <c:numRef>
              <c:f>Sheet1!$A$2:$A$30</c:f>
              <c:numCache>
                <c:formatCode>General</c:formatCode>
                <c:ptCount val="29"/>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numCache>
            </c:numRef>
          </c:cat>
          <c:val>
            <c:numRef>
              <c:f>Sheet1!$B$2:$B$30</c:f>
              <c:numCache>
                <c:formatCode>General</c:formatCode>
                <c:ptCount val="29"/>
                <c:pt idx="0">
                  <c:v>450.9</c:v>
                </c:pt>
                <c:pt idx="1">
                  <c:v>446.5</c:v>
                </c:pt>
                <c:pt idx="2">
                  <c:v>460.5</c:v>
                </c:pt>
                <c:pt idx="3">
                  <c:v>473.8</c:v>
                </c:pt>
                <c:pt idx="4">
                  <c:v>484.1</c:v>
                </c:pt>
                <c:pt idx="5">
                  <c:v>469.3</c:v>
                </c:pt>
                <c:pt idx="6">
                  <c:v>456.6</c:v>
                </c:pt>
                <c:pt idx="7">
                  <c:v>451.8</c:v>
                </c:pt>
                <c:pt idx="8">
                  <c:v>454.6</c:v>
                </c:pt>
                <c:pt idx="9">
                  <c:v>454.6</c:v>
                </c:pt>
                <c:pt idx="10">
                  <c:v>455.7</c:v>
                </c:pt>
                <c:pt idx="11">
                  <c:v>455.8</c:v>
                </c:pt>
                <c:pt idx="12">
                  <c:v>449.6</c:v>
                </c:pt>
                <c:pt idx="13">
                  <c:v>449.4</c:v>
                </c:pt>
                <c:pt idx="14">
                  <c:v>445.6</c:v>
                </c:pt>
                <c:pt idx="15">
                  <c:v>431</c:v>
                </c:pt>
                <c:pt idx="16">
                  <c:v>434.8</c:v>
                </c:pt>
                <c:pt idx="17">
                  <c:v>431.3</c:v>
                </c:pt>
                <c:pt idx="18">
                  <c:v>430.2</c:v>
                </c:pt>
                <c:pt idx="19">
                  <c:v>438.7</c:v>
                </c:pt>
                <c:pt idx="20">
                  <c:v>433.3</c:v>
                </c:pt>
                <c:pt idx="21">
                  <c:v>428.7</c:v>
                </c:pt>
                <c:pt idx="22">
                  <c:v>419.6</c:v>
                </c:pt>
                <c:pt idx="23">
                  <c:v>410.4</c:v>
                </c:pt>
                <c:pt idx="24">
                  <c:v>401.7</c:v>
                </c:pt>
                <c:pt idx="25">
                  <c:v>396.3</c:v>
                </c:pt>
                <c:pt idx="26">
                  <c:v>394.6</c:v>
                </c:pt>
                <c:pt idx="27">
                  <c:v>395.2</c:v>
                </c:pt>
                <c:pt idx="28">
                  <c:v>381.6</c:v>
                </c:pt>
              </c:numCache>
            </c:numRef>
          </c:val>
          <c:smooth val="0"/>
          <c:extLst>
            <c:ext xmlns:c16="http://schemas.microsoft.com/office/drawing/2014/chart" uri="{C3380CC4-5D6E-409C-BE32-E72D297353CC}">
              <c16:uniqueId val="{00000000-158E-4B83-8824-F801FF10561C}"/>
            </c:ext>
          </c:extLst>
        </c:ser>
        <c:ser>
          <c:idx val="1"/>
          <c:order val="1"/>
          <c:tx>
            <c:strRef>
              <c:f>Sheet1!$C$1</c:f>
              <c:strCache>
                <c:ptCount val="1"/>
                <c:pt idx="0">
                  <c:v>Mortality</c:v>
                </c:pt>
              </c:strCache>
            </c:strRef>
          </c:tx>
          <c:spPr>
            <a:ln>
              <a:solidFill>
                <a:schemeClr val="accent1">
                  <a:lumMod val="75000"/>
                </a:schemeClr>
              </a:solidFill>
            </a:ln>
          </c:spPr>
          <c:marker>
            <c:symbol val="none"/>
          </c:marker>
          <c:cat>
            <c:numRef>
              <c:f>Sheet1!$A$2:$A$30</c:f>
              <c:numCache>
                <c:formatCode>General</c:formatCode>
                <c:ptCount val="29"/>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numCache>
            </c:numRef>
          </c:cat>
          <c:val>
            <c:numRef>
              <c:f>Sheet1!$C$2:$C$30</c:f>
              <c:numCache>
                <c:formatCode>General</c:formatCode>
                <c:ptCount val="29"/>
                <c:pt idx="0">
                  <c:v>205.4</c:v>
                </c:pt>
                <c:pt idx="1">
                  <c:v>203.1</c:v>
                </c:pt>
                <c:pt idx="2">
                  <c:v>202.5</c:v>
                </c:pt>
                <c:pt idx="3">
                  <c:v>203.4</c:v>
                </c:pt>
                <c:pt idx="4">
                  <c:v>199.2</c:v>
                </c:pt>
                <c:pt idx="5">
                  <c:v>199</c:v>
                </c:pt>
                <c:pt idx="6">
                  <c:v>198.1</c:v>
                </c:pt>
                <c:pt idx="7">
                  <c:v>194.5</c:v>
                </c:pt>
                <c:pt idx="8">
                  <c:v>189.9</c:v>
                </c:pt>
                <c:pt idx="9">
                  <c:v>189.1</c:v>
                </c:pt>
                <c:pt idx="10">
                  <c:v>182.7</c:v>
                </c:pt>
                <c:pt idx="11">
                  <c:v>184.5</c:v>
                </c:pt>
                <c:pt idx="12">
                  <c:v>181</c:v>
                </c:pt>
                <c:pt idx="13">
                  <c:v>180</c:v>
                </c:pt>
                <c:pt idx="14">
                  <c:v>176.8</c:v>
                </c:pt>
                <c:pt idx="15">
                  <c:v>174.2</c:v>
                </c:pt>
                <c:pt idx="16">
                  <c:v>169.4</c:v>
                </c:pt>
                <c:pt idx="17">
                  <c:v>168.8</c:v>
                </c:pt>
                <c:pt idx="18">
                  <c:v>164.5</c:v>
                </c:pt>
                <c:pt idx="19">
                  <c:v>163.69999999999999</c:v>
                </c:pt>
                <c:pt idx="20">
                  <c:v>158.6</c:v>
                </c:pt>
                <c:pt idx="21">
                  <c:v>158.1</c:v>
                </c:pt>
                <c:pt idx="22">
                  <c:v>154.9</c:v>
                </c:pt>
                <c:pt idx="23">
                  <c:v>151.30000000000001</c:v>
                </c:pt>
                <c:pt idx="24">
                  <c:v>150.5</c:v>
                </c:pt>
                <c:pt idx="25">
                  <c:v>146.5</c:v>
                </c:pt>
                <c:pt idx="26">
                  <c:v>143.9</c:v>
                </c:pt>
                <c:pt idx="27">
                  <c:v>142.6</c:v>
                </c:pt>
                <c:pt idx="28">
                  <c:v>140.1</c:v>
                </c:pt>
              </c:numCache>
            </c:numRef>
          </c:val>
          <c:smooth val="0"/>
          <c:extLst>
            <c:ext xmlns:c16="http://schemas.microsoft.com/office/drawing/2014/chart" uri="{C3380CC4-5D6E-409C-BE32-E72D297353CC}">
              <c16:uniqueId val="{00000001-158E-4B83-8824-F801FF10561C}"/>
            </c:ext>
          </c:extLst>
        </c:ser>
        <c:dLbls>
          <c:showLegendKey val="0"/>
          <c:showVal val="0"/>
          <c:showCatName val="0"/>
          <c:showSerName val="0"/>
          <c:showPercent val="0"/>
          <c:showBubbleSize val="0"/>
        </c:dLbls>
        <c:marker val="1"/>
        <c:smooth val="0"/>
        <c:axId val="94168576"/>
        <c:axId val="93450176"/>
      </c:lineChart>
      <c:catAx>
        <c:axId val="94168576"/>
        <c:scaling>
          <c:orientation val="minMax"/>
        </c:scaling>
        <c:delete val="0"/>
        <c:axPos val="b"/>
        <c:numFmt formatCode="General" sourceLinked="1"/>
        <c:majorTickMark val="out"/>
        <c:minorTickMark val="none"/>
        <c:tickLblPos val="nextTo"/>
        <c:txPr>
          <a:bodyPr/>
          <a:lstStyle/>
          <a:p>
            <a:pPr>
              <a:defRPr sz="1400"/>
            </a:pPr>
            <a:endParaRPr lang="en-US"/>
          </a:p>
        </c:txPr>
        <c:crossAx val="93450176"/>
        <c:crosses val="autoZero"/>
        <c:auto val="1"/>
        <c:lblAlgn val="ctr"/>
        <c:lblOffset val="100"/>
        <c:noMultiLvlLbl val="0"/>
      </c:catAx>
      <c:valAx>
        <c:axId val="93450176"/>
        <c:scaling>
          <c:orientation val="minMax"/>
        </c:scaling>
        <c:delete val="0"/>
        <c:axPos val="l"/>
        <c:majorGridlines/>
        <c:numFmt formatCode="General" sourceLinked="1"/>
        <c:majorTickMark val="out"/>
        <c:minorTickMark val="none"/>
        <c:tickLblPos val="nextTo"/>
        <c:crossAx val="9416857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3041460095265867E-2"/>
          <c:y val="4.6256729507679457E-2"/>
          <c:w val="0.68566345873432477"/>
          <c:h val="0.77948128655223892"/>
        </c:manualLayout>
      </c:layout>
      <c:lineChart>
        <c:grouping val="standard"/>
        <c:varyColors val="0"/>
        <c:ser>
          <c:idx val="1"/>
          <c:order val="0"/>
          <c:tx>
            <c:strRef>
              <c:f>Sheet1!$B$1</c:f>
              <c:strCache>
                <c:ptCount val="1"/>
                <c:pt idx="0">
                  <c:v> All Races</c:v>
                </c:pt>
              </c:strCache>
            </c:strRef>
          </c:tx>
          <c:spPr>
            <a:ln w="38100">
              <a:solidFill>
                <a:schemeClr val="accent1">
                  <a:lumMod val="75000"/>
                </a:schemeClr>
              </a:solidFill>
            </a:ln>
          </c:spPr>
          <c:marker>
            <c:symbol val="none"/>
          </c:marker>
          <c:cat>
            <c:numRef>
              <c:f>Sheet1!$A$2:$A$30</c:f>
              <c:numCache>
                <c:formatCode>General</c:formatCode>
                <c:ptCount val="28"/>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pt idx="27">
                  <c:v>2016</c:v>
                </c:pt>
              </c:numCache>
            </c:numRef>
          </c:cat>
          <c:val>
            <c:numRef>
              <c:f>Sheet1!$B$2:$B$30</c:f>
              <c:numCache>
                <c:formatCode>General</c:formatCode>
                <c:ptCount val="28"/>
                <c:pt idx="0">
                  <c:v>446.5</c:v>
                </c:pt>
                <c:pt idx="1">
                  <c:v>460.5</c:v>
                </c:pt>
                <c:pt idx="2">
                  <c:v>473.8</c:v>
                </c:pt>
                <c:pt idx="3">
                  <c:v>484.1</c:v>
                </c:pt>
                <c:pt idx="4">
                  <c:v>469.3</c:v>
                </c:pt>
                <c:pt idx="5">
                  <c:v>456.6</c:v>
                </c:pt>
                <c:pt idx="6">
                  <c:v>451.8</c:v>
                </c:pt>
                <c:pt idx="7">
                  <c:v>454.6</c:v>
                </c:pt>
                <c:pt idx="8">
                  <c:v>454.6</c:v>
                </c:pt>
                <c:pt idx="9">
                  <c:v>455.7</c:v>
                </c:pt>
                <c:pt idx="10">
                  <c:v>455.8</c:v>
                </c:pt>
                <c:pt idx="11">
                  <c:v>449.6</c:v>
                </c:pt>
                <c:pt idx="12">
                  <c:v>449.4</c:v>
                </c:pt>
                <c:pt idx="13">
                  <c:v>445.6</c:v>
                </c:pt>
                <c:pt idx="14">
                  <c:v>431</c:v>
                </c:pt>
                <c:pt idx="15">
                  <c:v>434.8</c:v>
                </c:pt>
                <c:pt idx="16">
                  <c:v>431.3</c:v>
                </c:pt>
                <c:pt idx="17">
                  <c:v>430.2</c:v>
                </c:pt>
                <c:pt idx="18">
                  <c:v>438.7</c:v>
                </c:pt>
                <c:pt idx="19">
                  <c:v>433.3</c:v>
                </c:pt>
                <c:pt idx="20">
                  <c:v>428.7</c:v>
                </c:pt>
                <c:pt idx="21">
                  <c:v>419.6</c:v>
                </c:pt>
                <c:pt idx="22">
                  <c:v>410.4</c:v>
                </c:pt>
                <c:pt idx="23">
                  <c:v>401.7</c:v>
                </c:pt>
                <c:pt idx="24">
                  <c:v>396.3</c:v>
                </c:pt>
                <c:pt idx="25">
                  <c:v>394.6</c:v>
                </c:pt>
                <c:pt idx="26">
                  <c:v>395.2</c:v>
                </c:pt>
                <c:pt idx="27">
                  <c:v>381.6</c:v>
                </c:pt>
              </c:numCache>
            </c:numRef>
          </c:val>
          <c:smooth val="0"/>
          <c:extLst>
            <c:ext xmlns:c16="http://schemas.microsoft.com/office/drawing/2014/chart" uri="{C3380CC4-5D6E-409C-BE32-E72D297353CC}">
              <c16:uniqueId val="{00000001-C562-45C7-8AAC-61141F3F4982}"/>
            </c:ext>
          </c:extLst>
        </c:ser>
        <c:ser>
          <c:idx val="3"/>
          <c:order val="1"/>
          <c:tx>
            <c:strRef>
              <c:f>Sheet1!$C$1</c:f>
              <c:strCache>
                <c:ptCount val="1"/>
                <c:pt idx="0">
                  <c:v> NH White</c:v>
                </c:pt>
              </c:strCache>
            </c:strRef>
          </c:tx>
          <c:spPr>
            <a:ln w="38100">
              <a:solidFill>
                <a:srgbClr val="7030A0"/>
              </a:solidFill>
            </a:ln>
          </c:spPr>
          <c:marker>
            <c:symbol val="none"/>
          </c:marker>
          <c:cat>
            <c:numRef>
              <c:f>Sheet1!$A$2:$A$30</c:f>
              <c:numCache>
                <c:formatCode>General</c:formatCode>
                <c:ptCount val="28"/>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pt idx="27">
                  <c:v>2016</c:v>
                </c:pt>
              </c:numCache>
            </c:numRef>
          </c:cat>
          <c:val>
            <c:numRef>
              <c:f>Sheet1!$C$2:$C$30</c:f>
              <c:numCache>
                <c:formatCode>General</c:formatCode>
                <c:ptCount val="28"/>
                <c:pt idx="0">
                  <c:v>477.4</c:v>
                </c:pt>
                <c:pt idx="1">
                  <c:v>491.9</c:v>
                </c:pt>
                <c:pt idx="2">
                  <c:v>509.5</c:v>
                </c:pt>
                <c:pt idx="3">
                  <c:v>518.29999999999995</c:v>
                </c:pt>
                <c:pt idx="4">
                  <c:v>499.1</c:v>
                </c:pt>
                <c:pt idx="5">
                  <c:v>489</c:v>
                </c:pt>
                <c:pt idx="6">
                  <c:v>484.7</c:v>
                </c:pt>
                <c:pt idx="7">
                  <c:v>489.8</c:v>
                </c:pt>
                <c:pt idx="8">
                  <c:v>493.6</c:v>
                </c:pt>
                <c:pt idx="9">
                  <c:v>494</c:v>
                </c:pt>
                <c:pt idx="10">
                  <c:v>496.1</c:v>
                </c:pt>
                <c:pt idx="11">
                  <c:v>491.2</c:v>
                </c:pt>
                <c:pt idx="12">
                  <c:v>491.6</c:v>
                </c:pt>
                <c:pt idx="13">
                  <c:v>487.1</c:v>
                </c:pt>
                <c:pt idx="14">
                  <c:v>470.8</c:v>
                </c:pt>
                <c:pt idx="15">
                  <c:v>475.8</c:v>
                </c:pt>
                <c:pt idx="16">
                  <c:v>473.3</c:v>
                </c:pt>
                <c:pt idx="17">
                  <c:v>477.1</c:v>
                </c:pt>
                <c:pt idx="18">
                  <c:v>486.7</c:v>
                </c:pt>
                <c:pt idx="19">
                  <c:v>480.5</c:v>
                </c:pt>
                <c:pt idx="20">
                  <c:v>475.9</c:v>
                </c:pt>
                <c:pt idx="21">
                  <c:v>465</c:v>
                </c:pt>
                <c:pt idx="22">
                  <c:v>455.6</c:v>
                </c:pt>
                <c:pt idx="23">
                  <c:v>447.3</c:v>
                </c:pt>
                <c:pt idx="24">
                  <c:v>440.7</c:v>
                </c:pt>
                <c:pt idx="25">
                  <c:v>439.9</c:v>
                </c:pt>
                <c:pt idx="26">
                  <c:v>440.3</c:v>
                </c:pt>
                <c:pt idx="27">
                  <c:v>422.1</c:v>
                </c:pt>
              </c:numCache>
            </c:numRef>
          </c:val>
          <c:smooth val="0"/>
          <c:extLst>
            <c:ext xmlns:c16="http://schemas.microsoft.com/office/drawing/2014/chart" uri="{C3380CC4-5D6E-409C-BE32-E72D297353CC}">
              <c16:uniqueId val="{00000003-C562-45C7-8AAC-61141F3F4982}"/>
            </c:ext>
          </c:extLst>
        </c:ser>
        <c:ser>
          <c:idx val="5"/>
          <c:order val="2"/>
          <c:tx>
            <c:strRef>
              <c:f>Sheet1!$D$1</c:f>
              <c:strCache>
                <c:ptCount val="1"/>
                <c:pt idx="0">
                  <c:v> African American</c:v>
                </c:pt>
              </c:strCache>
            </c:strRef>
          </c:tx>
          <c:spPr>
            <a:ln w="38100">
              <a:solidFill>
                <a:schemeClr val="accent4"/>
              </a:solidFill>
            </a:ln>
          </c:spPr>
          <c:marker>
            <c:symbol val="none"/>
          </c:marker>
          <c:cat>
            <c:numRef>
              <c:f>Sheet1!$A$2:$A$30</c:f>
              <c:numCache>
                <c:formatCode>General</c:formatCode>
                <c:ptCount val="28"/>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pt idx="27">
                  <c:v>2016</c:v>
                </c:pt>
              </c:numCache>
            </c:numRef>
          </c:cat>
          <c:val>
            <c:numRef>
              <c:f>Sheet1!$D$2:$D$30</c:f>
              <c:numCache>
                <c:formatCode>General</c:formatCode>
                <c:ptCount val="28"/>
                <c:pt idx="0">
                  <c:v>469.2</c:v>
                </c:pt>
                <c:pt idx="1">
                  <c:v>493.5</c:v>
                </c:pt>
                <c:pt idx="2">
                  <c:v>511.3</c:v>
                </c:pt>
                <c:pt idx="3">
                  <c:v>519</c:v>
                </c:pt>
                <c:pt idx="4">
                  <c:v>523</c:v>
                </c:pt>
                <c:pt idx="5">
                  <c:v>506.8</c:v>
                </c:pt>
                <c:pt idx="6">
                  <c:v>504.8</c:v>
                </c:pt>
                <c:pt idx="7">
                  <c:v>503.1</c:v>
                </c:pt>
                <c:pt idx="8">
                  <c:v>505</c:v>
                </c:pt>
                <c:pt idx="9">
                  <c:v>504.7</c:v>
                </c:pt>
                <c:pt idx="10">
                  <c:v>509.4</c:v>
                </c:pt>
                <c:pt idx="11">
                  <c:v>491.2</c:v>
                </c:pt>
                <c:pt idx="12">
                  <c:v>490.6</c:v>
                </c:pt>
                <c:pt idx="13">
                  <c:v>478.6</c:v>
                </c:pt>
                <c:pt idx="14">
                  <c:v>477.8</c:v>
                </c:pt>
                <c:pt idx="15">
                  <c:v>484.8</c:v>
                </c:pt>
                <c:pt idx="16">
                  <c:v>480.4</c:v>
                </c:pt>
                <c:pt idx="17">
                  <c:v>465.5</c:v>
                </c:pt>
                <c:pt idx="18">
                  <c:v>473.7</c:v>
                </c:pt>
                <c:pt idx="19">
                  <c:v>465.9</c:v>
                </c:pt>
                <c:pt idx="20">
                  <c:v>472.8</c:v>
                </c:pt>
                <c:pt idx="21">
                  <c:v>455.7</c:v>
                </c:pt>
                <c:pt idx="22">
                  <c:v>446.9</c:v>
                </c:pt>
                <c:pt idx="23">
                  <c:v>431.9</c:v>
                </c:pt>
                <c:pt idx="24">
                  <c:v>422.1</c:v>
                </c:pt>
                <c:pt idx="25">
                  <c:v>416</c:v>
                </c:pt>
                <c:pt idx="26">
                  <c:v>408.9</c:v>
                </c:pt>
                <c:pt idx="27">
                  <c:v>390.8</c:v>
                </c:pt>
              </c:numCache>
            </c:numRef>
          </c:val>
          <c:smooth val="0"/>
          <c:extLst>
            <c:ext xmlns:c16="http://schemas.microsoft.com/office/drawing/2014/chart" uri="{C3380CC4-5D6E-409C-BE32-E72D297353CC}">
              <c16:uniqueId val="{00000006-C562-45C7-8AAC-61141F3F4982}"/>
            </c:ext>
          </c:extLst>
        </c:ser>
        <c:ser>
          <c:idx val="7"/>
          <c:order val="3"/>
          <c:tx>
            <c:strRef>
              <c:f>Sheet1!$E$1</c:f>
              <c:strCache>
                <c:ptCount val="1"/>
                <c:pt idx="0">
                  <c:v>Hispanic</c:v>
                </c:pt>
              </c:strCache>
            </c:strRef>
          </c:tx>
          <c:spPr>
            <a:ln w="38100">
              <a:solidFill>
                <a:srgbClr val="FFC000"/>
              </a:solidFill>
            </a:ln>
          </c:spPr>
          <c:marker>
            <c:symbol val="dot"/>
            <c:size val="5"/>
            <c:spPr>
              <a:solidFill>
                <a:schemeClr val="accent3">
                  <a:lumMod val="50000"/>
                </a:schemeClr>
              </a:solidFill>
            </c:spPr>
          </c:marker>
          <c:cat>
            <c:numRef>
              <c:f>Sheet1!$A$2:$A$30</c:f>
              <c:numCache>
                <c:formatCode>General</c:formatCode>
                <c:ptCount val="28"/>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pt idx="27">
                  <c:v>2016</c:v>
                </c:pt>
              </c:numCache>
            </c:numRef>
          </c:cat>
          <c:val>
            <c:numRef>
              <c:f>Sheet1!$E$2:$E$30</c:f>
              <c:numCache>
                <c:formatCode>General</c:formatCode>
                <c:ptCount val="28"/>
                <c:pt idx="0">
                  <c:v>326.2</c:v>
                </c:pt>
                <c:pt idx="1">
                  <c:v>339.5</c:v>
                </c:pt>
                <c:pt idx="2">
                  <c:v>344.2</c:v>
                </c:pt>
                <c:pt idx="3">
                  <c:v>362.3</c:v>
                </c:pt>
                <c:pt idx="4">
                  <c:v>356.2</c:v>
                </c:pt>
                <c:pt idx="5">
                  <c:v>344.1</c:v>
                </c:pt>
                <c:pt idx="6">
                  <c:v>345.9</c:v>
                </c:pt>
                <c:pt idx="7">
                  <c:v>346.8</c:v>
                </c:pt>
                <c:pt idx="8">
                  <c:v>336</c:v>
                </c:pt>
                <c:pt idx="9">
                  <c:v>354.7</c:v>
                </c:pt>
                <c:pt idx="10">
                  <c:v>354.6</c:v>
                </c:pt>
                <c:pt idx="11">
                  <c:v>351.1</c:v>
                </c:pt>
                <c:pt idx="12">
                  <c:v>350.4</c:v>
                </c:pt>
                <c:pt idx="13">
                  <c:v>354.7</c:v>
                </c:pt>
                <c:pt idx="14">
                  <c:v>345.2</c:v>
                </c:pt>
                <c:pt idx="15">
                  <c:v>349.8</c:v>
                </c:pt>
                <c:pt idx="16">
                  <c:v>349.9</c:v>
                </c:pt>
                <c:pt idx="17">
                  <c:v>339.8</c:v>
                </c:pt>
                <c:pt idx="18">
                  <c:v>344.7</c:v>
                </c:pt>
                <c:pt idx="19">
                  <c:v>348.6</c:v>
                </c:pt>
                <c:pt idx="20">
                  <c:v>342.2</c:v>
                </c:pt>
                <c:pt idx="21">
                  <c:v>337.8</c:v>
                </c:pt>
                <c:pt idx="22">
                  <c:v>334</c:v>
                </c:pt>
                <c:pt idx="23">
                  <c:v>320.5</c:v>
                </c:pt>
                <c:pt idx="24">
                  <c:v>321.8</c:v>
                </c:pt>
                <c:pt idx="25">
                  <c:v>320.60000000000002</c:v>
                </c:pt>
                <c:pt idx="26">
                  <c:v>320.5</c:v>
                </c:pt>
                <c:pt idx="27">
                  <c:v>314.5</c:v>
                </c:pt>
              </c:numCache>
            </c:numRef>
          </c:val>
          <c:smooth val="0"/>
          <c:extLst>
            <c:ext xmlns:c16="http://schemas.microsoft.com/office/drawing/2014/chart" uri="{C3380CC4-5D6E-409C-BE32-E72D297353CC}">
              <c16:uniqueId val="{0000000A-C562-45C7-8AAC-61141F3F4982}"/>
            </c:ext>
          </c:extLst>
        </c:ser>
        <c:ser>
          <c:idx val="9"/>
          <c:order val="4"/>
          <c:tx>
            <c:strRef>
              <c:f>Sheet1!$F$1</c:f>
              <c:strCache>
                <c:ptCount val="1"/>
                <c:pt idx="0">
                  <c:v>Asian/PI</c:v>
                </c:pt>
              </c:strCache>
            </c:strRef>
          </c:tx>
          <c:spPr>
            <a:ln w="38100">
              <a:solidFill>
                <a:schemeClr val="accent5">
                  <a:lumMod val="60000"/>
                  <a:lumOff val="40000"/>
                </a:schemeClr>
              </a:solidFill>
            </a:ln>
          </c:spPr>
          <c:marker>
            <c:symbol val="none"/>
          </c:marker>
          <c:cat>
            <c:numRef>
              <c:f>Sheet1!$A$2:$A$30</c:f>
              <c:numCache>
                <c:formatCode>General</c:formatCode>
                <c:ptCount val="28"/>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pt idx="26">
                  <c:v>2015</c:v>
                </c:pt>
                <c:pt idx="27">
                  <c:v>2016</c:v>
                </c:pt>
              </c:numCache>
            </c:numRef>
          </c:cat>
          <c:val>
            <c:numRef>
              <c:f>Sheet1!$F$2:$F$30</c:f>
              <c:numCache>
                <c:formatCode>General</c:formatCode>
                <c:ptCount val="28"/>
                <c:pt idx="0">
                  <c:v>315.7</c:v>
                </c:pt>
                <c:pt idx="1">
                  <c:v>318</c:v>
                </c:pt>
                <c:pt idx="2">
                  <c:v>315.89999999999998</c:v>
                </c:pt>
                <c:pt idx="3">
                  <c:v>342</c:v>
                </c:pt>
                <c:pt idx="4">
                  <c:v>337.1</c:v>
                </c:pt>
                <c:pt idx="5">
                  <c:v>329.7</c:v>
                </c:pt>
                <c:pt idx="6">
                  <c:v>325.8</c:v>
                </c:pt>
                <c:pt idx="7">
                  <c:v>322.7</c:v>
                </c:pt>
                <c:pt idx="8">
                  <c:v>328.6</c:v>
                </c:pt>
                <c:pt idx="9">
                  <c:v>323.7</c:v>
                </c:pt>
                <c:pt idx="10">
                  <c:v>322.89999999999998</c:v>
                </c:pt>
                <c:pt idx="11">
                  <c:v>323.2</c:v>
                </c:pt>
                <c:pt idx="12">
                  <c:v>327.9</c:v>
                </c:pt>
                <c:pt idx="13">
                  <c:v>329.7</c:v>
                </c:pt>
                <c:pt idx="14">
                  <c:v>318.3</c:v>
                </c:pt>
                <c:pt idx="15">
                  <c:v>322.39999999999998</c:v>
                </c:pt>
                <c:pt idx="16">
                  <c:v>318.7</c:v>
                </c:pt>
                <c:pt idx="17">
                  <c:v>312.7</c:v>
                </c:pt>
                <c:pt idx="18">
                  <c:v>323.3</c:v>
                </c:pt>
                <c:pt idx="19">
                  <c:v>319.2</c:v>
                </c:pt>
                <c:pt idx="20">
                  <c:v>314.2</c:v>
                </c:pt>
                <c:pt idx="21">
                  <c:v>311.10000000000002</c:v>
                </c:pt>
                <c:pt idx="22">
                  <c:v>305</c:v>
                </c:pt>
                <c:pt idx="23">
                  <c:v>300.10000000000002</c:v>
                </c:pt>
                <c:pt idx="24">
                  <c:v>298.10000000000002</c:v>
                </c:pt>
                <c:pt idx="25">
                  <c:v>294.5</c:v>
                </c:pt>
                <c:pt idx="26">
                  <c:v>297.60000000000002</c:v>
                </c:pt>
                <c:pt idx="27">
                  <c:v>283</c:v>
                </c:pt>
              </c:numCache>
            </c:numRef>
          </c:val>
          <c:smooth val="0"/>
          <c:extLst>
            <c:ext xmlns:c16="http://schemas.microsoft.com/office/drawing/2014/chart" uri="{C3380CC4-5D6E-409C-BE32-E72D297353CC}">
              <c16:uniqueId val="{0000000E-C562-45C7-8AAC-61141F3F4982}"/>
            </c:ext>
          </c:extLst>
        </c:ser>
        <c:dLbls>
          <c:showLegendKey val="0"/>
          <c:showVal val="0"/>
          <c:showCatName val="0"/>
          <c:showSerName val="0"/>
          <c:showPercent val="0"/>
          <c:showBubbleSize val="0"/>
        </c:dLbls>
        <c:smooth val="0"/>
        <c:axId val="94170112"/>
        <c:axId val="81335360"/>
      </c:lineChart>
      <c:catAx>
        <c:axId val="94170112"/>
        <c:scaling>
          <c:orientation val="minMax"/>
        </c:scaling>
        <c:delete val="0"/>
        <c:axPos val="b"/>
        <c:numFmt formatCode="General" sourceLinked="1"/>
        <c:majorTickMark val="out"/>
        <c:minorTickMark val="none"/>
        <c:tickLblPos val="nextTo"/>
        <c:txPr>
          <a:bodyPr/>
          <a:lstStyle/>
          <a:p>
            <a:pPr>
              <a:defRPr sz="1200"/>
            </a:pPr>
            <a:endParaRPr lang="en-US"/>
          </a:p>
        </c:txPr>
        <c:crossAx val="81335360"/>
        <c:crosses val="autoZero"/>
        <c:auto val="1"/>
        <c:lblAlgn val="ctr"/>
        <c:lblOffset val="100"/>
        <c:noMultiLvlLbl val="0"/>
      </c:catAx>
      <c:valAx>
        <c:axId val="81335360"/>
        <c:scaling>
          <c:orientation val="minMax"/>
        </c:scaling>
        <c:delete val="0"/>
        <c:axPos val="l"/>
        <c:majorGridlines/>
        <c:numFmt formatCode="General" sourceLinked="1"/>
        <c:majorTickMark val="out"/>
        <c:minorTickMark val="none"/>
        <c:tickLblPos val="nextTo"/>
        <c:crossAx val="94170112"/>
        <c:crosses val="autoZero"/>
        <c:crossBetween val="between"/>
      </c:valAx>
    </c:plotArea>
    <c:legend>
      <c:legendPos val="r"/>
      <c:overlay val="0"/>
      <c:txPr>
        <a:bodyPr/>
        <a:lstStyle/>
        <a:p>
          <a:pPr>
            <a:defRPr sz="16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490594925634292E-2"/>
          <c:y val="4.6256729507679457E-2"/>
          <c:w val="0.80703744479217288"/>
          <c:h val="0.77948128655223892"/>
        </c:manualLayout>
      </c:layout>
      <c:lineChart>
        <c:grouping val="standard"/>
        <c:varyColors val="0"/>
        <c:ser>
          <c:idx val="0"/>
          <c:order val="0"/>
          <c:tx>
            <c:strRef>
              <c:f>Sheet1!$B$1</c:f>
              <c:strCache>
                <c:ptCount val="1"/>
                <c:pt idx="0">
                  <c:v>Column1</c:v>
                </c:pt>
              </c:strCache>
            </c:strRef>
          </c:tx>
          <c:spPr>
            <a:ln w="19050">
              <a:solidFill>
                <a:schemeClr val="tx2"/>
              </a:solidFill>
            </a:ln>
          </c:spPr>
          <c:marker>
            <c:symbol val="square"/>
            <c:size val="5"/>
            <c:spPr>
              <a:solidFill>
                <a:schemeClr val="accent6">
                  <a:lumMod val="75000"/>
                </a:schemeClr>
              </a:solidFill>
            </c:spPr>
          </c:marker>
          <c:cat>
            <c:numRef>
              <c:f>Sheet1!$A$2:$A$30</c:f>
              <c:numCache>
                <c:formatCode>General</c:formatCode>
                <c:ptCount val="29"/>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numCache>
            </c:numRef>
          </c:cat>
          <c:val>
            <c:numRef>
              <c:f>Sheet1!$B$2:$B$30</c:f>
              <c:numCache>
                <c:formatCode>General</c:formatCode>
                <c:ptCount val="29"/>
                <c:pt idx="0">
                  <c:v>130.69999999999999</c:v>
                </c:pt>
                <c:pt idx="1">
                  <c:v>124.9</c:v>
                </c:pt>
                <c:pt idx="2">
                  <c:v>128.6</c:v>
                </c:pt>
                <c:pt idx="3">
                  <c:v>128.19999999999999</c:v>
                </c:pt>
                <c:pt idx="4">
                  <c:v>130.4</c:v>
                </c:pt>
                <c:pt idx="5">
                  <c:v>126</c:v>
                </c:pt>
                <c:pt idx="6">
                  <c:v>126.8</c:v>
                </c:pt>
                <c:pt idx="7">
                  <c:v>129.1</c:v>
                </c:pt>
                <c:pt idx="8">
                  <c:v>132.5</c:v>
                </c:pt>
                <c:pt idx="9">
                  <c:v>132.6</c:v>
                </c:pt>
                <c:pt idx="10">
                  <c:v>135.4</c:v>
                </c:pt>
                <c:pt idx="11">
                  <c:v>136.69999999999999</c:v>
                </c:pt>
                <c:pt idx="12">
                  <c:v>133.80000000000001</c:v>
                </c:pt>
                <c:pt idx="13">
                  <c:v>132.80000000000001</c:v>
                </c:pt>
                <c:pt idx="14">
                  <c:v>131.30000000000001</c:v>
                </c:pt>
                <c:pt idx="15">
                  <c:v>121.4</c:v>
                </c:pt>
                <c:pt idx="16">
                  <c:v>119.7</c:v>
                </c:pt>
                <c:pt idx="17">
                  <c:v>121.6</c:v>
                </c:pt>
                <c:pt idx="18">
                  <c:v>120.8</c:v>
                </c:pt>
                <c:pt idx="19">
                  <c:v>123.9</c:v>
                </c:pt>
                <c:pt idx="20">
                  <c:v>125.5</c:v>
                </c:pt>
                <c:pt idx="21">
                  <c:v>123.3</c:v>
                </c:pt>
                <c:pt idx="22">
                  <c:v>119.1</c:v>
                </c:pt>
                <c:pt idx="23">
                  <c:v>122.4</c:v>
                </c:pt>
                <c:pt idx="24">
                  <c:v>121.6</c:v>
                </c:pt>
                <c:pt idx="25">
                  <c:v>121.8</c:v>
                </c:pt>
                <c:pt idx="26">
                  <c:v>119.9</c:v>
                </c:pt>
                <c:pt idx="27">
                  <c:v>122.6</c:v>
                </c:pt>
                <c:pt idx="28">
                  <c:v>118.7</c:v>
                </c:pt>
              </c:numCache>
            </c:numRef>
          </c:val>
          <c:smooth val="0"/>
          <c:extLst>
            <c:ext xmlns:c16="http://schemas.microsoft.com/office/drawing/2014/chart" uri="{C3380CC4-5D6E-409C-BE32-E72D297353CC}">
              <c16:uniqueId val="{00000000-2294-40F5-A75D-CD8D30A88317}"/>
            </c:ext>
          </c:extLst>
        </c:ser>
        <c:ser>
          <c:idx val="1"/>
          <c:order val="1"/>
          <c:tx>
            <c:strRef>
              <c:f>Sheet1!#REF!</c:f>
              <c:strCache>
                <c:ptCount val="1"/>
                <c:pt idx="0">
                  <c:v>#REF!</c:v>
                </c:pt>
              </c:strCache>
            </c:strRef>
          </c:tx>
          <c:marker>
            <c:symbol val="none"/>
          </c:marker>
          <c:cat>
            <c:numRef>
              <c:f>Sheet1!$A$2:$A$30</c:f>
              <c:numCache>
                <c:formatCode>General</c:formatCode>
                <c:ptCount val="29"/>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numCache>
            </c:numRef>
          </c:cat>
          <c:val>
            <c:numRef>
              <c:f>Sheet1!#REF!</c:f>
              <c:numCache>
                <c:formatCode>General</c:formatCode>
                <c:ptCount val="1"/>
                <c:pt idx="0">
                  <c:v>1</c:v>
                </c:pt>
              </c:numCache>
            </c:numRef>
          </c:val>
          <c:smooth val="0"/>
          <c:extLst>
            <c:ext xmlns:c16="http://schemas.microsoft.com/office/drawing/2014/chart" uri="{C3380CC4-5D6E-409C-BE32-E72D297353CC}">
              <c16:uniqueId val="{00000001-2294-40F5-A75D-CD8D30A88317}"/>
            </c:ext>
          </c:extLst>
        </c:ser>
        <c:dLbls>
          <c:showLegendKey val="0"/>
          <c:showVal val="0"/>
          <c:showCatName val="0"/>
          <c:showSerName val="0"/>
          <c:showPercent val="0"/>
          <c:showBubbleSize val="0"/>
        </c:dLbls>
        <c:marker val="1"/>
        <c:smooth val="0"/>
        <c:axId val="95338496"/>
        <c:axId val="81333056"/>
      </c:lineChart>
      <c:catAx>
        <c:axId val="95338496"/>
        <c:scaling>
          <c:orientation val="minMax"/>
        </c:scaling>
        <c:delete val="0"/>
        <c:axPos val="b"/>
        <c:numFmt formatCode="General" sourceLinked="1"/>
        <c:majorTickMark val="out"/>
        <c:minorTickMark val="none"/>
        <c:tickLblPos val="nextTo"/>
        <c:txPr>
          <a:bodyPr/>
          <a:lstStyle/>
          <a:p>
            <a:pPr>
              <a:defRPr sz="1400"/>
            </a:pPr>
            <a:endParaRPr lang="en-US"/>
          </a:p>
        </c:txPr>
        <c:crossAx val="81333056"/>
        <c:crosses val="autoZero"/>
        <c:auto val="1"/>
        <c:lblAlgn val="ctr"/>
        <c:lblOffset val="100"/>
        <c:noMultiLvlLbl val="0"/>
      </c:catAx>
      <c:valAx>
        <c:axId val="81333056"/>
        <c:scaling>
          <c:orientation val="minMax"/>
        </c:scaling>
        <c:delete val="0"/>
        <c:axPos val="l"/>
        <c:majorGridlines/>
        <c:numFmt formatCode="General" sourceLinked="1"/>
        <c:majorTickMark val="out"/>
        <c:minorTickMark val="none"/>
        <c:tickLblPos val="nextTo"/>
        <c:crossAx val="9533849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Column2</c:v>
                </c:pt>
              </c:strCache>
            </c:strRef>
          </c:tx>
          <c:spPr>
            <a:solidFill>
              <a:schemeClr val="tx2"/>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NH White</c:v>
                </c:pt>
                <c:pt idx="1">
                  <c:v>African American</c:v>
                </c:pt>
                <c:pt idx="2">
                  <c:v>Hispanic</c:v>
                </c:pt>
                <c:pt idx="3">
                  <c:v>Asian/PI</c:v>
                </c:pt>
              </c:strCache>
            </c:strRef>
          </c:cat>
          <c:val>
            <c:numRef>
              <c:f>Sheet1!$B$2:$B$5</c:f>
              <c:numCache>
                <c:formatCode>General</c:formatCode>
                <c:ptCount val="4"/>
                <c:pt idx="0">
                  <c:v>138.80000000000001</c:v>
                </c:pt>
                <c:pt idx="1">
                  <c:v>128</c:v>
                </c:pt>
                <c:pt idx="2">
                  <c:v>90.7</c:v>
                </c:pt>
                <c:pt idx="3">
                  <c:v>101.9</c:v>
                </c:pt>
              </c:numCache>
            </c:numRef>
          </c:val>
          <c:extLst>
            <c:ext xmlns:c16="http://schemas.microsoft.com/office/drawing/2014/chart" uri="{C3380CC4-5D6E-409C-BE32-E72D297353CC}">
              <c16:uniqueId val="{00000000-F0C7-4061-AF0F-944FBC6D98DC}"/>
            </c:ext>
          </c:extLst>
        </c:ser>
        <c:dLbls>
          <c:showLegendKey val="0"/>
          <c:showVal val="0"/>
          <c:showCatName val="0"/>
          <c:showSerName val="0"/>
          <c:showPercent val="0"/>
          <c:showBubbleSize val="0"/>
        </c:dLbls>
        <c:gapWidth val="150"/>
        <c:axId val="95499264"/>
        <c:axId val="81332480"/>
      </c:barChart>
      <c:catAx>
        <c:axId val="95499264"/>
        <c:scaling>
          <c:orientation val="minMax"/>
        </c:scaling>
        <c:delete val="0"/>
        <c:axPos val="b"/>
        <c:numFmt formatCode="General" sourceLinked="0"/>
        <c:majorTickMark val="out"/>
        <c:minorTickMark val="none"/>
        <c:tickLblPos val="nextTo"/>
        <c:txPr>
          <a:bodyPr/>
          <a:lstStyle/>
          <a:p>
            <a:pPr>
              <a:defRPr sz="1500"/>
            </a:pPr>
            <a:endParaRPr lang="en-US"/>
          </a:p>
        </c:txPr>
        <c:crossAx val="81332480"/>
        <c:crosses val="autoZero"/>
        <c:auto val="1"/>
        <c:lblAlgn val="ctr"/>
        <c:lblOffset val="100"/>
        <c:noMultiLvlLbl val="0"/>
      </c:catAx>
      <c:valAx>
        <c:axId val="81332480"/>
        <c:scaling>
          <c:orientation val="minMax"/>
        </c:scaling>
        <c:delete val="0"/>
        <c:axPos val="l"/>
        <c:majorGridlines/>
        <c:numFmt formatCode="General" sourceLinked="1"/>
        <c:majorTickMark val="out"/>
        <c:minorTickMark val="none"/>
        <c:tickLblPos val="nextTo"/>
        <c:crossAx val="95499264"/>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Sheet1!$A$2</c:f>
              <c:strCache>
                <c:ptCount val="1"/>
                <c:pt idx="0">
                  <c:v>All Stages</c:v>
                </c:pt>
              </c:strCache>
            </c:strRef>
          </c:tx>
          <c:spPr>
            <a:solidFill>
              <a:schemeClr val="tx2"/>
            </a:solidFill>
          </c:spPr>
          <c:invertIfNegative val="0"/>
          <c:dLbls>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All Stages</c:v>
                </c:pt>
                <c:pt idx="1">
                  <c:v>Localized</c:v>
                </c:pt>
                <c:pt idx="2">
                  <c:v>Regional</c:v>
                </c:pt>
                <c:pt idx="3">
                  <c:v>Distant</c:v>
                </c:pt>
              </c:strCache>
            </c:strRef>
          </c:cat>
          <c:val>
            <c:numRef>
              <c:f>Sheet1!$B$2:$B$5</c:f>
              <c:numCache>
                <c:formatCode>0%</c:formatCode>
                <c:ptCount val="4"/>
                <c:pt idx="0" formatCode="0.00%">
                  <c:v>0.92300000000000004</c:v>
                </c:pt>
                <c:pt idx="1">
                  <c:v>1</c:v>
                </c:pt>
                <c:pt idx="2" formatCode="0.00%">
                  <c:v>0.86499999999999999</c:v>
                </c:pt>
                <c:pt idx="3" formatCode="0.00%">
                  <c:v>0.26900000000000002</c:v>
                </c:pt>
              </c:numCache>
            </c:numRef>
          </c:val>
          <c:extLst>
            <c:ext xmlns:c16="http://schemas.microsoft.com/office/drawing/2014/chart" uri="{C3380CC4-5D6E-409C-BE32-E72D297353CC}">
              <c16:uniqueId val="{00000000-C65F-49C5-90F5-C8B26E16602B}"/>
            </c:ext>
          </c:extLst>
        </c:ser>
        <c:dLbls>
          <c:showLegendKey val="0"/>
          <c:showVal val="0"/>
          <c:showCatName val="0"/>
          <c:showSerName val="0"/>
          <c:showPercent val="0"/>
          <c:showBubbleSize val="0"/>
        </c:dLbls>
        <c:gapWidth val="150"/>
        <c:axId val="95340032"/>
        <c:axId val="81333632"/>
      </c:barChart>
      <c:catAx>
        <c:axId val="95340032"/>
        <c:scaling>
          <c:orientation val="minMax"/>
        </c:scaling>
        <c:delete val="0"/>
        <c:axPos val="b"/>
        <c:numFmt formatCode="General" sourceLinked="0"/>
        <c:majorTickMark val="out"/>
        <c:minorTickMark val="none"/>
        <c:tickLblPos val="nextTo"/>
        <c:txPr>
          <a:bodyPr/>
          <a:lstStyle/>
          <a:p>
            <a:pPr>
              <a:defRPr sz="1500"/>
            </a:pPr>
            <a:endParaRPr lang="en-US"/>
          </a:p>
        </c:txPr>
        <c:crossAx val="81333632"/>
        <c:crosses val="autoZero"/>
        <c:auto val="1"/>
        <c:lblAlgn val="ctr"/>
        <c:lblOffset val="100"/>
        <c:noMultiLvlLbl val="0"/>
      </c:catAx>
      <c:valAx>
        <c:axId val="81333632"/>
        <c:scaling>
          <c:orientation val="minMax"/>
        </c:scaling>
        <c:delete val="1"/>
        <c:axPos val="l"/>
        <c:majorGridlines/>
        <c:numFmt formatCode="0.00%" sourceLinked="1"/>
        <c:majorTickMark val="out"/>
        <c:minorTickMark val="none"/>
        <c:tickLblPos val="nextTo"/>
        <c:crossAx val="95340032"/>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490594925634292E-2"/>
          <c:y val="4.6256729507679457E-2"/>
          <c:w val="0.81496801633983362"/>
          <c:h val="0.77948128655223892"/>
        </c:manualLayout>
      </c:layout>
      <c:lineChart>
        <c:grouping val="standard"/>
        <c:varyColors val="0"/>
        <c:ser>
          <c:idx val="0"/>
          <c:order val="0"/>
          <c:tx>
            <c:strRef>
              <c:f>Sheet1!$B$1</c:f>
              <c:strCache>
                <c:ptCount val="1"/>
                <c:pt idx="0">
                  <c:v>Observed Rate</c:v>
                </c:pt>
              </c:strCache>
            </c:strRef>
          </c:tx>
          <c:spPr>
            <a:ln w="19050">
              <a:solidFill>
                <a:schemeClr val="tx2"/>
              </a:solidFill>
            </a:ln>
          </c:spPr>
          <c:marker>
            <c:symbol val="square"/>
            <c:size val="5"/>
            <c:spPr>
              <a:solidFill>
                <a:schemeClr val="accent6">
                  <a:lumMod val="75000"/>
                </a:schemeClr>
              </a:solidFill>
            </c:spPr>
          </c:marker>
          <c:cat>
            <c:numRef>
              <c:f>Sheet1!$A$2:$A$30</c:f>
              <c:numCache>
                <c:formatCode>General</c:formatCode>
                <c:ptCount val="29"/>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numCache>
            </c:numRef>
          </c:cat>
          <c:val>
            <c:numRef>
              <c:f>Sheet1!$B$2:$B$30</c:f>
              <c:numCache>
                <c:formatCode>General</c:formatCode>
                <c:ptCount val="29"/>
                <c:pt idx="0">
                  <c:v>124.2</c:v>
                </c:pt>
                <c:pt idx="1">
                  <c:v>130.4</c:v>
                </c:pt>
                <c:pt idx="2">
                  <c:v>151.80000000000001</c:v>
                </c:pt>
                <c:pt idx="3">
                  <c:v>189.8</c:v>
                </c:pt>
                <c:pt idx="4">
                  <c:v>215.5</c:v>
                </c:pt>
                <c:pt idx="5">
                  <c:v>194.1</c:v>
                </c:pt>
                <c:pt idx="6">
                  <c:v>163.1</c:v>
                </c:pt>
                <c:pt idx="7">
                  <c:v>150</c:v>
                </c:pt>
                <c:pt idx="8">
                  <c:v>151.30000000000001</c:v>
                </c:pt>
                <c:pt idx="9">
                  <c:v>154.6</c:v>
                </c:pt>
                <c:pt idx="10">
                  <c:v>153.80000000000001</c:v>
                </c:pt>
                <c:pt idx="11">
                  <c:v>160</c:v>
                </c:pt>
                <c:pt idx="12">
                  <c:v>156.30000000000001</c:v>
                </c:pt>
                <c:pt idx="13">
                  <c:v>156.80000000000001</c:v>
                </c:pt>
                <c:pt idx="14">
                  <c:v>159.1</c:v>
                </c:pt>
                <c:pt idx="15">
                  <c:v>145.69999999999999</c:v>
                </c:pt>
                <c:pt idx="16">
                  <c:v>151.30000000000001</c:v>
                </c:pt>
                <c:pt idx="17">
                  <c:v>135.80000000000001</c:v>
                </c:pt>
                <c:pt idx="18">
                  <c:v>143.1</c:v>
                </c:pt>
                <c:pt idx="19">
                  <c:v>149.69999999999999</c:v>
                </c:pt>
                <c:pt idx="20">
                  <c:v>135.4</c:v>
                </c:pt>
                <c:pt idx="21">
                  <c:v>129.9</c:v>
                </c:pt>
                <c:pt idx="22">
                  <c:v>126.8</c:v>
                </c:pt>
                <c:pt idx="23">
                  <c:v>122.3</c:v>
                </c:pt>
                <c:pt idx="24">
                  <c:v>102.4</c:v>
                </c:pt>
                <c:pt idx="25">
                  <c:v>97.2</c:v>
                </c:pt>
                <c:pt idx="26">
                  <c:v>85.7</c:v>
                </c:pt>
                <c:pt idx="27">
                  <c:v>88.6</c:v>
                </c:pt>
                <c:pt idx="28">
                  <c:v>86</c:v>
                </c:pt>
              </c:numCache>
            </c:numRef>
          </c:val>
          <c:smooth val="0"/>
          <c:extLst>
            <c:ext xmlns:c16="http://schemas.microsoft.com/office/drawing/2014/chart" uri="{C3380CC4-5D6E-409C-BE32-E72D297353CC}">
              <c16:uniqueId val="{00000000-93DF-4CF7-87D7-D40AEA0DE336}"/>
            </c:ext>
          </c:extLst>
        </c:ser>
        <c:ser>
          <c:idx val="1"/>
          <c:order val="1"/>
          <c:tx>
            <c:strRef>
              <c:f>Sheet1!#REF!</c:f>
              <c:strCache>
                <c:ptCount val="1"/>
                <c:pt idx="0">
                  <c:v>#REF!</c:v>
                </c:pt>
              </c:strCache>
            </c:strRef>
          </c:tx>
          <c:marker>
            <c:symbol val="none"/>
          </c:marker>
          <c:cat>
            <c:numRef>
              <c:f>Sheet1!$A$2:$A$30</c:f>
              <c:numCache>
                <c:formatCode>General</c:formatCode>
                <c:ptCount val="29"/>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numCache>
            </c:numRef>
          </c:cat>
          <c:val>
            <c:numRef>
              <c:f>Sheet1!#REF!</c:f>
              <c:numCache>
                <c:formatCode>General</c:formatCode>
                <c:ptCount val="1"/>
                <c:pt idx="0">
                  <c:v>1</c:v>
                </c:pt>
              </c:numCache>
            </c:numRef>
          </c:val>
          <c:smooth val="0"/>
          <c:extLst>
            <c:ext xmlns:c16="http://schemas.microsoft.com/office/drawing/2014/chart" uri="{C3380CC4-5D6E-409C-BE32-E72D297353CC}">
              <c16:uniqueId val="{00000001-93DF-4CF7-87D7-D40AEA0DE336}"/>
            </c:ext>
          </c:extLst>
        </c:ser>
        <c:dLbls>
          <c:showLegendKey val="0"/>
          <c:showVal val="0"/>
          <c:showCatName val="0"/>
          <c:showSerName val="0"/>
          <c:showPercent val="0"/>
          <c:showBubbleSize val="0"/>
        </c:dLbls>
        <c:marker val="1"/>
        <c:smooth val="0"/>
        <c:axId val="95339008"/>
        <c:axId val="93450752"/>
      </c:lineChart>
      <c:catAx>
        <c:axId val="95339008"/>
        <c:scaling>
          <c:orientation val="minMax"/>
        </c:scaling>
        <c:delete val="0"/>
        <c:axPos val="b"/>
        <c:numFmt formatCode="General" sourceLinked="1"/>
        <c:majorTickMark val="out"/>
        <c:minorTickMark val="none"/>
        <c:tickLblPos val="nextTo"/>
        <c:txPr>
          <a:bodyPr/>
          <a:lstStyle/>
          <a:p>
            <a:pPr>
              <a:defRPr sz="1400"/>
            </a:pPr>
            <a:endParaRPr lang="en-US"/>
          </a:p>
        </c:txPr>
        <c:crossAx val="93450752"/>
        <c:crosses val="autoZero"/>
        <c:auto val="1"/>
        <c:lblAlgn val="ctr"/>
        <c:lblOffset val="100"/>
        <c:noMultiLvlLbl val="0"/>
      </c:catAx>
      <c:valAx>
        <c:axId val="93450752"/>
        <c:scaling>
          <c:orientation val="minMax"/>
        </c:scaling>
        <c:delete val="0"/>
        <c:axPos val="l"/>
        <c:majorGridlines/>
        <c:numFmt formatCode="General" sourceLinked="1"/>
        <c:majorTickMark val="out"/>
        <c:minorTickMark val="none"/>
        <c:tickLblPos val="nextTo"/>
        <c:crossAx val="9533900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Column2</c:v>
                </c:pt>
              </c:strCache>
            </c:strRef>
          </c:tx>
          <c:spPr>
            <a:solidFill>
              <a:schemeClr val="tx2"/>
            </a:solidFill>
          </c:spPr>
          <c:invertIfNegative val="0"/>
          <c:dLbls>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NH White</c:v>
                </c:pt>
                <c:pt idx="1">
                  <c:v>African American</c:v>
                </c:pt>
                <c:pt idx="2">
                  <c:v>Hispanic</c:v>
                </c:pt>
                <c:pt idx="3">
                  <c:v>Asian/PI</c:v>
                </c:pt>
              </c:strCache>
            </c:strRef>
          </c:cat>
          <c:val>
            <c:numRef>
              <c:f>Sheet1!$B$2:$B$5</c:f>
              <c:numCache>
                <c:formatCode>General</c:formatCode>
                <c:ptCount val="4"/>
                <c:pt idx="0">
                  <c:v>95.1</c:v>
                </c:pt>
                <c:pt idx="1">
                  <c:v>149.80000000000001</c:v>
                </c:pt>
                <c:pt idx="2">
                  <c:v>82.8</c:v>
                </c:pt>
                <c:pt idx="3">
                  <c:v>51.4</c:v>
                </c:pt>
              </c:numCache>
            </c:numRef>
          </c:val>
          <c:extLst>
            <c:ext xmlns:c16="http://schemas.microsoft.com/office/drawing/2014/chart" uri="{C3380CC4-5D6E-409C-BE32-E72D297353CC}">
              <c16:uniqueId val="{00000000-DA67-496E-B627-2CEDE2B172D6}"/>
            </c:ext>
          </c:extLst>
        </c:ser>
        <c:dLbls>
          <c:showLegendKey val="0"/>
          <c:showVal val="0"/>
          <c:showCatName val="0"/>
          <c:showSerName val="0"/>
          <c:showPercent val="0"/>
          <c:showBubbleSize val="0"/>
        </c:dLbls>
        <c:gapWidth val="150"/>
        <c:axId val="95887872"/>
        <c:axId val="93451328"/>
      </c:barChart>
      <c:catAx>
        <c:axId val="95887872"/>
        <c:scaling>
          <c:orientation val="minMax"/>
        </c:scaling>
        <c:delete val="0"/>
        <c:axPos val="b"/>
        <c:numFmt formatCode="General" sourceLinked="0"/>
        <c:majorTickMark val="out"/>
        <c:minorTickMark val="none"/>
        <c:tickLblPos val="nextTo"/>
        <c:txPr>
          <a:bodyPr/>
          <a:lstStyle/>
          <a:p>
            <a:pPr>
              <a:defRPr sz="1500"/>
            </a:pPr>
            <a:endParaRPr lang="en-US"/>
          </a:p>
        </c:txPr>
        <c:crossAx val="93451328"/>
        <c:crosses val="autoZero"/>
        <c:auto val="1"/>
        <c:lblAlgn val="ctr"/>
        <c:lblOffset val="100"/>
        <c:noMultiLvlLbl val="0"/>
      </c:catAx>
      <c:valAx>
        <c:axId val="93451328"/>
        <c:scaling>
          <c:orientation val="minMax"/>
        </c:scaling>
        <c:delete val="0"/>
        <c:axPos val="l"/>
        <c:majorGridlines/>
        <c:numFmt formatCode="General" sourceLinked="1"/>
        <c:majorTickMark val="out"/>
        <c:minorTickMark val="none"/>
        <c:tickLblPos val="nextTo"/>
        <c:crossAx val="9588787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Sheet1!$A$2</c:f>
              <c:strCache>
                <c:ptCount val="1"/>
                <c:pt idx="0">
                  <c:v>All Stages</c:v>
                </c:pt>
              </c:strCache>
            </c:strRef>
          </c:tx>
          <c:spPr>
            <a:solidFill>
              <a:schemeClr val="tx2"/>
            </a:solidFill>
          </c:spPr>
          <c:invertIfNegative val="0"/>
          <c:dLbls>
            <c:dLbl>
              <c:idx val="0"/>
              <c:tx>
                <c:rich>
                  <a:bodyPr/>
                  <a:lstStyle/>
                  <a:p>
                    <a:r>
                      <a:rPr lang="en-US" smtClean="0"/>
                      <a:t>97.3%</a:t>
                    </a:r>
                    <a:endParaRPr lang="en-US"/>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CFC-416B-8366-22C20EE4BF7C}"/>
                </c:ext>
              </c:extLst>
            </c:dLbl>
            <c:dLbl>
              <c:idx val="2"/>
              <c:tx>
                <c:rich>
                  <a:bodyPr/>
                  <a:lstStyle/>
                  <a:p>
                    <a:r>
                      <a:rPr lang="en-US" smtClean="0"/>
                      <a:t>99.8%</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CFC-416B-8366-22C20EE4BF7C}"/>
                </c:ext>
              </c:extLst>
            </c:dLbl>
            <c:dLbl>
              <c:idx val="3"/>
              <c:tx>
                <c:rich>
                  <a:bodyPr/>
                  <a:lstStyle/>
                  <a:p>
                    <a:r>
                      <a:rPr lang="en-US" smtClean="0"/>
                      <a:t>29.4%</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CFC-416B-8366-22C20EE4BF7C}"/>
                </c:ext>
              </c:extLst>
            </c:dLbl>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All Stages</c:v>
                </c:pt>
                <c:pt idx="1">
                  <c:v>Localized</c:v>
                </c:pt>
                <c:pt idx="2">
                  <c:v>Regional</c:v>
                </c:pt>
                <c:pt idx="3">
                  <c:v>Distant</c:v>
                </c:pt>
              </c:strCache>
            </c:strRef>
          </c:cat>
          <c:val>
            <c:numRef>
              <c:f>Sheet1!$B$2:$B$5</c:f>
              <c:numCache>
                <c:formatCode>0%</c:formatCode>
                <c:ptCount val="4"/>
                <c:pt idx="0" formatCode="0.00%">
                  <c:v>0.97299999999999998</c:v>
                </c:pt>
                <c:pt idx="1">
                  <c:v>1</c:v>
                </c:pt>
                <c:pt idx="2" formatCode="0.00%">
                  <c:v>1</c:v>
                </c:pt>
                <c:pt idx="3" formatCode="0.00%">
                  <c:v>0.29299999999999998</c:v>
                </c:pt>
              </c:numCache>
            </c:numRef>
          </c:val>
          <c:extLst>
            <c:ext xmlns:c16="http://schemas.microsoft.com/office/drawing/2014/chart" uri="{C3380CC4-5D6E-409C-BE32-E72D297353CC}">
              <c16:uniqueId val="{00000000-395C-44D5-BC5F-7C05F4E1EE66}"/>
            </c:ext>
          </c:extLst>
        </c:ser>
        <c:dLbls>
          <c:showLegendKey val="0"/>
          <c:showVal val="0"/>
          <c:showCatName val="0"/>
          <c:showSerName val="0"/>
          <c:showPercent val="0"/>
          <c:showBubbleSize val="0"/>
        </c:dLbls>
        <c:gapWidth val="150"/>
        <c:axId val="93384192"/>
        <c:axId val="93453632"/>
      </c:barChart>
      <c:catAx>
        <c:axId val="93384192"/>
        <c:scaling>
          <c:orientation val="minMax"/>
        </c:scaling>
        <c:delete val="0"/>
        <c:axPos val="b"/>
        <c:numFmt formatCode="General" sourceLinked="0"/>
        <c:majorTickMark val="out"/>
        <c:minorTickMark val="none"/>
        <c:tickLblPos val="nextTo"/>
        <c:txPr>
          <a:bodyPr/>
          <a:lstStyle/>
          <a:p>
            <a:pPr>
              <a:defRPr sz="1500"/>
            </a:pPr>
            <a:endParaRPr lang="en-US"/>
          </a:p>
        </c:txPr>
        <c:crossAx val="93453632"/>
        <c:crosses val="autoZero"/>
        <c:auto val="1"/>
        <c:lblAlgn val="ctr"/>
        <c:lblOffset val="100"/>
        <c:noMultiLvlLbl val="0"/>
      </c:catAx>
      <c:valAx>
        <c:axId val="93453632"/>
        <c:scaling>
          <c:orientation val="minMax"/>
        </c:scaling>
        <c:delete val="1"/>
        <c:axPos val="l"/>
        <c:majorGridlines/>
        <c:numFmt formatCode="0.00%" sourceLinked="1"/>
        <c:majorTickMark val="out"/>
        <c:minorTickMark val="none"/>
        <c:tickLblPos val="nextTo"/>
        <c:crossAx val="93384192"/>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490594925634292E-2"/>
          <c:y val="4.6256729507679457E-2"/>
          <c:w val="0.84269692400452667"/>
          <c:h val="0.77948128655223892"/>
        </c:manualLayout>
      </c:layout>
      <c:lineChart>
        <c:grouping val="standard"/>
        <c:varyColors val="0"/>
        <c:ser>
          <c:idx val="0"/>
          <c:order val="0"/>
          <c:tx>
            <c:strRef>
              <c:f>Sheet1!$B$1</c:f>
              <c:strCache>
                <c:ptCount val="1"/>
                <c:pt idx="0">
                  <c:v>Observed Rate</c:v>
                </c:pt>
              </c:strCache>
            </c:strRef>
          </c:tx>
          <c:spPr>
            <a:ln w="19050">
              <a:solidFill>
                <a:schemeClr val="tx2"/>
              </a:solidFill>
            </a:ln>
          </c:spPr>
          <c:marker>
            <c:symbol val="square"/>
            <c:size val="5"/>
            <c:spPr>
              <a:solidFill>
                <a:schemeClr val="accent6">
                  <a:lumMod val="75000"/>
                </a:schemeClr>
              </a:solidFill>
            </c:spPr>
          </c:marker>
          <c:cat>
            <c:numRef>
              <c:f>Sheet1!$A$2:$A$30</c:f>
              <c:numCache>
                <c:formatCode>General</c:formatCode>
                <c:ptCount val="29"/>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numCache>
            </c:numRef>
          </c:cat>
          <c:val>
            <c:numRef>
              <c:f>Sheet1!$B$2:$B$30</c:f>
              <c:numCache>
                <c:formatCode>General</c:formatCode>
                <c:ptCount val="29"/>
                <c:pt idx="0">
                  <c:v>57</c:v>
                </c:pt>
                <c:pt idx="1">
                  <c:v>55.1</c:v>
                </c:pt>
                <c:pt idx="2">
                  <c:v>54.4</c:v>
                </c:pt>
                <c:pt idx="3">
                  <c:v>54.4</c:v>
                </c:pt>
                <c:pt idx="4">
                  <c:v>52.9</c:v>
                </c:pt>
                <c:pt idx="5">
                  <c:v>51.7</c:v>
                </c:pt>
                <c:pt idx="6">
                  <c:v>50.5</c:v>
                </c:pt>
                <c:pt idx="7">
                  <c:v>49.2</c:v>
                </c:pt>
                <c:pt idx="8">
                  <c:v>50.4</c:v>
                </c:pt>
                <c:pt idx="9">
                  <c:v>50.6</c:v>
                </c:pt>
                <c:pt idx="10">
                  <c:v>51</c:v>
                </c:pt>
                <c:pt idx="11">
                  <c:v>49.8</c:v>
                </c:pt>
                <c:pt idx="12">
                  <c:v>48.6</c:v>
                </c:pt>
                <c:pt idx="13">
                  <c:v>47.6</c:v>
                </c:pt>
                <c:pt idx="14">
                  <c:v>46.4</c:v>
                </c:pt>
                <c:pt idx="15">
                  <c:v>46.1</c:v>
                </c:pt>
                <c:pt idx="16">
                  <c:v>43.9</c:v>
                </c:pt>
                <c:pt idx="17">
                  <c:v>44</c:v>
                </c:pt>
                <c:pt idx="18">
                  <c:v>43.5</c:v>
                </c:pt>
                <c:pt idx="19">
                  <c:v>43.7</c:v>
                </c:pt>
                <c:pt idx="20">
                  <c:v>43.3</c:v>
                </c:pt>
                <c:pt idx="21">
                  <c:v>41.2</c:v>
                </c:pt>
                <c:pt idx="22">
                  <c:v>39.1</c:v>
                </c:pt>
                <c:pt idx="23">
                  <c:v>37.4</c:v>
                </c:pt>
                <c:pt idx="24">
                  <c:v>36.1</c:v>
                </c:pt>
                <c:pt idx="25">
                  <c:v>35</c:v>
                </c:pt>
                <c:pt idx="26">
                  <c:v>35.700000000000003</c:v>
                </c:pt>
                <c:pt idx="27">
                  <c:v>35.200000000000003</c:v>
                </c:pt>
                <c:pt idx="28">
                  <c:v>33.9</c:v>
                </c:pt>
              </c:numCache>
            </c:numRef>
          </c:val>
          <c:smooth val="0"/>
          <c:extLst>
            <c:ext xmlns:c16="http://schemas.microsoft.com/office/drawing/2014/chart" uri="{C3380CC4-5D6E-409C-BE32-E72D297353CC}">
              <c16:uniqueId val="{00000000-CC64-4701-82CA-7A7D18CF5977}"/>
            </c:ext>
          </c:extLst>
        </c:ser>
        <c:dLbls>
          <c:showLegendKey val="0"/>
          <c:showVal val="0"/>
          <c:showCatName val="0"/>
          <c:showSerName val="0"/>
          <c:showPercent val="0"/>
          <c:showBubbleSize val="0"/>
        </c:dLbls>
        <c:marker val="1"/>
        <c:smooth val="0"/>
        <c:axId val="95341568"/>
        <c:axId val="95243072"/>
      </c:lineChart>
      <c:catAx>
        <c:axId val="95341568"/>
        <c:scaling>
          <c:orientation val="minMax"/>
        </c:scaling>
        <c:delete val="0"/>
        <c:axPos val="b"/>
        <c:numFmt formatCode="General" sourceLinked="1"/>
        <c:majorTickMark val="out"/>
        <c:minorTickMark val="none"/>
        <c:tickLblPos val="nextTo"/>
        <c:txPr>
          <a:bodyPr/>
          <a:lstStyle/>
          <a:p>
            <a:pPr>
              <a:defRPr sz="1400"/>
            </a:pPr>
            <a:endParaRPr lang="en-US"/>
          </a:p>
        </c:txPr>
        <c:crossAx val="95243072"/>
        <c:crosses val="autoZero"/>
        <c:auto val="1"/>
        <c:lblAlgn val="ctr"/>
        <c:lblOffset val="100"/>
        <c:noMultiLvlLbl val="0"/>
      </c:catAx>
      <c:valAx>
        <c:axId val="95243072"/>
        <c:scaling>
          <c:orientation val="minMax"/>
        </c:scaling>
        <c:delete val="0"/>
        <c:axPos val="l"/>
        <c:majorGridlines/>
        <c:numFmt formatCode="General" sourceLinked="1"/>
        <c:majorTickMark val="out"/>
        <c:minorTickMark val="none"/>
        <c:tickLblPos val="nextTo"/>
        <c:crossAx val="9534156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tx2"/>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NH White</c:v>
                </c:pt>
                <c:pt idx="1">
                  <c:v>African American</c:v>
                </c:pt>
                <c:pt idx="2">
                  <c:v>Hispanic</c:v>
                </c:pt>
                <c:pt idx="3">
                  <c:v>Asian/PI</c:v>
                </c:pt>
              </c:strCache>
            </c:strRef>
          </c:cat>
          <c:val>
            <c:numRef>
              <c:f>Sheet1!$B$2:$B$5</c:f>
              <c:numCache>
                <c:formatCode>General</c:formatCode>
                <c:ptCount val="4"/>
                <c:pt idx="0">
                  <c:v>40.5</c:v>
                </c:pt>
                <c:pt idx="1">
                  <c:v>48.5</c:v>
                </c:pt>
                <c:pt idx="2">
                  <c:v>38.200000000000003</c:v>
                </c:pt>
                <c:pt idx="3">
                  <c:v>39</c:v>
                </c:pt>
              </c:numCache>
            </c:numRef>
          </c:val>
          <c:extLst>
            <c:ext xmlns:c16="http://schemas.microsoft.com/office/drawing/2014/chart" uri="{C3380CC4-5D6E-409C-BE32-E72D297353CC}">
              <c16:uniqueId val="{00000000-F39E-40AF-938B-A35C2B72ABDA}"/>
            </c:ext>
          </c:extLst>
        </c:ser>
        <c:ser>
          <c:idx val="1"/>
          <c:order val="1"/>
          <c:tx>
            <c:strRef>
              <c:f>Sheet1!$C$1</c:f>
              <c:strCache>
                <c:ptCount val="1"/>
                <c:pt idx="0">
                  <c:v>Female</c:v>
                </c:pt>
              </c:strCache>
            </c:strRef>
          </c:tx>
          <c:invertIfNegative val="0"/>
          <c:dLbls>
            <c:spPr>
              <a:noFill/>
              <a:ln>
                <a:noFill/>
              </a:ln>
              <a:effectLst/>
            </c:spPr>
            <c:txPr>
              <a:bodyPr wrap="square" lIns="38100" tIns="19050" rIns="38100" bIns="19050" anchor="ctr">
                <a:spAutoFit/>
              </a:bodyPr>
              <a:lstStyle/>
              <a:p>
                <a:pPr>
                  <a:defRPr sz="18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NH White</c:v>
                </c:pt>
                <c:pt idx="1">
                  <c:v>African American</c:v>
                </c:pt>
                <c:pt idx="2">
                  <c:v>Hispanic</c:v>
                </c:pt>
                <c:pt idx="3">
                  <c:v>Asian/PI</c:v>
                </c:pt>
              </c:strCache>
            </c:strRef>
          </c:cat>
          <c:val>
            <c:numRef>
              <c:f>Sheet1!$C$2:$C$5</c:f>
              <c:numCache>
                <c:formatCode>0.0</c:formatCode>
                <c:ptCount val="4"/>
                <c:pt idx="0">
                  <c:v>32.5</c:v>
                </c:pt>
                <c:pt idx="1">
                  <c:v>39.299999999999997</c:v>
                </c:pt>
                <c:pt idx="2">
                  <c:v>27.5</c:v>
                </c:pt>
                <c:pt idx="3">
                  <c:v>27.9</c:v>
                </c:pt>
              </c:numCache>
            </c:numRef>
          </c:val>
          <c:extLst>
            <c:ext xmlns:c16="http://schemas.microsoft.com/office/drawing/2014/chart" uri="{C3380CC4-5D6E-409C-BE32-E72D297353CC}">
              <c16:uniqueId val="{00000000-C9F6-4398-94F4-60BD2B71D897}"/>
            </c:ext>
          </c:extLst>
        </c:ser>
        <c:dLbls>
          <c:showLegendKey val="0"/>
          <c:showVal val="0"/>
          <c:showCatName val="0"/>
          <c:showSerName val="0"/>
          <c:showPercent val="0"/>
          <c:showBubbleSize val="0"/>
        </c:dLbls>
        <c:gapWidth val="150"/>
        <c:axId val="96793088"/>
        <c:axId val="95244224"/>
      </c:barChart>
      <c:catAx>
        <c:axId val="96793088"/>
        <c:scaling>
          <c:orientation val="minMax"/>
        </c:scaling>
        <c:delete val="0"/>
        <c:axPos val="b"/>
        <c:numFmt formatCode="General" sourceLinked="0"/>
        <c:majorTickMark val="out"/>
        <c:minorTickMark val="none"/>
        <c:tickLblPos val="nextTo"/>
        <c:txPr>
          <a:bodyPr/>
          <a:lstStyle/>
          <a:p>
            <a:pPr>
              <a:defRPr sz="1500"/>
            </a:pPr>
            <a:endParaRPr lang="en-US"/>
          </a:p>
        </c:txPr>
        <c:crossAx val="95244224"/>
        <c:crosses val="autoZero"/>
        <c:auto val="1"/>
        <c:lblAlgn val="ctr"/>
        <c:lblOffset val="100"/>
        <c:noMultiLvlLbl val="0"/>
      </c:catAx>
      <c:valAx>
        <c:axId val="95244224"/>
        <c:scaling>
          <c:orientation val="minMax"/>
        </c:scaling>
        <c:delete val="0"/>
        <c:axPos val="l"/>
        <c:majorGridlines/>
        <c:numFmt formatCode="General" sourceLinked="1"/>
        <c:majorTickMark val="out"/>
        <c:minorTickMark val="none"/>
        <c:tickLblPos val="nextTo"/>
        <c:crossAx val="96793088"/>
        <c:crosses val="autoZero"/>
        <c:crossBetween val="between"/>
      </c:valAx>
    </c:plotArea>
    <c:legend>
      <c:legendPos val="t"/>
      <c:overlay val="1"/>
    </c:legend>
    <c:plotVisOnly val="1"/>
    <c:dispBlanksAs val="gap"/>
    <c:showDLblsOverMax val="0"/>
  </c:chart>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Sheet1!$A$2</c:f>
              <c:strCache>
                <c:ptCount val="1"/>
                <c:pt idx="0">
                  <c:v>All Stages</c:v>
                </c:pt>
              </c:strCache>
            </c:strRef>
          </c:tx>
          <c:spPr>
            <a:solidFill>
              <a:schemeClr val="tx2"/>
            </a:solidFill>
          </c:spPr>
          <c:invertIfNegative val="0"/>
          <c:dLbls>
            <c:dLbl>
              <c:idx val="0"/>
              <c:tx>
                <c:rich>
                  <a:bodyPr/>
                  <a:lstStyle/>
                  <a:p>
                    <a:r>
                      <a:rPr lang="en-US" smtClean="0"/>
                      <a:t>65.8%</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DD0-4561-BDD1-6EA98FA236D5}"/>
                </c:ext>
              </c:extLst>
            </c:dLbl>
            <c:dLbl>
              <c:idx val="1"/>
              <c:tx>
                <c:rich>
                  <a:bodyPr/>
                  <a:lstStyle/>
                  <a:p>
                    <a:r>
                      <a:rPr lang="en-US" smtClean="0"/>
                      <a:t>89.8%</a:t>
                    </a:r>
                    <a:endParaRPr lang="en-US"/>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DD0-4561-BDD1-6EA98FA236D5}"/>
                </c:ext>
              </c:extLst>
            </c:dLbl>
            <c:dLbl>
              <c:idx val="2"/>
              <c:tx>
                <c:rich>
                  <a:bodyPr/>
                  <a:lstStyle/>
                  <a:p>
                    <a:r>
                      <a:rPr lang="en-US" smtClean="0"/>
                      <a:t>70.5%</a:t>
                    </a:r>
                    <a:endParaRPr lang="en-US"/>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DD0-4561-BDD1-6EA98FA236D5}"/>
                </c:ext>
              </c:extLst>
            </c:dLbl>
            <c:dLbl>
              <c:idx val="3"/>
              <c:tx>
                <c:rich>
                  <a:bodyPr/>
                  <a:lstStyle/>
                  <a:p>
                    <a:r>
                      <a:rPr lang="en-US" smtClean="0"/>
                      <a:t>14.1%</a:t>
                    </a:r>
                    <a:endParaRPr lang="en-US"/>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DD0-4561-BDD1-6EA98FA236D5}"/>
                </c:ext>
              </c:extLst>
            </c:dLbl>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All Stages</c:v>
                </c:pt>
                <c:pt idx="1">
                  <c:v>Localized</c:v>
                </c:pt>
                <c:pt idx="2">
                  <c:v>Regional</c:v>
                </c:pt>
                <c:pt idx="3">
                  <c:v>Distant</c:v>
                </c:pt>
              </c:strCache>
            </c:strRef>
          </c:cat>
          <c:val>
            <c:numRef>
              <c:f>Sheet1!$B$2:$B$5</c:f>
              <c:numCache>
                <c:formatCode>0%</c:formatCode>
                <c:ptCount val="4"/>
                <c:pt idx="0" formatCode="0.00%">
                  <c:v>0.65800000000000003</c:v>
                </c:pt>
                <c:pt idx="1">
                  <c:v>0.89800000000000002</c:v>
                </c:pt>
                <c:pt idx="2" formatCode="0.00%">
                  <c:v>0.70499999999999996</c:v>
                </c:pt>
                <c:pt idx="3" formatCode="0.00%">
                  <c:v>0.14099999999999999</c:v>
                </c:pt>
              </c:numCache>
            </c:numRef>
          </c:val>
          <c:extLst>
            <c:ext xmlns:c16="http://schemas.microsoft.com/office/drawing/2014/chart" uri="{C3380CC4-5D6E-409C-BE32-E72D297353CC}">
              <c16:uniqueId val="{00000000-8342-4D94-BE31-63E99827C17D}"/>
            </c:ext>
          </c:extLst>
        </c:ser>
        <c:dLbls>
          <c:showLegendKey val="0"/>
          <c:showVal val="0"/>
          <c:showCatName val="0"/>
          <c:showSerName val="0"/>
          <c:showPercent val="0"/>
          <c:showBubbleSize val="0"/>
        </c:dLbls>
        <c:gapWidth val="150"/>
        <c:axId val="95501824"/>
        <c:axId val="95245952"/>
      </c:barChart>
      <c:catAx>
        <c:axId val="95501824"/>
        <c:scaling>
          <c:orientation val="minMax"/>
        </c:scaling>
        <c:delete val="0"/>
        <c:axPos val="b"/>
        <c:numFmt formatCode="General" sourceLinked="0"/>
        <c:majorTickMark val="out"/>
        <c:minorTickMark val="none"/>
        <c:tickLblPos val="nextTo"/>
        <c:txPr>
          <a:bodyPr/>
          <a:lstStyle/>
          <a:p>
            <a:pPr>
              <a:defRPr sz="1500"/>
            </a:pPr>
            <a:endParaRPr lang="en-US"/>
          </a:p>
        </c:txPr>
        <c:crossAx val="95245952"/>
        <c:crosses val="autoZero"/>
        <c:auto val="1"/>
        <c:lblAlgn val="ctr"/>
        <c:lblOffset val="100"/>
        <c:noMultiLvlLbl val="0"/>
      </c:catAx>
      <c:valAx>
        <c:axId val="95245952"/>
        <c:scaling>
          <c:orientation val="minMax"/>
        </c:scaling>
        <c:delete val="1"/>
        <c:axPos val="l"/>
        <c:majorGridlines/>
        <c:numFmt formatCode="0.00%" sourceLinked="1"/>
        <c:majorTickMark val="out"/>
        <c:minorTickMark val="none"/>
        <c:tickLblPos val="nextTo"/>
        <c:crossAx val="95501824"/>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062733714371708"/>
          <c:y val="5.6161775613393215E-2"/>
          <c:w val="0.83118062822819128"/>
          <c:h val="0.77948128655223892"/>
        </c:manualLayout>
      </c:layout>
      <c:lineChart>
        <c:grouping val="standard"/>
        <c:varyColors val="0"/>
        <c:ser>
          <c:idx val="0"/>
          <c:order val="0"/>
          <c:tx>
            <c:strRef>
              <c:f>Sheet1!$B$1</c:f>
              <c:strCache>
                <c:ptCount val="1"/>
                <c:pt idx="0">
                  <c:v>Observed Rate</c:v>
                </c:pt>
              </c:strCache>
            </c:strRef>
          </c:tx>
          <c:spPr>
            <a:ln w="19050">
              <a:solidFill>
                <a:schemeClr val="tx2"/>
              </a:solidFill>
            </a:ln>
          </c:spPr>
          <c:marker>
            <c:symbol val="square"/>
            <c:size val="5"/>
            <c:spPr>
              <a:solidFill>
                <a:schemeClr val="accent6">
                  <a:lumMod val="75000"/>
                </a:schemeClr>
              </a:solidFill>
            </c:spPr>
          </c:marker>
          <c:cat>
            <c:numRef>
              <c:f>Sheet1!$A$2:$A$30</c:f>
              <c:numCache>
                <c:formatCode>General</c:formatCode>
                <c:ptCount val="29"/>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numCache>
            </c:numRef>
          </c:cat>
          <c:val>
            <c:numRef>
              <c:f>Sheet1!$B$2:$B$30</c:f>
              <c:numCache>
                <c:formatCode>General</c:formatCode>
                <c:ptCount val="29"/>
                <c:pt idx="0">
                  <c:v>67</c:v>
                </c:pt>
                <c:pt idx="1">
                  <c:v>65.900000000000006</c:v>
                </c:pt>
                <c:pt idx="2">
                  <c:v>66.900000000000006</c:v>
                </c:pt>
                <c:pt idx="3">
                  <c:v>65.5</c:v>
                </c:pt>
                <c:pt idx="4">
                  <c:v>65.3</c:v>
                </c:pt>
                <c:pt idx="5">
                  <c:v>63.8</c:v>
                </c:pt>
                <c:pt idx="6">
                  <c:v>62.8</c:v>
                </c:pt>
                <c:pt idx="7">
                  <c:v>63</c:v>
                </c:pt>
                <c:pt idx="8">
                  <c:v>61.8</c:v>
                </c:pt>
                <c:pt idx="9">
                  <c:v>61</c:v>
                </c:pt>
                <c:pt idx="10">
                  <c:v>60.1</c:v>
                </c:pt>
                <c:pt idx="11">
                  <c:v>59.2</c:v>
                </c:pt>
                <c:pt idx="12">
                  <c:v>58.1</c:v>
                </c:pt>
                <c:pt idx="13">
                  <c:v>57.1</c:v>
                </c:pt>
                <c:pt idx="14">
                  <c:v>55.8</c:v>
                </c:pt>
                <c:pt idx="15">
                  <c:v>54.3</c:v>
                </c:pt>
                <c:pt idx="16">
                  <c:v>53.8</c:v>
                </c:pt>
                <c:pt idx="17">
                  <c:v>53.2</c:v>
                </c:pt>
                <c:pt idx="18">
                  <c:v>52.7</c:v>
                </c:pt>
                <c:pt idx="19">
                  <c:v>51.1</c:v>
                </c:pt>
                <c:pt idx="20">
                  <c:v>49.3</c:v>
                </c:pt>
                <c:pt idx="21">
                  <c:v>50.4</c:v>
                </c:pt>
                <c:pt idx="22">
                  <c:v>47</c:v>
                </c:pt>
                <c:pt idx="23">
                  <c:v>43.9</c:v>
                </c:pt>
                <c:pt idx="24">
                  <c:v>43.4</c:v>
                </c:pt>
                <c:pt idx="25">
                  <c:v>42.4</c:v>
                </c:pt>
                <c:pt idx="26">
                  <c:v>41.9</c:v>
                </c:pt>
                <c:pt idx="27">
                  <c:v>41.1</c:v>
                </c:pt>
                <c:pt idx="28">
                  <c:v>38.299999999999997</c:v>
                </c:pt>
              </c:numCache>
            </c:numRef>
          </c:val>
          <c:smooth val="0"/>
          <c:extLst>
            <c:ext xmlns:c16="http://schemas.microsoft.com/office/drawing/2014/chart" uri="{C3380CC4-5D6E-409C-BE32-E72D297353CC}">
              <c16:uniqueId val="{00000000-D966-4A62-98CB-CC82FB3D0E10}"/>
            </c:ext>
          </c:extLst>
        </c:ser>
        <c:ser>
          <c:idx val="1"/>
          <c:order val="1"/>
          <c:tx>
            <c:strRef>
              <c:f>Sheet1!#REF!</c:f>
              <c:strCache>
                <c:ptCount val="1"/>
                <c:pt idx="0">
                  <c:v>#REF!</c:v>
                </c:pt>
              </c:strCache>
            </c:strRef>
          </c:tx>
          <c:marker>
            <c:symbol val="none"/>
          </c:marker>
          <c:cat>
            <c:numRef>
              <c:f>Sheet1!$A$2:$A$30</c:f>
              <c:numCache>
                <c:formatCode>General</c:formatCode>
                <c:ptCount val="29"/>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numCache>
            </c:numRef>
          </c:cat>
          <c:val>
            <c:numRef>
              <c:f>Sheet1!#REF!</c:f>
              <c:numCache>
                <c:formatCode>General</c:formatCode>
                <c:ptCount val="1"/>
                <c:pt idx="0">
                  <c:v>1</c:v>
                </c:pt>
              </c:numCache>
            </c:numRef>
          </c:val>
          <c:smooth val="0"/>
          <c:extLst>
            <c:ext xmlns:c16="http://schemas.microsoft.com/office/drawing/2014/chart" uri="{C3380CC4-5D6E-409C-BE32-E72D297353CC}">
              <c16:uniqueId val="{00000001-D966-4A62-98CB-CC82FB3D0E10}"/>
            </c:ext>
          </c:extLst>
        </c:ser>
        <c:dLbls>
          <c:showLegendKey val="0"/>
          <c:showVal val="0"/>
          <c:showCatName val="0"/>
          <c:showSerName val="0"/>
          <c:showPercent val="0"/>
          <c:showBubbleSize val="0"/>
        </c:dLbls>
        <c:marker val="1"/>
        <c:smooth val="0"/>
        <c:axId val="95502848"/>
        <c:axId val="93193344"/>
      </c:lineChart>
      <c:catAx>
        <c:axId val="95502848"/>
        <c:scaling>
          <c:orientation val="minMax"/>
        </c:scaling>
        <c:delete val="0"/>
        <c:axPos val="b"/>
        <c:numFmt formatCode="General" sourceLinked="1"/>
        <c:majorTickMark val="out"/>
        <c:minorTickMark val="none"/>
        <c:tickLblPos val="nextTo"/>
        <c:txPr>
          <a:bodyPr/>
          <a:lstStyle/>
          <a:p>
            <a:pPr>
              <a:defRPr sz="1400"/>
            </a:pPr>
            <a:endParaRPr lang="en-US"/>
          </a:p>
        </c:txPr>
        <c:crossAx val="93193344"/>
        <c:crosses val="autoZero"/>
        <c:auto val="1"/>
        <c:lblAlgn val="ctr"/>
        <c:lblOffset val="100"/>
        <c:noMultiLvlLbl val="0"/>
      </c:catAx>
      <c:valAx>
        <c:axId val="93193344"/>
        <c:scaling>
          <c:orientation val="minMax"/>
        </c:scaling>
        <c:delete val="0"/>
        <c:axPos val="l"/>
        <c:majorGridlines/>
        <c:numFmt formatCode="General" sourceLinked="1"/>
        <c:majorTickMark val="out"/>
        <c:minorTickMark val="none"/>
        <c:tickLblPos val="nextTo"/>
        <c:crossAx val="9550284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tx2"/>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NH White</c:v>
                </c:pt>
                <c:pt idx="1">
                  <c:v>African American</c:v>
                </c:pt>
                <c:pt idx="2">
                  <c:v>Hispanic</c:v>
                </c:pt>
                <c:pt idx="3">
                  <c:v>Asian/PI</c:v>
                </c:pt>
              </c:strCache>
            </c:strRef>
          </c:cat>
          <c:val>
            <c:numRef>
              <c:f>Sheet1!$B$2:$B$5</c:f>
              <c:numCache>
                <c:formatCode>General</c:formatCode>
                <c:ptCount val="4"/>
                <c:pt idx="0">
                  <c:v>52.2</c:v>
                </c:pt>
                <c:pt idx="1">
                  <c:v>65.7</c:v>
                </c:pt>
                <c:pt idx="2">
                  <c:v>29.6</c:v>
                </c:pt>
                <c:pt idx="3">
                  <c:v>45.9</c:v>
                </c:pt>
              </c:numCache>
            </c:numRef>
          </c:val>
          <c:extLst>
            <c:ext xmlns:c16="http://schemas.microsoft.com/office/drawing/2014/chart" uri="{C3380CC4-5D6E-409C-BE32-E72D297353CC}">
              <c16:uniqueId val="{00000000-5B5C-4B7E-997E-4F764D3F0552}"/>
            </c:ext>
          </c:extLst>
        </c:ser>
        <c:ser>
          <c:idx val="1"/>
          <c:order val="1"/>
          <c:tx>
            <c:strRef>
              <c:f>Sheet1!$C$1</c:f>
              <c:strCache>
                <c:ptCount val="1"/>
                <c:pt idx="0">
                  <c:v>Female</c:v>
                </c:pt>
              </c:strCache>
            </c:strRef>
          </c:tx>
          <c:invertIfNegative val="0"/>
          <c:dLbls>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NH White</c:v>
                </c:pt>
                <c:pt idx="1">
                  <c:v>African American</c:v>
                </c:pt>
                <c:pt idx="2">
                  <c:v>Hispanic</c:v>
                </c:pt>
                <c:pt idx="3">
                  <c:v>Asian/PI</c:v>
                </c:pt>
              </c:strCache>
            </c:strRef>
          </c:cat>
          <c:val>
            <c:numRef>
              <c:f>Sheet1!$C$2:$C$5</c:f>
              <c:numCache>
                <c:formatCode>General</c:formatCode>
                <c:ptCount val="4"/>
                <c:pt idx="0">
                  <c:v>46.4</c:v>
                </c:pt>
                <c:pt idx="1">
                  <c:v>46.7</c:v>
                </c:pt>
                <c:pt idx="2">
                  <c:v>20.6</c:v>
                </c:pt>
                <c:pt idx="3">
                  <c:v>27.6</c:v>
                </c:pt>
              </c:numCache>
            </c:numRef>
          </c:val>
          <c:extLst>
            <c:ext xmlns:c16="http://schemas.microsoft.com/office/drawing/2014/chart" uri="{C3380CC4-5D6E-409C-BE32-E72D297353CC}">
              <c16:uniqueId val="{00000000-CF70-49CF-882B-C25C87917077}"/>
            </c:ext>
          </c:extLst>
        </c:ser>
        <c:dLbls>
          <c:showLegendKey val="0"/>
          <c:showVal val="0"/>
          <c:showCatName val="0"/>
          <c:showSerName val="0"/>
          <c:showPercent val="0"/>
          <c:showBubbleSize val="0"/>
        </c:dLbls>
        <c:gapWidth val="150"/>
        <c:axId val="97270272"/>
        <c:axId val="93195072"/>
      </c:barChart>
      <c:catAx>
        <c:axId val="97270272"/>
        <c:scaling>
          <c:orientation val="minMax"/>
        </c:scaling>
        <c:delete val="0"/>
        <c:axPos val="b"/>
        <c:numFmt formatCode="General" sourceLinked="0"/>
        <c:majorTickMark val="out"/>
        <c:minorTickMark val="none"/>
        <c:tickLblPos val="nextTo"/>
        <c:txPr>
          <a:bodyPr/>
          <a:lstStyle/>
          <a:p>
            <a:pPr>
              <a:defRPr sz="1500"/>
            </a:pPr>
            <a:endParaRPr lang="en-US"/>
          </a:p>
        </c:txPr>
        <c:crossAx val="93195072"/>
        <c:crosses val="autoZero"/>
        <c:auto val="1"/>
        <c:lblAlgn val="ctr"/>
        <c:lblOffset val="100"/>
        <c:noMultiLvlLbl val="0"/>
      </c:catAx>
      <c:valAx>
        <c:axId val="93195072"/>
        <c:scaling>
          <c:orientation val="minMax"/>
        </c:scaling>
        <c:delete val="0"/>
        <c:axPos val="l"/>
        <c:majorGridlines/>
        <c:numFmt formatCode="General" sourceLinked="1"/>
        <c:majorTickMark val="out"/>
        <c:minorTickMark val="none"/>
        <c:tickLblPos val="nextTo"/>
        <c:crossAx val="97270272"/>
        <c:crosses val="autoZero"/>
        <c:crossBetween val="between"/>
      </c:valAx>
    </c:plotArea>
    <c:legend>
      <c:legendPos val="t"/>
      <c:overlay val="0"/>
    </c:legend>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Sheet1!$A$2</c:f>
              <c:strCache>
                <c:ptCount val="1"/>
                <c:pt idx="0">
                  <c:v>All Stages</c:v>
                </c:pt>
              </c:strCache>
            </c:strRef>
          </c:tx>
          <c:spPr>
            <a:solidFill>
              <a:schemeClr val="tx2"/>
            </a:solidFill>
          </c:spPr>
          <c:invertIfNegative val="0"/>
          <c:dLbls>
            <c:dLbl>
              <c:idx val="0"/>
              <c:tx>
                <c:rich>
                  <a:bodyPr/>
                  <a:lstStyle/>
                  <a:p>
                    <a:r>
                      <a:rPr lang="en-US" smtClean="0"/>
                      <a:t>19.1%</a:t>
                    </a:r>
                    <a:endParaRPr lang="en-US"/>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53F-4540-9134-07D48C8BD3B4}"/>
                </c:ext>
              </c:extLst>
            </c:dLbl>
            <c:dLbl>
              <c:idx val="1"/>
              <c:tx>
                <c:rich>
                  <a:bodyPr/>
                  <a:lstStyle/>
                  <a:p>
                    <a:r>
                      <a:rPr lang="en-US" smtClean="0"/>
                      <a:t>57.0%</a:t>
                    </a:r>
                    <a:endParaRPr lang="en-US"/>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53F-4540-9134-07D48C8BD3B4}"/>
                </c:ext>
              </c:extLst>
            </c:dLbl>
            <c:dLbl>
              <c:idx val="2"/>
              <c:tx>
                <c:rich>
                  <a:bodyPr/>
                  <a:lstStyle/>
                  <a:p>
                    <a:r>
                      <a:rPr lang="en-US" smtClean="0"/>
                      <a:t>30.1%</a:t>
                    </a:r>
                    <a:endParaRPr lang="en-US"/>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53F-4540-9134-07D48C8BD3B4}"/>
                </c:ext>
              </c:extLst>
            </c:dLbl>
            <c:dLbl>
              <c:idx val="3"/>
              <c:tx>
                <c:rich>
                  <a:bodyPr/>
                  <a:lstStyle/>
                  <a:p>
                    <a:r>
                      <a:rPr lang="en-US" smtClean="0"/>
                      <a:t>5.1%</a:t>
                    </a:r>
                    <a:endParaRPr lang="en-US"/>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53F-4540-9134-07D48C8BD3B4}"/>
                </c:ext>
              </c:extLst>
            </c:dLbl>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All Stages</c:v>
                </c:pt>
                <c:pt idx="1">
                  <c:v>Localized</c:v>
                </c:pt>
                <c:pt idx="2">
                  <c:v>Regional</c:v>
                </c:pt>
                <c:pt idx="3">
                  <c:v>Distant</c:v>
                </c:pt>
              </c:strCache>
            </c:strRef>
          </c:cat>
          <c:val>
            <c:numRef>
              <c:f>Sheet1!$B$2:$B$5</c:f>
              <c:numCache>
                <c:formatCode>0%</c:formatCode>
                <c:ptCount val="4"/>
                <c:pt idx="0" formatCode="0.00%">
                  <c:v>0.191</c:v>
                </c:pt>
                <c:pt idx="1">
                  <c:v>0.56499999999999995</c:v>
                </c:pt>
                <c:pt idx="2" formatCode="0.00%">
                  <c:v>0.30099999999999999</c:v>
                </c:pt>
                <c:pt idx="3" formatCode="0.00%">
                  <c:v>4.1000000000000002E-2</c:v>
                </c:pt>
              </c:numCache>
            </c:numRef>
          </c:val>
          <c:extLst>
            <c:ext xmlns:c16="http://schemas.microsoft.com/office/drawing/2014/chart" uri="{C3380CC4-5D6E-409C-BE32-E72D297353CC}">
              <c16:uniqueId val="{00000000-0016-4C5B-AEBA-BEDCD1F5D4F9}"/>
            </c:ext>
          </c:extLst>
        </c:ser>
        <c:dLbls>
          <c:showLegendKey val="0"/>
          <c:showVal val="0"/>
          <c:showCatName val="0"/>
          <c:showSerName val="0"/>
          <c:showPercent val="0"/>
          <c:showBubbleSize val="0"/>
        </c:dLbls>
        <c:gapWidth val="150"/>
        <c:axId val="95890432"/>
        <c:axId val="93197376"/>
      </c:barChart>
      <c:catAx>
        <c:axId val="95890432"/>
        <c:scaling>
          <c:orientation val="minMax"/>
        </c:scaling>
        <c:delete val="0"/>
        <c:axPos val="b"/>
        <c:numFmt formatCode="General" sourceLinked="0"/>
        <c:majorTickMark val="out"/>
        <c:minorTickMark val="none"/>
        <c:tickLblPos val="nextTo"/>
        <c:txPr>
          <a:bodyPr/>
          <a:lstStyle/>
          <a:p>
            <a:pPr>
              <a:defRPr sz="1500"/>
            </a:pPr>
            <a:endParaRPr lang="en-US"/>
          </a:p>
        </c:txPr>
        <c:crossAx val="93197376"/>
        <c:crosses val="autoZero"/>
        <c:auto val="1"/>
        <c:lblAlgn val="ctr"/>
        <c:lblOffset val="100"/>
        <c:noMultiLvlLbl val="0"/>
      </c:catAx>
      <c:valAx>
        <c:axId val="93197376"/>
        <c:scaling>
          <c:orientation val="minMax"/>
        </c:scaling>
        <c:delete val="1"/>
        <c:axPos val="l"/>
        <c:majorGridlines/>
        <c:numFmt formatCode="0.00%" sourceLinked="1"/>
        <c:majorTickMark val="out"/>
        <c:minorTickMark val="none"/>
        <c:tickLblPos val="nextTo"/>
        <c:crossAx val="95890432"/>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490594925634292E-2"/>
          <c:y val="4.6256729507679457E-2"/>
          <c:w val="0.84587672652856749"/>
          <c:h val="0.77948128655223892"/>
        </c:manualLayout>
      </c:layout>
      <c:lineChart>
        <c:grouping val="standard"/>
        <c:varyColors val="0"/>
        <c:ser>
          <c:idx val="0"/>
          <c:order val="0"/>
          <c:tx>
            <c:strRef>
              <c:f>Sheet1!$B$1</c:f>
              <c:strCache>
                <c:ptCount val="1"/>
                <c:pt idx="0">
                  <c:v>Observed Rate</c:v>
                </c:pt>
              </c:strCache>
            </c:strRef>
          </c:tx>
          <c:spPr>
            <a:ln w="19050">
              <a:solidFill>
                <a:schemeClr val="tx2"/>
              </a:solidFill>
            </a:ln>
          </c:spPr>
          <c:marker>
            <c:symbol val="square"/>
            <c:size val="5"/>
            <c:spPr>
              <a:solidFill>
                <a:schemeClr val="accent6">
                  <a:lumMod val="75000"/>
                </a:schemeClr>
              </a:solidFill>
            </c:spPr>
          </c:marker>
          <c:cat>
            <c:numRef>
              <c:f>Sheet1!$A$2:$A$30</c:f>
              <c:numCache>
                <c:formatCode>General</c:formatCode>
                <c:ptCount val="29"/>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numCache>
            </c:numRef>
          </c:cat>
          <c:val>
            <c:numRef>
              <c:f>Sheet1!$B$2:$B$30</c:f>
              <c:numCache>
                <c:formatCode>General</c:formatCode>
                <c:ptCount val="29"/>
                <c:pt idx="0">
                  <c:v>13.4</c:v>
                </c:pt>
                <c:pt idx="1">
                  <c:v>14</c:v>
                </c:pt>
                <c:pt idx="2">
                  <c:v>13.6</c:v>
                </c:pt>
                <c:pt idx="3">
                  <c:v>13.4</c:v>
                </c:pt>
                <c:pt idx="4">
                  <c:v>13.7</c:v>
                </c:pt>
                <c:pt idx="5">
                  <c:v>13.3</c:v>
                </c:pt>
                <c:pt idx="6">
                  <c:v>14.5</c:v>
                </c:pt>
                <c:pt idx="7">
                  <c:v>16.100000000000001</c:v>
                </c:pt>
                <c:pt idx="8">
                  <c:v>17.100000000000001</c:v>
                </c:pt>
                <c:pt idx="9">
                  <c:v>17.3</c:v>
                </c:pt>
                <c:pt idx="10">
                  <c:v>16.8</c:v>
                </c:pt>
                <c:pt idx="11">
                  <c:v>18</c:v>
                </c:pt>
                <c:pt idx="12">
                  <c:v>17.8</c:v>
                </c:pt>
                <c:pt idx="13">
                  <c:v>18.899999999999999</c:v>
                </c:pt>
                <c:pt idx="14">
                  <c:v>18.5</c:v>
                </c:pt>
                <c:pt idx="15">
                  <c:v>17.899999999999999</c:v>
                </c:pt>
                <c:pt idx="16">
                  <c:v>19.399999999999999</c:v>
                </c:pt>
                <c:pt idx="17">
                  <c:v>20.8</c:v>
                </c:pt>
                <c:pt idx="18">
                  <c:v>19.5</c:v>
                </c:pt>
                <c:pt idx="19">
                  <c:v>20.8</c:v>
                </c:pt>
                <c:pt idx="20">
                  <c:v>21.1</c:v>
                </c:pt>
                <c:pt idx="21">
                  <c:v>20.2</c:v>
                </c:pt>
                <c:pt idx="22">
                  <c:v>20.5</c:v>
                </c:pt>
                <c:pt idx="23">
                  <c:v>20.3</c:v>
                </c:pt>
                <c:pt idx="24">
                  <c:v>20.9</c:v>
                </c:pt>
                <c:pt idx="25">
                  <c:v>21.7</c:v>
                </c:pt>
                <c:pt idx="26">
                  <c:v>23</c:v>
                </c:pt>
                <c:pt idx="27">
                  <c:v>23</c:v>
                </c:pt>
                <c:pt idx="28">
                  <c:v>22.6</c:v>
                </c:pt>
              </c:numCache>
            </c:numRef>
          </c:val>
          <c:smooth val="0"/>
          <c:extLst>
            <c:ext xmlns:c16="http://schemas.microsoft.com/office/drawing/2014/chart" uri="{C3380CC4-5D6E-409C-BE32-E72D297353CC}">
              <c16:uniqueId val="{00000000-E3ED-4EC5-AFEA-E56BD0015130}"/>
            </c:ext>
          </c:extLst>
        </c:ser>
        <c:ser>
          <c:idx val="1"/>
          <c:order val="1"/>
          <c:tx>
            <c:strRef>
              <c:f>Sheet1!#REF!</c:f>
              <c:strCache>
                <c:ptCount val="1"/>
                <c:pt idx="0">
                  <c:v>#REF!</c:v>
                </c:pt>
              </c:strCache>
            </c:strRef>
          </c:tx>
          <c:marker>
            <c:symbol val="none"/>
          </c:marker>
          <c:cat>
            <c:numRef>
              <c:f>Sheet1!$A$2:$A$30</c:f>
              <c:numCache>
                <c:formatCode>General</c:formatCode>
                <c:ptCount val="29"/>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pt idx="28">
                  <c:v>2016</c:v>
                </c:pt>
              </c:numCache>
            </c:numRef>
          </c:cat>
          <c:val>
            <c:numRef>
              <c:f>Sheet1!#REF!</c:f>
              <c:numCache>
                <c:formatCode>General</c:formatCode>
                <c:ptCount val="1"/>
                <c:pt idx="0">
                  <c:v>1</c:v>
                </c:pt>
              </c:numCache>
            </c:numRef>
          </c:val>
          <c:smooth val="0"/>
          <c:extLst>
            <c:ext xmlns:c16="http://schemas.microsoft.com/office/drawing/2014/chart" uri="{C3380CC4-5D6E-409C-BE32-E72D297353CC}">
              <c16:uniqueId val="{00000001-E3ED-4EC5-AFEA-E56BD0015130}"/>
            </c:ext>
          </c:extLst>
        </c:ser>
        <c:dLbls>
          <c:showLegendKey val="0"/>
          <c:showVal val="0"/>
          <c:showCatName val="0"/>
          <c:showSerName val="0"/>
          <c:showPercent val="0"/>
          <c:showBubbleSize val="0"/>
        </c:dLbls>
        <c:marker val="1"/>
        <c:smooth val="0"/>
        <c:axId val="95889920"/>
        <c:axId val="95247680"/>
      </c:lineChart>
      <c:catAx>
        <c:axId val="95889920"/>
        <c:scaling>
          <c:orientation val="minMax"/>
        </c:scaling>
        <c:delete val="0"/>
        <c:axPos val="b"/>
        <c:numFmt formatCode="General" sourceLinked="1"/>
        <c:majorTickMark val="out"/>
        <c:minorTickMark val="none"/>
        <c:tickLblPos val="nextTo"/>
        <c:txPr>
          <a:bodyPr/>
          <a:lstStyle/>
          <a:p>
            <a:pPr>
              <a:defRPr sz="1400"/>
            </a:pPr>
            <a:endParaRPr lang="en-US"/>
          </a:p>
        </c:txPr>
        <c:crossAx val="95247680"/>
        <c:crosses val="autoZero"/>
        <c:auto val="1"/>
        <c:lblAlgn val="ctr"/>
        <c:lblOffset val="100"/>
        <c:noMultiLvlLbl val="0"/>
      </c:catAx>
      <c:valAx>
        <c:axId val="95247680"/>
        <c:scaling>
          <c:orientation val="minMax"/>
        </c:scaling>
        <c:delete val="0"/>
        <c:axPos val="l"/>
        <c:majorGridlines/>
        <c:numFmt formatCode="General" sourceLinked="1"/>
        <c:majorTickMark val="out"/>
        <c:minorTickMark val="none"/>
        <c:tickLblPos val="nextTo"/>
        <c:crossAx val="9588992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tx2"/>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NH White</c:v>
                </c:pt>
                <c:pt idx="1">
                  <c:v>African American</c:v>
                </c:pt>
                <c:pt idx="2">
                  <c:v>Hispanic</c:v>
                </c:pt>
                <c:pt idx="3">
                  <c:v>Asian/PI</c:v>
                </c:pt>
              </c:strCache>
            </c:strRef>
          </c:cat>
          <c:val>
            <c:numRef>
              <c:f>Sheet1!$B$2:$B$5</c:f>
              <c:numCache>
                <c:formatCode>General</c:formatCode>
                <c:ptCount val="4"/>
                <c:pt idx="0">
                  <c:v>47.5</c:v>
                </c:pt>
                <c:pt idx="1">
                  <c:v>1.5</c:v>
                </c:pt>
                <c:pt idx="2">
                  <c:v>4.9000000000000004</c:v>
                </c:pt>
                <c:pt idx="3">
                  <c:v>1.4</c:v>
                </c:pt>
              </c:numCache>
            </c:numRef>
          </c:val>
          <c:extLst>
            <c:ext xmlns:c16="http://schemas.microsoft.com/office/drawing/2014/chart" uri="{C3380CC4-5D6E-409C-BE32-E72D297353CC}">
              <c16:uniqueId val="{00000000-1110-4240-ABD8-A30E5B36B3CE}"/>
            </c:ext>
          </c:extLst>
        </c:ser>
        <c:ser>
          <c:idx val="1"/>
          <c:order val="1"/>
          <c:tx>
            <c:strRef>
              <c:f>Sheet1!$C$1</c:f>
              <c:strCache>
                <c:ptCount val="1"/>
                <c:pt idx="0">
                  <c:v>Female</c:v>
                </c:pt>
              </c:strCache>
            </c:strRef>
          </c:tx>
          <c:invertIfNegative val="0"/>
          <c:dLbls>
            <c:dLbl>
              <c:idx val="1"/>
              <c:layout>
                <c:manualLayout>
                  <c:x val="-6.2842439274824139E-3"/>
                  <c:y val="-5.6128758696512918E-2"/>
                </c:manualLayout>
              </c:layout>
              <c:spPr>
                <a:noFill/>
                <a:ln>
                  <a:noFill/>
                </a:ln>
                <a:effectLst/>
              </c:spPr>
              <c:txPr>
                <a:bodyPr wrap="square" lIns="38100" tIns="19050" rIns="38100" bIns="19050" anchor="ctr">
                  <a:noAutofit/>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15:layout>
                    <c:manualLayout>
                      <c:w val="9.7926282388307098E-2"/>
                      <c:h val="0.11217510508868682"/>
                    </c:manualLayout>
                  </c15:layout>
                </c:ext>
                <c:ext xmlns:c16="http://schemas.microsoft.com/office/drawing/2014/chart" uri="{C3380CC4-5D6E-409C-BE32-E72D297353CC}">
                  <c16:uniqueId val="{00000003-6953-4341-96AF-059BD74B4443}"/>
                </c:ext>
              </c:extLst>
            </c:dLbl>
            <c:dLbl>
              <c:idx val="2"/>
              <c:layout>
                <c:manualLayout>
                  <c:x val="-9.4265514532600164E-3"/>
                  <c:y val="-6.6033833760603428E-2"/>
                </c:manualLayout>
              </c:layout>
              <c:spPr>
                <a:noFill/>
                <a:ln>
                  <a:noFill/>
                </a:ln>
                <a:effectLst/>
              </c:spPr>
              <c:txPr>
                <a:bodyPr wrap="square" lIns="38100" tIns="19050" rIns="38100" bIns="19050" anchor="ctr">
                  <a:noAutofit/>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15:layout>
                    <c:manualLayout>
                      <c:w val="9.487811666903774E-2"/>
                      <c:h val="7.5856496520354935E-2"/>
                    </c:manualLayout>
                  </c15:layout>
                </c:ext>
                <c:ext xmlns:c16="http://schemas.microsoft.com/office/drawing/2014/chart" uri="{C3380CC4-5D6E-409C-BE32-E72D297353CC}">
                  <c16:uniqueId val="{00000001-6953-4341-96AF-059BD74B4443}"/>
                </c:ext>
              </c:extLst>
            </c:dLbl>
            <c:dLbl>
              <c:idx val="3"/>
              <c:layout>
                <c:manualLayout>
                  <c:x val="3.4564021995286721E-2"/>
                  <c:y val="-3.96203002563620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953-4341-96AF-059BD74B4443}"/>
                </c:ext>
              </c:extLst>
            </c:dLbl>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NH White</c:v>
                </c:pt>
                <c:pt idx="1">
                  <c:v>African American</c:v>
                </c:pt>
                <c:pt idx="2">
                  <c:v>Hispanic</c:v>
                </c:pt>
                <c:pt idx="3">
                  <c:v>Asian/PI</c:v>
                </c:pt>
              </c:strCache>
            </c:strRef>
          </c:cat>
          <c:val>
            <c:numRef>
              <c:f>Sheet1!$C$2:$C$5</c:f>
              <c:numCache>
                <c:formatCode>General</c:formatCode>
                <c:ptCount val="4"/>
                <c:pt idx="0">
                  <c:v>28.3</c:v>
                </c:pt>
                <c:pt idx="1">
                  <c:v>0.8</c:v>
                </c:pt>
                <c:pt idx="2">
                  <c:v>4.8</c:v>
                </c:pt>
                <c:pt idx="3">
                  <c:v>1.2</c:v>
                </c:pt>
              </c:numCache>
            </c:numRef>
          </c:val>
          <c:extLst>
            <c:ext xmlns:c16="http://schemas.microsoft.com/office/drawing/2014/chart" uri="{C3380CC4-5D6E-409C-BE32-E72D297353CC}">
              <c16:uniqueId val="{00000000-6953-4341-96AF-059BD74B4443}"/>
            </c:ext>
          </c:extLst>
        </c:ser>
        <c:dLbls>
          <c:showLegendKey val="0"/>
          <c:showVal val="0"/>
          <c:showCatName val="0"/>
          <c:showSerName val="0"/>
          <c:showPercent val="0"/>
          <c:showBubbleSize val="0"/>
        </c:dLbls>
        <c:gapWidth val="150"/>
        <c:axId val="96166400"/>
        <c:axId val="93199104"/>
      </c:barChart>
      <c:catAx>
        <c:axId val="96166400"/>
        <c:scaling>
          <c:orientation val="minMax"/>
        </c:scaling>
        <c:delete val="0"/>
        <c:axPos val="b"/>
        <c:numFmt formatCode="General" sourceLinked="0"/>
        <c:majorTickMark val="out"/>
        <c:minorTickMark val="none"/>
        <c:tickLblPos val="nextTo"/>
        <c:txPr>
          <a:bodyPr/>
          <a:lstStyle/>
          <a:p>
            <a:pPr>
              <a:defRPr sz="1500"/>
            </a:pPr>
            <a:endParaRPr lang="en-US"/>
          </a:p>
        </c:txPr>
        <c:crossAx val="93199104"/>
        <c:crosses val="autoZero"/>
        <c:auto val="1"/>
        <c:lblAlgn val="ctr"/>
        <c:lblOffset val="100"/>
        <c:noMultiLvlLbl val="0"/>
      </c:catAx>
      <c:valAx>
        <c:axId val="93199104"/>
        <c:scaling>
          <c:orientation val="minMax"/>
        </c:scaling>
        <c:delete val="0"/>
        <c:axPos val="l"/>
        <c:majorGridlines/>
        <c:numFmt formatCode="General" sourceLinked="1"/>
        <c:majorTickMark val="out"/>
        <c:minorTickMark val="none"/>
        <c:tickLblPos val="nextTo"/>
        <c:crossAx val="96166400"/>
        <c:crosses val="autoZero"/>
        <c:crossBetween val="between"/>
      </c:valAx>
    </c:plotArea>
    <c:legend>
      <c:legendPos val="tr"/>
      <c:overlay val="1"/>
    </c:legend>
    <c:plotVisOnly val="1"/>
    <c:dispBlanksAs val="gap"/>
    <c:showDLblsOverMax val="0"/>
  </c:chart>
  <c:txPr>
    <a:bodyPr/>
    <a:lstStyle/>
    <a:p>
      <a:pPr>
        <a:defRPr sz="18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Sheet1!$A$2</c:f>
              <c:strCache>
                <c:ptCount val="1"/>
                <c:pt idx="0">
                  <c:v>All Stages</c:v>
                </c:pt>
              </c:strCache>
            </c:strRef>
          </c:tx>
          <c:spPr>
            <a:solidFill>
              <a:schemeClr val="tx2"/>
            </a:solidFill>
          </c:spPr>
          <c:invertIfNegative val="0"/>
          <c:dLbls>
            <c:dLbl>
              <c:idx val="0"/>
              <c:tx>
                <c:rich>
                  <a:bodyPr/>
                  <a:lstStyle/>
                  <a:p>
                    <a:r>
                      <a:rPr lang="en-US" smtClean="0"/>
                      <a:t>89.9%</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926-45A3-B5AC-82B2994C1610}"/>
                </c:ext>
              </c:extLst>
            </c:dLbl>
            <c:dLbl>
              <c:idx val="1"/>
              <c:tx>
                <c:rich>
                  <a:bodyPr/>
                  <a:lstStyle/>
                  <a:p>
                    <a:r>
                      <a:rPr lang="en-US" smtClean="0"/>
                      <a:t>96.8%</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926-45A3-B5AC-82B2994C1610}"/>
                </c:ext>
              </c:extLst>
            </c:dLbl>
            <c:dLbl>
              <c:idx val="2"/>
              <c:tx>
                <c:rich>
                  <a:bodyPr/>
                  <a:lstStyle/>
                  <a:p>
                    <a:r>
                      <a:rPr lang="en-US" smtClean="0"/>
                      <a:t>63.1%</a:t>
                    </a:r>
                    <a:endParaRPr lang="en-US"/>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926-45A3-B5AC-82B2994C1610}"/>
                </c:ext>
              </c:extLst>
            </c:dLbl>
            <c:dLbl>
              <c:idx val="3"/>
              <c:tx>
                <c:rich>
                  <a:bodyPr/>
                  <a:lstStyle/>
                  <a:p>
                    <a:r>
                      <a:rPr lang="en-US" smtClean="0"/>
                      <a:t>20.5%</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926-45A3-B5AC-82B2994C1610}"/>
                </c:ext>
              </c:extLst>
            </c:dLbl>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All Stages</c:v>
                </c:pt>
                <c:pt idx="1">
                  <c:v>Localized</c:v>
                </c:pt>
                <c:pt idx="2">
                  <c:v>Regional</c:v>
                </c:pt>
                <c:pt idx="3">
                  <c:v>Distant</c:v>
                </c:pt>
              </c:strCache>
            </c:strRef>
          </c:cat>
          <c:val>
            <c:numRef>
              <c:f>Sheet1!$B$2:$B$5</c:f>
              <c:numCache>
                <c:formatCode>0%</c:formatCode>
                <c:ptCount val="4"/>
                <c:pt idx="0" formatCode="0.00%">
                  <c:v>0.89900000000000002</c:v>
                </c:pt>
                <c:pt idx="1">
                  <c:v>0.96799999999999997</c:v>
                </c:pt>
                <c:pt idx="2" formatCode="0.00%">
                  <c:v>0.63100000000000001</c:v>
                </c:pt>
                <c:pt idx="3" formatCode="0.00%">
                  <c:v>0.20499999999999999</c:v>
                </c:pt>
              </c:numCache>
            </c:numRef>
          </c:val>
          <c:extLst>
            <c:ext xmlns:c16="http://schemas.microsoft.com/office/drawing/2014/chart" uri="{C3380CC4-5D6E-409C-BE32-E72D297353CC}">
              <c16:uniqueId val="{00000000-03B5-4697-AECC-A4901E88B51E}"/>
            </c:ext>
          </c:extLst>
        </c:ser>
        <c:dLbls>
          <c:showLegendKey val="0"/>
          <c:showVal val="0"/>
          <c:showCatName val="0"/>
          <c:showSerName val="0"/>
          <c:showPercent val="0"/>
          <c:showBubbleSize val="0"/>
        </c:dLbls>
        <c:gapWidth val="150"/>
        <c:axId val="96793600"/>
        <c:axId val="96012544"/>
      </c:barChart>
      <c:catAx>
        <c:axId val="96793600"/>
        <c:scaling>
          <c:orientation val="minMax"/>
        </c:scaling>
        <c:delete val="0"/>
        <c:axPos val="b"/>
        <c:numFmt formatCode="General" sourceLinked="0"/>
        <c:majorTickMark val="out"/>
        <c:minorTickMark val="none"/>
        <c:tickLblPos val="nextTo"/>
        <c:txPr>
          <a:bodyPr/>
          <a:lstStyle/>
          <a:p>
            <a:pPr>
              <a:defRPr sz="1500"/>
            </a:pPr>
            <a:endParaRPr lang="en-US"/>
          </a:p>
        </c:txPr>
        <c:crossAx val="96012544"/>
        <c:crosses val="autoZero"/>
        <c:auto val="1"/>
        <c:lblAlgn val="ctr"/>
        <c:lblOffset val="100"/>
        <c:noMultiLvlLbl val="0"/>
      </c:catAx>
      <c:valAx>
        <c:axId val="96012544"/>
        <c:scaling>
          <c:orientation val="minMax"/>
        </c:scaling>
        <c:delete val="1"/>
        <c:axPos val="l"/>
        <c:majorGridlines/>
        <c:numFmt formatCode="0.00%" sourceLinked="1"/>
        <c:majorTickMark val="out"/>
        <c:minorTickMark val="none"/>
        <c:tickLblPos val="nextTo"/>
        <c:crossAx val="96793600"/>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490594925634292E-2"/>
          <c:y val="4.6256729507679457E-2"/>
          <c:w val="0.85833802783434832"/>
          <c:h val="0.77948128655223892"/>
        </c:manualLayout>
      </c:layout>
      <c:lineChart>
        <c:grouping val="standard"/>
        <c:varyColors val="0"/>
        <c:ser>
          <c:idx val="0"/>
          <c:order val="0"/>
          <c:tx>
            <c:strRef>
              <c:f>Sheet1!$B$1</c:f>
              <c:strCache>
                <c:ptCount val="1"/>
                <c:pt idx="0">
                  <c:v>Observed Rate</c:v>
                </c:pt>
              </c:strCache>
            </c:strRef>
          </c:tx>
          <c:spPr>
            <a:ln w="19050">
              <a:solidFill>
                <a:schemeClr val="tx2"/>
              </a:solidFill>
            </a:ln>
          </c:spPr>
          <c:marker>
            <c:symbol val="square"/>
            <c:size val="5"/>
            <c:spPr>
              <a:solidFill>
                <a:schemeClr val="accent6">
                  <a:lumMod val="75000"/>
                </a:schemeClr>
              </a:solidFill>
            </c:spPr>
          </c:marker>
          <c:cat>
            <c:numRef>
              <c:f>Sheet1!$A$2:$A$29</c:f>
              <c:numCache>
                <c:formatCode>General</c:formatCode>
                <c:ptCount val="28"/>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numCache>
            </c:numRef>
          </c:cat>
          <c:val>
            <c:numRef>
              <c:f>Sheet1!$B$2:$B$29</c:f>
              <c:numCache>
                <c:formatCode>General</c:formatCode>
                <c:ptCount val="28"/>
                <c:pt idx="0">
                  <c:v>11.8</c:v>
                </c:pt>
                <c:pt idx="1">
                  <c:v>11.6</c:v>
                </c:pt>
                <c:pt idx="2">
                  <c:v>12.4</c:v>
                </c:pt>
                <c:pt idx="3">
                  <c:v>11.6</c:v>
                </c:pt>
                <c:pt idx="4">
                  <c:v>12.2</c:v>
                </c:pt>
                <c:pt idx="5">
                  <c:v>11.4</c:v>
                </c:pt>
                <c:pt idx="6">
                  <c:v>11.4</c:v>
                </c:pt>
                <c:pt idx="7">
                  <c:v>10.8</c:v>
                </c:pt>
                <c:pt idx="8">
                  <c:v>11.3</c:v>
                </c:pt>
                <c:pt idx="9">
                  <c:v>10.5</c:v>
                </c:pt>
                <c:pt idx="10">
                  <c:v>10.6</c:v>
                </c:pt>
                <c:pt idx="11">
                  <c:v>10.3</c:v>
                </c:pt>
                <c:pt idx="12">
                  <c:v>10</c:v>
                </c:pt>
                <c:pt idx="13">
                  <c:v>9</c:v>
                </c:pt>
                <c:pt idx="14">
                  <c:v>9</c:v>
                </c:pt>
                <c:pt idx="15">
                  <c:v>8.1999999999999993</c:v>
                </c:pt>
                <c:pt idx="16">
                  <c:v>8.1999999999999993</c:v>
                </c:pt>
                <c:pt idx="17">
                  <c:v>8.6</c:v>
                </c:pt>
                <c:pt idx="18">
                  <c:v>8.1999999999999993</c:v>
                </c:pt>
                <c:pt idx="19">
                  <c:v>8.3000000000000007</c:v>
                </c:pt>
                <c:pt idx="20">
                  <c:v>8.4</c:v>
                </c:pt>
                <c:pt idx="21">
                  <c:v>7.7</c:v>
                </c:pt>
                <c:pt idx="22">
                  <c:v>7.6</c:v>
                </c:pt>
                <c:pt idx="23">
                  <c:v>7.2</c:v>
                </c:pt>
                <c:pt idx="24">
                  <c:v>7.7</c:v>
                </c:pt>
                <c:pt idx="25">
                  <c:v>7.1</c:v>
                </c:pt>
                <c:pt idx="26">
                  <c:v>7.1</c:v>
                </c:pt>
                <c:pt idx="27">
                  <c:v>7.2</c:v>
                </c:pt>
              </c:numCache>
            </c:numRef>
          </c:val>
          <c:smooth val="0"/>
          <c:extLst>
            <c:ext xmlns:c16="http://schemas.microsoft.com/office/drawing/2014/chart" uri="{C3380CC4-5D6E-409C-BE32-E72D297353CC}">
              <c16:uniqueId val="{00000000-4DCB-49B5-883C-78CF6EC26130}"/>
            </c:ext>
          </c:extLst>
        </c:ser>
        <c:ser>
          <c:idx val="1"/>
          <c:order val="1"/>
          <c:tx>
            <c:strRef>
              <c:f>Sheet1!#REF!</c:f>
              <c:strCache>
                <c:ptCount val="1"/>
                <c:pt idx="0">
                  <c:v>#REF!</c:v>
                </c:pt>
              </c:strCache>
            </c:strRef>
          </c:tx>
          <c:marker>
            <c:symbol val="none"/>
          </c:marker>
          <c:cat>
            <c:numRef>
              <c:f>Sheet1!$A$2:$A$29</c:f>
              <c:numCache>
                <c:formatCode>General</c:formatCode>
                <c:ptCount val="28"/>
                <c:pt idx="0">
                  <c:v>1988</c:v>
                </c:pt>
                <c:pt idx="1">
                  <c:v>1989</c:v>
                </c:pt>
                <c:pt idx="2">
                  <c:v>1990</c:v>
                </c:pt>
                <c:pt idx="3">
                  <c:v>1991</c:v>
                </c:pt>
                <c:pt idx="4">
                  <c:v>1992</c:v>
                </c:pt>
                <c:pt idx="5">
                  <c:v>1993</c:v>
                </c:pt>
                <c:pt idx="6">
                  <c:v>1994</c:v>
                </c:pt>
                <c:pt idx="7">
                  <c:v>1995</c:v>
                </c:pt>
                <c:pt idx="8">
                  <c:v>1996</c:v>
                </c:pt>
                <c:pt idx="9">
                  <c:v>1997</c:v>
                </c:pt>
                <c:pt idx="10">
                  <c:v>1998</c:v>
                </c:pt>
                <c:pt idx="11">
                  <c:v>1999</c:v>
                </c:pt>
                <c:pt idx="12">
                  <c:v>2000</c:v>
                </c:pt>
                <c:pt idx="13">
                  <c:v>2001</c:v>
                </c:pt>
                <c:pt idx="14">
                  <c:v>2002</c:v>
                </c:pt>
                <c:pt idx="15">
                  <c:v>2003</c:v>
                </c:pt>
                <c:pt idx="16">
                  <c:v>2004</c:v>
                </c:pt>
                <c:pt idx="17">
                  <c:v>2005</c:v>
                </c:pt>
                <c:pt idx="18">
                  <c:v>2006</c:v>
                </c:pt>
                <c:pt idx="19">
                  <c:v>2007</c:v>
                </c:pt>
                <c:pt idx="20">
                  <c:v>2008</c:v>
                </c:pt>
                <c:pt idx="21">
                  <c:v>2009</c:v>
                </c:pt>
                <c:pt idx="22">
                  <c:v>2010</c:v>
                </c:pt>
                <c:pt idx="23">
                  <c:v>2011</c:v>
                </c:pt>
                <c:pt idx="24">
                  <c:v>2012</c:v>
                </c:pt>
                <c:pt idx="25">
                  <c:v>2013</c:v>
                </c:pt>
                <c:pt idx="26">
                  <c:v>2014</c:v>
                </c:pt>
                <c:pt idx="27">
                  <c:v>2015</c:v>
                </c:pt>
              </c:numCache>
            </c:numRef>
          </c:cat>
          <c:val>
            <c:numRef>
              <c:f>Sheet1!#REF!</c:f>
              <c:numCache>
                <c:formatCode>General</c:formatCode>
                <c:ptCount val="1"/>
                <c:pt idx="0">
                  <c:v>1</c:v>
                </c:pt>
              </c:numCache>
            </c:numRef>
          </c:val>
          <c:smooth val="0"/>
          <c:extLst>
            <c:ext xmlns:c16="http://schemas.microsoft.com/office/drawing/2014/chart" uri="{C3380CC4-5D6E-409C-BE32-E72D297353CC}">
              <c16:uniqueId val="{00000001-4DCB-49B5-883C-78CF6EC26130}"/>
            </c:ext>
          </c:extLst>
        </c:ser>
        <c:dLbls>
          <c:showLegendKey val="0"/>
          <c:showVal val="0"/>
          <c:showCatName val="0"/>
          <c:showSerName val="0"/>
          <c:showPercent val="0"/>
          <c:showBubbleSize val="0"/>
        </c:dLbls>
        <c:marker val="1"/>
        <c:smooth val="0"/>
        <c:axId val="96794624"/>
        <c:axId val="96016000"/>
      </c:lineChart>
      <c:catAx>
        <c:axId val="96794624"/>
        <c:scaling>
          <c:orientation val="minMax"/>
        </c:scaling>
        <c:delete val="0"/>
        <c:axPos val="b"/>
        <c:numFmt formatCode="General" sourceLinked="1"/>
        <c:majorTickMark val="out"/>
        <c:minorTickMark val="none"/>
        <c:tickLblPos val="nextTo"/>
        <c:txPr>
          <a:bodyPr/>
          <a:lstStyle/>
          <a:p>
            <a:pPr>
              <a:defRPr sz="1400"/>
            </a:pPr>
            <a:endParaRPr lang="en-US"/>
          </a:p>
        </c:txPr>
        <c:crossAx val="96016000"/>
        <c:crosses val="autoZero"/>
        <c:auto val="1"/>
        <c:lblAlgn val="ctr"/>
        <c:lblOffset val="100"/>
        <c:noMultiLvlLbl val="0"/>
      </c:catAx>
      <c:valAx>
        <c:axId val="96016000"/>
        <c:scaling>
          <c:orientation val="minMax"/>
        </c:scaling>
        <c:delete val="0"/>
        <c:axPos val="l"/>
        <c:majorGridlines/>
        <c:numFmt formatCode="General" sourceLinked="1"/>
        <c:majorTickMark val="out"/>
        <c:minorTickMark val="none"/>
        <c:tickLblPos val="nextTo"/>
        <c:crossAx val="9679462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tx2"/>
            </a:solidFill>
          </c:spPr>
          <c:invertIfNegative val="0"/>
          <c:dLbls>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NH White</c:v>
                </c:pt>
                <c:pt idx="1">
                  <c:v>African American</c:v>
                </c:pt>
                <c:pt idx="2">
                  <c:v>Hispanic</c:v>
                </c:pt>
                <c:pt idx="3">
                  <c:v>Asian/PI</c:v>
                </c:pt>
              </c:strCache>
            </c:strRef>
          </c:cat>
          <c:val>
            <c:numRef>
              <c:f>Sheet1!$B$2:$B$5</c:f>
              <c:numCache>
                <c:formatCode>General</c:formatCode>
                <c:ptCount val="4"/>
                <c:pt idx="0">
                  <c:v>7.2</c:v>
                </c:pt>
                <c:pt idx="1">
                  <c:v>8</c:v>
                </c:pt>
                <c:pt idx="2">
                  <c:v>7.5</c:v>
                </c:pt>
                <c:pt idx="3">
                  <c:v>7.4</c:v>
                </c:pt>
              </c:numCache>
            </c:numRef>
          </c:val>
          <c:extLst>
            <c:ext xmlns:c16="http://schemas.microsoft.com/office/drawing/2014/chart" uri="{C3380CC4-5D6E-409C-BE32-E72D297353CC}">
              <c16:uniqueId val="{00000000-C466-48FC-872A-3E43C749A86A}"/>
            </c:ext>
          </c:extLst>
        </c:ser>
        <c:dLbls>
          <c:showLegendKey val="0"/>
          <c:showVal val="0"/>
          <c:showCatName val="0"/>
          <c:showSerName val="0"/>
          <c:showPercent val="0"/>
          <c:showBubbleSize val="0"/>
        </c:dLbls>
        <c:gapWidth val="150"/>
        <c:axId val="97269248"/>
        <c:axId val="96016576"/>
      </c:barChart>
      <c:catAx>
        <c:axId val="97269248"/>
        <c:scaling>
          <c:orientation val="minMax"/>
        </c:scaling>
        <c:delete val="0"/>
        <c:axPos val="b"/>
        <c:numFmt formatCode="General" sourceLinked="0"/>
        <c:majorTickMark val="out"/>
        <c:minorTickMark val="none"/>
        <c:tickLblPos val="nextTo"/>
        <c:txPr>
          <a:bodyPr/>
          <a:lstStyle/>
          <a:p>
            <a:pPr>
              <a:defRPr sz="1500"/>
            </a:pPr>
            <a:endParaRPr lang="en-US"/>
          </a:p>
        </c:txPr>
        <c:crossAx val="96016576"/>
        <c:crosses val="autoZero"/>
        <c:auto val="1"/>
        <c:lblAlgn val="ctr"/>
        <c:lblOffset val="100"/>
        <c:noMultiLvlLbl val="0"/>
      </c:catAx>
      <c:valAx>
        <c:axId val="96016576"/>
        <c:scaling>
          <c:orientation val="minMax"/>
        </c:scaling>
        <c:delete val="0"/>
        <c:axPos val="l"/>
        <c:majorGridlines/>
        <c:numFmt formatCode="General" sourceLinked="1"/>
        <c:majorTickMark val="out"/>
        <c:minorTickMark val="none"/>
        <c:tickLblPos val="nextTo"/>
        <c:crossAx val="9726924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Sheet1!$A$2</c:f>
              <c:strCache>
                <c:ptCount val="1"/>
                <c:pt idx="0">
                  <c:v>All Stages</c:v>
                </c:pt>
              </c:strCache>
            </c:strRef>
          </c:tx>
          <c:spPr>
            <a:solidFill>
              <a:schemeClr val="tx2"/>
            </a:solidFill>
          </c:spPr>
          <c:invertIfNegative val="0"/>
          <c:dLbls>
            <c:dLbl>
              <c:idx val="0"/>
              <c:layout>
                <c:manualLayout>
                  <c:x val="6.2843676355066776E-3"/>
                  <c:y val="-3.3016916880301717E-3"/>
                </c:manualLayout>
              </c:layout>
              <c:tx>
                <c:rich>
                  <a:bodyPr/>
                  <a:lstStyle/>
                  <a:p>
                    <a:r>
                      <a:rPr lang="en-US" dirty="0" smtClean="0"/>
                      <a:t>67.1%</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1DA-40FE-83F6-E0046FBCA514}"/>
                </c:ext>
              </c:extLst>
            </c:dLbl>
            <c:dLbl>
              <c:idx val="1"/>
              <c:tx>
                <c:rich>
                  <a:bodyPr/>
                  <a:lstStyle/>
                  <a:p>
                    <a:r>
                      <a:rPr lang="en-US" smtClean="0"/>
                      <a:t>91.6%</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1DA-40FE-83F6-E0046FBCA514}"/>
                </c:ext>
              </c:extLst>
            </c:dLbl>
            <c:dLbl>
              <c:idx val="2"/>
              <c:tx>
                <c:rich>
                  <a:bodyPr/>
                  <a:lstStyle/>
                  <a:p>
                    <a:r>
                      <a:rPr lang="en-US" smtClean="0"/>
                      <a:t>56.7%</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1DA-40FE-83F6-E0046FBCA514}"/>
                </c:ext>
              </c:extLst>
            </c:dLbl>
            <c:dLbl>
              <c:idx val="3"/>
              <c:tx>
                <c:rich>
                  <a:bodyPr/>
                  <a:lstStyle/>
                  <a:p>
                    <a:r>
                      <a:rPr lang="en-US" smtClean="0"/>
                      <a:t>17.7%</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1DA-40FE-83F6-E0046FBCA514}"/>
                </c:ext>
              </c:extLst>
            </c:dLbl>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All Stages</c:v>
                </c:pt>
                <c:pt idx="1">
                  <c:v>Localized</c:v>
                </c:pt>
                <c:pt idx="2">
                  <c:v>Regional</c:v>
                </c:pt>
                <c:pt idx="3">
                  <c:v>Distant</c:v>
                </c:pt>
              </c:strCache>
            </c:strRef>
          </c:cat>
          <c:val>
            <c:numRef>
              <c:f>Sheet1!$B$2:$B$5</c:f>
              <c:numCache>
                <c:formatCode>0%</c:formatCode>
                <c:ptCount val="4"/>
                <c:pt idx="0" formatCode="0.00%">
                  <c:v>0.67100000000000004</c:v>
                </c:pt>
                <c:pt idx="1">
                  <c:v>0.91600000000000004</c:v>
                </c:pt>
                <c:pt idx="2" formatCode="0.00%">
                  <c:v>0.56699999999999995</c:v>
                </c:pt>
                <c:pt idx="3" formatCode="0.00%">
                  <c:v>0.17100000000000001</c:v>
                </c:pt>
              </c:numCache>
            </c:numRef>
          </c:val>
          <c:extLst>
            <c:ext xmlns:c16="http://schemas.microsoft.com/office/drawing/2014/chart" uri="{C3380CC4-5D6E-409C-BE32-E72D297353CC}">
              <c16:uniqueId val="{00000000-552B-4C51-BEC1-D9DAEE101688}"/>
            </c:ext>
          </c:extLst>
        </c:ser>
        <c:dLbls>
          <c:showLegendKey val="0"/>
          <c:showVal val="0"/>
          <c:showCatName val="0"/>
          <c:showSerName val="0"/>
          <c:showPercent val="0"/>
          <c:showBubbleSize val="0"/>
        </c:dLbls>
        <c:gapWidth val="150"/>
        <c:axId val="97063424"/>
        <c:axId val="97043008"/>
      </c:barChart>
      <c:catAx>
        <c:axId val="97063424"/>
        <c:scaling>
          <c:orientation val="minMax"/>
        </c:scaling>
        <c:delete val="0"/>
        <c:axPos val="b"/>
        <c:numFmt formatCode="General" sourceLinked="0"/>
        <c:majorTickMark val="out"/>
        <c:minorTickMark val="none"/>
        <c:tickLblPos val="nextTo"/>
        <c:txPr>
          <a:bodyPr/>
          <a:lstStyle/>
          <a:p>
            <a:pPr>
              <a:defRPr sz="1500"/>
            </a:pPr>
            <a:endParaRPr lang="en-US"/>
          </a:p>
        </c:txPr>
        <c:crossAx val="97043008"/>
        <c:crosses val="autoZero"/>
        <c:auto val="1"/>
        <c:lblAlgn val="ctr"/>
        <c:lblOffset val="100"/>
        <c:noMultiLvlLbl val="0"/>
      </c:catAx>
      <c:valAx>
        <c:axId val="97043008"/>
        <c:scaling>
          <c:orientation val="minMax"/>
        </c:scaling>
        <c:delete val="1"/>
        <c:axPos val="l"/>
        <c:majorGridlines/>
        <c:numFmt formatCode="0.00%" sourceLinked="1"/>
        <c:majorTickMark val="out"/>
        <c:minorTickMark val="none"/>
        <c:tickLblPos val="nextTo"/>
        <c:crossAx val="97063424"/>
        <c:crosses val="autoZero"/>
        <c:crossBetween val="between"/>
      </c:valAx>
    </c:plotArea>
    <c:plotVisOnly val="1"/>
    <c:dispBlanksAs val="gap"/>
    <c:showDLblsOverMax val="0"/>
  </c:chart>
  <c:txPr>
    <a:bodyPr/>
    <a:lstStyle/>
    <a:p>
      <a:pPr>
        <a:defRPr sz="1800"/>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0728D8E-DCE0-4B2C-8639-4E001E3AE290}" type="datetimeFigureOut">
              <a:rPr lang="en-US" smtClean="0"/>
              <a:t>5/28/2019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8D6D1879-1748-4B4E-AADD-229945F6BB7B}" type="slidenum">
              <a:rPr lang="en-US" smtClean="0"/>
              <a:t>‹#›</a:t>
            </a:fld>
            <a:endParaRPr lang="en-US"/>
          </a:p>
        </p:txBody>
      </p:sp>
    </p:spTree>
    <p:extLst>
      <p:ext uri="{BB962C8B-B14F-4D97-AF65-F5344CB8AC3E}">
        <p14:creationId xmlns:p14="http://schemas.microsoft.com/office/powerpoint/2010/main" val="292856792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A9DEA23-011B-409B-9015-75651C3E07DE}" type="datetimeFigureOut">
              <a:rPr lang="en-US" smtClean="0"/>
              <a:t>5/28/2019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89B3BB6-DF52-4A37-8338-76D641CADAC2}"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A9DEA23-011B-409B-9015-75651C3E07DE}" type="datetimeFigureOut">
              <a:rPr lang="en-US" smtClean="0"/>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9B3BB6-DF52-4A37-8338-76D641CADAC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A9DEA23-011B-409B-9015-75651C3E07DE}" type="datetimeFigureOut">
              <a:rPr lang="en-US" smtClean="0"/>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9B3BB6-DF52-4A37-8338-76D641CADAC2}"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A9DEA23-011B-409B-9015-75651C3E07DE}" type="datetimeFigureOut">
              <a:rPr lang="en-US" smtClean="0"/>
              <a:t>5/28/2019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9B3BB6-DF52-4A37-8338-76D641CADAC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A9DEA23-011B-409B-9015-75651C3E07DE}" type="datetimeFigureOut">
              <a:rPr lang="en-US" smtClean="0"/>
              <a:t>5/28/2019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9B3BB6-DF52-4A37-8338-76D641CADAC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A9DEA23-011B-409B-9015-75651C3E07DE}" type="datetimeFigureOut">
              <a:rPr lang="en-US" smtClean="0"/>
              <a:t>5/28/2019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9B3BB6-DF52-4A37-8338-76D641CADAC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9DEA23-011B-409B-9015-75651C3E07DE}" type="datetimeFigureOut">
              <a:rPr lang="en-US" smtClean="0"/>
              <a:t>5/28/2019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9B3BB6-DF52-4A37-8338-76D641CADAC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A9DEA23-011B-409B-9015-75651C3E07DE}" type="datetimeFigureOut">
              <a:rPr lang="en-US" smtClean="0"/>
              <a:t>5/28/2019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9B3BB6-DF52-4A37-8338-76D641CADAC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A9DEA23-011B-409B-9015-75651C3E07DE}" type="datetimeFigureOut">
              <a:rPr lang="en-US" smtClean="0"/>
              <a:t>5/28/2019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489B3BB6-DF52-4A37-8338-76D641CADAC2}"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A9DEA23-011B-409B-9015-75651C3E07DE}" type="datetimeFigureOut">
              <a:rPr lang="en-US" smtClean="0"/>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9B3BB6-DF52-4A37-8338-76D641CADAC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A9DEA23-011B-409B-9015-75651C3E07DE}" type="datetimeFigureOut">
              <a:rPr lang="en-US" smtClean="0"/>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9B3BB6-DF52-4A37-8338-76D641CADAC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A9DEA23-011B-409B-9015-75651C3E07DE}" type="datetimeFigureOut">
              <a:rPr lang="en-US" smtClean="0"/>
              <a:t>5/28/2019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89B3BB6-DF52-4A37-8338-76D641CADAC2}"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hyperlink" Target="mailto:sandy.kwong@cdph.ca.gov"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marL="182880" indent="0">
              <a:buNone/>
            </a:pPr>
            <a:r>
              <a:rPr lang="en-US" sz="4800" dirty="0" smtClean="0"/>
              <a:t>Cancer Burden in California</a:t>
            </a:r>
            <a:endParaRPr lang="en-US" sz="4800" dirty="0"/>
          </a:p>
        </p:txBody>
      </p:sp>
      <p:sp>
        <p:nvSpPr>
          <p:cNvPr id="3" name="Subtitle 2"/>
          <p:cNvSpPr>
            <a:spLocks noGrp="1"/>
          </p:cNvSpPr>
          <p:nvPr>
            <p:ph type="subTitle" idx="1"/>
          </p:nvPr>
        </p:nvSpPr>
        <p:spPr/>
        <p:txBody>
          <a:bodyPr>
            <a:normAutofit/>
          </a:bodyPr>
          <a:lstStyle/>
          <a:p>
            <a:r>
              <a:rPr lang="en-US" sz="2000" dirty="0" smtClean="0"/>
              <a:t>Sandy </a:t>
            </a:r>
            <a:r>
              <a:rPr lang="en-US" sz="2000" dirty="0" err="1" smtClean="0"/>
              <a:t>Kwong</a:t>
            </a:r>
            <a:r>
              <a:rPr lang="en-US" sz="2000" dirty="0" smtClean="0"/>
              <a:t>, M.P.H.</a:t>
            </a:r>
          </a:p>
          <a:p>
            <a:r>
              <a:rPr lang="en-US" sz="2000" dirty="0" smtClean="0"/>
              <a:t>California Cancer Registry, CA Department of Public Health</a:t>
            </a:r>
          </a:p>
          <a:p>
            <a:r>
              <a:rPr lang="en-US" sz="2000" dirty="0" smtClean="0"/>
              <a:t>April 30, 2019</a:t>
            </a:r>
          </a:p>
        </p:txBody>
      </p:sp>
    </p:spTree>
    <p:extLst>
      <p:ext uri="{BB962C8B-B14F-4D97-AF65-F5344CB8AC3E}">
        <p14:creationId xmlns:p14="http://schemas.microsoft.com/office/powerpoint/2010/main" val="29096574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0352" y="2371344"/>
            <a:ext cx="7772400" cy="1362456"/>
          </a:xfrm>
        </p:spPr>
        <p:txBody>
          <a:bodyPr/>
          <a:lstStyle/>
          <a:p>
            <a:r>
              <a:rPr lang="en-US" sz="5400" dirty="0"/>
              <a:t>Background on the California Cancer Registry</a:t>
            </a:r>
            <a:br>
              <a:rPr lang="en-US" sz="5400" dirty="0"/>
            </a:br>
            <a:endParaRPr lang="en-US" dirty="0"/>
          </a:p>
        </p:txBody>
      </p:sp>
    </p:spTree>
    <p:extLst>
      <p:ext uri="{BB962C8B-B14F-4D97-AF65-F5344CB8AC3E}">
        <p14:creationId xmlns:p14="http://schemas.microsoft.com/office/powerpoint/2010/main" val="13394340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California Cancer Registry</a:t>
            </a:r>
            <a:endParaRPr lang="en-US" dirty="0"/>
          </a:p>
        </p:txBody>
      </p:sp>
      <p:sp>
        <p:nvSpPr>
          <p:cNvPr id="4" name="Rectangle 3"/>
          <p:cNvSpPr>
            <a:spLocks noGrp="1" noChangeArrowheads="1"/>
          </p:cNvSpPr>
          <p:nvPr>
            <p:ph idx="1"/>
          </p:nvPr>
        </p:nvSpPr>
        <p:spPr/>
        <p:txBody>
          <a:bodyPr>
            <a:normAutofit lnSpcReduction="10000"/>
          </a:bodyPr>
          <a:lstStyle/>
          <a:p>
            <a:pPr>
              <a:spcBef>
                <a:spcPct val="0"/>
              </a:spcBef>
              <a:buFontTx/>
              <a:buNone/>
            </a:pPr>
            <a:endParaRPr lang="en-US" altLang="en-US" b="0" i="1" dirty="0" smtClean="0"/>
          </a:p>
          <a:p>
            <a:pPr>
              <a:spcBef>
                <a:spcPct val="0"/>
              </a:spcBef>
              <a:buFontTx/>
              <a:buNone/>
            </a:pPr>
            <a:endParaRPr lang="en-US" altLang="en-US" i="1" dirty="0"/>
          </a:p>
          <a:p>
            <a:pPr>
              <a:spcBef>
                <a:spcPct val="0"/>
              </a:spcBef>
              <a:buFontTx/>
              <a:buNone/>
            </a:pPr>
            <a:r>
              <a:rPr lang="en-US" dirty="0"/>
              <a:t>California Cancer Registry (CCR) is a comprehensive </a:t>
            </a:r>
            <a:r>
              <a:rPr lang="en-US" dirty="0" smtClean="0"/>
              <a:t>statewide </a:t>
            </a:r>
            <a:r>
              <a:rPr lang="en-US" dirty="0"/>
              <a:t>cancer surveillance program and resource for the cancer community. We collect information about </a:t>
            </a:r>
            <a:r>
              <a:rPr lang="en-US" dirty="0" smtClean="0"/>
              <a:t>cancers </a:t>
            </a:r>
            <a:r>
              <a:rPr lang="en-US" dirty="0"/>
              <a:t>diagnosed in California. This information furthers our understanding of cancer and is used to develop strategies and policies for its prevention, treatment, and control. Our goal is to streamline reporting methods and to collect information critical to advancing the future of cancer diagnosis and treatment.</a:t>
            </a:r>
            <a:endParaRPr lang="en-US" altLang="en-US" dirty="0" smtClean="0"/>
          </a:p>
        </p:txBody>
      </p:sp>
    </p:spTree>
    <p:extLst>
      <p:ext uri="{BB962C8B-B14F-4D97-AF65-F5344CB8AC3E}">
        <p14:creationId xmlns:p14="http://schemas.microsoft.com/office/powerpoint/2010/main" val="20510024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smtClean="0"/>
              <a:t>The California Cancer Registry</a:t>
            </a:r>
            <a:endParaRPr lang="en-US" dirty="0"/>
          </a:p>
        </p:txBody>
      </p:sp>
      <p:sp>
        <p:nvSpPr>
          <p:cNvPr id="4" name="Rectangle 3"/>
          <p:cNvSpPr>
            <a:spLocks noGrp="1" noChangeArrowheads="1"/>
          </p:cNvSpPr>
          <p:nvPr>
            <p:ph idx="1"/>
          </p:nvPr>
        </p:nvSpPr>
        <p:spPr/>
        <p:txBody>
          <a:bodyPr/>
          <a:lstStyle/>
          <a:p>
            <a:pPr eaLnBrk="1" hangingPunct="1"/>
            <a:endParaRPr lang="en-US" altLang="en-US" dirty="0" smtClean="0"/>
          </a:p>
          <a:p>
            <a:pPr eaLnBrk="1" hangingPunct="1"/>
            <a:r>
              <a:rPr lang="en-US" altLang="en-US" dirty="0" smtClean="0"/>
              <a:t>Established by state law in 1985</a:t>
            </a:r>
          </a:p>
          <a:p>
            <a:pPr eaLnBrk="1" hangingPunct="1"/>
            <a:endParaRPr lang="en-US" altLang="en-US" dirty="0" smtClean="0"/>
          </a:p>
          <a:p>
            <a:pPr eaLnBrk="1" hangingPunct="1"/>
            <a:r>
              <a:rPr lang="en-US" altLang="en-US" dirty="0" smtClean="0"/>
              <a:t>Collects information on all new cancer cases and deaths for the entire state of California since 1988</a:t>
            </a:r>
          </a:p>
          <a:p>
            <a:pPr eaLnBrk="1" hangingPunct="1"/>
            <a:endParaRPr lang="en-US" altLang="en-US" dirty="0" smtClean="0"/>
          </a:p>
          <a:p>
            <a:pPr eaLnBrk="1" hangingPunct="1"/>
            <a:r>
              <a:rPr lang="en-US" altLang="en-US" dirty="0" smtClean="0"/>
              <a:t>Hospitals and physicians are required to report cancer cases to the CCR</a:t>
            </a:r>
          </a:p>
          <a:p>
            <a:pPr eaLnBrk="1" hangingPunct="1"/>
            <a:endParaRPr lang="en-US" altLang="en-US" dirty="0" smtClean="0"/>
          </a:p>
          <a:p>
            <a:pPr eaLnBrk="1" hangingPunct="1"/>
            <a:endParaRPr lang="en-US" altLang="en-US" dirty="0" smtClean="0"/>
          </a:p>
        </p:txBody>
      </p:sp>
    </p:spTree>
    <p:extLst>
      <p:ext uri="{BB962C8B-B14F-4D97-AF65-F5344CB8AC3E}">
        <p14:creationId xmlns:p14="http://schemas.microsoft.com/office/powerpoint/2010/main" val="21229588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smtClean="0"/>
              <a:t>The California Cancer Registry</a:t>
            </a:r>
            <a:endParaRPr lang="en-US" dirty="0"/>
          </a:p>
        </p:txBody>
      </p:sp>
      <p:sp>
        <p:nvSpPr>
          <p:cNvPr id="3" name="Content Placeholder 2"/>
          <p:cNvSpPr>
            <a:spLocks noGrp="1"/>
          </p:cNvSpPr>
          <p:nvPr>
            <p:ph idx="1"/>
          </p:nvPr>
        </p:nvSpPr>
        <p:spPr/>
        <p:txBody>
          <a:bodyPr/>
          <a:lstStyle/>
          <a:p>
            <a:endParaRPr lang="en-US" dirty="0" smtClean="0"/>
          </a:p>
          <a:p>
            <a:endParaRPr lang="en-US" dirty="0"/>
          </a:p>
        </p:txBody>
      </p:sp>
      <p:sp>
        <p:nvSpPr>
          <p:cNvPr id="4" name="Rectangle 3"/>
          <p:cNvSpPr txBox="1">
            <a:spLocks noChangeArrowheads="1"/>
          </p:cNvSpPr>
          <p:nvPr/>
        </p:nvSpPr>
        <p:spPr>
          <a:xfrm>
            <a:off x="457200" y="1600200"/>
            <a:ext cx="8229600" cy="4525963"/>
          </a:xfrm>
          <a:prstGeom prst="rect">
            <a:avLst/>
          </a:prstGeom>
        </p:spPr>
        <p:txBody>
          <a:bodyPr vert="horz">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endParaRPr lang="en-US" altLang="en-US" dirty="0" smtClean="0"/>
          </a:p>
          <a:p>
            <a:endParaRPr lang="en-US" altLang="en-US" dirty="0"/>
          </a:p>
          <a:p>
            <a:r>
              <a:rPr lang="en-US" altLang="en-US" dirty="0"/>
              <a:t>O</a:t>
            </a:r>
            <a:r>
              <a:rPr lang="en-US" altLang="en-US" dirty="0" smtClean="0"/>
              <a:t>ver 200,000 cancer case reports are reported each year</a:t>
            </a:r>
          </a:p>
          <a:p>
            <a:pPr marL="0" indent="0">
              <a:buNone/>
            </a:pPr>
            <a:endParaRPr lang="en-US" altLang="en-US" dirty="0" smtClean="0"/>
          </a:p>
          <a:p>
            <a:r>
              <a:rPr lang="en-US" altLang="en-US" dirty="0" smtClean="0"/>
              <a:t>Over 4 million cases diagnosed from 1988 forward in our database</a:t>
            </a:r>
          </a:p>
          <a:p>
            <a:pPr marL="0" indent="0">
              <a:buNone/>
            </a:pPr>
            <a:endParaRPr lang="en-US" altLang="en-US" dirty="0" smtClean="0"/>
          </a:p>
          <a:p>
            <a:endParaRPr lang="en-US" altLang="en-US" dirty="0" smtClean="0"/>
          </a:p>
        </p:txBody>
      </p:sp>
    </p:spTree>
    <p:extLst>
      <p:ext uri="{BB962C8B-B14F-4D97-AF65-F5344CB8AC3E}">
        <p14:creationId xmlns:p14="http://schemas.microsoft.com/office/powerpoint/2010/main" val="10242283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6000" dirty="0"/>
              <a:t/>
            </a:r>
            <a:br>
              <a:rPr lang="en-US" sz="6000" dirty="0"/>
            </a:br>
            <a:r>
              <a:rPr lang="en-US" sz="5400" dirty="0"/>
              <a:t>California Cancer Statistics</a:t>
            </a:r>
            <a:endParaRPr lang="en-US" dirty="0"/>
          </a:p>
        </p:txBody>
      </p:sp>
    </p:spTree>
    <p:extLst>
      <p:ext uri="{BB962C8B-B14F-4D97-AF65-F5344CB8AC3E}">
        <p14:creationId xmlns:p14="http://schemas.microsoft.com/office/powerpoint/2010/main" val="3392789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609600"/>
            <a:ext cx="8229600" cy="1143000"/>
          </a:xfrm>
        </p:spPr>
        <p:txBody>
          <a:bodyPr>
            <a:normAutofit/>
          </a:bodyPr>
          <a:lstStyle/>
          <a:p>
            <a:r>
              <a:rPr lang="en-US" sz="3600" dirty="0" smtClean="0"/>
              <a:t>Ten Most Common Types of Cancer Incidence, 2016</a:t>
            </a:r>
            <a:endParaRPr lang="en-US" sz="3600" dirty="0"/>
          </a:p>
        </p:txBody>
      </p:sp>
      <p:sp>
        <p:nvSpPr>
          <p:cNvPr id="8" name="Text Placeholder 7"/>
          <p:cNvSpPr>
            <a:spLocks noGrp="1"/>
          </p:cNvSpPr>
          <p:nvPr>
            <p:ph type="body" idx="1"/>
          </p:nvPr>
        </p:nvSpPr>
        <p:spPr>
          <a:xfrm>
            <a:off x="457200" y="1676400"/>
            <a:ext cx="4040188" cy="659352"/>
          </a:xfrm>
        </p:spPr>
        <p:txBody>
          <a:bodyPr/>
          <a:lstStyle/>
          <a:p>
            <a:r>
              <a:rPr lang="en-US" sz="2000" dirty="0" smtClean="0"/>
              <a:t>Male	</a:t>
            </a:r>
            <a:endParaRPr lang="en-US" sz="2000" dirty="0"/>
          </a:p>
        </p:txBody>
      </p:sp>
      <p:sp>
        <p:nvSpPr>
          <p:cNvPr id="10" name="Text Placeholder 9"/>
          <p:cNvSpPr>
            <a:spLocks noGrp="1"/>
          </p:cNvSpPr>
          <p:nvPr>
            <p:ph type="body" sz="half" idx="3"/>
          </p:nvPr>
        </p:nvSpPr>
        <p:spPr>
          <a:xfrm>
            <a:off x="4721225" y="1676400"/>
            <a:ext cx="4041775" cy="654843"/>
          </a:xfrm>
        </p:spPr>
        <p:txBody>
          <a:bodyPr>
            <a:normAutofit/>
          </a:bodyPr>
          <a:lstStyle/>
          <a:p>
            <a:r>
              <a:rPr lang="en-US" sz="2000" dirty="0" smtClean="0"/>
              <a:t>Female</a:t>
            </a:r>
            <a:endParaRPr lang="en-US" sz="2000" dirty="0"/>
          </a:p>
        </p:txBody>
      </p:sp>
      <p:graphicFrame>
        <p:nvGraphicFramePr>
          <p:cNvPr id="13" name="Content Placeholder 11"/>
          <p:cNvGraphicFramePr>
            <a:graphicFrameLocks noGrp="1"/>
          </p:cNvGraphicFramePr>
          <p:nvPr>
            <p:ph sz="quarter" idx="2"/>
            <p:extLst>
              <p:ext uri="{D42A27DB-BD31-4B8C-83A1-F6EECF244321}">
                <p14:modId xmlns:p14="http://schemas.microsoft.com/office/powerpoint/2010/main" val="2519309475"/>
              </p:ext>
            </p:extLst>
          </p:nvPr>
        </p:nvGraphicFramePr>
        <p:xfrm>
          <a:off x="4722812" y="2209800"/>
          <a:ext cx="4040188" cy="4257040"/>
        </p:xfrm>
        <a:graphic>
          <a:graphicData uri="http://schemas.openxmlformats.org/drawingml/2006/table">
            <a:tbl>
              <a:tblPr firstRow="1" bandRow="1">
                <a:tableStyleId>{5C22544A-7EE6-4342-B048-85BDC9FD1C3A}</a:tableStyleId>
              </a:tblPr>
              <a:tblGrid>
                <a:gridCol w="3810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820341">
                  <a:extLst>
                    <a:ext uri="{9D8B030D-6E8A-4147-A177-3AD203B41FA5}">
                      <a16:colId xmlns:a16="http://schemas.microsoft.com/office/drawing/2014/main" val="20002"/>
                    </a:ext>
                  </a:extLst>
                </a:gridCol>
                <a:gridCol w="1010047">
                  <a:extLst>
                    <a:ext uri="{9D8B030D-6E8A-4147-A177-3AD203B41FA5}">
                      <a16:colId xmlns:a16="http://schemas.microsoft.com/office/drawing/2014/main" val="20003"/>
                    </a:ext>
                  </a:extLst>
                </a:gridCol>
              </a:tblGrid>
              <a:tr h="370840">
                <a:tc>
                  <a:txBody>
                    <a:bodyPr/>
                    <a:lstStyle/>
                    <a:p>
                      <a:endParaRPr lang="en-US" sz="1600" dirty="0"/>
                    </a:p>
                  </a:txBody>
                  <a:tcPr/>
                </a:tc>
                <a:tc>
                  <a:txBody>
                    <a:bodyPr/>
                    <a:lstStyle/>
                    <a:p>
                      <a:r>
                        <a:rPr lang="en-US" sz="1400" dirty="0" smtClean="0"/>
                        <a:t>Cancer Site</a:t>
                      </a:r>
                      <a:endParaRPr lang="en-US" sz="1400" dirty="0"/>
                    </a:p>
                  </a:txBody>
                  <a:tcPr/>
                </a:tc>
                <a:tc>
                  <a:txBody>
                    <a:bodyPr/>
                    <a:lstStyle/>
                    <a:p>
                      <a:pPr algn="r"/>
                      <a:r>
                        <a:rPr lang="en-US" sz="1600" dirty="0" smtClean="0"/>
                        <a:t>Count</a:t>
                      </a:r>
                      <a:endParaRPr lang="en-US" sz="1600" dirty="0"/>
                    </a:p>
                  </a:txBody>
                  <a:tcPr/>
                </a:tc>
                <a:tc>
                  <a:txBody>
                    <a:bodyPr/>
                    <a:lstStyle/>
                    <a:p>
                      <a:pPr algn="r"/>
                      <a:r>
                        <a:rPr lang="en-US" sz="1600" dirty="0" smtClean="0"/>
                        <a:t>Rate</a:t>
                      </a:r>
                      <a:endParaRPr lang="en-US" sz="1600" dirty="0"/>
                    </a:p>
                  </a:txBody>
                  <a:tcPr/>
                </a:tc>
                <a:extLst>
                  <a:ext uri="{0D108BD9-81ED-4DB2-BD59-A6C34878D82A}">
                    <a16:rowId xmlns:a16="http://schemas.microsoft.com/office/drawing/2014/main" val="10000"/>
                  </a:ext>
                </a:extLst>
              </a:tr>
              <a:tr h="370840">
                <a:tc>
                  <a:txBody>
                    <a:bodyPr/>
                    <a:lstStyle/>
                    <a:p>
                      <a:r>
                        <a:rPr lang="en-US" sz="1600" dirty="0" smtClean="0"/>
                        <a:t>1</a:t>
                      </a:r>
                      <a:endParaRPr lang="en-US" sz="1600" dirty="0"/>
                    </a:p>
                  </a:txBody>
                  <a:tcPr/>
                </a:tc>
                <a:tc>
                  <a:txBody>
                    <a:bodyPr/>
                    <a:lstStyle/>
                    <a:p>
                      <a:r>
                        <a:rPr lang="en-US" sz="1400" dirty="0" smtClean="0"/>
                        <a:t>Breast</a:t>
                      </a:r>
                      <a:endParaRPr lang="en-US" sz="1400" dirty="0"/>
                    </a:p>
                  </a:txBody>
                  <a:tcPr/>
                </a:tc>
                <a:tc>
                  <a:txBody>
                    <a:bodyPr/>
                    <a:lstStyle/>
                    <a:p>
                      <a:pPr algn="r"/>
                      <a:r>
                        <a:rPr lang="en-US" sz="1600" dirty="0" smtClean="0"/>
                        <a:t>26,581</a:t>
                      </a:r>
                      <a:endParaRPr lang="en-US" sz="1600" dirty="0"/>
                    </a:p>
                  </a:txBody>
                  <a:tcPr/>
                </a:tc>
                <a:tc>
                  <a:txBody>
                    <a:bodyPr/>
                    <a:lstStyle/>
                    <a:p>
                      <a:pPr algn="r"/>
                      <a:r>
                        <a:rPr lang="en-US" sz="1600" dirty="0" smtClean="0"/>
                        <a:t>118.7</a:t>
                      </a:r>
                      <a:endParaRPr lang="en-US" sz="1600" dirty="0"/>
                    </a:p>
                  </a:txBody>
                  <a:tcPr/>
                </a:tc>
                <a:extLst>
                  <a:ext uri="{0D108BD9-81ED-4DB2-BD59-A6C34878D82A}">
                    <a16:rowId xmlns:a16="http://schemas.microsoft.com/office/drawing/2014/main" val="10001"/>
                  </a:ext>
                </a:extLst>
              </a:tr>
              <a:tr h="401320">
                <a:tc>
                  <a:txBody>
                    <a:bodyPr/>
                    <a:lstStyle/>
                    <a:p>
                      <a:r>
                        <a:rPr lang="en-US" sz="1600" dirty="0" smtClean="0"/>
                        <a:t>2</a:t>
                      </a:r>
                      <a:endParaRPr lang="en-US" sz="1600" dirty="0"/>
                    </a:p>
                  </a:txBody>
                  <a:tcPr/>
                </a:tc>
                <a:tc>
                  <a:txBody>
                    <a:bodyPr/>
                    <a:lstStyle/>
                    <a:p>
                      <a:r>
                        <a:rPr lang="en-US" sz="1400" dirty="0" smtClean="0"/>
                        <a:t>Lung &amp; Bronchus</a:t>
                      </a:r>
                      <a:endParaRPr lang="en-US" sz="1400" dirty="0"/>
                    </a:p>
                  </a:txBody>
                  <a:tcPr/>
                </a:tc>
                <a:tc>
                  <a:txBody>
                    <a:bodyPr/>
                    <a:lstStyle/>
                    <a:p>
                      <a:pPr algn="r"/>
                      <a:r>
                        <a:rPr lang="en-US" sz="1600" dirty="0" smtClean="0"/>
                        <a:t>8,159</a:t>
                      </a:r>
                    </a:p>
                  </a:txBody>
                  <a:tcPr/>
                </a:tc>
                <a:tc>
                  <a:txBody>
                    <a:bodyPr/>
                    <a:lstStyle/>
                    <a:p>
                      <a:pPr algn="r"/>
                      <a:r>
                        <a:rPr lang="en-US" sz="1600" dirty="0" smtClean="0"/>
                        <a:t>35.1</a:t>
                      </a:r>
                      <a:endParaRPr lang="en-US" sz="1600" dirty="0"/>
                    </a:p>
                  </a:txBody>
                  <a:tcPr/>
                </a:tc>
                <a:extLst>
                  <a:ext uri="{0D108BD9-81ED-4DB2-BD59-A6C34878D82A}">
                    <a16:rowId xmlns:a16="http://schemas.microsoft.com/office/drawing/2014/main" val="10002"/>
                  </a:ext>
                </a:extLst>
              </a:tr>
              <a:tr h="370840">
                <a:tc>
                  <a:txBody>
                    <a:bodyPr/>
                    <a:lstStyle/>
                    <a:p>
                      <a:r>
                        <a:rPr lang="en-US" sz="1600" dirty="0" smtClean="0"/>
                        <a:t>3</a:t>
                      </a:r>
                      <a:endParaRPr lang="en-US" sz="1600" dirty="0"/>
                    </a:p>
                  </a:txBody>
                  <a:tcPr/>
                </a:tc>
                <a:tc>
                  <a:txBody>
                    <a:bodyPr/>
                    <a:lstStyle/>
                    <a:p>
                      <a:r>
                        <a:rPr lang="en-US" sz="1400" dirty="0" smtClean="0"/>
                        <a:t>Colorectal</a:t>
                      </a:r>
                      <a:endParaRPr lang="en-US" sz="1400" dirty="0"/>
                    </a:p>
                  </a:txBody>
                  <a:tcPr/>
                </a:tc>
                <a:tc>
                  <a:txBody>
                    <a:bodyPr/>
                    <a:lstStyle/>
                    <a:p>
                      <a:pPr algn="r"/>
                      <a:r>
                        <a:rPr lang="en-US" sz="1600" dirty="0" smtClean="0"/>
                        <a:t>6,964</a:t>
                      </a:r>
                      <a:endParaRPr lang="en-US" sz="1600" dirty="0"/>
                    </a:p>
                  </a:txBody>
                  <a:tcPr/>
                </a:tc>
                <a:tc>
                  <a:txBody>
                    <a:bodyPr/>
                    <a:lstStyle/>
                    <a:p>
                      <a:pPr algn="r"/>
                      <a:r>
                        <a:rPr lang="en-US" sz="1600" dirty="0" smtClean="0"/>
                        <a:t>30.6</a:t>
                      </a:r>
                      <a:endParaRPr lang="en-US" sz="1600" dirty="0"/>
                    </a:p>
                  </a:txBody>
                  <a:tcPr/>
                </a:tc>
                <a:extLst>
                  <a:ext uri="{0D108BD9-81ED-4DB2-BD59-A6C34878D82A}">
                    <a16:rowId xmlns:a16="http://schemas.microsoft.com/office/drawing/2014/main" val="10003"/>
                  </a:ext>
                </a:extLst>
              </a:tr>
              <a:tr h="370840">
                <a:tc>
                  <a:txBody>
                    <a:bodyPr/>
                    <a:lstStyle/>
                    <a:p>
                      <a:r>
                        <a:rPr lang="en-US" sz="1600" dirty="0" smtClean="0"/>
                        <a:t>4</a:t>
                      </a:r>
                      <a:endParaRPr lang="en-US" sz="1600" dirty="0"/>
                    </a:p>
                  </a:txBody>
                  <a:tcPr/>
                </a:tc>
                <a:tc>
                  <a:txBody>
                    <a:bodyPr/>
                    <a:lstStyle/>
                    <a:p>
                      <a:r>
                        <a:rPr lang="en-US" sz="1400" dirty="0" smtClean="0"/>
                        <a:t>Corpus Uterus,</a:t>
                      </a:r>
                      <a:r>
                        <a:rPr lang="en-US" sz="1400" baseline="0" dirty="0" smtClean="0"/>
                        <a:t> NOS</a:t>
                      </a:r>
                      <a:endParaRPr lang="en-US" sz="1400" dirty="0"/>
                    </a:p>
                  </a:txBody>
                  <a:tcPr/>
                </a:tc>
                <a:tc>
                  <a:txBody>
                    <a:bodyPr/>
                    <a:lstStyle/>
                    <a:p>
                      <a:pPr algn="r"/>
                      <a:r>
                        <a:rPr lang="en-US" sz="1600" dirty="0" smtClean="0"/>
                        <a:t>6,184</a:t>
                      </a:r>
                      <a:endParaRPr lang="en-US" sz="1600" dirty="0"/>
                    </a:p>
                  </a:txBody>
                  <a:tcPr/>
                </a:tc>
                <a:tc>
                  <a:txBody>
                    <a:bodyPr/>
                    <a:lstStyle/>
                    <a:p>
                      <a:pPr algn="r"/>
                      <a:r>
                        <a:rPr lang="en-US" sz="1600" dirty="0" smtClean="0"/>
                        <a:t>26.6</a:t>
                      </a:r>
                      <a:endParaRPr lang="en-US" sz="1600" dirty="0"/>
                    </a:p>
                  </a:txBody>
                  <a:tcPr/>
                </a:tc>
                <a:extLst>
                  <a:ext uri="{0D108BD9-81ED-4DB2-BD59-A6C34878D82A}">
                    <a16:rowId xmlns:a16="http://schemas.microsoft.com/office/drawing/2014/main" val="10004"/>
                  </a:ext>
                </a:extLst>
              </a:tr>
              <a:tr h="370840">
                <a:tc>
                  <a:txBody>
                    <a:bodyPr/>
                    <a:lstStyle/>
                    <a:p>
                      <a:r>
                        <a:rPr lang="en-US" sz="1600" dirty="0" smtClean="0"/>
                        <a:t>5</a:t>
                      </a:r>
                      <a:endParaRPr lang="en-US" sz="1600" dirty="0"/>
                    </a:p>
                  </a:txBody>
                  <a:tcPr/>
                </a:tc>
                <a:tc>
                  <a:txBody>
                    <a:bodyPr/>
                    <a:lstStyle/>
                    <a:p>
                      <a:r>
                        <a:rPr lang="en-US" sz="1400" dirty="0" smtClean="0"/>
                        <a:t>Thyroid</a:t>
                      </a:r>
                      <a:endParaRPr lang="en-US" sz="1400" dirty="0"/>
                    </a:p>
                  </a:txBody>
                  <a:tcPr/>
                </a:tc>
                <a:tc>
                  <a:txBody>
                    <a:bodyPr/>
                    <a:lstStyle/>
                    <a:p>
                      <a:pPr algn="r"/>
                      <a:r>
                        <a:rPr lang="en-US" sz="1600" dirty="0" smtClean="0"/>
                        <a:t>3,892</a:t>
                      </a:r>
                      <a:endParaRPr lang="en-US" sz="1600" dirty="0"/>
                    </a:p>
                  </a:txBody>
                  <a:tcPr/>
                </a:tc>
                <a:tc>
                  <a:txBody>
                    <a:bodyPr/>
                    <a:lstStyle/>
                    <a:p>
                      <a:pPr algn="r"/>
                      <a:r>
                        <a:rPr lang="en-US" sz="1600" dirty="0" smtClean="0"/>
                        <a:t>18.8</a:t>
                      </a:r>
                      <a:endParaRPr lang="en-US" sz="1600" dirty="0"/>
                    </a:p>
                  </a:txBody>
                  <a:tcPr/>
                </a:tc>
                <a:extLst>
                  <a:ext uri="{0D108BD9-81ED-4DB2-BD59-A6C34878D82A}">
                    <a16:rowId xmlns:a16="http://schemas.microsoft.com/office/drawing/2014/main" val="10005"/>
                  </a:ext>
                </a:extLst>
              </a:tr>
              <a:tr h="370840">
                <a:tc>
                  <a:txBody>
                    <a:bodyPr/>
                    <a:lstStyle/>
                    <a:p>
                      <a:r>
                        <a:rPr lang="en-US" sz="1600" dirty="0" smtClean="0"/>
                        <a:t>6</a:t>
                      </a:r>
                      <a:endParaRPr lang="en-US" sz="1600" dirty="0"/>
                    </a:p>
                  </a:txBody>
                  <a:tcPr/>
                </a:tc>
                <a:tc>
                  <a:txBody>
                    <a:bodyPr/>
                    <a:lstStyle/>
                    <a:p>
                      <a:r>
                        <a:rPr lang="en-US" sz="1400" dirty="0" smtClean="0"/>
                        <a:t>Melanoma</a:t>
                      </a:r>
                      <a:endParaRPr lang="en-US" sz="1400" dirty="0"/>
                    </a:p>
                  </a:txBody>
                  <a:tcPr/>
                </a:tc>
                <a:tc>
                  <a:txBody>
                    <a:bodyPr/>
                    <a:lstStyle/>
                    <a:p>
                      <a:pPr algn="r"/>
                      <a:r>
                        <a:rPr lang="en-US" sz="1600" dirty="0" smtClean="0"/>
                        <a:t>3,772</a:t>
                      </a:r>
                      <a:endParaRPr lang="en-US" sz="1600" dirty="0"/>
                    </a:p>
                  </a:txBody>
                  <a:tcPr/>
                </a:tc>
                <a:tc>
                  <a:txBody>
                    <a:bodyPr/>
                    <a:lstStyle/>
                    <a:p>
                      <a:pPr algn="r"/>
                      <a:r>
                        <a:rPr lang="en-US" sz="1600" dirty="0" smtClean="0"/>
                        <a:t>16.8</a:t>
                      </a:r>
                      <a:endParaRPr lang="en-US" sz="1600" dirty="0"/>
                    </a:p>
                  </a:txBody>
                  <a:tcPr/>
                </a:tc>
                <a:extLst>
                  <a:ext uri="{0D108BD9-81ED-4DB2-BD59-A6C34878D82A}">
                    <a16:rowId xmlns:a16="http://schemas.microsoft.com/office/drawing/2014/main" val="10006"/>
                  </a:ext>
                </a:extLst>
              </a:tr>
              <a:tr h="370840">
                <a:tc>
                  <a:txBody>
                    <a:bodyPr/>
                    <a:lstStyle/>
                    <a:p>
                      <a:r>
                        <a:rPr lang="en-US" sz="1600" dirty="0" smtClean="0"/>
                        <a:t>7</a:t>
                      </a:r>
                      <a:endParaRPr lang="en-US" sz="1600" dirty="0"/>
                    </a:p>
                  </a:txBody>
                  <a:tcPr/>
                </a:tc>
                <a:tc>
                  <a:txBody>
                    <a:bodyPr/>
                    <a:lstStyle/>
                    <a:p>
                      <a:r>
                        <a:rPr lang="en-US" sz="1400" dirty="0" smtClean="0"/>
                        <a:t>NHL</a:t>
                      </a:r>
                      <a:endParaRPr lang="en-US" sz="1400" dirty="0"/>
                    </a:p>
                  </a:txBody>
                  <a:tcPr/>
                </a:tc>
                <a:tc>
                  <a:txBody>
                    <a:bodyPr/>
                    <a:lstStyle/>
                    <a:p>
                      <a:pPr algn="r"/>
                      <a:r>
                        <a:rPr lang="en-US" sz="1600" dirty="0" smtClean="0"/>
                        <a:t>3,367</a:t>
                      </a:r>
                      <a:endParaRPr lang="en-US" sz="1600" dirty="0"/>
                    </a:p>
                  </a:txBody>
                  <a:tcPr/>
                </a:tc>
                <a:tc>
                  <a:txBody>
                    <a:bodyPr/>
                    <a:lstStyle/>
                    <a:p>
                      <a:pPr algn="r"/>
                      <a:r>
                        <a:rPr lang="en-US" sz="1600" dirty="0" smtClean="0"/>
                        <a:t>14.7</a:t>
                      </a:r>
                      <a:endParaRPr lang="en-US" sz="1600" dirty="0"/>
                    </a:p>
                  </a:txBody>
                  <a:tcPr/>
                </a:tc>
                <a:extLst>
                  <a:ext uri="{0D108BD9-81ED-4DB2-BD59-A6C34878D82A}">
                    <a16:rowId xmlns:a16="http://schemas.microsoft.com/office/drawing/2014/main" val="10007"/>
                  </a:ext>
                </a:extLst>
              </a:tr>
              <a:tr h="370840">
                <a:tc>
                  <a:txBody>
                    <a:bodyPr/>
                    <a:lstStyle/>
                    <a:p>
                      <a:r>
                        <a:rPr lang="en-US" sz="1600" dirty="0" smtClean="0"/>
                        <a:t>8</a:t>
                      </a:r>
                      <a:endParaRPr lang="en-US" sz="1600" dirty="0"/>
                    </a:p>
                  </a:txBody>
                  <a:tcPr/>
                </a:tc>
                <a:tc>
                  <a:txBody>
                    <a:bodyPr/>
                    <a:lstStyle/>
                    <a:p>
                      <a:r>
                        <a:rPr lang="en-US" sz="1400" dirty="0" smtClean="0"/>
                        <a:t>Ovary</a:t>
                      </a:r>
                      <a:endParaRPr lang="en-US" sz="1400" dirty="0"/>
                    </a:p>
                  </a:txBody>
                  <a:tcPr/>
                </a:tc>
                <a:tc>
                  <a:txBody>
                    <a:bodyPr/>
                    <a:lstStyle/>
                    <a:p>
                      <a:pPr algn="r"/>
                      <a:r>
                        <a:rPr lang="en-US" sz="1600" dirty="0" smtClean="0"/>
                        <a:t>2,400</a:t>
                      </a:r>
                      <a:endParaRPr lang="en-US" sz="1600" dirty="0"/>
                    </a:p>
                  </a:txBody>
                  <a:tcPr/>
                </a:tc>
                <a:tc>
                  <a:txBody>
                    <a:bodyPr/>
                    <a:lstStyle/>
                    <a:p>
                      <a:pPr algn="r"/>
                      <a:r>
                        <a:rPr lang="en-US" sz="1600" dirty="0" smtClean="0"/>
                        <a:t>10.7</a:t>
                      </a:r>
                      <a:endParaRPr lang="en-US" sz="1600" dirty="0"/>
                    </a:p>
                  </a:txBody>
                  <a:tcPr/>
                </a:tc>
                <a:extLst>
                  <a:ext uri="{0D108BD9-81ED-4DB2-BD59-A6C34878D82A}">
                    <a16:rowId xmlns:a16="http://schemas.microsoft.com/office/drawing/2014/main" val="10008"/>
                  </a:ext>
                </a:extLst>
              </a:tr>
              <a:tr h="370840">
                <a:tc>
                  <a:txBody>
                    <a:bodyPr/>
                    <a:lstStyle/>
                    <a:p>
                      <a:r>
                        <a:rPr lang="en-US" sz="1600" dirty="0" smtClean="0"/>
                        <a:t>9</a:t>
                      </a:r>
                      <a:endParaRPr lang="en-US" sz="1600" dirty="0"/>
                    </a:p>
                  </a:txBody>
                  <a:tcPr/>
                </a:tc>
                <a:tc>
                  <a:txBody>
                    <a:bodyPr/>
                    <a:lstStyle/>
                    <a:p>
                      <a:r>
                        <a:rPr lang="en-US" sz="1400" dirty="0" smtClean="0"/>
                        <a:t>Pancreas</a:t>
                      </a:r>
                      <a:endParaRPr lang="en-US" sz="1400" dirty="0"/>
                    </a:p>
                  </a:txBody>
                  <a:tcPr/>
                </a:tc>
                <a:tc>
                  <a:txBody>
                    <a:bodyPr/>
                    <a:lstStyle/>
                    <a:p>
                      <a:pPr algn="r"/>
                      <a:r>
                        <a:rPr lang="en-US" sz="1600" dirty="0" smtClean="0"/>
                        <a:t>2,372</a:t>
                      </a:r>
                      <a:endParaRPr lang="en-US" sz="1600" dirty="0"/>
                    </a:p>
                  </a:txBody>
                  <a:tcPr/>
                </a:tc>
                <a:tc>
                  <a:txBody>
                    <a:bodyPr/>
                    <a:lstStyle/>
                    <a:p>
                      <a:pPr algn="r"/>
                      <a:r>
                        <a:rPr lang="en-US" sz="1600" dirty="0" smtClean="0"/>
                        <a:t>10.2</a:t>
                      </a:r>
                      <a:endParaRPr lang="en-US" sz="1600" dirty="0"/>
                    </a:p>
                  </a:txBody>
                  <a:tcPr/>
                </a:tc>
                <a:extLst>
                  <a:ext uri="{0D108BD9-81ED-4DB2-BD59-A6C34878D82A}">
                    <a16:rowId xmlns:a16="http://schemas.microsoft.com/office/drawing/2014/main" val="10009"/>
                  </a:ext>
                </a:extLst>
              </a:tr>
              <a:tr h="452120">
                <a:tc>
                  <a:txBody>
                    <a:bodyPr/>
                    <a:lstStyle/>
                    <a:p>
                      <a:r>
                        <a:rPr lang="en-US" sz="1600" dirty="0" smtClean="0"/>
                        <a:t>10</a:t>
                      </a:r>
                      <a:endParaRPr lang="en-US" sz="1600" dirty="0"/>
                    </a:p>
                  </a:txBody>
                  <a:tcPr/>
                </a:tc>
                <a:tc>
                  <a:txBody>
                    <a:bodyPr/>
                    <a:lstStyle/>
                    <a:p>
                      <a:r>
                        <a:rPr lang="en-US" sz="1400" dirty="0" smtClean="0"/>
                        <a:t>Kidney and Renal Pelvis</a:t>
                      </a:r>
                    </a:p>
                  </a:txBody>
                  <a:tcPr/>
                </a:tc>
                <a:tc>
                  <a:txBody>
                    <a:bodyPr/>
                    <a:lstStyle/>
                    <a:p>
                      <a:pPr algn="r"/>
                      <a:r>
                        <a:rPr lang="en-US" sz="1600" dirty="0" smtClean="0"/>
                        <a:t>2,204</a:t>
                      </a:r>
                      <a:endParaRPr lang="en-US" sz="1600" dirty="0"/>
                    </a:p>
                  </a:txBody>
                  <a:tcPr/>
                </a:tc>
                <a:tc>
                  <a:txBody>
                    <a:bodyPr/>
                    <a:lstStyle/>
                    <a:p>
                      <a:pPr algn="r"/>
                      <a:r>
                        <a:rPr lang="en-US" sz="1600" dirty="0" smtClean="0"/>
                        <a:t>9.7</a:t>
                      </a:r>
                      <a:endParaRPr lang="en-US" sz="1600" dirty="0"/>
                    </a:p>
                  </a:txBody>
                  <a:tcPr/>
                </a:tc>
                <a:extLst>
                  <a:ext uri="{0D108BD9-81ED-4DB2-BD59-A6C34878D82A}">
                    <a16:rowId xmlns:a16="http://schemas.microsoft.com/office/drawing/2014/main" val="10010"/>
                  </a:ext>
                </a:extLst>
              </a:tr>
            </a:tbl>
          </a:graphicData>
        </a:graphic>
      </p:graphicFrame>
      <p:graphicFrame>
        <p:nvGraphicFramePr>
          <p:cNvPr id="12" name="Content Placeholder 11"/>
          <p:cNvGraphicFramePr>
            <a:graphicFrameLocks noGrp="1"/>
          </p:cNvGraphicFramePr>
          <p:nvPr>
            <p:ph sz="quarter" idx="4"/>
            <p:extLst>
              <p:ext uri="{D42A27DB-BD31-4B8C-83A1-F6EECF244321}">
                <p14:modId xmlns:p14="http://schemas.microsoft.com/office/powerpoint/2010/main" val="3269717899"/>
              </p:ext>
            </p:extLst>
          </p:nvPr>
        </p:nvGraphicFramePr>
        <p:xfrm>
          <a:off x="457200" y="2209800"/>
          <a:ext cx="4040188" cy="4551680"/>
        </p:xfrm>
        <a:graphic>
          <a:graphicData uri="http://schemas.openxmlformats.org/drawingml/2006/table">
            <a:tbl>
              <a:tblPr firstRow="1" bandRow="1">
                <a:tableStyleId>{5C22544A-7EE6-4342-B048-85BDC9FD1C3A}</a:tableStyleId>
              </a:tblPr>
              <a:tblGrid>
                <a:gridCol w="3810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820341">
                  <a:extLst>
                    <a:ext uri="{9D8B030D-6E8A-4147-A177-3AD203B41FA5}">
                      <a16:colId xmlns:a16="http://schemas.microsoft.com/office/drawing/2014/main" val="20002"/>
                    </a:ext>
                  </a:extLst>
                </a:gridCol>
                <a:gridCol w="1010047">
                  <a:extLst>
                    <a:ext uri="{9D8B030D-6E8A-4147-A177-3AD203B41FA5}">
                      <a16:colId xmlns:a16="http://schemas.microsoft.com/office/drawing/2014/main" val="20003"/>
                    </a:ext>
                  </a:extLst>
                </a:gridCol>
              </a:tblGrid>
              <a:tr h="370840">
                <a:tc>
                  <a:txBody>
                    <a:bodyPr/>
                    <a:lstStyle/>
                    <a:p>
                      <a:endParaRPr lang="en-US" sz="1600" dirty="0"/>
                    </a:p>
                  </a:txBody>
                  <a:tcPr/>
                </a:tc>
                <a:tc>
                  <a:txBody>
                    <a:bodyPr/>
                    <a:lstStyle/>
                    <a:p>
                      <a:r>
                        <a:rPr lang="en-US" sz="1400" dirty="0" smtClean="0"/>
                        <a:t>Cancer Site</a:t>
                      </a:r>
                      <a:endParaRPr lang="en-US" sz="1400" dirty="0"/>
                    </a:p>
                  </a:txBody>
                  <a:tcPr/>
                </a:tc>
                <a:tc>
                  <a:txBody>
                    <a:bodyPr/>
                    <a:lstStyle/>
                    <a:p>
                      <a:pPr algn="r"/>
                      <a:r>
                        <a:rPr lang="en-US" sz="1600" dirty="0" smtClean="0"/>
                        <a:t>Count</a:t>
                      </a:r>
                      <a:endParaRPr lang="en-US" sz="1600" dirty="0"/>
                    </a:p>
                  </a:txBody>
                  <a:tcPr/>
                </a:tc>
                <a:tc>
                  <a:txBody>
                    <a:bodyPr/>
                    <a:lstStyle/>
                    <a:p>
                      <a:pPr algn="r"/>
                      <a:r>
                        <a:rPr lang="en-US" sz="1600" dirty="0" smtClean="0"/>
                        <a:t>Rate</a:t>
                      </a:r>
                      <a:endParaRPr lang="en-US" sz="1600" dirty="0"/>
                    </a:p>
                  </a:txBody>
                  <a:tcPr/>
                </a:tc>
                <a:extLst>
                  <a:ext uri="{0D108BD9-81ED-4DB2-BD59-A6C34878D82A}">
                    <a16:rowId xmlns:a16="http://schemas.microsoft.com/office/drawing/2014/main" val="10000"/>
                  </a:ext>
                </a:extLst>
              </a:tr>
              <a:tr h="370840">
                <a:tc>
                  <a:txBody>
                    <a:bodyPr/>
                    <a:lstStyle/>
                    <a:p>
                      <a:r>
                        <a:rPr lang="en-US" sz="1600" dirty="0" smtClean="0"/>
                        <a:t>1</a:t>
                      </a:r>
                      <a:endParaRPr lang="en-US" sz="1600" dirty="0"/>
                    </a:p>
                  </a:txBody>
                  <a:tcPr/>
                </a:tc>
                <a:tc>
                  <a:txBody>
                    <a:bodyPr/>
                    <a:lstStyle/>
                    <a:p>
                      <a:r>
                        <a:rPr lang="en-US" sz="1400" dirty="0" smtClean="0"/>
                        <a:t>Prostate</a:t>
                      </a:r>
                      <a:endParaRPr lang="en-US" sz="1400" dirty="0"/>
                    </a:p>
                  </a:txBody>
                  <a:tcPr/>
                </a:tc>
                <a:tc>
                  <a:txBody>
                    <a:bodyPr/>
                    <a:lstStyle/>
                    <a:p>
                      <a:pPr algn="r"/>
                      <a:r>
                        <a:rPr lang="en-US" sz="1600" dirty="0" smtClean="0"/>
                        <a:t>17,975</a:t>
                      </a:r>
                      <a:endParaRPr lang="en-US" sz="1600" dirty="0"/>
                    </a:p>
                  </a:txBody>
                  <a:tcPr/>
                </a:tc>
                <a:tc>
                  <a:txBody>
                    <a:bodyPr/>
                    <a:lstStyle/>
                    <a:p>
                      <a:pPr algn="r"/>
                      <a:r>
                        <a:rPr lang="en-US" sz="1600" dirty="0" smtClean="0"/>
                        <a:t>86.0</a:t>
                      </a:r>
                      <a:endParaRPr lang="en-US" sz="1600" dirty="0"/>
                    </a:p>
                  </a:txBody>
                  <a:tcPr/>
                </a:tc>
                <a:extLst>
                  <a:ext uri="{0D108BD9-81ED-4DB2-BD59-A6C34878D82A}">
                    <a16:rowId xmlns:a16="http://schemas.microsoft.com/office/drawing/2014/main" val="10001"/>
                  </a:ext>
                </a:extLst>
              </a:tr>
              <a:tr h="401320">
                <a:tc>
                  <a:txBody>
                    <a:bodyPr/>
                    <a:lstStyle/>
                    <a:p>
                      <a:r>
                        <a:rPr lang="en-US" sz="1600" dirty="0" smtClean="0"/>
                        <a:t>2</a:t>
                      </a:r>
                      <a:endParaRPr lang="en-US" sz="1600" dirty="0"/>
                    </a:p>
                  </a:txBody>
                  <a:tcPr/>
                </a:tc>
                <a:tc>
                  <a:txBody>
                    <a:bodyPr/>
                    <a:lstStyle/>
                    <a:p>
                      <a:r>
                        <a:rPr lang="en-US" sz="1400" dirty="0" smtClean="0"/>
                        <a:t>Lung &amp; Bronchus</a:t>
                      </a:r>
                      <a:endParaRPr lang="en-US" sz="1400" dirty="0"/>
                    </a:p>
                  </a:txBody>
                  <a:tcPr/>
                </a:tc>
                <a:tc>
                  <a:txBody>
                    <a:bodyPr/>
                    <a:lstStyle/>
                    <a:p>
                      <a:pPr algn="r"/>
                      <a:r>
                        <a:rPr lang="en-US" sz="1600" dirty="0" smtClean="0"/>
                        <a:t>8,088</a:t>
                      </a:r>
                    </a:p>
                  </a:txBody>
                  <a:tcPr/>
                </a:tc>
                <a:tc>
                  <a:txBody>
                    <a:bodyPr/>
                    <a:lstStyle/>
                    <a:p>
                      <a:pPr algn="r"/>
                      <a:r>
                        <a:rPr lang="en-US" sz="1600" dirty="0" smtClean="0"/>
                        <a:t>42.5</a:t>
                      </a:r>
                      <a:endParaRPr lang="en-US" sz="1600" dirty="0"/>
                    </a:p>
                  </a:txBody>
                  <a:tcPr/>
                </a:tc>
                <a:extLst>
                  <a:ext uri="{0D108BD9-81ED-4DB2-BD59-A6C34878D82A}">
                    <a16:rowId xmlns:a16="http://schemas.microsoft.com/office/drawing/2014/main" val="10002"/>
                  </a:ext>
                </a:extLst>
              </a:tr>
              <a:tr h="370840">
                <a:tc>
                  <a:txBody>
                    <a:bodyPr/>
                    <a:lstStyle/>
                    <a:p>
                      <a:r>
                        <a:rPr lang="en-US" sz="1600" dirty="0" smtClean="0"/>
                        <a:t>3</a:t>
                      </a:r>
                      <a:endParaRPr lang="en-US" sz="1600" dirty="0"/>
                    </a:p>
                  </a:txBody>
                  <a:tcPr/>
                </a:tc>
                <a:tc>
                  <a:txBody>
                    <a:bodyPr/>
                    <a:lstStyle/>
                    <a:p>
                      <a:r>
                        <a:rPr lang="en-US" sz="1400" dirty="0" smtClean="0"/>
                        <a:t>Colorectal</a:t>
                      </a:r>
                      <a:endParaRPr lang="en-US" sz="1400" dirty="0"/>
                    </a:p>
                  </a:txBody>
                  <a:tcPr/>
                </a:tc>
                <a:tc>
                  <a:txBody>
                    <a:bodyPr/>
                    <a:lstStyle/>
                    <a:p>
                      <a:pPr algn="r"/>
                      <a:r>
                        <a:rPr lang="en-US" sz="1600" dirty="0" smtClean="0"/>
                        <a:t>7,469</a:t>
                      </a:r>
                    </a:p>
                  </a:txBody>
                  <a:tcPr/>
                </a:tc>
                <a:tc>
                  <a:txBody>
                    <a:bodyPr/>
                    <a:lstStyle/>
                    <a:p>
                      <a:pPr algn="r"/>
                      <a:r>
                        <a:rPr lang="en-US" sz="1600" dirty="0" smtClean="0"/>
                        <a:t>37.7</a:t>
                      </a:r>
                      <a:endParaRPr lang="en-US" sz="1600" dirty="0"/>
                    </a:p>
                  </a:txBody>
                  <a:tcPr/>
                </a:tc>
                <a:extLst>
                  <a:ext uri="{0D108BD9-81ED-4DB2-BD59-A6C34878D82A}">
                    <a16:rowId xmlns:a16="http://schemas.microsoft.com/office/drawing/2014/main" val="10003"/>
                  </a:ext>
                </a:extLst>
              </a:tr>
              <a:tr h="370840">
                <a:tc>
                  <a:txBody>
                    <a:bodyPr/>
                    <a:lstStyle/>
                    <a:p>
                      <a:r>
                        <a:rPr lang="en-US" sz="1600" dirty="0" smtClean="0"/>
                        <a:t>4</a:t>
                      </a:r>
                      <a:endParaRPr lang="en-US" sz="1600" dirty="0"/>
                    </a:p>
                  </a:txBody>
                  <a:tcPr/>
                </a:tc>
                <a:tc>
                  <a:txBody>
                    <a:bodyPr/>
                    <a:lstStyle/>
                    <a:p>
                      <a:r>
                        <a:rPr lang="en-US" sz="1400" dirty="0" smtClean="0"/>
                        <a:t>Melanoma</a:t>
                      </a:r>
                      <a:endParaRPr lang="en-US" sz="1400" dirty="0"/>
                    </a:p>
                  </a:txBody>
                  <a:tcPr/>
                </a:tc>
                <a:tc>
                  <a:txBody>
                    <a:bodyPr/>
                    <a:lstStyle/>
                    <a:p>
                      <a:pPr algn="r"/>
                      <a:r>
                        <a:rPr lang="en-US" sz="1600" dirty="0" smtClean="0"/>
                        <a:t>5,844</a:t>
                      </a:r>
                      <a:endParaRPr lang="en-US" sz="1600" dirty="0"/>
                    </a:p>
                  </a:txBody>
                  <a:tcPr/>
                </a:tc>
                <a:tc>
                  <a:txBody>
                    <a:bodyPr/>
                    <a:lstStyle/>
                    <a:p>
                      <a:pPr algn="r"/>
                      <a:r>
                        <a:rPr lang="en-US" sz="1600" dirty="0" smtClean="0"/>
                        <a:t>30.0</a:t>
                      </a:r>
                      <a:endParaRPr lang="en-US" sz="1600" dirty="0"/>
                    </a:p>
                  </a:txBody>
                  <a:tcPr/>
                </a:tc>
                <a:extLst>
                  <a:ext uri="{0D108BD9-81ED-4DB2-BD59-A6C34878D82A}">
                    <a16:rowId xmlns:a16="http://schemas.microsoft.com/office/drawing/2014/main" val="10004"/>
                  </a:ext>
                </a:extLst>
              </a:tr>
              <a:tr h="370840">
                <a:tc>
                  <a:txBody>
                    <a:bodyPr/>
                    <a:lstStyle/>
                    <a:p>
                      <a:r>
                        <a:rPr lang="en-US" sz="1600" dirty="0" smtClean="0"/>
                        <a:t>5</a:t>
                      </a:r>
                      <a:endParaRPr lang="en-US" sz="1600" dirty="0"/>
                    </a:p>
                  </a:txBody>
                  <a:tcPr/>
                </a:tc>
                <a:tc>
                  <a:txBody>
                    <a:bodyPr/>
                    <a:lstStyle/>
                    <a:p>
                      <a:r>
                        <a:rPr lang="en-US" sz="1400" dirty="0" smtClean="0"/>
                        <a:t>Urinary</a:t>
                      </a:r>
                      <a:r>
                        <a:rPr lang="en-US" sz="1400" baseline="0" dirty="0" smtClean="0"/>
                        <a:t> Bladder</a:t>
                      </a:r>
                      <a:endParaRPr lang="en-US" sz="1400" dirty="0"/>
                    </a:p>
                  </a:txBody>
                  <a:tcPr/>
                </a:tc>
                <a:tc>
                  <a:txBody>
                    <a:bodyPr/>
                    <a:lstStyle/>
                    <a:p>
                      <a:pPr algn="r"/>
                      <a:r>
                        <a:rPr lang="en-US" sz="1600" dirty="0" smtClean="0"/>
                        <a:t>5,206</a:t>
                      </a:r>
                      <a:endParaRPr lang="en-US" sz="1600" dirty="0"/>
                    </a:p>
                  </a:txBody>
                  <a:tcPr/>
                </a:tc>
                <a:tc>
                  <a:txBody>
                    <a:bodyPr/>
                    <a:lstStyle/>
                    <a:p>
                      <a:pPr algn="r"/>
                      <a:r>
                        <a:rPr lang="en-US" sz="1600" dirty="0" smtClean="0"/>
                        <a:t>28.0</a:t>
                      </a:r>
                      <a:endParaRPr lang="en-US" sz="1600" dirty="0"/>
                    </a:p>
                  </a:txBody>
                  <a:tcPr/>
                </a:tc>
                <a:extLst>
                  <a:ext uri="{0D108BD9-81ED-4DB2-BD59-A6C34878D82A}">
                    <a16:rowId xmlns:a16="http://schemas.microsoft.com/office/drawing/2014/main" val="10005"/>
                  </a:ext>
                </a:extLst>
              </a:tr>
              <a:tr h="370840">
                <a:tc>
                  <a:txBody>
                    <a:bodyPr/>
                    <a:lstStyle/>
                    <a:p>
                      <a:r>
                        <a:rPr lang="en-US" sz="1600" dirty="0" smtClean="0"/>
                        <a:t>6</a:t>
                      </a:r>
                      <a:endParaRPr lang="en-US" sz="1600" dirty="0"/>
                    </a:p>
                  </a:txBody>
                  <a:tcPr/>
                </a:tc>
                <a:tc>
                  <a:txBody>
                    <a:bodyPr/>
                    <a:lstStyle/>
                    <a:p>
                      <a:r>
                        <a:rPr lang="en-US" sz="1400" dirty="0" smtClean="0"/>
                        <a:t>NHL</a:t>
                      </a:r>
                      <a:endParaRPr lang="en-US" sz="1400" dirty="0"/>
                    </a:p>
                  </a:txBody>
                  <a:tcPr/>
                </a:tc>
                <a:tc>
                  <a:txBody>
                    <a:bodyPr/>
                    <a:lstStyle/>
                    <a:p>
                      <a:pPr algn="r"/>
                      <a:r>
                        <a:rPr lang="en-US" sz="1600" dirty="0" smtClean="0"/>
                        <a:t>4,161</a:t>
                      </a:r>
                      <a:endParaRPr lang="en-US" sz="1600" dirty="0"/>
                    </a:p>
                  </a:txBody>
                  <a:tcPr/>
                </a:tc>
                <a:tc>
                  <a:txBody>
                    <a:bodyPr/>
                    <a:lstStyle/>
                    <a:p>
                      <a:pPr algn="r"/>
                      <a:r>
                        <a:rPr lang="en-US" sz="1600" dirty="0" smtClean="0"/>
                        <a:t>21.4</a:t>
                      </a:r>
                      <a:endParaRPr lang="en-US" sz="1600" dirty="0"/>
                    </a:p>
                  </a:txBody>
                  <a:tcPr/>
                </a:tc>
                <a:extLst>
                  <a:ext uri="{0D108BD9-81ED-4DB2-BD59-A6C34878D82A}">
                    <a16:rowId xmlns:a16="http://schemas.microsoft.com/office/drawing/2014/main" val="10006"/>
                  </a:ext>
                </a:extLst>
              </a:tr>
              <a:tr h="370840">
                <a:tc>
                  <a:txBody>
                    <a:bodyPr/>
                    <a:lstStyle/>
                    <a:p>
                      <a:r>
                        <a:rPr lang="en-US" sz="1600" dirty="0" smtClean="0"/>
                        <a:t>7</a:t>
                      </a:r>
                      <a:endParaRPr lang="en-US" sz="1600" dirty="0"/>
                    </a:p>
                  </a:txBody>
                  <a:tcPr/>
                </a:tc>
                <a:tc>
                  <a:txBody>
                    <a:bodyPr/>
                    <a:lstStyle/>
                    <a:p>
                      <a:r>
                        <a:rPr lang="en-US" sz="1400" dirty="0" smtClean="0"/>
                        <a:t>Kidney &amp; Renal Pelvis</a:t>
                      </a:r>
                      <a:endParaRPr lang="en-US" sz="1400" dirty="0"/>
                    </a:p>
                  </a:txBody>
                  <a:tcPr/>
                </a:tc>
                <a:tc>
                  <a:txBody>
                    <a:bodyPr/>
                    <a:lstStyle/>
                    <a:p>
                      <a:pPr algn="r"/>
                      <a:r>
                        <a:rPr lang="en-US" sz="1600" dirty="0" smtClean="0"/>
                        <a:t>3,925</a:t>
                      </a:r>
                      <a:endParaRPr lang="en-US" sz="1600" dirty="0"/>
                    </a:p>
                  </a:txBody>
                  <a:tcPr/>
                </a:tc>
                <a:tc>
                  <a:txBody>
                    <a:bodyPr/>
                    <a:lstStyle/>
                    <a:p>
                      <a:pPr algn="r"/>
                      <a:r>
                        <a:rPr lang="en-US" sz="1600" dirty="0" smtClean="0"/>
                        <a:t>19.6</a:t>
                      </a:r>
                      <a:endParaRPr lang="en-US" sz="1600" dirty="0"/>
                    </a:p>
                  </a:txBody>
                  <a:tcPr/>
                </a:tc>
                <a:extLst>
                  <a:ext uri="{0D108BD9-81ED-4DB2-BD59-A6C34878D82A}">
                    <a16:rowId xmlns:a16="http://schemas.microsoft.com/office/drawing/2014/main" val="10007"/>
                  </a:ext>
                </a:extLst>
              </a:tr>
              <a:tr h="370840">
                <a:tc>
                  <a:txBody>
                    <a:bodyPr/>
                    <a:lstStyle/>
                    <a:p>
                      <a:r>
                        <a:rPr lang="en-US" sz="1600" dirty="0" smtClean="0"/>
                        <a:t>8</a:t>
                      </a:r>
                      <a:endParaRPr lang="en-US" sz="1600" dirty="0"/>
                    </a:p>
                  </a:txBody>
                  <a:tcPr/>
                </a:tc>
                <a:tc>
                  <a:txBody>
                    <a:bodyPr/>
                    <a:lstStyle/>
                    <a:p>
                      <a:r>
                        <a:rPr lang="en-US" sz="1400" dirty="0" smtClean="0"/>
                        <a:t>Oral Cavity &amp; Pharynx</a:t>
                      </a:r>
                      <a:endParaRPr lang="en-US" sz="1400" dirty="0"/>
                    </a:p>
                  </a:txBody>
                  <a:tcPr/>
                </a:tc>
                <a:tc>
                  <a:txBody>
                    <a:bodyPr/>
                    <a:lstStyle/>
                    <a:p>
                      <a:pPr algn="r"/>
                      <a:r>
                        <a:rPr lang="en-US" sz="1600" dirty="0" smtClean="0"/>
                        <a:t>3,072</a:t>
                      </a:r>
                      <a:endParaRPr lang="en-US" sz="1600" dirty="0"/>
                    </a:p>
                  </a:txBody>
                  <a:tcPr/>
                </a:tc>
                <a:tc>
                  <a:txBody>
                    <a:bodyPr/>
                    <a:lstStyle/>
                    <a:p>
                      <a:pPr algn="r"/>
                      <a:r>
                        <a:rPr lang="en-US" sz="1600" dirty="0" smtClean="0"/>
                        <a:t>14.9</a:t>
                      </a:r>
                      <a:endParaRPr lang="en-US" sz="1600" dirty="0"/>
                    </a:p>
                  </a:txBody>
                  <a:tcPr/>
                </a:tc>
                <a:extLst>
                  <a:ext uri="{0D108BD9-81ED-4DB2-BD59-A6C34878D82A}">
                    <a16:rowId xmlns:a16="http://schemas.microsoft.com/office/drawing/2014/main" val="10008"/>
                  </a:ext>
                </a:extLst>
              </a:tr>
              <a:tr h="370840">
                <a:tc>
                  <a:txBody>
                    <a:bodyPr/>
                    <a:lstStyle/>
                    <a:p>
                      <a:r>
                        <a:rPr lang="en-US" sz="1600" dirty="0" smtClean="0"/>
                        <a:t>9</a:t>
                      </a:r>
                      <a:endParaRPr lang="en-US" sz="1600" dirty="0"/>
                    </a:p>
                  </a:txBody>
                  <a:tcPr/>
                </a:tc>
                <a:tc>
                  <a:txBody>
                    <a:bodyPr/>
                    <a:lstStyle/>
                    <a:p>
                      <a:r>
                        <a:rPr lang="en-US" sz="1400" dirty="0" smtClean="0"/>
                        <a:t>Leukemia</a:t>
                      </a:r>
                      <a:endParaRPr lang="en-US" sz="1400" dirty="0"/>
                    </a:p>
                  </a:txBody>
                  <a:tcPr/>
                </a:tc>
                <a:tc>
                  <a:txBody>
                    <a:bodyPr/>
                    <a:lstStyle/>
                    <a:p>
                      <a:pPr algn="r"/>
                      <a:r>
                        <a:rPr lang="en-US" sz="1600" dirty="0" smtClean="0"/>
                        <a:t>2,853</a:t>
                      </a:r>
                      <a:endParaRPr lang="en-US" sz="1600" dirty="0"/>
                    </a:p>
                  </a:txBody>
                  <a:tcPr/>
                </a:tc>
                <a:tc>
                  <a:txBody>
                    <a:bodyPr/>
                    <a:lstStyle/>
                    <a:p>
                      <a:pPr algn="r"/>
                      <a:r>
                        <a:rPr lang="en-US" sz="1600" dirty="0" smtClean="0"/>
                        <a:t>14.9</a:t>
                      </a:r>
                      <a:endParaRPr lang="en-US" sz="1600" dirty="0"/>
                    </a:p>
                  </a:txBody>
                  <a:tcPr/>
                </a:tc>
                <a:extLst>
                  <a:ext uri="{0D108BD9-81ED-4DB2-BD59-A6C34878D82A}">
                    <a16:rowId xmlns:a16="http://schemas.microsoft.com/office/drawing/2014/main" val="10009"/>
                  </a:ext>
                </a:extLst>
              </a:tr>
              <a:tr h="370840">
                <a:tc>
                  <a:txBody>
                    <a:bodyPr/>
                    <a:lstStyle/>
                    <a:p>
                      <a:r>
                        <a:rPr lang="en-US" sz="1600" dirty="0" smtClean="0"/>
                        <a:t>10</a:t>
                      </a:r>
                      <a:endParaRPr lang="en-US" sz="1600" dirty="0"/>
                    </a:p>
                  </a:txBody>
                  <a:tcPr/>
                </a:tc>
                <a:tc>
                  <a:txBody>
                    <a:bodyPr/>
                    <a:lstStyle/>
                    <a:p>
                      <a:r>
                        <a:rPr lang="en-US" sz="1400" dirty="0" smtClean="0"/>
                        <a:t>Liver &amp; Intrahepatic Bile Duct</a:t>
                      </a:r>
                      <a:endParaRPr lang="en-US" sz="1400" dirty="0"/>
                    </a:p>
                  </a:txBody>
                  <a:tcPr/>
                </a:tc>
                <a:tc>
                  <a:txBody>
                    <a:bodyPr/>
                    <a:lstStyle/>
                    <a:p>
                      <a:pPr algn="r"/>
                      <a:r>
                        <a:rPr lang="en-US" sz="1600" dirty="0" smtClean="0"/>
                        <a:t>2,816</a:t>
                      </a:r>
                      <a:endParaRPr lang="en-US" sz="1600" dirty="0"/>
                    </a:p>
                  </a:txBody>
                  <a:tcPr/>
                </a:tc>
                <a:tc>
                  <a:txBody>
                    <a:bodyPr/>
                    <a:lstStyle/>
                    <a:p>
                      <a:pPr algn="r"/>
                      <a:r>
                        <a:rPr lang="en-US" sz="1600" dirty="0" smtClean="0"/>
                        <a:t>13.3</a:t>
                      </a:r>
                      <a:endParaRPr lang="en-US" sz="1600"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9919852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533400"/>
            <a:ext cx="8229600" cy="1143000"/>
          </a:xfrm>
        </p:spPr>
        <p:txBody>
          <a:bodyPr>
            <a:normAutofit/>
          </a:bodyPr>
          <a:lstStyle/>
          <a:p>
            <a:r>
              <a:rPr lang="en-US" sz="3600" dirty="0" smtClean="0"/>
              <a:t>Ten Most Common Types of Cancer Mortality, 2016</a:t>
            </a:r>
            <a:endParaRPr lang="en-US" sz="3600" dirty="0"/>
          </a:p>
        </p:txBody>
      </p:sp>
      <p:sp>
        <p:nvSpPr>
          <p:cNvPr id="8" name="Text Placeholder 7"/>
          <p:cNvSpPr>
            <a:spLocks noGrp="1"/>
          </p:cNvSpPr>
          <p:nvPr>
            <p:ph type="body" idx="1"/>
          </p:nvPr>
        </p:nvSpPr>
        <p:spPr>
          <a:xfrm>
            <a:off x="457200" y="1676400"/>
            <a:ext cx="4040188" cy="659352"/>
          </a:xfrm>
        </p:spPr>
        <p:txBody>
          <a:bodyPr/>
          <a:lstStyle/>
          <a:p>
            <a:r>
              <a:rPr lang="en-US" sz="2000" dirty="0" smtClean="0"/>
              <a:t>Male	</a:t>
            </a:r>
            <a:endParaRPr lang="en-US" sz="2000" dirty="0"/>
          </a:p>
        </p:txBody>
      </p:sp>
      <p:sp>
        <p:nvSpPr>
          <p:cNvPr id="10" name="Text Placeholder 9"/>
          <p:cNvSpPr>
            <a:spLocks noGrp="1"/>
          </p:cNvSpPr>
          <p:nvPr>
            <p:ph type="body" sz="half" idx="3"/>
          </p:nvPr>
        </p:nvSpPr>
        <p:spPr>
          <a:xfrm>
            <a:off x="4721225" y="1676400"/>
            <a:ext cx="4041775" cy="654843"/>
          </a:xfrm>
        </p:spPr>
        <p:txBody>
          <a:bodyPr>
            <a:normAutofit/>
          </a:bodyPr>
          <a:lstStyle/>
          <a:p>
            <a:r>
              <a:rPr lang="en-US" sz="2000" dirty="0" smtClean="0"/>
              <a:t>Female</a:t>
            </a:r>
            <a:endParaRPr lang="en-US" sz="2000" dirty="0"/>
          </a:p>
        </p:txBody>
      </p:sp>
      <p:graphicFrame>
        <p:nvGraphicFramePr>
          <p:cNvPr id="9" name="Content Placeholder 11"/>
          <p:cNvGraphicFramePr>
            <a:graphicFrameLocks noGrp="1"/>
          </p:cNvGraphicFramePr>
          <p:nvPr>
            <p:ph sz="quarter" idx="2"/>
            <p:extLst>
              <p:ext uri="{D42A27DB-BD31-4B8C-83A1-F6EECF244321}">
                <p14:modId xmlns:p14="http://schemas.microsoft.com/office/powerpoint/2010/main" val="1212952335"/>
              </p:ext>
            </p:extLst>
          </p:nvPr>
        </p:nvGraphicFramePr>
        <p:xfrm>
          <a:off x="4724400" y="2219960"/>
          <a:ext cx="4040188" cy="4491635"/>
        </p:xfrm>
        <a:graphic>
          <a:graphicData uri="http://schemas.openxmlformats.org/drawingml/2006/table">
            <a:tbl>
              <a:tblPr firstRow="1" bandRow="1">
                <a:tableStyleId>{5C22544A-7EE6-4342-B048-85BDC9FD1C3A}</a:tableStyleId>
              </a:tblPr>
              <a:tblGrid>
                <a:gridCol w="3810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820341">
                  <a:extLst>
                    <a:ext uri="{9D8B030D-6E8A-4147-A177-3AD203B41FA5}">
                      <a16:colId xmlns:a16="http://schemas.microsoft.com/office/drawing/2014/main" val="20002"/>
                    </a:ext>
                  </a:extLst>
                </a:gridCol>
                <a:gridCol w="1010047">
                  <a:extLst>
                    <a:ext uri="{9D8B030D-6E8A-4147-A177-3AD203B41FA5}">
                      <a16:colId xmlns:a16="http://schemas.microsoft.com/office/drawing/2014/main" val="20003"/>
                    </a:ext>
                  </a:extLst>
                </a:gridCol>
              </a:tblGrid>
              <a:tr h="337012">
                <a:tc>
                  <a:txBody>
                    <a:bodyPr/>
                    <a:lstStyle/>
                    <a:p>
                      <a:endParaRPr lang="en-US" sz="1600" dirty="0"/>
                    </a:p>
                  </a:txBody>
                  <a:tcPr/>
                </a:tc>
                <a:tc>
                  <a:txBody>
                    <a:bodyPr/>
                    <a:lstStyle/>
                    <a:p>
                      <a:r>
                        <a:rPr lang="en-US" sz="1400" dirty="0" smtClean="0"/>
                        <a:t>Cancer Site</a:t>
                      </a:r>
                      <a:endParaRPr lang="en-US" sz="1400" dirty="0"/>
                    </a:p>
                  </a:txBody>
                  <a:tcPr/>
                </a:tc>
                <a:tc>
                  <a:txBody>
                    <a:bodyPr/>
                    <a:lstStyle/>
                    <a:p>
                      <a:pPr algn="r"/>
                      <a:r>
                        <a:rPr lang="en-US" sz="1600" dirty="0" smtClean="0"/>
                        <a:t>Count</a:t>
                      </a:r>
                      <a:endParaRPr lang="en-US" sz="1600" dirty="0"/>
                    </a:p>
                  </a:txBody>
                  <a:tcPr/>
                </a:tc>
                <a:tc>
                  <a:txBody>
                    <a:bodyPr/>
                    <a:lstStyle/>
                    <a:p>
                      <a:pPr algn="r"/>
                      <a:r>
                        <a:rPr lang="en-US" sz="1600" dirty="0" smtClean="0"/>
                        <a:t>Rate</a:t>
                      </a:r>
                      <a:endParaRPr lang="en-US" sz="1600" dirty="0"/>
                    </a:p>
                  </a:txBody>
                  <a:tcPr/>
                </a:tc>
                <a:extLst>
                  <a:ext uri="{0D108BD9-81ED-4DB2-BD59-A6C34878D82A}">
                    <a16:rowId xmlns:a16="http://schemas.microsoft.com/office/drawing/2014/main" val="10000"/>
                  </a:ext>
                </a:extLst>
              </a:tr>
              <a:tr h="337012">
                <a:tc>
                  <a:txBody>
                    <a:bodyPr/>
                    <a:lstStyle/>
                    <a:p>
                      <a:r>
                        <a:rPr lang="en-US" sz="1600" dirty="0" smtClean="0"/>
                        <a:t>1</a:t>
                      </a:r>
                      <a:endParaRPr lang="en-US" sz="1600" dirty="0"/>
                    </a:p>
                  </a:txBody>
                  <a:tcPr/>
                </a:tc>
                <a:tc>
                  <a:txBody>
                    <a:bodyPr/>
                    <a:lstStyle/>
                    <a:p>
                      <a:r>
                        <a:rPr lang="en-US" sz="1400" dirty="0" smtClean="0"/>
                        <a:t>Lung</a:t>
                      </a:r>
                      <a:r>
                        <a:rPr lang="en-US" sz="1400" baseline="0" dirty="0" smtClean="0"/>
                        <a:t> and Bronchus</a:t>
                      </a:r>
                      <a:endParaRPr lang="en-US" sz="1400" dirty="0"/>
                    </a:p>
                  </a:txBody>
                  <a:tcPr/>
                </a:tc>
                <a:tc>
                  <a:txBody>
                    <a:bodyPr/>
                    <a:lstStyle/>
                    <a:p>
                      <a:pPr algn="r"/>
                      <a:r>
                        <a:rPr lang="en-US" sz="1600" dirty="0" smtClean="0"/>
                        <a:t>5,664</a:t>
                      </a:r>
                      <a:endParaRPr lang="en-US" sz="1600" dirty="0"/>
                    </a:p>
                  </a:txBody>
                  <a:tcPr/>
                </a:tc>
                <a:tc>
                  <a:txBody>
                    <a:bodyPr/>
                    <a:lstStyle/>
                    <a:p>
                      <a:pPr algn="r"/>
                      <a:r>
                        <a:rPr lang="en-US" sz="1600" dirty="0" smtClean="0"/>
                        <a:t>24.2</a:t>
                      </a:r>
                      <a:endParaRPr lang="en-US" sz="1600" dirty="0"/>
                    </a:p>
                  </a:txBody>
                  <a:tcPr/>
                </a:tc>
                <a:extLst>
                  <a:ext uri="{0D108BD9-81ED-4DB2-BD59-A6C34878D82A}">
                    <a16:rowId xmlns:a16="http://schemas.microsoft.com/office/drawing/2014/main" val="10001"/>
                  </a:ext>
                </a:extLst>
              </a:tr>
              <a:tr h="364711">
                <a:tc>
                  <a:txBody>
                    <a:bodyPr/>
                    <a:lstStyle/>
                    <a:p>
                      <a:r>
                        <a:rPr lang="en-US" sz="1600" dirty="0" smtClean="0"/>
                        <a:t>2</a:t>
                      </a:r>
                      <a:endParaRPr lang="en-US" sz="1600" dirty="0"/>
                    </a:p>
                  </a:txBody>
                  <a:tcPr/>
                </a:tc>
                <a:tc>
                  <a:txBody>
                    <a:bodyPr/>
                    <a:lstStyle/>
                    <a:p>
                      <a:r>
                        <a:rPr lang="en-US" sz="1400" dirty="0" smtClean="0"/>
                        <a:t>Breast</a:t>
                      </a:r>
                      <a:endParaRPr lang="en-US" sz="1400" dirty="0"/>
                    </a:p>
                  </a:txBody>
                  <a:tcPr/>
                </a:tc>
                <a:tc>
                  <a:txBody>
                    <a:bodyPr/>
                    <a:lstStyle/>
                    <a:p>
                      <a:pPr algn="r"/>
                      <a:r>
                        <a:rPr lang="en-US" sz="1600" dirty="0" smtClean="0"/>
                        <a:t>4,311</a:t>
                      </a:r>
                    </a:p>
                  </a:txBody>
                  <a:tcPr/>
                </a:tc>
                <a:tc>
                  <a:txBody>
                    <a:bodyPr/>
                    <a:lstStyle/>
                    <a:p>
                      <a:pPr algn="r"/>
                      <a:r>
                        <a:rPr lang="en-US" sz="1600" dirty="0" smtClean="0"/>
                        <a:t>18.5</a:t>
                      </a:r>
                      <a:endParaRPr lang="en-US" sz="1600" dirty="0"/>
                    </a:p>
                  </a:txBody>
                  <a:tcPr/>
                </a:tc>
                <a:extLst>
                  <a:ext uri="{0D108BD9-81ED-4DB2-BD59-A6C34878D82A}">
                    <a16:rowId xmlns:a16="http://schemas.microsoft.com/office/drawing/2014/main" val="10002"/>
                  </a:ext>
                </a:extLst>
              </a:tr>
              <a:tr h="337012">
                <a:tc>
                  <a:txBody>
                    <a:bodyPr/>
                    <a:lstStyle/>
                    <a:p>
                      <a:r>
                        <a:rPr lang="en-US" sz="1600" dirty="0" smtClean="0"/>
                        <a:t>3</a:t>
                      </a:r>
                      <a:endParaRPr lang="en-US" sz="1600" dirty="0"/>
                    </a:p>
                  </a:txBody>
                  <a:tcPr/>
                </a:tc>
                <a:tc>
                  <a:txBody>
                    <a:bodyPr/>
                    <a:lstStyle/>
                    <a:p>
                      <a:r>
                        <a:rPr lang="en-US" sz="1400" dirty="0" smtClean="0"/>
                        <a:t>Colorectal</a:t>
                      </a:r>
                      <a:endParaRPr lang="en-US" sz="1400" dirty="0"/>
                    </a:p>
                  </a:txBody>
                  <a:tcPr/>
                </a:tc>
                <a:tc>
                  <a:txBody>
                    <a:bodyPr/>
                    <a:lstStyle/>
                    <a:p>
                      <a:pPr algn="r"/>
                      <a:r>
                        <a:rPr lang="en-US" sz="1600" dirty="0" smtClean="0"/>
                        <a:t>2,516</a:t>
                      </a:r>
                      <a:endParaRPr lang="en-US" sz="1600" dirty="0"/>
                    </a:p>
                  </a:txBody>
                  <a:tcPr/>
                </a:tc>
                <a:tc>
                  <a:txBody>
                    <a:bodyPr/>
                    <a:lstStyle/>
                    <a:p>
                      <a:pPr algn="r"/>
                      <a:r>
                        <a:rPr lang="en-US" sz="1600" dirty="0" smtClean="0"/>
                        <a:t>10.6</a:t>
                      </a:r>
                      <a:endParaRPr lang="en-US" sz="1600" dirty="0"/>
                    </a:p>
                  </a:txBody>
                  <a:tcPr/>
                </a:tc>
                <a:extLst>
                  <a:ext uri="{0D108BD9-81ED-4DB2-BD59-A6C34878D82A}">
                    <a16:rowId xmlns:a16="http://schemas.microsoft.com/office/drawing/2014/main" val="10003"/>
                  </a:ext>
                </a:extLst>
              </a:tr>
              <a:tr h="337012">
                <a:tc>
                  <a:txBody>
                    <a:bodyPr/>
                    <a:lstStyle/>
                    <a:p>
                      <a:r>
                        <a:rPr lang="en-US" sz="1600" dirty="0" smtClean="0"/>
                        <a:t>4</a:t>
                      </a:r>
                      <a:endParaRPr lang="en-US" sz="1600" dirty="0"/>
                    </a:p>
                  </a:txBody>
                  <a:tcPr/>
                </a:tc>
                <a:tc>
                  <a:txBody>
                    <a:bodyPr/>
                    <a:lstStyle/>
                    <a:p>
                      <a:r>
                        <a:rPr lang="en-US" sz="1400" dirty="0" smtClean="0"/>
                        <a:t>Pancreas</a:t>
                      </a:r>
                      <a:endParaRPr lang="en-US" sz="1400" dirty="0"/>
                    </a:p>
                  </a:txBody>
                  <a:tcPr/>
                </a:tc>
                <a:tc>
                  <a:txBody>
                    <a:bodyPr/>
                    <a:lstStyle/>
                    <a:p>
                      <a:pPr algn="r"/>
                      <a:r>
                        <a:rPr lang="en-US" sz="1600" dirty="0" smtClean="0"/>
                        <a:t>2,180</a:t>
                      </a:r>
                      <a:endParaRPr lang="en-US" sz="1600" dirty="0"/>
                    </a:p>
                  </a:txBody>
                  <a:tcPr/>
                </a:tc>
                <a:tc>
                  <a:txBody>
                    <a:bodyPr/>
                    <a:lstStyle/>
                    <a:p>
                      <a:pPr algn="r"/>
                      <a:r>
                        <a:rPr lang="en-US" sz="1600" dirty="0" smtClean="0"/>
                        <a:t>9.1</a:t>
                      </a:r>
                      <a:endParaRPr lang="en-US" sz="1600" dirty="0"/>
                    </a:p>
                  </a:txBody>
                  <a:tcPr/>
                </a:tc>
                <a:extLst>
                  <a:ext uri="{0D108BD9-81ED-4DB2-BD59-A6C34878D82A}">
                    <a16:rowId xmlns:a16="http://schemas.microsoft.com/office/drawing/2014/main" val="10004"/>
                  </a:ext>
                </a:extLst>
              </a:tr>
              <a:tr h="337012">
                <a:tc>
                  <a:txBody>
                    <a:bodyPr/>
                    <a:lstStyle/>
                    <a:p>
                      <a:r>
                        <a:rPr lang="en-US" sz="1600" dirty="0" smtClean="0"/>
                        <a:t>5</a:t>
                      </a:r>
                      <a:endParaRPr lang="en-US" sz="1600" dirty="0"/>
                    </a:p>
                  </a:txBody>
                  <a:tcPr/>
                </a:tc>
                <a:tc>
                  <a:txBody>
                    <a:bodyPr/>
                    <a:lstStyle/>
                    <a:p>
                      <a:r>
                        <a:rPr lang="en-US" sz="1400" dirty="0" smtClean="0"/>
                        <a:t>Ovary</a:t>
                      </a:r>
                      <a:endParaRPr lang="en-US" sz="1400" dirty="0"/>
                    </a:p>
                  </a:txBody>
                  <a:tcPr/>
                </a:tc>
                <a:tc>
                  <a:txBody>
                    <a:bodyPr/>
                    <a:lstStyle/>
                    <a:p>
                      <a:pPr algn="r"/>
                      <a:r>
                        <a:rPr lang="en-US" sz="1600" dirty="0" smtClean="0"/>
                        <a:t>1,649</a:t>
                      </a:r>
                      <a:endParaRPr lang="en-US" sz="1600" dirty="0"/>
                    </a:p>
                  </a:txBody>
                  <a:tcPr/>
                </a:tc>
                <a:tc>
                  <a:txBody>
                    <a:bodyPr/>
                    <a:lstStyle/>
                    <a:p>
                      <a:pPr algn="r"/>
                      <a:r>
                        <a:rPr lang="en-US" sz="1600" dirty="0" smtClean="0"/>
                        <a:t>7.1</a:t>
                      </a:r>
                      <a:endParaRPr lang="en-US" sz="1600" dirty="0"/>
                    </a:p>
                  </a:txBody>
                  <a:tcPr/>
                </a:tc>
                <a:extLst>
                  <a:ext uri="{0D108BD9-81ED-4DB2-BD59-A6C34878D82A}">
                    <a16:rowId xmlns:a16="http://schemas.microsoft.com/office/drawing/2014/main" val="10005"/>
                  </a:ext>
                </a:extLst>
              </a:tr>
              <a:tr h="337012">
                <a:tc>
                  <a:txBody>
                    <a:bodyPr/>
                    <a:lstStyle/>
                    <a:p>
                      <a:r>
                        <a:rPr lang="en-US" sz="1600" dirty="0" smtClean="0"/>
                        <a:t>6</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Corpus Uterus,</a:t>
                      </a:r>
                      <a:r>
                        <a:rPr lang="en-US" sz="1400" baseline="0" dirty="0" smtClean="0"/>
                        <a:t> NOS</a:t>
                      </a:r>
                      <a:endParaRPr lang="en-US" sz="1400" dirty="0" smtClean="0"/>
                    </a:p>
                  </a:txBody>
                  <a:tcPr/>
                </a:tc>
                <a:tc>
                  <a:txBody>
                    <a:bodyPr/>
                    <a:lstStyle/>
                    <a:p>
                      <a:pPr algn="r"/>
                      <a:r>
                        <a:rPr lang="en-US" sz="1600" dirty="0" smtClean="0"/>
                        <a:t>1,249</a:t>
                      </a:r>
                      <a:endParaRPr lang="en-US" sz="1600" dirty="0"/>
                    </a:p>
                  </a:txBody>
                  <a:tcPr/>
                </a:tc>
                <a:tc>
                  <a:txBody>
                    <a:bodyPr/>
                    <a:lstStyle/>
                    <a:p>
                      <a:pPr algn="r"/>
                      <a:r>
                        <a:rPr lang="en-US" sz="1600" dirty="0" smtClean="0"/>
                        <a:t>5.3</a:t>
                      </a:r>
                      <a:endParaRPr lang="en-US" sz="1600" dirty="0"/>
                    </a:p>
                  </a:txBody>
                  <a:tcPr/>
                </a:tc>
                <a:extLst>
                  <a:ext uri="{0D108BD9-81ED-4DB2-BD59-A6C34878D82A}">
                    <a16:rowId xmlns:a16="http://schemas.microsoft.com/office/drawing/2014/main" val="10006"/>
                  </a:ext>
                </a:extLst>
              </a:tr>
              <a:tr h="494069">
                <a:tc>
                  <a:txBody>
                    <a:bodyPr/>
                    <a:lstStyle/>
                    <a:p>
                      <a:r>
                        <a:rPr lang="en-US" sz="1600" dirty="0" smtClean="0"/>
                        <a:t>7</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t>Liver &amp; Intrahepatic Bile Duct</a:t>
                      </a:r>
                    </a:p>
                  </a:txBody>
                  <a:tcPr/>
                </a:tc>
                <a:tc>
                  <a:txBody>
                    <a:bodyPr/>
                    <a:lstStyle/>
                    <a:p>
                      <a:pPr algn="r"/>
                      <a:r>
                        <a:rPr lang="en-US" sz="1600" dirty="0" smtClean="0"/>
                        <a:t>1,173</a:t>
                      </a:r>
                      <a:endParaRPr lang="en-US" sz="1600" dirty="0"/>
                    </a:p>
                  </a:txBody>
                  <a:tcPr/>
                </a:tc>
                <a:tc>
                  <a:txBody>
                    <a:bodyPr/>
                    <a:lstStyle/>
                    <a:p>
                      <a:pPr algn="r"/>
                      <a:r>
                        <a:rPr lang="en-US" sz="1600" dirty="0" smtClean="0"/>
                        <a:t>5.0</a:t>
                      </a:r>
                      <a:endParaRPr lang="en-US" sz="1600" dirty="0"/>
                    </a:p>
                  </a:txBody>
                  <a:tcPr/>
                </a:tc>
                <a:extLst>
                  <a:ext uri="{0D108BD9-81ED-4DB2-BD59-A6C34878D82A}">
                    <a16:rowId xmlns:a16="http://schemas.microsoft.com/office/drawing/2014/main" val="10007"/>
                  </a:ext>
                </a:extLst>
              </a:tr>
              <a:tr h="337012">
                <a:tc>
                  <a:txBody>
                    <a:bodyPr/>
                    <a:lstStyle/>
                    <a:p>
                      <a:r>
                        <a:rPr lang="en-US" sz="1600" dirty="0" smtClean="0"/>
                        <a:t>8</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Leukemia</a:t>
                      </a:r>
                    </a:p>
                  </a:txBody>
                  <a:tcPr/>
                </a:tc>
                <a:tc>
                  <a:txBody>
                    <a:bodyPr/>
                    <a:lstStyle/>
                    <a:p>
                      <a:pPr algn="r"/>
                      <a:r>
                        <a:rPr lang="en-US" sz="1600" dirty="0" smtClean="0"/>
                        <a:t>1,025</a:t>
                      </a:r>
                      <a:endParaRPr lang="en-US" sz="1600" dirty="0"/>
                    </a:p>
                  </a:txBody>
                  <a:tcPr/>
                </a:tc>
                <a:tc>
                  <a:txBody>
                    <a:bodyPr/>
                    <a:lstStyle/>
                    <a:p>
                      <a:pPr algn="r"/>
                      <a:r>
                        <a:rPr lang="en-US" sz="1600" dirty="0" smtClean="0"/>
                        <a:t>4.4</a:t>
                      </a:r>
                      <a:endParaRPr lang="en-US" sz="1600" dirty="0"/>
                    </a:p>
                  </a:txBody>
                  <a:tcPr/>
                </a:tc>
                <a:extLst>
                  <a:ext uri="{0D108BD9-81ED-4DB2-BD59-A6C34878D82A}">
                    <a16:rowId xmlns:a16="http://schemas.microsoft.com/office/drawing/2014/main" val="10008"/>
                  </a:ext>
                </a:extLst>
              </a:tr>
              <a:tr h="494069">
                <a:tc>
                  <a:txBody>
                    <a:bodyPr/>
                    <a:lstStyle/>
                    <a:p>
                      <a:r>
                        <a:rPr lang="en-US" sz="1600" dirty="0" smtClean="0"/>
                        <a:t>9</a:t>
                      </a:r>
                      <a:endParaRPr 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Non-Hodgkin Lymphoma</a:t>
                      </a:r>
                    </a:p>
                  </a:txBody>
                  <a:tcPr/>
                </a:tc>
                <a:tc>
                  <a:txBody>
                    <a:bodyPr/>
                    <a:lstStyle/>
                    <a:p>
                      <a:pPr algn="r"/>
                      <a:r>
                        <a:rPr lang="en-US" sz="1600" dirty="0" smtClean="0"/>
                        <a:t>931</a:t>
                      </a:r>
                      <a:endParaRPr lang="en-US" sz="1600" dirty="0"/>
                    </a:p>
                  </a:txBody>
                  <a:tcPr/>
                </a:tc>
                <a:tc>
                  <a:txBody>
                    <a:bodyPr/>
                    <a:lstStyle/>
                    <a:p>
                      <a:pPr algn="r"/>
                      <a:r>
                        <a:rPr lang="en-US" sz="1600" dirty="0" smtClean="0"/>
                        <a:t>4.0</a:t>
                      </a:r>
                      <a:endParaRPr lang="en-US" sz="1600" dirty="0"/>
                    </a:p>
                  </a:txBody>
                  <a:tcPr/>
                </a:tc>
                <a:extLst>
                  <a:ext uri="{0D108BD9-81ED-4DB2-BD59-A6C34878D82A}">
                    <a16:rowId xmlns:a16="http://schemas.microsoft.com/office/drawing/2014/main" val="10009"/>
                  </a:ext>
                </a:extLst>
              </a:tr>
              <a:tr h="697509">
                <a:tc>
                  <a:txBody>
                    <a:bodyPr/>
                    <a:lstStyle/>
                    <a:p>
                      <a:r>
                        <a:rPr lang="en-US" sz="1600" dirty="0" smtClean="0"/>
                        <a:t>10</a:t>
                      </a:r>
                      <a:endParaRPr lang="en-US" sz="1600" dirty="0"/>
                    </a:p>
                  </a:txBody>
                  <a:tcPr/>
                </a:tc>
                <a:tc>
                  <a:txBody>
                    <a:bodyPr/>
                    <a:lstStyle/>
                    <a:p>
                      <a:r>
                        <a:rPr lang="en-US" sz="1400" dirty="0" smtClean="0"/>
                        <a:t>Brain &amp; Other Nervous System</a:t>
                      </a:r>
                    </a:p>
                    <a:p>
                      <a:endParaRPr lang="en-US" sz="1400" dirty="0"/>
                    </a:p>
                  </a:txBody>
                  <a:tcPr/>
                </a:tc>
                <a:tc>
                  <a:txBody>
                    <a:bodyPr/>
                    <a:lstStyle/>
                    <a:p>
                      <a:pPr algn="r"/>
                      <a:r>
                        <a:rPr lang="en-US" sz="1600" dirty="0" smtClean="0"/>
                        <a:t>828</a:t>
                      </a:r>
                    </a:p>
                  </a:txBody>
                  <a:tcPr/>
                </a:tc>
                <a:tc>
                  <a:txBody>
                    <a:bodyPr/>
                    <a:lstStyle/>
                    <a:p>
                      <a:pPr algn="r"/>
                      <a:r>
                        <a:rPr lang="en-US" sz="1600" dirty="0" smtClean="0"/>
                        <a:t>3.7</a:t>
                      </a:r>
                    </a:p>
                    <a:p>
                      <a:pPr algn="r"/>
                      <a:endParaRPr lang="en-US" sz="1600" dirty="0"/>
                    </a:p>
                  </a:txBody>
                  <a:tcPr/>
                </a:tc>
                <a:extLst>
                  <a:ext uri="{0D108BD9-81ED-4DB2-BD59-A6C34878D82A}">
                    <a16:rowId xmlns:a16="http://schemas.microsoft.com/office/drawing/2014/main" val="10010"/>
                  </a:ext>
                </a:extLst>
              </a:tr>
            </a:tbl>
          </a:graphicData>
        </a:graphic>
      </p:graphicFrame>
      <p:graphicFrame>
        <p:nvGraphicFramePr>
          <p:cNvPr id="12" name="Content Placeholder 11"/>
          <p:cNvGraphicFramePr>
            <a:graphicFrameLocks noGrp="1"/>
          </p:cNvGraphicFramePr>
          <p:nvPr>
            <p:ph sz="quarter" idx="4"/>
            <p:extLst>
              <p:ext uri="{D42A27DB-BD31-4B8C-83A1-F6EECF244321}">
                <p14:modId xmlns:p14="http://schemas.microsoft.com/office/powerpoint/2010/main" val="2467743875"/>
              </p:ext>
            </p:extLst>
          </p:nvPr>
        </p:nvGraphicFramePr>
        <p:xfrm>
          <a:off x="457200" y="2209800"/>
          <a:ext cx="4040188" cy="4551680"/>
        </p:xfrm>
        <a:graphic>
          <a:graphicData uri="http://schemas.openxmlformats.org/drawingml/2006/table">
            <a:tbl>
              <a:tblPr firstRow="1" bandRow="1">
                <a:tableStyleId>{5C22544A-7EE6-4342-B048-85BDC9FD1C3A}</a:tableStyleId>
              </a:tblPr>
              <a:tblGrid>
                <a:gridCol w="3810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820341">
                  <a:extLst>
                    <a:ext uri="{9D8B030D-6E8A-4147-A177-3AD203B41FA5}">
                      <a16:colId xmlns:a16="http://schemas.microsoft.com/office/drawing/2014/main" val="20002"/>
                    </a:ext>
                  </a:extLst>
                </a:gridCol>
                <a:gridCol w="1010047">
                  <a:extLst>
                    <a:ext uri="{9D8B030D-6E8A-4147-A177-3AD203B41FA5}">
                      <a16:colId xmlns:a16="http://schemas.microsoft.com/office/drawing/2014/main" val="20003"/>
                    </a:ext>
                  </a:extLst>
                </a:gridCol>
              </a:tblGrid>
              <a:tr h="370840">
                <a:tc>
                  <a:txBody>
                    <a:bodyPr/>
                    <a:lstStyle/>
                    <a:p>
                      <a:endParaRPr lang="en-US" sz="1600" dirty="0"/>
                    </a:p>
                  </a:txBody>
                  <a:tcPr/>
                </a:tc>
                <a:tc>
                  <a:txBody>
                    <a:bodyPr/>
                    <a:lstStyle/>
                    <a:p>
                      <a:r>
                        <a:rPr lang="en-US" sz="1400" dirty="0" smtClean="0"/>
                        <a:t>Cancer Site</a:t>
                      </a:r>
                      <a:endParaRPr lang="en-US" sz="1400" dirty="0"/>
                    </a:p>
                  </a:txBody>
                  <a:tcPr/>
                </a:tc>
                <a:tc>
                  <a:txBody>
                    <a:bodyPr/>
                    <a:lstStyle/>
                    <a:p>
                      <a:pPr algn="r"/>
                      <a:r>
                        <a:rPr lang="en-US" sz="1600" dirty="0" smtClean="0"/>
                        <a:t>Count</a:t>
                      </a:r>
                      <a:endParaRPr lang="en-US" sz="1600" dirty="0"/>
                    </a:p>
                  </a:txBody>
                  <a:tcPr/>
                </a:tc>
                <a:tc>
                  <a:txBody>
                    <a:bodyPr/>
                    <a:lstStyle/>
                    <a:p>
                      <a:pPr algn="r"/>
                      <a:r>
                        <a:rPr lang="en-US" sz="1600" dirty="0" smtClean="0"/>
                        <a:t>Rate</a:t>
                      </a:r>
                      <a:endParaRPr lang="en-US" sz="1600" dirty="0"/>
                    </a:p>
                  </a:txBody>
                  <a:tcPr/>
                </a:tc>
                <a:extLst>
                  <a:ext uri="{0D108BD9-81ED-4DB2-BD59-A6C34878D82A}">
                    <a16:rowId xmlns:a16="http://schemas.microsoft.com/office/drawing/2014/main" val="10000"/>
                  </a:ext>
                </a:extLst>
              </a:tr>
              <a:tr h="370840">
                <a:tc>
                  <a:txBody>
                    <a:bodyPr/>
                    <a:lstStyle/>
                    <a:p>
                      <a:r>
                        <a:rPr lang="en-US" sz="1600" dirty="0" smtClean="0"/>
                        <a:t>1</a:t>
                      </a:r>
                      <a:endParaRPr lang="en-US" sz="1600" dirty="0"/>
                    </a:p>
                  </a:txBody>
                  <a:tcPr/>
                </a:tc>
                <a:tc>
                  <a:txBody>
                    <a:bodyPr/>
                    <a:lstStyle/>
                    <a:p>
                      <a:r>
                        <a:rPr lang="en-US" sz="1400" dirty="0" smtClean="0"/>
                        <a:t>Lung</a:t>
                      </a:r>
                      <a:r>
                        <a:rPr lang="en-US" sz="1400" baseline="0" dirty="0" smtClean="0"/>
                        <a:t> and Bronchus</a:t>
                      </a:r>
                      <a:endParaRPr lang="en-US" sz="1400" dirty="0"/>
                    </a:p>
                  </a:txBody>
                  <a:tcPr/>
                </a:tc>
                <a:tc>
                  <a:txBody>
                    <a:bodyPr/>
                    <a:lstStyle/>
                    <a:p>
                      <a:pPr algn="r"/>
                      <a:r>
                        <a:rPr lang="en-US" sz="1600" dirty="0" smtClean="0"/>
                        <a:t>6,081</a:t>
                      </a:r>
                      <a:endParaRPr lang="en-US" sz="1600" dirty="0"/>
                    </a:p>
                  </a:txBody>
                  <a:tcPr/>
                </a:tc>
                <a:tc>
                  <a:txBody>
                    <a:bodyPr/>
                    <a:lstStyle/>
                    <a:p>
                      <a:pPr algn="r"/>
                      <a:r>
                        <a:rPr lang="en-US" sz="1600" dirty="0" smtClean="0"/>
                        <a:t>32.7</a:t>
                      </a:r>
                      <a:endParaRPr lang="en-US" sz="1600" dirty="0"/>
                    </a:p>
                  </a:txBody>
                  <a:tcPr/>
                </a:tc>
                <a:extLst>
                  <a:ext uri="{0D108BD9-81ED-4DB2-BD59-A6C34878D82A}">
                    <a16:rowId xmlns:a16="http://schemas.microsoft.com/office/drawing/2014/main" val="10001"/>
                  </a:ext>
                </a:extLst>
              </a:tr>
              <a:tr h="401320">
                <a:tc>
                  <a:txBody>
                    <a:bodyPr/>
                    <a:lstStyle/>
                    <a:p>
                      <a:r>
                        <a:rPr lang="en-US" sz="1600" dirty="0" smtClean="0"/>
                        <a:t>2</a:t>
                      </a:r>
                      <a:endParaRPr lang="en-US" sz="1600" dirty="0"/>
                    </a:p>
                  </a:txBody>
                  <a:tcPr/>
                </a:tc>
                <a:tc>
                  <a:txBody>
                    <a:bodyPr/>
                    <a:lstStyle/>
                    <a:p>
                      <a:r>
                        <a:rPr lang="en-US" sz="1400" dirty="0" smtClean="0"/>
                        <a:t>Prostate</a:t>
                      </a:r>
                      <a:endParaRPr lang="en-US" sz="1400" dirty="0"/>
                    </a:p>
                  </a:txBody>
                  <a:tcPr/>
                </a:tc>
                <a:tc>
                  <a:txBody>
                    <a:bodyPr/>
                    <a:lstStyle/>
                    <a:p>
                      <a:pPr algn="r"/>
                      <a:r>
                        <a:rPr lang="en-US" sz="1600" dirty="0" smtClean="0"/>
                        <a:t>3,606</a:t>
                      </a:r>
                    </a:p>
                  </a:txBody>
                  <a:tcPr/>
                </a:tc>
                <a:tc>
                  <a:txBody>
                    <a:bodyPr/>
                    <a:lstStyle/>
                    <a:p>
                      <a:pPr algn="r"/>
                      <a:r>
                        <a:rPr lang="en-US" sz="1600" dirty="0" smtClean="0"/>
                        <a:t>20.5</a:t>
                      </a:r>
                      <a:endParaRPr lang="en-US" sz="1600" dirty="0"/>
                    </a:p>
                  </a:txBody>
                  <a:tcPr/>
                </a:tc>
                <a:extLst>
                  <a:ext uri="{0D108BD9-81ED-4DB2-BD59-A6C34878D82A}">
                    <a16:rowId xmlns:a16="http://schemas.microsoft.com/office/drawing/2014/main" val="10002"/>
                  </a:ext>
                </a:extLst>
              </a:tr>
              <a:tr h="370840">
                <a:tc>
                  <a:txBody>
                    <a:bodyPr/>
                    <a:lstStyle/>
                    <a:p>
                      <a:r>
                        <a:rPr lang="en-US" sz="1600" dirty="0" smtClean="0"/>
                        <a:t>3</a:t>
                      </a:r>
                      <a:endParaRPr lang="en-US" sz="1600" dirty="0"/>
                    </a:p>
                  </a:txBody>
                  <a:tcPr/>
                </a:tc>
                <a:tc>
                  <a:txBody>
                    <a:bodyPr/>
                    <a:lstStyle/>
                    <a:p>
                      <a:r>
                        <a:rPr lang="en-US" sz="1400" dirty="0" smtClean="0"/>
                        <a:t>Colorectal</a:t>
                      </a:r>
                      <a:endParaRPr lang="en-US" sz="1400" dirty="0"/>
                    </a:p>
                  </a:txBody>
                  <a:tcPr/>
                </a:tc>
                <a:tc>
                  <a:txBody>
                    <a:bodyPr/>
                    <a:lstStyle/>
                    <a:p>
                      <a:pPr algn="r"/>
                      <a:r>
                        <a:rPr lang="en-US" sz="1600" dirty="0" smtClean="0"/>
                        <a:t>2,697</a:t>
                      </a:r>
                      <a:endParaRPr lang="en-US" sz="1600" dirty="0"/>
                    </a:p>
                  </a:txBody>
                  <a:tcPr/>
                </a:tc>
                <a:tc>
                  <a:txBody>
                    <a:bodyPr/>
                    <a:lstStyle/>
                    <a:p>
                      <a:pPr algn="r"/>
                      <a:r>
                        <a:rPr lang="en-US" sz="1600" dirty="0" smtClean="0"/>
                        <a:t>14.2</a:t>
                      </a:r>
                      <a:endParaRPr lang="en-US" sz="1600" dirty="0"/>
                    </a:p>
                  </a:txBody>
                  <a:tcPr/>
                </a:tc>
                <a:extLst>
                  <a:ext uri="{0D108BD9-81ED-4DB2-BD59-A6C34878D82A}">
                    <a16:rowId xmlns:a16="http://schemas.microsoft.com/office/drawing/2014/main" val="10003"/>
                  </a:ext>
                </a:extLst>
              </a:tr>
              <a:tr h="370840">
                <a:tc>
                  <a:txBody>
                    <a:bodyPr/>
                    <a:lstStyle/>
                    <a:p>
                      <a:r>
                        <a:rPr lang="en-US" sz="1600" dirty="0" smtClean="0"/>
                        <a:t>4</a:t>
                      </a:r>
                      <a:endParaRPr lang="en-US" sz="1600" dirty="0"/>
                    </a:p>
                  </a:txBody>
                  <a:tcPr/>
                </a:tc>
                <a:tc>
                  <a:txBody>
                    <a:bodyPr/>
                    <a:lstStyle/>
                    <a:p>
                      <a:r>
                        <a:rPr lang="en-US" sz="1400" dirty="0" smtClean="0"/>
                        <a:t>Pancreas</a:t>
                      </a:r>
                      <a:endParaRPr lang="en-US" sz="1400" dirty="0"/>
                    </a:p>
                  </a:txBody>
                  <a:tcPr/>
                </a:tc>
                <a:tc>
                  <a:txBody>
                    <a:bodyPr/>
                    <a:lstStyle/>
                    <a:p>
                      <a:pPr algn="r"/>
                      <a:r>
                        <a:rPr lang="en-US" sz="1600" dirty="0" smtClean="0"/>
                        <a:t>2,244</a:t>
                      </a:r>
                      <a:endParaRPr lang="en-US" sz="1600" dirty="0"/>
                    </a:p>
                  </a:txBody>
                  <a:tcPr/>
                </a:tc>
                <a:tc>
                  <a:txBody>
                    <a:bodyPr/>
                    <a:lstStyle/>
                    <a:p>
                      <a:pPr algn="r"/>
                      <a:r>
                        <a:rPr lang="en-US" sz="1600" dirty="0" smtClean="0"/>
                        <a:t>11.7</a:t>
                      </a:r>
                      <a:endParaRPr lang="en-US" sz="1600" dirty="0"/>
                    </a:p>
                  </a:txBody>
                  <a:tcPr/>
                </a:tc>
                <a:extLst>
                  <a:ext uri="{0D108BD9-81ED-4DB2-BD59-A6C34878D82A}">
                    <a16:rowId xmlns:a16="http://schemas.microsoft.com/office/drawing/2014/main" val="10004"/>
                  </a:ext>
                </a:extLst>
              </a:tr>
              <a:tr h="370840">
                <a:tc>
                  <a:txBody>
                    <a:bodyPr/>
                    <a:lstStyle/>
                    <a:p>
                      <a:r>
                        <a:rPr lang="en-US" sz="1600" dirty="0" smtClean="0"/>
                        <a:t>5</a:t>
                      </a:r>
                      <a:endParaRPr lang="en-US" sz="1600" dirty="0"/>
                    </a:p>
                  </a:txBody>
                  <a:tcPr/>
                </a:tc>
                <a:tc>
                  <a:txBody>
                    <a:bodyPr/>
                    <a:lstStyle/>
                    <a:p>
                      <a:r>
                        <a:rPr lang="en-US" sz="1400" dirty="0" smtClean="0"/>
                        <a:t>Liver &amp; Intrahepatic Bile Duct</a:t>
                      </a:r>
                      <a:endParaRPr lang="en-US" sz="1400" dirty="0"/>
                    </a:p>
                  </a:txBody>
                  <a:tcPr/>
                </a:tc>
                <a:tc>
                  <a:txBody>
                    <a:bodyPr/>
                    <a:lstStyle/>
                    <a:p>
                      <a:pPr algn="r"/>
                      <a:r>
                        <a:rPr lang="en-US" sz="1600" dirty="0" smtClean="0"/>
                        <a:t>2,274</a:t>
                      </a:r>
                      <a:endParaRPr lang="en-US" sz="1600" dirty="0"/>
                    </a:p>
                  </a:txBody>
                  <a:tcPr/>
                </a:tc>
                <a:tc>
                  <a:txBody>
                    <a:bodyPr/>
                    <a:lstStyle/>
                    <a:p>
                      <a:pPr algn="r"/>
                      <a:r>
                        <a:rPr lang="en-US" sz="1600" dirty="0" smtClean="0"/>
                        <a:t>11.2</a:t>
                      </a:r>
                      <a:endParaRPr lang="en-US" sz="1600" dirty="0"/>
                    </a:p>
                  </a:txBody>
                  <a:tcPr/>
                </a:tc>
                <a:extLst>
                  <a:ext uri="{0D108BD9-81ED-4DB2-BD59-A6C34878D82A}">
                    <a16:rowId xmlns:a16="http://schemas.microsoft.com/office/drawing/2014/main" val="10005"/>
                  </a:ext>
                </a:extLst>
              </a:tr>
              <a:tr h="370840">
                <a:tc>
                  <a:txBody>
                    <a:bodyPr/>
                    <a:lstStyle/>
                    <a:p>
                      <a:r>
                        <a:rPr lang="en-US" sz="1600" dirty="0" smtClean="0"/>
                        <a:t>6</a:t>
                      </a:r>
                      <a:endParaRPr lang="en-US" sz="1600" dirty="0"/>
                    </a:p>
                  </a:txBody>
                  <a:tcPr/>
                </a:tc>
                <a:tc>
                  <a:txBody>
                    <a:bodyPr/>
                    <a:lstStyle/>
                    <a:p>
                      <a:r>
                        <a:rPr lang="en-US" sz="1400" dirty="0" smtClean="0"/>
                        <a:t>Leukemia</a:t>
                      </a:r>
                      <a:endParaRPr lang="en-US" sz="1400" dirty="0"/>
                    </a:p>
                  </a:txBody>
                  <a:tcPr/>
                </a:tc>
                <a:tc>
                  <a:txBody>
                    <a:bodyPr/>
                    <a:lstStyle/>
                    <a:p>
                      <a:pPr algn="r"/>
                      <a:r>
                        <a:rPr lang="en-US" sz="1600" dirty="0" smtClean="0"/>
                        <a:t>1,368</a:t>
                      </a:r>
                      <a:endParaRPr lang="en-US" sz="1600" dirty="0"/>
                    </a:p>
                  </a:txBody>
                  <a:tcPr/>
                </a:tc>
                <a:tc>
                  <a:txBody>
                    <a:bodyPr/>
                    <a:lstStyle/>
                    <a:p>
                      <a:pPr algn="r"/>
                      <a:r>
                        <a:rPr lang="en-US" sz="1600" dirty="0" smtClean="0"/>
                        <a:t>7.5</a:t>
                      </a:r>
                      <a:endParaRPr lang="en-US" sz="1600" dirty="0"/>
                    </a:p>
                  </a:txBody>
                  <a:tcPr/>
                </a:tc>
                <a:extLst>
                  <a:ext uri="{0D108BD9-81ED-4DB2-BD59-A6C34878D82A}">
                    <a16:rowId xmlns:a16="http://schemas.microsoft.com/office/drawing/2014/main" val="10006"/>
                  </a:ext>
                </a:extLst>
              </a:tr>
              <a:tr h="370840">
                <a:tc>
                  <a:txBody>
                    <a:bodyPr/>
                    <a:lstStyle/>
                    <a:p>
                      <a:r>
                        <a:rPr lang="en-US" sz="1600" dirty="0" smtClean="0"/>
                        <a:t>7</a:t>
                      </a:r>
                      <a:endParaRPr lang="en-US" sz="1600" dirty="0"/>
                    </a:p>
                  </a:txBody>
                  <a:tcPr/>
                </a:tc>
                <a:tc>
                  <a:txBody>
                    <a:bodyPr/>
                    <a:lstStyle/>
                    <a:p>
                      <a:r>
                        <a:rPr lang="en-US" sz="1400" dirty="0" smtClean="0"/>
                        <a:t>Bladder</a:t>
                      </a:r>
                      <a:endParaRPr lang="en-US" sz="1400" dirty="0"/>
                    </a:p>
                  </a:txBody>
                  <a:tcPr/>
                </a:tc>
                <a:tc>
                  <a:txBody>
                    <a:bodyPr/>
                    <a:lstStyle/>
                    <a:p>
                      <a:pPr algn="r"/>
                      <a:r>
                        <a:rPr lang="en-US" sz="1600" dirty="0" smtClean="0"/>
                        <a:t>1,233</a:t>
                      </a:r>
                      <a:endParaRPr lang="en-US" sz="1600" dirty="0"/>
                    </a:p>
                  </a:txBody>
                  <a:tcPr/>
                </a:tc>
                <a:tc>
                  <a:txBody>
                    <a:bodyPr/>
                    <a:lstStyle/>
                    <a:p>
                      <a:pPr algn="r"/>
                      <a:r>
                        <a:rPr lang="en-US" sz="1600" dirty="0" smtClean="0"/>
                        <a:t>7.0</a:t>
                      </a:r>
                      <a:endParaRPr lang="en-US" sz="1600" dirty="0"/>
                    </a:p>
                  </a:txBody>
                  <a:tcPr/>
                </a:tc>
                <a:extLst>
                  <a:ext uri="{0D108BD9-81ED-4DB2-BD59-A6C34878D82A}">
                    <a16:rowId xmlns:a16="http://schemas.microsoft.com/office/drawing/2014/main" val="10007"/>
                  </a:ext>
                </a:extLst>
              </a:tr>
              <a:tr h="370840">
                <a:tc>
                  <a:txBody>
                    <a:bodyPr/>
                    <a:lstStyle/>
                    <a:p>
                      <a:r>
                        <a:rPr lang="en-US" sz="1600" dirty="0" smtClean="0"/>
                        <a:t>8</a:t>
                      </a:r>
                      <a:endParaRPr lang="en-US" sz="1600" dirty="0"/>
                    </a:p>
                  </a:txBody>
                  <a:tcPr/>
                </a:tc>
                <a:tc>
                  <a:txBody>
                    <a:bodyPr/>
                    <a:lstStyle/>
                    <a:p>
                      <a:r>
                        <a:rPr lang="en-US" sz="1400" dirty="0" smtClean="0"/>
                        <a:t>Non-Hodgkin</a:t>
                      </a:r>
                      <a:r>
                        <a:rPr lang="en-US" sz="1400" baseline="0" dirty="0" smtClean="0"/>
                        <a:t> Lymphoma</a:t>
                      </a:r>
                      <a:endParaRPr lang="en-US" sz="1400" dirty="0"/>
                    </a:p>
                  </a:txBody>
                  <a:tcPr/>
                </a:tc>
                <a:tc>
                  <a:txBody>
                    <a:bodyPr/>
                    <a:lstStyle/>
                    <a:p>
                      <a:pPr algn="r"/>
                      <a:r>
                        <a:rPr lang="en-US" sz="1600" dirty="0" smtClean="0"/>
                        <a:t>1,177</a:t>
                      </a:r>
                      <a:endParaRPr lang="en-US" sz="1600" dirty="0"/>
                    </a:p>
                  </a:txBody>
                  <a:tcPr/>
                </a:tc>
                <a:tc>
                  <a:txBody>
                    <a:bodyPr/>
                    <a:lstStyle/>
                    <a:p>
                      <a:pPr algn="r"/>
                      <a:r>
                        <a:rPr lang="en-US" sz="1600" dirty="0" smtClean="0"/>
                        <a:t>6.4</a:t>
                      </a:r>
                      <a:endParaRPr lang="en-US" sz="1600" dirty="0"/>
                    </a:p>
                  </a:txBody>
                  <a:tcPr/>
                </a:tc>
                <a:extLst>
                  <a:ext uri="{0D108BD9-81ED-4DB2-BD59-A6C34878D82A}">
                    <a16:rowId xmlns:a16="http://schemas.microsoft.com/office/drawing/2014/main" val="10008"/>
                  </a:ext>
                </a:extLst>
              </a:tr>
              <a:tr h="370840">
                <a:tc>
                  <a:txBody>
                    <a:bodyPr/>
                    <a:lstStyle/>
                    <a:p>
                      <a:r>
                        <a:rPr lang="en-US" sz="1600" dirty="0" smtClean="0"/>
                        <a:t>9</a:t>
                      </a:r>
                      <a:endParaRPr lang="en-US" sz="1600" dirty="0"/>
                    </a:p>
                  </a:txBody>
                  <a:tcPr/>
                </a:tc>
                <a:tc>
                  <a:txBody>
                    <a:bodyPr/>
                    <a:lstStyle/>
                    <a:p>
                      <a:r>
                        <a:rPr lang="en-US" sz="1400" dirty="0" smtClean="0"/>
                        <a:t>Brain</a:t>
                      </a:r>
                      <a:r>
                        <a:rPr lang="en-US" sz="1400" baseline="0" dirty="0" smtClean="0"/>
                        <a:t> &amp; Other Nervous System</a:t>
                      </a:r>
                      <a:endParaRPr lang="en-US" sz="1400" dirty="0"/>
                    </a:p>
                  </a:txBody>
                  <a:tcPr/>
                </a:tc>
                <a:tc>
                  <a:txBody>
                    <a:bodyPr/>
                    <a:lstStyle/>
                    <a:p>
                      <a:pPr algn="r"/>
                      <a:r>
                        <a:rPr lang="en-US" sz="1600" dirty="0" smtClean="0"/>
                        <a:t>1,059</a:t>
                      </a:r>
                      <a:endParaRPr lang="en-US" sz="1600" dirty="0"/>
                    </a:p>
                  </a:txBody>
                  <a:tcPr/>
                </a:tc>
                <a:tc>
                  <a:txBody>
                    <a:bodyPr/>
                    <a:lstStyle/>
                    <a:p>
                      <a:pPr algn="r"/>
                      <a:r>
                        <a:rPr lang="en-US" sz="1600" dirty="0" smtClean="0"/>
                        <a:t>5.4</a:t>
                      </a:r>
                      <a:endParaRPr lang="en-US" sz="1600" dirty="0"/>
                    </a:p>
                  </a:txBody>
                  <a:tcPr/>
                </a:tc>
                <a:extLst>
                  <a:ext uri="{0D108BD9-81ED-4DB2-BD59-A6C34878D82A}">
                    <a16:rowId xmlns:a16="http://schemas.microsoft.com/office/drawing/2014/main" val="10009"/>
                  </a:ext>
                </a:extLst>
              </a:tr>
              <a:tr h="370840">
                <a:tc>
                  <a:txBody>
                    <a:bodyPr/>
                    <a:lstStyle/>
                    <a:p>
                      <a:r>
                        <a:rPr lang="en-US" sz="1600" dirty="0" smtClean="0"/>
                        <a:t>10</a:t>
                      </a:r>
                      <a:endParaRPr lang="en-US" sz="1600" dirty="0"/>
                    </a:p>
                  </a:txBody>
                  <a:tcPr/>
                </a:tc>
                <a:tc>
                  <a:txBody>
                    <a:bodyPr/>
                    <a:lstStyle/>
                    <a:p>
                      <a:r>
                        <a:rPr lang="en-US" sz="1400" dirty="0" smtClean="0"/>
                        <a:t>Esophagus</a:t>
                      </a:r>
                      <a:endParaRPr lang="en-US" sz="1400" dirty="0"/>
                    </a:p>
                  </a:txBody>
                  <a:tcPr/>
                </a:tc>
                <a:tc>
                  <a:txBody>
                    <a:bodyPr/>
                    <a:lstStyle/>
                    <a:p>
                      <a:pPr algn="r"/>
                      <a:r>
                        <a:rPr lang="en-US" sz="1600" dirty="0" smtClean="0"/>
                        <a:t>1,035</a:t>
                      </a:r>
                      <a:endParaRPr lang="en-US" sz="1600" dirty="0"/>
                    </a:p>
                  </a:txBody>
                  <a:tcPr/>
                </a:tc>
                <a:tc>
                  <a:txBody>
                    <a:bodyPr/>
                    <a:lstStyle/>
                    <a:p>
                      <a:pPr algn="r"/>
                      <a:r>
                        <a:rPr lang="en-US" sz="1600" dirty="0" smtClean="0"/>
                        <a:t>5.3</a:t>
                      </a:r>
                      <a:endParaRPr lang="en-US" sz="1600" dirty="0"/>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6133260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California Cancer Statistics</a:t>
            </a:r>
            <a:endParaRPr lang="en-US" dirty="0"/>
          </a:p>
        </p:txBody>
      </p:sp>
      <p:graphicFrame>
        <p:nvGraphicFramePr>
          <p:cNvPr id="9" name="Content Placeholder 3"/>
          <p:cNvGraphicFramePr>
            <a:graphicFrameLocks noGrp="1"/>
          </p:cNvGraphicFramePr>
          <p:nvPr>
            <p:ph sz="half" idx="1"/>
            <p:extLst>
              <p:ext uri="{D42A27DB-BD31-4B8C-83A1-F6EECF244321}">
                <p14:modId xmlns:p14="http://schemas.microsoft.com/office/powerpoint/2010/main" val="394159489"/>
              </p:ext>
            </p:extLst>
          </p:nvPr>
        </p:nvGraphicFramePr>
        <p:xfrm>
          <a:off x="4648200" y="1905000"/>
          <a:ext cx="4038600" cy="4433888"/>
        </p:xfrm>
        <a:graphic>
          <a:graphicData uri="http://schemas.openxmlformats.org/drawingml/2006/chart">
            <c:chart xmlns:c="http://schemas.openxmlformats.org/drawingml/2006/chart" xmlns:r="http://schemas.openxmlformats.org/officeDocument/2006/relationships" r:id="rId2"/>
          </a:graphicData>
        </a:graphic>
      </p:graphicFrame>
      <p:sp>
        <p:nvSpPr>
          <p:cNvPr id="11" name="Content Placeholder 2"/>
          <p:cNvSpPr txBox="1">
            <a:spLocks/>
          </p:cNvSpPr>
          <p:nvPr/>
        </p:nvSpPr>
        <p:spPr>
          <a:xfrm>
            <a:off x="381000" y="1905000"/>
            <a:ext cx="4038600" cy="4434840"/>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0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18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18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Font typeface="Wingdings 2"/>
              <a:buNone/>
            </a:pPr>
            <a:endParaRPr lang="en-US" sz="2000" dirty="0" smtClean="0"/>
          </a:p>
          <a:p>
            <a:r>
              <a:rPr lang="en-US" sz="2000" dirty="0" smtClean="0"/>
              <a:t>Nearly 1 out of every 2 Californians born today will develop cancer at some point in their lives</a:t>
            </a:r>
          </a:p>
          <a:p>
            <a:pPr marL="0" indent="0">
              <a:buFont typeface="Wingdings 2"/>
              <a:buNone/>
            </a:pPr>
            <a:endParaRPr lang="en-US" sz="2000" dirty="0" smtClean="0"/>
          </a:p>
          <a:p>
            <a:r>
              <a:rPr lang="en-US" sz="2000" dirty="0" smtClean="0"/>
              <a:t>1 in 5 will die of the disease</a:t>
            </a:r>
          </a:p>
          <a:p>
            <a:pPr marL="0" indent="0">
              <a:buFont typeface="Wingdings 2"/>
              <a:buNone/>
            </a:pPr>
            <a:endParaRPr lang="en-US" sz="2000" dirty="0" smtClean="0"/>
          </a:p>
          <a:p>
            <a:r>
              <a:rPr lang="en-US" sz="2000" dirty="0" smtClean="0"/>
              <a:t>In 2016, an estimated 1,384,000 Californians have been diagnosed with cancer at some point in their life</a:t>
            </a:r>
            <a:endParaRPr lang="en-US" sz="2000" dirty="0"/>
          </a:p>
        </p:txBody>
      </p:sp>
    </p:spTree>
    <p:extLst>
      <p:ext uri="{BB962C8B-B14F-4D97-AF65-F5344CB8AC3E}">
        <p14:creationId xmlns:p14="http://schemas.microsoft.com/office/powerpoint/2010/main" val="2716729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Sites Combined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81434502"/>
              </p:ext>
            </p:extLst>
          </p:nvPr>
        </p:nvGraphicFramePr>
        <p:xfrm>
          <a:off x="152400" y="2133600"/>
          <a:ext cx="8971156" cy="43894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433624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Female Breast Cancer</a:t>
            </a:r>
            <a:endParaRPr lang="en-US" dirty="0"/>
          </a:p>
        </p:txBody>
      </p:sp>
      <p:sp>
        <p:nvSpPr>
          <p:cNvPr id="9" name="Text Placeholder 8"/>
          <p:cNvSpPr>
            <a:spLocks noGrp="1"/>
          </p:cNvSpPr>
          <p:nvPr>
            <p:ph type="body" idx="1"/>
          </p:nvPr>
        </p:nvSpPr>
        <p:spPr/>
        <p:txBody>
          <a:bodyPr/>
          <a:lstStyle/>
          <a:p>
            <a:r>
              <a:rPr lang="en-US" sz="2000" dirty="0" smtClean="0"/>
              <a:t>Incidence Trends, 1988-2016</a:t>
            </a:r>
            <a:endParaRPr lang="en-US" sz="2000" dirty="0"/>
          </a:p>
        </p:txBody>
      </p:sp>
      <p:sp>
        <p:nvSpPr>
          <p:cNvPr id="10" name="Text Placeholder 9"/>
          <p:cNvSpPr>
            <a:spLocks noGrp="1"/>
          </p:cNvSpPr>
          <p:nvPr>
            <p:ph type="body" sz="half" idx="3"/>
          </p:nvPr>
        </p:nvSpPr>
        <p:spPr/>
        <p:txBody>
          <a:bodyPr>
            <a:normAutofit/>
          </a:bodyPr>
          <a:lstStyle/>
          <a:p>
            <a:r>
              <a:rPr lang="en-US" sz="2000" dirty="0" smtClean="0"/>
              <a:t>Five-Year Age-Adjusted Rates, 2012-2016</a:t>
            </a:r>
            <a:endParaRPr lang="en-US" sz="2000" dirty="0"/>
          </a:p>
        </p:txBody>
      </p:sp>
      <p:graphicFrame>
        <p:nvGraphicFramePr>
          <p:cNvPr id="4" name="Content Placeholder 3"/>
          <p:cNvGraphicFramePr>
            <a:graphicFrameLocks noGrp="1"/>
          </p:cNvGraphicFramePr>
          <p:nvPr>
            <p:ph sz="quarter" idx="2"/>
            <p:extLst>
              <p:ext uri="{D42A27DB-BD31-4B8C-83A1-F6EECF244321}">
                <p14:modId xmlns:p14="http://schemas.microsoft.com/office/powerpoint/2010/main" val="3396458481"/>
              </p:ext>
            </p:extLst>
          </p:nvPr>
        </p:nvGraphicFramePr>
        <p:xfrm>
          <a:off x="457200" y="2514600"/>
          <a:ext cx="4040188" cy="38465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7"/>
          <p:cNvGraphicFramePr>
            <a:graphicFrameLocks noGrp="1"/>
          </p:cNvGraphicFramePr>
          <p:nvPr>
            <p:ph sz="quarter" idx="4"/>
            <p:extLst>
              <p:ext uri="{D42A27DB-BD31-4B8C-83A1-F6EECF244321}">
                <p14:modId xmlns:p14="http://schemas.microsoft.com/office/powerpoint/2010/main" val="2919276834"/>
              </p:ext>
            </p:extLst>
          </p:nvPr>
        </p:nvGraphicFramePr>
        <p:xfrm>
          <a:off x="4645025" y="2514600"/>
          <a:ext cx="4041775" cy="38465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707368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Female Breast Cancer Statistics</a:t>
            </a:r>
            <a:endParaRPr lang="en-US" dirty="0"/>
          </a:p>
        </p:txBody>
      </p:sp>
      <p:graphicFrame>
        <p:nvGraphicFramePr>
          <p:cNvPr id="8" name="Content Placeholder 7"/>
          <p:cNvGraphicFramePr>
            <a:graphicFrameLocks noGrp="1"/>
          </p:cNvGraphicFramePr>
          <p:nvPr>
            <p:ph sz="quarter" idx="4"/>
            <p:extLst>
              <p:ext uri="{D42A27DB-BD31-4B8C-83A1-F6EECF244321}">
                <p14:modId xmlns:p14="http://schemas.microsoft.com/office/powerpoint/2010/main" val="552907418"/>
              </p:ext>
            </p:extLst>
          </p:nvPr>
        </p:nvGraphicFramePr>
        <p:xfrm>
          <a:off x="457200" y="2514600"/>
          <a:ext cx="4041775" cy="3846513"/>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 Placeholder 11"/>
          <p:cNvSpPr>
            <a:spLocks noGrp="1"/>
          </p:cNvSpPr>
          <p:nvPr>
            <p:ph type="body" idx="1"/>
          </p:nvPr>
        </p:nvSpPr>
        <p:spPr/>
        <p:txBody>
          <a:bodyPr/>
          <a:lstStyle/>
          <a:p>
            <a:r>
              <a:rPr lang="en-US" sz="2000" dirty="0" smtClean="0"/>
              <a:t>Five-Year Relative Survival by Stage</a:t>
            </a:r>
            <a:endParaRPr lang="en-US" sz="2000" dirty="0"/>
          </a:p>
        </p:txBody>
      </p:sp>
      <p:sp>
        <p:nvSpPr>
          <p:cNvPr id="15" name="Content Placeholder 2"/>
          <p:cNvSpPr>
            <a:spLocks noGrp="1"/>
          </p:cNvSpPr>
          <p:nvPr>
            <p:ph sz="quarter" idx="2"/>
          </p:nvPr>
        </p:nvSpPr>
        <p:spPr>
          <a:xfrm>
            <a:off x="4648200" y="2514600"/>
            <a:ext cx="4040188" cy="3845720"/>
          </a:xfrm>
        </p:spPr>
        <p:txBody>
          <a:bodyPr/>
          <a:lstStyle/>
          <a:p>
            <a:endParaRPr lang="en-US" dirty="0" smtClean="0"/>
          </a:p>
          <a:p>
            <a:r>
              <a:rPr lang="en-US" dirty="0" smtClean="0"/>
              <a:t>In 2016, an estimated, 314,300 California women have been diagnosed with breast cancer and are still alive.</a:t>
            </a:r>
          </a:p>
          <a:p>
            <a:pPr lvl="1"/>
            <a:endParaRPr lang="en-US" dirty="0"/>
          </a:p>
        </p:txBody>
      </p:sp>
    </p:spTree>
    <p:extLst>
      <p:ext uri="{BB962C8B-B14F-4D97-AF65-F5344CB8AC3E}">
        <p14:creationId xmlns:p14="http://schemas.microsoft.com/office/powerpoint/2010/main" val="27762669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Prostate</a:t>
            </a:r>
            <a:endParaRPr lang="en-US" dirty="0"/>
          </a:p>
        </p:txBody>
      </p:sp>
      <p:graphicFrame>
        <p:nvGraphicFramePr>
          <p:cNvPr id="4" name="Content Placeholder 3"/>
          <p:cNvGraphicFramePr>
            <a:graphicFrameLocks noGrp="1"/>
          </p:cNvGraphicFramePr>
          <p:nvPr>
            <p:ph sz="quarter" idx="2"/>
            <p:extLst>
              <p:ext uri="{D42A27DB-BD31-4B8C-83A1-F6EECF244321}">
                <p14:modId xmlns:p14="http://schemas.microsoft.com/office/powerpoint/2010/main" val="158234595"/>
              </p:ext>
            </p:extLst>
          </p:nvPr>
        </p:nvGraphicFramePr>
        <p:xfrm>
          <a:off x="457200" y="2514600"/>
          <a:ext cx="4040188" cy="384651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 Placeholder 8"/>
          <p:cNvSpPr>
            <a:spLocks noGrp="1"/>
          </p:cNvSpPr>
          <p:nvPr>
            <p:ph type="body" idx="1"/>
          </p:nvPr>
        </p:nvSpPr>
        <p:spPr/>
        <p:txBody>
          <a:bodyPr/>
          <a:lstStyle/>
          <a:p>
            <a:r>
              <a:rPr lang="en-US" sz="2000" dirty="0" smtClean="0"/>
              <a:t>Incidence Trends, 1988-2016</a:t>
            </a:r>
            <a:endParaRPr lang="en-US" sz="2000" dirty="0"/>
          </a:p>
        </p:txBody>
      </p:sp>
      <p:sp>
        <p:nvSpPr>
          <p:cNvPr id="9" name="Text Placeholder 9"/>
          <p:cNvSpPr>
            <a:spLocks noGrp="1"/>
          </p:cNvSpPr>
          <p:nvPr>
            <p:ph type="body" sz="half" idx="3"/>
          </p:nvPr>
        </p:nvSpPr>
        <p:spPr/>
        <p:txBody>
          <a:bodyPr>
            <a:normAutofit/>
          </a:bodyPr>
          <a:lstStyle/>
          <a:p>
            <a:r>
              <a:rPr lang="en-US" sz="2000" dirty="0" smtClean="0"/>
              <a:t>Five-Year Age-Adjusted Rates, 2012-2016</a:t>
            </a:r>
            <a:endParaRPr lang="en-US" sz="2000" dirty="0"/>
          </a:p>
        </p:txBody>
      </p:sp>
      <p:graphicFrame>
        <p:nvGraphicFramePr>
          <p:cNvPr id="10" name="Content Placeholder 7"/>
          <p:cNvGraphicFramePr>
            <a:graphicFrameLocks noGrp="1"/>
          </p:cNvGraphicFramePr>
          <p:nvPr>
            <p:ph sz="quarter" idx="4"/>
            <p:extLst>
              <p:ext uri="{D42A27DB-BD31-4B8C-83A1-F6EECF244321}">
                <p14:modId xmlns:p14="http://schemas.microsoft.com/office/powerpoint/2010/main" val="1767302611"/>
              </p:ext>
            </p:extLst>
          </p:nvPr>
        </p:nvGraphicFramePr>
        <p:xfrm>
          <a:off x="4645025" y="2514600"/>
          <a:ext cx="4041775" cy="38465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654936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Prostate Cancer Statistics</a:t>
            </a:r>
            <a:endParaRPr lang="en-US" dirty="0"/>
          </a:p>
        </p:txBody>
      </p:sp>
      <p:sp>
        <p:nvSpPr>
          <p:cNvPr id="8" name="Text Placeholder 11"/>
          <p:cNvSpPr>
            <a:spLocks noGrp="1"/>
          </p:cNvSpPr>
          <p:nvPr>
            <p:ph type="body" idx="1"/>
          </p:nvPr>
        </p:nvSpPr>
        <p:spPr/>
        <p:txBody>
          <a:bodyPr/>
          <a:lstStyle/>
          <a:p>
            <a:r>
              <a:rPr lang="en-US" sz="2000" dirty="0" smtClean="0"/>
              <a:t>Five-Year Relative Survival by Stage</a:t>
            </a:r>
            <a:endParaRPr lang="en-US" sz="2000" dirty="0"/>
          </a:p>
        </p:txBody>
      </p:sp>
      <p:graphicFrame>
        <p:nvGraphicFramePr>
          <p:cNvPr id="7" name="Content Placeholder 7"/>
          <p:cNvGraphicFramePr>
            <a:graphicFrameLocks noGrp="1"/>
          </p:cNvGraphicFramePr>
          <p:nvPr>
            <p:ph sz="quarter" idx="2"/>
            <p:extLst>
              <p:ext uri="{D42A27DB-BD31-4B8C-83A1-F6EECF244321}">
                <p14:modId xmlns:p14="http://schemas.microsoft.com/office/powerpoint/2010/main" val="875336183"/>
              </p:ext>
            </p:extLst>
          </p:nvPr>
        </p:nvGraphicFramePr>
        <p:xfrm>
          <a:off x="457200" y="2514600"/>
          <a:ext cx="4040188" cy="3846513"/>
        </p:xfrm>
        <a:graphic>
          <a:graphicData uri="http://schemas.openxmlformats.org/drawingml/2006/chart">
            <c:chart xmlns:c="http://schemas.openxmlformats.org/drawingml/2006/chart" xmlns:r="http://schemas.openxmlformats.org/officeDocument/2006/relationships" r:id="rId2"/>
          </a:graphicData>
        </a:graphic>
      </p:graphicFrame>
      <p:sp>
        <p:nvSpPr>
          <p:cNvPr id="12" name="Content Placeholder 11"/>
          <p:cNvSpPr>
            <a:spLocks noGrp="1"/>
          </p:cNvSpPr>
          <p:nvPr>
            <p:ph sz="quarter" idx="4"/>
          </p:nvPr>
        </p:nvSpPr>
        <p:spPr/>
        <p:txBody>
          <a:bodyPr/>
          <a:lstStyle/>
          <a:p>
            <a:endParaRPr lang="en-US" dirty="0" smtClean="0"/>
          </a:p>
          <a:p>
            <a:pPr marL="0" indent="0">
              <a:buNone/>
            </a:pPr>
            <a:endParaRPr lang="en-US" dirty="0"/>
          </a:p>
        </p:txBody>
      </p:sp>
      <p:sp>
        <p:nvSpPr>
          <p:cNvPr id="13" name="Content Placeholder 2"/>
          <p:cNvSpPr txBox="1">
            <a:spLocks/>
          </p:cNvSpPr>
          <p:nvPr/>
        </p:nvSpPr>
        <p:spPr>
          <a:xfrm>
            <a:off x="4648200" y="2514600"/>
            <a:ext cx="4040188" cy="3845720"/>
          </a:xfrm>
          <a:prstGeom prst="rect">
            <a:avLst/>
          </a:prstGeom>
        </p:spPr>
        <p:txBody>
          <a:bodyPr vert="horz" tIns="0">
            <a:normAutofit/>
          </a:bodyPr>
          <a:lstStyle>
            <a:lvl1pPr marL="274320" indent="-274320" algn="l" rtl="0" eaLnBrk="1" latinLnBrk="0" hangingPunct="1">
              <a:spcBef>
                <a:spcPct val="20000"/>
              </a:spcBef>
              <a:buClr>
                <a:schemeClr val="accent3"/>
              </a:buClr>
              <a:buSzPct val="95000"/>
              <a:buFont typeface="Wingdings 2"/>
              <a:buChar char=""/>
              <a:defRPr kumimoji="0" sz="22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0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18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16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16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393192" lvl="1" indent="0">
              <a:buFont typeface="Wingdings 2"/>
              <a:buNone/>
            </a:pPr>
            <a:endParaRPr lang="en-US" dirty="0" smtClean="0"/>
          </a:p>
          <a:p>
            <a:r>
              <a:rPr lang="en-US" dirty="0" smtClean="0"/>
              <a:t>In 2016, an estimated 275,700 California men have been diagnosed with prostate and are still alive.</a:t>
            </a:r>
          </a:p>
          <a:p>
            <a:pPr lvl="1"/>
            <a:endParaRPr lang="en-US" dirty="0"/>
          </a:p>
        </p:txBody>
      </p:sp>
    </p:spTree>
    <p:extLst>
      <p:ext uri="{BB962C8B-B14F-4D97-AF65-F5344CB8AC3E}">
        <p14:creationId xmlns:p14="http://schemas.microsoft.com/office/powerpoint/2010/main" val="21952307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Colorectal Cancer</a:t>
            </a:r>
          </a:p>
        </p:txBody>
      </p:sp>
      <p:graphicFrame>
        <p:nvGraphicFramePr>
          <p:cNvPr id="4" name="Content Placeholder 3"/>
          <p:cNvGraphicFramePr>
            <a:graphicFrameLocks noGrp="1"/>
          </p:cNvGraphicFramePr>
          <p:nvPr>
            <p:ph sz="quarter" idx="2"/>
            <p:extLst>
              <p:ext uri="{D42A27DB-BD31-4B8C-83A1-F6EECF244321}">
                <p14:modId xmlns:p14="http://schemas.microsoft.com/office/powerpoint/2010/main" val="393470995"/>
              </p:ext>
            </p:extLst>
          </p:nvPr>
        </p:nvGraphicFramePr>
        <p:xfrm>
          <a:off x="457200" y="2514600"/>
          <a:ext cx="4040188" cy="3846513"/>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 Placeholder 8"/>
          <p:cNvSpPr>
            <a:spLocks noGrp="1"/>
          </p:cNvSpPr>
          <p:nvPr>
            <p:ph type="body" idx="1"/>
          </p:nvPr>
        </p:nvSpPr>
        <p:spPr/>
        <p:txBody>
          <a:bodyPr/>
          <a:lstStyle/>
          <a:p>
            <a:r>
              <a:rPr lang="en-US" sz="2000" dirty="0" smtClean="0"/>
              <a:t>Incidence Trends, 1988-2016</a:t>
            </a:r>
            <a:endParaRPr lang="en-US" sz="2000" dirty="0"/>
          </a:p>
        </p:txBody>
      </p:sp>
      <p:sp>
        <p:nvSpPr>
          <p:cNvPr id="11" name="Text Placeholder 9"/>
          <p:cNvSpPr>
            <a:spLocks noGrp="1"/>
          </p:cNvSpPr>
          <p:nvPr>
            <p:ph type="body" sz="half" idx="3"/>
          </p:nvPr>
        </p:nvSpPr>
        <p:spPr/>
        <p:txBody>
          <a:bodyPr>
            <a:normAutofit/>
          </a:bodyPr>
          <a:lstStyle/>
          <a:p>
            <a:r>
              <a:rPr lang="en-US" sz="2000" dirty="0" smtClean="0"/>
              <a:t>Five-Year Age-Adjusted Rates, 2012-2016</a:t>
            </a:r>
            <a:endParaRPr lang="en-US" sz="2000" dirty="0"/>
          </a:p>
        </p:txBody>
      </p:sp>
      <p:graphicFrame>
        <p:nvGraphicFramePr>
          <p:cNvPr id="13" name="Content Placeholder 7"/>
          <p:cNvGraphicFramePr>
            <a:graphicFrameLocks noGrp="1"/>
          </p:cNvGraphicFramePr>
          <p:nvPr>
            <p:ph sz="quarter" idx="4"/>
            <p:extLst>
              <p:ext uri="{D42A27DB-BD31-4B8C-83A1-F6EECF244321}">
                <p14:modId xmlns:p14="http://schemas.microsoft.com/office/powerpoint/2010/main" val="1295719077"/>
              </p:ext>
            </p:extLst>
          </p:nvPr>
        </p:nvGraphicFramePr>
        <p:xfrm>
          <a:off x="4645025" y="2514600"/>
          <a:ext cx="4194175" cy="38465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758191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Colorectal Cancer Statistics</a:t>
            </a:r>
            <a:endParaRPr lang="en-US" dirty="0"/>
          </a:p>
        </p:txBody>
      </p:sp>
      <p:graphicFrame>
        <p:nvGraphicFramePr>
          <p:cNvPr id="7" name="Content Placeholder 7"/>
          <p:cNvGraphicFramePr>
            <a:graphicFrameLocks noGrp="1"/>
          </p:cNvGraphicFramePr>
          <p:nvPr>
            <p:ph sz="quarter" idx="4"/>
            <p:extLst>
              <p:ext uri="{D42A27DB-BD31-4B8C-83A1-F6EECF244321}">
                <p14:modId xmlns:p14="http://schemas.microsoft.com/office/powerpoint/2010/main" val="1572135133"/>
              </p:ext>
            </p:extLst>
          </p:nvPr>
        </p:nvGraphicFramePr>
        <p:xfrm>
          <a:off x="457200" y="2514600"/>
          <a:ext cx="4041775" cy="384651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 Placeholder 11"/>
          <p:cNvSpPr>
            <a:spLocks noGrp="1"/>
          </p:cNvSpPr>
          <p:nvPr>
            <p:ph type="body" idx="1"/>
          </p:nvPr>
        </p:nvSpPr>
        <p:spPr/>
        <p:txBody>
          <a:bodyPr/>
          <a:lstStyle/>
          <a:p>
            <a:r>
              <a:rPr lang="en-US" sz="2000" dirty="0" smtClean="0"/>
              <a:t>Five-Year Relative Survival by Stage</a:t>
            </a:r>
            <a:endParaRPr lang="en-US" sz="2000" dirty="0"/>
          </a:p>
        </p:txBody>
      </p:sp>
      <p:sp>
        <p:nvSpPr>
          <p:cNvPr id="10" name="Content Placeholder 2"/>
          <p:cNvSpPr>
            <a:spLocks noGrp="1"/>
          </p:cNvSpPr>
          <p:nvPr>
            <p:ph sz="quarter" idx="2"/>
          </p:nvPr>
        </p:nvSpPr>
        <p:spPr>
          <a:xfrm>
            <a:off x="4724400" y="2514600"/>
            <a:ext cx="4040188" cy="3845720"/>
          </a:xfrm>
        </p:spPr>
        <p:txBody>
          <a:bodyPr>
            <a:normAutofit/>
          </a:bodyPr>
          <a:lstStyle/>
          <a:p>
            <a:pPr marL="393192" lvl="1" indent="0">
              <a:buNone/>
            </a:pPr>
            <a:endParaRPr lang="en-US" dirty="0" smtClean="0"/>
          </a:p>
          <a:p>
            <a:r>
              <a:rPr lang="en-US" dirty="0" smtClean="0"/>
              <a:t>In 2016, </a:t>
            </a:r>
            <a:r>
              <a:rPr lang="en-US" dirty="0"/>
              <a:t>an estimated </a:t>
            </a:r>
            <a:r>
              <a:rPr lang="en-US" dirty="0" smtClean="0"/>
              <a:t>126,500 </a:t>
            </a:r>
            <a:r>
              <a:rPr lang="en-US" dirty="0"/>
              <a:t>Californians </a:t>
            </a:r>
            <a:r>
              <a:rPr lang="en-US" dirty="0" smtClean="0"/>
              <a:t>have </a:t>
            </a:r>
            <a:r>
              <a:rPr lang="en-US" dirty="0"/>
              <a:t>been diagnosed with </a:t>
            </a:r>
            <a:r>
              <a:rPr lang="en-US" dirty="0" smtClean="0"/>
              <a:t>colorectal </a:t>
            </a:r>
            <a:r>
              <a:rPr lang="en-US" dirty="0"/>
              <a:t>cancer </a:t>
            </a:r>
            <a:r>
              <a:rPr lang="en-US" dirty="0" smtClean="0"/>
              <a:t>and are still alive.</a:t>
            </a:r>
            <a:endParaRPr lang="en-US" dirty="0"/>
          </a:p>
          <a:p>
            <a:pPr lvl="1"/>
            <a:endParaRPr lang="en-US" dirty="0"/>
          </a:p>
        </p:txBody>
      </p:sp>
    </p:spTree>
    <p:extLst>
      <p:ext uri="{BB962C8B-B14F-4D97-AF65-F5344CB8AC3E}">
        <p14:creationId xmlns:p14="http://schemas.microsoft.com/office/powerpoint/2010/main" val="21952307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Lung &amp; Bronchus </a:t>
            </a:r>
            <a:r>
              <a:rPr lang="en-US" dirty="0"/>
              <a:t>Cancer</a:t>
            </a:r>
          </a:p>
        </p:txBody>
      </p:sp>
      <p:graphicFrame>
        <p:nvGraphicFramePr>
          <p:cNvPr id="4" name="Content Placeholder 3"/>
          <p:cNvGraphicFramePr>
            <a:graphicFrameLocks noGrp="1"/>
          </p:cNvGraphicFramePr>
          <p:nvPr>
            <p:ph sz="quarter" idx="2"/>
            <p:extLst>
              <p:ext uri="{D42A27DB-BD31-4B8C-83A1-F6EECF244321}">
                <p14:modId xmlns:p14="http://schemas.microsoft.com/office/powerpoint/2010/main" val="3520298444"/>
              </p:ext>
            </p:extLst>
          </p:nvPr>
        </p:nvGraphicFramePr>
        <p:xfrm>
          <a:off x="457200" y="2514600"/>
          <a:ext cx="4040188" cy="384651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 Placeholder 8"/>
          <p:cNvSpPr>
            <a:spLocks noGrp="1"/>
          </p:cNvSpPr>
          <p:nvPr>
            <p:ph type="body" idx="1"/>
          </p:nvPr>
        </p:nvSpPr>
        <p:spPr/>
        <p:txBody>
          <a:bodyPr/>
          <a:lstStyle/>
          <a:p>
            <a:r>
              <a:rPr lang="en-US" sz="2000" dirty="0" smtClean="0"/>
              <a:t>Incidence Trends, 1988-2016</a:t>
            </a:r>
            <a:endParaRPr lang="en-US" sz="2000" dirty="0"/>
          </a:p>
        </p:txBody>
      </p:sp>
      <p:sp>
        <p:nvSpPr>
          <p:cNvPr id="8" name="Text Placeholder 9"/>
          <p:cNvSpPr>
            <a:spLocks noGrp="1"/>
          </p:cNvSpPr>
          <p:nvPr>
            <p:ph type="body" sz="half" idx="3"/>
          </p:nvPr>
        </p:nvSpPr>
        <p:spPr/>
        <p:txBody>
          <a:bodyPr>
            <a:normAutofit/>
          </a:bodyPr>
          <a:lstStyle/>
          <a:p>
            <a:r>
              <a:rPr lang="en-US" sz="2000" dirty="0" smtClean="0"/>
              <a:t>Five-Year Age-Adjusted Rates, 2012-2016</a:t>
            </a:r>
            <a:endParaRPr lang="en-US" sz="2000" dirty="0"/>
          </a:p>
        </p:txBody>
      </p:sp>
      <p:graphicFrame>
        <p:nvGraphicFramePr>
          <p:cNvPr id="9" name="Content Placeholder 7"/>
          <p:cNvGraphicFramePr>
            <a:graphicFrameLocks noGrp="1"/>
          </p:cNvGraphicFramePr>
          <p:nvPr>
            <p:ph sz="quarter" idx="4"/>
            <p:extLst>
              <p:ext uri="{D42A27DB-BD31-4B8C-83A1-F6EECF244321}">
                <p14:modId xmlns:p14="http://schemas.microsoft.com/office/powerpoint/2010/main" val="1385231278"/>
              </p:ext>
            </p:extLst>
          </p:nvPr>
        </p:nvGraphicFramePr>
        <p:xfrm>
          <a:off x="4645025" y="2514600"/>
          <a:ext cx="4041775" cy="38465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744609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Lung &amp; Bronchus Cancer Statistics</a:t>
            </a:r>
            <a:endParaRPr lang="en-US" dirty="0"/>
          </a:p>
        </p:txBody>
      </p:sp>
      <p:graphicFrame>
        <p:nvGraphicFramePr>
          <p:cNvPr id="7" name="Content Placeholder 7"/>
          <p:cNvGraphicFramePr>
            <a:graphicFrameLocks noGrp="1"/>
          </p:cNvGraphicFramePr>
          <p:nvPr>
            <p:ph sz="quarter" idx="4"/>
            <p:extLst>
              <p:ext uri="{D42A27DB-BD31-4B8C-83A1-F6EECF244321}">
                <p14:modId xmlns:p14="http://schemas.microsoft.com/office/powerpoint/2010/main" val="963301935"/>
              </p:ext>
            </p:extLst>
          </p:nvPr>
        </p:nvGraphicFramePr>
        <p:xfrm>
          <a:off x="457200" y="2514600"/>
          <a:ext cx="4041775" cy="384651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 Placeholder 11"/>
          <p:cNvSpPr>
            <a:spLocks noGrp="1"/>
          </p:cNvSpPr>
          <p:nvPr>
            <p:ph type="body" idx="1"/>
          </p:nvPr>
        </p:nvSpPr>
        <p:spPr/>
        <p:txBody>
          <a:bodyPr/>
          <a:lstStyle/>
          <a:p>
            <a:r>
              <a:rPr lang="en-US" sz="2000" dirty="0" smtClean="0"/>
              <a:t>Five-Year Relative Survival by Stage</a:t>
            </a:r>
            <a:endParaRPr lang="en-US" sz="2000" dirty="0"/>
          </a:p>
        </p:txBody>
      </p:sp>
      <p:sp>
        <p:nvSpPr>
          <p:cNvPr id="10" name="Content Placeholder 2"/>
          <p:cNvSpPr>
            <a:spLocks noGrp="1"/>
          </p:cNvSpPr>
          <p:nvPr>
            <p:ph sz="quarter" idx="2"/>
          </p:nvPr>
        </p:nvSpPr>
        <p:spPr>
          <a:xfrm>
            <a:off x="4648200" y="2514600"/>
            <a:ext cx="4040188" cy="3845720"/>
          </a:xfrm>
        </p:spPr>
        <p:txBody>
          <a:bodyPr/>
          <a:lstStyle/>
          <a:p>
            <a:pPr marL="393192" lvl="1" indent="0">
              <a:buNone/>
            </a:pPr>
            <a:endParaRPr lang="en-US" dirty="0" smtClean="0"/>
          </a:p>
          <a:p>
            <a:r>
              <a:rPr lang="en-US" dirty="0" smtClean="0"/>
              <a:t>In 2016, </a:t>
            </a:r>
            <a:r>
              <a:rPr lang="en-US" dirty="0"/>
              <a:t>an estimated </a:t>
            </a:r>
            <a:r>
              <a:rPr lang="en-US" dirty="0" smtClean="0"/>
              <a:t>45,000 </a:t>
            </a:r>
            <a:r>
              <a:rPr lang="en-US" dirty="0"/>
              <a:t>Californians have been diagnosed with </a:t>
            </a:r>
            <a:r>
              <a:rPr lang="en-US" dirty="0" smtClean="0"/>
              <a:t>lung cancer and are still alive. </a:t>
            </a:r>
            <a:endParaRPr lang="en-US" dirty="0"/>
          </a:p>
          <a:p>
            <a:pPr lvl="1"/>
            <a:endParaRPr lang="en-US" dirty="0"/>
          </a:p>
        </p:txBody>
      </p:sp>
    </p:spTree>
    <p:extLst>
      <p:ext uri="{BB962C8B-B14F-4D97-AF65-F5344CB8AC3E}">
        <p14:creationId xmlns:p14="http://schemas.microsoft.com/office/powerpoint/2010/main" val="21952307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Melanoma</a:t>
            </a:r>
            <a:endParaRPr lang="en-US" dirty="0"/>
          </a:p>
        </p:txBody>
      </p:sp>
      <p:graphicFrame>
        <p:nvGraphicFramePr>
          <p:cNvPr id="4" name="Content Placeholder 3"/>
          <p:cNvGraphicFramePr>
            <a:graphicFrameLocks noGrp="1"/>
          </p:cNvGraphicFramePr>
          <p:nvPr>
            <p:ph sz="quarter" idx="2"/>
            <p:extLst>
              <p:ext uri="{D42A27DB-BD31-4B8C-83A1-F6EECF244321}">
                <p14:modId xmlns:p14="http://schemas.microsoft.com/office/powerpoint/2010/main" val="1310663286"/>
              </p:ext>
            </p:extLst>
          </p:nvPr>
        </p:nvGraphicFramePr>
        <p:xfrm>
          <a:off x="457200" y="2514600"/>
          <a:ext cx="4040188" cy="3846513"/>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 Placeholder 8"/>
          <p:cNvSpPr>
            <a:spLocks noGrp="1"/>
          </p:cNvSpPr>
          <p:nvPr>
            <p:ph type="body" idx="1"/>
          </p:nvPr>
        </p:nvSpPr>
        <p:spPr/>
        <p:txBody>
          <a:bodyPr/>
          <a:lstStyle/>
          <a:p>
            <a:r>
              <a:rPr lang="en-US" sz="2000" dirty="0" smtClean="0"/>
              <a:t>Incidence Trends, 1988-2016</a:t>
            </a:r>
            <a:endParaRPr lang="en-US" sz="2000" dirty="0"/>
          </a:p>
        </p:txBody>
      </p:sp>
      <p:sp>
        <p:nvSpPr>
          <p:cNvPr id="11" name="Text Placeholder 9"/>
          <p:cNvSpPr>
            <a:spLocks noGrp="1"/>
          </p:cNvSpPr>
          <p:nvPr>
            <p:ph type="body" sz="half" idx="3"/>
          </p:nvPr>
        </p:nvSpPr>
        <p:spPr/>
        <p:txBody>
          <a:bodyPr>
            <a:normAutofit/>
          </a:bodyPr>
          <a:lstStyle/>
          <a:p>
            <a:r>
              <a:rPr lang="en-US" sz="2000" dirty="0" smtClean="0"/>
              <a:t>Five-Year Age-Adjusted Rates, 2006-2010</a:t>
            </a:r>
            <a:endParaRPr lang="en-US" sz="2000" dirty="0"/>
          </a:p>
        </p:txBody>
      </p:sp>
      <p:graphicFrame>
        <p:nvGraphicFramePr>
          <p:cNvPr id="12" name="Content Placeholder 7"/>
          <p:cNvGraphicFramePr>
            <a:graphicFrameLocks noGrp="1"/>
          </p:cNvGraphicFramePr>
          <p:nvPr>
            <p:ph sz="quarter" idx="4"/>
            <p:extLst>
              <p:ext uri="{D42A27DB-BD31-4B8C-83A1-F6EECF244321}">
                <p14:modId xmlns:p14="http://schemas.microsoft.com/office/powerpoint/2010/main" val="4114460457"/>
              </p:ext>
            </p:extLst>
          </p:nvPr>
        </p:nvGraphicFramePr>
        <p:xfrm>
          <a:off x="4645025" y="2514600"/>
          <a:ext cx="4041775" cy="38465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456250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Melanoma Cancer Statistics</a:t>
            </a:r>
            <a:endParaRPr lang="en-US" dirty="0"/>
          </a:p>
        </p:txBody>
      </p:sp>
      <p:graphicFrame>
        <p:nvGraphicFramePr>
          <p:cNvPr id="7" name="Content Placeholder 7"/>
          <p:cNvGraphicFramePr>
            <a:graphicFrameLocks noGrp="1"/>
          </p:cNvGraphicFramePr>
          <p:nvPr>
            <p:ph sz="quarter" idx="4"/>
            <p:extLst>
              <p:ext uri="{D42A27DB-BD31-4B8C-83A1-F6EECF244321}">
                <p14:modId xmlns:p14="http://schemas.microsoft.com/office/powerpoint/2010/main" val="2352114047"/>
              </p:ext>
            </p:extLst>
          </p:nvPr>
        </p:nvGraphicFramePr>
        <p:xfrm>
          <a:off x="457200" y="2590800"/>
          <a:ext cx="4041775" cy="3846513"/>
        </p:xfrm>
        <a:graphic>
          <a:graphicData uri="http://schemas.openxmlformats.org/drawingml/2006/chart">
            <c:chart xmlns:c="http://schemas.openxmlformats.org/drawingml/2006/chart" xmlns:r="http://schemas.openxmlformats.org/officeDocument/2006/relationships" r:id="rId2"/>
          </a:graphicData>
        </a:graphic>
      </p:graphicFrame>
      <p:sp>
        <p:nvSpPr>
          <p:cNvPr id="9" name="Content Placeholder 2"/>
          <p:cNvSpPr>
            <a:spLocks noGrp="1"/>
          </p:cNvSpPr>
          <p:nvPr>
            <p:ph sz="quarter" idx="2"/>
          </p:nvPr>
        </p:nvSpPr>
        <p:spPr>
          <a:xfrm>
            <a:off x="4648200" y="2514600"/>
            <a:ext cx="4040188" cy="3845720"/>
          </a:xfrm>
        </p:spPr>
        <p:txBody>
          <a:bodyPr/>
          <a:lstStyle/>
          <a:p>
            <a:pPr marL="393192" lvl="1" indent="0">
              <a:buNone/>
            </a:pPr>
            <a:endParaRPr lang="en-US" dirty="0" smtClean="0"/>
          </a:p>
          <a:p>
            <a:r>
              <a:rPr lang="en-US" dirty="0" smtClean="0"/>
              <a:t>In 2016, </a:t>
            </a:r>
            <a:r>
              <a:rPr lang="en-US" dirty="0"/>
              <a:t>an estimated </a:t>
            </a:r>
            <a:r>
              <a:rPr lang="en-US" dirty="0" smtClean="0"/>
              <a:t>102,000 </a:t>
            </a:r>
            <a:r>
              <a:rPr lang="en-US" dirty="0"/>
              <a:t>Californians have been diagnosed with </a:t>
            </a:r>
            <a:r>
              <a:rPr lang="en-US" dirty="0" smtClean="0"/>
              <a:t>melanoma and are still alive.</a:t>
            </a:r>
            <a:endParaRPr lang="en-US" dirty="0"/>
          </a:p>
          <a:p>
            <a:pPr lvl="1"/>
            <a:endParaRPr lang="en-US" dirty="0"/>
          </a:p>
        </p:txBody>
      </p:sp>
      <p:sp>
        <p:nvSpPr>
          <p:cNvPr id="10" name="Text Placeholder 11"/>
          <p:cNvSpPr>
            <a:spLocks noGrp="1"/>
          </p:cNvSpPr>
          <p:nvPr>
            <p:ph type="body" idx="1"/>
          </p:nvPr>
        </p:nvSpPr>
        <p:spPr/>
        <p:txBody>
          <a:bodyPr/>
          <a:lstStyle/>
          <a:p>
            <a:r>
              <a:rPr lang="en-US" sz="2000" dirty="0" smtClean="0"/>
              <a:t>Five-Year Relative Survival by Stage</a:t>
            </a:r>
            <a:endParaRPr lang="en-US" sz="2000" dirty="0"/>
          </a:p>
        </p:txBody>
      </p:sp>
    </p:spTree>
    <p:extLst>
      <p:ext uri="{BB962C8B-B14F-4D97-AF65-F5344CB8AC3E}">
        <p14:creationId xmlns:p14="http://schemas.microsoft.com/office/powerpoint/2010/main" val="21952307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Cervical Cancer</a:t>
            </a:r>
            <a:endParaRPr lang="en-US" dirty="0"/>
          </a:p>
        </p:txBody>
      </p:sp>
      <p:graphicFrame>
        <p:nvGraphicFramePr>
          <p:cNvPr id="4" name="Content Placeholder 3"/>
          <p:cNvGraphicFramePr>
            <a:graphicFrameLocks noGrp="1"/>
          </p:cNvGraphicFramePr>
          <p:nvPr>
            <p:ph sz="quarter" idx="2"/>
            <p:extLst>
              <p:ext uri="{D42A27DB-BD31-4B8C-83A1-F6EECF244321}">
                <p14:modId xmlns:p14="http://schemas.microsoft.com/office/powerpoint/2010/main" val="2775402835"/>
              </p:ext>
            </p:extLst>
          </p:nvPr>
        </p:nvGraphicFramePr>
        <p:xfrm>
          <a:off x="457200" y="2514600"/>
          <a:ext cx="4040188" cy="384651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 Placeholder 8"/>
          <p:cNvSpPr>
            <a:spLocks noGrp="1"/>
          </p:cNvSpPr>
          <p:nvPr>
            <p:ph type="body" idx="1"/>
          </p:nvPr>
        </p:nvSpPr>
        <p:spPr/>
        <p:txBody>
          <a:bodyPr/>
          <a:lstStyle/>
          <a:p>
            <a:r>
              <a:rPr lang="en-US" sz="2000" dirty="0" smtClean="0"/>
              <a:t>Incidence Trends, 1988-2016</a:t>
            </a:r>
            <a:endParaRPr lang="en-US" sz="2000" dirty="0"/>
          </a:p>
        </p:txBody>
      </p:sp>
      <p:sp>
        <p:nvSpPr>
          <p:cNvPr id="8" name="Text Placeholder 9"/>
          <p:cNvSpPr>
            <a:spLocks noGrp="1"/>
          </p:cNvSpPr>
          <p:nvPr>
            <p:ph type="body" sz="half" idx="3"/>
          </p:nvPr>
        </p:nvSpPr>
        <p:spPr/>
        <p:txBody>
          <a:bodyPr>
            <a:normAutofit/>
          </a:bodyPr>
          <a:lstStyle/>
          <a:p>
            <a:r>
              <a:rPr lang="en-US" sz="2000" dirty="0" smtClean="0"/>
              <a:t>Five-Year Age-Adjusted Rates, 2012-2016</a:t>
            </a:r>
            <a:endParaRPr lang="en-US" sz="2000" dirty="0"/>
          </a:p>
        </p:txBody>
      </p:sp>
      <p:graphicFrame>
        <p:nvGraphicFramePr>
          <p:cNvPr id="9" name="Content Placeholder 7"/>
          <p:cNvGraphicFramePr>
            <a:graphicFrameLocks noGrp="1"/>
          </p:cNvGraphicFramePr>
          <p:nvPr>
            <p:ph sz="quarter" idx="4"/>
            <p:extLst>
              <p:ext uri="{D42A27DB-BD31-4B8C-83A1-F6EECF244321}">
                <p14:modId xmlns:p14="http://schemas.microsoft.com/office/powerpoint/2010/main" val="3920682037"/>
              </p:ext>
            </p:extLst>
          </p:nvPr>
        </p:nvGraphicFramePr>
        <p:xfrm>
          <a:off x="4645025" y="2514600"/>
          <a:ext cx="4041775" cy="38465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027330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Cervical Cancer Statistics</a:t>
            </a:r>
            <a:endParaRPr lang="en-US" dirty="0"/>
          </a:p>
        </p:txBody>
      </p:sp>
      <p:sp>
        <p:nvSpPr>
          <p:cNvPr id="12" name="Text Placeholder 11"/>
          <p:cNvSpPr>
            <a:spLocks noGrp="1"/>
          </p:cNvSpPr>
          <p:nvPr>
            <p:ph type="body" idx="1"/>
          </p:nvPr>
        </p:nvSpPr>
        <p:spPr/>
        <p:txBody>
          <a:bodyPr/>
          <a:lstStyle/>
          <a:p>
            <a:r>
              <a:rPr lang="en-US" sz="2000" dirty="0" smtClean="0"/>
              <a:t>Five-Year Relative Survival by Stage</a:t>
            </a:r>
            <a:endParaRPr lang="en-US" sz="2000" dirty="0"/>
          </a:p>
        </p:txBody>
      </p:sp>
      <p:graphicFrame>
        <p:nvGraphicFramePr>
          <p:cNvPr id="8" name="Content Placeholder 7"/>
          <p:cNvGraphicFramePr>
            <a:graphicFrameLocks noGrp="1"/>
          </p:cNvGraphicFramePr>
          <p:nvPr>
            <p:ph sz="quarter" idx="4"/>
            <p:extLst>
              <p:ext uri="{D42A27DB-BD31-4B8C-83A1-F6EECF244321}">
                <p14:modId xmlns:p14="http://schemas.microsoft.com/office/powerpoint/2010/main" val="386610924"/>
              </p:ext>
            </p:extLst>
          </p:nvPr>
        </p:nvGraphicFramePr>
        <p:xfrm>
          <a:off x="457200" y="2711927"/>
          <a:ext cx="4041775" cy="3846513"/>
        </p:xfrm>
        <a:graphic>
          <a:graphicData uri="http://schemas.openxmlformats.org/drawingml/2006/chart">
            <c:chart xmlns:c="http://schemas.openxmlformats.org/drawingml/2006/chart" xmlns:r="http://schemas.openxmlformats.org/officeDocument/2006/relationships" r:id="rId2"/>
          </a:graphicData>
        </a:graphic>
      </p:graphicFrame>
      <p:sp>
        <p:nvSpPr>
          <p:cNvPr id="15" name="Content Placeholder 2"/>
          <p:cNvSpPr txBox="1">
            <a:spLocks/>
          </p:cNvSpPr>
          <p:nvPr/>
        </p:nvSpPr>
        <p:spPr>
          <a:xfrm>
            <a:off x="4649788" y="2712720"/>
            <a:ext cx="4040188" cy="3845720"/>
          </a:xfrm>
          <a:prstGeom prst="rect">
            <a:avLst/>
          </a:prstGeom>
        </p:spPr>
        <p:txBody>
          <a:bodyPr vert="horz" tIns="0">
            <a:normAutofit/>
          </a:bodyPr>
          <a:lstStyle>
            <a:lvl1pPr marL="274320" indent="-274320" algn="l" rtl="0" eaLnBrk="1" latinLnBrk="0" hangingPunct="1">
              <a:spcBef>
                <a:spcPct val="20000"/>
              </a:spcBef>
              <a:buClr>
                <a:schemeClr val="accent3"/>
              </a:buClr>
              <a:buSzPct val="95000"/>
              <a:buFont typeface="Wingdings 2"/>
              <a:buChar char=""/>
              <a:defRPr kumimoji="0" sz="22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0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18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16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16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lvl="1"/>
            <a:endParaRPr lang="en-US" dirty="0" smtClean="0"/>
          </a:p>
          <a:p>
            <a:r>
              <a:rPr lang="en-US" dirty="0" smtClean="0"/>
              <a:t>In 2016, an estimated 23,500 Californians have been diagnosed with cervical cancer and are still alive.  </a:t>
            </a:r>
          </a:p>
          <a:p>
            <a:pPr lvl="1"/>
            <a:endParaRPr lang="en-US" dirty="0"/>
          </a:p>
        </p:txBody>
      </p:sp>
    </p:spTree>
    <p:extLst>
      <p:ext uri="{BB962C8B-B14F-4D97-AF65-F5344CB8AC3E}">
        <p14:creationId xmlns:p14="http://schemas.microsoft.com/office/powerpoint/2010/main" val="21952307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Cancer Incidence</a:t>
            </a:r>
            <a:endParaRPr lang="en-US" dirty="0"/>
          </a:p>
        </p:txBody>
      </p:sp>
      <p:sp>
        <p:nvSpPr>
          <p:cNvPr id="8" name="Content Placeholder 7"/>
          <p:cNvSpPr>
            <a:spLocks noGrp="1"/>
          </p:cNvSpPr>
          <p:nvPr>
            <p:ph idx="1"/>
          </p:nvPr>
        </p:nvSpPr>
        <p:spPr/>
        <p:txBody>
          <a:bodyPr/>
          <a:lstStyle/>
          <a:p>
            <a:endParaRPr lang="en-US" dirty="0" smtClean="0"/>
          </a:p>
          <a:p>
            <a:r>
              <a:rPr lang="en-US" dirty="0"/>
              <a:t>Overall decrease in cancer </a:t>
            </a:r>
            <a:r>
              <a:rPr lang="en-US" dirty="0" smtClean="0"/>
              <a:t>incidence</a:t>
            </a:r>
          </a:p>
          <a:p>
            <a:pPr marL="0" indent="0">
              <a:buNone/>
            </a:pPr>
            <a:endParaRPr lang="en-US" dirty="0"/>
          </a:p>
          <a:p>
            <a:r>
              <a:rPr lang="en-US" dirty="0"/>
              <a:t>Overall increase in </a:t>
            </a:r>
            <a:r>
              <a:rPr lang="en-US" dirty="0" smtClean="0"/>
              <a:t>five- </a:t>
            </a:r>
            <a:r>
              <a:rPr lang="en-US" dirty="0"/>
              <a:t>year survival</a:t>
            </a:r>
          </a:p>
          <a:p>
            <a:endParaRPr lang="en-US" dirty="0"/>
          </a:p>
          <a:p>
            <a:r>
              <a:rPr lang="en-US" dirty="0" smtClean="0"/>
              <a:t>Bad news is not all sites have decreasing trends.</a:t>
            </a:r>
          </a:p>
          <a:p>
            <a:pPr marL="0" indent="0">
              <a:buNone/>
            </a:pPr>
            <a:r>
              <a:rPr lang="en-US" dirty="0" smtClean="0"/>
              <a:t>	Liver and Thyroid</a:t>
            </a:r>
            <a:endParaRPr lang="en-US" dirty="0"/>
          </a:p>
        </p:txBody>
      </p:sp>
      <p:sp>
        <p:nvSpPr>
          <p:cNvPr id="9" name="Up Arrow 8"/>
          <p:cNvSpPr/>
          <p:nvPr/>
        </p:nvSpPr>
        <p:spPr>
          <a:xfrm>
            <a:off x="838200" y="4953000"/>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99785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a:t>
            </a:r>
            <a:endParaRPr lang="en-US" dirty="0"/>
          </a:p>
        </p:txBody>
      </p:sp>
      <p:sp>
        <p:nvSpPr>
          <p:cNvPr id="3" name="Text Placeholder 2"/>
          <p:cNvSpPr>
            <a:spLocks noGrp="1"/>
          </p:cNvSpPr>
          <p:nvPr>
            <p:ph type="body" idx="1"/>
          </p:nvPr>
        </p:nvSpPr>
        <p:spPr/>
        <p:txBody>
          <a:bodyPr>
            <a:normAutofit/>
          </a:bodyPr>
          <a:lstStyle/>
          <a:p>
            <a:r>
              <a:rPr lang="en-US" sz="4000" dirty="0" smtClean="0"/>
              <a:t>Ani </a:t>
            </a:r>
            <a:r>
              <a:rPr lang="en-US" sz="4000" dirty="0" err="1" smtClean="0"/>
              <a:t>Movsisyan</a:t>
            </a:r>
            <a:endParaRPr lang="en-US" sz="4000" dirty="0" smtClean="0"/>
          </a:p>
          <a:p>
            <a:r>
              <a:rPr lang="en-US" sz="4000" dirty="0" smtClean="0"/>
              <a:t>Brenda Hofer</a:t>
            </a:r>
            <a:endParaRPr lang="en-US" sz="4000" dirty="0"/>
          </a:p>
        </p:txBody>
      </p:sp>
    </p:spTree>
    <p:extLst>
      <p:ext uri="{BB962C8B-B14F-4D97-AF65-F5344CB8AC3E}">
        <p14:creationId xmlns:p14="http://schemas.microsoft.com/office/powerpoint/2010/main" val="11561880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For More Information</a:t>
            </a:r>
            <a:endParaRPr lang="en-US" dirty="0"/>
          </a:p>
        </p:txBody>
      </p:sp>
      <p:sp>
        <p:nvSpPr>
          <p:cNvPr id="3" name="Content Placeholder 2"/>
          <p:cNvSpPr>
            <a:spLocks noGrp="1"/>
          </p:cNvSpPr>
          <p:nvPr>
            <p:ph type="body" idx="1"/>
          </p:nvPr>
        </p:nvSpPr>
        <p:spPr/>
        <p:txBody>
          <a:bodyPr>
            <a:noAutofit/>
          </a:bodyPr>
          <a:lstStyle/>
          <a:p>
            <a:endParaRPr lang="en-US" sz="2800" dirty="0" smtClean="0"/>
          </a:p>
          <a:p>
            <a:r>
              <a:rPr lang="en-US" sz="2800" dirty="0" smtClean="0">
                <a:hlinkClick r:id="rId2"/>
              </a:rPr>
              <a:t>www.ccrcal.org</a:t>
            </a:r>
          </a:p>
          <a:p>
            <a:endParaRPr lang="en-US" sz="2800" dirty="0" smtClean="0">
              <a:hlinkClick r:id="rId2"/>
            </a:endParaRPr>
          </a:p>
          <a:p>
            <a:r>
              <a:rPr lang="en-US" sz="2800" dirty="0" smtClean="0">
                <a:hlinkClick r:id="rId2"/>
              </a:rPr>
              <a:t>sandy.kwong@cdph.ca.gov</a:t>
            </a:r>
            <a:endParaRPr lang="en-US" sz="2800" dirty="0" smtClean="0"/>
          </a:p>
          <a:p>
            <a:endParaRPr lang="en-US" sz="2800" dirty="0" smtClean="0"/>
          </a:p>
          <a:p>
            <a:r>
              <a:rPr lang="en-US" sz="2800" dirty="0" smtClean="0"/>
              <a:t>Thank You</a:t>
            </a:r>
          </a:p>
          <a:p>
            <a:endParaRPr lang="en-US" sz="2800" dirty="0" smtClean="0"/>
          </a:p>
          <a:p>
            <a:endParaRPr lang="en-US" sz="2800" dirty="0"/>
          </a:p>
        </p:txBody>
      </p:sp>
    </p:spTree>
    <p:extLst>
      <p:ext uri="{BB962C8B-B14F-4D97-AF65-F5344CB8AC3E}">
        <p14:creationId xmlns:p14="http://schemas.microsoft.com/office/powerpoint/2010/main" val="24573313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2.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3.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4.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5.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6.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7.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Override>
</file>

<file path=ppt/theme/themeOverride5.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Override>
</file>

<file path=ppt/theme/themeOverride6.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Override>
</file>

<file path=ppt/theme/themeOverride7.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
  <TotalTime>5685</TotalTime>
  <Words>765</Words>
  <Application>Microsoft Office PowerPoint</Application>
  <PresentationFormat>On-screen Show (4:3)</PresentationFormat>
  <Paragraphs>288</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Calibri</vt:lpstr>
      <vt:lpstr>Constantia</vt:lpstr>
      <vt:lpstr>Wingdings 2</vt:lpstr>
      <vt:lpstr>Flow</vt:lpstr>
      <vt:lpstr>Cancer Burden in California</vt:lpstr>
      <vt:lpstr>Background on the California Cancer Registry </vt:lpstr>
      <vt:lpstr>The California Cancer Registry</vt:lpstr>
      <vt:lpstr>The California Cancer Registry</vt:lpstr>
      <vt:lpstr>The California Cancer Registry</vt:lpstr>
      <vt:lpstr> California Cancer Statistics</vt:lpstr>
      <vt:lpstr>Ten Most Common Types of Cancer Incidence, 2016</vt:lpstr>
      <vt:lpstr>Ten Most Common Types of Cancer Mortality, 2016</vt:lpstr>
      <vt:lpstr>California Cancer Statistics</vt:lpstr>
      <vt:lpstr>All Sites Combined</vt:lpstr>
      <vt:lpstr>Female Breast Cancer</vt:lpstr>
      <vt:lpstr>Female Breast Cancer Statistics</vt:lpstr>
      <vt:lpstr>Prostate</vt:lpstr>
      <vt:lpstr>Prostate Cancer Statistics</vt:lpstr>
      <vt:lpstr>Colorectal Cancer</vt:lpstr>
      <vt:lpstr>Colorectal Cancer Statistics</vt:lpstr>
      <vt:lpstr>Lung &amp; Bronchus Cancer</vt:lpstr>
      <vt:lpstr>Lung &amp; Bronchus Cancer Statistics</vt:lpstr>
      <vt:lpstr>Melanoma</vt:lpstr>
      <vt:lpstr>Melanoma Cancer Statistics</vt:lpstr>
      <vt:lpstr>Cervical Cancer</vt:lpstr>
      <vt:lpstr>Cervical Cancer Statistics</vt:lpstr>
      <vt:lpstr>Cancer Incidence</vt:lpstr>
      <vt:lpstr>THANK YOU </vt:lpstr>
      <vt:lpstr>For More Information</vt:lpstr>
    </vt:vector>
  </TitlesOfParts>
  <Company>UCDHS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Cancer in California</dc:title>
  <dc:creator>ntwadmin</dc:creator>
  <cp:lastModifiedBy>Wendy Alfaro</cp:lastModifiedBy>
  <cp:revision>102</cp:revision>
  <cp:lastPrinted>2019-04-16T20:35:15Z</cp:lastPrinted>
  <dcterms:created xsi:type="dcterms:W3CDTF">2014-05-20T23:34:18Z</dcterms:created>
  <dcterms:modified xsi:type="dcterms:W3CDTF">2019-05-28T15:49:54Z</dcterms:modified>
</cp:coreProperties>
</file>