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6"/>
  </p:notesMasterIdLst>
  <p:handoutMasterIdLst>
    <p:handoutMasterId r:id="rId17"/>
  </p:handoutMasterIdLst>
  <p:sldIdLst>
    <p:sldId id="771" r:id="rId5"/>
    <p:sldId id="758" r:id="rId6"/>
    <p:sldId id="272" r:id="rId7"/>
    <p:sldId id="655" r:id="rId8"/>
    <p:sldId id="268" r:id="rId9"/>
    <p:sldId id="767" r:id="rId10"/>
    <p:sldId id="776" r:id="rId11"/>
    <p:sldId id="770" r:id="rId12"/>
    <p:sldId id="775" r:id="rId13"/>
    <p:sldId id="598"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2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F80"/>
    <a:srgbClr val="8B8B8D"/>
    <a:srgbClr val="007EB4"/>
    <a:srgbClr val="898989"/>
    <a:srgbClr val="003E7F"/>
    <a:srgbClr val="000000"/>
    <a:srgbClr val="0091C9"/>
    <a:srgbClr val="CC3538"/>
    <a:srgbClr val="168E60"/>
    <a:srgbClr val="F5C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AE814E-19B8-40E0-8716-16B7A7FF09DA}" v="3" dt="2021-01-27T18:56:34.1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766" autoAdjust="0"/>
    <p:restoredTop sz="75063" autoAdjust="0"/>
  </p:normalViewPr>
  <p:slideViewPr>
    <p:cSldViewPr snapToGrid="0" snapToObjects="1">
      <p:cViewPr varScale="1">
        <p:scale>
          <a:sx n="50" d="100"/>
          <a:sy n="50" d="100"/>
        </p:scale>
        <p:origin x="872" y="28"/>
      </p:cViewPr>
      <p:guideLst>
        <p:guide orient="horz" pos="2160"/>
        <p:guide pos="384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7062E8F-0327-1B44-880E-F1AFCA2C073C}" type="datetimeFigureOut">
              <a:rPr lang="en-US" smtClean="0"/>
              <a:t>1/27/2021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1A873F-EF5E-994B-9976-428F934A075E}" type="slidenum">
              <a:rPr lang="en-US" smtClean="0"/>
              <a:t>‹#›</a:t>
            </a:fld>
            <a:endParaRPr lang="en-US"/>
          </a:p>
        </p:txBody>
      </p:sp>
    </p:spTree>
    <p:extLst>
      <p:ext uri="{BB962C8B-B14F-4D97-AF65-F5344CB8AC3E}">
        <p14:creationId xmlns:p14="http://schemas.microsoft.com/office/powerpoint/2010/main" val="6426202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0BF4D7-81BE-0B4C-B655-82AD930F9C8A}" type="datetimeFigureOut">
              <a:rPr lang="en-US" smtClean="0"/>
              <a:t>1/27/2021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2140A9-11FD-AB46-B99D-C1331D8D84D1}" type="slidenum">
              <a:rPr lang="en-US" smtClean="0"/>
              <a:t>‹#›</a:t>
            </a:fld>
            <a:endParaRPr lang="en-US"/>
          </a:p>
        </p:txBody>
      </p:sp>
    </p:spTree>
    <p:extLst>
      <p:ext uri="{BB962C8B-B14F-4D97-AF65-F5344CB8AC3E}">
        <p14:creationId xmlns:p14="http://schemas.microsoft.com/office/powerpoint/2010/main" val="760070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1.xml"/><Relationship Id="rId4" Type="http://schemas.openxmlformats.org/officeDocument/2006/relationships/hyperlink" Target="http://www.sba.gov/coronavirusrelief"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2140A9-11FD-AB46-B99D-C1331D8D84D1}" type="slidenum">
              <a:rPr lang="en-US" smtClean="0"/>
              <a:t>1</a:t>
            </a:fld>
            <a:endParaRPr lang="en-US"/>
          </a:p>
        </p:txBody>
      </p:sp>
    </p:spTree>
    <p:extLst>
      <p:ext uri="{BB962C8B-B14F-4D97-AF65-F5344CB8AC3E}">
        <p14:creationId xmlns:p14="http://schemas.microsoft.com/office/powerpoint/2010/main" val="3437059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r>
              <a:rPr lang="en-US"/>
              <a:t>Internal Use Only</a:t>
            </a:r>
          </a:p>
        </p:txBody>
      </p:sp>
      <p:sp>
        <p:nvSpPr>
          <p:cNvPr id="6" name="Slide Number Placeholder 5"/>
          <p:cNvSpPr>
            <a:spLocks noGrp="1"/>
          </p:cNvSpPr>
          <p:nvPr>
            <p:ph type="sldNum" sz="quarter" idx="5"/>
          </p:nvPr>
        </p:nvSpPr>
        <p:spPr/>
        <p:txBody>
          <a:bodyPr/>
          <a:lstStyle/>
          <a:p>
            <a:fld id="{452140A9-11FD-AB46-B99D-C1331D8D84D1}" type="slidenum">
              <a:rPr lang="en-US" smtClean="0"/>
              <a:t>2</a:t>
            </a:fld>
            <a:endParaRPr lang="en-US"/>
          </a:p>
        </p:txBody>
      </p:sp>
    </p:spTree>
    <p:extLst>
      <p:ext uri="{BB962C8B-B14F-4D97-AF65-F5344CB8AC3E}">
        <p14:creationId xmlns:p14="http://schemas.microsoft.com/office/powerpoint/2010/main" val="1237887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Source Sans Pro" panose="020B0503030403020204" pitchFamily="34" charset="0"/>
                <a:ea typeface="Source Sans Pro" panose="020B0503030403020204" pitchFamily="34" charset="0"/>
                <a:cs typeface="Arial" panose="020B0604020202020204" pitchFamily="34" charset="0"/>
              </a:rPr>
              <a:t>CFIs include Community Development Financial Institutions, Minority Depository Institutions, Certified Development Companies, and Microloan Intermediaries</a:t>
            </a:r>
          </a:p>
          <a:p>
            <a:endParaRPr lang="en-US" sz="1200" dirty="0">
              <a:effectLst/>
              <a:latin typeface="Source Sans Pro" panose="020B0503030403020204" pitchFamily="34" charset="0"/>
              <a:ea typeface="Source Sans Pro" panose="020B0503030403020204" pitchFamily="34" charset="0"/>
              <a:cs typeface="Arial" panose="020B0604020202020204" pitchFamily="34" charset="0"/>
            </a:endParaRPr>
          </a:p>
          <a:p>
            <a:r>
              <a:rPr lang="en-US" sz="1200" dirty="0">
                <a:effectLst/>
                <a:latin typeface="Source Sans Pro" panose="020B0503030403020204" pitchFamily="34" charset="0"/>
                <a:ea typeface="Source Sans Pro" panose="020B0503030403020204" pitchFamily="34" charset="0"/>
                <a:cs typeface="Arial" panose="020B0604020202020204" pitchFamily="34" charset="0"/>
              </a:rPr>
              <a:t>Lenders remain your best source of contact for applications and processing forgiveness</a:t>
            </a:r>
            <a:endParaRPr lang="en-US" dirty="0"/>
          </a:p>
        </p:txBody>
      </p:sp>
      <p:sp>
        <p:nvSpPr>
          <p:cNvPr id="4" name="Slide Number Placeholder 3"/>
          <p:cNvSpPr>
            <a:spLocks noGrp="1"/>
          </p:cNvSpPr>
          <p:nvPr>
            <p:ph type="sldNum" sz="quarter" idx="5"/>
          </p:nvPr>
        </p:nvSpPr>
        <p:spPr/>
        <p:txBody>
          <a:bodyPr/>
          <a:lstStyle/>
          <a:p>
            <a:fld id="{452140A9-11FD-AB46-B99D-C1331D8D84D1}" type="slidenum">
              <a:rPr lang="en-US" smtClean="0"/>
              <a:t>3</a:t>
            </a:fld>
            <a:endParaRPr lang="en-US"/>
          </a:p>
        </p:txBody>
      </p:sp>
    </p:spTree>
    <p:extLst>
      <p:ext uri="{BB962C8B-B14F-4D97-AF65-F5344CB8AC3E}">
        <p14:creationId xmlns:p14="http://schemas.microsoft.com/office/powerpoint/2010/main" val="1354993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ource Sans Pro" panose="020B0503030403020204" pitchFamily="34" charset="0"/>
                <a:ea typeface="Source Sans Pro" panose="020B0503030403020204" pitchFamily="34" charset="0"/>
                <a:cs typeface="Arial" panose="020B0604020202020204" pitchFamily="34" charset="0"/>
              </a:rPr>
              <a:t>PPP loan applicants</a:t>
            </a:r>
            <a:r>
              <a:rPr lang="en-US" dirty="0">
                <a:solidFill>
                  <a:srgbClr val="FF0000"/>
                </a:solidFill>
                <a:latin typeface="Source Sans Pro" panose="020B0503030403020204" pitchFamily="34" charset="0"/>
                <a:ea typeface="Source Sans Pro" panose="020B0503030403020204" pitchFamily="34" charset="0"/>
                <a:cs typeface="Arial" panose="020B0604020202020204" pitchFamily="34" charset="0"/>
              </a:rPr>
              <a:t> </a:t>
            </a:r>
            <a:r>
              <a:rPr lang="en-US" dirty="0">
                <a:latin typeface="Source Sans Pro" panose="020B0503030403020204" pitchFamily="34" charset="0"/>
                <a:ea typeface="Source Sans Pro" panose="020B0503030403020204" pitchFamily="34" charset="0"/>
                <a:cs typeface="Arial" panose="020B0604020202020204" pitchFamily="34" charset="0"/>
              </a:rPr>
              <a:t>must apply through a participating PPP lender. After lender review, the lender submits the application to the SBA, where a front-end compliance check will occur.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ource Sans Pro" panose="020B0503030403020204" pitchFamily="34" charset="0"/>
              <a:ea typeface="Source Sans Pro" panose="020B0503030403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ource Sans Pro" panose="020B0503030403020204" pitchFamily="34" charset="0"/>
                <a:ea typeface="Source Sans Pro" panose="020B0503030403020204" pitchFamily="34" charset="0"/>
                <a:cs typeface="Arial" panose="020B0604020202020204" pitchFamily="34" charset="0"/>
              </a:rPr>
              <a:t>To reduce incidents of fraud, there will be a time lapse between when a Lender submits PPP application information to the SBA and when the SBA provides an SBA loan number back to the Lender. </a:t>
            </a:r>
          </a:p>
          <a:p>
            <a:endParaRPr lang="en-US" dirty="0"/>
          </a:p>
        </p:txBody>
      </p:sp>
      <p:sp>
        <p:nvSpPr>
          <p:cNvPr id="4" name="Slide Number Placeholder 3"/>
          <p:cNvSpPr>
            <a:spLocks noGrp="1"/>
          </p:cNvSpPr>
          <p:nvPr>
            <p:ph type="sldNum" sz="quarter" idx="5"/>
          </p:nvPr>
        </p:nvSpPr>
        <p:spPr/>
        <p:txBody>
          <a:bodyPr/>
          <a:lstStyle/>
          <a:p>
            <a:fld id="{452140A9-11FD-AB46-B99D-C1331D8D84D1}" type="slidenum">
              <a:rPr lang="en-US" smtClean="0"/>
              <a:t>4</a:t>
            </a:fld>
            <a:endParaRPr lang="en-US"/>
          </a:p>
        </p:txBody>
      </p:sp>
    </p:spTree>
    <p:extLst>
      <p:ext uri="{BB962C8B-B14F-4D97-AF65-F5344CB8AC3E}">
        <p14:creationId xmlns:p14="http://schemas.microsoft.com/office/powerpoint/2010/main" val="2462181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Eligible expenses now include: </a:t>
            </a:r>
            <a:r>
              <a:rPr lang="en-US" sz="1200" dirty="0">
                <a:effectLst/>
                <a:latin typeface="Source Sans Pro" panose="020B0503030403020204" pitchFamily="34" charset="0"/>
                <a:ea typeface="Source Sans Pro" panose="020B0503030403020204" pitchFamily="34" charset="0"/>
                <a:cs typeface="Arial" panose="020B0604020202020204" pitchFamily="34" charset="0"/>
              </a:rPr>
              <a:t>payroll costs, rent, mortgage interest, utilities, </a:t>
            </a:r>
            <a:r>
              <a:rPr lang="en-US" sz="1200" b="1" dirty="0">
                <a:effectLst/>
                <a:latin typeface="Source Sans Pro" panose="020B0503030403020204" pitchFamily="34" charset="0"/>
                <a:ea typeface="Source Sans Pro" panose="020B0503030403020204" pitchFamily="34" charset="0"/>
                <a:cs typeface="Arial" panose="020B0604020202020204" pitchFamily="34" charset="0"/>
              </a:rPr>
              <a:t>operations expenditures</a:t>
            </a:r>
            <a:r>
              <a:rPr lang="en-US" sz="1200" dirty="0">
                <a:effectLst/>
                <a:latin typeface="Source Sans Pro" panose="020B0503030403020204" pitchFamily="34" charset="0"/>
                <a:ea typeface="Source Sans Pro" panose="020B0503030403020204" pitchFamily="34" charset="0"/>
                <a:cs typeface="Arial" panose="020B0604020202020204" pitchFamily="34" charset="0"/>
              </a:rPr>
              <a:t>, certain </a:t>
            </a:r>
            <a:r>
              <a:rPr lang="en-US" sz="1200" b="1" dirty="0">
                <a:effectLst/>
                <a:latin typeface="Source Sans Pro" panose="020B0503030403020204" pitchFamily="34" charset="0"/>
                <a:ea typeface="Source Sans Pro" panose="020B0503030403020204" pitchFamily="34" charset="0"/>
                <a:cs typeface="Arial" panose="020B0604020202020204" pitchFamily="34" charset="0"/>
              </a:rPr>
              <a:t>property damage costs</a:t>
            </a:r>
            <a:r>
              <a:rPr lang="en-US" sz="1200" dirty="0">
                <a:effectLst/>
                <a:latin typeface="Source Sans Pro" panose="020B0503030403020204" pitchFamily="34" charset="0"/>
                <a:ea typeface="Source Sans Pro" panose="020B0503030403020204" pitchFamily="34" charset="0"/>
                <a:cs typeface="Arial" panose="020B0604020202020204" pitchFamily="34" charset="0"/>
              </a:rPr>
              <a:t>, </a:t>
            </a:r>
            <a:r>
              <a:rPr lang="en-US" sz="1200" b="1" dirty="0">
                <a:effectLst/>
                <a:latin typeface="Source Sans Pro" panose="020B0503030403020204" pitchFamily="34" charset="0"/>
                <a:ea typeface="Source Sans Pro" panose="020B0503030403020204" pitchFamily="34" charset="0"/>
                <a:cs typeface="Arial" panose="020B0604020202020204" pitchFamily="34" charset="0"/>
              </a:rPr>
              <a:t>supplier costs</a:t>
            </a:r>
            <a:r>
              <a:rPr lang="en-US" sz="1200" dirty="0">
                <a:effectLst/>
                <a:latin typeface="Source Sans Pro" panose="020B0503030403020204" pitchFamily="34" charset="0"/>
                <a:ea typeface="Source Sans Pro" panose="020B0503030403020204" pitchFamily="34" charset="0"/>
                <a:cs typeface="Arial" panose="020B0604020202020204" pitchFamily="34" charset="0"/>
              </a:rPr>
              <a:t>, and </a:t>
            </a:r>
            <a:r>
              <a:rPr lang="en-US" sz="1200" b="1" dirty="0">
                <a:effectLst/>
                <a:latin typeface="Source Sans Pro" panose="020B0503030403020204" pitchFamily="34" charset="0"/>
                <a:ea typeface="Source Sans Pro" panose="020B0503030403020204" pitchFamily="34" charset="0"/>
                <a:cs typeface="Arial" panose="020B0604020202020204" pitchFamily="34" charset="0"/>
              </a:rPr>
              <a:t>worker protection expenditures</a:t>
            </a:r>
            <a:r>
              <a:rPr lang="en-US" sz="1200" dirty="0">
                <a:effectLst/>
                <a:latin typeface="Source Sans Pro" panose="020B0503030403020204" pitchFamily="34" charset="0"/>
                <a:ea typeface="Source Sans Pro" panose="020B0503030403020204" pitchFamily="34" charset="0"/>
                <a:cs typeface="Arial" panose="020B0604020202020204" pitchFamily="34" charset="0"/>
              </a:rPr>
              <a:t>.</a:t>
            </a:r>
            <a:endParaRPr lang="en-US" sz="1200" dirty="0">
              <a:latin typeface="Source Sans Pro" panose="020B0503030403020204" pitchFamily="34" charset="0"/>
              <a:ea typeface="Source Sans Pro" panose="020B0503030403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52140A9-11FD-AB46-B99D-C1331D8D84D1}" type="slidenum">
              <a:rPr lang="en-US" smtClean="0"/>
              <a:t>5</a:t>
            </a:fld>
            <a:endParaRPr lang="en-US"/>
          </a:p>
        </p:txBody>
      </p:sp>
    </p:spTree>
    <p:extLst>
      <p:ext uri="{BB962C8B-B14F-4D97-AF65-F5344CB8AC3E}">
        <p14:creationId xmlns:p14="http://schemas.microsoft.com/office/powerpoint/2010/main" val="355939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General eligibility is for entities with 500 employees or fewer. Certain entities that meet SBA’s alternative size standard (“for-profits” only) or SBA’s size standards for those particular industries may be eligible to apply.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Section 501(c)(6) organizations excludes professional sports leagues and organizations with the purpose of promoting or participating in a political campaign or other activity.  Further, there are additional conditions section 501(c)(6) organizations and destination marketing organizations must meet to be eligible (e.g., restrictions on lobbying activities and expenditures). </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452140A9-11FD-AB46-B99D-C1331D8D84D1}" type="slidenum">
              <a:rPr lang="en-US" smtClean="0"/>
              <a:t>6</a:t>
            </a:fld>
            <a:endParaRPr lang="en-US"/>
          </a:p>
        </p:txBody>
      </p:sp>
    </p:spTree>
    <p:extLst>
      <p:ext uri="{BB962C8B-B14F-4D97-AF65-F5344CB8AC3E}">
        <p14:creationId xmlns:p14="http://schemas.microsoft.com/office/powerpoint/2010/main" val="1279021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borrowers (i.e., not those that are self-employed) may also use the precise 12-month period prior to the date of application to calculate average monthly payroll costs.</a:t>
            </a:r>
          </a:p>
          <a:p>
            <a:endParaRPr lang="en-US" dirty="0"/>
          </a:p>
        </p:txBody>
      </p:sp>
      <p:sp>
        <p:nvSpPr>
          <p:cNvPr id="4" name="Slide Number Placeholder 3"/>
          <p:cNvSpPr>
            <a:spLocks noGrp="1"/>
          </p:cNvSpPr>
          <p:nvPr>
            <p:ph type="sldNum" sz="quarter" idx="5"/>
          </p:nvPr>
        </p:nvSpPr>
        <p:spPr/>
        <p:txBody>
          <a:bodyPr/>
          <a:lstStyle/>
          <a:p>
            <a:fld id="{BEA82BD7-EFCC-41F4-9DE8-B9C1237BE8DC}" type="slidenum">
              <a:rPr lang="en-US" smtClean="0"/>
              <a:t>7</a:t>
            </a:fld>
            <a:endParaRPr lang="en-US"/>
          </a:p>
        </p:txBody>
      </p:sp>
    </p:spTree>
    <p:extLst>
      <p:ext uri="{BB962C8B-B14F-4D97-AF65-F5344CB8AC3E}">
        <p14:creationId xmlns:p14="http://schemas.microsoft.com/office/powerpoint/2010/main" val="639893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q3 gross receipts 10,000 2020 $7500  </a:t>
            </a:r>
          </a:p>
          <a:p>
            <a:r>
              <a:rPr lang="en-US" dirty="0"/>
              <a:t>Quarters </a:t>
            </a:r>
            <a:r>
              <a:rPr lang="en-US" b="1" dirty="0"/>
              <a:t>must be comparable </a:t>
            </a:r>
            <a:r>
              <a:rPr lang="en-US" u="sng" dirty="0"/>
              <a:t>if</a:t>
            </a:r>
            <a:r>
              <a:rPr lang="en-US" dirty="0"/>
              <a:t> business was in business for all of 2019, so cannot choose Q1 of 2019 and Q2 of 2020</a:t>
            </a:r>
          </a:p>
          <a:p>
            <a:endParaRPr lang="en-US" dirty="0"/>
          </a:p>
          <a:p>
            <a:endParaRPr lang="en-US" dirty="0"/>
          </a:p>
        </p:txBody>
      </p:sp>
      <p:sp>
        <p:nvSpPr>
          <p:cNvPr id="4" name="Slide Number Placeholder 3"/>
          <p:cNvSpPr>
            <a:spLocks noGrp="1"/>
          </p:cNvSpPr>
          <p:nvPr>
            <p:ph type="sldNum" sz="quarter" idx="5"/>
          </p:nvPr>
        </p:nvSpPr>
        <p:spPr/>
        <p:txBody>
          <a:bodyPr/>
          <a:lstStyle/>
          <a:p>
            <a:fld id="{452140A9-11FD-AB46-B99D-C1331D8D84D1}" type="slidenum">
              <a:rPr lang="en-US" smtClean="0"/>
              <a:t>8</a:t>
            </a:fld>
            <a:endParaRPr lang="en-US"/>
          </a:p>
        </p:txBody>
      </p:sp>
    </p:spTree>
    <p:extLst>
      <p:ext uri="{BB962C8B-B14F-4D97-AF65-F5344CB8AC3E}">
        <p14:creationId xmlns:p14="http://schemas.microsoft.com/office/powerpoint/2010/main" val="4147748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A82BD7-EFCC-41F4-9DE8-B9C1237BE8DC}" type="slidenum">
              <a:rPr lang="en-US" smtClean="0"/>
              <a:t>9</a:t>
            </a:fld>
            <a:endParaRPr lang="en-US"/>
          </a:p>
        </p:txBody>
      </p:sp>
    </p:spTree>
    <p:extLst>
      <p:ext uri="{BB962C8B-B14F-4D97-AF65-F5344CB8AC3E}">
        <p14:creationId xmlns:p14="http://schemas.microsoft.com/office/powerpoint/2010/main" val="3963524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best source of accurate information for all economic aid programs administered by the SBA is </a:t>
            </a:r>
            <a:r>
              <a:rPr lang="en-US" sz="1200" u="sng" kern="1200" dirty="0">
                <a:solidFill>
                  <a:schemeClr val="tx1"/>
                </a:solidFill>
                <a:effectLst/>
                <a:latin typeface="+mn-lt"/>
                <a:ea typeface="+mn-ea"/>
                <a:cs typeface="+mn-cs"/>
                <a:hlinkClick r:id="rId4"/>
              </a:rPr>
              <a:t>www.SBA.gov/coronavirusrelief</a:t>
            </a:r>
            <a:r>
              <a:rPr lang="en-US" sz="1200" kern="1200" dirty="0">
                <a:solidFill>
                  <a:schemeClr val="tx1"/>
                </a:solidFill>
                <a:effectLst/>
                <a:latin typeface="+mn-lt"/>
                <a:ea typeface="+mn-ea"/>
                <a:cs typeface="+mn-cs"/>
              </a:rPr>
              <a:t>. And for PPP, www.sba.gov/ppp. </a:t>
            </a:r>
          </a:p>
          <a:p>
            <a:endParaRPr lang="en-US" dirty="0"/>
          </a:p>
        </p:txBody>
      </p:sp>
      <p:sp>
        <p:nvSpPr>
          <p:cNvPr id="4" name="Header Placeholder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ea typeface="+mn-ea"/>
              <a:cs typeface="+mn-cs"/>
            </a:endParaRPr>
          </a:p>
        </p:txBody>
      </p:sp>
      <p:sp>
        <p:nvSpPr>
          <p:cNvPr id="5" name="Footer Placeholder 4"/>
          <p:cNvSpPr>
            <a:spLocks noGrp="1"/>
          </p:cNvSpPr>
          <p:nvPr>
            <p:ph type="ftr" sz="quarter" idx="11"/>
            <p:custDataLst>
              <p:tags r:id="rId1"/>
            </p:custDataLst>
          </p:nvPr>
        </p:nvSpPr>
        <p:spPr>
          <a:xfrm>
            <a:off x="0" y="8685213"/>
            <a:ext cx="6858000" cy="458787"/>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Internal Use Only</a:t>
            </a: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2140A9-11FD-AB46-B99D-C1331D8D84D1}"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18188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2140A9-11FD-AB46-B99D-C1331D8D84D1}" type="slidenum">
              <a:rPr lang="en-US" smtClean="0"/>
              <a:t>11</a:t>
            </a:fld>
            <a:endParaRPr lang="en-US"/>
          </a:p>
        </p:txBody>
      </p:sp>
    </p:spTree>
    <p:extLst>
      <p:ext uri="{BB962C8B-B14F-4D97-AF65-F5344CB8AC3E}">
        <p14:creationId xmlns:p14="http://schemas.microsoft.com/office/powerpoint/2010/main" val="33095410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BA Logo Slide">
    <p:bg>
      <p:bgPr>
        <a:solidFill>
          <a:srgbClr val="003F80"/>
        </a:solidFill>
        <a:effectLst/>
      </p:bgPr>
    </p:bg>
    <p:spTree>
      <p:nvGrpSpPr>
        <p:cNvPr id="1" name=""/>
        <p:cNvGrpSpPr/>
        <p:nvPr/>
      </p:nvGrpSpPr>
      <p:grpSpPr>
        <a:xfrm>
          <a:off x="0" y="0"/>
          <a:ext cx="0" cy="0"/>
          <a:chOff x="0" y="0"/>
          <a:chExt cx="0" cy="0"/>
        </a:xfrm>
      </p:grpSpPr>
      <p:pic>
        <p:nvPicPr>
          <p:cNvPr id="7" name="Picture 6" descr="SBA Logo">
            <a:extLst>
              <a:ext uri="{FF2B5EF4-FFF2-40B4-BE49-F238E27FC236}">
                <a16:creationId xmlns:a16="http://schemas.microsoft.com/office/drawing/2014/main" id="{4A7BA6A9-732F-DD4D-A79A-0CD8BD76655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26065"/>
          <a:stretch/>
        </p:blipFill>
        <p:spPr>
          <a:xfrm>
            <a:off x="4425387" y="1606513"/>
            <a:ext cx="3341226" cy="2694899"/>
          </a:xfrm>
          <a:prstGeom prst="rect">
            <a:avLst/>
          </a:prstGeom>
        </p:spPr>
      </p:pic>
      <p:sp>
        <p:nvSpPr>
          <p:cNvPr id="5" name="Title 4">
            <a:extLst>
              <a:ext uri="{FF2B5EF4-FFF2-40B4-BE49-F238E27FC236}">
                <a16:creationId xmlns:a16="http://schemas.microsoft.com/office/drawing/2014/main" id="{3F5AF672-AB1A-4FAA-A544-8D76025A1BF9}"/>
              </a:ext>
            </a:extLst>
          </p:cNvPr>
          <p:cNvSpPr>
            <a:spLocks noGrp="1"/>
          </p:cNvSpPr>
          <p:nvPr>
            <p:ph type="title" hasCustomPrompt="1"/>
          </p:nvPr>
        </p:nvSpPr>
        <p:spPr/>
        <p:txBody>
          <a:bodyPr/>
          <a:lstStyle>
            <a:lvl1pPr>
              <a:defRPr/>
            </a:lvl1pPr>
          </a:lstStyle>
          <a:p>
            <a:r>
              <a:rPr lang="en-US" dirty="0"/>
              <a:t>Click to edit </a:t>
            </a:r>
            <a:r>
              <a:rPr lang="en-US" dirty="0" err="1"/>
              <a:t>MaTestster</a:t>
            </a:r>
            <a:r>
              <a:rPr lang="en-US" dirty="0"/>
              <a:t> title style</a:t>
            </a:r>
          </a:p>
        </p:txBody>
      </p:sp>
    </p:spTree>
    <p:extLst>
      <p:ext uri="{BB962C8B-B14F-4D97-AF65-F5344CB8AC3E}">
        <p14:creationId xmlns:p14="http://schemas.microsoft.com/office/powerpoint/2010/main" val="983657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1 line) - Screen Only">
    <p:bg>
      <p:bgPr>
        <a:solidFill>
          <a:srgbClr val="003E7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360614"/>
            <a:ext cx="9144000" cy="2387600"/>
          </a:xfrm>
        </p:spPr>
        <p:txBody>
          <a:bodyPr anchor="b">
            <a:normAutofit/>
          </a:bodyPr>
          <a:lstStyle>
            <a:lvl1pPr algn="ctr">
              <a:lnSpc>
                <a:spcPct val="75000"/>
              </a:lnSpc>
              <a:defRPr sz="8000" spc="-300">
                <a:solidFill>
                  <a:schemeClr val="bg1"/>
                </a:solidFill>
              </a:defRPr>
            </a:lvl1pPr>
          </a:lstStyle>
          <a:p>
            <a:r>
              <a:rPr lang="en-US" dirty="0"/>
              <a:t>Click to edit Master title style (1 line)</a:t>
            </a:r>
          </a:p>
        </p:txBody>
      </p:sp>
      <p:sp>
        <p:nvSpPr>
          <p:cNvPr id="3" name="Subtitle 2"/>
          <p:cNvSpPr>
            <a:spLocks noGrp="1"/>
          </p:cNvSpPr>
          <p:nvPr>
            <p:ph type="subTitle" idx="1"/>
          </p:nvPr>
        </p:nvSpPr>
        <p:spPr>
          <a:xfrm>
            <a:off x="1524000" y="6194612"/>
            <a:ext cx="9144000" cy="455570"/>
          </a:xfrm>
        </p:spPr>
        <p:txBody>
          <a:bodyPr>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73716" y="686745"/>
            <a:ext cx="2444567" cy="673869"/>
          </a:xfrm>
          <a:prstGeom prst="rect">
            <a:avLst/>
          </a:prstGeom>
        </p:spPr>
      </p:pic>
      <p:sp>
        <p:nvSpPr>
          <p:cNvPr id="8" name="Text Placeholder 7"/>
          <p:cNvSpPr>
            <a:spLocks noGrp="1"/>
          </p:cNvSpPr>
          <p:nvPr>
            <p:ph type="body" sz="quarter" idx="10" hasCustomPrompt="1"/>
          </p:nvPr>
        </p:nvSpPr>
        <p:spPr>
          <a:xfrm>
            <a:off x="1524000" y="3748088"/>
            <a:ext cx="9144000" cy="1646237"/>
          </a:xfrm>
        </p:spPr>
        <p:txBody>
          <a:bodyPr>
            <a:noAutofit/>
          </a:bodyPr>
          <a:lstStyle>
            <a:lvl1pPr marL="0" indent="0" algn="ctr">
              <a:buNone/>
              <a:defRPr sz="3200" b="1">
                <a:solidFill>
                  <a:schemeClr val="bg1">
                    <a:lumMod val="65000"/>
                  </a:schemeClr>
                </a:solidFill>
              </a:defRPr>
            </a:lvl1pPr>
            <a:lvl2pPr marL="457200" indent="0" algn="ctr">
              <a:buNone/>
              <a:defRPr sz="3200" b="1">
                <a:solidFill>
                  <a:srgbClr val="898989"/>
                </a:solidFill>
              </a:defRPr>
            </a:lvl2pPr>
            <a:lvl3pPr marL="914400" indent="0" algn="ctr">
              <a:buNone/>
              <a:defRPr sz="3200" b="1">
                <a:solidFill>
                  <a:srgbClr val="898989"/>
                </a:solidFill>
              </a:defRPr>
            </a:lvl3pPr>
            <a:lvl4pPr marL="1371600" indent="0" algn="ctr">
              <a:buNone/>
              <a:defRPr sz="3200" b="1">
                <a:solidFill>
                  <a:srgbClr val="898989"/>
                </a:solidFill>
              </a:defRPr>
            </a:lvl4pPr>
            <a:lvl5pPr marL="1828800" indent="0" algn="ctr">
              <a:buNone/>
              <a:defRPr sz="3200" b="1">
                <a:solidFill>
                  <a:srgbClr val="898989"/>
                </a:solidFill>
              </a:defRPr>
            </a:lvl5pPr>
          </a:lstStyle>
          <a:p>
            <a:pPr lvl="0"/>
            <a:r>
              <a:rPr lang="en-US" dirty="0"/>
              <a:t>Click to edit Master subtitle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2 lines) - Screen Only">
    <p:bg>
      <p:bgPr>
        <a:solidFill>
          <a:srgbClr val="003E7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939655"/>
            <a:ext cx="9144000" cy="2387600"/>
          </a:xfrm>
        </p:spPr>
        <p:txBody>
          <a:bodyPr anchor="b">
            <a:normAutofit/>
          </a:bodyPr>
          <a:lstStyle>
            <a:lvl1pPr algn="ctr">
              <a:lnSpc>
                <a:spcPct val="75000"/>
              </a:lnSpc>
              <a:defRPr sz="8000" spc="-300">
                <a:solidFill>
                  <a:schemeClr val="bg1"/>
                </a:solidFill>
              </a:defRPr>
            </a:lvl1pPr>
          </a:lstStyle>
          <a:p>
            <a:r>
              <a:rPr lang="en-US" dirty="0"/>
              <a:t>Click to edit Master title style (2 lines)</a:t>
            </a:r>
          </a:p>
        </p:txBody>
      </p:sp>
      <p:sp>
        <p:nvSpPr>
          <p:cNvPr id="3" name="Subtitle 2"/>
          <p:cNvSpPr>
            <a:spLocks noGrp="1"/>
          </p:cNvSpPr>
          <p:nvPr>
            <p:ph type="subTitle" idx="1"/>
          </p:nvPr>
        </p:nvSpPr>
        <p:spPr>
          <a:xfrm>
            <a:off x="1524000" y="6194612"/>
            <a:ext cx="9144000" cy="455570"/>
          </a:xfrm>
        </p:spPr>
        <p:txBody>
          <a:bodyPr>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73716" y="686745"/>
            <a:ext cx="2444567" cy="673869"/>
          </a:xfrm>
          <a:prstGeom prst="rect">
            <a:avLst/>
          </a:prstGeom>
        </p:spPr>
      </p:pic>
      <p:sp>
        <p:nvSpPr>
          <p:cNvPr id="8" name="Text Placeholder 7"/>
          <p:cNvSpPr>
            <a:spLocks noGrp="1"/>
          </p:cNvSpPr>
          <p:nvPr>
            <p:ph type="body" sz="quarter" idx="10" hasCustomPrompt="1"/>
          </p:nvPr>
        </p:nvSpPr>
        <p:spPr>
          <a:xfrm>
            <a:off x="1524000" y="4327255"/>
            <a:ext cx="9144000" cy="1646237"/>
          </a:xfrm>
        </p:spPr>
        <p:txBody>
          <a:bodyPr>
            <a:noAutofit/>
          </a:bodyPr>
          <a:lstStyle>
            <a:lvl1pPr marL="0" indent="0" algn="ctr">
              <a:buNone/>
              <a:defRPr sz="3200" b="1">
                <a:solidFill>
                  <a:schemeClr val="bg1">
                    <a:lumMod val="65000"/>
                  </a:schemeClr>
                </a:solidFill>
              </a:defRPr>
            </a:lvl1pPr>
            <a:lvl2pPr marL="457200" indent="0" algn="ctr">
              <a:buNone/>
              <a:defRPr sz="3200" b="1">
                <a:solidFill>
                  <a:srgbClr val="898989"/>
                </a:solidFill>
              </a:defRPr>
            </a:lvl2pPr>
            <a:lvl3pPr marL="914400" indent="0" algn="ctr">
              <a:buNone/>
              <a:defRPr sz="3200" b="1">
                <a:solidFill>
                  <a:srgbClr val="898989"/>
                </a:solidFill>
              </a:defRPr>
            </a:lvl3pPr>
            <a:lvl4pPr marL="1371600" indent="0" algn="ctr">
              <a:buNone/>
              <a:defRPr sz="3200" b="1">
                <a:solidFill>
                  <a:srgbClr val="898989"/>
                </a:solidFill>
              </a:defRPr>
            </a:lvl4pPr>
            <a:lvl5pPr marL="1828800" indent="0" algn="ctr">
              <a:buNone/>
              <a:defRPr sz="3200" b="1">
                <a:solidFill>
                  <a:srgbClr val="898989"/>
                </a:solidFill>
              </a:defRPr>
            </a:lvl5pPr>
          </a:lstStyle>
          <a:p>
            <a:pPr lvl="0"/>
            <a:r>
              <a:rPr lang="en-US" dirty="0"/>
              <a:t>Click to edit Master subtitle styles</a:t>
            </a:r>
          </a:p>
        </p:txBody>
      </p:sp>
    </p:spTree>
    <p:extLst>
      <p:ext uri="{BB962C8B-B14F-4D97-AF65-F5344CB8AC3E}">
        <p14:creationId xmlns:p14="http://schemas.microsoft.com/office/powerpoint/2010/main" val="311184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1 line) - Screen Only">
    <p:bg>
      <p:bgPr>
        <a:solidFill>
          <a:srgbClr val="003E7F"/>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1360614"/>
            <a:ext cx="9144000" cy="2387600"/>
          </a:xfrm>
        </p:spPr>
        <p:txBody>
          <a:bodyPr anchor="b">
            <a:normAutofit/>
          </a:bodyPr>
          <a:lstStyle>
            <a:lvl1pPr algn="ctr">
              <a:lnSpc>
                <a:spcPct val="75000"/>
              </a:lnSpc>
              <a:defRPr sz="8000" spc="-300">
                <a:solidFill>
                  <a:srgbClr val="003F80"/>
                </a:solidFill>
              </a:defRPr>
            </a:lvl1pPr>
          </a:lstStyle>
          <a:p>
            <a:r>
              <a:rPr lang="en-US" dirty="0"/>
              <a:t>Click to edit Master title style (1 line)</a:t>
            </a:r>
          </a:p>
        </p:txBody>
      </p:sp>
      <p:sp>
        <p:nvSpPr>
          <p:cNvPr id="3" name="Subtitle 2"/>
          <p:cNvSpPr>
            <a:spLocks noGrp="1"/>
          </p:cNvSpPr>
          <p:nvPr>
            <p:ph type="subTitle" idx="1"/>
          </p:nvPr>
        </p:nvSpPr>
        <p:spPr>
          <a:xfrm>
            <a:off x="1524000" y="6194612"/>
            <a:ext cx="9144000" cy="455570"/>
          </a:xfrm>
        </p:spPr>
        <p:txBody>
          <a:bodyPr>
            <a:normAutofit/>
          </a:bodyPr>
          <a:lstStyle>
            <a:lvl1pPr marL="0" indent="0" algn="ctr">
              <a:buNone/>
              <a:defRPr sz="1800">
                <a:solidFill>
                  <a:srgbClr val="003F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92048" y="683381"/>
            <a:ext cx="2407901" cy="661370"/>
          </a:xfrm>
          <a:prstGeom prst="rect">
            <a:avLst/>
          </a:prstGeom>
        </p:spPr>
      </p:pic>
      <p:sp>
        <p:nvSpPr>
          <p:cNvPr id="9" name="Text Placeholder 7"/>
          <p:cNvSpPr>
            <a:spLocks noGrp="1"/>
          </p:cNvSpPr>
          <p:nvPr>
            <p:ph type="body" sz="quarter" idx="10" hasCustomPrompt="1"/>
          </p:nvPr>
        </p:nvSpPr>
        <p:spPr>
          <a:xfrm>
            <a:off x="1524000" y="3748088"/>
            <a:ext cx="9144000" cy="1646237"/>
          </a:xfrm>
        </p:spPr>
        <p:txBody>
          <a:bodyPr>
            <a:noAutofit/>
          </a:bodyPr>
          <a:lstStyle>
            <a:lvl1pPr marL="0" indent="0" algn="ctr">
              <a:buNone/>
              <a:defRPr sz="3200" b="1">
                <a:solidFill>
                  <a:schemeClr val="bg1">
                    <a:lumMod val="65000"/>
                  </a:schemeClr>
                </a:solidFill>
              </a:defRPr>
            </a:lvl1pPr>
            <a:lvl2pPr marL="457200" indent="0" algn="ctr">
              <a:buNone/>
              <a:defRPr sz="3200" b="1">
                <a:solidFill>
                  <a:srgbClr val="898989"/>
                </a:solidFill>
              </a:defRPr>
            </a:lvl2pPr>
            <a:lvl3pPr marL="914400" indent="0" algn="ctr">
              <a:buNone/>
              <a:defRPr sz="3200" b="1">
                <a:solidFill>
                  <a:srgbClr val="898989"/>
                </a:solidFill>
              </a:defRPr>
            </a:lvl3pPr>
            <a:lvl4pPr marL="1371600" indent="0" algn="ctr">
              <a:buNone/>
              <a:defRPr sz="3200" b="1">
                <a:solidFill>
                  <a:srgbClr val="898989"/>
                </a:solidFill>
              </a:defRPr>
            </a:lvl4pPr>
            <a:lvl5pPr marL="1828800" indent="0" algn="ctr">
              <a:buNone/>
              <a:defRPr sz="3200" b="1">
                <a:solidFill>
                  <a:srgbClr val="898989"/>
                </a:solidFill>
              </a:defRPr>
            </a:lvl5pPr>
          </a:lstStyle>
          <a:p>
            <a:pPr lvl="0"/>
            <a:r>
              <a:rPr lang="en-US" dirty="0"/>
              <a:t>Click to edit Master subtitle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03E7F"/>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1939655"/>
            <a:ext cx="9144000" cy="2387600"/>
          </a:xfrm>
        </p:spPr>
        <p:txBody>
          <a:bodyPr anchor="b">
            <a:normAutofit/>
          </a:bodyPr>
          <a:lstStyle>
            <a:lvl1pPr algn="ctr">
              <a:lnSpc>
                <a:spcPct val="75000"/>
              </a:lnSpc>
              <a:defRPr sz="8000" spc="-300">
                <a:solidFill>
                  <a:srgbClr val="003F80"/>
                </a:solidFill>
              </a:defRPr>
            </a:lvl1pPr>
          </a:lstStyle>
          <a:p>
            <a:r>
              <a:rPr lang="en-US" dirty="0"/>
              <a:t>Click to edit Master title style (2 lines)</a:t>
            </a:r>
          </a:p>
        </p:txBody>
      </p:sp>
      <p:sp>
        <p:nvSpPr>
          <p:cNvPr id="3" name="Subtitle 2"/>
          <p:cNvSpPr>
            <a:spLocks noGrp="1"/>
          </p:cNvSpPr>
          <p:nvPr>
            <p:ph type="subTitle" idx="1"/>
          </p:nvPr>
        </p:nvSpPr>
        <p:spPr>
          <a:xfrm>
            <a:off x="1524000" y="6194612"/>
            <a:ext cx="9144000" cy="455570"/>
          </a:xfrm>
        </p:spPr>
        <p:txBody>
          <a:bodyPr>
            <a:normAutofit/>
          </a:bodyPr>
          <a:lstStyle>
            <a:lvl1pPr marL="0" indent="0" algn="ctr">
              <a:buNone/>
              <a:defRPr sz="1800">
                <a:solidFill>
                  <a:srgbClr val="003F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92048" y="683381"/>
            <a:ext cx="2407901" cy="661370"/>
          </a:xfrm>
          <a:prstGeom prst="rect">
            <a:avLst/>
          </a:prstGeom>
        </p:spPr>
      </p:pic>
      <p:sp>
        <p:nvSpPr>
          <p:cNvPr id="9" name="Text Placeholder 7"/>
          <p:cNvSpPr>
            <a:spLocks noGrp="1"/>
          </p:cNvSpPr>
          <p:nvPr>
            <p:ph type="body" sz="quarter" idx="10" hasCustomPrompt="1"/>
          </p:nvPr>
        </p:nvSpPr>
        <p:spPr>
          <a:xfrm>
            <a:off x="1524000" y="4327255"/>
            <a:ext cx="9144000" cy="1646237"/>
          </a:xfrm>
        </p:spPr>
        <p:txBody>
          <a:bodyPr>
            <a:noAutofit/>
          </a:bodyPr>
          <a:lstStyle>
            <a:lvl1pPr marL="0" indent="0" algn="ctr">
              <a:buNone/>
              <a:defRPr sz="3200" b="1">
                <a:solidFill>
                  <a:schemeClr val="bg1">
                    <a:lumMod val="65000"/>
                  </a:schemeClr>
                </a:solidFill>
              </a:defRPr>
            </a:lvl1pPr>
            <a:lvl2pPr marL="457200" indent="0" algn="ctr">
              <a:buNone/>
              <a:defRPr sz="3200" b="1">
                <a:solidFill>
                  <a:srgbClr val="898989"/>
                </a:solidFill>
              </a:defRPr>
            </a:lvl2pPr>
            <a:lvl3pPr marL="914400" indent="0" algn="ctr">
              <a:buNone/>
              <a:defRPr sz="3200" b="1">
                <a:solidFill>
                  <a:srgbClr val="898989"/>
                </a:solidFill>
              </a:defRPr>
            </a:lvl3pPr>
            <a:lvl4pPr marL="1371600" indent="0" algn="ctr">
              <a:buNone/>
              <a:defRPr sz="3200" b="1">
                <a:solidFill>
                  <a:srgbClr val="898989"/>
                </a:solidFill>
              </a:defRPr>
            </a:lvl4pPr>
            <a:lvl5pPr marL="1828800" indent="0" algn="ctr">
              <a:buNone/>
              <a:defRPr sz="3200" b="1">
                <a:solidFill>
                  <a:srgbClr val="898989"/>
                </a:solidFill>
              </a:defRPr>
            </a:lvl5pPr>
          </a:lstStyle>
          <a:p>
            <a:pPr lvl="0"/>
            <a:r>
              <a:rPr lang="en-US" dirty="0"/>
              <a:t>Click to edit Master subtitle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Chapter Slide - Screen Only">
    <p:bg>
      <p:bgPr>
        <a:solidFill>
          <a:srgbClr val="007EB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lnSpc>
                <a:spcPts val="6000"/>
              </a:lnSpc>
              <a:defRPr sz="6000">
                <a:solidFill>
                  <a:schemeClr val="bg1"/>
                </a:solidFill>
              </a:defRPr>
            </a:lvl1pPr>
          </a:lstStyle>
          <a:p>
            <a:r>
              <a:rPr lang="en-US" dirty="0"/>
              <a:t>Click to edit Master </a:t>
            </a:r>
            <a:br>
              <a:rPr lang="en-US" dirty="0"/>
            </a:br>
            <a:r>
              <a:rPr lang="en-US" dirty="0"/>
              <a:t>chapter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1">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Chapter Slide">
    <p:bg>
      <p:bgPr>
        <a:solidFill>
          <a:srgbClr val="003E7F"/>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1122363"/>
            <a:ext cx="9144000" cy="2387600"/>
          </a:xfrm>
        </p:spPr>
        <p:txBody>
          <a:bodyPr anchor="b"/>
          <a:lstStyle>
            <a:lvl1pPr algn="ctr">
              <a:lnSpc>
                <a:spcPts val="6000"/>
              </a:lnSpc>
              <a:defRPr sz="6000">
                <a:solidFill>
                  <a:srgbClr val="007EB4"/>
                </a:solidFill>
              </a:defRPr>
            </a:lvl1pPr>
          </a:lstStyle>
          <a:p>
            <a:r>
              <a:rPr lang="en-US" dirty="0"/>
              <a:t>Click to edit Master </a:t>
            </a:r>
            <a:br>
              <a:rPr lang="en-US" dirty="0"/>
            </a:br>
            <a:r>
              <a:rPr lang="en-US" dirty="0"/>
              <a:t>chapter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1">
                <a:solidFill>
                  <a:srgbClr val="89898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Chapter Slide Al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66126" y="1268765"/>
            <a:ext cx="9259747" cy="2237228"/>
          </a:xfrm>
        </p:spPr>
        <p:txBody>
          <a:bodyPr anchor="b"/>
          <a:lstStyle>
            <a:lvl1pPr>
              <a:lnSpc>
                <a:spcPts val="6000"/>
              </a:lnSpc>
              <a:defRPr sz="6000"/>
            </a:lvl1pPr>
          </a:lstStyle>
          <a:p>
            <a:r>
              <a:rPr lang="en-US" dirty="0"/>
              <a:t>Click to edit Master </a:t>
            </a:r>
            <a:br>
              <a:rPr lang="en-US" dirty="0"/>
            </a:br>
            <a:r>
              <a:rPr lang="en-US" dirty="0"/>
              <a:t>chapter style</a:t>
            </a:r>
          </a:p>
        </p:txBody>
      </p:sp>
      <p:sp>
        <p:nvSpPr>
          <p:cNvPr id="3" name="Text Placeholder 2"/>
          <p:cNvSpPr>
            <a:spLocks noGrp="1"/>
          </p:cNvSpPr>
          <p:nvPr>
            <p:ph type="body" idx="1" hasCustomPrompt="1"/>
          </p:nvPr>
        </p:nvSpPr>
        <p:spPr>
          <a:xfrm>
            <a:off x="1471005" y="3613572"/>
            <a:ext cx="9259747" cy="1500187"/>
          </a:xfrm>
        </p:spPr>
        <p:txBody>
          <a:bodyPr/>
          <a:lstStyle>
            <a:lvl1pPr marL="0" indent="0" algn="ctr">
              <a:buNone/>
              <a:defRPr sz="2400" b="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subtitle style</a:t>
            </a:r>
          </a:p>
        </p:txBody>
      </p:sp>
      <p:sp>
        <p:nvSpPr>
          <p:cNvPr id="4" name="Date Placeholder 3"/>
          <p:cNvSpPr>
            <a:spLocks noGrp="1"/>
          </p:cNvSpPr>
          <p:nvPr>
            <p:ph type="dt" sz="half" idx="10"/>
          </p:nvPr>
        </p:nvSpPr>
        <p:spPr>
          <a:xfrm>
            <a:off x="521226" y="6194300"/>
            <a:ext cx="2394420" cy="365125"/>
          </a:xfrm>
          <a:prstGeom prst="rect">
            <a:avLst/>
          </a:prstGeom>
        </p:spPr>
        <p:txBody>
          <a:bodyPr/>
          <a:lstStyle/>
          <a:p>
            <a:fld id="{1DC0E40B-D7C8-41F6-874C-8A0DF5748741}" type="datetime4">
              <a:rPr lang="en-US" smtClean="0"/>
              <a:t>January 27, 2021</a:t>
            </a:fld>
            <a:endParaRPr lang="en-US"/>
          </a:p>
        </p:txBody>
      </p:sp>
      <p:sp>
        <p:nvSpPr>
          <p:cNvPr id="6" name="Slide Number Placeholder 5"/>
          <p:cNvSpPr>
            <a:spLocks noGrp="1"/>
          </p:cNvSpPr>
          <p:nvPr>
            <p:ph type="sldNum" sz="quarter" idx="12"/>
          </p:nvPr>
        </p:nvSpPr>
        <p:spPr/>
        <p:txBody>
          <a:bodyPr/>
          <a:lstStyle/>
          <a:p>
            <a:fld id="{B1AB44B9-F1EC-4F4B-88D4-413245C9CD3E}" type="slidenum">
              <a:rPr lang="en-US" smtClean="0"/>
              <a:t>‹#›</a:t>
            </a:fld>
            <a:endParaRPr lang="en-US"/>
          </a:p>
        </p:txBody>
      </p:sp>
    </p:spTree>
    <p:extLst>
      <p:ext uri="{BB962C8B-B14F-4D97-AF65-F5344CB8AC3E}">
        <p14:creationId xmlns:p14="http://schemas.microsoft.com/office/powerpoint/2010/main" val="647864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838200" y="530650"/>
            <a:ext cx="10515600" cy="598904"/>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0"/>
          </p:nvPr>
        </p:nvSpPr>
        <p:spPr>
          <a:xfrm>
            <a:off x="521226" y="6194300"/>
            <a:ext cx="2394420" cy="365125"/>
          </a:xfrm>
          <a:prstGeom prst="rect">
            <a:avLst/>
          </a:prstGeom>
        </p:spPr>
        <p:txBody>
          <a:bodyPr/>
          <a:lstStyle/>
          <a:p>
            <a:fld id="{CB0E017F-6BEB-4712-902E-A93091F37A3A}" type="datetime4">
              <a:rPr lang="en-US" smtClean="0"/>
              <a:t>January 27, 2021</a:t>
            </a:fld>
            <a:endParaRPr lang="en-US"/>
          </a:p>
        </p:txBody>
      </p:sp>
      <p:sp>
        <p:nvSpPr>
          <p:cNvPr id="10" name="Slide Number Placeholder 6"/>
          <p:cNvSpPr>
            <a:spLocks noGrp="1"/>
          </p:cNvSpPr>
          <p:nvPr>
            <p:ph type="sldNum" sz="quarter" idx="12"/>
          </p:nvPr>
        </p:nvSpPr>
        <p:spPr>
          <a:xfrm>
            <a:off x="9062013" y="6194300"/>
            <a:ext cx="2743200" cy="365125"/>
          </a:xfrm>
        </p:spPr>
        <p:txBody>
          <a:bodyPr/>
          <a:lstStyle/>
          <a:p>
            <a:fld id="{B1AB44B9-F1EC-4F4B-88D4-413245C9CD3E}" type="slidenum">
              <a:rPr lang="en-US" smtClean="0"/>
              <a:t>‹#›</a:t>
            </a:fld>
            <a:endParaRPr lang="en-US"/>
          </a:p>
        </p:txBody>
      </p:sp>
      <p:sp>
        <p:nvSpPr>
          <p:cNvPr id="11" name="Subtitle 2"/>
          <p:cNvSpPr>
            <a:spLocks noGrp="1"/>
          </p:cNvSpPr>
          <p:nvPr>
            <p:ph type="subTitle" idx="13"/>
          </p:nvPr>
        </p:nvSpPr>
        <p:spPr>
          <a:xfrm>
            <a:off x="838200" y="1129554"/>
            <a:ext cx="10515600" cy="696071"/>
          </a:xfrm>
        </p:spPr>
        <p:txBody>
          <a:bodyPr>
            <a:normAutofit/>
          </a:bodyPr>
          <a:lstStyle>
            <a:lvl1pPr marL="0" indent="0" algn="ctr">
              <a:buNone/>
              <a:defRPr sz="2100" b="1">
                <a:solidFill>
                  <a:srgbClr val="89898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94709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521226" y="6194300"/>
            <a:ext cx="2394420" cy="365125"/>
          </a:xfrm>
          <a:prstGeom prst="rect">
            <a:avLst/>
          </a:prstGeom>
        </p:spPr>
        <p:txBody>
          <a:bodyPr/>
          <a:lstStyle/>
          <a:p>
            <a:fld id="{58C28BA9-B5BA-43EF-A3AE-D8037162C513}" type="datetime4">
              <a:rPr lang="en-US" smtClean="0"/>
              <a:t>January 27, 2021</a:t>
            </a:fld>
            <a:endParaRPr lang="en-US"/>
          </a:p>
        </p:txBody>
      </p:sp>
      <p:sp>
        <p:nvSpPr>
          <p:cNvPr id="6" name="Footer Placeholder 5"/>
          <p:cNvSpPr>
            <a:spLocks noGrp="1"/>
          </p:cNvSpPr>
          <p:nvPr>
            <p:ph type="ftr" sz="quarter" idx="11"/>
          </p:nvPr>
        </p:nvSpPr>
        <p:spPr>
          <a:xfrm>
            <a:off x="4038600" y="6194300"/>
            <a:ext cx="4114800" cy="365125"/>
          </a:xfrm>
          <a:prstGeom prst="rect">
            <a:avLst/>
          </a:prstGeom>
        </p:spPr>
        <p:txBody>
          <a:bodyPr/>
          <a:lstStyle/>
          <a:p>
            <a:r>
              <a:rPr lang="en-US" dirty="0"/>
              <a:t>Pre-decisional and Deliberative  Internal Only </a:t>
            </a:r>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a:p>
        </p:txBody>
      </p:sp>
    </p:spTree>
    <p:extLst>
      <p:ext uri="{BB962C8B-B14F-4D97-AF65-F5344CB8AC3E}">
        <p14:creationId xmlns:p14="http://schemas.microsoft.com/office/powerpoint/2010/main" val="917468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528918"/>
            <a:ext cx="10515600" cy="1161770"/>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586908"/>
          </a:xfrm>
        </p:spPr>
        <p:txBody>
          <a:bodyPr anchor="b">
            <a:normAutofit/>
          </a:bodyPr>
          <a:lstStyle>
            <a:lvl1pPr marL="0" indent="0">
              <a:buNone/>
              <a:defRPr sz="2800" b="1">
                <a:solidFill>
                  <a:srgbClr val="8989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586908"/>
          </a:xfrm>
        </p:spPr>
        <p:txBody>
          <a:bodyPr anchor="b">
            <a:normAutofit/>
          </a:bodyPr>
          <a:lstStyle>
            <a:lvl1pPr marL="0" indent="0">
              <a:buNone/>
              <a:defRPr sz="2800" b="1">
                <a:solidFill>
                  <a:srgbClr val="8989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21226" y="6194300"/>
            <a:ext cx="2394420" cy="365125"/>
          </a:xfrm>
          <a:prstGeom prst="rect">
            <a:avLst/>
          </a:prstGeom>
        </p:spPr>
        <p:txBody>
          <a:bodyPr/>
          <a:lstStyle/>
          <a:p>
            <a:fld id="{931D8791-2C45-4944-8CC2-B4C65725817F}" type="datetime4">
              <a:rPr lang="en-US" smtClean="0"/>
              <a:t>January 27, 2021</a:t>
            </a:fld>
            <a:endParaRPr lang="en-US"/>
          </a:p>
        </p:txBody>
      </p:sp>
      <p:sp>
        <p:nvSpPr>
          <p:cNvPr id="9" name="Slide Number Placeholder 8"/>
          <p:cNvSpPr>
            <a:spLocks noGrp="1"/>
          </p:cNvSpPr>
          <p:nvPr>
            <p:ph type="sldNum" sz="quarter" idx="12"/>
          </p:nvPr>
        </p:nvSpPr>
        <p:spPr/>
        <p:txBody>
          <a:bodyPr/>
          <a:lstStyle/>
          <a:p>
            <a:fld id="{B1AB44B9-F1EC-4F4B-88D4-413245C9CD3E}" type="slidenum">
              <a:rPr lang="en-US" smtClean="0"/>
              <a:t>‹#›</a:t>
            </a:fld>
            <a:endParaRPr lang="en-US"/>
          </a:p>
        </p:txBody>
      </p:sp>
    </p:spTree>
    <p:extLst>
      <p:ext uri="{BB962C8B-B14F-4D97-AF65-F5344CB8AC3E}">
        <p14:creationId xmlns:p14="http://schemas.microsoft.com/office/powerpoint/2010/main" val="965334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a:t>Click to edit Master title style</a:t>
            </a:r>
          </a:p>
        </p:txBody>
      </p:sp>
      <p:sp>
        <p:nvSpPr>
          <p:cNvPr id="3" name="Date Placeholder 2"/>
          <p:cNvSpPr>
            <a:spLocks noGrp="1"/>
          </p:cNvSpPr>
          <p:nvPr>
            <p:ph type="dt" sz="half" idx="10"/>
          </p:nvPr>
        </p:nvSpPr>
        <p:spPr>
          <a:xfrm>
            <a:off x="521226" y="6194300"/>
            <a:ext cx="2394420" cy="365125"/>
          </a:xfrm>
          <a:prstGeom prst="rect">
            <a:avLst/>
          </a:prstGeom>
        </p:spPr>
        <p:txBody>
          <a:bodyPr/>
          <a:lstStyle/>
          <a:p>
            <a:fld id="{4F1FE3C6-4560-413D-8FC6-57F51363D05F}" type="datetime4">
              <a:rPr lang="en-US" smtClean="0"/>
              <a:t>January 27, 2021</a:t>
            </a:fld>
            <a:endParaRPr lang="en-US"/>
          </a:p>
        </p:txBody>
      </p:sp>
      <p:sp>
        <p:nvSpPr>
          <p:cNvPr id="5" name="Slide Number Placeholder 4"/>
          <p:cNvSpPr>
            <a:spLocks noGrp="1"/>
          </p:cNvSpPr>
          <p:nvPr>
            <p:ph type="sldNum" sz="quarter" idx="12"/>
          </p:nvPr>
        </p:nvSpPr>
        <p:spPr/>
        <p:txBody>
          <a:bodyPr/>
          <a:lstStyle/>
          <a:p>
            <a:fld id="{B1AB44B9-F1EC-4F4B-88D4-413245C9CD3E}" type="slidenum">
              <a:rPr lang="en-US" smtClean="0"/>
              <a:t>‹#›</a:t>
            </a:fld>
            <a:endParaRPr lang="en-US"/>
          </a:p>
        </p:txBody>
      </p:sp>
    </p:spTree>
    <p:extLst>
      <p:ext uri="{BB962C8B-B14F-4D97-AF65-F5344CB8AC3E}">
        <p14:creationId xmlns:p14="http://schemas.microsoft.com/office/powerpoint/2010/main" val="137248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21226" y="6194300"/>
            <a:ext cx="2394420" cy="365125"/>
          </a:xfrm>
          <a:prstGeom prst="rect">
            <a:avLst/>
          </a:prstGeom>
        </p:spPr>
        <p:txBody>
          <a:bodyPr/>
          <a:lstStyle/>
          <a:p>
            <a:fld id="{52AA936D-8E0B-4BDE-AD04-11C506A19C45}" type="datetime4">
              <a:rPr lang="en-US" smtClean="0"/>
              <a:t>January 27, 2021</a:t>
            </a:fld>
            <a:endParaRPr lang="en-US"/>
          </a:p>
        </p:txBody>
      </p:sp>
      <p:sp>
        <p:nvSpPr>
          <p:cNvPr id="3" name="Footer Placeholder 2"/>
          <p:cNvSpPr>
            <a:spLocks noGrp="1"/>
          </p:cNvSpPr>
          <p:nvPr>
            <p:ph type="ftr" sz="quarter" idx="11"/>
          </p:nvPr>
        </p:nvSpPr>
        <p:spPr>
          <a:xfrm>
            <a:off x="4038600" y="6194300"/>
            <a:ext cx="4114800" cy="365125"/>
          </a:xfrm>
          <a:prstGeom prst="rect">
            <a:avLst/>
          </a:prstGeom>
        </p:spPr>
        <p:txBody>
          <a:bodyPr/>
          <a:lstStyle/>
          <a:p>
            <a:r>
              <a:rPr lang="en-US"/>
              <a:t>Pre-decisional and Deliberative  Internal Only </a:t>
            </a:r>
          </a:p>
        </p:txBody>
      </p:sp>
      <p:sp>
        <p:nvSpPr>
          <p:cNvPr id="4" name="Slide Number Placeholder 3"/>
          <p:cNvSpPr>
            <a:spLocks noGrp="1"/>
          </p:cNvSpPr>
          <p:nvPr>
            <p:ph type="sldNum" sz="quarter" idx="12"/>
          </p:nvPr>
        </p:nvSpPr>
        <p:spPr/>
        <p:txBody>
          <a:bodyPr/>
          <a:lstStyle/>
          <a:p>
            <a:fld id="{B1AB44B9-F1EC-4F4B-88D4-413245C9CD3E}" type="slidenum">
              <a:rPr lang="en-US" smtClean="0"/>
              <a:t>‹#›</a:t>
            </a:fld>
            <a:endParaRPr lang="en-US"/>
          </a:p>
        </p:txBody>
      </p:sp>
      <p:sp>
        <p:nvSpPr>
          <p:cNvPr id="6" name="Rectangle 5"/>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p:cNvSpPr>
            <a:spLocks noGrp="1"/>
          </p:cNvSpPr>
          <p:nvPr>
            <p:ph type="pic" sz="quarter" idx="13"/>
          </p:nvPr>
        </p:nvSpPr>
        <p:spPr>
          <a:xfrm>
            <a:off x="0" y="0"/>
            <a:ext cx="12192000" cy="6858000"/>
          </a:xfrm>
        </p:spPr>
        <p:txBody>
          <a:bodyPr/>
          <a:lstStyle/>
          <a:p>
            <a:r>
              <a:rPr lang="en-US"/>
              <a:t>Click icon to add picture</a:t>
            </a:r>
            <a:endParaRPr lang="en-US" dirty="0"/>
          </a:p>
        </p:txBody>
      </p:sp>
    </p:spTree>
    <p:extLst>
      <p:ext uri="{BB962C8B-B14F-4D97-AF65-F5344CB8AC3E}">
        <p14:creationId xmlns:p14="http://schemas.microsoft.com/office/powerpoint/2010/main" val="344943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5"/>
            <a:ext cx="3932237" cy="1224275"/>
          </a:xfrm>
        </p:spPr>
        <p:txBody>
          <a:bodyPr anchor="t">
            <a:normAutofit/>
          </a:bodyPr>
          <a:lstStyle>
            <a:lvl1pPr algn="l">
              <a:defRPr sz="36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11700"/>
            <a:ext cx="3932237" cy="3657288"/>
          </a:xfrm>
        </p:spPr>
        <p:txBody>
          <a:bodyPr/>
          <a:lstStyle>
            <a:lvl1pPr marL="0" indent="0">
              <a:buNone/>
              <a:defRPr sz="1600" b="1">
                <a:solidFill>
                  <a:srgbClr val="89898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21226" y="6194300"/>
            <a:ext cx="2394420" cy="365125"/>
          </a:xfrm>
          <a:prstGeom prst="rect">
            <a:avLst/>
          </a:prstGeom>
        </p:spPr>
        <p:txBody>
          <a:bodyPr/>
          <a:lstStyle/>
          <a:p>
            <a:fld id="{CE56D686-2115-424F-B0E4-88BE2F045224}" type="datetime4">
              <a:rPr lang="en-US" smtClean="0"/>
              <a:t>January 27, 2021</a:t>
            </a:fld>
            <a:endParaRPr lang="en-US"/>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a:p>
        </p:txBody>
      </p:sp>
    </p:spTree>
    <p:extLst>
      <p:ext uri="{BB962C8B-B14F-4D97-AF65-F5344CB8AC3E}">
        <p14:creationId xmlns:p14="http://schemas.microsoft.com/office/powerpoint/2010/main" val="1399831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a:xfrm>
            <a:off x="521226" y="6194300"/>
            <a:ext cx="2394420" cy="365125"/>
          </a:xfrm>
          <a:prstGeom prst="rect">
            <a:avLst/>
          </a:prstGeom>
        </p:spPr>
        <p:txBody>
          <a:bodyPr/>
          <a:lstStyle/>
          <a:p>
            <a:fld id="{B2985C79-6D14-46DA-A0AF-B070740A39BF}" type="datetime4">
              <a:rPr lang="en-US" smtClean="0"/>
              <a:t>January 27, 2021</a:t>
            </a:fld>
            <a:endParaRPr lang="en-US"/>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a:p>
        </p:txBody>
      </p:sp>
      <p:sp>
        <p:nvSpPr>
          <p:cNvPr id="8" name="Title 1"/>
          <p:cNvSpPr>
            <a:spLocks noGrp="1"/>
          </p:cNvSpPr>
          <p:nvPr>
            <p:ph type="title"/>
          </p:nvPr>
        </p:nvSpPr>
        <p:spPr>
          <a:xfrm>
            <a:off x="839788" y="987425"/>
            <a:ext cx="3932237" cy="1224275"/>
          </a:xfrm>
        </p:spPr>
        <p:txBody>
          <a:bodyPr anchor="t">
            <a:normAutofit/>
          </a:bodyPr>
          <a:lstStyle>
            <a:lvl1pPr algn="l">
              <a:defRPr sz="3600"/>
            </a:lvl1pPr>
          </a:lstStyle>
          <a:p>
            <a:r>
              <a:rPr lang="en-US"/>
              <a:t>Click to edit Master title style</a:t>
            </a:r>
            <a:endParaRPr lang="en-US" dirty="0"/>
          </a:p>
        </p:txBody>
      </p:sp>
      <p:sp>
        <p:nvSpPr>
          <p:cNvPr id="9" name="Text Placeholder 3"/>
          <p:cNvSpPr>
            <a:spLocks noGrp="1"/>
          </p:cNvSpPr>
          <p:nvPr>
            <p:ph type="body" sz="half" idx="2"/>
          </p:nvPr>
        </p:nvSpPr>
        <p:spPr>
          <a:xfrm>
            <a:off x="839788" y="2211700"/>
            <a:ext cx="3932237" cy="3657288"/>
          </a:xfrm>
        </p:spPr>
        <p:txBody>
          <a:bodyPr/>
          <a:lstStyle>
            <a:lvl1pPr marL="0" indent="0">
              <a:buNone/>
              <a:defRPr sz="1600" b="1">
                <a:solidFill>
                  <a:srgbClr val="89898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7700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003E80"/>
                </a:solidFill>
                <a:latin typeface="DejaVu Sans"/>
                <a:cs typeface="DejaVu Sans"/>
              </a:defRPr>
            </a:lvl1pPr>
          </a:lstStyle>
          <a:p>
            <a:endParaRPr/>
          </a:p>
        </p:txBody>
      </p:sp>
      <p:sp>
        <p:nvSpPr>
          <p:cNvPr id="3" name="Holder 3"/>
          <p:cNvSpPr>
            <a:spLocks noGrp="1"/>
          </p:cNvSpPr>
          <p:nvPr>
            <p:ph type="body" idx="1"/>
          </p:nvPr>
        </p:nvSpPr>
        <p:spPr/>
        <p:txBody>
          <a:bodyPr lIns="0" tIns="0" rIns="0" bIns="0"/>
          <a:lstStyle>
            <a:lvl1pPr>
              <a:defRPr sz="2400" b="0" i="0">
                <a:solidFill>
                  <a:srgbClr val="1B1E29"/>
                </a:solidFill>
                <a:latin typeface="Nimbus Sans L"/>
                <a:cs typeface="Nimbus Sans L"/>
              </a:defRPr>
            </a:lvl1pPr>
          </a:lstStyle>
          <a:p>
            <a:endParaRPr/>
          </a:p>
        </p:txBody>
      </p:sp>
      <p:sp>
        <p:nvSpPr>
          <p:cNvPr id="5" name="Holder 5"/>
          <p:cNvSpPr>
            <a:spLocks noGrp="1"/>
          </p:cNvSpPr>
          <p:nvPr>
            <p:ph type="dt" sz="half" idx="6"/>
          </p:nvPr>
        </p:nvSpPr>
        <p:spPr>
          <a:xfrm>
            <a:off x="521226" y="6194300"/>
            <a:ext cx="2394420" cy="365125"/>
          </a:xfrm>
          <a:prstGeom prst="rect">
            <a:avLst/>
          </a:prstGeom>
        </p:spPr>
        <p:txBody>
          <a:bodyPr lIns="0" tIns="0" rIns="0" bIns="0"/>
          <a:lstStyle>
            <a:lvl1pPr algn="l">
              <a:defRPr>
                <a:solidFill>
                  <a:schemeClr val="tx1">
                    <a:tint val="75000"/>
                  </a:schemeClr>
                </a:solidFill>
              </a:defRPr>
            </a:lvl1pPr>
          </a:lstStyle>
          <a:p>
            <a:fld id="{7669EBDB-0700-43DD-A5A7-61101956598E}" type="datetime4">
              <a:rPr lang="en-US" smtClean="0"/>
              <a:t>January 27, 2021</a:t>
            </a:fld>
            <a:endParaRPr lang="en-US"/>
          </a:p>
        </p:txBody>
      </p:sp>
      <p:sp>
        <p:nvSpPr>
          <p:cNvPr id="6" name="Holder 6"/>
          <p:cNvSpPr>
            <a:spLocks noGrp="1"/>
          </p:cNvSpPr>
          <p:nvPr>
            <p:ph type="sldNum" sz="quarter" idx="7"/>
          </p:nvPr>
        </p:nvSpPr>
        <p:spPr/>
        <p:txBody>
          <a:bodyPr lIns="0" tIns="0" rIns="0" bIns="0"/>
          <a:lstStyle>
            <a:lvl1pPr>
              <a:defRPr sz="900" b="0" i="0">
                <a:solidFill>
                  <a:srgbClr val="8A8A8D"/>
                </a:solidFill>
                <a:latin typeface="Nimbus Sans L"/>
                <a:cs typeface="Nimbus Sans L"/>
              </a:defRPr>
            </a:lvl1pPr>
          </a:lstStyle>
          <a:p>
            <a:pPr marL="38100">
              <a:lnSpc>
                <a:spcPct val="100000"/>
              </a:lnSpc>
              <a:spcBef>
                <a:spcPts val="434"/>
              </a:spcBef>
            </a:pPr>
            <a:fld id="{81D60167-4931-47E6-BA6A-407CBD079E47}" type="slidenum">
              <a:rPr dirty="0"/>
              <a:t>‹#›</a:t>
            </a:fld>
            <a:endParaRPr dirty="0"/>
          </a:p>
        </p:txBody>
      </p:sp>
    </p:spTree>
    <p:extLst>
      <p:ext uri="{BB962C8B-B14F-4D97-AF65-F5344CB8AC3E}">
        <p14:creationId xmlns:p14="http://schemas.microsoft.com/office/powerpoint/2010/main" val="101121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 name="Picture 16" descr="&quot;&quot;">
            <a:extLst>
              <a:ext uri="{FF2B5EF4-FFF2-40B4-BE49-F238E27FC236}">
                <a16:creationId xmlns:a16="http://schemas.microsoft.com/office/drawing/2014/main" id="{B65615E0-D08D-45AC-9AD9-F9D06B8B461F}"/>
              </a:ext>
            </a:extLst>
          </p:cNvPr>
          <p:cNvPicPr>
            <a:picLocks noChangeAspect="1"/>
          </p:cNvPicPr>
          <p:nvPr userDrawn="1"/>
        </p:nvPicPr>
        <p:blipFill rotWithShape="1">
          <a:blip r:embed="rId18" cstate="email">
            <a:extLst>
              <a:ext uri="{28A0092B-C50C-407E-A947-70E740481C1C}">
                <a14:useLocalDpi xmlns:a14="http://schemas.microsoft.com/office/drawing/2010/main"/>
              </a:ext>
            </a:extLst>
          </a:blip>
          <a:srcRect t="-18262"/>
          <a:stretch/>
        </p:blipFill>
        <p:spPr>
          <a:xfrm>
            <a:off x="152400" y="6194300"/>
            <a:ext cx="11887200" cy="527175"/>
          </a:xfrm>
          <a:prstGeom prst="rect">
            <a:avLst/>
          </a:prstGeom>
        </p:spPr>
      </p:pic>
      <p:sp>
        <p:nvSpPr>
          <p:cNvPr id="6" name="Slide Number Placeholder 5"/>
          <p:cNvSpPr>
            <a:spLocks noGrp="1"/>
          </p:cNvSpPr>
          <p:nvPr>
            <p:ph type="sldNum" sz="quarter" idx="4"/>
          </p:nvPr>
        </p:nvSpPr>
        <p:spPr>
          <a:xfrm>
            <a:off x="9062013" y="6194300"/>
            <a:ext cx="2743200" cy="365125"/>
          </a:xfrm>
          <a:prstGeom prst="rect">
            <a:avLst/>
          </a:prstGeom>
        </p:spPr>
        <p:txBody>
          <a:bodyPr vert="horz" lIns="91440" tIns="45720" rIns="91440" bIns="45720" rtlCol="0" anchor="ctr"/>
          <a:lstStyle>
            <a:lvl1pPr algn="r">
              <a:defRPr sz="1200">
                <a:solidFill>
                  <a:schemeClr val="tx1">
                    <a:tint val="75000"/>
                  </a:schemeClr>
                </a:solidFill>
                <a:latin typeface="Source Sans Pro" charset="0"/>
                <a:ea typeface="Source Sans Pro" charset="0"/>
                <a:cs typeface="Source Sans Pro" charset="0"/>
              </a:defRPr>
            </a:lvl1pPr>
          </a:lstStyle>
          <a:p>
            <a:fld id="{B1AB44B9-F1EC-4F4B-88D4-413245C9CD3E}" type="slidenum">
              <a:rPr lang="en-US" smtClean="0"/>
              <a:pPr/>
              <a:t>‹#›</a:t>
            </a:fld>
            <a:endParaRPr lang="en-US" dirty="0"/>
          </a:p>
        </p:txBody>
      </p:sp>
      <p:sp>
        <p:nvSpPr>
          <p:cNvPr id="2" name="Title Placeholder 1"/>
          <p:cNvSpPr>
            <a:spLocks noGrp="1"/>
          </p:cNvSpPr>
          <p:nvPr>
            <p:ph type="title"/>
          </p:nvPr>
        </p:nvSpPr>
        <p:spPr>
          <a:xfrm>
            <a:off x="838200" y="530649"/>
            <a:ext cx="10515600" cy="116003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2066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descr="&quot;&quot;"/>
          <p:cNvSpPr/>
          <p:nvPr userDrawn="1"/>
        </p:nvSpPr>
        <p:spPr>
          <a:xfrm>
            <a:off x="0" y="6135624"/>
            <a:ext cx="605928" cy="722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descr="&quot;&quot;"/>
          <p:cNvGrpSpPr/>
          <p:nvPr userDrawn="1"/>
        </p:nvGrpSpPr>
        <p:grpSpPr>
          <a:xfrm>
            <a:off x="147204" y="119502"/>
            <a:ext cx="11892396" cy="329742"/>
            <a:chOff x="147204" y="119502"/>
            <a:chExt cx="11892396" cy="329742"/>
          </a:xfrm>
        </p:grpSpPr>
        <p:sp>
          <p:nvSpPr>
            <p:cNvPr id="11" name="Rectangle 10"/>
            <p:cNvSpPr/>
            <p:nvPr userDrawn="1"/>
          </p:nvSpPr>
          <p:spPr>
            <a:xfrm>
              <a:off x="11913204" y="119502"/>
              <a:ext cx="126396" cy="329742"/>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Rectangle 11"/>
            <p:cNvSpPr/>
            <p:nvPr userDrawn="1"/>
          </p:nvSpPr>
          <p:spPr>
            <a:xfrm rot="5400000">
              <a:off x="5967006" y="-5700300"/>
              <a:ext cx="126396" cy="11766000"/>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3" name="Rectangle 12"/>
            <p:cNvSpPr/>
            <p:nvPr userDrawn="1"/>
          </p:nvSpPr>
          <p:spPr>
            <a:xfrm>
              <a:off x="147204" y="119502"/>
              <a:ext cx="126396" cy="329742"/>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15" name="Rectangle 14" descr="&quot;&quot;"/>
          <p:cNvSpPr/>
          <p:nvPr userDrawn="1"/>
        </p:nvSpPr>
        <p:spPr>
          <a:xfrm>
            <a:off x="11913204" y="6277140"/>
            <a:ext cx="126396" cy="441342"/>
          </a:xfrm>
          <a:custGeom>
            <a:avLst/>
            <a:gdLst>
              <a:gd name="connsiteX0" fmla="*/ 0 w 126396"/>
              <a:gd name="connsiteY0" fmla="*/ 0 h 441341"/>
              <a:gd name="connsiteX1" fmla="*/ 126396 w 126396"/>
              <a:gd name="connsiteY1" fmla="*/ 0 h 441341"/>
              <a:gd name="connsiteX2" fmla="*/ 126396 w 126396"/>
              <a:gd name="connsiteY2" fmla="*/ 441341 h 441341"/>
              <a:gd name="connsiteX3" fmla="*/ 0 w 126396"/>
              <a:gd name="connsiteY3" fmla="*/ 441341 h 441341"/>
              <a:gd name="connsiteX4" fmla="*/ 0 w 126396"/>
              <a:gd name="connsiteY4" fmla="*/ 0 h 441341"/>
              <a:gd name="connsiteX0" fmla="*/ 0 w 126396"/>
              <a:gd name="connsiteY0" fmla="*/ 0 h 441341"/>
              <a:gd name="connsiteX1" fmla="*/ 126396 w 126396"/>
              <a:gd name="connsiteY1" fmla="*/ 0 h 441341"/>
              <a:gd name="connsiteX2" fmla="*/ 126396 w 126396"/>
              <a:gd name="connsiteY2" fmla="*/ 336566 h 441341"/>
              <a:gd name="connsiteX3" fmla="*/ 0 w 126396"/>
              <a:gd name="connsiteY3" fmla="*/ 441341 h 441341"/>
              <a:gd name="connsiteX4" fmla="*/ 0 w 126396"/>
              <a:gd name="connsiteY4" fmla="*/ 0 h 441341"/>
              <a:gd name="connsiteX0" fmla="*/ 0 w 126396"/>
              <a:gd name="connsiteY0" fmla="*/ 0 h 441341"/>
              <a:gd name="connsiteX1" fmla="*/ 126396 w 126396"/>
              <a:gd name="connsiteY1" fmla="*/ 0 h 441341"/>
              <a:gd name="connsiteX2" fmla="*/ 126396 w 126396"/>
              <a:gd name="connsiteY2" fmla="*/ 327041 h 441341"/>
              <a:gd name="connsiteX3" fmla="*/ 0 w 126396"/>
              <a:gd name="connsiteY3" fmla="*/ 441341 h 441341"/>
              <a:gd name="connsiteX4" fmla="*/ 0 w 126396"/>
              <a:gd name="connsiteY4" fmla="*/ 0 h 441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96" h="441341">
                <a:moveTo>
                  <a:pt x="0" y="0"/>
                </a:moveTo>
                <a:lnTo>
                  <a:pt x="126396" y="0"/>
                </a:lnTo>
                <a:lnTo>
                  <a:pt x="126396" y="327041"/>
                </a:lnTo>
                <a:lnTo>
                  <a:pt x="0" y="441341"/>
                </a:lnTo>
                <a:lnTo>
                  <a:pt x="0" y="0"/>
                </a:lnTo>
                <a:close/>
              </a:path>
            </a:pathLst>
          </a:cu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pic>
        <p:nvPicPr>
          <p:cNvPr id="16" name="Picture 15"/>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146663" y="6448922"/>
            <a:ext cx="356632" cy="272601"/>
          </a:xfrm>
          <a:prstGeom prst="rect">
            <a:avLst/>
          </a:prstGeom>
        </p:spPr>
      </p:pic>
      <p:sp>
        <p:nvSpPr>
          <p:cNvPr id="18" name="TextBox 17">
            <a:extLst>
              <a:ext uri="{FF2B5EF4-FFF2-40B4-BE49-F238E27FC236}">
                <a16:creationId xmlns:a16="http://schemas.microsoft.com/office/drawing/2014/main" id="{0FB454DA-CA15-4E56-B3E5-6012C1D0B8FD}"/>
              </a:ext>
            </a:extLst>
          </p:cNvPr>
          <p:cNvSpPr txBox="1"/>
          <p:nvPr userDrawn="1"/>
        </p:nvSpPr>
        <p:spPr>
          <a:xfrm>
            <a:off x="1331133" y="6334370"/>
            <a:ext cx="9560642" cy="307777"/>
          </a:xfrm>
          <a:prstGeom prst="rect">
            <a:avLst/>
          </a:prstGeom>
          <a:noFill/>
        </p:spPr>
        <p:txBody>
          <a:bodyPr wrap="square">
            <a:spAutoFit/>
          </a:bodyPr>
          <a:lstStyle/>
          <a:p>
            <a:pPr algn="ctr"/>
            <a:r>
              <a:rPr lang="en-US" sz="1400" dirty="0">
                <a:latin typeface="Source Sans Pro" panose="020B0503030403020204" pitchFamily="34" charset="0"/>
                <a:ea typeface="Source Sans Pro" panose="020B0503030403020204" pitchFamily="34" charset="0"/>
                <a:cs typeface="Arial" panose="020B0604020202020204" pitchFamily="34" charset="0"/>
              </a:rPr>
              <a:t>Information Current as of 1/14/21 – Visit www.sba.gov/ppp for the most up-to-date information.</a:t>
            </a:r>
          </a:p>
        </p:txBody>
      </p:sp>
    </p:spTree>
    <p:extLst>
      <p:ext uri="{BB962C8B-B14F-4D97-AF65-F5344CB8AC3E}">
        <p14:creationId xmlns:p14="http://schemas.microsoft.com/office/powerpoint/2010/main" val="145296608"/>
      </p:ext>
    </p:extLst>
  </p:cSld>
  <p:clrMap bg1="lt1" tx1="dk1" bg2="lt2" tx2="dk2" accent1="accent1" accent2="accent2" accent3="accent3" accent4="accent4" accent5="accent5" accent6="accent6" hlink="hlink" folHlink="folHlink"/>
  <p:sldLayoutIdLst>
    <p:sldLayoutId id="2147483663" r:id="rId1"/>
    <p:sldLayoutId id="2147483666" r:id="rId2"/>
    <p:sldLayoutId id="2147483649" r:id="rId3"/>
    <p:sldLayoutId id="2147483668" r:id="rId4"/>
    <p:sldLayoutId id="2147483667" r:id="rId5"/>
    <p:sldLayoutId id="2147483662" r:id="rId6"/>
    <p:sldLayoutId id="2147483665" r:id="rId7"/>
    <p:sldLayoutId id="2147483651" r:id="rId8"/>
    <p:sldLayoutId id="2147483650" r:id="rId9"/>
    <p:sldLayoutId id="2147483652" r:id="rId10"/>
    <p:sldLayoutId id="2147483653" r:id="rId11"/>
    <p:sldLayoutId id="2147483654" r:id="rId12"/>
    <p:sldLayoutId id="2147483655" r:id="rId13"/>
    <p:sldLayoutId id="2147483656" r:id="rId14"/>
    <p:sldLayoutId id="2147483657" r:id="rId15"/>
    <p:sldLayoutId id="2147483669" r:id="rId16"/>
  </p:sldLayoutIdLst>
  <p:hf hdr="0" dt="0"/>
  <p:txStyles>
    <p:titleStyle>
      <a:lvl1pPr algn="ctr" defTabSz="914400" rtl="0" eaLnBrk="1" latinLnBrk="0" hangingPunct="1">
        <a:lnSpc>
          <a:spcPct val="90000"/>
        </a:lnSpc>
        <a:spcBef>
          <a:spcPct val="0"/>
        </a:spcBef>
        <a:buNone/>
        <a:defRPr sz="3600" b="1" i="0" kern="1200" spc="-100" baseline="0">
          <a:solidFill>
            <a:srgbClr val="003F80"/>
          </a:solidFill>
          <a:latin typeface="Source Sans Pro" charset="0"/>
          <a:ea typeface="Source Sans Pro" charset="0"/>
          <a:cs typeface="Source Sans Pro"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Source Sans Pro" charset="0"/>
          <a:ea typeface="Source Sans Pro" charset="0"/>
          <a:cs typeface="Source Sans Pro"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Source Sans Pro" charset="0"/>
          <a:ea typeface="Source Sans Pro" charset="0"/>
          <a:cs typeface="Source Sans Pro"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Source Sans Pro" charset="0"/>
          <a:ea typeface="Source Sans Pro" charset="0"/>
          <a:cs typeface="Source Sans Pro"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Source Sans Pro" charset="0"/>
          <a:ea typeface="Source Sans Pro" charset="0"/>
          <a:cs typeface="Source Sans Pro"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Source Sans Pro" charset="0"/>
          <a:ea typeface="Source Sans Pro" charset="0"/>
          <a:cs typeface="Source Sans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hyperlink" Target="http://www.sba.gov/LenderMatch"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hyperlink" Target="http://www.sba.gov/updates" TargetMode="External"/><Relationship Id="rId5" Type="http://schemas.openxmlformats.org/officeDocument/2006/relationships/hyperlink" Target="http://www.sba.gov/local-assistance" TargetMode="External"/><Relationship Id="rId4" Type="http://schemas.openxmlformats.org/officeDocument/2006/relationships/hyperlink" Target="http://www.sba.gov/ppp"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3DA01-BAFE-4812-958A-DC7C31155869}"/>
              </a:ext>
            </a:extLst>
          </p:cNvPr>
          <p:cNvSpPr>
            <a:spLocks noGrp="1"/>
          </p:cNvSpPr>
          <p:nvPr>
            <p:ph type="ctrTitle"/>
          </p:nvPr>
        </p:nvSpPr>
        <p:spPr/>
        <p:txBody>
          <a:bodyPr>
            <a:noAutofit/>
          </a:bodyPr>
          <a:lstStyle/>
          <a:p>
            <a:r>
              <a:rPr lang="en-US" sz="4800" dirty="0">
                <a:latin typeface="Source Sans Pro" panose="020B0503030403020204" pitchFamily="34" charset="0"/>
                <a:ea typeface="Source Sans Pro" panose="020B0503030403020204" pitchFamily="34" charset="0"/>
                <a:cs typeface="Arial" panose="020B0604020202020204" pitchFamily="34" charset="0"/>
              </a:rPr>
              <a:t>Paycheck Protection Program</a:t>
            </a:r>
            <a:br>
              <a:rPr lang="en-US" sz="4800" dirty="0">
                <a:latin typeface="Source Sans Pro" panose="020B0503030403020204" pitchFamily="34" charset="0"/>
                <a:ea typeface="Source Sans Pro" panose="020B0503030403020204" pitchFamily="34" charset="0"/>
                <a:cs typeface="Arial" panose="020B0604020202020204" pitchFamily="34" charset="0"/>
              </a:rPr>
            </a:br>
            <a:br>
              <a:rPr lang="en-US" sz="2400" dirty="0">
                <a:latin typeface="Source Sans Pro" panose="020B0503030403020204" pitchFamily="34" charset="0"/>
                <a:ea typeface="Source Sans Pro" panose="020B0503030403020204" pitchFamily="34" charset="0"/>
                <a:cs typeface="Arial" panose="020B0604020202020204" pitchFamily="34" charset="0"/>
              </a:rPr>
            </a:br>
            <a:r>
              <a:rPr lang="en-US" sz="4800" dirty="0">
                <a:latin typeface="Source Sans Pro" panose="020B0503030403020204" pitchFamily="34" charset="0"/>
                <a:ea typeface="Source Sans Pro" panose="020B0503030403020204" pitchFamily="34" charset="0"/>
                <a:cs typeface="Arial" panose="020B0604020202020204" pitchFamily="34" charset="0"/>
              </a:rPr>
              <a:t>Re-Launch Overview</a:t>
            </a:r>
          </a:p>
        </p:txBody>
      </p:sp>
      <p:sp>
        <p:nvSpPr>
          <p:cNvPr id="3" name="Subtitle 2">
            <a:extLst>
              <a:ext uri="{FF2B5EF4-FFF2-40B4-BE49-F238E27FC236}">
                <a16:creationId xmlns:a16="http://schemas.microsoft.com/office/drawing/2014/main" id="{FC702B55-5C1F-4A91-AB86-1A844C37C8CF}"/>
              </a:ext>
            </a:extLst>
          </p:cNvPr>
          <p:cNvSpPr>
            <a:spLocks noGrp="1"/>
          </p:cNvSpPr>
          <p:nvPr>
            <p:ph type="subTitle" idx="1"/>
          </p:nvPr>
        </p:nvSpPr>
        <p:spPr>
          <a:xfrm>
            <a:off x="265216" y="4882036"/>
            <a:ext cx="11661568" cy="1111476"/>
          </a:xfrm>
        </p:spPr>
        <p:txBody>
          <a:bodyPr>
            <a:noAutofit/>
          </a:bodyPr>
          <a:lstStyle/>
          <a:p>
            <a:r>
              <a:rPr lang="en-US" dirty="0">
                <a:latin typeface="Source Sans Pro" panose="020B0503030403020204" pitchFamily="34" charset="0"/>
                <a:ea typeface="Source Sans Pro" panose="020B0503030403020204" pitchFamily="34" charset="0"/>
                <a:cs typeface="Arial" panose="020B0604020202020204" pitchFamily="34" charset="0"/>
              </a:rPr>
              <a:t>This presentation provides a general overview of the PPP related to provisions in the Economic Aid to Hard-Hit Small Businesses, Nonprofits, and Venues Act (the Economic Aid Act). In the event of any inconsistency between this presentation and the Economic Aid Act, the PPP Flexibility Act of 2020, the CARES Act, PPP IFRs, PPP FAQs, PPP Application Forms and Instructions, and other PPP guidance (together, official guidance), the official guidance governs. </a:t>
            </a:r>
          </a:p>
        </p:txBody>
      </p:sp>
      <p:sp>
        <p:nvSpPr>
          <p:cNvPr id="4" name="Text Placeholder 3">
            <a:extLst>
              <a:ext uri="{FF2B5EF4-FFF2-40B4-BE49-F238E27FC236}">
                <a16:creationId xmlns:a16="http://schemas.microsoft.com/office/drawing/2014/main" id="{FCEB8C8A-E7AD-431C-8136-673043094BBB}"/>
              </a:ext>
            </a:extLst>
          </p:cNvPr>
          <p:cNvSpPr>
            <a:spLocks noGrp="1"/>
          </p:cNvSpPr>
          <p:nvPr>
            <p:ph type="body" sz="quarter" idx="10"/>
          </p:nvPr>
        </p:nvSpPr>
        <p:spPr>
          <a:xfrm>
            <a:off x="1524000" y="3917217"/>
            <a:ext cx="9144000" cy="623962"/>
          </a:xfrm>
        </p:spPr>
        <p:txBody>
          <a:bodyPr/>
          <a:lstStyle/>
          <a:p>
            <a:pPr>
              <a:lnSpc>
                <a:spcPct val="100000"/>
              </a:lnSpc>
            </a:pPr>
            <a:r>
              <a:rPr lang="en-US" sz="2400" i="1" dirty="0">
                <a:solidFill>
                  <a:srgbClr val="003F80"/>
                </a:solidFill>
                <a:latin typeface="Source Sans Pro" panose="020B0503030403020204" pitchFamily="34" charset="0"/>
                <a:ea typeface="Source Sans Pro" panose="020B0503030403020204" pitchFamily="34" charset="0"/>
                <a:cs typeface="Arial" panose="020B0604020202020204" pitchFamily="34" charset="0"/>
              </a:rPr>
              <a:t>Current as of January 14, 2021</a:t>
            </a:r>
          </a:p>
        </p:txBody>
      </p:sp>
      <p:sp>
        <p:nvSpPr>
          <p:cNvPr id="5" name="TextBox 4">
            <a:extLst>
              <a:ext uri="{FF2B5EF4-FFF2-40B4-BE49-F238E27FC236}">
                <a16:creationId xmlns:a16="http://schemas.microsoft.com/office/drawing/2014/main" id="{A3EC2B8A-35E9-4D5A-A861-EFE1E0CEC664}"/>
              </a:ext>
            </a:extLst>
          </p:cNvPr>
          <p:cNvSpPr txBox="1"/>
          <p:nvPr/>
        </p:nvSpPr>
        <p:spPr>
          <a:xfrm>
            <a:off x="1331133" y="6334370"/>
            <a:ext cx="9560642" cy="307777"/>
          </a:xfrm>
          <a:prstGeom prst="rect">
            <a:avLst/>
          </a:prstGeom>
          <a:noFill/>
        </p:spPr>
        <p:txBody>
          <a:bodyPr wrap="square">
            <a:spAutoFit/>
          </a:bodyPr>
          <a:lstStyle/>
          <a:p>
            <a:pPr algn="ctr"/>
            <a:r>
              <a:rPr lang="en-US" sz="1400" dirty="0">
                <a:latin typeface="Source Sans Pro" panose="020B0503030403020204" pitchFamily="34" charset="0"/>
                <a:ea typeface="Source Sans Pro" panose="020B0503030403020204" pitchFamily="34" charset="0"/>
                <a:cs typeface="Arial" panose="020B0604020202020204" pitchFamily="34" charset="0"/>
              </a:rPr>
              <a:t>Information Current as of 1/14/21 – Visit www.sba.gov/ppp for the most up-to-date information.</a:t>
            </a:r>
          </a:p>
        </p:txBody>
      </p:sp>
    </p:spTree>
    <p:extLst>
      <p:ext uri="{BB962C8B-B14F-4D97-AF65-F5344CB8AC3E}">
        <p14:creationId xmlns:p14="http://schemas.microsoft.com/office/powerpoint/2010/main" val="1635924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C8311-E681-4E52-A3C1-D6251E362EAA}"/>
              </a:ext>
            </a:extLst>
          </p:cNvPr>
          <p:cNvSpPr>
            <a:spLocks noGrp="1"/>
          </p:cNvSpPr>
          <p:nvPr>
            <p:ph type="title"/>
          </p:nvPr>
        </p:nvSpPr>
        <p:spPr/>
        <p:txBody>
          <a:bodyPr>
            <a:normAutofit/>
          </a:bodyPr>
          <a:lstStyle/>
          <a:p>
            <a:r>
              <a:rPr lang="en-US" sz="3600" dirty="0"/>
              <a:t>Agenda</a:t>
            </a:r>
          </a:p>
        </p:txBody>
      </p:sp>
      <p:graphicFrame>
        <p:nvGraphicFramePr>
          <p:cNvPr id="16" name="Table 8" descr="1. Where We Are / Key Dates&#10;2. First Draw PPP Loans&#10;3. Second Draw PPP Loans&#10;4. Forgiveness Updates&#10;5. What to do Now / Additional Resources &#10;">
            <a:extLst>
              <a:ext uri="{FF2B5EF4-FFF2-40B4-BE49-F238E27FC236}">
                <a16:creationId xmlns:a16="http://schemas.microsoft.com/office/drawing/2014/main" id="{2A679EB9-94E5-4C87-B817-E89CA45E7633}"/>
              </a:ext>
            </a:extLst>
          </p:cNvPr>
          <p:cNvGraphicFramePr>
            <a:graphicFrameLocks noGrp="1"/>
          </p:cNvGraphicFramePr>
          <p:nvPr>
            <p:extLst>
              <p:ext uri="{D42A27DB-BD31-4B8C-83A1-F6EECF244321}">
                <p14:modId xmlns:p14="http://schemas.microsoft.com/office/powerpoint/2010/main" val="1198654798"/>
              </p:ext>
            </p:extLst>
          </p:nvPr>
        </p:nvGraphicFramePr>
        <p:xfrm>
          <a:off x="3333509" y="1504709"/>
          <a:ext cx="7100104" cy="3715473"/>
        </p:xfrm>
        <a:graphic>
          <a:graphicData uri="http://schemas.openxmlformats.org/drawingml/2006/table">
            <a:tbl>
              <a:tblPr bandRow="1">
                <a:tableStyleId>{5C22544A-7EE6-4342-B048-85BDC9FD1C3A}</a:tableStyleId>
              </a:tblPr>
              <a:tblGrid>
                <a:gridCol w="7100104">
                  <a:extLst>
                    <a:ext uri="{9D8B030D-6E8A-4147-A177-3AD203B41FA5}">
                      <a16:colId xmlns:a16="http://schemas.microsoft.com/office/drawing/2014/main" val="3160260589"/>
                    </a:ext>
                  </a:extLst>
                </a:gridCol>
              </a:tblGrid>
              <a:tr h="716578">
                <a:tc>
                  <a:txBody>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lang="en-US" sz="2400" b="0" dirty="0">
                          <a:solidFill>
                            <a:schemeClr val="bg2">
                              <a:lumMod val="50000"/>
                            </a:schemeClr>
                          </a:solidFill>
                          <a:latin typeface="Source Sans Pro"/>
                          <a:ea typeface="Source Sans Pro"/>
                          <a:cs typeface="Arial"/>
                        </a:rPr>
                        <a:t>Where We Are / Key Dates</a:t>
                      </a:r>
                    </a:p>
                  </a:txBody>
                  <a:tcPr anchor="ctr">
                    <a:lnB w="19050" cap="flat" cmpd="sng" algn="ctr">
                      <a:solidFill>
                        <a:schemeClr val="bg1">
                          <a:lumMod val="50000"/>
                        </a:schemeClr>
                      </a:solidFill>
                      <a:prstDash val="dot"/>
                      <a:round/>
                      <a:headEnd type="none" w="med" len="med"/>
                      <a:tailEnd type="none" w="med" len="med"/>
                    </a:lnB>
                    <a:noFill/>
                  </a:tcPr>
                </a:tc>
                <a:extLst>
                  <a:ext uri="{0D108BD9-81ED-4DB2-BD59-A6C34878D82A}">
                    <a16:rowId xmlns:a16="http://schemas.microsoft.com/office/drawing/2014/main" val="1666159183"/>
                  </a:ext>
                </a:extLst>
              </a:tr>
              <a:tr h="716578">
                <a:tc>
                  <a:txBody>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lang="en-US" sz="2400" b="0" dirty="0">
                          <a:solidFill>
                            <a:schemeClr val="bg2">
                              <a:lumMod val="50000"/>
                            </a:schemeClr>
                          </a:solidFill>
                          <a:latin typeface="Source Sans Pro" panose="020B0503030403020204" pitchFamily="34" charset="0"/>
                          <a:ea typeface="Source Sans Pro" panose="020B0503030403020204" pitchFamily="34" charset="0"/>
                          <a:cs typeface="Arial" panose="020B0604020202020204" pitchFamily="34" charset="0"/>
                        </a:rPr>
                        <a:t>First Draw PPP Loans</a:t>
                      </a:r>
                    </a:p>
                  </a:txBody>
                  <a:tcPr anchor="ctr">
                    <a:lnT w="19050" cap="flat" cmpd="sng" algn="ctr">
                      <a:solidFill>
                        <a:schemeClr val="bg1">
                          <a:lumMod val="50000"/>
                        </a:schemeClr>
                      </a:solidFill>
                      <a:prstDash val="dot"/>
                      <a:round/>
                      <a:headEnd type="none" w="med" len="med"/>
                      <a:tailEnd type="none" w="med" len="med"/>
                    </a:lnT>
                    <a:lnB w="19050" cap="flat" cmpd="sng" algn="ctr">
                      <a:solidFill>
                        <a:schemeClr val="bg1">
                          <a:lumMod val="50000"/>
                        </a:schemeClr>
                      </a:solidFill>
                      <a:prstDash val="dot"/>
                      <a:round/>
                      <a:headEnd type="none" w="med" len="med"/>
                      <a:tailEnd type="none" w="med" len="med"/>
                    </a:lnB>
                    <a:noFill/>
                  </a:tcPr>
                </a:tc>
                <a:extLst>
                  <a:ext uri="{0D108BD9-81ED-4DB2-BD59-A6C34878D82A}">
                    <a16:rowId xmlns:a16="http://schemas.microsoft.com/office/drawing/2014/main" val="2324609610"/>
                  </a:ext>
                </a:extLst>
              </a:tr>
              <a:tr h="716578">
                <a:tc>
                  <a:txBody>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lang="en-US" sz="2400" b="0" dirty="0">
                          <a:solidFill>
                            <a:schemeClr val="bg2">
                              <a:lumMod val="50000"/>
                            </a:schemeClr>
                          </a:solidFill>
                          <a:latin typeface="Source Sans Pro" panose="020B0503030403020204" pitchFamily="34" charset="0"/>
                          <a:ea typeface="Source Sans Pro" panose="020B0503030403020204" pitchFamily="34" charset="0"/>
                          <a:cs typeface="Arial" panose="020B0604020202020204" pitchFamily="34" charset="0"/>
                        </a:rPr>
                        <a:t>Second Draw PPP Loans</a:t>
                      </a:r>
                    </a:p>
                  </a:txBody>
                  <a:tcPr anchor="ctr">
                    <a:lnT w="19050" cap="flat" cmpd="sng" algn="ctr">
                      <a:solidFill>
                        <a:schemeClr val="bg1">
                          <a:lumMod val="50000"/>
                        </a:schemeClr>
                      </a:solidFill>
                      <a:prstDash val="dot"/>
                      <a:round/>
                      <a:headEnd type="none" w="med" len="med"/>
                      <a:tailEnd type="none" w="med" len="med"/>
                    </a:lnT>
                    <a:lnB w="19050" cap="flat" cmpd="sng" algn="ctr">
                      <a:solidFill>
                        <a:schemeClr val="bg1">
                          <a:lumMod val="50000"/>
                        </a:schemeClr>
                      </a:solidFill>
                      <a:prstDash val="dot"/>
                      <a:round/>
                      <a:headEnd type="none" w="med" len="med"/>
                      <a:tailEnd type="none" w="med" len="med"/>
                    </a:lnB>
                    <a:noFill/>
                  </a:tcPr>
                </a:tc>
                <a:extLst>
                  <a:ext uri="{0D108BD9-81ED-4DB2-BD59-A6C34878D82A}">
                    <a16:rowId xmlns:a16="http://schemas.microsoft.com/office/drawing/2014/main" val="634512123"/>
                  </a:ext>
                </a:extLst>
              </a:tr>
              <a:tr h="716578">
                <a:tc>
                  <a:txBody>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lang="en-US" sz="2400" b="0" dirty="0">
                          <a:solidFill>
                            <a:schemeClr val="bg2">
                              <a:lumMod val="50000"/>
                            </a:schemeClr>
                          </a:solidFill>
                          <a:latin typeface="Source Sans Pro" panose="020B0503030403020204" pitchFamily="34" charset="0"/>
                          <a:ea typeface="Source Sans Pro" panose="020B0503030403020204" pitchFamily="34" charset="0"/>
                          <a:cs typeface="Arial" panose="020B0604020202020204" pitchFamily="34" charset="0"/>
                        </a:rPr>
                        <a:t>Forgiveness Updates</a:t>
                      </a:r>
                    </a:p>
                  </a:txBody>
                  <a:tcPr anchor="ctr">
                    <a:lnT w="19050" cap="flat" cmpd="sng" algn="ctr">
                      <a:solidFill>
                        <a:schemeClr val="bg1">
                          <a:lumMod val="50000"/>
                        </a:schemeClr>
                      </a:solidFill>
                      <a:prstDash val="dot"/>
                      <a:round/>
                      <a:headEnd type="none" w="med" len="med"/>
                      <a:tailEnd type="none" w="med" len="med"/>
                    </a:lnT>
                    <a:lnB w="19050" cap="flat" cmpd="sng" algn="ctr">
                      <a:solidFill>
                        <a:schemeClr val="bg1">
                          <a:lumMod val="50000"/>
                        </a:schemeClr>
                      </a:solidFill>
                      <a:prstDash val="dot"/>
                      <a:round/>
                      <a:headEnd type="none" w="med" len="med"/>
                      <a:tailEnd type="none" w="med" len="med"/>
                    </a:lnB>
                    <a:noFill/>
                  </a:tcPr>
                </a:tc>
                <a:extLst>
                  <a:ext uri="{0D108BD9-81ED-4DB2-BD59-A6C34878D82A}">
                    <a16:rowId xmlns:a16="http://schemas.microsoft.com/office/drawing/2014/main" val="2797295469"/>
                  </a:ext>
                </a:extLst>
              </a:tr>
              <a:tr h="849161">
                <a:tc>
                  <a:txBody>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lang="en-US" sz="2400" b="0" dirty="0">
                          <a:solidFill>
                            <a:schemeClr val="bg2">
                              <a:lumMod val="50000"/>
                            </a:schemeClr>
                          </a:solidFill>
                          <a:latin typeface="Source Sans Pro" panose="020B0503030403020204" pitchFamily="34" charset="0"/>
                          <a:ea typeface="Source Sans Pro" panose="020B0503030403020204" pitchFamily="34" charset="0"/>
                          <a:cs typeface="Arial" panose="020B0604020202020204" pitchFamily="34" charset="0"/>
                        </a:rPr>
                        <a:t>What to do Now / Additional Resources </a:t>
                      </a:r>
                    </a:p>
                  </a:txBody>
                  <a:tcPr anchor="ctr">
                    <a:lnT w="19050" cap="flat" cmpd="sng" algn="ctr">
                      <a:solidFill>
                        <a:schemeClr val="bg1">
                          <a:lumMod val="50000"/>
                        </a:schemeClr>
                      </a:solidFill>
                      <a:prstDash val="dot"/>
                      <a:round/>
                      <a:headEnd type="none" w="med" len="med"/>
                      <a:tailEnd type="none" w="med" len="med"/>
                    </a:lnT>
                    <a:lnB w="19050" cap="flat" cmpd="sng" algn="ctr">
                      <a:solidFill>
                        <a:schemeClr val="bg1">
                          <a:lumMod val="50000"/>
                        </a:schemeClr>
                      </a:solidFill>
                      <a:prstDash val="dot"/>
                      <a:round/>
                      <a:headEnd type="none" w="med" len="med"/>
                      <a:tailEnd type="none" w="med" len="med"/>
                    </a:lnB>
                    <a:noFill/>
                  </a:tcPr>
                </a:tc>
                <a:extLst>
                  <a:ext uri="{0D108BD9-81ED-4DB2-BD59-A6C34878D82A}">
                    <a16:rowId xmlns:a16="http://schemas.microsoft.com/office/drawing/2014/main" val="2182049859"/>
                  </a:ext>
                </a:extLst>
              </a:tr>
            </a:tbl>
          </a:graphicData>
        </a:graphic>
      </p:graphicFrame>
      <p:sp>
        <p:nvSpPr>
          <p:cNvPr id="3" name="Oval 2">
            <a:extLst>
              <a:ext uri="{FF2B5EF4-FFF2-40B4-BE49-F238E27FC236}">
                <a16:creationId xmlns:a16="http://schemas.microsoft.com/office/drawing/2014/main" id="{54940976-378C-40FA-9E44-9EE873C64130}"/>
              </a:ext>
              <a:ext uri="{C183D7F6-B498-43B3-948B-1728B52AA6E4}">
                <adec:decorative xmlns:adec="http://schemas.microsoft.com/office/drawing/2017/decorative" val="1"/>
              </a:ext>
            </a:extLst>
          </p:cNvPr>
          <p:cNvSpPr/>
          <p:nvPr/>
        </p:nvSpPr>
        <p:spPr>
          <a:xfrm>
            <a:off x="2722721" y="1566628"/>
            <a:ext cx="452063" cy="4520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1</a:t>
            </a:r>
          </a:p>
        </p:txBody>
      </p:sp>
      <p:sp>
        <p:nvSpPr>
          <p:cNvPr id="9" name="Oval 8">
            <a:extLst>
              <a:ext uri="{FF2B5EF4-FFF2-40B4-BE49-F238E27FC236}">
                <a16:creationId xmlns:a16="http://schemas.microsoft.com/office/drawing/2014/main" id="{92BDD186-1582-4097-89FE-45DEFDD452AA}"/>
              </a:ext>
              <a:ext uri="{C183D7F6-B498-43B3-948B-1728B52AA6E4}">
                <adec:decorative xmlns:adec="http://schemas.microsoft.com/office/drawing/2017/decorative" val="1"/>
              </a:ext>
            </a:extLst>
          </p:cNvPr>
          <p:cNvSpPr/>
          <p:nvPr/>
        </p:nvSpPr>
        <p:spPr>
          <a:xfrm>
            <a:off x="2719561" y="2331287"/>
            <a:ext cx="452063" cy="4520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2</a:t>
            </a:r>
          </a:p>
        </p:txBody>
      </p:sp>
      <p:sp>
        <p:nvSpPr>
          <p:cNvPr id="10" name="Oval 9">
            <a:extLst>
              <a:ext uri="{FF2B5EF4-FFF2-40B4-BE49-F238E27FC236}">
                <a16:creationId xmlns:a16="http://schemas.microsoft.com/office/drawing/2014/main" id="{25C3DF6D-7AC6-4AD7-A9BC-FC357554953F}"/>
              </a:ext>
              <a:ext uri="{C183D7F6-B498-43B3-948B-1728B52AA6E4}">
                <adec:decorative xmlns:adec="http://schemas.microsoft.com/office/drawing/2017/decorative" val="1"/>
              </a:ext>
            </a:extLst>
          </p:cNvPr>
          <p:cNvSpPr/>
          <p:nvPr/>
        </p:nvSpPr>
        <p:spPr>
          <a:xfrm>
            <a:off x="2722720" y="3101622"/>
            <a:ext cx="452063" cy="4520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3</a:t>
            </a:r>
          </a:p>
        </p:txBody>
      </p:sp>
      <p:sp>
        <p:nvSpPr>
          <p:cNvPr id="13" name="Oval 12">
            <a:extLst>
              <a:ext uri="{FF2B5EF4-FFF2-40B4-BE49-F238E27FC236}">
                <a16:creationId xmlns:a16="http://schemas.microsoft.com/office/drawing/2014/main" id="{F122E566-0183-4410-A361-A8FB895E84D5}"/>
              </a:ext>
              <a:ext uri="{C183D7F6-B498-43B3-948B-1728B52AA6E4}">
                <adec:decorative xmlns:adec="http://schemas.microsoft.com/office/drawing/2017/decorative" val="1"/>
              </a:ext>
            </a:extLst>
          </p:cNvPr>
          <p:cNvSpPr/>
          <p:nvPr/>
        </p:nvSpPr>
        <p:spPr>
          <a:xfrm>
            <a:off x="2719562" y="3863616"/>
            <a:ext cx="452063" cy="4520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4</a:t>
            </a:r>
          </a:p>
        </p:txBody>
      </p:sp>
      <p:sp>
        <p:nvSpPr>
          <p:cNvPr id="14" name="Oval 13">
            <a:extLst>
              <a:ext uri="{FF2B5EF4-FFF2-40B4-BE49-F238E27FC236}">
                <a16:creationId xmlns:a16="http://schemas.microsoft.com/office/drawing/2014/main" id="{D99BCA94-3057-4F11-998C-49485E9FD4AA}"/>
              </a:ext>
              <a:ext uri="{C183D7F6-B498-43B3-948B-1728B52AA6E4}">
                <adec:decorative xmlns:adec="http://schemas.microsoft.com/office/drawing/2017/decorative" val="1"/>
              </a:ext>
            </a:extLst>
          </p:cNvPr>
          <p:cNvSpPr/>
          <p:nvPr/>
        </p:nvSpPr>
        <p:spPr>
          <a:xfrm>
            <a:off x="2719560" y="4633951"/>
            <a:ext cx="452063" cy="4520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5</a:t>
            </a:r>
          </a:p>
        </p:txBody>
      </p:sp>
    </p:spTree>
    <p:extLst>
      <p:ext uri="{BB962C8B-B14F-4D97-AF65-F5344CB8AC3E}">
        <p14:creationId xmlns:p14="http://schemas.microsoft.com/office/powerpoint/2010/main" val="3938972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12738-3443-45D6-A5EB-35ABEBBACF0A}"/>
              </a:ext>
            </a:extLst>
          </p:cNvPr>
          <p:cNvSpPr>
            <a:spLocks noGrp="1"/>
          </p:cNvSpPr>
          <p:nvPr>
            <p:ph type="title"/>
          </p:nvPr>
        </p:nvSpPr>
        <p:spPr>
          <a:xfrm>
            <a:off x="15454" y="2946217"/>
            <a:ext cx="2300614" cy="2333122"/>
          </a:xfrm>
        </p:spPr>
        <p:txBody>
          <a:bodyPr vert="horz" lIns="91440" tIns="45720" rIns="91440" bIns="45720" rtlCol="0" anchor="ctr">
            <a:normAutofit/>
          </a:bodyPr>
          <a:lstStyle/>
          <a:p>
            <a:r>
              <a:rPr lang="en-US" dirty="0">
                <a:latin typeface="Source Sans Pro" panose="020B0503030403020204" pitchFamily="34" charset="0"/>
                <a:ea typeface="Source Sans Pro" panose="020B0503030403020204" pitchFamily="34" charset="0"/>
                <a:cs typeface="Arial"/>
              </a:rPr>
              <a:t>Where </a:t>
            </a:r>
            <a:br>
              <a:rPr lang="en-US" dirty="0">
                <a:latin typeface="Source Sans Pro" panose="020B0503030403020204" pitchFamily="34" charset="0"/>
                <a:ea typeface="Source Sans Pro" panose="020B0503030403020204" pitchFamily="34" charset="0"/>
                <a:cs typeface="Arial"/>
              </a:rPr>
            </a:br>
            <a:r>
              <a:rPr lang="en-US" dirty="0">
                <a:latin typeface="Source Sans Pro" panose="020B0503030403020204" pitchFamily="34" charset="0"/>
                <a:ea typeface="Source Sans Pro" panose="020B0503030403020204" pitchFamily="34" charset="0"/>
                <a:cs typeface="Arial"/>
              </a:rPr>
              <a:t>We Are</a:t>
            </a:r>
          </a:p>
        </p:txBody>
      </p:sp>
      <p:sp>
        <p:nvSpPr>
          <p:cNvPr id="10" name="TextBox 9">
            <a:extLst>
              <a:ext uri="{FF2B5EF4-FFF2-40B4-BE49-F238E27FC236}">
                <a16:creationId xmlns:a16="http://schemas.microsoft.com/office/drawing/2014/main" id="{BA9A6345-8EA7-4FC4-B4B9-F7E71AD5FAF9}"/>
              </a:ext>
            </a:extLst>
          </p:cNvPr>
          <p:cNvSpPr txBox="1"/>
          <p:nvPr/>
        </p:nvSpPr>
        <p:spPr>
          <a:xfrm>
            <a:off x="2039868" y="2269627"/>
            <a:ext cx="9921922" cy="3741217"/>
          </a:xfrm>
          <a:prstGeom prst="rect">
            <a:avLst/>
          </a:prstGeom>
          <a:noFill/>
        </p:spPr>
        <p:txBody>
          <a:bodyPr wrap="square" lIns="91440" tIns="45720" rIns="91440" bIns="45720" anchor="t">
            <a:spAutoFit/>
          </a:bodyPr>
          <a:lstStyle/>
          <a:p>
            <a:pPr>
              <a:spcAft>
                <a:spcPts val="600"/>
              </a:spcAft>
            </a:pPr>
            <a:r>
              <a:rPr lang="en-US" sz="2400" dirty="0">
                <a:effectLst/>
                <a:latin typeface="Source Sans Pro"/>
                <a:ea typeface="Source Sans Pro"/>
                <a:cs typeface="Arial"/>
              </a:rPr>
              <a:t>Congres</a:t>
            </a:r>
            <a:r>
              <a:rPr lang="en-US" sz="2400" dirty="0">
                <a:latin typeface="Source Sans Pro"/>
                <a:ea typeface="Source Sans Pro"/>
                <a:cs typeface="Arial"/>
              </a:rPr>
              <a:t>s intended this </a:t>
            </a:r>
            <a:r>
              <a:rPr lang="en-US" sz="2400" dirty="0">
                <a:effectLst/>
                <a:latin typeface="Source Sans Pro"/>
                <a:ea typeface="Source Sans Pro"/>
                <a:cs typeface="Arial"/>
              </a:rPr>
              <a:t>round of </a:t>
            </a:r>
            <a:r>
              <a:rPr lang="en-US" sz="2400" dirty="0">
                <a:latin typeface="Source Sans Pro"/>
                <a:ea typeface="Source Sans Pro"/>
                <a:cs typeface="Arial"/>
              </a:rPr>
              <a:t>PPP to</a:t>
            </a:r>
            <a:r>
              <a:rPr lang="en-US" sz="2400" dirty="0">
                <a:effectLst/>
                <a:latin typeface="Source Sans Pro"/>
                <a:ea typeface="Source Sans Pro"/>
                <a:cs typeface="Arial"/>
              </a:rPr>
              <a:t> increase access to COVID relief funding for the </a:t>
            </a:r>
            <a:r>
              <a:rPr lang="en-US" sz="2400" dirty="0">
                <a:latin typeface="Source Sans Pro"/>
                <a:ea typeface="Source Sans Pro"/>
                <a:cs typeface="Arial"/>
              </a:rPr>
              <a:t>hardest-hit small businesses and those in underserved segments, including women, minorities &amp; veterans</a:t>
            </a:r>
            <a:r>
              <a:rPr lang="en-US" sz="2400" dirty="0">
                <a:effectLst/>
                <a:latin typeface="Source Sans Pro"/>
                <a:ea typeface="Source Sans Pro"/>
                <a:cs typeface="Arial"/>
              </a:rPr>
              <a:t>. </a:t>
            </a:r>
            <a:r>
              <a:rPr lang="en-US" sz="2400" dirty="0">
                <a:latin typeface="Source Sans Pro"/>
                <a:ea typeface="Source Sans Pro"/>
                <a:cs typeface="Arial"/>
              </a:rPr>
              <a:t>In response</a:t>
            </a:r>
            <a:r>
              <a:rPr lang="en-US" sz="2400" dirty="0">
                <a:effectLst/>
                <a:latin typeface="Source Sans Pro"/>
                <a:ea typeface="Source Sans Pro"/>
                <a:cs typeface="Arial"/>
              </a:rPr>
              <a:t>, the SBA is</a:t>
            </a:r>
            <a:r>
              <a:rPr lang="en-US" sz="2400" dirty="0">
                <a:latin typeface="Source Sans Pro"/>
                <a:ea typeface="Source Sans Pro"/>
                <a:cs typeface="Arial"/>
              </a:rPr>
              <a:t>: </a:t>
            </a:r>
            <a:endParaRPr lang="en-US" sz="2400" dirty="0">
              <a:effectLst/>
              <a:latin typeface="Source Sans Pro" panose="020B0503030403020204" pitchFamily="34" charset="0"/>
              <a:ea typeface="Source Sans Pro" panose="020B0503030403020204" pitchFamily="34" charset="0"/>
              <a:cs typeface="Arial" panose="020B0604020202020204" pitchFamily="34" charset="0"/>
            </a:endParaRPr>
          </a:p>
          <a:p>
            <a:pPr marL="342900" marR="0" lvl="0" indent="-342900">
              <a:lnSpc>
                <a:spcPct val="105000"/>
              </a:lnSpc>
              <a:spcAft>
                <a:spcPts val="600"/>
              </a:spcAft>
              <a:buFont typeface="Symbol" panose="05050102010706020507" pitchFamily="18" charset="2"/>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Initially opening PPP loan applications to submissions from </a:t>
            </a:r>
            <a:r>
              <a:rPr lang="en-US" sz="2400" dirty="0">
                <a:effectLst/>
                <a:latin typeface="Source Sans Pro" panose="020B0503030403020204" pitchFamily="34" charset="0"/>
                <a:ea typeface="Source Sans Pro" panose="020B0503030403020204" pitchFamily="34" charset="0"/>
                <a:cs typeface="Arial" panose="020B0604020202020204" pitchFamily="34" charset="0"/>
              </a:rPr>
              <a:t>Community Financial Institutions, which serve underserved communities.  </a:t>
            </a:r>
          </a:p>
          <a:p>
            <a:pPr marL="342900" marR="0" lvl="0" indent="-342900">
              <a:lnSpc>
                <a:spcPct val="105000"/>
              </a:lnSpc>
              <a:spcAft>
                <a:spcPts val="600"/>
              </a:spcAft>
              <a:buFont typeface="Symbol" panose="05050102010706020507" pitchFamily="18" charset="2"/>
              <a:buChar char=""/>
            </a:pPr>
            <a:r>
              <a:rPr lang="en-US" sz="2400" dirty="0">
                <a:effectLst/>
                <a:latin typeface="Source Sans Pro" panose="020B0503030403020204" pitchFamily="34" charset="0"/>
                <a:ea typeface="Source Sans Pro" panose="020B0503030403020204" pitchFamily="34" charset="0"/>
                <a:cs typeface="Arial" panose="020B0604020202020204" pitchFamily="34" charset="0"/>
              </a:rPr>
              <a:t>Leveraging its Lender Match platform so borrowers can find these and other participating PPP lenders.</a:t>
            </a:r>
          </a:p>
          <a:p>
            <a:pPr marL="342900" indent="-342900">
              <a:lnSpc>
                <a:spcPct val="105000"/>
              </a:lnSpc>
              <a:spcAft>
                <a:spcPts val="600"/>
              </a:spcAft>
              <a:buFont typeface="Symbol" panose="05050102010706020507" pitchFamily="18" charset="2"/>
              <a:buChar char=""/>
            </a:pPr>
            <a:r>
              <a:rPr lang="en-US" sz="2400" dirty="0">
                <a:effectLst/>
                <a:latin typeface="Source Sans Pro" panose="020B0503030403020204" pitchFamily="34" charset="0"/>
                <a:ea typeface="Source Sans Pro" panose="020B0503030403020204" pitchFamily="34" charset="0"/>
                <a:cs typeface="Arial" panose="020B0604020202020204" pitchFamily="34" charset="0"/>
              </a:rPr>
              <a:t>Continuing to provide </a:t>
            </a:r>
            <a:r>
              <a:rPr lang="en-US" sz="2400" dirty="0">
                <a:latin typeface="Source Sans Pro" panose="020B0503030403020204" pitchFamily="34" charset="0"/>
                <a:ea typeface="Source Sans Pro" panose="020B0503030403020204" pitchFamily="34" charset="0"/>
                <a:cs typeface="Arial" panose="020B0604020202020204" pitchFamily="34" charset="0"/>
              </a:rPr>
              <a:t>trainings, materials and assistance via SBA field offices and its resource partners</a:t>
            </a:r>
            <a:r>
              <a:rPr lang="en-US" sz="2400" dirty="0">
                <a:effectLst/>
                <a:latin typeface="Source Sans Pro" panose="020B0503030403020204" pitchFamily="34" charset="0"/>
                <a:ea typeface="Source Sans Pro" panose="020B0503030403020204" pitchFamily="34" charset="0"/>
                <a:cs typeface="Arial" panose="020B0604020202020204" pitchFamily="34" charset="0"/>
              </a:rPr>
              <a:t> across the country.</a:t>
            </a:r>
            <a:endParaRPr lang="en-US" sz="2400" dirty="0">
              <a:latin typeface="Source Sans Pro" panose="020B0503030403020204" pitchFamily="34" charset="0"/>
              <a:ea typeface="Source Sans Pro" panose="020B0503030403020204" pitchFamily="34" charset="0"/>
            </a:endParaRPr>
          </a:p>
        </p:txBody>
      </p:sp>
      <p:pic>
        <p:nvPicPr>
          <p:cNvPr id="4" name="Picture 3" descr="Graphical element showing different businesses.">
            <a:extLst>
              <a:ext uri="{FF2B5EF4-FFF2-40B4-BE49-F238E27FC236}">
                <a16:creationId xmlns:a16="http://schemas.microsoft.com/office/drawing/2014/main" id="{660722A3-790D-448D-91A9-C95F11D9B0B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454" y="0"/>
            <a:ext cx="12192000" cy="1946102"/>
          </a:xfrm>
          <a:prstGeom prst="rect">
            <a:avLst/>
          </a:prstGeom>
        </p:spPr>
      </p:pic>
    </p:spTree>
    <p:extLst>
      <p:ext uri="{BB962C8B-B14F-4D97-AF65-F5344CB8AC3E}">
        <p14:creationId xmlns:p14="http://schemas.microsoft.com/office/powerpoint/2010/main" val="445984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BDF13-70F5-4CB2-B806-259830DC3C95}"/>
              </a:ext>
            </a:extLst>
          </p:cNvPr>
          <p:cNvSpPr>
            <a:spLocks noGrp="1"/>
          </p:cNvSpPr>
          <p:nvPr>
            <p:ph type="title"/>
          </p:nvPr>
        </p:nvSpPr>
        <p:spPr>
          <a:xfrm>
            <a:off x="412680" y="541750"/>
            <a:ext cx="11366640" cy="1160039"/>
          </a:xfrm>
        </p:spPr>
        <p:txBody>
          <a:bodyPr/>
          <a:lstStyle/>
          <a:p>
            <a:r>
              <a:rPr lang="en-US" dirty="0"/>
              <a:t>Paycheck Protection Program Key 2021 Dates</a:t>
            </a:r>
          </a:p>
        </p:txBody>
      </p:sp>
      <p:sp>
        <p:nvSpPr>
          <p:cNvPr id="5" name="TextBox 4">
            <a:extLst>
              <a:ext uri="{FF2B5EF4-FFF2-40B4-BE49-F238E27FC236}">
                <a16:creationId xmlns:a16="http://schemas.microsoft.com/office/drawing/2014/main" id="{B7F2ED4C-A548-43D7-9CBC-C7785BC88116}"/>
              </a:ext>
            </a:extLst>
          </p:cNvPr>
          <p:cNvSpPr txBox="1"/>
          <p:nvPr/>
        </p:nvSpPr>
        <p:spPr>
          <a:xfrm>
            <a:off x="727227" y="1569014"/>
            <a:ext cx="7244100" cy="4565352"/>
          </a:xfrm>
          <a:prstGeom prst="rect">
            <a:avLst/>
          </a:prstGeom>
          <a:noFill/>
        </p:spPr>
        <p:txBody>
          <a:bodyPr wrap="square" rtlCol="0">
            <a:spAutoFit/>
          </a:bodyPr>
          <a:lstStyle/>
          <a:p>
            <a:pPr marL="285750" indent="-285750">
              <a:spcBef>
                <a:spcPts val="800"/>
              </a:spcBef>
              <a:buFont typeface="Arial" panose="020B0604020202020204" pitchFamily="34" charset="0"/>
              <a:buChar char="•"/>
            </a:pPr>
            <a:r>
              <a:rPr lang="en-US" sz="2400" b="1"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t>Jan. 11: </a:t>
            </a:r>
            <a:r>
              <a:rPr lang="en-US" sz="2400" dirty="0">
                <a:latin typeface="Source Sans Pro" panose="020B0503030403020204" pitchFamily="34" charset="0"/>
                <a:ea typeface="Source Sans Pro" panose="020B0503030403020204" pitchFamily="34" charset="0"/>
                <a:cs typeface="Arial" panose="020B0604020202020204" pitchFamily="34" charset="0"/>
              </a:rPr>
              <a:t>PPP opened for First Draw PPP loan applications from Community Financial Institutions</a:t>
            </a:r>
          </a:p>
          <a:p>
            <a:pPr marL="285750" indent="-285750">
              <a:spcBef>
                <a:spcPts val="800"/>
              </a:spcBef>
              <a:buFont typeface="Arial" panose="020B0604020202020204" pitchFamily="34" charset="0"/>
              <a:buChar char="•"/>
            </a:pPr>
            <a:r>
              <a:rPr lang="en-US" sz="2400" b="1"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t>Jan. 13: </a:t>
            </a:r>
            <a:r>
              <a:rPr lang="en-US" sz="2400" dirty="0">
                <a:latin typeface="Source Sans Pro" panose="020B0503030403020204" pitchFamily="34" charset="0"/>
                <a:ea typeface="Source Sans Pro" panose="020B0503030403020204" pitchFamily="34" charset="0"/>
                <a:cs typeface="Arial" panose="020B0604020202020204" pitchFamily="34" charset="0"/>
              </a:rPr>
              <a:t>PPP opened for Second Draw PPP loan applications from CFIs</a:t>
            </a:r>
            <a:endParaRPr lang="en-US" sz="2400" b="1" dirty="0">
              <a:latin typeface="Source Sans Pro" panose="020B0503030403020204" pitchFamily="34" charset="0"/>
              <a:ea typeface="Source Sans Pro" panose="020B0503030403020204" pitchFamily="34" charset="0"/>
              <a:cs typeface="Arial" panose="020B0604020202020204" pitchFamily="34" charset="0"/>
            </a:endParaRPr>
          </a:p>
          <a:p>
            <a:pPr marL="285750" indent="-285750">
              <a:spcBef>
                <a:spcPts val="800"/>
              </a:spcBef>
              <a:buFont typeface="Arial" panose="020B0604020202020204" pitchFamily="34" charset="0"/>
              <a:buChar char="•"/>
            </a:pPr>
            <a:r>
              <a:rPr lang="en-US" sz="2400" b="1"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t>Jan. 15: </a:t>
            </a:r>
            <a:r>
              <a:rPr lang="en-US" sz="2400" dirty="0">
                <a:latin typeface="Source Sans Pro" panose="020B0503030403020204" pitchFamily="34" charset="0"/>
                <a:ea typeface="Source Sans Pro" panose="020B0503030403020204" pitchFamily="34" charset="0"/>
                <a:cs typeface="Arial" panose="020B0604020202020204" pitchFamily="34" charset="0"/>
              </a:rPr>
              <a:t>PPP opens for First and Second Draw applications to lending institutions</a:t>
            </a:r>
            <a:r>
              <a:rPr lang="en-US" sz="2400" b="1"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t> </a:t>
            </a:r>
            <a:r>
              <a:rPr lang="en-US" sz="2400" dirty="0">
                <a:latin typeface="Source Sans Pro" panose="020B0503030403020204" pitchFamily="34" charset="0"/>
                <a:ea typeface="Source Sans Pro" panose="020B0503030403020204" pitchFamily="34" charset="0"/>
                <a:cs typeface="Arial" panose="020B0604020202020204" pitchFamily="34" charset="0"/>
              </a:rPr>
              <a:t>with $1 billion or less in assets</a:t>
            </a:r>
          </a:p>
          <a:p>
            <a:pPr marL="285750" indent="-285750">
              <a:spcBef>
                <a:spcPts val="800"/>
              </a:spcBef>
              <a:buFont typeface="Arial" panose="020B0604020202020204" pitchFamily="34" charset="0"/>
              <a:buChar char="•"/>
            </a:pPr>
            <a:r>
              <a:rPr lang="en-US" sz="2400" b="1"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t>Jan. 19: </a:t>
            </a:r>
            <a:r>
              <a:rPr lang="en-US" sz="2400" dirty="0">
                <a:latin typeface="Source Sans Pro" panose="020B0503030403020204" pitchFamily="34" charset="0"/>
                <a:ea typeface="Source Sans Pro" panose="020B0503030403020204" pitchFamily="34" charset="0"/>
                <a:cs typeface="Arial" panose="020B0604020202020204" pitchFamily="34" charset="0"/>
              </a:rPr>
              <a:t>PPP opens First and Second Draw applications to all other participating lending institutions</a:t>
            </a:r>
            <a:endParaRPr lang="en-US" sz="2400" b="1" dirty="0">
              <a:solidFill>
                <a:schemeClr val="bg2"/>
              </a:solidFill>
              <a:latin typeface="Source Sans Pro" panose="020B0503030403020204" pitchFamily="34" charset="0"/>
              <a:ea typeface="Source Sans Pro" panose="020B0503030403020204" pitchFamily="34" charset="0"/>
              <a:cs typeface="Arial" panose="020B0604020202020204" pitchFamily="34" charset="0"/>
            </a:endParaRPr>
          </a:p>
          <a:p>
            <a:pPr marL="285750" indent="-285750">
              <a:spcBef>
                <a:spcPts val="800"/>
              </a:spcBef>
              <a:buFont typeface="Arial" panose="020B0604020202020204" pitchFamily="34" charset="0"/>
              <a:buChar char="•"/>
            </a:pPr>
            <a:r>
              <a:rPr lang="en-US" sz="2400" b="1"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t>March 31: </a:t>
            </a:r>
            <a:r>
              <a:rPr lang="en-US" sz="2400" dirty="0">
                <a:latin typeface="Source Sans Pro" panose="020B0503030403020204" pitchFamily="34" charset="0"/>
                <a:ea typeface="Source Sans Pro" panose="020B0503030403020204" pitchFamily="34" charset="0"/>
                <a:cs typeface="Arial" panose="020B0604020202020204" pitchFamily="34" charset="0"/>
              </a:rPr>
              <a:t>All PPP applications must be submitted</a:t>
            </a:r>
          </a:p>
        </p:txBody>
      </p:sp>
      <p:sp>
        <p:nvSpPr>
          <p:cNvPr id="6" name="TextBox 5">
            <a:extLst>
              <a:ext uri="{FF2B5EF4-FFF2-40B4-BE49-F238E27FC236}">
                <a16:creationId xmlns:a16="http://schemas.microsoft.com/office/drawing/2014/main" id="{ACAC333D-968C-444B-82C4-F6975DFCF633}"/>
              </a:ext>
            </a:extLst>
          </p:cNvPr>
          <p:cNvSpPr txBox="1"/>
          <p:nvPr/>
        </p:nvSpPr>
        <p:spPr>
          <a:xfrm>
            <a:off x="7957947" y="1625654"/>
            <a:ext cx="3821373" cy="1815882"/>
          </a:xfrm>
          <a:prstGeom prst="rect">
            <a:avLst/>
          </a:prstGeom>
          <a:solidFill>
            <a:schemeClr val="bg2">
              <a:lumMod val="60000"/>
              <a:lumOff val="40000"/>
              <a:alpha val="15000"/>
            </a:schemeClr>
          </a:solidFill>
          <a:ln w="19050">
            <a:solidFill>
              <a:srgbClr val="003F80"/>
            </a:solidFill>
          </a:ln>
        </p:spPr>
        <p:txBody>
          <a:bodyPr wrap="square" rtlCol="0">
            <a:spAutoFit/>
          </a:bodyPr>
          <a:lstStyle/>
          <a:p>
            <a:r>
              <a:rPr lang="en-US" sz="1600" b="1" dirty="0">
                <a:latin typeface="Source Sans Pro" panose="020B0503030403020204" pitchFamily="34" charset="0"/>
                <a:ea typeface="Source Sans Pro" panose="020B0503030403020204" pitchFamily="34" charset="0"/>
                <a:cs typeface="Arial" panose="020B0604020202020204" pitchFamily="34" charset="0"/>
              </a:rPr>
              <a:t>What is a CFI?</a:t>
            </a:r>
          </a:p>
          <a:p>
            <a:r>
              <a:rPr lang="en-US" sz="1600" dirty="0">
                <a:latin typeface="Source Sans Pro" panose="020B0503030403020204" pitchFamily="34" charset="0"/>
                <a:ea typeface="Source Sans Pro" panose="020B0503030403020204" pitchFamily="34" charset="0"/>
                <a:cs typeface="Arial" panose="020B0604020202020204" pitchFamily="34" charset="0"/>
              </a:rPr>
              <a:t>Community Financial Institutions include: </a:t>
            </a: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cs typeface="Arial" panose="020B0604020202020204" pitchFamily="34" charset="0"/>
              </a:rPr>
              <a:t>Community Development Financial Institutions</a:t>
            </a: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cs typeface="Arial" panose="020B0604020202020204" pitchFamily="34" charset="0"/>
              </a:rPr>
              <a:t>Minority Depository Institutions</a:t>
            </a: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cs typeface="Arial" panose="020B0604020202020204" pitchFamily="34" charset="0"/>
              </a:rPr>
              <a:t>Certified Development Companies</a:t>
            </a: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cs typeface="Arial" panose="020B0604020202020204" pitchFamily="34" charset="0"/>
              </a:rPr>
              <a:t>Microloan Intermediaries</a:t>
            </a:r>
          </a:p>
        </p:txBody>
      </p:sp>
      <p:pic>
        <p:nvPicPr>
          <p:cNvPr id="12" name="Picture 11" descr="A picture containing a calendar icon with date January 1.&#10;">
            <a:extLst>
              <a:ext uri="{FF2B5EF4-FFF2-40B4-BE49-F238E27FC236}">
                <a16:creationId xmlns:a16="http://schemas.microsoft.com/office/drawing/2014/main" id="{41AF526E-96B9-4995-9031-378A977B8D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13246" y="3834869"/>
            <a:ext cx="1409734" cy="2078911"/>
          </a:xfrm>
          <a:prstGeom prst="rect">
            <a:avLst/>
          </a:prstGeom>
        </p:spPr>
      </p:pic>
    </p:spTree>
    <p:extLst>
      <p:ext uri="{BB962C8B-B14F-4D97-AF65-F5344CB8AC3E}">
        <p14:creationId xmlns:p14="http://schemas.microsoft.com/office/powerpoint/2010/main" val="2142054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7FA6F-5209-4850-BAC1-A2814E88DEC6}"/>
              </a:ext>
            </a:extLst>
          </p:cNvPr>
          <p:cNvSpPr>
            <a:spLocks noGrp="1"/>
          </p:cNvSpPr>
          <p:nvPr>
            <p:ph type="title"/>
          </p:nvPr>
        </p:nvSpPr>
        <p:spPr>
          <a:xfrm>
            <a:off x="0" y="530649"/>
            <a:ext cx="12192000" cy="1448275"/>
          </a:xfrm>
        </p:spPr>
        <p:txBody>
          <a:bodyPr>
            <a:noAutofit/>
          </a:bodyPr>
          <a:lstStyle/>
          <a:p>
            <a:pPr defTabSz="685749">
              <a:lnSpc>
                <a:spcPct val="100000"/>
              </a:lnSpc>
              <a:spcBef>
                <a:spcPts val="1200"/>
              </a:spcBef>
              <a:defRPr/>
            </a:pPr>
            <a:r>
              <a:rPr lang="en-US" dirty="0">
                <a:latin typeface="Source Sans Pro"/>
                <a:ea typeface="Source Sans Pro"/>
                <a:cs typeface="Arial"/>
              </a:rPr>
              <a:t>What is a First Draw PPP Loan?</a:t>
            </a:r>
            <a:br>
              <a:rPr lang="en-US" dirty="0">
                <a:latin typeface="Source Sans Pro" panose="020B0503030403020204" pitchFamily="34" charset="0"/>
                <a:ea typeface="Source Sans Pro" panose="020B0503030403020204" pitchFamily="34" charset="0"/>
                <a:cs typeface="Arial" panose="020B0604020202020204" pitchFamily="34" charset="0"/>
              </a:rPr>
            </a:br>
            <a:br>
              <a:rPr lang="en-US" sz="1000" dirty="0">
                <a:latin typeface="Source Sans Pro" panose="020B0503030403020204" pitchFamily="34" charset="0"/>
                <a:ea typeface="Source Sans Pro" panose="020B0503030403020204" pitchFamily="34" charset="0"/>
                <a:cs typeface="Arial" panose="020B0604020202020204" pitchFamily="34" charset="0"/>
              </a:rPr>
            </a:br>
            <a:r>
              <a:rPr lang="en-US" sz="3000" dirty="0">
                <a:solidFill>
                  <a:schemeClr val="bg2"/>
                </a:solidFill>
                <a:latin typeface="Source Sans Pro"/>
                <a:ea typeface="Source Sans Pro"/>
                <a:cs typeface="Arial"/>
              </a:rPr>
              <a:t>For eligible applicants that did not receive a PPP loan prior to Aug. 9, 2020</a:t>
            </a:r>
          </a:p>
        </p:txBody>
      </p:sp>
      <p:sp>
        <p:nvSpPr>
          <p:cNvPr id="3" name="Content Placeholder 2">
            <a:extLst>
              <a:ext uri="{FF2B5EF4-FFF2-40B4-BE49-F238E27FC236}">
                <a16:creationId xmlns:a16="http://schemas.microsoft.com/office/drawing/2014/main" id="{C3A1C662-095C-477E-8A50-15DCCA3A1B57}"/>
              </a:ext>
            </a:extLst>
          </p:cNvPr>
          <p:cNvSpPr>
            <a:spLocks noGrp="1"/>
          </p:cNvSpPr>
          <p:nvPr>
            <p:ph idx="1"/>
          </p:nvPr>
        </p:nvSpPr>
        <p:spPr>
          <a:xfrm>
            <a:off x="1050878" y="2128044"/>
            <a:ext cx="10318376" cy="3649290"/>
          </a:xfrm>
        </p:spPr>
        <p:txBody>
          <a:bodyPr vert="horz" lIns="91440" tIns="45720" rIns="91440" bIns="45720" rtlCol="0" anchor="t">
            <a:noAutofit/>
          </a:bodyPr>
          <a:lstStyle/>
          <a:p>
            <a:pPr>
              <a:spcBef>
                <a:spcPts val="1200"/>
              </a:spcBef>
              <a:spcAft>
                <a:spcPts val="1200"/>
              </a:spcAft>
              <a:buFont typeface="Arial" panose="020B0604020202020204" pitchFamily="34" charset="0"/>
              <a:buChar char="•"/>
            </a:pPr>
            <a:r>
              <a:rPr lang="en-US" sz="2400" dirty="0">
                <a:solidFill>
                  <a:srgbClr val="000000"/>
                </a:solidFill>
                <a:latin typeface="Source Sans Pro"/>
                <a:ea typeface="Source Sans Pro"/>
                <a:cs typeface="Arial"/>
              </a:rPr>
              <a:t>PPP loan eligibility </a:t>
            </a:r>
            <a:r>
              <a:rPr lang="en-US" sz="2400" dirty="0">
                <a:solidFill>
                  <a:srgbClr val="000000"/>
                </a:solidFill>
                <a:effectLst/>
                <a:latin typeface="Source Sans Pro"/>
                <a:ea typeface="Source Sans Pro"/>
                <a:cs typeface="Arial"/>
              </a:rPr>
              <a:t>now includes additional types of entities.</a:t>
            </a:r>
            <a:r>
              <a:rPr lang="en-US" sz="2400" dirty="0">
                <a:solidFill>
                  <a:srgbClr val="000000"/>
                </a:solidFill>
                <a:latin typeface="Source Sans Pro"/>
                <a:ea typeface="Source Sans Pro"/>
                <a:cs typeface="Arial"/>
              </a:rPr>
              <a:t> </a:t>
            </a:r>
          </a:p>
          <a:p>
            <a:pPr>
              <a:spcBef>
                <a:spcPts val="1200"/>
              </a:spcBef>
              <a:spcAft>
                <a:spcPts val="1200"/>
              </a:spcAft>
              <a:buFont typeface="Arial" panose="020B0604020202020204" pitchFamily="34" charset="0"/>
              <a:buChar char="•"/>
            </a:pPr>
            <a:r>
              <a:rPr lang="en-US" sz="2400" dirty="0">
                <a:solidFill>
                  <a:srgbClr val="000000"/>
                </a:solidFill>
                <a:latin typeface="Source Sans Pro"/>
                <a:ea typeface="Source Sans Pro"/>
                <a:cs typeface="Arial"/>
              </a:rPr>
              <a:t>Covered eligible expenses are expanded. </a:t>
            </a:r>
            <a:endParaRPr lang="en-US" sz="2400" dirty="0">
              <a:solidFill>
                <a:srgbClr val="000000"/>
              </a:solidFill>
              <a:latin typeface="Source Sans Pro" panose="020B0503030403020204" pitchFamily="34" charset="0"/>
              <a:ea typeface="Source Sans Pro" panose="020B0503030403020204" pitchFamily="34" charset="0"/>
              <a:cs typeface="Arial" panose="020B0604020202020204" pitchFamily="34" charset="0"/>
            </a:endParaRPr>
          </a:p>
          <a:p>
            <a:pPr>
              <a:spcBef>
                <a:spcPts val="1200"/>
              </a:spcBef>
              <a:spcAft>
                <a:spcPts val="1200"/>
              </a:spcAft>
              <a:buFont typeface="Arial" panose="020B0604020202020204" pitchFamily="34" charset="0"/>
              <a:buChar char="•"/>
            </a:pPr>
            <a:r>
              <a:rPr lang="en-US" sz="2400" dirty="0">
                <a:solidFill>
                  <a:srgbClr val="000000"/>
                </a:solidFill>
                <a:latin typeface="Source Sans Pro" panose="020B0503030403020204" pitchFamily="34" charset="0"/>
                <a:ea typeface="Source Sans Pro" panose="020B0503030403020204" pitchFamily="34" charset="0"/>
                <a:cs typeface="Arial" panose="020B0604020202020204" pitchFamily="34" charset="0"/>
              </a:rPr>
              <a:t>Borrowers can now select a covered period to use PPP loan proceeds anytime between 8 and 24 weeks after disbursement. </a:t>
            </a:r>
          </a:p>
          <a:p>
            <a:pPr marR="0" lvl="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400" dirty="0">
                <a:latin typeface="Source Sans Pro"/>
                <a:ea typeface="Source Sans Pro"/>
                <a:cs typeface="Arial"/>
              </a:rPr>
              <a:t>Certain borrowers may request an increase to their original PPP loan amount.</a:t>
            </a:r>
          </a:p>
          <a:p>
            <a:pPr lvl="0">
              <a:lnSpc>
                <a:spcPct val="100000"/>
              </a:lnSpc>
              <a:spcBef>
                <a:spcPts val="0"/>
              </a:spcBef>
              <a:spcAft>
                <a:spcPts val="1200"/>
              </a:spcAft>
              <a:buFont typeface="Arial" panose="020B0604020202020204" pitchFamily="34" charset="0"/>
              <a:buChar char="•"/>
              <a:defRPr/>
            </a:pPr>
            <a:r>
              <a:rPr lang="en-US" sz="2400" dirty="0">
                <a:latin typeface="Source Sans Pro" panose="020B0503030403020204" pitchFamily="34" charset="0"/>
                <a:ea typeface="Source Sans Pro" panose="020B0503030403020204" pitchFamily="34" charset="0"/>
                <a:cs typeface="Arial" panose="020B0604020202020204" pitchFamily="34" charset="0"/>
              </a:rPr>
              <a:t>Must apply </a:t>
            </a:r>
            <a:r>
              <a:rPr lang="en-US" sz="2400" b="1" u="sng" dirty="0">
                <a:latin typeface="Source Sans Pro" panose="020B0503030403020204" pitchFamily="34" charset="0"/>
                <a:ea typeface="Source Sans Pro" panose="020B0503030403020204" pitchFamily="34" charset="0"/>
                <a:cs typeface="Arial" panose="020B0604020202020204" pitchFamily="34" charset="0"/>
              </a:rPr>
              <a:t>on or before March 31, 2021</a:t>
            </a:r>
            <a:r>
              <a:rPr lang="en-US" sz="2400" dirty="0">
                <a:latin typeface="Source Sans Pro" panose="020B0503030403020204" pitchFamily="34" charset="0"/>
                <a:ea typeface="Source Sans Pro" panose="020B0503030403020204" pitchFamily="34" charset="0"/>
                <a:cs typeface="Arial" panose="020B0604020202020204" pitchFamily="34" charset="0"/>
              </a:rPr>
              <a:t>, or until Congressional appropriations expire.</a:t>
            </a:r>
            <a:endParaRPr lang="en-US" sz="2400" dirty="0"/>
          </a:p>
        </p:txBody>
      </p:sp>
      <p:pic>
        <p:nvPicPr>
          <p:cNvPr id="5" name="Picture 4">
            <a:extLst>
              <a:ext uri="{FF2B5EF4-FFF2-40B4-BE49-F238E27FC236}">
                <a16:creationId xmlns:a16="http://schemas.microsoft.com/office/drawing/2014/main" id="{6420E659-039A-456F-B122-50F67B8A652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69232" y="5173926"/>
            <a:ext cx="2154194" cy="1162243"/>
          </a:xfrm>
          <a:prstGeom prst="rect">
            <a:avLst/>
          </a:prstGeom>
        </p:spPr>
      </p:pic>
    </p:spTree>
    <p:extLst>
      <p:ext uri="{BB962C8B-B14F-4D97-AF65-F5344CB8AC3E}">
        <p14:creationId xmlns:p14="http://schemas.microsoft.com/office/powerpoint/2010/main" val="4135834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F0216F4-6F4B-45BC-AFF9-EE3F6C9BE7E6}"/>
              </a:ext>
            </a:extLst>
          </p:cNvPr>
          <p:cNvSpPr>
            <a:spLocks noGrp="1"/>
          </p:cNvSpPr>
          <p:nvPr>
            <p:ph type="title"/>
          </p:nvPr>
        </p:nvSpPr>
        <p:spPr>
          <a:xfrm>
            <a:off x="354841" y="530649"/>
            <a:ext cx="11600597" cy="1352742"/>
          </a:xfrm>
        </p:spPr>
        <p:txBody>
          <a:bodyPr>
            <a:noAutofit/>
          </a:bodyPr>
          <a:lstStyle/>
          <a:p>
            <a:pPr defTabSz="685749">
              <a:lnSpc>
                <a:spcPct val="100000"/>
              </a:lnSpc>
              <a:spcBef>
                <a:spcPts val="1800"/>
              </a:spcBef>
              <a:defRPr/>
            </a:pPr>
            <a:r>
              <a:rPr lang="en-US" dirty="0">
                <a:latin typeface="Source Sans Pro" panose="020B0503030403020204" pitchFamily="34" charset="0"/>
                <a:ea typeface="Source Sans Pro" panose="020B0503030403020204" pitchFamily="34" charset="0"/>
                <a:cs typeface="Arial" panose="020B0604020202020204" pitchFamily="34" charset="0"/>
              </a:rPr>
              <a:t>First Draw PPP Loan Eligibility</a:t>
            </a:r>
            <a:br>
              <a:rPr lang="en-US" u="sng"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br>
            <a:br>
              <a:rPr lang="en-US" sz="1000" u="sng"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br>
            <a:r>
              <a:rPr lang="en-US" sz="3000"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t>Must comply with size standards, eligibility criteria &amp; certain limitations</a:t>
            </a:r>
            <a:br>
              <a:rPr lang="en-US" sz="3000" u="sng"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br>
            <a:br>
              <a:rPr lang="en-US" dirty="0">
                <a:latin typeface="Source Sans Pro" panose="020B0503030403020204" pitchFamily="34" charset="0"/>
                <a:ea typeface="Source Sans Pro" panose="020B0503030403020204" pitchFamily="34" charset="0"/>
                <a:cs typeface="Arial" panose="020B0604020202020204" pitchFamily="34" charset="0"/>
              </a:rPr>
            </a:br>
            <a:br>
              <a:rPr lang="en-US" dirty="0">
                <a:latin typeface="Source Sans Pro" panose="020B0503030403020204" pitchFamily="34" charset="0"/>
                <a:ea typeface="Source Sans Pro" panose="020B0503030403020204" pitchFamily="34" charset="0"/>
                <a:cs typeface="Arial" panose="020B0604020202020204" pitchFamily="34" charset="0"/>
              </a:rPr>
            </a:br>
            <a:endParaRPr lang="en-US" dirty="0">
              <a:latin typeface="Source Sans Pro" panose="020B0503030403020204" pitchFamily="34" charset="0"/>
              <a:ea typeface="Source Sans Pro" panose="020B0503030403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0C678C6-6871-493D-B93F-055BE56D2CDB}"/>
              </a:ext>
            </a:extLst>
          </p:cNvPr>
          <p:cNvSpPr txBox="1"/>
          <p:nvPr/>
        </p:nvSpPr>
        <p:spPr>
          <a:xfrm>
            <a:off x="1091821" y="1830410"/>
            <a:ext cx="10246739" cy="4893647"/>
          </a:xfrm>
          <a:prstGeom prst="rect">
            <a:avLst/>
          </a:prstGeom>
          <a:noFill/>
        </p:spPr>
        <p:txBody>
          <a:bodyPr wrap="square" lIns="91440" tIns="45720" rIns="91440" bIns="45720" rtlCol="0" anchor="t">
            <a:spAutoFit/>
          </a:bodyPr>
          <a:lstStyle/>
          <a:p>
            <a:r>
              <a:rPr lang="en-US" sz="2400" b="1" dirty="0">
                <a:solidFill>
                  <a:schemeClr val="accent2"/>
                </a:solidFill>
                <a:latin typeface="Source Sans Pro" panose="020B0503030403020204" pitchFamily="34" charset="0"/>
                <a:ea typeface="Source Sans Pro" panose="020B0503030403020204" pitchFamily="34" charset="0"/>
                <a:cs typeface="Arial" panose="020B0604020202020204" pitchFamily="34" charset="0"/>
              </a:rPr>
              <a:t>Newly Eligible</a:t>
            </a:r>
          </a:p>
          <a:p>
            <a:pPr marL="800100" lvl="1" indent="-342900">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Housing cooperatives</a:t>
            </a:r>
          </a:p>
          <a:p>
            <a:pPr marL="800100" lvl="1" indent="-342900">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Destination marketing organizations </a:t>
            </a:r>
          </a:p>
          <a:p>
            <a:pPr marL="800100" lvl="1" indent="-342900">
              <a:buFont typeface="Arial" panose="020B0604020202020204" pitchFamily="34" charset="0"/>
              <a:buChar char="•"/>
            </a:pPr>
            <a:r>
              <a:rPr lang="en-US" sz="2400" dirty="0">
                <a:latin typeface="Source Sans Pro"/>
                <a:ea typeface="Source Sans Pro"/>
                <a:cs typeface="Arial"/>
              </a:rPr>
              <a:t>Certain 501(c)(6) organizations such as Chambers of Commerce</a:t>
            </a:r>
          </a:p>
          <a:p>
            <a:pPr marL="800100" lvl="1" indent="-342900">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Eligible news organizations</a:t>
            </a:r>
            <a:endParaRPr lang="en-US" sz="2400" b="1" dirty="0">
              <a:solidFill>
                <a:schemeClr val="bg2"/>
              </a:solidFill>
              <a:latin typeface="Source Sans Pro" panose="020B0503030403020204" pitchFamily="34" charset="0"/>
              <a:ea typeface="Source Sans Pro" panose="020B0503030403020204" pitchFamily="34" charset="0"/>
              <a:cs typeface="Arial" panose="020B0604020202020204" pitchFamily="34" charset="0"/>
            </a:endParaRPr>
          </a:p>
          <a:p>
            <a:endParaRPr lang="en-US" sz="2400" b="1" dirty="0">
              <a:solidFill>
                <a:schemeClr val="bg2"/>
              </a:solidFill>
              <a:latin typeface="Source Sans Pro" panose="020B0503030403020204" pitchFamily="34" charset="0"/>
              <a:ea typeface="Source Sans Pro" panose="020B0503030403020204" pitchFamily="34" charset="0"/>
              <a:cs typeface="Arial" panose="020B0604020202020204" pitchFamily="34" charset="0"/>
            </a:endParaRPr>
          </a:p>
          <a:p>
            <a:r>
              <a:rPr lang="en-US" sz="2400" b="1" dirty="0">
                <a:solidFill>
                  <a:schemeClr val="accent2"/>
                </a:solidFill>
                <a:latin typeface="Source Sans Pro"/>
                <a:ea typeface="Source Sans Pro"/>
                <a:cs typeface="Arial"/>
              </a:rPr>
              <a:t>Still Eligible</a:t>
            </a:r>
            <a:endParaRPr lang="en-US" sz="2400" b="1" dirty="0">
              <a:solidFill>
                <a:schemeClr val="accent2"/>
              </a:solidFill>
              <a:latin typeface="Source Sans Pro" panose="020B0503030403020204" pitchFamily="34" charset="0"/>
              <a:ea typeface="Source Sans Pro" panose="020B0503030403020204" pitchFamily="34" charset="0"/>
              <a:cs typeface="Arial" panose="020B0604020202020204" pitchFamily="34" charset="0"/>
            </a:endParaRPr>
          </a:p>
          <a:p>
            <a:pPr marL="800100" lvl="1" indent="-342900">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Business entities (e.g., partnerships, corporations, LLCs) </a:t>
            </a:r>
          </a:p>
          <a:p>
            <a:pPr marL="800100" lvl="1" indent="-342900">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Sole proprietors, independent contractors, self-employed individuals</a:t>
            </a:r>
          </a:p>
          <a:p>
            <a:pPr marL="800100" lvl="1" indent="-342900">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501(c)(3) non-profit organizations</a:t>
            </a:r>
          </a:p>
          <a:p>
            <a:pPr marL="800100" lvl="1" indent="-342900">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501(c)(19) Veterans organization </a:t>
            </a:r>
          </a:p>
          <a:p>
            <a:pPr marL="800100" lvl="1" indent="-342900">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Tribal businesses</a:t>
            </a:r>
          </a:p>
          <a:p>
            <a:endParaRPr lang="en-US" sz="2400" u="sng" dirty="0">
              <a:latin typeface="Source Sans Pro" panose="020B0503030403020204" pitchFamily="34" charset="0"/>
              <a:ea typeface="Source Sans Pro" panose="020B0503030403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BBEABA89-31EE-4446-BF18-8B8006BBD15D}"/>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69232" y="5173926"/>
            <a:ext cx="2154194" cy="1162243"/>
          </a:xfrm>
          <a:prstGeom prst="rect">
            <a:avLst/>
          </a:prstGeom>
        </p:spPr>
      </p:pic>
    </p:spTree>
    <p:extLst>
      <p:ext uri="{BB962C8B-B14F-4D97-AF65-F5344CB8AC3E}">
        <p14:creationId xmlns:p14="http://schemas.microsoft.com/office/powerpoint/2010/main" val="3073267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3081" y="579291"/>
            <a:ext cx="11395879" cy="1644040"/>
          </a:xfrm>
          <a:prstGeom prst="rect">
            <a:avLst/>
          </a:prstGeom>
        </p:spPr>
        <p:txBody>
          <a:bodyPr vert="horz" wrap="square" lIns="0" tIns="12700" rIns="0" bIns="0" rtlCol="0">
            <a:spAutoFit/>
          </a:bodyPr>
          <a:lstStyle/>
          <a:p>
            <a:pPr defTabSz="685749">
              <a:lnSpc>
                <a:spcPct val="100000"/>
              </a:lnSpc>
              <a:spcBef>
                <a:spcPts val="0"/>
              </a:spcBef>
              <a:defRPr/>
            </a:pPr>
            <a:r>
              <a:rPr lang="en-US" dirty="0">
                <a:latin typeface="Source Sans Pro"/>
                <a:ea typeface="Source Sans Pro"/>
                <a:cs typeface="Arial"/>
              </a:rPr>
              <a:t>What is a Second Draw PPP Loan?</a:t>
            </a:r>
            <a:br>
              <a:rPr lang="en-US" dirty="0">
                <a:latin typeface="Source Sans Pro" panose="020B0503030403020204" pitchFamily="34" charset="0"/>
                <a:ea typeface="Source Sans Pro" panose="020B0503030403020204" pitchFamily="34" charset="0"/>
                <a:cs typeface="Arial" panose="020B0604020202020204" pitchFamily="34" charset="0"/>
              </a:rPr>
            </a:br>
            <a:br>
              <a:rPr lang="en-US" sz="1000" dirty="0">
                <a:latin typeface="Source Sans Pro" panose="020B0503030403020204" pitchFamily="34" charset="0"/>
                <a:ea typeface="Source Sans Pro" panose="020B0503030403020204" pitchFamily="34" charset="0"/>
                <a:cs typeface="Arial" panose="020B0604020202020204" pitchFamily="34" charset="0"/>
              </a:rPr>
            </a:br>
            <a:r>
              <a:rPr lang="en-US" sz="3000" dirty="0">
                <a:solidFill>
                  <a:schemeClr val="bg2"/>
                </a:solidFill>
                <a:latin typeface="Source Sans Pro"/>
                <a:ea typeface="Source Sans Pro"/>
                <a:cs typeface="Arial"/>
              </a:rPr>
              <a:t>For borrowers that previously received a PPP loan, have 300 employees or less, and suffered a 25% reduction in gross receipts</a:t>
            </a:r>
            <a:endParaRPr lang="en-US" dirty="0">
              <a:solidFill>
                <a:schemeClr val="bg2"/>
              </a:solidFill>
              <a:latin typeface="Source Sans Pro"/>
              <a:ea typeface="Source Sans Pro"/>
              <a:cs typeface="Arial"/>
            </a:endParaRPr>
          </a:p>
        </p:txBody>
      </p:sp>
      <p:sp>
        <p:nvSpPr>
          <p:cNvPr id="29" name="TextBox 28">
            <a:extLst>
              <a:ext uri="{FF2B5EF4-FFF2-40B4-BE49-F238E27FC236}">
                <a16:creationId xmlns:a16="http://schemas.microsoft.com/office/drawing/2014/main" id="{7E1A9F21-1F6C-4FDB-A8DF-0055072385C7}"/>
              </a:ext>
            </a:extLst>
          </p:cNvPr>
          <p:cNvSpPr txBox="1"/>
          <p:nvPr/>
        </p:nvSpPr>
        <p:spPr>
          <a:xfrm>
            <a:off x="869751" y="2306932"/>
            <a:ext cx="10502537" cy="3293209"/>
          </a:xfrm>
          <a:prstGeom prst="rect">
            <a:avLst/>
          </a:prstGeom>
          <a:noFill/>
        </p:spPr>
        <p:txBody>
          <a:bodyPr wrap="square" rtlCol="0">
            <a:spAutoFit/>
          </a:bodyPr>
          <a:lstStyle/>
          <a:p>
            <a:pPr marL="342900" lvl="0" indent="-342900" defTabSz="685749">
              <a:spcBef>
                <a:spcPts val="1200"/>
              </a:spcBef>
              <a:spcAft>
                <a:spcPts val="1200"/>
              </a:spcAft>
              <a:buFont typeface="Arial" panose="020B0604020202020204" pitchFamily="34" charset="0"/>
              <a:buChar char="•"/>
              <a:defRPr/>
            </a:pPr>
            <a:r>
              <a:rPr lang="en-US" sz="2400" kern="1200" dirty="0">
                <a:solidFill>
                  <a:schemeClr val="tx1"/>
                </a:solidFill>
                <a:effectLst/>
                <a:latin typeface="Source Sans Pro" panose="020B0503030403020204" pitchFamily="34" charset="0"/>
                <a:ea typeface="Source Sans Pro" panose="020B0503030403020204" pitchFamily="34" charset="0"/>
                <a:cs typeface="Arial" panose="020B0604020202020204" pitchFamily="34" charset="0"/>
              </a:rPr>
              <a:t>For most borrowers, the maximum loan amount of a Second Draw </a:t>
            </a:r>
            <a:r>
              <a:rPr lang="en-US" sz="2400" dirty="0">
                <a:latin typeface="Source Sans Pro" panose="020B0503030403020204" pitchFamily="34" charset="0"/>
                <a:ea typeface="Source Sans Pro" panose="020B0503030403020204" pitchFamily="34" charset="0"/>
                <a:cs typeface="Arial" panose="020B0604020202020204" pitchFamily="34" charset="0"/>
              </a:rPr>
              <a:t>PPP loan </a:t>
            </a:r>
            <a:r>
              <a:rPr lang="en-US" sz="2400" kern="1200" dirty="0">
                <a:solidFill>
                  <a:schemeClr val="tx1"/>
                </a:solidFill>
                <a:effectLst/>
                <a:latin typeface="Source Sans Pro" panose="020B0503030403020204" pitchFamily="34" charset="0"/>
                <a:ea typeface="Source Sans Pro" panose="020B0503030403020204" pitchFamily="34" charset="0"/>
                <a:cs typeface="Arial" panose="020B0604020202020204" pitchFamily="34" charset="0"/>
              </a:rPr>
              <a:t>is 2.5x average monthly 2019 or 2020 payroll costs, up to $2 million.  </a:t>
            </a:r>
          </a:p>
          <a:p>
            <a:pPr marL="342900" lvl="0" indent="-342900" defTabSz="685749">
              <a:spcBef>
                <a:spcPts val="1200"/>
              </a:spcBef>
              <a:spcAft>
                <a:spcPts val="1200"/>
              </a:spcAft>
              <a:buFont typeface="Arial" panose="020B0604020202020204" pitchFamily="34" charset="0"/>
              <a:buChar char="•"/>
              <a:defRPr/>
            </a:pPr>
            <a:r>
              <a:rPr lang="en-US" sz="2400" kern="1200" dirty="0">
                <a:solidFill>
                  <a:schemeClr val="tx1"/>
                </a:solidFill>
                <a:effectLst/>
                <a:latin typeface="Source Sans Pro" panose="020B0503030403020204" pitchFamily="34" charset="0"/>
                <a:ea typeface="Source Sans Pro" panose="020B0503030403020204" pitchFamily="34" charset="0"/>
                <a:cs typeface="Arial" panose="020B0604020202020204" pitchFamily="34" charset="0"/>
              </a:rPr>
              <a:t>For borrowers in the Accommodation and Food Services sector (NAICS 72), the maximum loan amount for a Second Draw </a:t>
            </a:r>
            <a:r>
              <a:rPr lang="en-US" sz="2400" dirty="0">
                <a:latin typeface="Source Sans Pro" panose="020B0503030403020204" pitchFamily="34" charset="0"/>
                <a:ea typeface="Source Sans Pro" panose="020B0503030403020204" pitchFamily="34" charset="0"/>
                <a:cs typeface="Arial" panose="020B0604020202020204" pitchFamily="34" charset="0"/>
              </a:rPr>
              <a:t>PPP loan </a:t>
            </a:r>
            <a:r>
              <a:rPr lang="en-US" sz="2400" kern="1200" dirty="0">
                <a:solidFill>
                  <a:schemeClr val="tx1"/>
                </a:solidFill>
                <a:effectLst/>
                <a:latin typeface="Source Sans Pro" panose="020B0503030403020204" pitchFamily="34" charset="0"/>
                <a:ea typeface="Source Sans Pro" panose="020B0503030403020204" pitchFamily="34" charset="0"/>
                <a:cs typeface="Arial" panose="020B0604020202020204" pitchFamily="34" charset="0"/>
              </a:rPr>
              <a:t>is 3.5x average monthly 2019 or 2020 payroll costs, up to $2 million.</a:t>
            </a:r>
          </a:p>
          <a:p>
            <a:pPr marL="342900" indent="-342900" defTabSz="685749">
              <a:spcBef>
                <a:spcPts val="1200"/>
              </a:spcBef>
              <a:spcAft>
                <a:spcPts val="1200"/>
              </a:spcAft>
              <a:buFont typeface="Arial" panose="020B0604020202020204" pitchFamily="34" charset="0"/>
              <a:buChar char="•"/>
              <a:defRPr/>
            </a:pPr>
            <a:r>
              <a:rPr lang="en-US" sz="2400" dirty="0">
                <a:latin typeface="Source Sans Pro" panose="020B0503030403020204" pitchFamily="34" charset="0"/>
                <a:ea typeface="Source Sans Pro" panose="020B0503030403020204" pitchFamily="34" charset="0"/>
                <a:cs typeface="Arial" panose="020B0604020202020204" pitchFamily="34" charset="0"/>
              </a:rPr>
              <a:t>Second Draw PPP loan applicants must submit</a:t>
            </a:r>
            <a:r>
              <a:rPr lang="en-US" sz="2400" dirty="0">
                <a:solidFill>
                  <a:srgbClr val="FF0000"/>
                </a:solidFill>
                <a:latin typeface="Source Sans Pro" panose="020B0503030403020204" pitchFamily="34" charset="0"/>
                <a:ea typeface="Source Sans Pro" panose="020B0503030403020204" pitchFamily="34" charset="0"/>
                <a:cs typeface="Arial" panose="020B0604020202020204" pitchFamily="34" charset="0"/>
              </a:rPr>
              <a:t> </a:t>
            </a:r>
            <a:r>
              <a:rPr lang="en-US" sz="2400" dirty="0">
                <a:latin typeface="Source Sans Pro" panose="020B0503030403020204" pitchFamily="34" charset="0"/>
                <a:ea typeface="Source Sans Pro" panose="020B0503030403020204" pitchFamily="34" charset="0"/>
                <a:cs typeface="Arial" panose="020B0604020202020204" pitchFamily="34" charset="0"/>
              </a:rPr>
              <a:t>the information on </a:t>
            </a:r>
            <a:r>
              <a:rPr lang="en-US" sz="2400" b="1" dirty="0">
                <a:latin typeface="Source Sans Pro" panose="020B0503030403020204" pitchFamily="34" charset="0"/>
                <a:ea typeface="Source Sans Pro" panose="020B0503030403020204" pitchFamily="34" charset="0"/>
                <a:cs typeface="Arial" panose="020B0604020202020204" pitchFamily="34" charset="0"/>
              </a:rPr>
              <a:t>SBA Form 2483-SD </a:t>
            </a:r>
            <a:r>
              <a:rPr lang="en-US" sz="2400" dirty="0">
                <a:latin typeface="Source Sans Pro" panose="020B0503030403020204" pitchFamily="34" charset="0"/>
                <a:ea typeface="Source Sans Pro" panose="020B0503030403020204" pitchFamily="34" charset="0"/>
                <a:cs typeface="Arial" panose="020B0604020202020204" pitchFamily="34" charset="0"/>
              </a:rPr>
              <a:t>(Borrower Application) when applying to their lender.</a:t>
            </a:r>
          </a:p>
        </p:txBody>
      </p:sp>
      <p:pic>
        <p:nvPicPr>
          <p:cNvPr id="6" name="Picture 5">
            <a:extLst>
              <a:ext uri="{FF2B5EF4-FFF2-40B4-BE49-F238E27FC236}">
                <a16:creationId xmlns:a16="http://schemas.microsoft.com/office/drawing/2014/main" id="{1E3EB722-6695-4629-9242-DCA755BF23CA}"/>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69232" y="5173926"/>
            <a:ext cx="2154194" cy="1162243"/>
          </a:xfrm>
          <a:prstGeom prst="rect">
            <a:avLst/>
          </a:prstGeom>
        </p:spPr>
      </p:pic>
    </p:spTree>
    <p:extLst>
      <p:ext uri="{BB962C8B-B14F-4D97-AF65-F5344CB8AC3E}">
        <p14:creationId xmlns:p14="http://schemas.microsoft.com/office/powerpoint/2010/main" val="4201747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D837A4D-25AF-4ED9-B5B2-C83A03F54AAC}"/>
              </a:ext>
            </a:extLst>
          </p:cNvPr>
          <p:cNvSpPr>
            <a:spLocks noGrp="1"/>
          </p:cNvSpPr>
          <p:nvPr>
            <p:ph type="title"/>
          </p:nvPr>
        </p:nvSpPr>
        <p:spPr>
          <a:xfrm>
            <a:off x="354841" y="530649"/>
            <a:ext cx="11600597" cy="1352742"/>
          </a:xfrm>
        </p:spPr>
        <p:txBody>
          <a:bodyPr>
            <a:noAutofit/>
          </a:bodyPr>
          <a:lstStyle/>
          <a:p>
            <a:pPr defTabSz="685749">
              <a:lnSpc>
                <a:spcPct val="100000"/>
              </a:lnSpc>
              <a:spcBef>
                <a:spcPts val="1800"/>
              </a:spcBef>
              <a:defRPr/>
            </a:pPr>
            <a:r>
              <a:rPr lang="en-US" dirty="0">
                <a:latin typeface="Source Sans Pro" panose="020B0503030403020204" pitchFamily="34" charset="0"/>
                <a:ea typeface="Source Sans Pro" panose="020B0503030403020204" pitchFamily="34" charset="0"/>
                <a:cs typeface="Arial" panose="020B0604020202020204" pitchFamily="34" charset="0"/>
              </a:rPr>
              <a:t>Second Draw PPP Loan Eligibility</a:t>
            </a:r>
            <a:br>
              <a:rPr lang="en-US" u="sng"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br>
            <a:br>
              <a:rPr lang="en-US" sz="1000" u="sng"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br>
            <a:r>
              <a:rPr lang="en-US" sz="3000"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t>Must have previously received a First Draw PPP loan</a:t>
            </a:r>
            <a:br>
              <a:rPr lang="en-US" sz="3000" u="sng"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br>
            <a:br>
              <a:rPr lang="en-US" dirty="0">
                <a:latin typeface="Source Sans Pro" panose="020B0503030403020204" pitchFamily="34" charset="0"/>
                <a:ea typeface="Source Sans Pro" panose="020B0503030403020204" pitchFamily="34" charset="0"/>
                <a:cs typeface="Arial" panose="020B0604020202020204" pitchFamily="34" charset="0"/>
              </a:rPr>
            </a:br>
            <a:br>
              <a:rPr lang="en-US" dirty="0">
                <a:latin typeface="Source Sans Pro" panose="020B0503030403020204" pitchFamily="34" charset="0"/>
                <a:ea typeface="Source Sans Pro" panose="020B0503030403020204" pitchFamily="34" charset="0"/>
                <a:cs typeface="Arial" panose="020B0604020202020204" pitchFamily="34" charset="0"/>
              </a:rPr>
            </a:br>
            <a:endParaRPr lang="en-US" dirty="0">
              <a:latin typeface="Source Sans Pro" panose="020B0503030403020204" pitchFamily="34" charset="0"/>
              <a:ea typeface="Source Sans Pro" panose="020B0503030403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65D6356-927A-45E6-BE19-4B44EF6E16CB}"/>
              </a:ext>
            </a:extLst>
          </p:cNvPr>
          <p:cNvSpPr txBox="1"/>
          <p:nvPr/>
        </p:nvSpPr>
        <p:spPr>
          <a:xfrm>
            <a:off x="1148253" y="2084311"/>
            <a:ext cx="10206684" cy="2769989"/>
          </a:xfrm>
          <a:prstGeom prst="rect">
            <a:avLst/>
          </a:prstGeom>
          <a:noFill/>
        </p:spPr>
        <p:txBody>
          <a:bodyPr wrap="square" rtlCol="0">
            <a:spAutoFit/>
          </a:bodyPr>
          <a:lstStyle/>
          <a:p>
            <a:r>
              <a:rPr lang="en-US" sz="2400" b="1" dirty="0">
                <a:solidFill>
                  <a:schemeClr val="accent2"/>
                </a:solidFill>
                <a:latin typeface="Source Sans Pro" panose="020B0503030403020204" pitchFamily="34" charset="0"/>
                <a:ea typeface="Source Sans Pro" panose="020B0503030403020204" pitchFamily="34" charset="0"/>
                <a:cs typeface="Arial" panose="020B0604020202020204" pitchFamily="34" charset="0"/>
              </a:rPr>
              <a:t>Additional Eligibility Criteria</a:t>
            </a:r>
          </a:p>
          <a:p>
            <a:pPr marL="285750" indent="-285750">
              <a:spcBef>
                <a:spcPts val="1200"/>
              </a:spcBef>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Has used or will use the full First Draw PPP loan amount only for eligible expenses before the PPP Second Draw Loan is disbursed</a:t>
            </a:r>
          </a:p>
          <a:p>
            <a:pPr marL="285750" indent="-285750">
              <a:spcBef>
                <a:spcPts val="1200"/>
              </a:spcBef>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Has no more than 300 employees</a:t>
            </a:r>
          </a:p>
          <a:p>
            <a:pPr marL="285750" indent="-285750">
              <a:spcBef>
                <a:spcPts val="1200"/>
              </a:spcBef>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Can demonstrate at least a 25% reduction in gross receipts between comparable quarters in 2019 and 2020. </a:t>
            </a:r>
          </a:p>
        </p:txBody>
      </p:sp>
      <p:pic>
        <p:nvPicPr>
          <p:cNvPr id="8" name="Picture 7">
            <a:extLst>
              <a:ext uri="{FF2B5EF4-FFF2-40B4-BE49-F238E27FC236}">
                <a16:creationId xmlns:a16="http://schemas.microsoft.com/office/drawing/2014/main" id="{2DD69B04-E3E0-4FA4-9FDE-A1299B3A75B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69232" y="5173926"/>
            <a:ext cx="2154194" cy="1162243"/>
          </a:xfrm>
          <a:prstGeom prst="rect">
            <a:avLst/>
          </a:prstGeom>
        </p:spPr>
      </p:pic>
    </p:spTree>
    <p:extLst>
      <p:ext uri="{BB962C8B-B14F-4D97-AF65-F5344CB8AC3E}">
        <p14:creationId xmlns:p14="http://schemas.microsoft.com/office/powerpoint/2010/main" val="2148789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9187" y="386496"/>
            <a:ext cx="11064239" cy="1644040"/>
          </a:xfrm>
          <a:prstGeom prst="rect">
            <a:avLst/>
          </a:prstGeom>
        </p:spPr>
        <p:txBody>
          <a:bodyPr vert="horz" wrap="square" lIns="0" tIns="12700" rIns="0" bIns="0" rtlCol="0">
            <a:spAutoFit/>
          </a:bodyPr>
          <a:lstStyle/>
          <a:p>
            <a:pPr marL="0" marR="0" lvl="0" indent="0" defTabSz="685749" rtl="0" eaLnBrk="1" fontAlgn="auto" latinLnBrk="0" hangingPunct="1">
              <a:lnSpc>
                <a:spcPct val="100000"/>
              </a:lnSpc>
              <a:spcBef>
                <a:spcPts val="0"/>
              </a:spcBef>
              <a:spcAft>
                <a:spcPts val="0"/>
              </a:spcAft>
              <a:buClrTx/>
              <a:buSzTx/>
              <a:buFontTx/>
              <a:buNone/>
              <a:tabLst/>
              <a:defRPr/>
            </a:pPr>
            <a:r>
              <a:rPr lang="en-US" dirty="0">
                <a:latin typeface="Source Sans Pro"/>
                <a:ea typeface="Source Sans Pro"/>
                <a:cs typeface="Arial"/>
              </a:rPr>
              <a:t>PPP Loan Forgiveness</a:t>
            </a:r>
            <a:br>
              <a:rPr lang="en-US" sz="1000" dirty="0">
                <a:latin typeface="Source Sans Pro" panose="020B0503030403020204" pitchFamily="34" charset="0"/>
                <a:ea typeface="Source Sans Pro" panose="020B0503030403020204" pitchFamily="34" charset="0"/>
                <a:cs typeface="Arial" panose="020B0604020202020204" pitchFamily="34" charset="0"/>
              </a:rPr>
            </a:br>
            <a:br>
              <a:rPr lang="en-US" sz="1000" dirty="0">
                <a:latin typeface="Source Sans Pro" panose="020B0503030403020204" pitchFamily="34" charset="0"/>
                <a:ea typeface="Source Sans Pro" panose="020B0503030403020204" pitchFamily="34" charset="0"/>
                <a:cs typeface="Arial" panose="020B0604020202020204" pitchFamily="34" charset="0"/>
              </a:rPr>
            </a:br>
            <a:r>
              <a:rPr lang="en-US" sz="3000"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t>Borrowers must apply for forgiveness through their lender; </a:t>
            </a:r>
            <a:br>
              <a:rPr lang="en-US" sz="3000"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br>
            <a:r>
              <a:rPr lang="en-US" sz="3000" dirty="0">
                <a:solidFill>
                  <a:schemeClr val="bg2"/>
                </a:solidFill>
                <a:latin typeface="Source Sans Pro" panose="020B0503030403020204" pitchFamily="34" charset="0"/>
                <a:ea typeface="Source Sans Pro" panose="020B0503030403020204" pitchFamily="34" charset="0"/>
                <a:cs typeface="Arial" panose="020B0604020202020204" pitchFamily="34" charset="0"/>
              </a:rPr>
              <a:t>lenders submit borrower forgiveness decisions to the SBA</a:t>
            </a:r>
          </a:p>
        </p:txBody>
      </p:sp>
      <p:pic>
        <p:nvPicPr>
          <p:cNvPr id="5" name="Picture 4">
            <a:extLst>
              <a:ext uri="{FF2B5EF4-FFF2-40B4-BE49-F238E27FC236}">
                <a16:creationId xmlns:a16="http://schemas.microsoft.com/office/drawing/2014/main" id="{79814E2F-864E-429E-86D8-B8BC394DC2CC}"/>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69232" y="5173926"/>
            <a:ext cx="2154194" cy="1162243"/>
          </a:xfrm>
          <a:prstGeom prst="rect">
            <a:avLst/>
          </a:prstGeom>
        </p:spPr>
      </p:pic>
      <p:sp>
        <p:nvSpPr>
          <p:cNvPr id="11" name="Text Placeholder 5">
            <a:extLst>
              <a:ext uri="{FF2B5EF4-FFF2-40B4-BE49-F238E27FC236}">
                <a16:creationId xmlns:a16="http://schemas.microsoft.com/office/drawing/2014/main" id="{771620A8-BB89-4A8B-8322-DA0B48C319D8}"/>
              </a:ext>
            </a:extLst>
          </p:cNvPr>
          <p:cNvSpPr txBox="1">
            <a:spLocks noGrp="1"/>
          </p:cNvSpPr>
          <p:nvPr>
            <p:ph type="body" idx="1"/>
          </p:nvPr>
        </p:nvSpPr>
        <p:spPr>
          <a:xfrm>
            <a:off x="1280424" y="2248622"/>
            <a:ext cx="9631152" cy="3274743"/>
          </a:xfrm>
          <a:prstGeom prst="rect">
            <a:avLst/>
          </a:prstGeom>
          <a:noFill/>
        </p:spPr>
        <p:txBody>
          <a:bodyPr wrap="square">
            <a:spAutoFit/>
          </a:bodyPr>
          <a:lstStyle/>
          <a:p>
            <a:pPr marL="0" indent="0">
              <a:buNone/>
            </a:pPr>
            <a:r>
              <a:rPr lang="en-US" b="1" dirty="0">
                <a:solidFill>
                  <a:schemeClr val="accent2"/>
                </a:solidFill>
                <a:latin typeface="Source Sans Pro" panose="020B0503030403020204" pitchFamily="34" charset="0"/>
                <a:ea typeface="Source Sans Pro" panose="020B0503030403020204" pitchFamily="34" charset="0"/>
                <a:cs typeface="Arial" panose="020B0604020202020204" pitchFamily="34" charset="0"/>
              </a:rPr>
              <a:t>Updates per the Economic Aid Act</a:t>
            </a:r>
            <a:endParaRPr lang="en-US" dirty="0">
              <a:solidFill>
                <a:schemeClr val="tx1"/>
              </a:solidFill>
              <a:latin typeface="Source Sans Pro" panose="020B0503030403020204" pitchFamily="34" charset="0"/>
              <a:ea typeface="Source Sans Pro" panose="020B0503030403020204" pitchFamily="34" charset="0"/>
              <a:cs typeface="Arial" panose="020B0604020202020204" pitchFamily="34" charset="0"/>
            </a:endParaRPr>
          </a:p>
          <a:p>
            <a:pPr marL="285750" indent="-285750">
              <a:spcBef>
                <a:spcPts val="1200"/>
              </a:spcBef>
              <a:buFont typeface="Arial" panose="020B0604020202020204" pitchFamily="34" charset="0"/>
              <a:buChar char="•"/>
            </a:pPr>
            <a:r>
              <a:rPr lang="en-US" dirty="0">
                <a:solidFill>
                  <a:schemeClr val="tx1"/>
                </a:solidFill>
                <a:latin typeface="Source Sans Pro" panose="020B0503030403020204" pitchFamily="34" charset="0"/>
                <a:ea typeface="Source Sans Pro" panose="020B0503030403020204" pitchFamily="34" charset="0"/>
                <a:cs typeface="Arial" panose="020B0604020202020204" pitchFamily="34" charset="0"/>
              </a:rPr>
              <a:t>EIDL Advances are no longer deducted from forgiveness payment.   </a:t>
            </a:r>
          </a:p>
          <a:p>
            <a:pPr marL="285750" indent="-285750">
              <a:spcBef>
                <a:spcPts val="1200"/>
              </a:spcBef>
              <a:buFont typeface="Arial" panose="020B0604020202020204" pitchFamily="34" charset="0"/>
              <a:buChar char="•"/>
            </a:pPr>
            <a:r>
              <a:rPr lang="en-US" dirty="0">
                <a:solidFill>
                  <a:schemeClr val="tx1"/>
                </a:solidFill>
                <a:latin typeface="Source Sans Pro" panose="020B0503030403020204" pitchFamily="34" charset="0"/>
                <a:ea typeface="Source Sans Pro" panose="020B0503030403020204" pitchFamily="34" charset="0"/>
                <a:cs typeface="Arial" panose="020B0604020202020204" pitchFamily="34" charset="0"/>
              </a:rPr>
              <a:t>Forgiven PPP loans are not taxable income; expenses paid with PPP loan funds are now tax deductible; </a:t>
            </a:r>
            <a:r>
              <a:rPr lang="en-US" b="1" dirty="0">
                <a:solidFill>
                  <a:schemeClr val="tx1"/>
                </a:solidFill>
                <a:latin typeface="Source Sans Pro" panose="020B0503030403020204" pitchFamily="34" charset="0"/>
                <a:ea typeface="Source Sans Pro" panose="020B0503030403020204" pitchFamily="34" charset="0"/>
                <a:cs typeface="Arial" panose="020B0604020202020204" pitchFamily="34" charset="0"/>
              </a:rPr>
              <a:t>consult the IRS </a:t>
            </a:r>
            <a:r>
              <a:rPr lang="en-US" dirty="0">
                <a:solidFill>
                  <a:schemeClr val="tx1"/>
                </a:solidFill>
                <a:latin typeface="Source Sans Pro" panose="020B0503030403020204" pitchFamily="34" charset="0"/>
                <a:ea typeface="Source Sans Pro" panose="020B0503030403020204" pitchFamily="34" charset="0"/>
                <a:cs typeface="Arial" panose="020B0604020202020204" pitchFamily="34" charset="0"/>
              </a:rPr>
              <a:t>for details</a:t>
            </a:r>
          </a:p>
          <a:p>
            <a:pPr marL="285750" indent="-285750">
              <a:spcBef>
                <a:spcPts val="1200"/>
              </a:spcBef>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Expanded forgivable expenses are permissible for any PPP loan not already forgiven. </a:t>
            </a:r>
          </a:p>
          <a:p>
            <a:pPr marL="285750" indent="-285750">
              <a:spcBef>
                <a:spcPts val="1200"/>
              </a:spcBef>
              <a:buFont typeface="Arial" panose="020B0604020202020204" pitchFamily="34" charset="0"/>
              <a:buChar char="•"/>
            </a:pPr>
            <a:r>
              <a:rPr lang="en-US" b="1" dirty="0">
                <a:solidFill>
                  <a:schemeClr val="tx1"/>
                </a:solidFill>
                <a:latin typeface="Source Sans Pro" panose="020B0503030403020204" pitchFamily="34" charset="0"/>
                <a:ea typeface="Source Sans Pro" panose="020B0503030403020204" pitchFamily="34" charset="0"/>
                <a:cs typeface="Arial" panose="020B0604020202020204" pitchFamily="34" charset="0"/>
              </a:rPr>
              <a:t>Coming soon: </a:t>
            </a:r>
            <a:r>
              <a:rPr lang="en-US" dirty="0">
                <a:solidFill>
                  <a:schemeClr val="tx1"/>
                </a:solidFill>
                <a:latin typeface="Source Sans Pro" panose="020B0503030403020204" pitchFamily="34" charset="0"/>
                <a:ea typeface="Source Sans Pro" panose="020B0503030403020204" pitchFamily="34" charset="0"/>
                <a:cs typeface="Arial" panose="020B0604020202020204" pitchFamily="34" charset="0"/>
              </a:rPr>
              <a:t>simplified forgiveness application for PPP loans $150,000 and under.</a:t>
            </a:r>
          </a:p>
        </p:txBody>
      </p:sp>
    </p:spTree>
    <p:extLst>
      <p:ext uri="{BB962C8B-B14F-4D97-AF65-F5344CB8AC3E}">
        <p14:creationId xmlns:p14="http://schemas.microsoft.com/office/powerpoint/2010/main" val="2376509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2613" y="407389"/>
            <a:ext cx="9089572" cy="598904"/>
          </a:xfrm>
        </p:spPr>
        <p:txBody>
          <a:bodyPr>
            <a:noAutofit/>
          </a:bodyPr>
          <a:lstStyle/>
          <a:p>
            <a:r>
              <a:rPr lang="en-US" kern="0" spc="0" dirty="0">
                <a:solidFill>
                  <a:srgbClr val="003E7F"/>
                </a:solidFill>
                <a:cs typeface="Arial" panose="020B0604020202020204" pitchFamily="34" charset="0"/>
              </a:rPr>
              <a:t>What to do Now &amp; Additional Resources</a:t>
            </a:r>
            <a:endParaRPr lang="en-US" dirty="0">
              <a:solidFill>
                <a:srgbClr val="003E7F"/>
              </a:solidFill>
              <a:cs typeface="Arial" panose="020B0604020202020204" pitchFamily="34" charset="0"/>
            </a:endParaRPr>
          </a:p>
        </p:txBody>
      </p:sp>
      <p:grpSp>
        <p:nvGrpSpPr>
          <p:cNvPr id="32" name="Group 31" descr="What to do Now">
            <a:extLst>
              <a:ext uri="{FF2B5EF4-FFF2-40B4-BE49-F238E27FC236}">
                <a16:creationId xmlns:a16="http://schemas.microsoft.com/office/drawing/2014/main" id="{EABDFA3D-C364-4652-8557-FF28773C8F16}"/>
              </a:ext>
              <a:ext uri="{C183D7F6-B498-43B3-948B-1728B52AA6E4}">
                <adec:decorative xmlns:adec="http://schemas.microsoft.com/office/drawing/2017/decorative" val="0"/>
              </a:ext>
            </a:extLst>
          </p:cNvPr>
          <p:cNvGrpSpPr/>
          <p:nvPr/>
        </p:nvGrpSpPr>
        <p:grpSpPr>
          <a:xfrm>
            <a:off x="1392457" y="1472642"/>
            <a:ext cx="2971800" cy="892552"/>
            <a:chOff x="1255297" y="1396442"/>
            <a:chExt cx="2971800" cy="892552"/>
          </a:xfrm>
        </p:grpSpPr>
        <p:sp>
          <p:nvSpPr>
            <p:cNvPr id="15" name="TextBox 14">
              <a:extLst>
                <a:ext uri="{FF2B5EF4-FFF2-40B4-BE49-F238E27FC236}">
                  <a16:creationId xmlns:a16="http://schemas.microsoft.com/office/drawing/2014/main" id="{C090EBC3-1220-4600-89E7-80F43BC6A0B1}"/>
                </a:ext>
              </a:extLst>
            </p:cNvPr>
            <p:cNvSpPr txBox="1"/>
            <p:nvPr/>
          </p:nvSpPr>
          <p:spPr>
            <a:xfrm>
              <a:off x="1255297" y="1396442"/>
              <a:ext cx="2971800" cy="892552"/>
            </a:xfrm>
            <a:prstGeom prst="rect">
              <a:avLst/>
            </a:prstGeom>
            <a:solidFill>
              <a:schemeClr val="bg1"/>
            </a:solidFill>
          </p:spPr>
          <p:txBody>
            <a:bodyPr wrap="square" rtlCol="0">
              <a:spAutoFit/>
            </a:bodyPr>
            <a:lstStyle/>
            <a:p>
              <a:pPr algn="ctr"/>
              <a:r>
                <a:rPr lang="en-US" sz="2800" b="1" dirty="0">
                  <a:solidFill>
                    <a:schemeClr val="bg2"/>
                  </a:solidFill>
                  <a:latin typeface="Source Sans Pro" charset="0"/>
                  <a:ea typeface="Source Sans Pro" charset="0"/>
                  <a:cs typeface="Source Sans Pro" charset="0"/>
                </a:rPr>
                <a:t>What to do Now</a:t>
              </a:r>
            </a:p>
            <a:p>
              <a:endParaRPr lang="en-US" sz="2400" dirty="0">
                <a:latin typeface="Source Sans Pro" charset="0"/>
                <a:ea typeface="Source Sans Pro" charset="0"/>
                <a:cs typeface="Source Sans Pro" charset="0"/>
              </a:endParaRPr>
            </a:p>
          </p:txBody>
        </p:sp>
        <p:cxnSp>
          <p:nvCxnSpPr>
            <p:cNvPr id="19" name="Straight Connector 18">
              <a:extLst>
                <a:ext uri="{FF2B5EF4-FFF2-40B4-BE49-F238E27FC236}">
                  <a16:creationId xmlns:a16="http://schemas.microsoft.com/office/drawing/2014/main" id="{5D512F69-6767-4272-B461-3C36087545E6}"/>
                </a:ext>
                <a:ext uri="{C183D7F6-B498-43B3-948B-1728B52AA6E4}">
                  <adec:decorative xmlns:adec="http://schemas.microsoft.com/office/drawing/2017/decorative" val="1"/>
                </a:ext>
              </a:extLst>
            </p:cNvPr>
            <p:cNvCxnSpPr>
              <a:cxnSpLocks/>
            </p:cNvCxnSpPr>
            <p:nvPr/>
          </p:nvCxnSpPr>
          <p:spPr>
            <a:xfrm>
              <a:off x="1422937" y="2001894"/>
              <a:ext cx="269186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FCEEF069-E91A-4117-8837-3E6B26297043}"/>
              </a:ext>
            </a:extLst>
          </p:cNvPr>
          <p:cNvSpPr/>
          <p:nvPr/>
        </p:nvSpPr>
        <p:spPr>
          <a:xfrm>
            <a:off x="1303589" y="2350425"/>
            <a:ext cx="4305641" cy="2462213"/>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Contact your lender</a:t>
            </a:r>
          </a:p>
          <a:p>
            <a:pPr marL="285750" indent="-285750">
              <a:spcAft>
                <a:spcPts val="600"/>
              </a:spcAft>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If you do not have a lender, find one on Lender Match: </a:t>
            </a:r>
            <a:r>
              <a:rPr lang="en-US" sz="2400" dirty="0">
                <a:latin typeface="Source Sans Pro" panose="020B0503030403020204" pitchFamily="34" charset="0"/>
                <a:ea typeface="Source Sans Pro" panose="020B0503030403020204" pitchFamily="34" charset="0"/>
                <a:cs typeface="Arial" panose="020B0604020202020204" pitchFamily="34" charset="0"/>
                <a:hlinkClick r:id="rId3"/>
              </a:rPr>
              <a:t>sba.gov/</a:t>
            </a:r>
            <a:r>
              <a:rPr lang="en-US" sz="2400" dirty="0" err="1">
                <a:latin typeface="Source Sans Pro" panose="020B0503030403020204" pitchFamily="34" charset="0"/>
                <a:ea typeface="Source Sans Pro" panose="020B0503030403020204" pitchFamily="34" charset="0"/>
                <a:cs typeface="Arial" panose="020B0604020202020204" pitchFamily="34" charset="0"/>
                <a:hlinkClick r:id="rId3"/>
              </a:rPr>
              <a:t>LenderMatch</a:t>
            </a:r>
            <a:endParaRPr lang="en-US" sz="2400" dirty="0">
              <a:latin typeface="Source Sans Pro" panose="020B0503030403020204" pitchFamily="34" charset="0"/>
              <a:ea typeface="Source Sans Pro" panose="020B0503030403020204" pitchFamily="34" charset="0"/>
              <a:cs typeface="Arial" panose="020B0604020202020204" pitchFamily="34" charset="0"/>
            </a:endParaRPr>
          </a:p>
          <a:p>
            <a:pPr marL="285750" indent="-285750">
              <a:spcAft>
                <a:spcPts val="600"/>
              </a:spcAft>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Visit </a:t>
            </a:r>
            <a:r>
              <a:rPr lang="en-US" sz="2400" dirty="0">
                <a:latin typeface="Source Sans Pro" panose="020B0503030403020204" pitchFamily="34" charset="0"/>
                <a:ea typeface="Source Sans Pro" panose="020B0503030403020204" pitchFamily="34" charset="0"/>
                <a:cs typeface="Arial" panose="020B0604020202020204" pitchFamily="34" charset="0"/>
                <a:hlinkClick r:id="rId4"/>
              </a:rPr>
              <a:t>www.sba.gov/ppp</a:t>
            </a:r>
            <a:r>
              <a:rPr lang="en-US" sz="2400" dirty="0">
                <a:latin typeface="Source Sans Pro" panose="020B0503030403020204" pitchFamily="34" charset="0"/>
                <a:ea typeface="Source Sans Pro" panose="020B0503030403020204" pitchFamily="34" charset="0"/>
                <a:cs typeface="Arial" panose="020B0604020202020204" pitchFamily="34" charset="0"/>
              </a:rPr>
              <a:t> for the most up-to-date documents</a:t>
            </a:r>
          </a:p>
        </p:txBody>
      </p:sp>
      <p:grpSp>
        <p:nvGrpSpPr>
          <p:cNvPr id="30" name="Group 29" descr="Additional Resources">
            <a:extLst>
              <a:ext uri="{FF2B5EF4-FFF2-40B4-BE49-F238E27FC236}">
                <a16:creationId xmlns:a16="http://schemas.microsoft.com/office/drawing/2014/main" id="{204097CC-8835-4517-86A7-1EBAA234326F}"/>
              </a:ext>
              <a:ext uri="{C183D7F6-B498-43B3-948B-1728B52AA6E4}">
                <adec:decorative xmlns:adec="http://schemas.microsoft.com/office/drawing/2017/decorative" val="0"/>
              </a:ext>
            </a:extLst>
          </p:cNvPr>
          <p:cNvGrpSpPr/>
          <p:nvPr/>
        </p:nvGrpSpPr>
        <p:grpSpPr>
          <a:xfrm>
            <a:off x="6650257" y="1426178"/>
            <a:ext cx="3723358" cy="635932"/>
            <a:chOff x="7168417" y="1319498"/>
            <a:chExt cx="3723358" cy="635932"/>
          </a:xfrm>
        </p:grpSpPr>
        <p:sp>
          <p:nvSpPr>
            <p:cNvPr id="24" name="TextBox 23">
              <a:extLst>
                <a:ext uri="{FF2B5EF4-FFF2-40B4-BE49-F238E27FC236}">
                  <a16:creationId xmlns:a16="http://schemas.microsoft.com/office/drawing/2014/main" id="{95D1F59B-A4E8-44B6-B7AA-9E5AD86E516D}"/>
                </a:ext>
              </a:extLst>
            </p:cNvPr>
            <p:cNvSpPr txBox="1"/>
            <p:nvPr/>
          </p:nvSpPr>
          <p:spPr>
            <a:xfrm>
              <a:off x="7168417" y="1319498"/>
              <a:ext cx="3723358" cy="523220"/>
            </a:xfrm>
            <a:prstGeom prst="rect">
              <a:avLst/>
            </a:prstGeom>
            <a:solidFill>
              <a:schemeClr val="bg1"/>
            </a:solidFill>
          </p:spPr>
          <p:txBody>
            <a:bodyPr wrap="square" rtlCol="0">
              <a:spAutoFit/>
            </a:bodyPr>
            <a:lstStyle/>
            <a:p>
              <a:pPr algn="ctr"/>
              <a:r>
                <a:rPr lang="en-US" sz="2800" b="1" dirty="0">
                  <a:solidFill>
                    <a:schemeClr val="bg2"/>
                  </a:solidFill>
                  <a:latin typeface="Source Sans Pro" charset="0"/>
                  <a:ea typeface="Source Sans Pro" charset="0"/>
                  <a:cs typeface="Source Sans Pro" charset="0"/>
                </a:rPr>
                <a:t>Additional Resources</a:t>
              </a:r>
              <a:endParaRPr lang="en-US" sz="2400" dirty="0">
                <a:latin typeface="Source Sans Pro" charset="0"/>
                <a:ea typeface="Source Sans Pro" charset="0"/>
                <a:cs typeface="Source Sans Pro" charset="0"/>
              </a:endParaRPr>
            </a:p>
          </p:txBody>
        </p:sp>
        <p:cxnSp>
          <p:nvCxnSpPr>
            <p:cNvPr id="25" name="Straight Connector 24">
              <a:extLst>
                <a:ext uri="{FF2B5EF4-FFF2-40B4-BE49-F238E27FC236}">
                  <a16:creationId xmlns:a16="http://schemas.microsoft.com/office/drawing/2014/main" id="{BE50F342-6AD0-44CD-BD3A-21BD38CA34EA}"/>
                </a:ext>
                <a:ext uri="{C183D7F6-B498-43B3-948B-1728B52AA6E4}">
                  <adec:decorative xmlns:adec="http://schemas.microsoft.com/office/drawing/2017/decorative" val="1"/>
                </a:ext>
              </a:extLst>
            </p:cNvPr>
            <p:cNvCxnSpPr>
              <a:cxnSpLocks/>
            </p:cNvCxnSpPr>
            <p:nvPr/>
          </p:nvCxnSpPr>
          <p:spPr>
            <a:xfrm flipV="1">
              <a:off x="7254240" y="1935762"/>
              <a:ext cx="3530855" cy="19668"/>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2" name="Rectangle 11">
            <a:extLst>
              <a:ext uri="{FF2B5EF4-FFF2-40B4-BE49-F238E27FC236}">
                <a16:creationId xmlns:a16="http://schemas.microsoft.com/office/drawing/2014/main" id="{092C7090-D5B6-42D7-90EE-AB33B5470C7D}"/>
              </a:ext>
            </a:extLst>
          </p:cNvPr>
          <p:cNvSpPr/>
          <p:nvPr/>
        </p:nvSpPr>
        <p:spPr>
          <a:xfrm>
            <a:off x="6315956" y="2350425"/>
            <a:ext cx="4641604" cy="2462213"/>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Contact your local SBA District Office or Resource Partner: </a:t>
            </a:r>
            <a:r>
              <a:rPr lang="en-US" sz="2400" dirty="0">
                <a:latin typeface="Source Sans Pro" panose="020B0503030403020204" pitchFamily="34" charset="0"/>
                <a:ea typeface="Source Sans Pro" panose="020B0503030403020204" pitchFamily="34" charset="0"/>
                <a:cs typeface="Arial" panose="020B0604020202020204" pitchFamily="34" charset="0"/>
                <a:hlinkClick r:id="rId5"/>
              </a:rPr>
              <a:t>sba.gov/local-assistance</a:t>
            </a:r>
            <a:r>
              <a:rPr lang="en-US" sz="2400" dirty="0">
                <a:latin typeface="Source Sans Pro" panose="020B0503030403020204" pitchFamily="34" charset="0"/>
                <a:ea typeface="Source Sans Pro" panose="020B0503030403020204" pitchFamily="34" charset="0"/>
                <a:cs typeface="Arial" panose="020B0604020202020204" pitchFamily="34" charset="0"/>
              </a:rPr>
              <a:t> </a:t>
            </a:r>
          </a:p>
          <a:p>
            <a:pPr marL="285750" indent="-285750">
              <a:spcAft>
                <a:spcPts val="600"/>
              </a:spcAft>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Subscribe to SBA e-newsletter: </a:t>
            </a:r>
            <a:r>
              <a:rPr lang="en-US" sz="2400" dirty="0">
                <a:latin typeface="Source Sans Pro" panose="020B0503030403020204" pitchFamily="34" charset="0"/>
                <a:ea typeface="Source Sans Pro" panose="020B0503030403020204" pitchFamily="34" charset="0"/>
                <a:cs typeface="Arial" panose="020B0604020202020204" pitchFamily="34" charset="0"/>
                <a:hlinkClick r:id="rId6"/>
              </a:rPr>
              <a:t>www.sba.gov/updates</a:t>
            </a:r>
            <a:r>
              <a:rPr lang="en-US" sz="2400" dirty="0">
                <a:latin typeface="Source Sans Pro" panose="020B0503030403020204" pitchFamily="34" charset="0"/>
                <a:ea typeface="Source Sans Pro" panose="020B0503030403020204" pitchFamily="34" charset="0"/>
                <a:cs typeface="Arial" panose="020B0604020202020204" pitchFamily="34" charset="0"/>
              </a:rPr>
              <a:t> </a:t>
            </a:r>
          </a:p>
          <a:p>
            <a:pPr marL="285750" indent="-285750">
              <a:spcAft>
                <a:spcPts val="600"/>
              </a:spcAft>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cs typeface="Arial" panose="020B0604020202020204" pitchFamily="34" charset="0"/>
              </a:rPr>
              <a:t>Follow SBA on Twitter: @</a:t>
            </a:r>
            <a:r>
              <a:rPr lang="en-US" sz="2400" dirty="0" err="1">
                <a:latin typeface="Source Sans Pro" panose="020B0503030403020204" pitchFamily="34" charset="0"/>
                <a:ea typeface="Source Sans Pro" panose="020B0503030403020204" pitchFamily="34" charset="0"/>
                <a:cs typeface="Arial" panose="020B0604020202020204" pitchFamily="34" charset="0"/>
              </a:rPr>
              <a:t>SBAgov</a:t>
            </a:r>
            <a:endParaRPr lang="en-US" sz="2400" dirty="0">
              <a:latin typeface="Source Sans Pro" panose="020B0503030403020204" pitchFamily="34" charset="0"/>
              <a:ea typeface="Source Sans Pro" panose="020B0503030403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169A1F1E-F48C-4CB2-90D7-45A0E6F2D28E}"/>
              </a:ext>
            </a:extLst>
          </p:cNvPr>
          <p:cNvSpPr txBox="1"/>
          <p:nvPr/>
        </p:nvSpPr>
        <p:spPr>
          <a:xfrm>
            <a:off x="838200" y="4953000"/>
            <a:ext cx="10774680" cy="1015663"/>
          </a:xfrm>
          <a:prstGeom prst="rect">
            <a:avLst/>
          </a:prstGeom>
          <a:noFill/>
        </p:spPr>
        <p:txBody>
          <a:bodyPr wrap="square" rtlCol="0">
            <a:spAutoFit/>
          </a:bodyPr>
          <a:lstStyle/>
          <a:p>
            <a:pPr algn="ctr"/>
            <a:r>
              <a:rPr lang="en-US" sz="3000" b="1" dirty="0">
                <a:solidFill>
                  <a:schemeClr val="bg2"/>
                </a:solidFill>
                <a:latin typeface="Source Sans Pro" panose="020B0503030403020204" pitchFamily="34" charset="0"/>
                <a:ea typeface="Source Sans Pro" panose="020B0503030403020204" pitchFamily="34" charset="0"/>
              </a:rPr>
              <a:t>Contact us</a:t>
            </a:r>
          </a:p>
          <a:p>
            <a:pPr algn="ctr"/>
            <a:r>
              <a:rPr lang="en-US" sz="3000" b="1" dirty="0">
                <a:solidFill>
                  <a:schemeClr val="bg2"/>
                </a:solidFill>
                <a:highlight>
                  <a:srgbClr val="FFFF00"/>
                </a:highlight>
                <a:latin typeface="Source Sans Pro" panose="020B0503030403020204" pitchFamily="34" charset="0"/>
                <a:ea typeface="Source Sans Pro" panose="020B0503030403020204" pitchFamily="34" charset="0"/>
              </a:rPr>
              <a:t>(XXX) XXX-XXXX 		District@sba.gov</a:t>
            </a:r>
          </a:p>
        </p:txBody>
      </p:sp>
    </p:spTree>
    <p:extLst>
      <p:ext uri="{BB962C8B-B14F-4D97-AF65-F5344CB8AC3E}">
        <p14:creationId xmlns:p14="http://schemas.microsoft.com/office/powerpoint/2010/main" val="2430410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76B78-7BF2-4DDD-A919-BA4DD324BDC2}"/>
              </a:ext>
            </a:extLst>
          </p:cNvPr>
          <p:cNvSpPr>
            <a:spLocks noGrp="1"/>
          </p:cNvSpPr>
          <p:nvPr>
            <p:ph type="title"/>
          </p:nvPr>
        </p:nvSpPr>
        <p:spPr/>
        <p:txBody>
          <a:bodyPr/>
          <a:lstStyle/>
          <a:p>
            <a:r>
              <a:rPr lang="en-US" dirty="0">
                <a:latin typeface="Source Sans Pro" panose="020B0503030403020204" pitchFamily="34" charset="0"/>
                <a:ea typeface="Source Sans Pro" panose="020B0503030403020204" pitchFamily="34" charset="0"/>
                <a:cs typeface="Arial" panose="020B0604020202020204" pitchFamily="34" charset="0"/>
              </a:rPr>
              <a:t>Questions</a:t>
            </a:r>
            <a:r>
              <a:rPr lang="en-US" dirty="0">
                <a:latin typeface="Source Sans Pro" panose="020B0503030403020204" pitchFamily="34" charset="0"/>
                <a:ea typeface="Source Sans Pro" panose="020B0503030403020204" pitchFamily="34" charset="0"/>
              </a:rPr>
              <a:t> </a:t>
            </a:r>
          </a:p>
        </p:txBody>
      </p:sp>
      <p:pic>
        <p:nvPicPr>
          <p:cNvPr id="6" name="Picture 5" descr="Icon showing question bubble.&#10;">
            <a:extLst>
              <a:ext uri="{FF2B5EF4-FFF2-40B4-BE49-F238E27FC236}">
                <a16:creationId xmlns:a16="http://schemas.microsoft.com/office/drawing/2014/main" id="{700CDCE2-E80F-41E8-97B5-D5DBA6617636}"/>
              </a:ext>
            </a:extLst>
          </p:cNvPr>
          <p:cNvPicPr>
            <a:picLocks noChangeAspect="1"/>
          </p:cNvPicPr>
          <p:nvPr/>
        </p:nvPicPr>
        <p:blipFill>
          <a:blip r:embed="rId3"/>
          <a:stretch>
            <a:fillRect/>
          </a:stretch>
        </p:blipFill>
        <p:spPr>
          <a:xfrm>
            <a:off x="4558352" y="2056100"/>
            <a:ext cx="3075296" cy="2745800"/>
          </a:xfrm>
          <a:prstGeom prst="rect">
            <a:avLst/>
          </a:prstGeom>
        </p:spPr>
      </p:pic>
    </p:spTree>
    <p:extLst>
      <p:ext uri="{BB962C8B-B14F-4D97-AF65-F5344CB8AC3E}">
        <p14:creationId xmlns:p14="http://schemas.microsoft.com/office/powerpoint/2010/main" val="25027693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Internal Use Only"/>
</p:tagLst>
</file>

<file path=ppt/theme/theme1.xml><?xml version="1.0" encoding="utf-8"?>
<a:theme xmlns:a="http://schemas.openxmlformats.org/drawingml/2006/main" name="Office Theme">
  <a:themeElements>
    <a:clrScheme name="Custom 1">
      <a:dk1>
        <a:srgbClr val="1B1E29"/>
      </a:dk1>
      <a:lt1>
        <a:srgbClr val="FFFFFF"/>
      </a:lt1>
      <a:dk2>
        <a:srgbClr val="002E6D"/>
      </a:dk2>
      <a:lt2>
        <a:srgbClr val="007DBC"/>
      </a:lt2>
      <a:accent1>
        <a:srgbClr val="969696"/>
      </a:accent1>
      <a:accent2>
        <a:srgbClr val="197E4E"/>
      </a:accent2>
      <a:accent3>
        <a:srgbClr val="F1C400"/>
      </a:accent3>
      <a:accent4>
        <a:srgbClr val="7AC5EB"/>
      </a:accent4>
      <a:accent5>
        <a:srgbClr val="CC0000"/>
      </a:accent5>
      <a:accent6>
        <a:srgbClr val="FFFFFF"/>
      </a:accent6>
      <a:hlink>
        <a:srgbClr val="007DBC"/>
      </a:hlink>
      <a:folHlink>
        <a:srgbClr val="7AC5EB"/>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A PPT Template 16 9 NEW LOGO.potx" id="{79D6B909-8513-466B-9F52-EE9FC5D8C19E}" vid="{F731198C-E7EC-4C2C-836D-1EE1FDCBE9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FA9F0FB1290924F8A3B90CF1A8039F1" ma:contentTypeVersion="2" ma:contentTypeDescription="Create a new document." ma:contentTypeScope="" ma:versionID="be29dc8886fd4a168e77c7d375c509a2">
  <xsd:schema xmlns:xsd="http://www.w3.org/2001/XMLSchema" xmlns:xs="http://www.w3.org/2001/XMLSchema" xmlns:p="http://schemas.microsoft.com/office/2006/metadata/properties" xmlns:ns2="bb58ca13-d299-4b30-b09e-7a790476f3ec" targetNamespace="http://schemas.microsoft.com/office/2006/metadata/properties" ma:root="true" ma:fieldsID="e51382ff3d13125d91969d70d7958288" ns2:_="">
    <xsd:import namespace="bb58ca13-d299-4b30-b09e-7a790476f3ec"/>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58ca13-d299-4b30-b09e-7a790476f3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8CDABE-50F4-44EE-8712-A28462AB9E0A}">
  <ds:schemaRefs>
    <ds:schemaRef ds:uri="http://schemas.openxmlformats.org/package/2006/metadata/core-propertie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dcmitype/"/>
    <ds:schemaRef ds:uri="bb58ca13-d299-4b30-b09e-7a790476f3ec"/>
    <ds:schemaRef ds:uri="http://www.w3.org/XML/1998/namespace"/>
    <ds:schemaRef ds:uri="http://purl.org/dc/terms/"/>
  </ds:schemaRefs>
</ds:datastoreItem>
</file>

<file path=customXml/itemProps2.xml><?xml version="1.0" encoding="utf-8"?>
<ds:datastoreItem xmlns:ds="http://schemas.openxmlformats.org/officeDocument/2006/customXml" ds:itemID="{CE0CF379-EE7A-4052-9C39-38C27A8E9C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58ca13-d299-4b30-b09e-7a790476f3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6C5401-6821-4C67-AAFB-3860AF4601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1263</Words>
  <Application>Microsoft Office PowerPoint</Application>
  <PresentationFormat>Widescreen</PresentationFormat>
  <Paragraphs>105</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DejaVu Sans</vt:lpstr>
      <vt:lpstr>Nimbus Sans L</vt:lpstr>
      <vt:lpstr>Source Sans Pro</vt:lpstr>
      <vt:lpstr>Symbol</vt:lpstr>
      <vt:lpstr>Office Theme</vt:lpstr>
      <vt:lpstr>Paycheck Protection Program  Re-Launch Overview</vt:lpstr>
      <vt:lpstr>Agenda</vt:lpstr>
      <vt:lpstr>Where  We Are</vt:lpstr>
      <vt:lpstr>Paycheck Protection Program Key 2021 Dates</vt:lpstr>
      <vt:lpstr>What is a First Draw PPP Loan?  For eligible applicants that did not receive a PPP loan prior to Aug. 9, 2020</vt:lpstr>
      <vt:lpstr>First Draw PPP Loan Eligibility  Must comply with size standards, eligibility criteria &amp; certain limitations   </vt:lpstr>
      <vt:lpstr>What is a Second Draw PPP Loan?  For borrowers that previously received a PPP loan, have 300 employees or less, and suffered a 25% reduction in gross receipts</vt:lpstr>
      <vt:lpstr>Second Draw PPP Loan Eligibility  Must have previously received a First Draw PPP loan   </vt:lpstr>
      <vt:lpstr>PPP Loan Forgiveness  Borrowers must apply for forgiveness through their lender;  lenders submit borrower forgiveness decisions to the SBA</vt:lpstr>
      <vt:lpstr>What to do Now &amp; Additional Resources</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Paycheck Protection Program (PPP)  Re-Launch Overview</dc:title>
  <dc:creator/>
  <cp:lastModifiedBy/>
  <cp:revision>1</cp:revision>
  <dcterms:created xsi:type="dcterms:W3CDTF">2021-01-07T17:35:50Z</dcterms:created>
  <dcterms:modified xsi:type="dcterms:W3CDTF">2021-01-27T18:56:34Z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0x0101003FA9F0FB1290924F8A3B90CF1A8039F1</vt:lpwstr>
  </property>
</Properties>
</file>