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56" r:id="rId5"/>
    <p:sldId id="257" r:id="rId6"/>
    <p:sldId id="314" r:id="rId7"/>
    <p:sldId id="285" r:id="rId8"/>
    <p:sldId id="309" r:id="rId9"/>
    <p:sldId id="311" r:id="rId10"/>
    <p:sldId id="312" r:id="rId11"/>
    <p:sldId id="310" r:id="rId12"/>
    <p:sldId id="313" r:id="rId13"/>
    <p:sldId id="317" r:id="rId14"/>
    <p:sldId id="316" r:id="rId15"/>
    <p:sldId id="318" r:id="rId16"/>
    <p:sldId id="319" r:id="rId17"/>
    <p:sldId id="315" r:id="rId18"/>
    <p:sldId id="308" r:id="rId19"/>
    <p:sldId id="300" r:id="rId20"/>
    <p:sldId id="301" r:id="rId21"/>
    <p:sldId id="305" r:id="rId22"/>
    <p:sldId id="306"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 Killian" initials="K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E7F"/>
    <a:srgbClr val="003F80"/>
    <a:srgbClr val="CC3538"/>
    <a:srgbClr val="898989"/>
    <a:srgbClr val="007EB4"/>
    <a:srgbClr val="000000"/>
    <a:srgbClr val="0091C9"/>
    <a:srgbClr val="168E60"/>
    <a:srgbClr val="F5CD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58F027-41EA-47D6-95CC-AF0589D2CC2F}" v="2" dt="2021-01-19T20:33:54.0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0636"/>
  </p:normalViewPr>
  <p:slideViewPr>
    <p:cSldViewPr snapToGrid="0" snapToObjects="1">
      <p:cViewPr varScale="1">
        <p:scale>
          <a:sx n="114" d="100"/>
          <a:sy n="114" d="100"/>
        </p:scale>
        <p:origin x="1386" y="102"/>
      </p:cViewPr>
      <p:guideLst/>
    </p:cSldViewPr>
  </p:slideViewPr>
  <p:outlineViewPr>
    <p:cViewPr>
      <p:scale>
        <a:sx n="33" d="100"/>
        <a:sy n="33" d="100"/>
      </p:scale>
      <p:origin x="0" y="-5464"/>
    </p:cViewPr>
  </p:outlineViewPr>
  <p:notesTextViewPr>
    <p:cViewPr>
      <p:scale>
        <a:sx n="125" d="100"/>
        <a:sy n="125" d="100"/>
      </p:scale>
      <p:origin x="0" y="0"/>
    </p:cViewPr>
  </p:notesTextViewPr>
  <p:sorterViewPr>
    <p:cViewPr>
      <p:scale>
        <a:sx n="180" d="100"/>
        <a:sy n="180" d="100"/>
      </p:scale>
      <p:origin x="0" y="-54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Madsen" userId="8ca6484d-87a8-4c52-827f-8b4446110c86" providerId="ADAL" clId="{6258F027-41EA-47D6-95CC-AF0589D2CC2F}"/>
    <pc:docChg chg="custSel addSld delSld modSld sldOrd modNotesMaster modHandout">
      <pc:chgData name="Shannon Madsen" userId="8ca6484d-87a8-4c52-827f-8b4446110c86" providerId="ADAL" clId="{6258F027-41EA-47D6-95CC-AF0589D2CC2F}" dt="2021-01-19T22:01:25.454" v="530" actId="1076"/>
      <pc:docMkLst>
        <pc:docMk/>
      </pc:docMkLst>
      <pc:sldChg chg="modNotes">
        <pc:chgData name="Shannon Madsen" userId="8ca6484d-87a8-4c52-827f-8b4446110c86" providerId="ADAL" clId="{6258F027-41EA-47D6-95CC-AF0589D2CC2F}" dt="2021-01-19T18:03:44.531" v="268"/>
        <pc:sldMkLst>
          <pc:docMk/>
          <pc:sldMk cId="2447581" sldId="256"/>
        </pc:sldMkLst>
      </pc:sldChg>
      <pc:sldChg chg="delSp modSp mod">
        <pc:chgData name="Shannon Madsen" userId="8ca6484d-87a8-4c52-827f-8b4446110c86" providerId="ADAL" clId="{6258F027-41EA-47D6-95CC-AF0589D2CC2F}" dt="2021-01-19T21:57:17.705" v="526" actId="1076"/>
        <pc:sldMkLst>
          <pc:docMk/>
          <pc:sldMk cId="3299948320" sldId="257"/>
        </pc:sldMkLst>
        <pc:spChg chg="mod">
          <ac:chgData name="Shannon Madsen" userId="8ca6484d-87a8-4c52-827f-8b4446110c86" providerId="ADAL" clId="{6258F027-41EA-47D6-95CC-AF0589D2CC2F}" dt="2021-01-19T21:57:17.705" v="526" actId="1076"/>
          <ac:spMkLst>
            <pc:docMk/>
            <pc:sldMk cId="3299948320" sldId="257"/>
            <ac:spMk id="2" creationId="{FA03CB6E-744F-4EFF-9937-F50CBEE033F9}"/>
          </ac:spMkLst>
        </pc:spChg>
        <pc:spChg chg="del mod">
          <ac:chgData name="Shannon Madsen" userId="8ca6484d-87a8-4c52-827f-8b4446110c86" providerId="ADAL" clId="{6258F027-41EA-47D6-95CC-AF0589D2CC2F}" dt="2021-01-19T21:57:14.382" v="525" actId="478"/>
          <ac:spMkLst>
            <pc:docMk/>
            <pc:sldMk cId="3299948320" sldId="257"/>
            <ac:spMk id="4" creationId="{F0F2A05D-2C93-4135-AD0E-604E3578E8B0}"/>
          </ac:spMkLst>
        </pc:spChg>
      </pc:sldChg>
      <pc:sldChg chg="modSp mod">
        <pc:chgData name="Shannon Madsen" userId="8ca6484d-87a8-4c52-827f-8b4446110c86" providerId="ADAL" clId="{6258F027-41EA-47D6-95CC-AF0589D2CC2F}" dt="2021-01-19T17:54:22.667" v="0" actId="207"/>
        <pc:sldMkLst>
          <pc:docMk/>
          <pc:sldMk cId="3023975151" sldId="285"/>
        </pc:sldMkLst>
        <pc:spChg chg="mod">
          <ac:chgData name="Shannon Madsen" userId="8ca6484d-87a8-4c52-827f-8b4446110c86" providerId="ADAL" clId="{6258F027-41EA-47D6-95CC-AF0589D2CC2F}" dt="2021-01-19T17:54:22.667" v="0" actId="207"/>
          <ac:spMkLst>
            <pc:docMk/>
            <pc:sldMk cId="3023975151" sldId="285"/>
            <ac:spMk id="6" creationId="{5EBE384E-CE27-4086-9F73-F493AE6BD1AB}"/>
          </ac:spMkLst>
        </pc:spChg>
      </pc:sldChg>
      <pc:sldChg chg="modSp mod">
        <pc:chgData name="Shannon Madsen" userId="8ca6484d-87a8-4c52-827f-8b4446110c86" providerId="ADAL" clId="{6258F027-41EA-47D6-95CC-AF0589D2CC2F}" dt="2021-01-19T21:39:51.868" v="506" actId="20577"/>
        <pc:sldMkLst>
          <pc:docMk/>
          <pc:sldMk cId="3894202976" sldId="300"/>
        </pc:sldMkLst>
        <pc:spChg chg="mod">
          <ac:chgData name="Shannon Madsen" userId="8ca6484d-87a8-4c52-827f-8b4446110c86" providerId="ADAL" clId="{6258F027-41EA-47D6-95CC-AF0589D2CC2F}" dt="2021-01-19T21:39:51.868" v="506" actId="20577"/>
          <ac:spMkLst>
            <pc:docMk/>
            <pc:sldMk cId="3894202976" sldId="300"/>
            <ac:spMk id="6" creationId="{5EBE384E-CE27-4086-9F73-F493AE6BD1AB}"/>
          </ac:spMkLst>
        </pc:spChg>
      </pc:sldChg>
      <pc:sldChg chg="del">
        <pc:chgData name="Shannon Madsen" userId="8ca6484d-87a8-4c52-827f-8b4446110c86" providerId="ADAL" clId="{6258F027-41EA-47D6-95CC-AF0589D2CC2F}" dt="2021-01-19T21:38:11.836" v="503" actId="2696"/>
        <pc:sldMkLst>
          <pc:docMk/>
          <pc:sldMk cId="823307033" sldId="302"/>
        </pc:sldMkLst>
      </pc:sldChg>
      <pc:sldChg chg="del">
        <pc:chgData name="Shannon Madsen" userId="8ca6484d-87a8-4c52-827f-8b4446110c86" providerId="ADAL" clId="{6258F027-41EA-47D6-95CC-AF0589D2CC2F}" dt="2021-01-19T21:39:59.969" v="507" actId="2696"/>
        <pc:sldMkLst>
          <pc:docMk/>
          <pc:sldMk cId="3881472475" sldId="303"/>
        </pc:sldMkLst>
      </pc:sldChg>
      <pc:sldChg chg="del">
        <pc:chgData name="Shannon Madsen" userId="8ca6484d-87a8-4c52-827f-8b4446110c86" providerId="ADAL" clId="{6258F027-41EA-47D6-95CC-AF0589D2CC2F}" dt="2021-01-19T21:38:02.797" v="502" actId="2696"/>
        <pc:sldMkLst>
          <pc:docMk/>
          <pc:sldMk cId="3418524116" sldId="304"/>
        </pc:sldMkLst>
      </pc:sldChg>
      <pc:sldChg chg="del">
        <pc:chgData name="Shannon Madsen" userId="8ca6484d-87a8-4c52-827f-8b4446110c86" providerId="ADAL" clId="{6258F027-41EA-47D6-95CC-AF0589D2CC2F}" dt="2021-01-19T21:38:22.397" v="504" actId="2696"/>
        <pc:sldMkLst>
          <pc:docMk/>
          <pc:sldMk cId="1378323534" sldId="307"/>
        </pc:sldMkLst>
      </pc:sldChg>
      <pc:sldChg chg="modSp mod">
        <pc:chgData name="Shannon Madsen" userId="8ca6484d-87a8-4c52-827f-8b4446110c86" providerId="ADAL" clId="{6258F027-41EA-47D6-95CC-AF0589D2CC2F}" dt="2021-01-19T21:08:43.893" v="486" actId="5793"/>
        <pc:sldMkLst>
          <pc:docMk/>
          <pc:sldMk cId="3941491667" sldId="309"/>
        </pc:sldMkLst>
        <pc:spChg chg="mod">
          <ac:chgData name="Shannon Madsen" userId="8ca6484d-87a8-4c52-827f-8b4446110c86" providerId="ADAL" clId="{6258F027-41EA-47D6-95CC-AF0589D2CC2F}" dt="2021-01-19T18:00:53.271" v="21" actId="20577"/>
          <ac:spMkLst>
            <pc:docMk/>
            <pc:sldMk cId="3941491667" sldId="309"/>
            <ac:spMk id="5" creationId="{59AAE41A-BC83-4F60-BB05-1B930EF17F02}"/>
          </ac:spMkLst>
        </pc:spChg>
        <pc:spChg chg="mod">
          <ac:chgData name="Shannon Madsen" userId="8ca6484d-87a8-4c52-827f-8b4446110c86" providerId="ADAL" clId="{6258F027-41EA-47D6-95CC-AF0589D2CC2F}" dt="2021-01-19T21:08:43.893" v="486" actId="5793"/>
          <ac:spMkLst>
            <pc:docMk/>
            <pc:sldMk cId="3941491667" sldId="309"/>
            <ac:spMk id="6" creationId="{5EBE384E-CE27-4086-9F73-F493AE6BD1AB}"/>
          </ac:spMkLst>
        </pc:spChg>
      </pc:sldChg>
      <pc:sldChg chg="modSp mod">
        <pc:chgData name="Shannon Madsen" userId="8ca6484d-87a8-4c52-827f-8b4446110c86" providerId="ADAL" clId="{6258F027-41EA-47D6-95CC-AF0589D2CC2F}" dt="2021-01-19T21:36:11.956" v="495" actId="27636"/>
        <pc:sldMkLst>
          <pc:docMk/>
          <pc:sldMk cId="767143685" sldId="310"/>
        </pc:sldMkLst>
        <pc:spChg chg="mod">
          <ac:chgData name="Shannon Madsen" userId="8ca6484d-87a8-4c52-827f-8b4446110c86" providerId="ADAL" clId="{6258F027-41EA-47D6-95CC-AF0589D2CC2F}" dt="2021-01-19T21:36:11.956" v="495" actId="27636"/>
          <ac:spMkLst>
            <pc:docMk/>
            <pc:sldMk cId="767143685" sldId="310"/>
            <ac:spMk id="6" creationId="{5EBE384E-CE27-4086-9F73-F493AE6BD1AB}"/>
          </ac:spMkLst>
        </pc:spChg>
      </pc:sldChg>
      <pc:sldChg chg="modSp mod">
        <pc:chgData name="Shannon Madsen" userId="8ca6484d-87a8-4c52-827f-8b4446110c86" providerId="ADAL" clId="{6258F027-41EA-47D6-95CC-AF0589D2CC2F}" dt="2021-01-19T21:08:04.928" v="483" actId="207"/>
        <pc:sldMkLst>
          <pc:docMk/>
          <pc:sldMk cId="3377753115" sldId="311"/>
        </pc:sldMkLst>
        <pc:spChg chg="mod">
          <ac:chgData name="Shannon Madsen" userId="8ca6484d-87a8-4c52-827f-8b4446110c86" providerId="ADAL" clId="{6258F027-41EA-47D6-95CC-AF0589D2CC2F}" dt="2021-01-19T21:08:04.928" v="483" actId="207"/>
          <ac:spMkLst>
            <pc:docMk/>
            <pc:sldMk cId="3377753115" sldId="311"/>
            <ac:spMk id="6" creationId="{5EBE384E-CE27-4086-9F73-F493AE6BD1AB}"/>
          </ac:spMkLst>
        </pc:spChg>
      </pc:sldChg>
      <pc:sldChg chg="ord">
        <pc:chgData name="Shannon Madsen" userId="8ca6484d-87a8-4c52-827f-8b4446110c86" providerId="ADAL" clId="{6258F027-41EA-47D6-95CC-AF0589D2CC2F}" dt="2021-01-19T22:01:03.433" v="528"/>
        <pc:sldMkLst>
          <pc:docMk/>
          <pc:sldMk cId="4185990050" sldId="312"/>
        </pc:sldMkLst>
      </pc:sldChg>
      <pc:sldChg chg="modSp add mod ord">
        <pc:chgData name="Shannon Madsen" userId="8ca6484d-87a8-4c52-827f-8b4446110c86" providerId="ADAL" clId="{6258F027-41EA-47D6-95CC-AF0589D2CC2F}" dt="2021-01-19T22:01:25.454" v="530" actId="1076"/>
        <pc:sldMkLst>
          <pc:docMk/>
          <pc:sldMk cId="3176680260" sldId="317"/>
        </pc:sldMkLst>
        <pc:spChg chg="mod">
          <ac:chgData name="Shannon Madsen" userId="8ca6484d-87a8-4c52-827f-8b4446110c86" providerId="ADAL" clId="{6258F027-41EA-47D6-95CC-AF0589D2CC2F}" dt="2021-01-19T22:01:25.454" v="530" actId="1076"/>
          <ac:spMkLst>
            <pc:docMk/>
            <pc:sldMk cId="3176680260" sldId="317"/>
            <ac:spMk id="2" creationId="{FA03CB6E-744F-4EFF-9937-F50CBEE033F9}"/>
          </ac:spMkLst>
        </pc:spChg>
      </pc:sldChg>
    </pc:docChg>
  </pc:docChgLst>
  <pc:docChgLst>
    <pc:chgData name="Madsen, Shannon E." userId="8ca6484d-87a8-4c52-827f-8b4446110c86" providerId="ADAL" clId="{6258F027-41EA-47D6-95CC-AF0589D2CC2F}"/>
    <pc:docChg chg="custSel addSld modSld">
      <pc:chgData name="Madsen, Shannon E." userId="8ca6484d-87a8-4c52-827f-8b4446110c86" providerId="ADAL" clId="{6258F027-41EA-47D6-95CC-AF0589D2CC2F}" dt="2021-01-22T20:12:17.766" v="757" actId="207"/>
      <pc:docMkLst>
        <pc:docMk/>
      </pc:docMkLst>
      <pc:sldChg chg="modSp mod">
        <pc:chgData name="Madsen, Shannon E." userId="8ca6484d-87a8-4c52-827f-8b4446110c86" providerId="ADAL" clId="{6258F027-41EA-47D6-95CC-AF0589D2CC2F}" dt="2021-01-22T18:49:32.336" v="1" actId="207"/>
        <pc:sldMkLst>
          <pc:docMk/>
          <pc:sldMk cId="3023975151" sldId="285"/>
        </pc:sldMkLst>
        <pc:spChg chg="mod">
          <ac:chgData name="Madsen, Shannon E." userId="8ca6484d-87a8-4c52-827f-8b4446110c86" providerId="ADAL" clId="{6258F027-41EA-47D6-95CC-AF0589D2CC2F}" dt="2021-01-22T18:49:32.336" v="1" actId="207"/>
          <ac:spMkLst>
            <pc:docMk/>
            <pc:sldMk cId="3023975151" sldId="285"/>
            <ac:spMk id="6" creationId="{5EBE384E-CE27-4086-9F73-F493AE6BD1AB}"/>
          </ac:spMkLst>
        </pc:spChg>
      </pc:sldChg>
      <pc:sldChg chg="modSp mod">
        <pc:chgData name="Madsen, Shannon E." userId="8ca6484d-87a8-4c52-827f-8b4446110c86" providerId="ADAL" clId="{6258F027-41EA-47D6-95CC-AF0589D2CC2F}" dt="2021-01-22T20:04:22.009" v="725" actId="20577"/>
        <pc:sldMkLst>
          <pc:docMk/>
          <pc:sldMk cId="3894202976" sldId="300"/>
        </pc:sldMkLst>
        <pc:spChg chg="mod">
          <ac:chgData name="Madsen, Shannon E." userId="8ca6484d-87a8-4c52-827f-8b4446110c86" providerId="ADAL" clId="{6258F027-41EA-47D6-95CC-AF0589D2CC2F}" dt="2021-01-22T20:04:22.009" v="725" actId="20577"/>
          <ac:spMkLst>
            <pc:docMk/>
            <pc:sldMk cId="3894202976" sldId="300"/>
            <ac:spMk id="6" creationId="{5EBE384E-CE27-4086-9F73-F493AE6BD1AB}"/>
          </ac:spMkLst>
        </pc:spChg>
      </pc:sldChg>
      <pc:sldChg chg="modSp mod">
        <pc:chgData name="Madsen, Shannon E." userId="8ca6484d-87a8-4c52-827f-8b4446110c86" providerId="ADAL" clId="{6258F027-41EA-47D6-95CC-AF0589D2CC2F}" dt="2021-01-22T20:04:35.385" v="732" actId="20577"/>
        <pc:sldMkLst>
          <pc:docMk/>
          <pc:sldMk cId="1785265004" sldId="301"/>
        </pc:sldMkLst>
        <pc:spChg chg="mod">
          <ac:chgData name="Madsen, Shannon E." userId="8ca6484d-87a8-4c52-827f-8b4446110c86" providerId="ADAL" clId="{6258F027-41EA-47D6-95CC-AF0589D2CC2F}" dt="2021-01-22T20:04:35.385" v="732" actId="20577"/>
          <ac:spMkLst>
            <pc:docMk/>
            <pc:sldMk cId="1785265004" sldId="301"/>
            <ac:spMk id="6" creationId="{5EBE384E-CE27-4086-9F73-F493AE6BD1AB}"/>
          </ac:spMkLst>
        </pc:spChg>
      </pc:sldChg>
      <pc:sldChg chg="modSp mod">
        <pc:chgData name="Madsen, Shannon E." userId="8ca6484d-87a8-4c52-827f-8b4446110c86" providerId="ADAL" clId="{6258F027-41EA-47D6-95CC-AF0589D2CC2F}" dt="2021-01-22T20:12:17.766" v="757" actId="207"/>
        <pc:sldMkLst>
          <pc:docMk/>
          <pc:sldMk cId="3927288615" sldId="308"/>
        </pc:sldMkLst>
        <pc:spChg chg="mod">
          <ac:chgData name="Madsen, Shannon E." userId="8ca6484d-87a8-4c52-827f-8b4446110c86" providerId="ADAL" clId="{6258F027-41EA-47D6-95CC-AF0589D2CC2F}" dt="2021-01-22T20:12:17.766" v="757" actId="207"/>
          <ac:spMkLst>
            <pc:docMk/>
            <pc:sldMk cId="3927288615" sldId="308"/>
            <ac:spMk id="6" creationId="{5EBE384E-CE27-4086-9F73-F493AE6BD1AB}"/>
          </ac:spMkLst>
        </pc:spChg>
      </pc:sldChg>
      <pc:sldChg chg="modSp mod">
        <pc:chgData name="Madsen, Shannon E." userId="8ca6484d-87a8-4c52-827f-8b4446110c86" providerId="ADAL" clId="{6258F027-41EA-47D6-95CC-AF0589D2CC2F}" dt="2021-01-22T20:08:12.991" v="733" actId="113"/>
        <pc:sldMkLst>
          <pc:docMk/>
          <pc:sldMk cId="767143685" sldId="310"/>
        </pc:sldMkLst>
        <pc:spChg chg="mod">
          <ac:chgData name="Madsen, Shannon E." userId="8ca6484d-87a8-4c52-827f-8b4446110c86" providerId="ADAL" clId="{6258F027-41EA-47D6-95CC-AF0589D2CC2F}" dt="2021-01-22T20:08:12.991" v="733" actId="113"/>
          <ac:spMkLst>
            <pc:docMk/>
            <pc:sldMk cId="767143685" sldId="310"/>
            <ac:spMk id="6" creationId="{5EBE384E-CE27-4086-9F73-F493AE6BD1AB}"/>
          </ac:spMkLst>
        </pc:spChg>
      </pc:sldChg>
      <pc:sldChg chg="modSp mod">
        <pc:chgData name="Madsen, Shannon E." userId="8ca6484d-87a8-4c52-827f-8b4446110c86" providerId="ADAL" clId="{6258F027-41EA-47D6-95CC-AF0589D2CC2F}" dt="2021-01-22T20:08:50.093" v="735" actId="27636"/>
        <pc:sldMkLst>
          <pc:docMk/>
          <pc:sldMk cId="2877245808" sldId="313"/>
        </pc:sldMkLst>
        <pc:spChg chg="mod">
          <ac:chgData name="Madsen, Shannon E." userId="8ca6484d-87a8-4c52-827f-8b4446110c86" providerId="ADAL" clId="{6258F027-41EA-47D6-95CC-AF0589D2CC2F}" dt="2021-01-22T20:08:50.093" v="735" actId="27636"/>
          <ac:spMkLst>
            <pc:docMk/>
            <pc:sldMk cId="2877245808" sldId="313"/>
            <ac:spMk id="6" creationId="{5EBE384E-CE27-4086-9F73-F493AE6BD1AB}"/>
          </ac:spMkLst>
        </pc:spChg>
      </pc:sldChg>
      <pc:sldChg chg="modSp mod">
        <pc:chgData name="Madsen, Shannon E." userId="8ca6484d-87a8-4c52-827f-8b4446110c86" providerId="ADAL" clId="{6258F027-41EA-47D6-95CC-AF0589D2CC2F}" dt="2021-01-22T20:09:55.359" v="753" actId="20577"/>
        <pc:sldMkLst>
          <pc:docMk/>
          <pc:sldMk cId="1323780864" sldId="316"/>
        </pc:sldMkLst>
        <pc:spChg chg="mod">
          <ac:chgData name="Madsen, Shannon E." userId="8ca6484d-87a8-4c52-827f-8b4446110c86" providerId="ADAL" clId="{6258F027-41EA-47D6-95CC-AF0589D2CC2F}" dt="2021-01-22T20:09:55.359" v="753" actId="20577"/>
          <ac:spMkLst>
            <pc:docMk/>
            <pc:sldMk cId="1323780864" sldId="316"/>
            <ac:spMk id="6" creationId="{5EBE384E-CE27-4086-9F73-F493AE6BD1AB}"/>
          </ac:spMkLst>
        </pc:spChg>
      </pc:sldChg>
      <pc:sldChg chg="modSp add mod">
        <pc:chgData name="Madsen, Shannon E." userId="8ca6484d-87a8-4c52-827f-8b4446110c86" providerId="ADAL" clId="{6258F027-41EA-47D6-95CC-AF0589D2CC2F}" dt="2021-01-22T19:58:53.977" v="619" actId="12"/>
        <pc:sldMkLst>
          <pc:docMk/>
          <pc:sldMk cId="1626656640" sldId="318"/>
        </pc:sldMkLst>
        <pc:spChg chg="mod">
          <ac:chgData name="Madsen, Shannon E." userId="8ca6484d-87a8-4c52-827f-8b4446110c86" providerId="ADAL" clId="{6258F027-41EA-47D6-95CC-AF0589D2CC2F}" dt="2021-01-22T19:58:53.977" v="619" actId="12"/>
          <ac:spMkLst>
            <pc:docMk/>
            <pc:sldMk cId="1626656640" sldId="318"/>
            <ac:spMk id="6" creationId="{5EBE384E-CE27-4086-9F73-F493AE6BD1AB}"/>
          </ac:spMkLst>
        </pc:spChg>
      </pc:sldChg>
      <pc:sldChg chg="modSp add mod">
        <pc:chgData name="Madsen, Shannon E." userId="8ca6484d-87a8-4c52-827f-8b4446110c86" providerId="ADAL" clId="{6258F027-41EA-47D6-95CC-AF0589D2CC2F}" dt="2021-01-22T20:11:41.796" v="756" actId="207"/>
        <pc:sldMkLst>
          <pc:docMk/>
          <pc:sldMk cId="1841134227" sldId="319"/>
        </pc:sldMkLst>
        <pc:spChg chg="mod">
          <ac:chgData name="Madsen, Shannon E." userId="8ca6484d-87a8-4c52-827f-8b4446110c86" providerId="ADAL" clId="{6258F027-41EA-47D6-95CC-AF0589D2CC2F}" dt="2021-01-22T20:11:41.796" v="756" actId="207"/>
          <ac:spMkLst>
            <pc:docMk/>
            <pc:sldMk cId="1841134227" sldId="319"/>
            <ac:spMk id="6" creationId="{5EBE384E-CE27-4086-9F73-F493AE6BD1A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7062E8F-0327-1B44-880E-F1AFCA2C073C}" type="datetimeFigureOut">
              <a:rPr lang="en-US" smtClean="0"/>
              <a:t>1/22/2021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21A873F-EF5E-994B-9976-428F934A075E}" type="slidenum">
              <a:rPr lang="en-US" smtClean="0"/>
              <a:t>‹#›</a:t>
            </a:fld>
            <a:endParaRPr lang="en-US"/>
          </a:p>
        </p:txBody>
      </p:sp>
    </p:spTree>
    <p:extLst>
      <p:ext uri="{BB962C8B-B14F-4D97-AF65-F5344CB8AC3E}">
        <p14:creationId xmlns:p14="http://schemas.microsoft.com/office/powerpoint/2010/main" val="642620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C0BF4D7-81BE-0B4C-B655-82AD930F9C8A}" type="datetimeFigureOut">
              <a:rPr lang="en-US" smtClean="0"/>
              <a:t>1/22/2021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52140A9-11FD-AB46-B99D-C1331D8D84D1}" type="slidenum">
              <a:rPr lang="en-US" smtClean="0"/>
              <a:t>‹#›</a:t>
            </a:fld>
            <a:endParaRPr lang="en-US"/>
          </a:p>
        </p:txBody>
      </p:sp>
    </p:spTree>
    <p:extLst>
      <p:ext uri="{BB962C8B-B14F-4D97-AF65-F5344CB8AC3E}">
        <p14:creationId xmlns:p14="http://schemas.microsoft.com/office/powerpoint/2010/main" val="76007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2140A9-11FD-AB46-B99D-C1331D8D84D1}" type="slidenum">
              <a:rPr lang="en-US" smtClean="0"/>
              <a:t>1</a:t>
            </a:fld>
            <a:endParaRPr lang="en-US"/>
          </a:p>
        </p:txBody>
      </p:sp>
    </p:spTree>
    <p:extLst>
      <p:ext uri="{BB962C8B-B14F-4D97-AF65-F5344CB8AC3E}">
        <p14:creationId xmlns:p14="http://schemas.microsoft.com/office/powerpoint/2010/main" val="541770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BA Logo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5312" y="1606513"/>
            <a:ext cx="3353375" cy="3644973"/>
          </a:xfrm>
          <a:prstGeom prst="rect">
            <a:avLst/>
          </a:prstGeom>
        </p:spPr>
      </p:pic>
    </p:spTree>
    <p:extLst>
      <p:ext uri="{BB962C8B-B14F-4D97-AF65-F5344CB8AC3E}">
        <p14:creationId xmlns:p14="http://schemas.microsoft.com/office/powerpoint/2010/main" val="983657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1 line) - Screen Only">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a:t>
            </a:r>
            <a:r>
              <a:rPr lang="en-US"/>
              <a:t>style (1 line)</a:t>
            </a:r>
            <a:endParaRPr lang="en-US" dirty="0"/>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lines) - Screen Only">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3E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chemeClr val="bg1"/>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chemeClr val="bg1"/>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8"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7338" y="692797"/>
            <a:ext cx="2409324" cy="661760"/>
          </a:xfrm>
          <a:prstGeom prst="rect">
            <a:avLst/>
          </a:prstGeom>
        </p:spPr>
      </p:pic>
    </p:spTree>
    <p:extLst>
      <p:ext uri="{BB962C8B-B14F-4D97-AF65-F5344CB8AC3E}">
        <p14:creationId xmlns:p14="http://schemas.microsoft.com/office/powerpoint/2010/main" val="31118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1 line) - Screen Only">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360614"/>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(1 line)</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3748095"/>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939655"/>
            <a:ext cx="6858000" cy="2387600"/>
          </a:xfrm>
        </p:spPr>
        <p:txBody>
          <a:bodyPr anchor="b">
            <a:normAutofit/>
          </a:bodyPr>
          <a:lstStyle>
            <a:lvl1pPr algn="ctr">
              <a:lnSpc>
                <a:spcPct val="75000"/>
              </a:lnSpc>
              <a:defRPr sz="6000" spc="-225">
                <a:solidFill>
                  <a:srgbClr val="003F80"/>
                </a:solidFill>
              </a:defRPr>
            </a:lvl1pPr>
          </a:lstStyle>
          <a:p>
            <a:r>
              <a:rPr lang="en-US" dirty="0"/>
              <a:t>Click to edit Master title style (2 lines)</a:t>
            </a:r>
          </a:p>
        </p:txBody>
      </p:sp>
      <p:sp>
        <p:nvSpPr>
          <p:cNvPr id="3" name="Subtitle 2"/>
          <p:cNvSpPr>
            <a:spLocks noGrp="1"/>
          </p:cNvSpPr>
          <p:nvPr>
            <p:ph type="subTitle" idx="1"/>
          </p:nvPr>
        </p:nvSpPr>
        <p:spPr>
          <a:xfrm>
            <a:off x="1143000" y="6194612"/>
            <a:ext cx="6858000" cy="455570"/>
          </a:xfrm>
        </p:spPr>
        <p:txBody>
          <a:bodyPr>
            <a:normAutofit/>
          </a:bodyPr>
          <a:lstStyle>
            <a:lvl1pPr marL="0" indent="0" algn="ctr">
              <a:buNone/>
              <a:defRPr sz="1350">
                <a:solidFill>
                  <a:srgbClr val="003F80"/>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
        <p:nvSpPr>
          <p:cNvPr id="9" name="Text Placeholder 7"/>
          <p:cNvSpPr>
            <a:spLocks noGrp="1"/>
          </p:cNvSpPr>
          <p:nvPr>
            <p:ph type="body" sz="quarter" idx="10" hasCustomPrompt="1"/>
          </p:nvPr>
        </p:nvSpPr>
        <p:spPr>
          <a:xfrm>
            <a:off x="1143000" y="4327262"/>
            <a:ext cx="6858000" cy="1646237"/>
          </a:xfrm>
        </p:spPr>
        <p:txBody>
          <a:bodyPr>
            <a:noAutofit/>
          </a:bodyPr>
          <a:lstStyle>
            <a:lvl1pPr marL="0" indent="0" algn="ctr">
              <a:buNone/>
              <a:defRPr sz="2400" b="1">
                <a:solidFill>
                  <a:schemeClr val="bg1">
                    <a:lumMod val="65000"/>
                  </a:schemeClr>
                </a:solidFill>
              </a:defRPr>
            </a:lvl1pPr>
            <a:lvl2pPr marL="342875" indent="0" algn="ctr">
              <a:buNone/>
              <a:defRPr sz="2400" b="1">
                <a:solidFill>
                  <a:srgbClr val="898989"/>
                </a:solidFill>
              </a:defRPr>
            </a:lvl2pPr>
            <a:lvl3pPr marL="685749" indent="0" algn="ctr">
              <a:buNone/>
              <a:defRPr sz="2400" b="1">
                <a:solidFill>
                  <a:srgbClr val="898989"/>
                </a:solidFill>
              </a:defRPr>
            </a:lvl3pPr>
            <a:lvl4pPr marL="1028624" indent="0" algn="ctr">
              <a:buNone/>
              <a:defRPr sz="2400" b="1">
                <a:solidFill>
                  <a:srgbClr val="898989"/>
                </a:solidFill>
              </a:defRPr>
            </a:lvl4pPr>
            <a:lvl5pPr marL="1371498" indent="0" algn="ctr">
              <a:buNone/>
              <a:defRPr sz="2400" b="1">
                <a:solidFill>
                  <a:srgbClr val="898989"/>
                </a:solidFill>
              </a:defRPr>
            </a:lvl5pPr>
          </a:lstStyle>
          <a:p>
            <a:pPr lvl="0"/>
            <a:r>
              <a:rPr lang="en-US" dirty="0"/>
              <a:t>Click to edit Master subtitle styles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8048" y="699244"/>
            <a:ext cx="2407901" cy="6613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Chapter Slide - Screen Only">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007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chemeClr val="bg1"/>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chemeClr val="bg1">
                    <a:lumMod val="85000"/>
                  </a:schemeClr>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hapter Slide">
    <p:bg>
      <p:bgPr>
        <a:solidFill>
          <a:srgbClr val="003E7F"/>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1143000" y="1122363"/>
            <a:ext cx="6858000" cy="2387600"/>
          </a:xfrm>
        </p:spPr>
        <p:txBody>
          <a:bodyPr anchor="b"/>
          <a:lstStyle>
            <a:lvl1pPr algn="ctr">
              <a:lnSpc>
                <a:spcPts val="4500"/>
              </a:lnSpc>
              <a:defRPr sz="4500">
                <a:solidFill>
                  <a:srgbClr val="007EB4"/>
                </a:solidFill>
              </a:defRPr>
            </a:lvl1pPr>
          </a:lstStyle>
          <a:p>
            <a:r>
              <a:rPr lang="en-US" dirty="0"/>
              <a:t>Click to edit Master </a:t>
            </a:r>
            <a:br>
              <a:rPr lang="en-US" dirty="0"/>
            </a:br>
            <a:r>
              <a:rPr lang="en-US" dirty="0"/>
              <a:t>chapter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Chapter Slide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9597" y="1268765"/>
            <a:ext cx="6944810" cy="2237228"/>
          </a:xfrm>
        </p:spPr>
        <p:txBody>
          <a:bodyPr anchor="b"/>
          <a:lstStyle>
            <a:lvl1pPr>
              <a:lnSpc>
                <a:spcPts val="4500"/>
              </a:lnSpc>
              <a:defRPr sz="4500"/>
            </a:lvl1pPr>
          </a:lstStyle>
          <a:p>
            <a:r>
              <a:rPr lang="en-US" dirty="0"/>
              <a:t>Click to edit Master </a:t>
            </a:r>
            <a:br>
              <a:rPr lang="en-US" dirty="0"/>
            </a:br>
            <a:r>
              <a:rPr lang="en-US" dirty="0"/>
              <a:t>chapter style</a:t>
            </a:r>
          </a:p>
        </p:txBody>
      </p:sp>
      <p:sp>
        <p:nvSpPr>
          <p:cNvPr id="3" name="Text Placeholder 2"/>
          <p:cNvSpPr>
            <a:spLocks noGrp="1"/>
          </p:cNvSpPr>
          <p:nvPr>
            <p:ph type="body" idx="1" hasCustomPrompt="1"/>
          </p:nvPr>
        </p:nvSpPr>
        <p:spPr>
          <a:xfrm>
            <a:off x="1103254" y="3613579"/>
            <a:ext cx="6944810" cy="1500187"/>
          </a:xfrm>
        </p:spPr>
        <p:txBody>
          <a:bodyPr/>
          <a:lstStyle>
            <a:lvl1pPr marL="0" indent="0" algn="ctr">
              <a:buNone/>
              <a:defRPr sz="1800" b="1">
                <a:solidFill>
                  <a:schemeClr val="tx1">
                    <a:tint val="75000"/>
                  </a:schemeClr>
                </a:solidFill>
              </a:defRPr>
            </a:lvl1pPr>
            <a:lvl2pPr marL="342875" indent="0">
              <a:buNone/>
              <a:defRPr sz="1500">
                <a:solidFill>
                  <a:schemeClr val="tx1">
                    <a:tint val="75000"/>
                  </a:schemeClr>
                </a:solidFill>
              </a:defRPr>
            </a:lvl2pPr>
            <a:lvl3pPr marL="685749" indent="0">
              <a:buNone/>
              <a:defRPr sz="1350">
                <a:solidFill>
                  <a:schemeClr val="tx1">
                    <a:tint val="75000"/>
                  </a:schemeClr>
                </a:solidFill>
              </a:defRPr>
            </a:lvl3pPr>
            <a:lvl4pPr marL="1028624" indent="0">
              <a:buNone/>
              <a:defRPr sz="1200">
                <a:solidFill>
                  <a:schemeClr val="tx1">
                    <a:tint val="75000"/>
                  </a:schemeClr>
                </a:solidFill>
              </a:defRPr>
            </a:lvl4pPr>
            <a:lvl5pPr marL="1371498" indent="0">
              <a:buNone/>
              <a:defRPr sz="1200">
                <a:solidFill>
                  <a:schemeClr val="tx1">
                    <a:tint val="75000"/>
                  </a:schemeClr>
                </a:solidFill>
              </a:defRPr>
            </a:lvl5pPr>
            <a:lvl6pPr marL="1714373" indent="0">
              <a:buNone/>
              <a:defRPr sz="1200">
                <a:solidFill>
                  <a:schemeClr val="tx1">
                    <a:tint val="75000"/>
                  </a:schemeClr>
                </a:solidFill>
              </a:defRPr>
            </a:lvl6pPr>
            <a:lvl7pPr marL="2057246" indent="0">
              <a:buNone/>
              <a:defRPr sz="1200">
                <a:solidFill>
                  <a:schemeClr val="tx1">
                    <a:tint val="75000"/>
                  </a:schemeClr>
                </a:solidFill>
              </a:defRPr>
            </a:lvl7pPr>
            <a:lvl8pPr marL="2400120" indent="0">
              <a:buNone/>
              <a:defRPr sz="1200">
                <a:solidFill>
                  <a:schemeClr val="tx1">
                    <a:tint val="75000"/>
                  </a:schemeClr>
                </a:solidFill>
              </a:defRPr>
            </a:lvl8pPr>
            <a:lvl9pPr marL="2742995" indent="0">
              <a:buNone/>
              <a:defRPr sz="1200">
                <a:solidFill>
                  <a:schemeClr val="tx1">
                    <a:tint val="75000"/>
                  </a:schemeClr>
                </a:solidFill>
              </a:defRPr>
            </a:lvl9pPr>
          </a:lstStyle>
          <a:p>
            <a:pPr lvl="0"/>
            <a:r>
              <a:rPr lang="en-US" dirty="0"/>
              <a:t>Click to edit Master subtitle style</a:t>
            </a:r>
          </a:p>
        </p:txBody>
      </p:sp>
      <p:sp>
        <p:nvSpPr>
          <p:cNvPr id="4" name="Date Placeholder 3"/>
          <p:cNvSpPr>
            <a:spLocks noGrp="1"/>
          </p:cNvSpPr>
          <p:nvPr>
            <p:ph type="dt" sz="half" idx="10"/>
          </p:nvPr>
        </p:nvSpPr>
        <p:spPr/>
        <p:txBody>
          <a:bodyPr/>
          <a:lstStyle/>
          <a:p>
            <a:fld id="{32719964-A6A4-B040-94EE-59D007E5DCB1}" type="datetime4">
              <a:rPr lang="en-US" smtClean="0"/>
              <a:t>January 22,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647864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with Subtitle">
    <p:spTree>
      <p:nvGrpSpPr>
        <p:cNvPr id="1" name=""/>
        <p:cNvGrpSpPr/>
        <p:nvPr/>
      </p:nvGrpSpPr>
      <p:grpSpPr>
        <a:xfrm>
          <a:off x="0" y="0"/>
          <a:ext cx="0" cy="0"/>
          <a:chOff x="0" y="0"/>
          <a:chExt cx="0" cy="0"/>
        </a:xfrm>
      </p:grpSpPr>
      <p:sp>
        <p:nvSpPr>
          <p:cNvPr id="2" name="Title 1"/>
          <p:cNvSpPr>
            <a:spLocks noGrp="1"/>
          </p:cNvSpPr>
          <p:nvPr>
            <p:ph type="title"/>
          </p:nvPr>
        </p:nvSpPr>
        <p:spPr>
          <a:xfrm>
            <a:off x="628650" y="368608"/>
            <a:ext cx="7886700" cy="59890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4"/>
          <p:cNvSpPr>
            <a:spLocks noGrp="1"/>
          </p:cNvSpPr>
          <p:nvPr>
            <p:ph type="dt" sz="half" idx="10"/>
          </p:nvPr>
        </p:nvSpPr>
        <p:spPr>
          <a:xfrm>
            <a:off x="417815" y="6194307"/>
            <a:ext cx="1795815" cy="365125"/>
          </a:xfrm>
        </p:spPr>
        <p:txBody>
          <a:bodyPr/>
          <a:lstStyle/>
          <a:p>
            <a:fld id="{5C63769D-CC2F-864E-9501-A077951EC7AD}" type="datetime4">
              <a:rPr lang="en-US" smtClean="0"/>
              <a:t>January 22, 2021</a:t>
            </a:fld>
            <a:endParaRPr lang="en-US" dirty="0"/>
          </a:p>
        </p:txBody>
      </p:sp>
      <p:sp>
        <p:nvSpPr>
          <p:cNvPr id="9" name="Footer Placeholder 5"/>
          <p:cNvSpPr>
            <a:spLocks noGrp="1"/>
          </p:cNvSpPr>
          <p:nvPr>
            <p:ph type="ftr" sz="quarter" idx="11"/>
          </p:nvPr>
        </p:nvSpPr>
        <p:spPr>
          <a:xfrm>
            <a:off x="3028950" y="6194307"/>
            <a:ext cx="3086100" cy="365125"/>
          </a:xfrm>
        </p:spPr>
        <p:txBody>
          <a:bodyPr/>
          <a:lstStyle/>
          <a:p>
            <a:endParaRPr lang="en-US"/>
          </a:p>
        </p:txBody>
      </p:sp>
      <p:sp>
        <p:nvSpPr>
          <p:cNvPr id="10" name="Slide Number Placeholder 6"/>
          <p:cNvSpPr>
            <a:spLocks noGrp="1"/>
          </p:cNvSpPr>
          <p:nvPr>
            <p:ph type="sldNum" sz="quarter" idx="12"/>
          </p:nvPr>
        </p:nvSpPr>
        <p:spPr>
          <a:xfrm>
            <a:off x="6796510" y="6194307"/>
            <a:ext cx="2057400" cy="365125"/>
          </a:xfrm>
        </p:spPr>
        <p:txBody>
          <a:bodyPr/>
          <a:lstStyle/>
          <a:p>
            <a:fld id="{B1AB44B9-F1EC-4F4B-88D4-413245C9CD3E}" type="slidenum">
              <a:rPr lang="en-US" smtClean="0"/>
              <a:t>‹#›</a:t>
            </a:fld>
            <a:endParaRPr lang="en-US"/>
          </a:p>
        </p:txBody>
      </p:sp>
      <p:sp>
        <p:nvSpPr>
          <p:cNvPr id="11" name="Subtitle 2"/>
          <p:cNvSpPr>
            <a:spLocks noGrp="1"/>
          </p:cNvSpPr>
          <p:nvPr>
            <p:ph type="subTitle" idx="13"/>
          </p:nvPr>
        </p:nvSpPr>
        <p:spPr>
          <a:xfrm>
            <a:off x="628650" y="967512"/>
            <a:ext cx="7886700" cy="696071"/>
          </a:xfrm>
        </p:spPr>
        <p:txBody>
          <a:bodyPr>
            <a:normAutofit/>
          </a:bodyPr>
          <a:lstStyle>
            <a:lvl1pPr marL="0" indent="0" algn="ctr">
              <a:buNone/>
              <a:defRPr sz="1575" b="1">
                <a:solidFill>
                  <a:srgbClr val="898989"/>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94709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7026"/>
            <a:ext cx="7886700" cy="762528"/>
          </a:xfrm>
        </p:spPr>
        <p:txBody>
          <a:bodyPr/>
          <a:lstStyle/>
          <a:p>
            <a:r>
              <a:rPr lang="en-US"/>
              <a:t>Click to edit Master title style</a:t>
            </a:r>
          </a:p>
        </p:txBody>
      </p:sp>
      <p:sp>
        <p:nvSpPr>
          <p:cNvPr id="3" name="Content Placeholder 2"/>
          <p:cNvSpPr>
            <a:spLocks noGrp="1"/>
          </p:cNvSpPr>
          <p:nvPr>
            <p:ph sz="half" idx="1"/>
          </p:nvPr>
        </p:nvSpPr>
        <p:spPr>
          <a:xfrm>
            <a:off x="628650" y="1568824"/>
            <a:ext cx="3886200" cy="46081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68824"/>
            <a:ext cx="3886200" cy="46081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773E27-9D36-B645-8BBE-7A2B9B52A935}" type="datetime4">
              <a:rPr lang="en-US" smtClean="0"/>
              <a:t>January 22,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917468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73996"/>
            <a:ext cx="7886700" cy="1161770"/>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586908"/>
          </a:xfrm>
        </p:spPr>
        <p:txBody>
          <a:bodyPr anchor="b">
            <a:normAutofit/>
          </a:bodyPr>
          <a:lstStyle>
            <a:lvl1pPr marL="0" indent="0">
              <a:buNone/>
              <a:defRPr sz="2100" b="1">
                <a:solidFill>
                  <a:srgbClr val="898989"/>
                </a:solidFill>
              </a:defRPr>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B1F02B-F0FB-0A4F-BFD9-D3256C53A202}" type="datetime4">
              <a:rPr lang="en-US" smtClean="0"/>
              <a:t>January 22, 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965334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B6C03B-1ECF-324C-BC62-0687230E677D}" type="datetime4">
              <a:rPr lang="en-US" smtClean="0"/>
              <a:t>January 22, 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137248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92FA99-F507-8E4B-ABBC-A3B8BC89266F}" type="datetime4">
              <a:rPr lang="en-US" smtClean="0"/>
              <a:t>January 22, 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AB44B9-F1EC-4F4B-88D4-413245C9CD3E}" type="slidenum">
              <a:rPr lang="en-US" smtClean="0"/>
              <a:t>‹#›</a:t>
            </a:fld>
            <a:endParaRPr lang="en-US"/>
          </a:p>
        </p:txBody>
      </p:sp>
      <p:sp>
        <p:nvSpPr>
          <p:cNvPr id="6" name="Rectangle 5"/>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7"/>
          <p:cNvSpPr>
            <a:spLocks noGrp="1"/>
          </p:cNvSpPr>
          <p:nvPr>
            <p:ph type="pic" sz="quarter" idx="13"/>
          </p:nvPr>
        </p:nvSpPr>
        <p:spPr>
          <a:xfrm>
            <a:off x="0" y="0"/>
            <a:ext cx="9144000" cy="6858000"/>
          </a:xfrm>
        </p:spPr>
        <p:txBody>
          <a:bodyPr/>
          <a:lstStyle/>
          <a:p>
            <a:r>
              <a:rPr lang="en-US"/>
              <a:t>Click icon to add picture</a:t>
            </a:r>
            <a:endParaRPr lang="en-US" dirty="0"/>
          </a:p>
        </p:txBody>
      </p:sp>
    </p:spTree>
    <p:extLst>
      <p:ext uri="{BB962C8B-B14F-4D97-AF65-F5344CB8AC3E}">
        <p14:creationId xmlns:p14="http://schemas.microsoft.com/office/powerpoint/2010/main" val="344943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0803C8E-ED71-CF4A-92C6-E7239BE1B2FF}" type="datetime4">
              <a:rPr lang="en-US" smtClean="0"/>
              <a:t>January 22,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Tree>
    <p:extLst>
      <p:ext uri="{BB962C8B-B14F-4D97-AF65-F5344CB8AC3E}">
        <p14:creationId xmlns:p14="http://schemas.microsoft.com/office/powerpoint/2010/main" val="1399831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r>
              <a:rPr lang="en-US"/>
              <a:t>Click icon to add picture</a:t>
            </a:r>
          </a:p>
        </p:txBody>
      </p:sp>
      <p:sp>
        <p:nvSpPr>
          <p:cNvPr id="5" name="Date Placeholder 4"/>
          <p:cNvSpPr>
            <a:spLocks noGrp="1"/>
          </p:cNvSpPr>
          <p:nvPr>
            <p:ph type="dt" sz="half" idx="10"/>
          </p:nvPr>
        </p:nvSpPr>
        <p:spPr/>
        <p:txBody>
          <a:bodyPr/>
          <a:lstStyle/>
          <a:p>
            <a:fld id="{5C63769D-CC2F-864E-9501-A077951EC7AD}" type="datetime4">
              <a:rPr lang="en-US" smtClean="0"/>
              <a:t>January 22,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AB44B9-F1EC-4F4B-88D4-413245C9CD3E}" type="slidenum">
              <a:rPr lang="en-US" smtClean="0"/>
              <a:t>‹#›</a:t>
            </a:fld>
            <a:endParaRPr lang="en-US"/>
          </a:p>
        </p:txBody>
      </p:sp>
      <p:sp>
        <p:nvSpPr>
          <p:cNvPr id="8" name="Title 1"/>
          <p:cNvSpPr>
            <a:spLocks noGrp="1"/>
          </p:cNvSpPr>
          <p:nvPr>
            <p:ph type="title"/>
          </p:nvPr>
        </p:nvSpPr>
        <p:spPr>
          <a:xfrm>
            <a:off x="629841" y="987432"/>
            <a:ext cx="2949178" cy="1224275"/>
          </a:xfrm>
        </p:spPr>
        <p:txBody>
          <a:bodyPr anchor="t">
            <a:normAutofit/>
          </a:bodyPr>
          <a:lstStyle>
            <a:lvl1pPr algn="l">
              <a:defRPr sz="2700"/>
            </a:lvl1pPr>
          </a:lstStyle>
          <a:p>
            <a:r>
              <a:rPr lang="en-US"/>
              <a:t>Click to edit Master title style</a:t>
            </a:r>
            <a:endParaRPr lang="en-US" dirty="0"/>
          </a:p>
        </p:txBody>
      </p:sp>
      <p:sp>
        <p:nvSpPr>
          <p:cNvPr id="9" name="Text Placeholder 3"/>
          <p:cNvSpPr>
            <a:spLocks noGrp="1"/>
          </p:cNvSpPr>
          <p:nvPr>
            <p:ph type="body" sz="half" idx="2"/>
          </p:nvPr>
        </p:nvSpPr>
        <p:spPr>
          <a:xfrm>
            <a:off x="629841" y="2211700"/>
            <a:ext cx="2949178" cy="3657288"/>
          </a:xfrm>
        </p:spPr>
        <p:txBody>
          <a:bodyPr/>
          <a:lstStyle>
            <a:lvl1pPr marL="0" indent="0">
              <a:buNone/>
              <a:defRPr sz="1200" b="1">
                <a:solidFill>
                  <a:srgbClr val="898989"/>
                </a:solidFill>
              </a:defRPr>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Tree>
    <p:extLst>
      <p:ext uri="{BB962C8B-B14F-4D97-AF65-F5344CB8AC3E}">
        <p14:creationId xmlns:p14="http://schemas.microsoft.com/office/powerpoint/2010/main" val="1277003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userDrawn="1"/>
        </p:nvGrpSpPr>
        <p:grpSpPr>
          <a:xfrm>
            <a:off x="96552" y="84029"/>
            <a:ext cx="8950896" cy="329742"/>
            <a:chOff x="157803" y="-1075245"/>
            <a:chExt cx="8950896" cy="329742"/>
          </a:xfrm>
        </p:grpSpPr>
        <p:sp>
          <p:nvSpPr>
            <p:cNvPr id="24" name="Rectangle 23"/>
            <p:cNvSpPr/>
            <p:nvPr userDrawn="1"/>
          </p:nvSpPr>
          <p:spPr>
            <a:xfrm rot="5400000">
              <a:off x="4506856" y="-5424296"/>
              <a:ext cx="126396" cy="8824500"/>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26" name="Rectangle 25"/>
            <p:cNvSpPr/>
            <p:nvPr userDrawn="1"/>
          </p:nvSpPr>
          <p:spPr>
            <a:xfrm>
              <a:off x="89823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sp>
          <p:nvSpPr>
            <p:cNvPr id="28" name="Rectangle 27"/>
            <p:cNvSpPr/>
            <p:nvPr userDrawn="1"/>
          </p:nvSpPr>
          <p:spPr>
            <a:xfrm>
              <a:off x="157803" y="-1075245"/>
              <a:ext cx="126396" cy="329742"/>
            </a:xfrm>
            <a:prstGeom prst="rect">
              <a:avLst/>
            </a:pr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grpSp>
      <p:sp>
        <p:nvSpPr>
          <p:cNvPr id="6" name="Slide Number Placeholder 5"/>
          <p:cNvSpPr>
            <a:spLocks noGrp="1"/>
          </p:cNvSpPr>
          <p:nvPr>
            <p:ph type="sldNum" sz="quarter" idx="4"/>
          </p:nvPr>
        </p:nvSpPr>
        <p:spPr>
          <a:xfrm>
            <a:off x="6796510" y="6194307"/>
            <a:ext cx="2057400" cy="365125"/>
          </a:xfrm>
          <a:prstGeom prst="rect">
            <a:avLst/>
          </a:prstGeom>
        </p:spPr>
        <p:txBody>
          <a:bodyPr vert="horz" lIns="91440" tIns="45720" rIns="91440" bIns="45720" rtlCol="0" anchor="ctr"/>
          <a:lstStyle>
            <a:lvl1pPr algn="r">
              <a:defRPr sz="900">
                <a:solidFill>
                  <a:schemeClr val="tx1">
                    <a:tint val="75000"/>
                  </a:schemeClr>
                </a:solidFill>
                <a:latin typeface="Source Sans Pro" charset="0"/>
                <a:ea typeface="Source Sans Pro" charset="0"/>
                <a:cs typeface="Source Sans Pro" charset="0"/>
              </a:defRPr>
            </a:lvl1pPr>
          </a:lstStyle>
          <a:p>
            <a:fld id="{B1AB44B9-F1EC-4F4B-88D4-413245C9CD3E}" type="slidenum">
              <a:rPr lang="en-US" smtClean="0"/>
              <a:pPr/>
              <a:t>‹#›</a:t>
            </a:fld>
            <a:endParaRPr lang="en-US" dirty="0"/>
          </a:p>
        </p:txBody>
      </p:sp>
      <p:sp>
        <p:nvSpPr>
          <p:cNvPr id="2" name="Title Placeholder 1"/>
          <p:cNvSpPr>
            <a:spLocks noGrp="1"/>
          </p:cNvSpPr>
          <p:nvPr>
            <p:ph type="title"/>
          </p:nvPr>
        </p:nvSpPr>
        <p:spPr>
          <a:xfrm>
            <a:off x="628650" y="367025"/>
            <a:ext cx="7886700" cy="116003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85748"/>
            <a:ext cx="7886700" cy="444651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194307"/>
            <a:ext cx="3086100" cy="365125"/>
          </a:xfrm>
          <a:prstGeom prst="rect">
            <a:avLst/>
          </a:prstGeom>
        </p:spPr>
        <p:txBody>
          <a:bodyPr vert="horz" lIns="91440" tIns="45720" rIns="91440" bIns="45720" rtlCol="0" anchor="ctr"/>
          <a:lstStyle>
            <a:lvl1pPr algn="ctr">
              <a:defRPr sz="900">
                <a:solidFill>
                  <a:schemeClr val="tx1">
                    <a:tint val="75000"/>
                  </a:schemeClr>
                </a:solidFill>
                <a:latin typeface="Source Sans Pro" charset="0"/>
                <a:ea typeface="Source Sans Pro" charset="0"/>
                <a:cs typeface="Source Sans Pro" charset="0"/>
              </a:defRPr>
            </a:lvl1pPr>
          </a:lstStyle>
          <a:p>
            <a:endParaRPr lang="en-US" dirty="0"/>
          </a:p>
        </p:txBody>
      </p:sp>
      <p:sp>
        <p:nvSpPr>
          <p:cNvPr id="4" name="Date Placeholder 3"/>
          <p:cNvSpPr>
            <a:spLocks noGrp="1"/>
          </p:cNvSpPr>
          <p:nvPr userDrawn="1">
            <p:ph type="dt" sz="half" idx="2"/>
          </p:nvPr>
        </p:nvSpPr>
        <p:spPr>
          <a:xfrm>
            <a:off x="419100" y="6194307"/>
            <a:ext cx="1767635" cy="365125"/>
          </a:xfrm>
          <a:prstGeom prst="rect">
            <a:avLst/>
          </a:prstGeom>
        </p:spPr>
        <p:txBody>
          <a:bodyPr vert="horz" lIns="91440" tIns="45720" rIns="91440" bIns="45720" rtlCol="0" anchor="ctr"/>
          <a:lstStyle>
            <a:lvl1pPr algn="l">
              <a:defRPr sz="900">
                <a:solidFill>
                  <a:schemeClr val="tx1">
                    <a:tint val="75000"/>
                  </a:schemeClr>
                </a:solidFill>
                <a:latin typeface="Source Sans Pro" charset="0"/>
                <a:ea typeface="Source Sans Pro" charset="0"/>
                <a:cs typeface="Source Sans Pro" charset="0"/>
              </a:defRPr>
            </a:lvl1pPr>
          </a:lstStyle>
          <a:p>
            <a:fld id="{96B854B8-A2FC-3842-9F94-7A6835489AD3}" type="datetime4">
              <a:rPr lang="en-US" smtClean="0"/>
              <a:pPr/>
              <a:t>January 22, 2021</a:t>
            </a:fld>
            <a:endParaRPr lang="en-US" dirty="0"/>
          </a:p>
        </p:txBody>
      </p:sp>
      <p:sp>
        <p:nvSpPr>
          <p:cNvPr id="17" name="Rectangle 16"/>
          <p:cNvSpPr/>
          <p:nvPr userDrawn="1"/>
        </p:nvSpPr>
        <p:spPr>
          <a:xfrm rot="5400000">
            <a:off x="4651327" y="2502552"/>
            <a:ext cx="126396" cy="8413052"/>
          </a:xfrm>
          <a:prstGeom prst="rect">
            <a:avLst/>
          </a:prstGeom>
          <a:solidFill>
            <a:srgbClr val="CC3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31" name="Rectangle 30"/>
          <p:cNvSpPr/>
          <p:nvPr userDrawn="1"/>
        </p:nvSpPr>
        <p:spPr>
          <a:xfrm>
            <a:off x="8921052" y="6328188"/>
            <a:ext cx="126396" cy="445733"/>
          </a:xfrm>
          <a:custGeom>
            <a:avLst/>
            <a:gdLst>
              <a:gd name="connsiteX0" fmla="*/ 0 w 126396"/>
              <a:gd name="connsiteY0" fmla="*/ 0 h 445733"/>
              <a:gd name="connsiteX1" fmla="*/ 126396 w 126396"/>
              <a:gd name="connsiteY1" fmla="*/ 0 h 445733"/>
              <a:gd name="connsiteX2" fmla="*/ 126396 w 126396"/>
              <a:gd name="connsiteY2" fmla="*/ 445733 h 445733"/>
              <a:gd name="connsiteX3" fmla="*/ 0 w 126396"/>
              <a:gd name="connsiteY3" fmla="*/ 445733 h 445733"/>
              <a:gd name="connsiteX4" fmla="*/ 0 w 126396"/>
              <a:gd name="connsiteY4" fmla="*/ 0 h 445733"/>
              <a:gd name="connsiteX0" fmla="*/ 0 w 126396"/>
              <a:gd name="connsiteY0" fmla="*/ 0 h 445733"/>
              <a:gd name="connsiteX1" fmla="*/ 126396 w 126396"/>
              <a:gd name="connsiteY1" fmla="*/ 0 h 445733"/>
              <a:gd name="connsiteX2" fmla="*/ 123221 w 126396"/>
              <a:gd name="connsiteY2" fmla="*/ 325083 h 445733"/>
              <a:gd name="connsiteX3" fmla="*/ 0 w 126396"/>
              <a:gd name="connsiteY3" fmla="*/ 445733 h 445733"/>
              <a:gd name="connsiteX4" fmla="*/ 0 w 126396"/>
              <a:gd name="connsiteY4" fmla="*/ 0 h 445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96" h="445733">
                <a:moveTo>
                  <a:pt x="0" y="0"/>
                </a:moveTo>
                <a:lnTo>
                  <a:pt x="126396" y="0"/>
                </a:lnTo>
                <a:cubicBezTo>
                  <a:pt x="125338" y="108361"/>
                  <a:pt x="124279" y="216722"/>
                  <a:pt x="123221" y="325083"/>
                </a:cubicBezTo>
                <a:lnTo>
                  <a:pt x="0" y="445733"/>
                </a:lnTo>
                <a:lnTo>
                  <a:pt x="0" y="0"/>
                </a:lnTo>
                <a:close/>
              </a:path>
            </a:pathLst>
          </a:custGeom>
          <a:solidFill>
            <a:srgbClr val="003F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n>
                <a:noFill/>
              </a:ln>
            </a:endParaRPr>
          </a:p>
        </p:txBody>
      </p:sp>
      <p:pic>
        <p:nvPicPr>
          <p:cNvPr id="32" name="Picture 31"/>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9997" y="6512421"/>
            <a:ext cx="332145" cy="253885"/>
          </a:xfrm>
          <a:prstGeom prst="rect">
            <a:avLst/>
          </a:prstGeom>
        </p:spPr>
      </p:pic>
    </p:spTree>
    <p:extLst>
      <p:ext uri="{BB962C8B-B14F-4D97-AF65-F5344CB8AC3E}">
        <p14:creationId xmlns:p14="http://schemas.microsoft.com/office/powerpoint/2010/main" val="145296608"/>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49" r:id="rId3"/>
    <p:sldLayoutId id="2147483668" r:id="rId4"/>
    <p:sldLayoutId id="2147483667" r:id="rId5"/>
    <p:sldLayoutId id="2147483662" r:id="rId6"/>
    <p:sldLayoutId id="2147483665" r:id="rId7"/>
    <p:sldLayoutId id="2147483651" r:id="rId8"/>
    <p:sldLayoutId id="2147483650" r:id="rId9"/>
    <p:sldLayoutId id="2147483652" r:id="rId10"/>
    <p:sldLayoutId id="2147483653" r:id="rId11"/>
    <p:sldLayoutId id="2147483654" r:id="rId12"/>
    <p:sldLayoutId id="2147483655" r:id="rId13"/>
    <p:sldLayoutId id="2147483656" r:id="rId14"/>
    <p:sldLayoutId id="2147483657" r:id="rId15"/>
  </p:sldLayoutIdLst>
  <p:hf hdr="0" ftr="0" dt="0"/>
  <p:txStyles>
    <p:titleStyle>
      <a:lvl1pPr algn="ctr" defTabSz="685749" rtl="0" eaLnBrk="1" latinLnBrk="0" hangingPunct="1">
        <a:lnSpc>
          <a:spcPct val="90000"/>
        </a:lnSpc>
        <a:spcBef>
          <a:spcPct val="0"/>
        </a:spcBef>
        <a:buNone/>
        <a:defRPr sz="2700" b="1" i="0" kern="1200" spc="-75" baseline="0">
          <a:solidFill>
            <a:srgbClr val="003F80"/>
          </a:solidFill>
          <a:latin typeface="Source Sans Pro" charset="0"/>
          <a:ea typeface="Source Sans Pro" charset="0"/>
          <a:cs typeface="Source Sans Pro" charset="0"/>
        </a:defRPr>
      </a:lvl1pPr>
    </p:titleStyle>
    <p:bodyStyle>
      <a:lvl1pPr marL="171438" indent="-171438" algn="l" defTabSz="685749" rtl="0" eaLnBrk="1" latinLnBrk="0" hangingPunct="1">
        <a:lnSpc>
          <a:spcPct val="90000"/>
        </a:lnSpc>
        <a:spcBef>
          <a:spcPts val="750"/>
        </a:spcBef>
        <a:buFont typeface="Arial"/>
        <a:buChar char="•"/>
        <a:defRPr sz="2100" kern="1200">
          <a:solidFill>
            <a:schemeClr val="tx1"/>
          </a:solidFill>
          <a:latin typeface="Source Sans Pro" charset="0"/>
          <a:ea typeface="Source Sans Pro" charset="0"/>
          <a:cs typeface="Source Sans Pro" charset="0"/>
        </a:defRPr>
      </a:lvl1pPr>
      <a:lvl2pPr marL="514313" indent="-171438" algn="l" defTabSz="685749" rtl="0" eaLnBrk="1" latinLnBrk="0" hangingPunct="1">
        <a:lnSpc>
          <a:spcPct val="90000"/>
        </a:lnSpc>
        <a:spcBef>
          <a:spcPts val="375"/>
        </a:spcBef>
        <a:buFont typeface="Arial"/>
        <a:buChar char="•"/>
        <a:defRPr sz="1800" kern="1200">
          <a:solidFill>
            <a:schemeClr val="tx1"/>
          </a:solidFill>
          <a:latin typeface="Source Sans Pro" charset="0"/>
          <a:ea typeface="Source Sans Pro" charset="0"/>
          <a:cs typeface="Source Sans Pro" charset="0"/>
        </a:defRPr>
      </a:lvl2pPr>
      <a:lvl3pPr marL="857186" indent="-171438" algn="l" defTabSz="685749" rtl="0" eaLnBrk="1" latinLnBrk="0" hangingPunct="1">
        <a:lnSpc>
          <a:spcPct val="90000"/>
        </a:lnSpc>
        <a:spcBef>
          <a:spcPts val="375"/>
        </a:spcBef>
        <a:buFont typeface="Arial"/>
        <a:buChar char="•"/>
        <a:defRPr sz="1500" kern="1200">
          <a:solidFill>
            <a:schemeClr val="tx1"/>
          </a:solidFill>
          <a:latin typeface="Source Sans Pro" charset="0"/>
          <a:ea typeface="Source Sans Pro" charset="0"/>
          <a:cs typeface="Source Sans Pro" charset="0"/>
        </a:defRPr>
      </a:lvl3pPr>
      <a:lvl4pPr marL="1200060"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4pPr>
      <a:lvl5pPr marL="1542935" indent="-171438" algn="l" defTabSz="685749" rtl="0" eaLnBrk="1" latinLnBrk="0" hangingPunct="1">
        <a:lnSpc>
          <a:spcPct val="90000"/>
        </a:lnSpc>
        <a:spcBef>
          <a:spcPts val="375"/>
        </a:spcBef>
        <a:buFont typeface="Arial"/>
        <a:buChar char="•"/>
        <a:defRPr sz="1350" kern="1200">
          <a:solidFill>
            <a:schemeClr val="tx1"/>
          </a:solidFill>
          <a:latin typeface="Source Sans Pro" charset="0"/>
          <a:ea typeface="Source Sans Pro" charset="0"/>
          <a:cs typeface="Source Sans Pro" charset="0"/>
        </a:defRPr>
      </a:lvl5pPr>
      <a:lvl6pPr marL="1885809"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s://www.sba.gov/coronavirusrelief"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B607B814-B978-AF44-8392-493048142B3E}"/>
              </a:ext>
            </a:extLst>
          </p:cNvPr>
          <p:cNvSpPr txBox="1">
            <a:spLocks/>
          </p:cNvSpPr>
          <p:nvPr/>
        </p:nvSpPr>
        <p:spPr>
          <a:xfrm>
            <a:off x="5165901" y="4535857"/>
            <a:ext cx="3674248" cy="1241822"/>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a:buNone/>
              <a:defRPr sz="2400" kern="1200">
                <a:solidFill>
                  <a:schemeClr val="bg1">
                    <a:lumMod val="65000"/>
                  </a:schemeClr>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Arial" charset="0"/>
                <a:ea typeface="Arial" charset="0"/>
                <a:cs typeface="Arial" charset="0"/>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Arial" charset="0"/>
                <a:ea typeface="Arial" charset="0"/>
                <a:cs typeface="Arial" charset="0"/>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Arial" charset="0"/>
                <a:ea typeface="Arial" charset="0"/>
                <a:cs typeface="Arial" charset="0"/>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Arial" charset="0"/>
                <a:ea typeface="Arial" charset="0"/>
                <a:cs typeface="Arial"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endParaRPr lang="en-US" sz="1800" dirty="0">
              <a:solidFill>
                <a:schemeClr val="bg1"/>
              </a:solidFill>
            </a:endParaRPr>
          </a:p>
        </p:txBody>
      </p:sp>
    </p:spTree>
    <p:extLst>
      <p:ext uri="{BB962C8B-B14F-4D97-AF65-F5344CB8AC3E}">
        <p14:creationId xmlns:p14="http://schemas.microsoft.com/office/powerpoint/2010/main" val="2447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CB6E-744F-4EFF-9937-F50CBEE033F9}"/>
              </a:ext>
            </a:extLst>
          </p:cNvPr>
          <p:cNvSpPr>
            <a:spLocks noGrp="1"/>
          </p:cNvSpPr>
          <p:nvPr>
            <p:ph type="ctrTitle"/>
          </p:nvPr>
        </p:nvSpPr>
        <p:spPr>
          <a:xfrm>
            <a:off x="1025554" y="2149179"/>
            <a:ext cx="6858000" cy="2387600"/>
          </a:xfrm>
        </p:spPr>
        <p:txBody>
          <a:bodyPr/>
          <a:lstStyle/>
          <a:p>
            <a:r>
              <a:rPr lang="en-US" dirty="0"/>
              <a:t>Economic Aid Act</a:t>
            </a:r>
            <a:br>
              <a:rPr lang="en-US" dirty="0"/>
            </a:br>
            <a:r>
              <a:rPr lang="en-US" dirty="0"/>
              <a:t>Dec. 27, 2020</a:t>
            </a:r>
          </a:p>
        </p:txBody>
      </p:sp>
    </p:spTree>
    <p:extLst>
      <p:ext uri="{BB962C8B-B14F-4D97-AF65-F5344CB8AC3E}">
        <p14:creationId xmlns:p14="http://schemas.microsoft.com/office/powerpoint/2010/main" val="3299948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CB6E-744F-4EFF-9937-F50CBEE033F9}"/>
              </a:ext>
            </a:extLst>
          </p:cNvPr>
          <p:cNvSpPr>
            <a:spLocks noGrp="1"/>
          </p:cNvSpPr>
          <p:nvPr>
            <p:ph type="ctrTitle"/>
          </p:nvPr>
        </p:nvSpPr>
        <p:spPr>
          <a:xfrm>
            <a:off x="1042332" y="2392459"/>
            <a:ext cx="6858000" cy="2387600"/>
          </a:xfrm>
        </p:spPr>
        <p:txBody>
          <a:bodyPr/>
          <a:lstStyle/>
          <a:p>
            <a:r>
              <a:rPr lang="en-US" dirty="0"/>
              <a:t>Economic Injury Disaster Loan</a:t>
            </a:r>
            <a:br>
              <a:rPr lang="en-US" dirty="0"/>
            </a:br>
            <a:r>
              <a:rPr lang="en-US" dirty="0"/>
              <a:t>(EIDL)</a:t>
            </a:r>
          </a:p>
        </p:txBody>
      </p:sp>
    </p:spTree>
    <p:extLst>
      <p:ext uri="{BB962C8B-B14F-4D97-AF65-F5344CB8AC3E}">
        <p14:creationId xmlns:p14="http://schemas.microsoft.com/office/powerpoint/2010/main" val="595056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Economic Injury Disaster Loan (EIDL)</a:t>
            </a:r>
            <a:br>
              <a:rPr lang="en-US" dirty="0"/>
            </a:br>
            <a:r>
              <a:rPr lang="en-US" dirty="0"/>
              <a:t>Program Details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lstStyle/>
          <a:p>
            <a:pPr marL="0" indent="0">
              <a:buNone/>
            </a:pPr>
            <a:r>
              <a:rPr lang="en-US" b="0" i="0" dirty="0">
                <a:solidFill>
                  <a:srgbClr val="1B1E29"/>
                </a:solidFill>
                <a:effectLst/>
                <a:latin typeface="Source Sans Pro" panose="020B0503030403020204" pitchFamily="34" charset="0"/>
              </a:rPr>
              <a:t>As a result of the recent bipartisan COVID-19 relief bill signed into law on December 27, 2020, </a:t>
            </a:r>
            <a:r>
              <a:rPr lang="en-US" b="0" i="0" dirty="0">
                <a:solidFill>
                  <a:srgbClr val="003E7F"/>
                </a:solidFill>
                <a:effectLst/>
                <a:latin typeface="Source Sans Pro" panose="020B0503030403020204" pitchFamily="34" charset="0"/>
              </a:rPr>
              <a:t>the deadline to apply for the EIDL program has been extended to </a:t>
            </a:r>
            <a:r>
              <a:rPr lang="en-US" b="1" i="0" dirty="0">
                <a:solidFill>
                  <a:srgbClr val="003E7F"/>
                </a:solidFill>
                <a:effectLst/>
                <a:latin typeface="Source Sans Pro" panose="020B0503030403020204" pitchFamily="34" charset="0"/>
              </a:rPr>
              <a:t>December 31, 2021</a:t>
            </a:r>
            <a:r>
              <a:rPr lang="en-US" b="0" i="0" dirty="0">
                <a:solidFill>
                  <a:srgbClr val="003E7F"/>
                </a:solidFill>
                <a:effectLst/>
                <a:latin typeface="Source Sans Pro" panose="020B0503030403020204" pitchFamily="34" charset="0"/>
              </a:rPr>
              <a:t>.</a:t>
            </a:r>
          </a:p>
          <a:p>
            <a:endParaRPr lang="en-US" dirty="0">
              <a:solidFill>
                <a:srgbClr val="1B1E29"/>
              </a:solidFill>
              <a:latin typeface="Source Sans Pro" panose="020B0503030403020204" pitchFamily="34" charset="0"/>
            </a:endParaRPr>
          </a:p>
          <a:p>
            <a:r>
              <a:rPr lang="en-US" b="0" i="0" dirty="0">
                <a:solidFill>
                  <a:srgbClr val="1B1E29"/>
                </a:solidFill>
                <a:effectLst/>
                <a:latin typeface="Source Sans Pro" panose="020B0503030403020204" pitchFamily="34" charset="0"/>
              </a:rPr>
              <a:t>Established to </a:t>
            </a:r>
            <a:r>
              <a:rPr lang="en-US" b="0" i="0" dirty="0">
                <a:solidFill>
                  <a:srgbClr val="003E7F"/>
                </a:solidFill>
                <a:effectLst/>
                <a:latin typeface="Source Sans Pro" panose="020B0503030403020204" pitchFamily="34" charset="0"/>
              </a:rPr>
              <a:t>meet the financial and operating expenses </a:t>
            </a:r>
            <a:r>
              <a:rPr lang="en-US" b="0" i="0" dirty="0">
                <a:solidFill>
                  <a:srgbClr val="1B1E29"/>
                </a:solidFill>
                <a:effectLst/>
                <a:latin typeface="Source Sans Pro" panose="020B0503030403020204" pitchFamily="34" charset="0"/>
              </a:rPr>
              <a:t>that could have been met had the disaster (COVID) not occurred.</a:t>
            </a:r>
          </a:p>
          <a:p>
            <a:endParaRPr lang="en-US" b="0" i="0" dirty="0">
              <a:solidFill>
                <a:srgbClr val="1B1E29"/>
              </a:solidFill>
              <a:effectLst/>
              <a:latin typeface="Source Sans Pro" panose="020B0503030403020204" pitchFamily="34" charset="0"/>
            </a:endParaRPr>
          </a:p>
          <a:p>
            <a:pPr marR="0" algn="l"/>
            <a:r>
              <a:rPr lang="en-US" b="0" i="0" u="none" strike="noStrike" baseline="0" dirty="0">
                <a:latin typeface="Source Sans Pro" panose="020B0503030403020204" pitchFamily="34" charset="0"/>
                <a:ea typeface="Source Sans Pro" panose="020B0503030403020204" pitchFamily="34" charset="0"/>
              </a:rPr>
              <a:t>3.75% interest rate (2.75% for nonprofits), loan is </a:t>
            </a:r>
            <a:r>
              <a:rPr lang="en-US" b="0" i="0" u="sng" strike="noStrike" baseline="0" dirty="0">
                <a:solidFill>
                  <a:srgbClr val="003E7F"/>
                </a:solidFill>
                <a:latin typeface="Source Sans Pro" panose="020B0503030403020204" pitchFamily="34" charset="0"/>
                <a:ea typeface="Source Sans Pro" panose="020B0503030403020204" pitchFamily="34" charset="0"/>
              </a:rPr>
              <a:t>not</a:t>
            </a:r>
            <a:r>
              <a:rPr lang="en-US" b="0" i="0" u="sng" strike="noStrike" baseline="0" dirty="0">
                <a:latin typeface="Source Sans Pro" panose="020B0503030403020204" pitchFamily="34" charset="0"/>
                <a:ea typeface="Source Sans Pro" panose="020B0503030403020204" pitchFamily="34" charset="0"/>
              </a:rPr>
              <a:t> </a:t>
            </a:r>
            <a:r>
              <a:rPr lang="en-US" b="0" i="0" u="none" strike="noStrike" baseline="0" dirty="0">
                <a:latin typeface="Source Sans Pro" panose="020B0503030403020204" pitchFamily="34" charset="0"/>
                <a:ea typeface="Source Sans Pro" panose="020B0503030403020204" pitchFamily="34" charset="0"/>
              </a:rPr>
              <a:t>forgivable.</a:t>
            </a:r>
          </a:p>
          <a:p>
            <a:pPr marR="0" algn="l"/>
            <a:endParaRPr lang="en-US" b="0" i="0" u="none" strike="noStrike" baseline="0" dirty="0">
              <a:latin typeface="Source Sans Pro" panose="020B0503030403020204" pitchFamily="34" charset="0"/>
              <a:ea typeface="Source Sans Pro" panose="020B0503030403020204" pitchFamily="34" charset="0"/>
            </a:endParaRPr>
          </a:p>
          <a:p>
            <a:pPr marR="0" algn="l"/>
            <a:r>
              <a:rPr lang="en-US" b="0" i="0" u="none" strike="noStrike" baseline="0" dirty="0">
                <a:latin typeface="Source Sans Pro" panose="020B0503030403020204" pitchFamily="34" charset="0"/>
                <a:ea typeface="Source Sans Pro" panose="020B0503030403020204" pitchFamily="34" charset="0"/>
              </a:rPr>
              <a:t>30-year term, no pre-payment penalty, and the first payment deferred for 1 year (if you choose) after receiving funding.</a:t>
            </a: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6962863" y="5620043"/>
            <a:ext cx="1886552" cy="1008061"/>
          </a:xfrm>
          <a:prstGeom prst="rect">
            <a:avLst/>
          </a:prstGeom>
        </p:spPr>
      </p:pic>
    </p:spTree>
    <p:extLst>
      <p:ext uri="{BB962C8B-B14F-4D97-AF65-F5344CB8AC3E}">
        <p14:creationId xmlns:p14="http://schemas.microsoft.com/office/powerpoint/2010/main" val="302397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Economic Injury Disaster Loan (EIDL)</a:t>
            </a:r>
            <a:br>
              <a:rPr lang="en-US" dirty="0"/>
            </a:br>
            <a:r>
              <a:rPr lang="en-US" dirty="0"/>
              <a:t>Use of Funds and Collateral</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lstStyle/>
          <a:p>
            <a:r>
              <a:rPr lang="en-US" dirty="0"/>
              <a:t>EIDL proceeds can be used to cover a wide array of working capital needs and normal operating expenses, such as:</a:t>
            </a:r>
          </a:p>
          <a:p>
            <a:pPr lvl="2"/>
            <a:r>
              <a:rPr lang="en-US" sz="1900" dirty="0"/>
              <a:t>Continuation of health care benefits</a:t>
            </a:r>
          </a:p>
          <a:p>
            <a:pPr lvl="2"/>
            <a:r>
              <a:rPr lang="en-US" sz="1900" dirty="0"/>
              <a:t>Rent</a:t>
            </a:r>
          </a:p>
          <a:p>
            <a:pPr lvl="2"/>
            <a:r>
              <a:rPr lang="en-US" sz="1900" dirty="0"/>
              <a:t>Utilities</a:t>
            </a:r>
          </a:p>
          <a:p>
            <a:pPr lvl="2"/>
            <a:r>
              <a:rPr lang="en-US" sz="1900" dirty="0"/>
              <a:t>Fixed debt payments</a:t>
            </a:r>
            <a:endParaRPr lang="en-US" sz="1900" dirty="0">
              <a:solidFill>
                <a:srgbClr val="1B1E29"/>
              </a:solidFill>
              <a:latin typeface="Source Sans Pro" panose="020B0503030403020204" pitchFamily="34" charset="0"/>
            </a:endParaRPr>
          </a:p>
          <a:p>
            <a:pPr lvl="2"/>
            <a:endParaRPr lang="en-US" sz="1800" dirty="0">
              <a:solidFill>
                <a:srgbClr val="1B1E29"/>
              </a:solidFill>
              <a:latin typeface="Source Sans Pro" panose="020B0503030403020204" pitchFamily="34" charset="0"/>
            </a:endParaRPr>
          </a:p>
          <a:p>
            <a:r>
              <a:rPr lang="en-US" dirty="0">
                <a:solidFill>
                  <a:srgbClr val="1B1E29"/>
                </a:solidFill>
                <a:latin typeface="Source Sans Pro" panose="020B0503030403020204" pitchFamily="34" charset="0"/>
              </a:rPr>
              <a:t>Collateral is required for loans over $25,000.  SBA takes real estate as collateral when available.  SBA will not decline a loan for lack of collateral but will require the borrower to pledge collateral that is available.</a:t>
            </a:r>
          </a:p>
          <a:p>
            <a:pPr marL="342875" lvl="1" indent="0">
              <a:buNone/>
            </a:pPr>
            <a:endParaRPr lang="en-US" dirty="0"/>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6870583" y="5454568"/>
            <a:ext cx="1819441" cy="972201"/>
          </a:xfrm>
          <a:prstGeom prst="rect">
            <a:avLst/>
          </a:prstGeom>
        </p:spPr>
      </p:pic>
    </p:spTree>
    <p:extLst>
      <p:ext uri="{BB962C8B-B14F-4D97-AF65-F5344CB8AC3E}">
        <p14:creationId xmlns:p14="http://schemas.microsoft.com/office/powerpoint/2010/main" val="3941491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Economic Injury Disaster Loan (EIDL)</a:t>
            </a:r>
            <a:br>
              <a:rPr lang="en-US" dirty="0"/>
            </a:br>
            <a:r>
              <a:rPr lang="en-US" dirty="0"/>
              <a:t>Eligibility</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Autofit/>
          </a:bodyPr>
          <a:lstStyle/>
          <a:p>
            <a:r>
              <a:rPr lang="en-US" sz="1900" dirty="0"/>
              <a:t>Applicant must be </a:t>
            </a:r>
            <a:r>
              <a:rPr lang="en-US" sz="1900" dirty="0">
                <a:solidFill>
                  <a:srgbClr val="003F80"/>
                </a:solidFill>
              </a:rPr>
              <a:t>physically located in the United States </a:t>
            </a:r>
            <a:r>
              <a:rPr lang="en-US" sz="1900" dirty="0"/>
              <a:t>or designated territory and </a:t>
            </a:r>
            <a:r>
              <a:rPr lang="en-US" sz="1900" dirty="0">
                <a:solidFill>
                  <a:srgbClr val="003F80"/>
                </a:solidFill>
              </a:rPr>
              <a:t>suffered working capital losses due to the coronavirus pandemic</a:t>
            </a:r>
            <a:r>
              <a:rPr lang="en-US" sz="1900" dirty="0"/>
              <a:t>, not due to a downturn in the economy or other reasons. Eligible applicants include:</a:t>
            </a:r>
          </a:p>
          <a:p>
            <a:pPr lvl="1"/>
            <a:r>
              <a:rPr lang="en-US" sz="1600" dirty="0"/>
              <a:t>Businesses with 500 or fewer employees or defined as small per SBA.gov/Size Standards </a:t>
            </a:r>
          </a:p>
          <a:p>
            <a:pPr lvl="1"/>
            <a:r>
              <a:rPr lang="en-US" sz="1600" dirty="0"/>
              <a:t>Cooperatives with 500 or fewer employees </a:t>
            </a:r>
          </a:p>
          <a:p>
            <a:pPr lvl="1"/>
            <a:r>
              <a:rPr lang="en-US" sz="1600" dirty="0"/>
              <a:t>Agricultural enterprises with 500 or fewer employees</a:t>
            </a:r>
          </a:p>
          <a:p>
            <a:pPr lvl="1"/>
            <a:r>
              <a:rPr lang="en-US" sz="1600" dirty="0"/>
              <a:t>Most private nonprofits</a:t>
            </a:r>
          </a:p>
          <a:p>
            <a:pPr lvl="1"/>
            <a:r>
              <a:rPr lang="en-US" sz="1600" dirty="0"/>
              <a:t>Faith-based organizations </a:t>
            </a:r>
          </a:p>
          <a:p>
            <a:pPr lvl="1"/>
            <a:r>
              <a:rPr lang="en-US" sz="1600" dirty="0"/>
              <a:t>Sole proprietorships and independent contractors </a:t>
            </a:r>
          </a:p>
          <a:p>
            <a:pPr lvl="1"/>
            <a:endParaRPr lang="en-US" sz="1600" dirty="0"/>
          </a:p>
          <a:p>
            <a:pPr marL="0" indent="0">
              <a:buNone/>
            </a:pPr>
            <a:r>
              <a:rPr lang="en-US" sz="1900" b="1" dirty="0"/>
              <a:t>Ineligible businesses </a:t>
            </a:r>
            <a:r>
              <a:rPr lang="en-US" sz="1900" dirty="0"/>
              <a:t>include those engaged in illegal activities, loan packaging, speculation, multi-sales distribution, gambling, investment or lending. </a:t>
            </a:r>
            <a:endParaRPr lang="en-US" sz="1900"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7323588" y="5812212"/>
            <a:ext cx="1534215" cy="819793"/>
          </a:xfrm>
          <a:prstGeom prst="rect">
            <a:avLst/>
          </a:prstGeom>
        </p:spPr>
      </p:pic>
    </p:spTree>
    <p:extLst>
      <p:ext uri="{BB962C8B-B14F-4D97-AF65-F5344CB8AC3E}">
        <p14:creationId xmlns:p14="http://schemas.microsoft.com/office/powerpoint/2010/main" val="3377753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Economic Injury Disaster Loan (EIDL)</a:t>
            </a:r>
            <a:br>
              <a:rPr lang="en-US" dirty="0"/>
            </a:br>
            <a:r>
              <a:rPr lang="en-US" dirty="0"/>
              <a:t>Other Requirements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Autofit/>
          </a:bodyPr>
          <a:lstStyle/>
          <a:p>
            <a:r>
              <a:rPr lang="en-US" dirty="0"/>
              <a:t>All owners who own 20% or more of the business are required to be included on the application and at least 81% ownership needs to be accounted for on the application in order to be considered. </a:t>
            </a:r>
          </a:p>
          <a:p>
            <a:pPr marL="0" indent="0">
              <a:buNone/>
            </a:pPr>
            <a:endParaRPr lang="en-US" sz="1800" b="0" i="0" u="none" strike="noStrike" baseline="0" dirty="0">
              <a:latin typeface="Source Sans Pro" panose="020B0503030403020204" pitchFamily="34" charset="0"/>
            </a:endParaRPr>
          </a:p>
          <a:p>
            <a:pPr marR="0" algn="l"/>
            <a:r>
              <a:rPr lang="en-US" b="1" i="0" u="none" strike="noStrike" baseline="0" dirty="0">
                <a:solidFill>
                  <a:srgbClr val="003E7F"/>
                </a:solidFill>
                <a:latin typeface="Source Sans Pro" panose="020B0503030403020204" pitchFamily="34" charset="0"/>
              </a:rPr>
              <a:t>Your local SBA District Office does not have the ability to check the status or your application locally. Please contact the Disaster Customer Service Center: 1-800-659-2955 or </a:t>
            </a:r>
            <a:r>
              <a:rPr lang="en-US" b="1" i="0" u="sng" strike="noStrike" baseline="0" dirty="0">
                <a:solidFill>
                  <a:srgbClr val="003E7F"/>
                </a:solidFill>
                <a:latin typeface="Source Sans Pro" panose="020B0503030403020204" pitchFamily="34" charset="0"/>
              </a:rPr>
              <a:t>disastercustomerservice@sba.gov</a:t>
            </a: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7323588" y="5812212"/>
            <a:ext cx="1534215" cy="819793"/>
          </a:xfrm>
          <a:prstGeom prst="rect">
            <a:avLst/>
          </a:prstGeom>
        </p:spPr>
      </p:pic>
    </p:spTree>
    <p:extLst>
      <p:ext uri="{BB962C8B-B14F-4D97-AF65-F5344CB8AC3E}">
        <p14:creationId xmlns:p14="http://schemas.microsoft.com/office/powerpoint/2010/main" val="418599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pPr marR="0" algn="ctr"/>
            <a:r>
              <a:rPr lang="en-US" sz="2700" b="1" i="0" u="none" strike="noStrike" baseline="0" dirty="0">
                <a:latin typeface="Source Sans Pro" panose="020B0503030403020204" pitchFamily="34" charset="0"/>
              </a:rPr>
              <a:t>Received a Decline Letter for your EIDL?</a:t>
            </a:r>
            <a:endParaRPr lang="en-US" sz="2700" b="0" i="0" u="none" strike="noStrike" baseline="0" dirty="0">
              <a:latin typeface="Source Sans Pro" panose="020B0503030403020204" pitchFamily="34" charset="0"/>
            </a:endParaRP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rmAutofit fontScale="92500" lnSpcReduction="10000"/>
          </a:bodyPr>
          <a:lstStyle/>
          <a:p>
            <a:pPr marL="0" marR="14140" indent="0" algn="l">
              <a:buNone/>
            </a:pPr>
            <a:r>
              <a:rPr lang="en-US" sz="2300" b="0" i="0" u="none" strike="noStrike" baseline="0" dirty="0">
                <a:latin typeface="Source Sans Pro" panose="020B0503030403020204" pitchFamily="34" charset="0"/>
                <a:ea typeface="Source Sans Pro" panose="020B0503030403020204" pitchFamily="34" charset="0"/>
              </a:rPr>
              <a:t>The SBA provides a </a:t>
            </a:r>
            <a:r>
              <a:rPr lang="en-US" sz="2300" b="1" i="0" u="none" strike="noStrike" baseline="0" dirty="0">
                <a:latin typeface="Source Sans Pro" panose="020B0503030403020204" pitchFamily="34" charset="0"/>
                <a:ea typeface="Source Sans Pro" panose="020B0503030403020204" pitchFamily="34" charset="0"/>
              </a:rPr>
              <a:t>reason </a:t>
            </a:r>
            <a:r>
              <a:rPr lang="en-US" sz="2300" b="0" i="0" u="none" strike="noStrike" baseline="0" dirty="0">
                <a:latin typeface="Source Sans Pro" panose="020B0503030403020204" pitchFamily="34" charset="0"/>
                <a:ea typeface="Source Sans Pro" panose="020B0503030403020204" pitchFamily="34" charset="0"/>
              </a:rPr>
              <a:t>given for decline with instructions on how to request reconsideration of the EIDL application</a:t>
            </a:r>
          </a:p>
          <a:p>
            <a:pPr marL="0" marR="14140" indent="0" algn="l">
              <a:buNone/>
            </a:pPr>
            <a:endParaRPr lang="en-US" sz="2300" b="0" i="0" u="none" strike="noStrike" baseline="0" dirty="0">
              <a:latin typeface="Source Sans Pro" panose="020B0503030403020204" pitchFamily="34" charset="0"/>
              <a:ea typeface="Source Sans Pro" panose="020B0503030403020204" pitchFamily="34" charset="0"/>
            </a:endParaRPr>
          </a:p>
          <a:p>
            <a:pPr marR="0" lvl="2" algn="l"/>
            <a:r>
              <a:rPr lang="en-US" sz="2300" b="0" i="0" u="none" strike="noStrike" baseline="0" dirty="0">
                <a:latin typeface="Source Sans Pro" panose="020B0503030403020204" pitchFamily="34" charset="0"/>
                <a:ea typeface="Source Sans Pro" panose="020B0503030403020204" pitchFamily="34" charset="0"/>
              </a:rPr>
              <a:t>Example: if reason is </a:t>
            </a:r>
            <a:r>
              <a:rPr lang="en-US" sz="2300" b="0" i="1" u="none" strike="noStrike" baseline="0" dirty="0">
                <a:latin typeface="Source Sans Pro" panose="020B0503030403020204" pitchFamily="34" charset="0"/>
                <a:ea typeface="Source Sans Pro" panose="020B0503030403020204" pitchFamily="34" charset="0"/>
              </a:rPr>
              <a:t>unverifiable information </a:t>
            </a:r>
            <a:r>
              <a:rPr lang="en-US" sz="2300" b="0" i="0" u="none" strike="noStrike" baseline="0" dirty="0">
                <a:latin typeface="Source Sans Pro" panose="020B0503030403020204" pitchFamily="34" charset="0"/>
                <a:ea typeface="Source Sans Pro" panose="020B0503030403020204" pitchFamily="34" charset="0"/>
              </a:rPr>
              <a:t>or </a:t>
            </a:r>
            <a:r>
              <a:rPr lang="en-US" sz="2300" b="0" i="1" u="none" strike="noStrike" baseline="0" dirty="0">
                <a:latin typeface="Source Sans Pro" panose="020B0503030403020204" pitchFamily="34" charset="0"/>
                <a:ea typeface="Source Sans Pro" panose="020B0503030403020204" pitchFamily="34" charset="0"/>
              </a:rPr>
              <a:t>economic injury not substantiated</a:t>
            </a:r>
            <a:r>
              <a:rPr lang="en-US" sz="2300" b="0" i="0" u="none" strike="noStrike" baseline="0" dirty="0">
                <a:latin typeface="Source Sans Pro" panose="020B0503030403020204" pitchFamily="34" charset="0"/>
                <a:ea typeface="Source Sans Pro" panose="020B0503030403020204" pitchFamily="34" charset="0"/>
              </a:rPr>
              <a:t>, the applicant should submit evidence to verify their application represents a valid need for an EIDL. Submit: copy of previous tax return, </a:t>
            </a:r>
            <a:r>
              <a:rPr lang="en-US" sz="2300" i="0" u="none" strike="noStrike" baseline="0" dirty="0">
                <a:latin typeface="Source Sans Pro" panose="020B0503030403020204" pitchFamily="34" charset="0"/>
                <a:ea typeface="Source Sans Pro" panose="020B0503030403020204" pitchFamily="34" charset="0"/>
              </a:rPr>
              <a:t>IRS Form 4506-T</a:t>
            </a:r>
            <a:r>
              <a:rPr lang="en-US" sz="2300" b="0" i="0" u="none" strike="noStrike" baseline="0" dirty="0">
                <a:latin typeface="Source Sans Pro" panose="020B0503030403020204" pitchFamily="34" charset="0"/>
                <a:ea typeface="Source Sans Pro" panose="020B0503030403020204" pitchFamily="34" charset="0"/>
              </a:rPr>
              <a:t>, Profit &amp; Loss report for2018/2019, your 2020 YTD actuals, or other evidence.</a:t>
            </a:r>
          </a:p>
          <a:p>
            <a:endParaRPr lang="en-US" sz="2300" b="0" i="0" u="none" strike="noStrike" baseline="0" dirty="0">
              <a:latin typeface="Source Sans Pro" panose="020B0503030403020204" pitchFamily="34" charset="0"/>
              <a:ea typeface="Source Sans Pro" panose="020B0503030403020204" pitchFamily="34" charset="0"/>
            </a:endParaRPr>
          </a:p>
          <a:p>
            <a:pPr marR="5460" algn="l"/>
            <a:r>
              <a:rPr lang="en-US" sz="2300" b="0" i="0" u="none" strike="noStrike" baseline="0" dirty="0">
                <a:latin typeface="Source Sans Pro" panose="020B0503030403020204" pitchFamily="34" charset="0"/>
                <a:ea typeface="Source Sans Pro" panose="020B0503030403020204" pitchFamily="34" charset="0"/>
              </a:rPr>
              <a:t>Requests for reconsideration must be submitted in writing within </a:t>
            </a:r>
            <a:r>
              <a:rPr lang="en-US" sz="2300" b="1" i="0" u="sng" strike="noStrike" baseline="0" dirty="0">
                <a:solidFill>
                  <a:schemeClr val="accent5"/>
                </a:solidFill>
                <a:latin typeface="Source Sans Pro" panose="020B0503030403020204" pitchFamily="34" charset="0"/>
                <a:ea typeface="Source Sans Pro" panose="020B0503030403020204" pitchFamily="34" charset="0"/>
              </a:rPr>
              <a:t>6 months</a:t>
            </a:r>
            <a:r>
              <a:rPr lang="en-US" sz="2300" b="0" i="0" u="none" strike="noStrike" baseline="0" dirty="0">
                <a:solidFill>
                  <a:srgbClr val="003E7F"/>
                </a:solidFill>
                <a:latin typeface="Source Sans Pro" panose="020B0503030403020204" pitchFamily="34" charset="0"/>
                <a:ea typeface="Source Sans Pro" panose="020B0503030403020204" pitchFamily="34" charset="0"/>
              </a:rPr>
              <a:t> </a:t>
            </a:r>
            <a:r>
              <a:rPr lang="en-US" sz="2300" b="0" i="0" u="none" strike="noStrike" baseline="0" dirty="0">
                <a:latin typeface="Source Sans Pro" panose="020B0503030403020204" pitchFamily="34" charset="0"/>
                <a:ea typeface="Source Sans Pro" panose="020B0503030403020204" pitchFamily="34" charset="0"/>
              </a:rPr>
              <a:t>from the date of the decline letter. </a:t>
            </a:r>
            <a:r>
              <a:rPr lang="en-US" sz="2300" u="sng" dirty="0">
                <a:solidFill>
                  <a:srgbClr val="003E7F"/>
                </a:solidFill>
                <a:latin typeface="Source Sans Pro" panose="020B0503030403020204" pitchFamily="34" charset="0"/>
                <a:ea typeface="Source Sans Pro" panose="020B0503030403020204" pitchFamily="34" charset="0"/>
              </a:rPr>
              <a:t>pdcrecons@sba.gov </a:t>
            </a:r>
            <a:endParaRPr lang="en-US" sz="2300" b="0" i="0" u="none" strike="noStrike" baseline="0" dirty="0">
              <a:solidFill>
                <a:srgbClr val="003E7F"/>
              </a:solidFill>
              <a:latin typeface="Source Sans Pro" panose="020B0503030403020204" pitchFamily="34" charset="0"/>
              <a:ea typeface="Source Sans Pro" panose="020B0503030403020204" pitchFamily="34" charset="0"/>
            </a:endParaRPr>
          </a:p>
          <a:p>
            <a:pPr marR="0" lvl="1" algn="l"/>
            <a:r>
              <a:rPr lang="en-US" sz="2300" b="0" i="0" u="none" strike="noStrike" baseline="0" dirty="0">
                <a:latin typeface="Source Sans Pro" panose="020B0503030403020204" pitchFamily="34" charset="0"/>
                <a:ea typeface="Source Sans Pro" panose="020B0503030403020204" pitchFamily="34" charset="0"/>
              </a:rPr>
              <a:t>Must contain all significant </a:t>
            </a:r>
            <a:r>
              <a:rPr lang="en-US" sz="2300" b="1" i="0" u="none" strike="noStrike" baseline="0" dirty="0">
                <a:latin typeface="Source Sans Pro" panose="020B0503030403020204" pitchFamily="34" charset="0"/>
                <a:ea typeface="Source Sans Pro" panose="020B0503030403020204" pitchFamily="34" charset="0"/>
              </a:rPr>
              <a:t>information that will overcome the reason(s)</a:t>
            </a:r>
            <a:r>
              <a:rPr lang="en-US" sz="2300" b="0" i="0" u="none" strike="noStrike" baseline="0" dirty="0">
                <a:latin typeface="Source Sans Pro" panose="020B0503030403020204" pitchFamily="34" charset="0"/>
                <a:ea typeface="Source Sans Pro" panose="020B0503030403020204" pitchFamily="34" charset="0"/>
              </a:rPr>
              <a:t>for the decline/withdrawal</a:t>
            </a: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7097086" y="5635555"/>
            <a:ext cx="1819440" cy="972201"/>
          </a:xfrm>
          <a:prstGeom prst="rect">
            <a:avLst/>
          </a:prstGeom>
        </p:spPr>
      </p:pic>
    </p:spTree>
    <p:extLst>
      <p:ext uri="{BB962C8B-B14F-4D97-AF65-F5344CB8AC3E}">
        <p14:creationId xmlns:p14="http://schemas.microsoft.com/office/powerpoint/2010/main" val="767143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pPr marR="0" algn="ctr"/>
            <a:r>
              <a:rPr lang="en-US" sz="2700" b="1" i="0" u="none" strike="noStrike" baseline="0" dirty="0">
                <a:latin typeface="Source Sans Pro" panose="020B0503030403020204" pitchFamily="34" charset="0"/>
              </a:rPr>
              <a:t>EIDL- </a:t>
            </a:r>
            <a:r>
              <a:rPr lang="en-US" dirty="0"/>
              <a:t>What if I need more money than I’ve been approved for?</a:t>
            </a:r>
            <a:endParaRPr lang="en-US" sz="2700" b="0" i="0" u="none" strike="noStrike" baseline="0" dirty="0">
              <a:latin typeface="Source Sans Pro" panose="020B0503030403020204" pitchFamily="34" charset="0"/>
            </a:endParaRP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rmAutofit/>
          </a:bodyPr>
          <a:lstStyle/>
          <a:p>
            <a:pPr marL="0" marR="14140" indent="0" algn="l">
              <a:buNone/>
            </a:pPr>
            <a:r>
              <a:rPr lang="en-US" sz="2000" dirty="0"/>
              <a:t>An increase can be requested either before or after accepting the loan. If applicant is in urgent need of funds, accept the maximum loan amount offered and then request an increase by providing additional documentation. Increase requests can be made up to </a:t>
            </a:r>
            <a:r>
              <a:rPr lang="en-US" sz="2000" b="1" u="sng" dirty="0">
                <a:solidFill>
                  <a:schemeClr val="accent5"/>
                </a:solidFill>
              </a:rPr>
              <a:t>2 years </a:t>
            </a:r>
            <a:r>
              <a:rPr lang="en-US" sz="2000" dirty="0"/>
              <a:t>after loan approval. </a:t>
            </a:r>
          </a:p>
          <a:p>
            <a:pPr marL="0" marR="14140" indent="0" algn="l">
              <a:buNone/>
            </a:pPr>
            <a:r>
              <a:rPr lang="en-US" sz="2000" dirty="0"/>
              <a:t>	</a:t>
            </a:r>
            <a:r>
              <a:rPr lang="en-US" sz="2000" dirty="0">
                <a:solidFill>
                  <a:srgbClr val="003F80"/>
                </a:solidFill>
              </a:rPr>
              <a:t>*A business cannot apply for a second EIDL so if you need more 	  	money, request an increase.</a:t>
            </a:r>
          </a:p>
          <a:p>
            <a:pPr marL="0" marR="14140" indent="0" algn="l">
              <a:buNone/>
            </a:pPr>
            <a:endParaRPr lang="en-US" sz="2000" dirty="0"/>
          </a:p>
          <a:p>
            <a:pPr marL="0" marR="14140" indent="0" algn="l">
              <a:buNone/>
            </a:pPr>
            <a:r>
              <a:rPr lang="en-US" sz="2000" dirty="0"/>
              <a:t>If you were approved for a loan and would like to request additional funds, send an email that states your need for an increase to the loan amount to </a:t>
            </a:r>
            <a:r>
              <a:rPr lang="en-US" sz="2000" u="sng" dirty="0">
                <a:solidFill>
                  <a:schemeClr val="tx2">
                    <a:lumMod val="60000"/>
                    <a:lumOff val="40000"/>
                  </a:schemeClr>
                </a:solidFill>
              </a:rPr>
              <a:t>pdcrecons@sba.gov </a:t>
            </a:r>
            <a:r>
              <a:rPr lang="en-US" sz="2000" dirty="0"/>
              <a:t>with the word “INCREASE” in the subject line. Include any additional information that may assist SBA in considering an increase for your application.</a:t>
            </a:r>
            <a:endParaRPr lang="en-US" sz="1500" b="0" i="0" dirty="0">
              <a:solidFill>
                <a:srgbClr val="1B1E29"/>
              </a:solidFill>
              <a:effectLst/>
              <a:latin typeface="Source Sans Pro" panose="020B0503030403020204" pitchFamily="34" charset="0"/>
            </a:endParaRPr>
          </a:p>
        </p:txBody>
      </p:sp>
      <p:pic>
        <p:nvPicPr>
          <p:cNvPr id="7" name="Picture 6">
            <a:extLst>
              <a:ext uri="{FF2B5EF4-FFF2-40B4-BE49-F238E27FC236}">
                <a16:creationId xmlns:a16="http://schemas.microsoft.com/office/drawing/2014/main" id="{2D7BB411-6265-477C-B56B-CD08F1F04065}"/>
              </a:ext>
            </a:extLst>
          </p:cNvPr>
          <p:cNvPicPr>
            <a:picLocks noChangeAspect="1"/>
          </p:cNvPicPr>
          <p:nvPr/>
        </p:nvPicPr>
        <p:blipFill>
          <a:blip r:embed="rId2"/>
          <a:stretch>
            <a:fillRect/>
          </a:stretch>
        </p:blipFill>
        <p:spPr>
          <a:xfrm>
            <a:off x="7055141" y="5622348"/>
            <a:ext cx="1819441" cy="972201"/>
          </a:xfrm>
          <a:prstGeom prst="rect">
            <a:avLst/>
          </a:prstGeom>
        </p:spPr>
      </p:pic>
    </p:spTree>
    <p:extLst>
      <p:ext uri="{BB962C8B-B14F-4D97-AF65-F5344CB8AC3E}">
        <p14:creationId xmlns:p14="http://schemas.microsoft.com/office/powerpoint/2010/main" val="2877245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CB6E-744F-4EFF-9937-F50CBEE033F9}"/>
              </a:ext>
            </a:extLst>
          </p:cNvPr>
          <p:cNvSpPr>
            <a:spLocks noGrp="1"/>
          </p:cNvSpPr>
          <p:nvPr>
            <p:ph type="ctrTitle"/>
          </p:nvPr>
        </p:nvSpPr>
        <p:spPr>
          <a:xfrm>
            <a:off x="1042332" y="1956232"/>
            <a:ext cx="6858000" cy="2387600"/>
          </a:xfrm>
        </p:spPr>
        <p:txBody>
          <a:bodyPr/>
          <a:lstStyle/>
          <a:p>
            <a:r>
              <a:rPr lang="en-US" dirty="0"/>
              <a:t>Targeted EIDL </a:t>
            </a:r>
            <a:br>
              <a:rPr lang="en-US" dirty="0"/>
            </a:br>
            <a:r>
              <a:rPr lang="en-US" dirty="0"/>
              <a:t>Advance</a:t>
            </a:r>
          </a:p>
        </p:txBody>
      </p:sp>
    </p:spTree>
    <p:extLst>
      <p:ext uri="{BB962C8B-B14F-4D97-AF65-F5344CB8AC3E}">
        <p14:creationId xmlns:p14="http://schemas.microsoft.com/office/powerpoint/2010/main" val="3176680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Targeted EIDL Advance</a:t>
            </a:r>
            <a:br>
              <a:rPr lang="en-US" dirty="0"/>
            </a:br>
            <a:r>
              <a:rPr lang="en-US" dirty="0"/>
              <a:t>*Limited Eligibility</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Autofit/>
          </a:bodyPr>
          <a:lstStyle/>
          <a:p>
            <a:r>
              <a:rPr lang="en-US" b="1" u="none" strike="noStrike" baseline="0" dirty="0">
                <a:solidFill>
                  <a:schemeClr val="accent5"/>
                </a:solidFill>
                <a:latin typeface="Source Sans Pro" panose="020B0503030403020204" pitchFamily="34" charset="0"/>
              </a:rPr>
              <a:t>Different parameters than previous EIDL Advance</a:t>
            </a:r>
          </a:p>
          <a:p>
            <a:endParaRPr lang="en-US" dirty="0">
              <a:solidFill>
                <a:srgbClr val="1B1E29"/>
              </a:solidFill>
              <a:latin typeface="Source Sans Pro" panose="020B0503030403020204" pitchFamily="34" charset="0"/>
            </a:endParaRPr>
          </a:p>
          <a:p>
            <a:r>
              <a:rPr lang="en-US" dirty="0">
                <a:solidFill>
                  <a:srgbClr val="1B1E29"/>
                </a:solidFill>
                <a:latin typeface="Source Sans Pro" panose="020B0503030403020204" pitchFamily="34" charset="0"/>
              </a:rPr>
              <a:t>The Targeted EIDL Advance provides businesses located </a:t>
            </a:r>
            <a:r>
              <a:rPr lang="en-US" dirty="0">
                <a:solidFill>
                  <a:srgbClr val="003E7F"/>
                </a:solidFill>
                <a:latin typeface="Source Sans Pro" panose="020B0503030403020204" pitchFamily="34" charset="0"/>
              </a:rPr>
              <a:t>in low-income </a:t>
            </a:r>
            <a:r>
              <a:rPr lang="en-US" dirty="0">
                <a:solidFill>
                  <a:srgbClr val="1B1E29"/>
                </a:solidFill>
                <a:latin typeface="Source Sans Pro" panose="020B0503030403020204" pitchFamily="34" charset="0"/>
              </a:rPr>
              <a:t>communities with additional funds to ensure small business continuity.</a:t>
            </a:r>
            <a:endParaRPr lang="en-US" b="0" i="0" dirty="0">
              <a:solidFill>
                <a:srgbClr val="1B1E29"/>
              </a:solidFill>
              <a:effectLst/>
              <a:latin typeface="Source Sans Pro" panose="020B0503030403020204" pitchFamily="34" charset="0"/>
            </a:endParaRPr>
          </a:p>
          <a:p>
            <a:pPr marL="0" indent="0">
              <a:buNone/>
            </a:pPr>
            <a:endParaRPr lang="en-US" sz="1800" b="0" i="0" u="none" strike="noStrike" baseline="0" dirty="0">
              <a:latin typeface="Source Sans Pro" panose="020B0503030403020204" pitchFamily="34" charset="0"/>
            </a:endParaRPr>
          </a:p>
          <a:p>
            <a:pPr marR="0" algn="l"/>
            <a:r>
              <a:rPr lang="en-US" i="0" u="none" strike="noStrike" baseline="0" dirty="0">
                <a:latin typeface="Source Sans Pro" panose="020B0503030403020204" pitchFamily="34" charset="0"/>
              </a:rPr>
              <a:t>Advance funds </a:t>
            </a:r>
            <a:r>
              <a:rPr lang="en-US" b="1" i="0" u="none" strike="noStrike" baseline="0" dirty="0">
                <a:solidFill>
                  <a:srgbClr val="003E7F"/>
                </a:solidFill>
                <a:latin typeface="Source Sans Pro" panose="020B0503030403020204" pitchFamily="34" charset="0"/>
              </a:rPr>
              <a:t>up to </a:t>
            </a:r>
            <a:r>
              <a:rPr lang="en-US" i="0" u="none" strike="noStrike" baseline="0" dirty="0">
                <a:latin typeface="Source Sans Pro" panose="020B0503030403020204" pitchFamily="34" charset="0"/>
              </a:rPr>
              <a:t>$10,000 will be available to applicants  who previously received and EIDL Advance for less than $10,000or those who applied for EIDL but did not receive an advance.</a:t>
            </a:r>
          </a:p>
          <a:p>
            <a:pPr marR="0" algn="l"/>
            <a:endParaRPr lang="en-US" i="0" u="none" strike="noStrike" baseline="0" dirty="0">
              <a:latin typeface="Source Sans Pro" panose="020B0503030403020204" pitchFamily="34" charset="0"/>
            </a:endParaRPr>
          </a:p>
          <a:p>
            <a:pPr marR="0" algn="l"/>
            <a:r>
              <a:rPr lang="en-US" b="1" dirty="0">
                <a:solidFill>
                  <a:srgbClr val="003E7F"/>
                </a:solidFill>
                <a:latin typeface="Source Sans Pro" panose="020B0503030403020204" pitchFamily="34" charset="0"/>
              </a:rPr>
              <a:t>Businesses do not apply,</a:t>
            </a:r>
            <a:r>
              <a:rPr lang="en-US" b="1" i="0" dirty="0">
                <a:solidFill>
                  <a:srgbClr val="003E7F"/>
                </a:solidFill>
                <a:effectLst/>
                <a:latin typeface="Source Sans Pro" panose="020B0503030403020204" pitchFamily="34" charset="0"/>
              </a:rPr>
              <a:t> only prior applicants will be considered for the Targeted EIDL Advance. SBA </a:t>
            </a:r>
            <a:r>
              <a:rPr lang="en-US" b="1" dirty="0">
                <a:solidFill>
                  <a:srgbClr val="003E7F"/>
                </a:solidFill>
                <a:latin typeface="Source Sans Pro" panose="020B0503030403020204" pitchFamily="34" charset="0"/>
              </a:rPr>
              <a:t>will reach out to you!</a:t>
            </a:r>
            <a:endParaRPr lang="en-US" b="1" i="0" u="sng" strike="noStrike" baseline="0" dirty="0">
              <a:solidFill>
                <a:srgbClr val="003E7F"/>
              </a:solidFill>
              <a:latin typeface="Source Sans Pro" panose="020B0503030403020204" pitchFamily="34" charset="0"/>
            </a:endParaRP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7323588" y="5812212"/>
            <a:ext cx="1534215" cy="819793"/>
          </a:xfrm>
          <a:prstGeom prst="rect">
            <a:avLst/>
          </a:prstGeom>
        </p:spPr>
      </p:pic>
    </p:spTree>
    <p:extLst>
      <p:ext uri="{BB962C8B-B14F-4D97-AF65-F5344CB8AC3E}">
        <p14:creationId xmlns:p14="http://schemas.microsoft.com/office/powerpoint/2010/main" val="1323780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Targeted EIDL Advance</a:t>
            </a:r>
            <a:br>
              <a:rPr lang="en-US" dirty="0"/>
            </a:br>
            <a:r>
              <a:rPr lang="en-US" dirty="0"/>
              <a:t>*Limited Eligibility</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Autofit/>
          </a:bodyPr>
          <a:lstStyle/>
          <a:p>
            <a:pPr marL="0" indent="0" algn="l">
              <a:buNone/>
            </a:pPr>
            <a:r>
              <a:rPr lang="en-US" b="0" i="0" dirty="0">
                <a:solidFill>
                  <a:srgbClr val="1B1E29"/>
                </a:solidFill>
                <a:effectLst/>
                <a:latin typeface="Source Sans Pro" panose="020B0503030403020204" pitchFamily="34" charset="0"/>
              </a:rPr>
              <a:t>Applicants may qualify if they:</a:t>
            </a:r>
          </a:p>
          <a:p>
            <a:pPr algn="l">
              <a:buFont typeface="Arial" panose="020B0604020202020204" pitchFamily="34" charset="0"/>
              <a:buChar char="•"/>
            </a:pPr>
            <a:r>
              <a:rPr lang="en-US" b="1" i="0" dirty="0">
                <a:solidFill>
                  <a:srgbClr val="1B1E29"/>
                </a:solidFill>
                <a:effectLst/>
                <a:latin typeface="Source Sans Pro" panose="020B0503030403020204" pitchFamily="34" charset="0"/>
              </a:rPr>
              <a:t>Are located in a low-income community.</a:t>
            </a:r>
            <a:r>
              <a:rPr lang="en-US" b="0" i="0" dirty="0">
                <a:solidFill>
                  <a:srgbClr val="1B1E29"/>
                </a:solidFill>
                <a:effectLst/>
                <a:latin typeface="Source Sans Pro" panose="020B0503030403020204" pitchFamily="34" charset="0"/>
              </a:rPr>
              <a:t> The definition of a “low-income community” is defined in section 45D(e) of the Internal Revenue Code. Note that the applicant must be </a:t>
            </a:r>
            <a:r>
              <a:rPr lang="en-US" b="1" i="1" dirty="0">
                <a:solidFill>
                  <a:srgbClr val="1B1E29"/>
                </a:solidFill>
                <a:effectLst/>
                <a:latin typeface="Source Sans Pro" panose="020B0503030403020204" pitchFamily="34" charset="0"/>
              </a:rPr>
              <a:t>located </a:t>
            </a:r>
            <a:r>
              <a:rPr lang="en-US" b="0" i="0" dirty="0">
                <a:solidFill>
                  <a:srgbClr val="1B1E29"/>
                </a:solidFill>
                <a:effectLst/>
                <a:latin typeface="Source Sans Pro" panose="020B0503030403020204" pitchFamily="34" charset="0"/>
              </a:rPr>
              <a:t>in a low-income community in order to qualify. Additional details on how SBA will identify low-income communities will be available soon on </a:t>
            </a:r>
            <a:r>
              <a:rPr lang="en-US" b="0" i="0" dirty="0">
                <a:solidFill>
                  <a:srgbClr val="007DBC"/>
                </a:solidFill>
                <a:effectLst/>
                <a:latin typeface="Source Sans Pro" panose="020B0503030403020204" pitchFamily="34" charset="0"/>
                <a:hlinkClick r:id="rId2"/>
              </a:rPr>
              <a:t>www.sba.gov/coronavirusrelief</a:t>
            </a:r>
            <a:r>
              <a:rPr lang="en-US" b="0" i="0" dirty="0">
                <a:solidFill>
                  <a:srgbClr val="1B1E29"/>
                </a:solidFill>
                <a:effectLst/>
                <a:latin typeface="Source Sans Pro" panose="020B0503030403020204" pitchFamily="34" charset="0"/>
              </a:rPr>
              <a:t>; AND</a:t>
            </a:r>
          </a:p>
          <a:p>
            <a:pPr algn="l">
              <a:buFont typeface="Arial" panose="020B0604020202020204" pitchFamily="34" charset="0"/>
              <a:buChar char="•"/>
            </a:pPr>
            <a:r>
              <a:rPr lang="en-US" b="1" i="0" dirty="0">
                <a:solidFill>
                  <a:srgbClr val="1B1E29"/>
                </a:solidFill>
                <a:effectLst/>
                <a:latin typeface="Source Sans Pro" panose="020B0503030403020204" pitchFamily="34" charset="0"/>
              </a:rPr>
              <a:t>Can demonstrate more than 30% reduction in revenue </a:t>
            </a:r>
            <a:r>
              <a:rPr lang="en-US" b="0" i="0" dirty="0">
                <a:solidFill>
                  <a:srgbClr val="1B1E29"/>
                </a:solidFill>
                <a:effectLst/>
                <a:latin typeface="Source Sans Pro" panose="020B0503030403020204" pitchFamily="34" charset="0"/>
              </a:rPr>
              <a:t>during an 8-week period beginning on March 2, 2020, or later. If an applicant meets the low-income community criteria, they will be asked to provide gross monthly revenue (all forms of combined monthly earnings received, such as profits or salaries) to confirm the 30% reduction. </a:t>
            </a: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3"/>
          <a:stretch>
            <a:fillRect/>
          </a:stretch>
        </p:blipFill>
        <p:spPr>
          <a:xfrm>
            <a:off x="7323588" y="5812212"/>
            <a:ext cx="1534215" cy="819793"/>
          </a:xfrm>
          <a:prstGeom prst="rect">
            <a:avLst/>
          </a:prstGeom>
        </p:spPr>
      </p:pic>
    </p:spTree>
    <p:extLst>
      <p:ext uri="{BB962C8B-B14F-4D97-AF65-F5344CB8AC3E}">
        <p14:creationId xmlns:p14="http://schemas.microsoft.com/office/powerpoint/2010/main" val="1626656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Targeted EIDL Advance</a:t>
            </a:r>
            <a:br>
              <a:rPr lang="en-US" dirty="0"/>
            </a:br>
            <a:r>
              <a:rPr lang="en-US" dirty="0"/>
              <a:t>*Limited Eligibility</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Autofit/>
          </a:bodyPr>
          <a:lstStyle/>
          <a:p>
            <a:r>
              <a:rPr lang="en-US" b="0" i="0" dirty="0">
                <a:solidFill>
                  <a:srgbClr val="1B1E29"/>
                </a:solidFill>
                <a:effectLst/>
                <a:latin typeface="Source Sans Pro" panose="020B0503030403020204" pitchFamily="34" charset="0"/>
              </a:rPr>
              <a:t>SBA will </a:t>
            </a:r>
            <a:r>
              <a:rPr lang="en-US" b="0" i="0" dirty="0">
                <a:solidFill>
                  <a:srgbClr val="003E7F"/>
                </a:solidFill>
                <a:effectLst/>
                <a:latin typeface="Source Sans Pro" panose="020B0503030403020204" pitchFamily="34" charset="0"/>
              </a:rPr>
              <a:t>first reach out to EIDL applications that already received a partial EIDL Advance </a:t>
            </a:r>
            <a:r>
              <a:rPr lang="en-US" b="0" i="0" dirty="0">
                <a:solidFill>
                  <a:srgbClr val="1B1E29"/>
                </a:solidFill>
                <a:effectLst/>
                <a:latin typeface="Source Sans Pro" panose="020B0503030403020204" pitchFamily="34" charset="0"/>
              </a:rPr>
              <a:t>(i.e. between $1,000 - $9,000). Applicants will be contacted directly by SBA via email in the coming weeks with instructions to determine eligibility and submit documentation. </a:t>
            </a:r>
          </a:p>
          <a:p>
            <a:pPr marL="0" indent="0" algn="l">
              <a:buNone/>
            </a:pPr>
            <a:endParaRPr lang="en-US" b="1" i="0" dirty="0">
              <a:solidFill>
                <a:srgbClr val="1B1E29"/>
              </a:solidFill>
              <a:effectLst/>
              <a:latin typeface="Source Sans Pro" panose="020B0503030403020204" pitchFamily="34" charset="0"/>
            </a:endParaRPr>
          </a:p>
          <a:p>
            <a:pPr algn="l"/>
            <a:r>
              <a:rPr lang="en-US" b="0" i="0" dirty="0">
                <a:solidFill>
                  <a:srgbClr val="1B1E29"/>
                </a:solidFill>
                <a:effectLst/>
                <a:latin typeface="Source Sans Pro" panose="020B0503030403020204" pitchFamily="34" charset="0"/>
              </a:rPr>
              <a:t>Next, SBA will reach out to </a:t>
            </a:r>
            <a:r>
              <a:rPr lang="en-US" b="0" i="0" dirty="0">
                <a:solidFill>
                  <a:srgbClr val="003E7F"/>
                </a:solidFill>
                <a:effectLst/>
                <a:latin typeface="Source Sans Pro" panose="020B0503030403020204" pitchFamily="34" charset="0"/>
              </a:rPr>
              <a:t>those who applied for EIDL assistance on or before December 27, 2020, but did not receive an EIDL Advance due to lack of program funding.</a:t>
            </a:r>
            <a:r>
              <a:rPr lang="en-US" b="0" i="0" dirty="0">
                <a:solidFill>
                  <a:srgbClr val="1B1E29"/>
                </a:solidFill>
                <a:effectLst/>
                <a:latin typeface="Source Sans Pro" panose="020B0503030403020204" pitchFamily="34" charset="0"/>
              </a:rPr>
              <a:t> Applicants may qualify for a Targeted EIDL Advance if they meet the above criteria (low-income location and reduction in revenue) AND:</a:t>
            </a:r>
          </a:p>
          <a:p>
            <a:pPr lvl="1">
              <a:buFont typeface="Arial" panose="020B0604020202020204" pitchFamily="34" charset="0"/>
              <a:buChar char="•"/>
            </a:pPr>
            <a:r>
              <a:rPr lang="en-US" b="1" i="0" dirty="0">
                <a:solidFill>
                  <a:srgbClr val="1B1E29"/>
                </a:solidFill>
                <a:effectLst/>
                <a:latin typeface="Source Sans Pro" panose="020B0503030403020204" pitchFamily="34" charset="0"/>
              </a:rPr>
              <a:t>Have 300 or fewer employees. </a:t>
            </a:r>
            <a:r>
              <a:rPr lang="en-US" b="0" i="0" dirty="0">
                <a:solidFill>
                  <a:srgbClr val="1B1E29"/>
                </a:solidFill>
                <a:effectLst/>
                <a:latin typeface="Source Sans Pro" panose="020B0503030403020204" pitchFamily="34" charset="0"/>
              </a:rPr>
              <a:t>Business entities normally eligible for the EIDL program are eligible, including sole proprietors, independent contractors, and private, nonprofit organizations. </a:t>
            </a:r>
            <a:r>
              <a:rPr lang="en-US" b="0" i="0" dirty="0">
                <a:solidFill>
                  <a:srgbClr val="FF0000"/>
                </a:solidFill>
                <a:effectLst/>
                <a:latin typeface="Source Sans Pro" panose="020B0503030403020204" pitchFamily="34" charset="0"/>
              </a:rPr>
              <a:t>Agricultural enterprises are not eligible. </a:t>
            </a:r>
          </a:p>
          <a:p>
            <a:endParaRPr lang="en-US" b="0" i="0" dirty="0">
              <a:solidFill>
                <a:srgbClr val="1B1E29"/>
              </a:solidFill>
              <a:effectLst/>
              <a:latin typeface="Source Sans Pro" panose="020B0503030403020204" pitchFamily="34" charset="0"/>
            </a:endParaRPr>
          </a:p>
        </p:txBody>
      </p:sp>
      <p:pic>
        <p:nvPicPr>
          <p:cNvPr id="2" name="Picture 1">
            <a:extLst>
              <a:ext uri="{FF2B5EF4-FFF2-40B4-BE49-F238E27FC236}">
                <a16:creationId xmlns:a16="http://schemas.microsoft.com/office/drawing/2014/main" id="{B0413B65-7710-4639-845F-2D818A97983B}"/>
              </a:ext>
            </a:extLst>
          </p:cNvPr>
          <p:cNvPicPr>
            <a:picLocks noChangeAspect="1"/>
          </p:cNvPicPr>
          <p:nvPr/>
        </p:nvPicPr>
        <p:blipFill>
          <a:blip r:embed="rId2"/>
          <a:stretch>
            <a:fillRect/>
          </a:stretch>
        </p:blipFill>
        <p:spPr>
          <a:xfrm>
            <a:off x="7323588" y="5812212"/>
            <a:ext cx="1534215" cy="819793"/>
          </a:xfrm>
          <a:prstGeom prst="rect">
            <a:avLst/>
          </a:prstGeom>
        </p:spPr>
      </p:pic>
    </p:spTree>
    <p:extLst>
      <p:ext uri="{BB962C8B-B14F-4D97-AF65-F5344CB8AC3E}">
        <p14:creationId xmlns:p14="http://schemas.microsoft.com/office/powerpoint/2010/main" val="1841134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CB6E-744F-4EFF-9937-F50CBEE033F9}"/>
              </a:ext>
            </a:extLst>
          </p:cNvPr>
          <p:cNvSpPr>
            <a:spLocks noGrp="1"/>
          </p:cNvSpPr>
          <p:nvPr>
            <p:ph type="ctrTitle"/>
          </p:nvPr>
        </p:nvSpPr>
        <p:spPr>
          <a:xfrm>
            <a:off x="1042332" y="2392459"/>
            <a:ext cx="6858000" cy="2387600"/>
          </a:xfrm>
        </p:spPr>
        <p:txBody>
          <a:bodyPr/>
          <a:lstStyle/>
          <a:p>
            <a:r>
              <a:rPr lang="en-US" dirty="0"/>
              <a:t>Shuttered Venue Operator Grants</a:t>
            </a:r>
            <a:br>
              <a:rPr lang="en-US" dirty="0"/>
            </a:br>
            <a:r>
              <a:rPr lang="en-US" dirty="0"/>
              <a:t>(SVOG)</a:t>
            </a:r>
          </a:p>
        </p:txBody>
      </p:sp>
    </p:spTree>
    <p:extLst>
      <p:ext uri="{BB962C8B-B14F-4D97-AF65-F5344CB8AC3E}">
        <p14:creationId xmlns:p14="http://schemas.microsoft.com/office/powerpoint/2010/main" val="3199399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8"/>
            <a:ext cx="7886700" cy="898130"/>
          </a:xfrm>
        </p:spPr>
        <p:txBody>
          <a:bodyPr>
            <a:normAutofit/>
          </a:bodyPr>
          <a:lstStyle/>
          <a:p>
            <a:r>
              <a:rPr lang="en-US" dirty="0"/>
              <a:t>Shuttered Venue Operators Grant</a:t>
            </a:r>
            <a:br>
              <a:rPr lang="en-US" dirty="0"/>
            </a:br>
            <a:r>
              <a:rPr lang="en-US" dirty="0"/>
              <a:t>Program Details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lstStyle/>
          <a:p>
            <a:pPr marL="0" indent="0">
              <a:buNone/>
            </a:pPr>
            <a:r>
              <a:rPr lang="en-US" b="0" i="0" dirty="0">
                <a:solidFill>
                  <a:srgbClr val="1B1E29"/>
                </a:solidFill>
                <a:effectLst/>
                <a:latin typeface="Source Sans Pro" panose="020B0503030403020204" pitchFamily="34" charset="0"/>
              </a:rPr>
              <a:t> </a:t>
            </a:r>
          </a:p>
          <a:p>
            <a:r>
              <a:rPr lang="en-US" b="0" i="0" dirty="0">
                <a:solidFill>
                  <a:srgbClr val="1B1E29"/>
                </a:solidFill>
                <a:effectLst/>
                <a:latin typeface="Source Sans Pro" panose="020B0503030403020204" pitchFamily="34" charset="0"/>
              </a:rPr>
              <a:t>The program includes $15 billion in grants to shuttered venues, to </a:t>
            </a:r>
            <a:r>
              <a:rPr lang="en-US" b="0" i="0" dirty="0">
                <a:effectLst/>
                <a:latin typeface="Source Sans Pro" panose="020B0503030403020204" pitchFamily="34" charset="0"/>
              </a:rPr>
              <a:t>be administered by the Small Business Administration’s </a:t>
            </a:r>
            <a:r>
              <a:rPr lang="en-US" b="0" i="0" dirty="0">
                <a:solidFill>
                  <a:srgbClr val="003E7F"/>
                </a:solidFill>
                <a:effectLst/>
                <a:latin typeface="Source Sans Pro" panose="020B0503030403020204" pitchFamily="34" charset="0"/>
              </a:rPr>
              <a:t>Office of Disaster Assistance. </a:t>
            </a:r>
          </a:p>
          <a:p>
            <a:pPr marL="0" indent="0">
              <a:buNone/>
            </a:pPr>
            <a:endParaRPr lang="en-US" b="0" i="0" dirty="0">
              <a:solidFill>
                <a:srgbClr val="1B1E29"/>
              </a:solidFill>
              <a:effectLst/>
              <a:latin typeface="Source Sans Pro" panose="020B0503030403020204" pitchFamily="34" charset="0"/>
            </a:endParaRPr>
          </a:p>
          <a:p>
            <a:r>
              <a:rPr lang="en-US" u="sng" dirty="0">
                <a:solidFill>
                  <a:srgbClr val="003F80"/>
                </a:solidFill>
                <a:latin typeface="Source Sans Pro" panose="020B0503030403020204" pitchFamily="34" charset="0"/>
              </a:rPr>
              <a:t>SBA is still developing the program and is not yet accepting applications.</a:t>
            </a:r>
            <a:endParaRPr lang="en-US" u="sng" dirty="0">
              <a:solidFill>
                <a:srgbClr val="003F80"/>
              </a:solidFill>
            </a:endParaRPr>
          </a:p>
        </p:txBody>
      </p:sp>
    </p:spTree>
    <p:extLst>
      <p:ext uri="{BB962C8B-B14F-4D97-AF65-F5344CB8AC3E}">
        <p14:creationId xmlns:p14="http://schemas.microsoft.com/office/powerpoint/2010/main" val="3927288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7"/>
            <a:ext cx="7886700" cy="990409"/>
          </a:xfrm>
        </p:spPr>
        <p:txBody>
          <a:bodyPr/>
          <a:lstStyle/>
          <a:p>
            <a:r>
              <a:rPr lang="en-US" dirty="0"/>
              <a:t>Shuttered Venue Operators Grant</a:t>
            </a:r>
            <a:br>
              <a:rPr lang="en-US" dirty="0"/>
            </a:br>
            <a:r>
              <a:rPr lang="en-US" dirty="0"/>
              <a:t>Program Details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lstStyle/>
          <a:p>
            <a:r>
              <a:rPr lang="en-US" b="0" i="0" dirty="0">
                <a:solidFill>
                  <a:srgbClr val="1B1E29"/>
                </a:solidFill>
                <a:effectLst/>
                <a:latin typeface="Source Sans Pro" panose="020B0503030403020204" pitchFamily="34" charset="0"/>
              </a:rPr>
              <a:t>Eligible applicants may qualify for SVO Grants up to </a:t>
            </a:r>
            <a:r>
              <a:rPr lang="en-US" b="1" i="0" dirty="0">
                <a:solidFill>
                  <a:srgbClr val="003F80"/>
                </a:solidFill>
                <a:effectLst/>
                <a:latin typeface="Source Sans Pro" panose="020B0503030403020204" pitchFamily="34" charset="0"/>
              </a:rPr>
              <a:t>45% of their gross earned revenue</a:t>
            </a:r>
            <a:r>
              <a:rPr lang="en-US" b="0" i="0" dirty="0">
                <a:solidFill>
                  <a:srgbClr val="003F80"/>
                </a:solidFill>
                <a:effectLst/>
                <a:latin typeface="Source Sans Pro" panose="020B0503030403020204" pitchFamily="34" charset="0"/>
              </a:rPr>
              <a:t>,</a:t>
            </a:r>
            <a:r>
              <a:rPr lang="en-US" b="0" i="0" dirty="0">
                <a:solidFill>
                  <a:srgbClr val="1B1E29"/>
                </a:solidFill>
                <a:effectLst/>
                <a:latin typeface="Source Sans Pro" panose="020B0503030403020204" pitchFamily="34" charset="0"/>
              </a:rPr>
              <a:t> with the maximum amount available for a single grant award of $10 million. </a:t>
            </a:r>
          </a:p>
          <a:p>
            <a:pPr marL="0" indent="0">
              <a:buNone/>
            </a:pPr>
            <a:endParaRPr lang="en-US" b="0" i="0" dirty="0">
              <a:solidFill>
                <a:srgbClr val="1B1E29"/>
              </a:solidFill>
              <a:effectLst/>
              <a:latin typeface="Source Sans Pro" panose="020B0503030403020204" pitchFamily="34" charset="0"/>
            </a:endParaRPr>
          </a:p>
          <a:p>
            <a:pPr algn="l">
              <a:buFont typeface="Arial" panose="020B0604020202020204" pitchFamily="34" charset="0"/>
              <a:buChar char="•"/>
            </a:pPr>
            <a:r>
              <a:rPr lang="en-US" b="0" i="0" dirty="0">
                <a:solidFill>
                  <a:srgbClr val="1B1E29"/>
                </a:solidFill>
                <a:effectLst/>
                <a:latin typeface="Source Sans Pro" panose="020B0503030403020204" pitchFamily="34" charset="0"/>
              </a:rPr>
              <a:t>Must have been in operation as of Feb. 29, 2020</a:t>
            </a:r>
          </a:p>
          <a:p>
            <a:pPr algn="l">
              <a:buFont typeface="Arial" panose="020B0604020202020204" pitchFamily="34" charset="0"/>
              <a:buChar char="•"/>
            </a:pPr>
            <a:endParaRPr lang="en-US" b="0" i="0" dirty="0">
              <a:solidFill>
                <a:srgbClr val="1B1E29"/>
              </a:solidFill>
              <a:effectLst/>
              <a:latin typeface="Source Sans Pro" panose="020B0503030403020204" pitchFamily="34" charset="0"/>
            </a:endParaRPr>
          </a:p>
          <a:p>
            <a:pPr algn="l">
              <a:buFont typeface="Arial" panose="020B0604020202020204" pitchFamily="34" charset="0"/>
              <a:buChar char="•"/>
            </a:pPr>
            <a:r>
              <a:rPr lang="en-US" b="0" i="0" dirty="0">
                <a:solidFill>
                  <a:srgbClr val="003F80"/>
                </a:solidFill>
                <a:effectLst/>
                <a:latin typeface="Source Sans Pro" panose="020B0503030403020204" pitchFamily="34" charset="0"/>
              </a:rPr>
              <a:t>Venue or promoter must not have received a PPP loan </a:t>
            </a:r>
            <a:r>
              <a:rPr lang="en-US" b="1" i="0" dirty="0">
                <a:solidFill>
                  <a:srgbClr val="003F80"/>
                </a:solidFill>
                <a:effectLst/>
                <a:latin typeface="Source Sans Pro" panose="020B0503030403020204" pitchFamily="34" charset="0"/>
              </a:rPr>
              <a:t>on or after Dec. 27, 2020.  </a:t>
            </a:r>
            <a:r>
              <a:rPr lang="en-US" i="0" dirty="0">
                <a:solidFill>
                  <a:srgbClr val="003F80"/>
                </a:solidFill>
                <a:effectLst/>
                <a:latin typeface="Source Sans Pro" panose="020B0503030403020204" pitchFamily="34" charset="0"/>
              </a:rPr>
              <a:t>Entities will have to decide if they pursue PPP or SVOG.</a:t>
            </a:r>
            <a:endParaRPr lang="en-US" b="1" i="0" dirty="0">
              <a:solidFill>
                <a:srgbClr val="003F80"/>
              </a:solidFill>
              <a:effectLst/>
              <a:latin typeface="Source Sans Pro" panose="020B0503030403020204" pitchFamily="34" charset="0"/>
            </a:endParaRPr>
          </a:p>
          <a:p>
            <a:endParaRPr lang="en-US" dirty="0"/>
          </a:p>
        </p:txBody>
      </p:sp>
    </p:spTree>
    <p:extLst>
      <p:ext uri="{BB962C8B-B14F-4D97-AF65-F5344CB8AC3E}">
        <p14:creationId xmlns:p14="http://schemas.microsoft.com/office/powerpoint/2010/main" val="3894202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7"/>
            <a:ext cx="7886700" cy="1065909"/>
          </a:xfrm>
        </p:spPr>
        <p:txBody>
          <a:bodyPr/>
          <a:lstStyle/>
          <a:p>
            <a:r>
              <a:rPr lang="en-US" dirty="0"/>
              <a:t>Shuttered Venue Operators Grant</a:t>
            </a:r>
            <a:br>
              <a:rPr lang="en-US" dirty="0"/>
            </a:br>
            <a:r>
              <a:rPr lang="en-US" dirty="0"/>
              <a:t>Who Can Apply</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lstStyle/>
          <a:p>
            <a:pPr algn="l">
              <a:buFont typeface="Arial" panose="020B0604020202020204" pitchFamily="34" charset="0"/>
              <a:buChar char="•"/>
            </a:pPr>
            <a:r>
              <a:rPr lang="en-US" b="0" i="0" dirty="0">
                <a:solidFill>
                  <a:srgbClr val="1B1E29"/>
                </a:solidFill>
                <a:effectLst/>
                <a:latin typeface="Source Sans Pro" panose="020B0503030403020204" pitchFamily="34" charset="0"/>
              </a:rPr>
              <a:t>Live venue operators or promoters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Theatrical producers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Live performing arts organization operators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Relevant museum operators, zoos and aquariums who meet specific criteria</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Motion picture theater operators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Talent representatives</a:t>
            </a:r>
          </a:p>
        </p:txBody>
      </p:sp>
    </p:spTree>
    <p:extLst>
      <p:ext uri="{BB962C8B-B14F-4D97-AF65-F5344CB8AC3E}">
        <p14:creationId xmlns:p14="http://schemas.microsoft.com/office/powerpoint/2010/main" val="1785265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7"/>
            <a:ext cx="7886700" cy="1065909"/>
          </a:xfrm>
        </p:spPr>
        <p:txBody>
          <a:bodyPr/>
          <a:lstStyle/>
          <a:p>
            <a:r>
              <a:rPr lang="en-US" dirty="0"/>
              <a:t>Shuttered Venue Operators Grant</a:t>
            </a:r>
            <a:br>
              <a:rPr lang="en-US" dirty="0"/>
            </a:br>
            <a:r>
              <a:rPr lang="en-US" dirty="0"/>
              <a:t>Use of Funds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rmAutofit/>
          </a:bodyPr>
          <a:lstStyle/>
          <a:p>
            <a:pPr marL="0" indent="0" algn="l">
              <a:buNone/>
            </a:pPr>
            <a:r>
              <a:rPr lang="en-US" b="0" i="0" dirty="0">
                <a:solidFill>
                  <a:srgbClr val="1B1E29"/>
                </a:solidFill>
                <a:effectLst/>
                <a:latin typeface="Source Sans Pro" panose="020B0503030403020204" pitchFamily="34" charset="0"/>
              </a:rPr>
              <a:t>Funds may be used for specific expenses, which include:</a:t>
            </a:r>
          </a:p>
          <a:p>
            <a:pPr marL="0" indent="0" algn="l">
              <a:buNone/>
            </a:pPr>
            <a:endParaRPr lang="en-US" sz="1000" b="0" i="0" dirty="0">
              <a:solidFill>
                <a:srgbClr val="1B1E29"/>
              </a:solidFill>
              <a:effectLst/>
              <a:latin typeface="Source Sans Pro" panose="020B0503030403020204" pitchFamily="34" charset="0"/>
            </a:endParaRPr>
          </a:p>
          <a:p>
            <a:pPr algn="l">
              <a:buFont typeface="Arial" panose="020B0604020202020204" pitchFamily="34" charset="0"/>
              <a:buChar char="•"/>
            </a:pPr>
            <a:r>
              <a:rPr lang="en-US" b="0" i="0" dirty="0">
                <a:solidFill>
                  <a:srgbClr val="1B1E29"/>
                </a:solidFill>
                <a:effectLst/>
                <a:latin typeface="Source Sans Pro" panose="020B0503030403020204" pitchFamily="34" charset="0"/>
              </a:rPr>
              <a:t>Payroll costs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Rent payments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Utility payments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Scheduled mortgage payments (</a:t>
            </a:r>
            <a:r>
              <a:rPr lang="en-US" b="0" i="1" dirty="0">
                <a:solidFill>
                  <a:srgbClr val="1B1E29"/>
                </a:solidFill>
                <a:effectLst/>
                <a:latin typeface="Source Sans Pro" panose="020B0503030403020204" pitchFamily="34" charset="0"/>
              </a:rPr>
              <a:t>not including prepayment of principal</a:t>
            </a:r>
            <a:r>
              <a:rPr lang="en-US" b="0" i="0" dirty="0">
                <a:solidFill>
                  <a:srgbClr val="1B1E29"/>
                </a:solidFill>
                <a:effectLst/>
                <a:latin typeface="Source Sans Pro" panose="020B0503030403020204" pitchFamily="34" charset="0"/>
              </a:rPr>
              <a:t>)</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Scheduled debt payments (</a:t>
            </a:r>
            <a:r>
              <a:rPr lang="en-US" b="0" i="1" dirty="0">
                <a:solidFill>
                  <a:srgbClr val="1B1E29"/>
                </a:solidFill>
                <a:effectLst/>
                <a:latin typeface="Source Sans Pro" panose="020B0503030403020204" pitchFamily="34" charset="0"/>
              </a:rPr>
              <a:t>not including prepayment of principal) on any indebtedness incurred in the ordinary course of business prior to 02-15-20)</a:t>
            </a:r>
            <a:endParaRPr lang="en-US" b="0" i="0" dirty="0">
              <a:solidFill>
                <a:srgbClr val="1B1E29"/>
              </a:solidFill>
              <a:effectLst/>
              <a:latin typeface="Source Sans Pro" panose="020B0503030403020204" pitchFamily="34" charset="0"/>
            </a:endParaRPr>
          </a:p>
          <a:p>
            <a:pPr marL="0" indent="0">
              <a:buNone/>
            </a:pPr>
            <a:endParaRPr lang="en-US" dirty="0"/>
          </a:p>
        </p:txBody>
      </p:sp>
    </p:spTree>
    <p:extLst>
      <p:ext uri="{BB962C8B-B14F-4D97-AF65-F5344CB8AC3E}">
        <p14:creationId xmlns:p14="http://schemas.microsoft.com/office/powerpoint/2010/main" val="4213907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E41A-BC83-4F60-BB05-1B930EF17F02}"/>
              </a:ext>
            </a:extLst>
          </p:cNvPr>
          <p:cNvSpPr>
            <a:spLocks noGrp="1"/>
          </p:cNvSpPr>
          <p:nvPr>
            <p:ph type="title"/>
          </p:nvPr>
        </p:nvSpPr>
        <p:spPr>
          <a:xfrm>
            <a:off x="628650" y="368607"/>
            <a:ext cx="7886700" cy="1065909"/>
          </a:xfrm>
        </p:spPr>
        <p:txBody>
          <a:bodyPr/>
          <a:lstStyle/>
          <a:p>
            <a:r>
              <a:rPr lang="en-US" dirty="0"/>
              <a:t>Shuttered Venue Operators Grant</a:t>
            </a:r>
            <a:br>
              <a:rPr lang="en-US" dirty="0"/>
            </a:br>
            <a:r>
              <a:rPr lang="en-US" dirty="0"/>
              <a:t>Use of Funds- Restrictions</a:t>
            </a:r>
          </a:p>
        </p:txBody>
      </p:sp>
      <p:sp>
        <p:nvSpPr>
          <p:cNvPr id="6" name="Content Placeholder 5">
            <a:extLst>
              <a:ext uri="{FF2B5EF4-FFF2-40B4-BE49-F238E27FC236}">
                <a16:creationId xmlns:a16="http://schemas.microsoft.com/office/drawing/2014/main" id="{5EBE384E-CE27-4086-9F73-F493AE6BD1AB}"/>
              </a:ext>
            </a:extLst>
          </p:cNvPr>
          <p:cNvSpPr>
            <a:spLocks noGrp="1"/>
          </p:cNvSpPr>
          <p:nvPr>
            <p:ph idx="1"/>
          </p:nvPr>
        </p:nvSpPr>
        <p:spPr/>
        <p:txBody>
          <a:bodyPr>
            <a:normAutofit/>
          </a:bodyPr>
          <a:lstStyle/>
          <a:p>
            <a:pPr marL="0" indent="0" algn="l">
              <a:buNone/>
            </a:pPr>
            <a:r>
              <a:rPr lang="en-US" b="1" i="0" dirty="0">
                <a:solidFill>
                  <a:srgbClr val="1B1E29"/>
                </a:solidFill>
                <a:effectLst/>
                <a:latin typeface="Source Sans Pro" panose="020B0503030403020204" pitchFamily="34" charset="0"/>
              </a:rPr>
              <a:t>Grantees may not use award funds to:</a:t>
            </a:r>
          </a:p>
          <a:p>
            <a:pPr marL="0" indent="0" algn="l">
              <a:buNone/>
            </a:pPr>
            <a:endParaRPr lang="en-US" sz="1000" b="0" i="0" dirty="0">
              <a:solidFill>
                <a:srgbClr val="1B1E29"/>
              </a:solidFill>
              <a:effectLst/>
              <a:latin typeface="Source Sans Pro" panose="020B0503030403020204" pitchFamily="34" charset="0"/>
            </a:endParaRPr>
          </a:p>
          <a:p>
            <a:pPr algn="l">
              <a:buFont typeface="Arial" panose="020B0604020202020204" pitchFamily="34" charset="0"/>
              <a:buChar char="•"/>
            </a:pPr>
            <a:r>
              <a:rPr lang="en-US" b="0" i="0" dirty="0">
                <a:solidFill>
                  <a:srgbClr val="1B1E29"/>
                </a:solidFill>
                <a:effectLst/>
                <a:latin typeface="Source Sans Pro" panose="020B0503030403020204" pitchFamily="34" charset="0"/>
              </a:rPr>
              <a:t>Buy real estate</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Make payments on loans originated after 02-15-20</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Make investments or loans</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Make contributions or other payments to, or on behalf of, political parties, political committees, or candidates for election</a:t>
            </a:r>
          </a:p>
          <a:p>
            <a:pPr algn="l">
              <a:buFont typeface="Arial" panose="020B0604020202020204" pitchFamily="34" charset="0"/>
              <a:buChar char="•"/>
            </a:pPr>
            <a:r>
              <a:rPr lang="en-US" b="0" i="0" dirty="0">
                <a:solidFill>
                  <a:srgbClr val="1B1E29"/>
                </a:solidFill>
                <a:effectLst/>
                <a:latin typeface="Source Sans Pro" panose="020B0503030403020204" pitchFamily="34" charset="0"/>
              </a:rPr>
              <a:t>Any other use prohibited by the Administrator</a:t>
            </a:r>
          </a:p>
          <a:p>
            <a:pPr marL="0" indent="0">
              <a:buNone/>
            </a:pPr>
            <a:endParaRPr lang="en-US" dirty="0"/>
          </a:p>
        </p:txBody>
      </p:sp>
    </p:spTree>
    <p:extLst>
      <p:ext uri="{BB962C8B-B14F-4D97-AF65-F5344CB8AC3E}">
        <p14:creationId xmlns:p14="http://schemas.microsoft.com/office/powerpoint/2010/main" val="904915706"/>
      </p:ext>
    </p:extLst>
  </p:cSld>
  <p:clrMapOvr>
    <a:masterClrMapping/>
  </p:clrMapOvr>
</p:sld>
</file>

<file path=ppt/theme/theme1.xml><?xml version="1.0" encoding="utf-8"?>
<a:theme xmlns:a="http://schemas.openxmlformats.org/drawingml/2006/main" name="Office Theme">
  <a:themeElements>
    <a:clrScheme name="Custom 1">
      <a:dk1>
        <a:srgbClr val="1B1E29"/>
      </a:dk1>
      <a:lt1>
        <a:srgbClr val="FFFFFF"/>
      </a:lt1>
      <a:dk2>
        <a:srgbClr val="002E6D"/>
      </a:dk2>
      <a:lt2>
        <a:srgbClr val="007DBC"/>
      </a:lt2>
      <a:accent1>
        <a:srgbClr val="969696"/>
      </a:accent1>
      <a:accent2>
        <a:srgbClr val="197E4E"/>
      </a:accent2>
      <a:accent3>
        <a:srgbClr val="F1C400"/>
      </a:accent3>
      <a:accent4>
        <a:srgbClr val="7AC5EB"/>
      </a:accent4>
      <a:accent5>
        <a:srgbClr val="CC0000"/>
      </a:accent5>
      <a:accent6>
        <a:srgbClr val="FFFFFF"/>
      </a:accent6>
      <a:hlink>
        <a:srgbClr val="007DBC"/>
      </a:hlink>
      <a:folHlink>
        <a:srgbClr val="7AC5EB"/>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A-Template-4x3" id="{10B8EB85-0603-6C4A-B199-97FFBF5C934D}" vid="{C65D1D54-2505-3642-821A-0245DDC064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648DF393D4384CB43D894F9B3F4274" ma:contentTypeVersion="11" ma:contentTypeDescription="Create a new document." ma:contentTypeScope="" ma:versionID="433f39fa470b466f3ddb63f0d3799f6f">
  <xsd:schema xmlns:xsd="http://www.w3.org/2001/XMLSchema" xmlns:xs="http://www.w3.org/2001/XMLSchema" xmlns:p="http://schemas.microsoft.com/office/2006/metadata/properties" xmlns:ns3="2a1bbd97-7609-4baa-afb3-fa69ca88d316" xmlns:ns4="e1d377b1-0ddf-46db-9d00-cb2de24bffa5" targetNamespace="http://schemas.microsoft.com/office/2006/metadata/properties" ma:root="true" ma:fieldsID="e9dafb34678134c3891e56e31e6a1616" ns3:_="" ns4:_="">
    <xsd:import namespace="2a1bbd97-7609-4baa-afb3-fa69ca88d316"/>
    <xsd:import namespace="e1d377b1-0ddf-46db-9d00-cb2de24bffa5"/>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EventHashCode" minOccurs="0"/>
                <xsd:element ref="ns3:MediaServiceGenerationTim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bd97-7609-4baa-afb3-fa69ca88d3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d377b1-0ddf-46db-9d00-cb2de24bffa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679C71-29D5-41E8-AD55-6F5D555EA3DA}">
  <ds:schemaRefs>
    <ds:schemaRef ds:uri="http://schemas.microsoft.com/sharepoint/v3/contenttype/forms"/>
  </ds:schemaRefs>
</ds:datastoreItem>
</file>

<file path=customXml/itemProps2.xml><?xml version="1.0" encoding="utf-8"?>
<ds:datastoreItem xmlns:ds="http://schemas.openxmlformats.org/officeDocument/2006/customXml" ds:itemID="{1CB00DA0-421A-45B4-B627-A11A61619807}">
  <ds:schemaRefs>
    <ds:schemaRef ds:uri="2a1bbd97-7609-4baa-afb3-fa69ca88d316"/>
    <ds:schemaRef ds:uri="http://www.w3.org/XML/1998/namespace"/>
    <ds:schemaRef ds:uri="http://schemas.openxmlformats.org/package/2006/metadata/core-properties"/>
    <ds:schemaRef ds:uri="http://schemas.microsoft.com/office/infopath/2007/PartnerControls"/>
    <ds:schemaRef ds:uri="e1d377b1-0ddf-46db-9d00-cb2de24bffa5"/>
    <ds:schemaRef ds:uri="http://schemas.microsoft.com/office/2006/documentManagement/types"/>
    <ds:schemaRef ds:uri="http://purl.org/dc/terms/"/>
    <ds:schemaRef ds:uri="http://purl.org/dc/dcmitype/"/>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7707741F-2636-490E-8E1D-7E998F4919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1bbd97-7609-4baa-afb3-fa69ca88d316"/>
    <ds:schemaRef ds:uri="e1d377b1-0ddf-46db-9d00-cb2de24bff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SBA (4x3)</Template>
  <TotalTime>1081</TotalTime>
  <Words>1361</Words>
  <Application>Microsoft Office PowerPoint</Application>
  <PresentationFormat>On-screen Show (4:3)</PresentationFormat>
  <Paragraphs>98</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Source Sans Pro</vt:lpstr>
      <vt:lpstr>Office Theme</vt:lpstr>
      <vt:lpstr>PowerPoint Presentation</vt:lpstr>
      <vt:lpstr>Economic Aid Act Dec. 27, 2020</vt:lpstr>
      <vt:lpstr>Economic Injury Disaster Loan (EIDL)</vt:lpstr>
      <vt:lpstr>Economic Injury Disaster Loan (EIDL) Program Details</vt:lpstr>
      <vt:lpstr>Economic Injury Disaster Loan (EIDL) Use of Funds and Collateral</vt:lpstr>
      <vt:lpstr>Economic Injury Disaster Loan (EIDL) Eligibility</vt:lpstr>
      <vt:lpstr>Economic Injury Disaster Loan (EIDL) Other Requirements</vt:lpstr>
      <vt:lpstr>Received a Decline Letter for your EIDL?</vt:lpstr>
      <vt:lpstr>EIDL- What if I need more money than I’ve been approved for?</vt:lpstr>
      <vt:lpstr>Targeted EIDL  Advance</vt:lpstr>
      <vt:lpstr>Targeted EIDL Advance *Limited Eligibility</vt:lpstr>
      <vt:lpstr>Targeted EIDL Advance *Limited Eligibility</vt:lpstr>
      <vt:lpstr>Targeted EIDL Advance *Limited Eligibility</vt:lpstr>
      <vt:lpstr>Shuttered Venue Operator Grants (SVOG)</vt:lpstr>
      <vt:lpstr>Shuttered Venue Operators Grant Program Details</vt:lpstr>
      <vt:lpstr>Shuttered Venue Operators Grant Program Details</vt:lpstr>
      <vt:lpstr>Shuttered Venue Operators Grant Who Can Apply</vt:lpstr>
      <vt:lpstr>Shuttered Venue Operators Grant Use of Funds</vt:lpstr>
      <vt:lpstr>Shuttered Venue Operators Grant Use of Funds- Restrictions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Gregory Yerxa</dc:creator>
  <cp:lastModifiedBy>Madsen, Shannon E.</cp:lastModifiedBy>
  <cp:revision>72</cp:revision>
  <cp:lastPrinted>2021-01-19T18:03:47Z</cp:lastPrinted>
  <dcterms:created xsi:type="dcterms:W3CDTF">2020-06-15T14:30:04Z</dcterms:created>
  <dcterms:modified xsi:type="dcterms:W3CDTF">2021-01-22T20:12:28Z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0x01010020648DF393D4384CB43D894F9B3F4274</vt:lpwstr>
  </property>
</Properties>
</file>