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7" r:id="rId3"/>
    <p:sldId id="257" r:id="rId4"/>
    <p:sldId id="263" r:id="rId5"/>
    <p:sldId id="261" r:id="rId6"/>
    <p:sldId id="265" r:id="rId7"/>
    <p:sldId id="264" r:id="rId8"/>
    <p:sldId id="258" r:id="rId9"/>
    <p:sldId id="259" r:id="rId10"/>
    <p:sldId id="274" r:id="rId11"/>
    <p:sldId id="280" r:id="rId12"/>
    <p:sldId id="268" r:id="rId13"/>
    <p:sldId id="281" r:id="rId14"/>
    <p:sldId id="282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BE8C0E"/>
    <a:srgbClr val="FF0000"/>
    <a:srgbClr val="0000FF"/>
    <a:srgbClr val="FF2D2D"/>
    <a:srgbClr val="0078D2"/>
    <a:srgbClr val="0CAC49"/>
    <a:srgbClr val="00C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8" autoAdjust="0"/>
    <p:restoredTop sz="94590" autoAdjust="0"/>
  </p:normalViewPr>
  <p:slideViewPr>
    <p:cSldViewPr>
      <p:cViewPr varScale="1">
        <p:scale>
          <a:sx n="131" d="100"/>
          <a:sy n="131" d="100"/>
        </p:scale>
        <p:origin x="3880" y="9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Hammel\FY2023%20Budget\Budget%20Presentation\Presntation%20Data\2023%20Budget%20Projections%20Revenue%20Expense%20with%20new%20pay%20sheets%20steps%201%25%20cola%20lwh%204-3-202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9356239560963965E-2"/>
          <c:y val="9.0615028291479341E-2"/>
          <c:w val="0.70814349319314962"/>
          <c:h val="0.77175049379819038"/>
        </c:manualLayout>
      </c:layout>
      <c:pie3DChart>
        <c:varyColors val="1"/>
        <c:ser>
          <c:idx val="0"/>
          <c:order val="0"/>
          <c:explosion val="14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8B5B-486B-A90B-2D235DE1B98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8B5B-486B-A90B-2D235DE1B98C}"/>
              </c:ext>
            </c:extLst>
          </c:dPt>
          <c:dLbls>
            <c:dLbl>
              <c:idx val="0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1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B5B-486B-A90B-2D235DE1B98C}"/>
                </c:ext>
              </c:extLst>
            </c:dLbl>
            <c:dLbl>
              <c:idx val="1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B5B-486B-A90B-2D235DE1B98C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'REV CHART'!$A$1:$A$2</c:f>
              <c:strCache>
                <c:ptCount val="2"/>
                <c:pt idx="0">
                  <c:v>    LOCAL</c:v>
                </c:pt>
                <c:pt idx="1">
                  <c:v>    STATE</c:v>
                </c:pt>
              </c:strCache>
            </c:strRef>
          </c:cat>
          <c:val>
            <c:numRef>
              <c:f>'REV CHART'!$B$1:$B$2</c:f>
              <c:numCache>
                <c:formatCode>#,##0</c:formatCode>
                <c:ptCount val="2"/>
                <c:pt idx="0">
                  <c:v>316757992.90858483</c:v>
                </c:pt>
                <c:pt idx="1">
                  <c:v>273028633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B5B-486B-A90B-2D235DE1B98C}"/>
            </c:ext>
          </c:extLst>
        </c:ser>
        <c:ser>
          <c:idx val="1"/>
          <c:order val="1"/>
          <c:tx>
            <c:v>SERIES2</c:v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6-8B5B-486B-A90B-2D235DE1B98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8-8B5B-486B-A90B-2D235DE1B98C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6-8B5B-486B-A90B-2D235DE1B98C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8-8B5B-486B-A90B-2D235DE1B98C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val>
            <c:numRef>
              <c:f>'REV CHART'!$C$1:$C$2</c:f>
              <c:numCache>
                <c:formatCode>0.00%</c:formatCode>
                <c:ptCount val="2"/>
                <c:pt idx="0">
                  <c:v>0.53707218677705548</c:v>
                </c:pt>
                <c:pt idx="1">
                  <c:v>0.46292781322294452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8B5B-486B-A90B-2D235DE1B98C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5149BA-2C57-4C46-9AFA-0B73BB061554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427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106E28-F0BE-4537-86A5-5E677923867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106E28-F0BE-4537-86A5-5E677923867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834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106E28-F0BE-4537-86A5-5E677923867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7949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106E28-F0BE-4537-86A5-5E677923867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woosh5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>
            <a:noAutofit/>
          </a:bodyPr>
          <a:lstStyle/>
          <a:p>
            <a:r>
              <a:rPr lang="en-US" sz="5500" b="1" dirty="0">
                <a:solidFill>
                  <a:srgbClr val="000066"/>
                </a:solidFill>
              </a:rPr>
              <a:t>FY 2023 INITIAL BUDGET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69056"/>
            <a:ext cx="6400800" cy="1752600"/>
          </a:xfrm>
        </p:spPr>
        <p:txBody>
          <a:bodyPr anchor="ctr">
            <a:normAutofit/>
          </a:bodyPr>
          <a:lstStyle/>
          <a:p>
            <a:r>
              <a:rPr lang="en-US" sz="4400" dirty="0">
                <a:solidFill>
                  <a:srgbClr val="BE8C0E"/>
                </a:solidFill>
              </a:rPr>
              <a:t>May 10, 2022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762000"/>
          </a:xfrm>
        </p:spPr>
        <p:txBody>
          <a:bodyPr>
            <a:normAutofit/>
          </a:bodyPr>
          <a:lstStyle/>
          <a:p>
            <a:r>
              <a:rPr lang="en-US" sz="3200" b="1" u="sng" dirty="0">
                <a:solidFill>
                  <a:srgbClr val="000066"/>
                </a:solidFill>
              </a:rPr>
              <a:t>MILLAGE RATE HISTORY SINCE 2000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AD6A353-5100-4008-AD00-BEA354ACEB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1" y="762000"/>
            <a:ext cx="5410200" cy="4840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063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762000"/>
          </a:xfrm>
        </p:spPr>
        <p:txBody>
          <a:bodyPr>
            <a:normAutofit/>
          </a:bodyPr>
          <a:lstStyle/>
          <a:p>
            <a:r>
              <a:rPr lang="en-US" sz="3200" b="1" u="sng" dirty="0">
                <a:solidFill>
                  <a:srgbClr val="000066"/>
                </a:solidFill>
              </a:rPr>
              <a:t>COSTS PER FTE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81CF16A-E55C-4103-BA15-E4567116B7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635340"/>
            <a:ext cx="7848600" cy="5460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938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85800"/>
          </a:xfrm>
        </p:spPr>
        <p:txBody>
          <a:bodyPr>
            <a:normAutofit/>
          </a:bodyPr>
          <a:lstStyle/>
          <a:p>
            <a:r>
              <a:rPr lang="en-US" sz="3200" b="1" u="sng" dirty="0">
                <a:solidFill>
                  <a:srgbClr val="000066"/>
                </a:solidFill>
              </a:rPr>
              <a:t>SCHOOL FOOD SERVICES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869E060-A005-4255-8B5C-71C0A70368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609600"/>
            <a:ext cx="6470384" cy="6096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sz="3200" b="1" u="sng" dirty="0">
                <a:solidFill>
                  <a:srgbClr val="000066"/>
                </a:solidFill>
              </a:rPr>
              <a:t>DEBT SERVICE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869636-AA0D-4327-8276-367F0A5A0A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685800"/>
            <a:ext cx="7772400" cy="520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1601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DB704-FCB0-401D-B923-04897B5C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1"/>
            <a:ext cx="8229600" cy="304799"/>
          </a:xfrm>
        </p:spPr>
        <p:txBody>
          <a:bodyPr>
            <a:normAutofit fontScale="90000"/>
          </a:bodyPr>
          <a:lstStyle/>
          <a:p>
            <a:r>
              <a:rPr lang="en-US" dirty="0"/>
              <a:t>Other Budgets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72D972-63BE-4E54-B175-91846CFE17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457200"/>
            <a:ext cx="6187434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594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/>
          </a:bodyPr>
          <a:lstStyle/>
          <a:p>
            <a:r>
              <a:rPr lang="en-US" sz="3200" b="1" u="sng" dirty="0">
                <a:solidFill>
                  <a:srgbClr val="000066"/>
                </a:solidFill>
              </a:rPr>
              <a:t>FY 2023 BUDGET HIGHLIGHTS AT A GLANCE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BDB8DC-6196-475C-8221-AB8857535D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609600"/>
            <a:ext cx="7924799" cy="548029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85800"/>
          </a:xfrm>
        </p:spPr>
        <p:txBody>
          <a:bodyPr anchor="t">
            <a:normAutofit/>
          </a:bodyPr>
          <a:lstStyle/>
          <a:p>
            <a:r>
              <a:rPr lang="en-US" sz="3200" b="1" u="sng" dirty="0">
                <a:solidFill>
                  <a:srgbClr val="000066"/>
                </a:solidFill>
              </a:rPr>
              <a:t>GENERAL FUND OVERVIEW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94EBBA3-3BF7-4A56-AFF0-9286BC77A6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0901" y="533400"/>
            <a:ext cx="6629399" cy="6248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09600"/>
          </a:xfrm>
        </p:spPr>
        <p:txBody>
          <a:bodyPr>
            <a:normAutofit/>
          </a:bodyPr>
          <a:lstStyle/>
          <a:p>
            <a:r>
              <a:rPr lang="en-US" sz="3200" b="1" u="sng" dirty="0">
                <a:solidFill>
                  <a:srgbClr val="000066"/>
                </a:solidFill>
              </a:rPr>
              <a:t>EXPENDITURES BY FUNCTION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8B3DA8-02DB-4503-B7DC-FA02B00ECD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609600"/>
            <a:ext cx="8001000" cy="6096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/>
          </a:bodyPr>
          <a:lstStyle/>
          <a:p>
            <a:r>
              <a:rPr lang="en-US" sz="3200" b="1" u="sng" dirty="0">
                <a:solidFill>
                  <a:srgbClr val="000066"/>
                </a:solidFill>
              </a:rPr>
              <a:t>EXPENDITURE COMPARISON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954F4AF-0C9B-45B3-BB9D-0CC98E7856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533400"/>
            <a:ext cx="8305800" cy="56388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762000"/>
          </a:xfrm>
        </p:spPr>
        <p:txBody>
          <a:bodyPr>
            <a:normAutofit/>
          </a:bodyPr>
          <a:lstStyle/>
          <a:p>
            <a:r>
              <a:rPr lang="en-US" sz="3200" b="1" u="sng" dirty="0">
                <a:solidFill>
                  <a:srgbClr val="000066"/>
                </a:solidFill>
              </a:rPr>
              <a:t>SALARY COMPARED TO OPERATIONS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145211-C032-49D8-B7C2-D0542F74CB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884" y="762000"/>
            <a:ext cx="8229600" cy="5334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85800"/>
          </a:xfrm>
        </p:spPr>
        <p:txBody>
          <a:bodyPr>
            <a:normAutofit/>
          </a:bodyPr>
          <a:lstStyle/>
          <a:p>
            <a:r>
              <a:rPr lang="en-US" sz="3200" b="1" u="sng" dirty="0">
                <a:solidFill>
                  <a:srgbClr val="000066"/>
                </a:solidFill>
              </a:rPr>
              <a:t>SALARY AND BENEFIT CHANGES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BEB3C4C-950B-430F-8EFD-E3FB9503C8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533400"/>
            <a:ext cx="6172200" cy="61722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85800"/>
          </a:xfrm>
        </p:spPr>
        <p:txBody>
          <a:bodyPr anchor="t">
            <a:normAutofit/>
          </a:bodyPr>
          <a:lstStyle/>
          <a:p>
            <a:r>
              <a:rPr lang="en-US" sz="3200" b="1" u="sng" dirty="0">
                <a:solidFill>
                  <a:srgbClr val="000066"/>
                </a:solidFill>
              </a:rPr>
              <a:t>GENERAL FUND REVENUES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1D6964C-6A69-4812-BFD6-BE71B70616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1" y="609600"/>
            <a:ext cx="8001000" cy="5334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09600"/>
          </a:xfrm>
        </p:spPr>
        <p:txBody>
          <a:bodyPr anchor="t">
            <a:normAutofit/>
          </a:bodyPr>
          <a:lstStyle/>
          <a:p>
            <a:r>
              <a:rPr lang="en-US" sz="3200" b="1" u="sng" dirty="0">
                <a:solidFill>
                  <a:srgbClr val="000066"/>
                </a:solidFill>
              </a:rPr>
              <a:t>REVENUE COMPARISON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A00-00000F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2928894"/>
              </p:ext>
            </p:extLst>
          </p:nvPr>
        </p:nvGraphicFramePr>
        <p:xfrm>
          <a:off x="685800" y="685800"/>
          <a:ext cx="81534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7425</TotalTime>
  <Words>55</Words>
  <Application>Microsoft Office PowerPoint</Application>
  <PresentationFormat>On-screen Show (4:3)</PresentationFormat>
  <Paragraphs>18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FY 2023 INITIAL BUDGET PRESENTATION</vt:lpstr>
      <vt:lpstr>FY 2023 BUDGET HIGHLIGHTS AT A GLANCE</vt:lpstr>
      <vt:lpstr>GENERAL FUND OVERVIEW</vt:lpstr>
      <vt:lpstr>EXPENDITURES BY FUNCTION</vt:lpstr>
      <vt:lpstr>EXPENDITURE COMPARISON</vt:lpstr>
      <vt:lpstr>SALARY COMPARED TO OPERATIONS</vt:lpstr>
      <vt:lpstr>SALARY AND BENEFIT CHANGES</vt:lpstr>
      <vt:lpstr>GENERAL FUND REVENUES</vt:lpstr>
      <vt:lpstr>REVENUE COMPARISON</vt:lpstr>
      <vt:lpstr>MILLAGE RATE HISTORY SINCE 2000</vt:lpstr>
      <vt:lpstr>COSTS PER FTE</vt:lpstr>
      <vt:lpstr>SCHOOL FOOD SERVICES</vt:lpstr>
      <vt:lpstr>DEBT SERVICE</vt:lpstr>
      <vt:lpstr>Other Budgets</vt:lpstr>
    </vt:vector>
  </TitlesOfParts>
  <Company>Forsyth County School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installer</dc:creator>
  <cp:lastModifiedBy>Hammel, Larry</cp:lastModifiedBy>
  <cp:revision>339</cp:revision>
  <cp:lastPrinted>2022-05-06T14:59:08Z</cp:lastPrinted>
  <dcterms:created xsi:type="dcterms:W3CDTF">2015-10-26T18:50:30Z</dcterms:created>
  <dcterms:modified xsi:type="dcterms:W3CDTF">2022-05-10T13:30:18Z</dcterms:modified>
</cp:coreProperties>
</file>