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Lst>
  <p:sldSz cx="18288000" cy="10287000"/>
  <p:notesSz cx="7010400" cy="9296400"/>
  <p:embeddedFontLst>
    <p:embeddedFont>
      <p:font typeface="Aileron Heavy" panose="020B0604020202020204" charset="0"/>
      <p:regular r:id="rId13"/>
    </p:embeddedFont>
    <p:embeddedFont>
      <p:font typeface="Aileron Heavy Bold" panose="020B0604020202020204" charset="0"/>
      <p:regular r:id="rId14"/>
    </p:embeddedFont>
    <p:embeddedFont>
      <p:font typeface="Aileron Regular" panose="020B0604020202020204" charset="0"/>
      <p:regular r:id="rId15"/>
    </p:embeddedFont>
    <p:embeddedFont>
      <p:font typeface="Aileron Regular Bold" panose="020B0604020202020204" charset="0"/>
      <p:regular r:id="rId16"/>
    </p:embeddedFont>
    <p:embeddedFont>
      <p:font typeface="Arimo" panose="020B0604020202020204" charset="0"/>
      <p:regular r:id="rId17"/>
    </p:embeddedFont>
    <p:embeddedFont>
      <p:font typeface="Calibri" panose="020F0502020204030204" pitchFamily="34" charset="0"/>
      <p:regular r:id="rId18"/>
      <p:bold r:id="rId19"/>
      <p:italic r:id="rId20"/>
      <p:boldItalic r:id="rId21"/>
    </p:embeddedFont>
    <p:embeddedFont>
      <p:font typeface="Kollektif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2008EF-325F-4F6D-931A-F2609E80C5C3}" v="1" dt="2022-01-18T19:07:00.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23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e, Lee Anne" userId="0c8f8e2c-157a-483f-995c-888cd2785740" providerId="ADAL" clId="{C42008EF-325F-4F6D-931A-F2609E80C5C3}"/>
    <pc:docChg chg="modSld">
      <pc:chgData name="Rice, Lee Anne" userId="0c8f8e2c-157a-483f-995c-888cd2785740" providerId="ADAL" clId="{C42008EF-325F-4F6D-931A-F2609E80C5C3}" dt="2022-01-18T19:09:50.515" v="1" actId="1076"/>
      <pc:docMkLst>
        <pc:docMk/>
      </pc:docMkLst>
      <pc:sldChg chg="modSp">
        <pc:chgData name="Rice, Lee Anne" userId="0c8f8e2c-157a-483f-995c-888cd2785740" providerId="ADAL" clId="{C42008EF-325F-4F6D-931A-F2609E80C5C3}" dt="2022-01-18T19:09:50.515" v="1" actId="1076"/>
        <pc:sldMkLst>
          <pc:docMk/>
          <pc:sldMk cId="0" sldId="258"/>
        </pc:sldMkLst>
        <pc:grpChg chg="mod">
          <ac:chgData name="Rice, Lee Anne" userId="0c8f8e2c-157a-483f-995c-888cd2785740" providerId="ADAL" clId="{C42008EF-325F-4F6D-931A-F2609E80C5C3}" dt="2022-01-18T19:09:50.515" v="1" actId="1076"/>
          <ac:grpSpMkLst>
            <pc:docMk/>
            <pc:sldMk cId="0" sldId="258"/>
            <ac:grpSpMk id="11" creationId="{00000000-0000-0000-0000-000000000000}"/>
          </ac:grpSpMkLst>
        </pc:grpChg>
        <pc:picChg chg="mod">
          <ac:chgData name="Rice, Lee Anne" userId="0c8f8e2c-157a-483f-995c-888cd2785740" providerId="ADAL" clId="{C42008EF-325F-4F6D-931A-F2609E80C5C3}" dt="2022-01-18T19:09:47.405" v="0" actId="1076"/>
          <ac:picMkLst>
            <pc:docMk/>
            <pc:sldMk cId="0" sldId="258"/>
            <ac:picMk id="28"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8" r="1398"/>
          <a:stretch>
            <a:fillRect/>
          </a:stretch>
        </p:blipFill>
        <p:spPr>
          <a:xfrm>
            <a:off x="5408310" y="-468065"/>
            <a:ext cx="13133172" cy="901873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0" y="7065308"/>
            <a:ext cx="3221692" cy="3221692"/>
          </a:xfrm>
          <a:prstGeom prst="rect">
            <a:avLst/>
          </a:prstGeom>
        </p:spPr>
      </p:pic>
      <p:grpSp>
        <p:nvGrpSpPr>
          <p:cNvPr id="4" name="Group 4"/>
          <p:cNvGrpSpPr/>
          <p:nvPr/>
        </p:nvGrpSpPr>
        <p:grpSpPr>
          <a:xfrm rot="-8100000">
            <a:off x="-4252983" y="3307993"/>
            <a:ext cx="22404652" cy="8950886"/>
            <a:chOff x="0" y="0"/>
            <a:chExt cx="35276568" cy="14093347"/>
          </a:xfrm>
        </p:grpSpPr>
        <p:sp>
          <p:nvSpPr>
            <p:cNvPr id="5" name="Freeform 5"/>
            <p:cNvSpPr/>
            <p:nvPr/>
          </p:nvSpPr>
          <p:spPr>
            <a:xfrm>
              <a:off x="0" y="0"/>
              <a:ext cx="35276569" cy="14093346"/>
            </a:xfrm>
            <a:custGeom>
              <a:avLst/>
              <a:gdLst/>
              <a:ahLst/>
              <a:cxnLst/>
              <a:rect l="l" t="t" r="r" b="b"/>
              <a:pathLst>
                <a:path w="35276569" h="14093346">
                  <a:moveTo>
                    <a:pt x="0" y="0"/>
                  </a:moveTo>
                  <a:lnTo>
                    <a:pt x="35276569" y="0"/>
                  </a:lnTo>
                  <a:lnTo>
                    <a:pt x="35276569" y="14093346"/>
                  </a:lnTo>
                  <a:lnTo>
                    <a:pt x="0" y="14093346"/>
                  </a:lnTo>
                  <a:close/>
                </a:path>
              </a:pathLst>
            </a:custGeom>
            <a:solidFill>
              <a:srgbClr val="F1EFE1"/>
            </a:solidFill>
          </p:spPr>
        </p:sp>
      </p:grpSp>
      <p:sp>
        <p:nvSpPr>
          <p:cNvPr id="6" name="TextBox 6"/>
          <p:cNvSpPr txBox="1"/>
          <p:nvPr/>
        </p:nvSpPr>
        <p:spPr>
          <a:xfrm>
            <a:off x="1610846" y="4166235"/>
            <a:ext cx="10119112" cy="2059305"/>
          </a:xfrm>
          <a:prstGeom prst="rect">
            <a:avLst/>
          </a:prstGeom>
        </p:spPr>
        <p:txBody>
          <a:bodyPr lIns="0" tIns="0" rIns="0" bIns="0" rtlCol="0" anchor="t">
            <a:spAutoFit/>
          </a:bodyPr>
          <a:lstStyle/>
          <a:p>
            <a:pPr>
              <a:lnSpc>
                <a:spcPts val="7979"/>
              </a:lnSpc>
            </a:pPr>
            <a:r>
              <a:rPr lang="en-US" sz="7599">
                <a:solidFill>
                  <a:srgbClr val="192954"/>
                </a:solidFill>
                <a:latin typeface="Kollektif Bold"/>
              </a:rPr>
              <a:t>Virtual Education 2022-2023</a:t>
            </a: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1136547" y="3135547"/>
            <a:ext cx="7151453" cy="7151453"/>
          </a:xfrm>
          <a:prstGeom prst="rect">
            <a:avLst/>
          </a:prstGeom>
        </p:spPr>
      </p:pic>
      <p:pic>
        <p:nvPicPr>
          <p:cNvPr id="8" name="Picture 8"/>
          <p:cNvPicPr>
            <a:picLocks noChangeAspect="1"/>
          </p:cNvPicPr>
          <p:nvPr/>
        </p:nvPicPr>
        <p:blipFill>
          <a:blip r:embed="rId7"/>
          <a:srcRect/>
          <a:stretch>
            <a:fillRect/>
          </a:stretch>
        </p:blipFill>
        <p:spPr>
          <a:xfrm>
            <a:off x="1610846" y="730826"/>
            <a:ext cx="2153992" cy="2404721"/>
          </a:xfrm>
          <a:prstGeom prst="rect">
            <a:avLst/>
          </a:prstGeom>
        </p:spPr>
      </p:pic>
      <p:sp>
        <p:nvSpPr>
          <p:cNvPr id="9" name="TextBox 9"/>
          <p:cNvSpPr txBox="1"/>
          <p:nvPr/>
        </p:nvSpPr>
        <p:spPr>
          <a:xfrm>
            <a:off x="1666231" y="6663649"/>
            <a:ext cx="4197214" cy="730885"/>
          </a:xfrm>
          <a:prstGeom prst="rect">
            <a:avLst/>
          </a:prstGeom>
        </p:spPr>
        <p:txBody>
          <a:bodyPr lIns="0" tIns="0" rIns="0" bIns="0" rtlCol="0" anchor="t">
            <a:spAutoFit/>
          </a:bodyPr>
          <a:lstStyle/>
          <a:p>
            <a:pPr>
              <a:lnSpc>
                <a:spcPts val="2939"/>
              </a:lnSpc>
            </a:pPr>
            <a:r>
              <a:rPr lang="en-US" sz="2099" spc="41">
                <a:solidFill>
                  <a:srgbClr val="192954"/>
                </a:solidFill>
                <a:latin typeface="Aileron Regular"/>
              </a:rPr>
              <a:t>Board of Education Meeting</a:t>
            </a:r>
          </a:p>
          <a:p>
            <a:pPr marL="0" lvl="0" indent="0" algn="l">
              <a:lnSpc>
                <a:spcPts val="2939"/>
              </a:lnSpc>
              <a:spcBef>
                <a:spcPct val="0"/>
              </a:spcBef>
            </a:pPr>
            <a:r>
              <a:rPr lang="en-US" sz="2099" spc="41">
                <a:solidFill>
                  <a:srgbClr val="192954"/>
                </a:solidFill>
                <a:latin typeface="Aileron Regular"/>
              </a:rPr>
              <a:t>January 18,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grpSp>
        <p:nvGrpSpPr>
          <p:cNvPr id="2" name="Group 2"/>
          <p:cNvGrpSpPr/>
          <p:nvPr/>
        </p:nvGrpSpPr>
        <p:grpSpPr>
          <a:xfrm>
            <a:off x="1684976" y="2038118"/>
            <a:ext cx="6216210" cy="7028096"/>
            <a:chOff x="0" y="0"/>
            <a:chExt cx="3130550" cy="3539424"/>
          </a:xfrm>
        </p:grpSpPr>
        <p:sp>
          <p:nvSpPr>
            <p:cNvPr id="3" name="Freeform 3"/>
            <p:cNvSpPr/>
            <p:nvPr/>
          </p:nvSpPr>
          <p:spPr>
            <a:xfrm>
              <a:off x="0" y="0"/>
              <a:ext cx="3130550" cy="3539425"/>
            </a:xfrm>
            <a:custGeom>
              <a:avLst/>
              <a:gdLst/>
              <a:ahLst/>
              <a:cxnLst/>
              <a:rect l="l" t="t" r="r" b="b"/>
              <a:pathLst>
                <a:path w="3130550" h="3539425">
                  <a:moveTo>
                    <a:pt x="0" y="1123950"/>
                  </a:moveTo>
                  <a:lnTo>
                    <a:pt x="0" y="3539425"/>
                  </a:lnTo>
                  <a:lnTo>
                    <a:pt x="3130550" y="3539425"/>
                  </a:lnTo>
                  <a:lnTo>
                    <a:pt x="3130550" y="0"/>
                  </a:lnTo>
                  <a:close/>
                </a:path>
              </a:pathLst>
            </a:custGeom>
            <a:solidFill>
              <a:srgbClr val="19486A"/>
            </a:solidFill>
          </p:spPr>
        </p:sp>
      </p:grpSp>
      <p:sp>
        <p:nvSpPr>
          <p:cNvPr id="4" name="TextBox 4"/>
          <p:cNvSpPr txBox="1"/>
          <p:nvPr/>
        </p:nvSpPr>
        <p:spPr>
          <a:xfrm>
            <a:off x="8966343" y="4054448"/>
            <a:ext cx="7636681" cy="4443730"/>
          </a:xfrm>
          <a:prstGeom prst="rect">
            <a:avLst/>
          </a:prstGeom>
        </p:spPr>
        <p:txBody>
          <a:bodyPr lIns="0" tIns="0" rIns="0" bIns="0" rtlCol="0" anchor="t">
            <a:spAutoFit/>
          </a:bodyPr>
          <a:lstStyle/>
          <a:p>
            <a:pPr>
              <a:lnSpc>
                <a:spcPts val="3919"/>
              </a:lnSpc>
            </a:pPr>
            <a:r>
              <a:rPr lang="en-US" sz="2799">
                <a:solidFill>
                  <a:srgbClr val="19486A"/>
                </a:solidFill>
                <a:latin typeface="Aileron Regular"/>
              </a:rPr>
              <a:t>Goal 1: Safety for Students and Staff</a:t>
            </a:r>
          </a:p>
          <a:p>
            <a:pPr>
              <a:lnSpc>
                <a:spcPts val="3919"/>
              </a:lnSpc>
            </a:pPr>
            <a:endParaRPr lang="en-US" sz="2799">
              <a:solidFill>
                <a:srgbClr val="19486A"/>
              </a:solidFill>
              <a:latin typeface="Aileron Regular"/>
            </a:endParaRPr>
          </a:p>
          <a:p>
            <a:pPr>
              <a:lnSpc>
                <a:spcPts val="3919"/>
              </a:lnSpc>
            </a:pPr>
            <a:r>
              <a:rPr lang="en-US" sz="2799">
                <a:solidFill>
                  <a:srgbClr val="19486A"/>
                </a:solidFill>
                <a:latin typeface="Aileron Regular"/>
              </a:rPr>
              <a:t>Goal 2: Alignment of Strategies, Initiatives, and Resources to the FCS Learner Profile</a:t>
            </a:r>
          </a:p>
          <a:p>
            <a:pPr>
              <a:lnSpc>
                <a:spcPts val="3919"/>
              </a:lnSpc>
            </a:pPr>
            <a:endParaRPr lang="en-US" sz="2799">
              <a:solidFill>
                <a:srgbClr val="19486A"/>
              </a:solidFill>
              <a:latin typeface="Aileron Regular"/>
            </a:endParaRPr>
          </a:p>
          <a:p>
            <a:pPr>
              <a:lnSpc>
                <a:spcPts val="3919"/>
              </a:lnSpc>
            </a:pPr>
            <a:r>
              <a:rPr lang="en-US" sz="2799">
                <a:solidFill>
                  <a:srgbClr val="19486A"/>
                </a:solidFill>
                <a:latin typeface="Aileron Regular"/>
              </a:rPr>
              <a:t>Goal 3: Effective and Efficient Financial Planning</a:t>
            </a:r>
          </a:p>
          <a:p>
            <a:pPr>
              <a:lnSpc>
                <a:spcPts val="3919"/>
              </a:lnSpc>
            </a:pPr>
            <a:endParaRPr lang="en-US" sz="2799">
              <a:solidFill>
                <a:srgbClr val="19486A"/>
              </a:solidFill>
              <a:latin typeface="Aileron Regular"/>
            </a:endParaRPr>
          </a:p>
          <a:p>
            <a:pPr>
              <a:lnSpc>
                <a:spcPts val="3919"/>
              </a:lnSpc>
            </a:pPr>
            <a:r>
              <a:rPr lang="en-US" sz="2799">
                <a:solidFill>
                  <a:srgbClr val="19486A"/>
                </a:solidFill>
                <a:latin typeface="Aileron Regular"/>
              </a:rPr>
              <a:t>Goal 4: Making our Large Schools Feel Small</a:t>
            </a:r>
          </a:p>
          <a:p>
            <a:pPr>
              <a:lnSpc>
                <a:spcPts val="3919"/>
              </a:lnSpc>
              <a:spcBef>
                <a:spcPct val="0"/>
              </a:spcBef>
            </a:pPr>
            <a:endParaRPr lang="en-US" sz="2799">
              <a:solidFill>
                <a:srgbClr val="19486A"/>
              </a:solidFill>
              <a:latin typeface="Aileron Regular"/>
            </a:endParaRPr>
          </a:p>
        </p:txBody>
      </p:sp>
      <p:sp>
        <p:nvSpPr>
          <p:cNvPr id="5" name="TextBox 5"/>
          <p:cNvSpPr txBox="1"/>
          <p:nvPr/>
        </p:nvSpPr>
        <p:spPr>
          <a:xfrm>
            <a:off x="8966343" y="1772820"/>
            <a:ext cx="7036912" cy="1516380"/>
          </a:xfrm>
          <a:prstGeom prst="rect">
            <a:avLst/>
          </a:prstGeom>
        </p:spPr>
        <p:txBody>
          <a:bodyPr lIns="0" tIns="0" rIns="0" bIns="0" rtlCol="0" anchor="t">
            <a:spAutoFit/>
          </a:bodyPr>
          <a:lstStyle/>
          <a:p>
            <a:pPr>
              <a:lnSpc>
                <a:spcPts val="5880"/>
              </a:lnSpc>
            </a:pPr>
            <a:r>
              <a:rPr lang="en-US" sz="5600">
                <a:solidFill>
                  <a:srgbClr val="19486A"/>
                </a:solidFill>
                <a:latin typeface="Kollektif Bold"/>
              </a:rPr>
              <a:t>BOE Governance Goals</a:t>
            </a:r>
          </a:p>
        </p:txBody>
      </p:sp>
      <p:pic>
        <p:nvPicPr>
          <p:cNvPr id="6" name="Picture 6"/>
          <p:cNvPicPr>
            <a:picLocks noChangeAspect="1"/>
          </p:cNvPicPr>
          <p:nvPr/>
        </p:nvPicPr>
        <p:blipFill>
          <a:blip r:embed="rId2"/>
          <a:srcRect/>
          <a:stretch>
            <a:fillRect/>
          </a:stretch>
        </p:blipFill>
        <p:spPr>
          <a:xfrm>
            <a:off x="2189626" y="1028700"/>
            <a:ext cx="5206911" cy="67860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grpSp>
        <p:nvGrpSpPr>
          <p:cNvPr id="2" name="Group 2"/>
          <p:cNvGrpSpPr/>
          <p:nvPr/>
        </p:nvGrpSpPr>
        <p:grpSpPr>
          <a:xfrm rot="-9622901">
            <a:off x="266672" y="-3690338"/>
            <a:ext cx="20124627" cy="8950886"/>
            <a:chOff x="0" y="0"/>
            <a:chExt cx="31686624" cy="14093347"/>
          </a:xfrm>
        </p:grpSpPr>
        <p:sp>
          <p:nvSpPr>
            <p:cNvPr id="3" name="Freeform 3"/>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solidFill>
              <a:srgbClr val="DDA63A"/>
            </a:solidFill>
          </p:spPr>
        </p:sp>
      </p:grpSp>
      <p:grpSp>
        <p:nvGrpSpPr>
          <p:cNvPr id="4" name="Group 4"/>
          <p:cNvGrpSpPr/>
          <p:nvPr/>
        </p:nvGrpSpPr>
        <p:grpSpPr>
          <a:xfrm rot="-9622901">
            <a:off x="-6479488" y="8462933"/>
            <a:ext cx="20124627" cy="8722700"/>
            <a:chOff x="0" y="0"/>
            <a:chExt cx="31686624" cy="13734063"/>
          </a:xfrm>
        </p:grpSpPr>
        <p:sp>
          <p:nvSpPr>
            <p:cNvPr id="5" name="Freeform 5"/>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solidFill>
              <a:srgbClr val="19486A"/>
            </a:solidFill>
          </p:spPr>
        </p:sp>
      </p:grpSp>
      <p:grpSp>
        <p:nvGrpSpPr>
          <p:cNvPr id="6" name="Group 6"/>
          <p:cNvGrpSpPr/>
          <p:nvPr/>
        </p:nvGrpSpPr>
        <p:grpSpPr>
          <a:xfrm>
            <a:off x="3189964" y="2668992"/>
            <a:ext cx="862338" cy="862338"/>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solidFill>
                <a:srgbClr val="000000"/>
              </a:solidFill>
            </a:ln>
          </p:spPr>
        </p:sp>
      </p:grpSp>
      <p:grpSp>
        <p:nvGrpSpPr>
          <p:cNvPr id="8" name="Group 8"/>
          <p:cNvGrpSpPr/>
          <p:nvPr/>
        </p:nvGrpSpPr>
        <p:grpSpPr>
          <a:xfrm>
            <a:off x="5281671" y="532828"/>
            <a:ext cx="10094630" cy="3368969"/>
            <a:chOff x="0" y="0"/>
            <a:chExt cx="13459506" cy="4491958"/>
          </a:xfrm>
        </p:grpSpPr>
        <p:sp>
          <p:nvSpPr>
            <p:cNvPr id="9" name="TextBox 9"/>
            <p:cNvSpPr txBox="1"/>
            <p:nvPr/>
          </p:nvSpPr>
          <p:spPr>
            <a:xfrm>
              <a:off x="0" y="2776400"/>
              <a:ext cx="13459506" cy="1715559"/>
            </a:xfrm>
            <a:prstGeom prst="rect">
              <a:avLst/>
            </a:prstGeom>
          </p:spPr>
          <p:txBody>
            <a:bodyPr lIns="0" tIns="0" rIns="0" bIns="0" rtlCol="0" anchor="t">
              <a:spAutoFit/>
            </a:bodyPr>
            <a:lstStyle/>
            <a:p>
              <a:pPr algn="r">
                <a:lnSpc>
                  <a:spcPts val="3499"/>
                </a:lnSpc>
                <a:spcBef>
                  <a:spcPct val="0"/>
                </a:spcBef>
              </a:pPr>
              <a:r>
                <a:rPr lang="en-US" sz="2499">
                  <a:solidFill>
                    <a:srgbClr val="192954"/>
                  </a:solidFill>
                  <a:latin typeface="Aileron Regular"/>
                </a:rPr>
                <a:t>Beginning in the 2022-2023 school year, all kindergarten-12th grade students seeking virtual education in Forsyth County will be served  through the Fosyth Virtual Academy.</a:t>
              </a:r>
            </a:p>
          </p:txBody>
        </p:sp>
        <p:sp>
          <p:nvSpPr>
            <p:cNvPr id="10" name="TextBox 10"/>
            <p:cNvSpPr txBox="1"/>
            <p:nvPr/>
          </p:nvSpPr>
          <p:spPr>
            <a:xfrm>
              <a:off x="0" y="76200"/>
              <a:ext cx="13459506" cy="2328756"/>
            </a:xfrm>
            <a:prstGeom prst="rect">
              <a:avLst/>
            </a:prstGeom>
          </p:spPr>
          <p:txBody>
            <a:bodyPr lIns="0" tIns="0" rIns="0" bIns="0" rtlCol="0" anchor="t">
              <a:spAutoFit/>
            </a:bodyPr>
            <a:lstStyle/>
            <a:p>
              <a:pPr algn="r">
                <a:lnSpc>
                  <a:spcPts val="6614"/>
                </a:lnSpc>
              </a:pPr>
              <a:r>
                <a:rPr lang="en-US" sz="6299">
                  <a:solidFill>
                    <a:srgbClr val="192954"/>
                  </a:solidFill>
                  <a:latin typeface="Kollektif Bold"/>
                </a:rPr>
                <a:t>Forsyth Virtual Academy</a:t>
              </a:r>
            </a:p>
            <a:p>
              <a:pPr algn="ctr">
                <a:lnSpc>
                  <a:spcPts val="6719"/>
                </a:lnSpc>
              </a:pPr>
              <a:r>
                <a:rPr lang="en-US" sz="6399">
                  <a:solidFill>
                    <a:srgbClr val="192954"/>
                  </a:solidFill>
                  <a:latin typeface="Kollektif Bold"/>
                </a:rPr>
                <a:t>K-12</a:t>
              </a:r>
            </a:p>
          </p:txBody>
        </p:sp>
      </p:grpSp>
      <p:grpSp>
        <p:nvGrpSpPr>
          <p:cNvPr id="11" name="Group 11"/>
          <p:cNvGrpSpPr/>
          <p:nvPr/>
        </p:nvGrpSpPr>
        <p:grpSpPr>
          <a:xfrm>
            <a:off x="3143296" y="2632656"/>
            <a:ext cx="955672" cy="955672"/>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6BDE2"/>
            </a:solidFill>
          </p:spPr>
        </p:sp>
      </p:grpSp>
      <p:grpSp>
        <p:nvGrpSpPr>
          <p:cNvPr id="13" name="Group 13"/>
          <p:cNvGrpSpPr/>
          <p:nvPr/>
        </p:nvGrpSpPr>
        <p:grpSpPr>
          <a:xfrm>
            <a:off x="7354519" y="4158779"/>
            <a:ext cx="955672" cy="955672"/>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689D"/>
            </a:solidFill>
          </p:spPr>
        </p:sp>
      </p:grpSp>
      <p:grpSp>
        <p:nvGrpSpPr>
          <p:cNvPr id="15" name="Group 15"/>
          <p:cNvGrpSpPr/>
          <p:nvPr/>
        </p:nvGrpSpPr>
        <p:grpSpPr>
          <a:xfrm>
            <a:off x="12120114" y="5679546"/>
            <a:ext cx="955672" cy="955672"/>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486A"/>
            </a:solidFill>
          </p:spPr>
        </p:sp>
      </p:grpSp>
      <p:grpSp>
        <p:nvGrpSpPr>
          <p:cNvPr id="17" name="Group 17"/>
          <p:cNvGrpSpPr/>
          <p:nvPr/>
        </p:nvGrpSpPr>
        <p:grpSpPr>
          <a:xfrm>
            <a:off x="2103237" y="3901797"/>
            <a:ext cx="3898129" cy="3555498"/>
            <a:chOff x="0" y="0"/>
            <a:chExt cx="5197506" cy="4740664"/>
          </a:xfrm>
        </p:grpSpPr>
        <p:sp>
          <p:nvSpPr>
            <p:cNvPr id="18" name="TextBox 18"/>
            <p:cNvSpPr txBox="1"/>
            <p:nvPr/>
          </p:nvSpPr>
          <p:spPr>
            <a:xfrm>
              <a:off x="0" y="-104775"/>
              <a:ext cx="5197506" cy="586698"/>
            </a:xfrm>
            <a:prstGeom prst="rect">
              <a:avLst/>
            </a:prstGeom>
          </p:spPr>
          <p:txBody>
            <a:bodyPr lIns="0" tIns="0" rIns="0" bIns="0" rtlCol="0" anchor="t">
              <a:spAutoFit/>
            </a:bodyPr>
            <a:lstStyle/>
            <a:p>
              <a:pPr algn="just">
                <a:lnSpc>
                  <a:spcPts val="3983"/>
                </a:lnSpc>
              </a:pPr>
              <a:r>
                <a:rPr lang="en-US" sz="2400" spc="105">
                  <a:solidFill>
                    <a:srgbClr val="192954"/>
                  </a:solidFill>
                  <a:latin typeface="Aileron Heavy Bold"/>
                </a:rPr>
                <a:t>ELEMENTARY</a:t>
              </a:r>
            </a:p>
          </p:txBody>
        </p:sp>
        <p:sp>
          <p:nvSpPr>
            <p:cNvPr id="19" name="TextBox 19"/>
            <p:cNvSpPr txBox="1"/>
            <p:nvPr/>
          </p:nvSpPr>
          <p:spPr>
            <a:xfrm>
              <a:off x="0" y="579297"/>
              <a:ext cx="4355044" cy="4161367"/>
            </a:xfrm>
            <a:prstGeom prst="rect">
              <a:avLst/>
            </a:prstGeom>
          </p:spPr>
          <p:txBody>
            <a:bodyPr lIns="0" tIns="0" rIns="0" bIns="0" rtlCol="0" anchor="t">
              <a:spAutoFit/>
            </a:bodyPr>
            <a:lstStyle/>
            <a:p>
              <a:pPr>
                <a:lnSpc>
                  <a:spcPts val="2799"/>
                </a:lnSpc>
                <a:spcBef>
                  <a:spcPct val="0"/>
                </a:spcBef>
              </a:pPr>
              <a:r>
                <a:rPr lang="en-US" sz="1999">
                  <a:solidFill>
                    <a:srgbClr val="192954"/>
                  </a:solidFill>
                  <a:latin typeface="Aileron Regular"/>
                </a:rPr>
                <a:t>The elementary program will continue in a similar manner as it has the last two years with </a:t>
              </a:r>
              <a:r>
                <a:rPr lang="en-US" sz="1999">
                  <a:solidFill>
                    <a:srgbClr val="DDA63A"/>
                  </a:solidFill>
                  <a:latin typeface="Aileron Regular"/>
                </a:rPr>
                <a:t>SYNCHRONOUS </a:t>
              </a:r>
              <a:r>
                <a:rPr lang="en-US" sz="1999">
                  <a:solidFill>
                    <a:srgbClr val="192954"/>
                  </a:solidFill>
                  <a:latin typeface="Aileron Regular"/>
                </a:rPr>
                <a:t>instruction. The teachers will be part of FVA and housed in the ACE building.  Students will be full-time virtual students. </a:t>
              </a:r>
            </a:p>
          </p:txBody>
        </p:sp>
      </p:grpSp>
      <p:grpSp>
        <p:nvGrpSpPr>
          <p:cNvPr id="20" name="Group 20"/>
          <p:cNvGrpSpPr/>
          <p:nvPr/>
        </p:nvGrpSpPr>
        <p:grpSpPr>
          <a:xfrm>
            <a:off x="7177369" y="5353552"/>
            <a:ext cx="4464909" cy="3904748"/>
            <a:chOff x="0" y="0"/>
            <a:chExt cx="5953211" cy="5206331"/>
          </a:xfrm>
        </p:grpSpPr>
        <p:sp>
          <p:nvSpPr>
            <p:cNvPr id="21" name="TextBox 21"/>
            <p:cNvSpPr txBox="1"/>
            <p:nvPr/>
          </p:nvSpPr>
          <p:spPr>
            <a:xfrm>
              <a:off x="0" y="-104775"/>
              <a:ext cx="5953211" cy="586698"/>
            </a:xfrm>
            <a:prstGeom prst="rect">
              <a:avLst/>
            </a:prstGeom>
          </p:spPr>
          <p:txBody>
            <a:bodyPr lIns="0" tIns="0" rIns="0" bIns="0" rtlCol="0" anchor="t">
              <a:spAutoFit/>
            </a:bodyPr>
            <a:lstStyle/>
            <a:p>
              <a:pPr algn="just">
                <a:lnSpc>
                  <a:spcPts val="3983"/>
                </a:lnSpc>
              </a:pPr>
              <a:r>
                <a:rPr lang="en-US" sz="2399" spc="105">
                  <a:solidFill>
                    <a:srgbClr val="192954"/>
                  </a:solidFill>
                  <a:latin typeface="Aileron Heavy Bold"/>
                </a:rPr>
                <a:t>MIDDLE</a:t>
              </a:r>
            </a:p>
          </p:txBody>
        </p:sp>
        <p:sp>
          <p:nvSpPr>
            <p:cNvPr id="22" name="TextBox 22"/>
            <p:cNvSpPr txBox="1"/>
            <p:nvPr/>
          </p:nvSpPr>
          <p:spPr>
            <a:xfrm>
              <a:off x="0" y="579297"/>
              <a:ext cx="4988258" cy="4627034"/>
            </a:xfrm>
            <a:prstGeom prst="rect">
              <a:avLst/>
            </a:prstGeom>
          </p:spPr>
          <p:txBody>
            <a:bodyPr lIns="0" tIns="0" rIns="0" bIns="0" rtlCol="0" anchor="t">
              <a:spAutoFit/>
            </a:bodyPr>
            <a:lstStyle/>
            <a:p>
              <a:pPr>
                <a:lnSpc>
                  <a:spcPts val="2799"/>
                </a:lnSpc>
                <a:spcBef>
                  <a:spcPct val="0"/>
                </a:spcBef>
              </a:pPr>
              <a:r>
                <a:rPr lang="en-US" sz="1999">
                  <a:solidFill>
                    <a:srgbClr val="192954"/>
                  </a:solidFill>
                  <a:latin typeface="Aileron Regular"/>
                </a:rPr>
                <a:t>The middle school program will provide core content classes in Mathematics, English Language Arts, Science, and Social Studies along with several elective or connections classes available. It is recommended that students be full-time participants. Instruction will be </a:t>
              </a:r>
              <a:r>
                <a:rPr lang="en-US" sz="1999">
                  <a:solidFill>
                    <a:srgbClr val="DDA63A"/>
                  </a:solidFill>
                  <a:latin typeface="Aileron Regular"/>
                </a:rPr>
                <a:t>ASYNCHRONOUS</a:t>
              </a:r>
              <a:r>
                <a:rPr lang="en-US" sz="1999">
                  <a:solidFill>
                    <a:srgbClr val="192954"/>
                  </a:solidFill>
                  <a:latin typeface="Aileron Regular"/>
                </a:rPr>
                <a:t>. </a:t>
              </a:r>
            </a:p>
          </p:txBody>
        </p:sp>
      </p:grpSp>
      <p:grpSp>
        <p:nvGrpSpPr>
          <p:cNvPr id="23" name="Group 23"/>
          <p:cNvGrpSpPr/>
          <p:nvPr/>
        </p:nvGrpSpPr>
        <p:grpSpPr>
          <a:xfrm>
            <a:off x="12120114" y="6950697"/>
            <a:ext cx="4376262" cy="3231648"/>
            <a:chOff x="0" y="0"/>
            <a:chExt cx="5835015" cy="4308864"/>
          </a:xfrm>
        </p:grpSpPr>
        <p:sp>
          <p:nvSpPr>
            <p:cNvPr id="24" name="TextBox 24"/>
            <p:cNvSpPr txBox="1"/>
            <p:nvPr/>
          </p:nvSpPr>
          <p:spPr>
            <a:xfrm>
              <a:off x="0" y="-104775"/>
              <a:ext cx="5835015" cy="586698"/>
            </a:xfrm>
            <a:prstGeom prst="rect">
              <a:avLst/>
            </a:prstGeom>
          </p:spPr>
          <p:txBody>
            <a:bodyPr lIns="0" tIns="0" rIns="0" bIns="0" rtlCol="0" anchor="t">
              <a:spAutoFit/>
            </a:bodyPr>
            <a:lstStyle/>
            <a:p>
              <a:pPr algn="just">
                <a:lnSpc>
                  <a:spcPts val="3983"/>
                </a:lnSpc>
              </a:pPr>
              <a:r>
                <a:rPr lang="en-US" sz="2399" spc="105">
                  <a:solidFill>
                    <a:srgbClr val="192954"/>
                  </a:solidFill>
                  <a:latin typeface="Aileron Heavy Bold"/>
                </a:rPr>
                <a:t>HIGH</a:t>
              </a:r>
            </a:p>
          </p:txBody>
        </p:sp>
        <p:sp>
          <p:nvSpPr>
            <p:cNvPr id="25" name="TextBox 25"/>
            <p:cNvSpPr txBox="1"/>
            <p:nvPr/>
          </p:nvSpPr>
          <p:spPr>
            <a:xfrm>
              <a:off x="0" y="579297"/>
              <a:ext cx="4889220" cy="3729567"/>
            </a:xfrm>
            <a:prstGeom prst="rect">
              <a:avLst/>
            </a:prstGeom>
          </p:spPr>
          <p:txBody>
            <a:bodyPr lIns="0" tIns="0" rIns="0" bIns="0" rtlCol="0" anchor="t">
              <a:spAutoFit/>
            </a:bodyPr>
            <a:lstStyle/>
            <a:p>
              <a:pPr>
                <a:lnSpc>
                  <a:spcPts val="2799"/>
                </a:lnSpc>
                <a:spcBef>
                  <a:spcPct val="0"/>
                </a:spcBef>
              </a:pPr>
              <a:r>
                <a:rPr lang="en-US" sz="1999">
                  <a:solidFill>
                    <a:srgbClr val="192954"/>
                  </a:solidFill>
                  <a:latin typeface="Aileron Regular"/>
                </a:rPr>
                <a:t>The high school program offers a robust selection of classes, including the core academic courses, many AP courses, and electives. Students may take classes full-time or part-time.  Instruction will be </a:t>
              </a:r>
              <a:r>
                <a:rPr lang="en-US" sz="1999">
                  <a:solidFill>
                    <a:srgbClr val="DDA63A"/>
                  </a:solidFill>
                  <a:latin typeface="Aileron Regular"/>
                </a:rPr>
                <a:t>ASYNCHRONOUS</a:t>
              </a:r>
              <a:r>
                <a:rPr lang="en-US" sz="1999">
                  <a:solidFill>
                    <a:srgbClr val="192954"/>
                  </a:solidFill>
                  <a:latin typeface="Aileron Regular"/>
                </a:rPr>
                <a:t>.</a:t>
              </a:r>
            </a:p>
          </p:txBody>
        </p:sp>
      </p:grpSp>
      <p:pic>
        <p:nvPicPr>
          <p:cNvPr id="26" name="Picture 26"/>
          <p:cNvPicPr>
            <a:picLocks noChangeAspect="1"/>
          </p:cNvPicPr>
          <p:nvPr/>
        </p:nvPicPr>
        <p:blipFill>
          <a:blip r:embed="rId2"/>
          <a:srcRect/>
          <a:stretch>
            <a:fillRect/>
          </a:stretch>
        </p:blipFill>
        <p:spPr>
          <a:xfrm>
            <a:off x="7477939" y="4240944"/>
            <a:ext cx="708833" cy="791342"/>
          </a:xfrm>
          <a:prstGeom prst="rect">
            <a:avLst/>
          </a:prstGeom>
        </p:spPr>
      </p:pic>
      <p:pic>
        <p:nvPicPr>
          <p:cNvPr id="27" name="Picture 27"/>
          <p:cNvPicPr>
            <a:picLocks noChangeAspect="1"/>
          </p:cNvPicPr>
          <p:nvPr/>
        </p:nvPicPr>
        <p:blipFill>
          <a:blip r:embed="rId2"/>
          <a:srcRect/>
          <a:stretch>
            <a:fillRect/>
          </a:stretch>
        </p:blipFill>
        <p:spPr>
          <a:xfrm>
            <a:off x="12243534" y="5761711"/>
            <a:ext cx="708833" cy="791342"/>
          </a:xfrm>
          <a:prstGeom prst="rect">
            <a:avLst/>
          </a:prstGeom>
        </p:spPr>
      </p:pic>
      <p:pic>
        <p:nvPicPr>
          <p:cNvPr id="28" name="Picture 28"/>
          <p:cNvPicPr>
            <a:picLocks noChangeAspect="1"/>
          </p:cNvPicPr>
          <p:nvPr/>
        </p:nvPicPr>
        <p:blipFill>
          <a:blip r:embed="rId2"/>
          <a:srcRect/>
          <a:stretch>
            <a:fillRect/>
          </a:stretch>
        </p:blipFill>
        <p:spPr>
          <a:xfrm>
            <a:off x="3266716" y="2683714"/>
            <a:ext cx="708833" cy="7913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sp>
        <p:nvSpPr>
          <p:cNvPr id="2" name="AutoShape 2"/>
          <p:cNvSpPr/>
          <p:nvPr/>
        </p:nvSpPr>
        <p:spPr>
          <a:xfrm>
            <a:off x="14459802" y="4961696"/>
            <a:ext cx="2097331" cy="1188634"/>
          </a:xfrm>
          <a:prstGeom prst="rect">
            <a:avLst/>
          </a:prstGeom>
          <a:solidFill>
            <a:srgbClr val="99B951"/>
          </a:solidFill>
        </p:spPr>
      </p:sp>
      <p:sp>
        <p:nvSpPr>
          <p:cNvPr id="3" name="AutoShape 3"/>
          <p:cNvSpPr/>
          <p:nvPr/>
        </p:nvSpPr>
        <p:spPr>
          <a:xfrm>
            <a:off x="14505693" y="7110337"/>
            <a:ext cx="2097331" cy="1252766"/>
          </a:xfrm>
          <a:prstGeom prst="rect">
            <a:avLst/>
          </a:prstGeom>
          <a:solidFill>
            <a:srgbClr val="99B951"/>
          </a:solidFill>
        </p:spPr>
      </p:sp>
      <p:pic>
        <p:nvPicPr>
          <p:cNvPr id="4" name="Picture 4"/>
          <p:cNvPicPr>
            <a:picLocks noChangeAspect="1"/>
          </p:cNvPicPr>
          <p:nvPr/>
        </p:nvPicPr>
        <p:blipFill>
          <a:blip r:embed="rId2"/>
          <a:srcRect/>
          <a:stretch>
            <a:fillRect/>
          </a:stretch>
        </p:blipFill>
        <p:spPr>
          <a:xfrm>
            <a:off x="1659586" y="4109140"/>
            <a:ext cx="11114226" cy="4253963"/>
          </a:xfrm>
          <a:prstGeom prst="rect">
            <a:avLst/>
          </a:prstGeom>
        </p:spPr>
      </p:pic>
      <p:sp>
        <p:nvSpPr>
          <p:cNvPr id="5" name="TextBox 5"/>
          <p:cNvSpPr txBox="1"/>
          <p:nvPr/>
        </p:nvSpPr>
        <p:spPr>
          <a:xfrm>
            <a:off x="14459802" y="5019437"/>
            <a:ext cx="2021280" cy="1035050"/>
          </a:xfrm>
          <a:prstGeom prst="rect">
            <a:avLst/>
          </a:prstGeom>
        </p:spPr>
        <p:txBody>
          <a:bodyPr lIns="0" tIns="0" rIns="0" bIns="0" rtlCol="0" anchor="t">
            <a:spAutoFit/>
          </a:bodyPr>
          <a:lstStyle/>
          <a:p>
            <a:pPr algn="ctr">
              <a:lnSpc>
                <a:spcPts val="2799"/>
              </a:lnSpc>
              <a:spcBef>
                <a:spcPct val="0"/>
              </a:spcBef>
            </a:pPr>
            <a:r>
              <a:rPr lang="en-US" sz="1999">
                <a:solidFill>
                  <a:srgbClr val="192954"/>
                </a:solidFill>
                <a:latin typeface="Aileron Regular"/>
              </a:rPr>
              <a:t>&gt;40% of ES in virtual instruction in 2020</a:t>
            </a:r>
          </a:p>
        </p:txBody>
      </p:sp>
      <p:sp>
        <p:nvSpPr>
          <p:cNvPr id="6" name="TextBox 6"/>
          <p:cNvSpPr txBox="1"/>
          <p:nvPr/>
        </p:nvSpPr>
        <p:spPr>
          <a:xfrm>
            <a:off x="14497828" y="7200145"/>
            <a:ext cx="2021280" cy="1035050"/>
          </a:xfrm>
          <a:prstGeom prst="rect">
            <a:avLst/>
          </a:prstGeom>
        </p:spPr>
        <p:txBody>
          <a:bodyPr lIns="0" tIns="0" rIns="0" bIns="0" rtlCol="0" anchor="t">
            <a:spAutoFit/>
          </a:bodyPr>
          <a:lstStyle/>
          <a:p>
            <a:pPr algn="ctr">
              <a:lnSpc>
                <a:spcPts val="2799"/>
              </a:lnSpc>
              <a:spcBef>
                <a:spcPct val="0"/>
              </a:spcBef>
            </a:pPr>
            <a:r>
              <a:rPr lang="en-US" sz="1999">
                <a:solidFill>
                  <a:srgbClr val="192954"/>
                </a:solidFill>
                <a:latin typeface="Aileron Regular"/>
              </a:rPr>
              <a:t>&lt; 4% of ES in virtual instruction in 2022</a:t>
            </a:r>
          </a:p>
        </p:txBody>
      </p:sp>
      <p:sp>
        <p:nvSpPr>
          <p:cNvPr id="7" name="TextBox 7"/>
          <p:cNvSpPr txBox="1"/>
          <p:nvPr/>
        </p:nvSpPr>
        <p:spPr>
          <a:xfrm>
            <a:off x="13921529" y="3704596"/>
            <a:ext cx="2635604" cy="1232378"/>
          </a:xfrm>
          <a:prstGeom prst="rect">
            <a:avLst/>
          </a:prstGeom>
        </p:spPr>
        <p:txBody>
          <a:bodyPr lIns="0" tIns="0" rIns="0" bIns="0" rtlCol="0" anchor="t">
            <a:spAutoFit/>
          </a:bodyPr>
          <a:lstStyle/>
          <a:p>
            <a:pPr algn="ctr">
              <a:lnSpc>
                <a:spcPts val="10154"/>
              </a:lnSpc>
              <a:spcBef>
                <a:spcPct val="0"/>
              </a:spcBef>
            </a:pPr>
            <a:r>
              <a:rPr lang="en-US" sz="7252">
                <a:solidFill>
                  <a:srgbClr val="192954"/>
                </a:solidFill>
                <a:latin typeface="Aileron Regular Bold"/>
              </a:rPr>
              <a:t>8,828</a:t>
            </a:r>
          </a:p>
        </p:txBody>
      </p:sp>
      <p:sp>
        <p:nvSpPr>
          <p:cNvPr id="8" name="TextBox 8"/>
          <p:cNvSpPr txBox="1"/>
          <p:nvPr/>
        </p:nvSpPr>
        <p:spPr>
          <a:xfrm>
            <a:off x="14870686" y="6007455"/>
            <a:ext cx="1732338" cy="1232378"/>
          </a:xfrm>
          <a:prstGeom prst="rect">
            <a:avLst/>
          </a:prstGeom>
        </p:spPr>
        <p:txBody>
          <a:bodyPr lIns="0" tIns="0" rIns="0" bIns="0" rtlCol="0" anchor="t">
            <a:spAutoFit/>
          </a:bodyPr>
          <a:lstStyle/>
          <a:p>
            <a:pPr algn="ctr">
              <a:lnSpc>
                <a:spcPts val="10154"/>
              </a:lnSpc>
              <a:spcBef>
                <a:spcPct val="0"/>
              </a:spcBef>
            </a:pPr>
            <a:r>
              <a:rPr lang="en-US" sz="7252">
                <a:solidFill>
                  <a:srgbClr val="192954"/>
                </a:solidFill>
                <a:latin typeface="Aileron Regular Bold"/>
              </a:rPr>
              <a:t>815</a:t>
            </a:r>
          </a:p>
        </p:txBody>
      </p:sp>
      <p:sp>
        <p:nvSpPr>
          <p:cNvPr id="9" name="TextBox 9"/>
          <p:cNvSpPr txBox="1"/>
          <p:nvPr/>
        </p:nvSpPr>
        <p:spPr>
          <a:xfrm>
            <a:off x="1659586" y="1104900"/>
            <a:ext cx="7036912" cy="2259330"/>
          </a:xfrm>
          <a:prstGeom prst="rect">
            <a:avLst/>
          </a:prstGeom>
        </p:spPr>
        <p:txBody>
          <a:bodyPr lIns="0" tIns="0" rIns="0" bIns="0" rtlCol="0" anchor="t">
            <a:spAutoFit/>
          </a:bodyPr>
          <a:lstStyle/>
          <a:p>
            <a:pPr>
              <a:lnSpc>
                <a:spcPts val="5880"/>
              </a:lnSpc>
            </a:pPr>
            <a:r>
              <a:rPr lang="en-US" sz="5600">
                <a:solidFill>
                  <a:srgbClr val="192954"/>
                </a:solidFill>
                <a:latin typeface="Kollektif Bold"/>
              </a:rPr>
              <a:t>Why are we moving elementary students to FVA?</a:t>
            </a:r>
          </a:p>
        </p:txBody>
      </p:sp>
      <p:sp>
        <p:nvSpPr>
          <p:cNvPr id="10" name="TextBox 10"/>
          <p:cNvSpPr txBox="1"/>
          <p:nvPr/>
        </p:nvSpPr>
        <p:spPr>
          <a:xfrm>
            <a:off x="9846167" y="981075"/>
            <a:ext cx="7413133" cy="2790825"/>
          </a:xfrm>
          <a:prstGeom prst="rect">
            <a:avLst/>
          </a:prstGeom>
        </p:spPr>
        <p:txBody>
          <a:bodyPr lIns="0" tIns="0" rIns="0" bIns="0" rtlCol="0" anchor="t">
            <a:spAutoFit/>
          </a:bodyPr>
          <a:lstStyle/>
          <a:p>
            <a:pPr>
              <a:lnSpc>
                <a:spcPts val="2800"/>
              </a:lnSpc>
            </a:pPr>
            <a:r>
              <a:rPr lang="en-US" sz="2000">
                <a:solidFill>
                  <a:srgbClr val="192954"/>
                </a:solidFill>
                <a:latin typeface="Aileron Regular"/>
              </a:rPr>
              <a:t>We started an elementary virtual program in the fall of 2020 in response to the COVID-19 pandemic. Every elementary school has students who are enrolled in the virtual program, but the number of students has dropped significantly over the last two years. We recognize this model serves many of our students, regardless of the pandemic and would like to establish a more permanent opportunity for families.</a:t>
            </a:r>
          </a:p>
          <a:p>
            <a:pPr>
              <a:lnSpc>
                <a:spcPts val="2800"/>
              </a:lnSpc>
              <a:spcBef>
                <a:spcPct val="0"/>
              </a:spcBef>
            </a:pPr>
            <a:endParaRPr lang="en-US" sz="2000">
              <a:solidFill>
                <a:srgbClr val="192954"/>
              </a:solidFill>
              <a:latin typeface="Aileron Regul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98" r="2098"/>
          <a:stretch>
            <a:fillRect/>
          </a:stretch>
        </p:blipFill>
        <p:spPr>
          <a:xfrm>
            <a:off x="7305881" y="1328926"/>
            <a:ext cx="9297142" cy="646957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59600" y="764011"/>
            <a:ext cx="3799700" cy="3799700"/>
          </a:xfrm>
          <a:prstGeom prst="rect">
            <a:avLst/>
          </a:prstGeom>
        </p:spPr>
      </p:pic>
      <p:grpSp>
        <p:nvGrpSpPr>
          <p:cNvPr id="4" name="Group 4"/>
          <p:cNvGrpSpPr/>
          <p:nvPr/>
        </p:nvGrpSpPr>
        <p:grpSpPr>
          <a:xfrm rot="-8100000">
            <a:off x="-5205852" y="1827204"/>
            <a:ext cx="21119189" cy="11822740"/>
            <a:chOff x="0" y="0"/>
            <a:chExt cx="33252581" cy="18615138"/>
          </a:xfrm>
        </p:grpSpPr>
        <p:sp>
          <p:nvSpPr>
            <p:cNvPr id="5" name="Freeform 5"/>
            <p:cNvSpPr/>
            <p:nvPr/>
          </p:nvSpPr>
          <p:spPr>
            <a:xfrm>
              <a:off x="0" y="0"/>
              <a:ext cx="33252581" cy="18615138"/>
            </a:xfrm>
            <a:custGeom>
              <a:avLst/>
              <a:gdLst/>
              <a:ahLst/>
              <a:cxnLst/>
              <a:rect l="l" t="t" r="r" b="b"/>
              <a:pathLst>
                <a:path w="33252581" h="18615138">
                  <a:moveTo>
                    <a:pt x="0" y="0"/>
                  </a:moveTo>
                  <a:lnTo>
                    <a:pt x="33252581" y="0"/>
                  </a:lnTo>
                  <a:lnTo>
                    <a:pt x="33252581" y="18615138"/>
                  </a:lnTo>
                  <a:lnTo>
                    <a:pt x="0" y="18615138"/>
                  </a:lnTo>
                  <a:close/>
                </a:path>
              </a:pathLst>
            </a:custGeom>
            <a:solidFill>
              <a:srgbClr val="F1EFE1"/>
            </a:solidFill>
          </p:spPr>
        </p:sp>
      </p:grpSp>
      <p:grpSp>
        <p:nvGrpSpPr>
          <p:cNvPr id="6" name="Group 6"/>
          <p:cNvGrpSpPr/>
          <p:nvPr/>
        </p:nvGrpSpPr>
        <p:grpSpPr>
          <a:xfrm>
            <a:off x="1028700" y="1951994"/>
            <a:ext cx="7956781" cy="6425216"/>
            <a:chOff x="0" y="0"/>
            <a:chExt cx="10609042" cy="8566954"/>
          </a:xfrm>
        </p:grpSpPr>
        <p:sp>
          <p:nvSpPr>
            <p:cNvPr id="7" name="TextBox 7"/>
            <p:cNvSpPr txBox="1"/>
            <p:nvPr/>
          </p:nvSpPr>
          <p:spPr>
            <a:xfrm>
              <a:off x="0" y="1602063"/>
              <a:ext cx="10609042" cy="6964892"/>
            </a:xfrm>
            <a:prstGeom prst="rect">
              <a:avLst/>
            </a:prstGeom>
          </p:spPr>
          <p:txBody>
            <a:bodyPr lIns="0" tIns="0" rIns="0" bIns="0" rtlCol="0" anchor="t">
              <a:spAutoFit/>
            </a:bodyPr>
            <a:lstStyle/>
            <a:p>
              <a:pPr>
                <a:lnSpc>
                  <a:spcPts val="2800"/>
                </a:lnSpc>
              </a:pPr>
              <a:r>
                <a:rPr lang="en-US" sz="2000">
                  <a:solidFill>
                    <a:srgbClr val="192954"/>
                  </a:solidFill>
                  <a:latin typeface="Aileron Regular"/>
                </a:rPr>
                <a:t>Teachers will be assigned to Forsyth Virtual Academy to provide online instruction. They will be under the supervision of Principal Drew Hayes at the Academies of Creative Education. In order to allocate staff to FVA, parents will need to reserve a place for their child and commit to a year-long program for the 2022-2023 school year.</a:t>
              </a:r>
            </a:p>
            <a:p>
              <a:pPr>
                <a:lnSpc>
                  <a:spcPts val="2800"/>
                </a:lnSpc>
              </a:pPr>
              <a:r>
                <a:rPr lang="en-US" sz="2000">
                  <a:solidFill>
                    <a:srgbClr val="192954"/>
                  </a:solidFill>
                  <a:latin typeface="Aileron Regular"/>
                </a:rPr>
                <a:t> </a:t>
              </a:r>
            </a:p>
            <a:p>
              <a:pPr>
                <a:lnSpc>
                  <a:spcPts val="2800"/>
                </a:lnSpc>
              </a:pPr>
              <a:r>
                <a:rPr lang="en-US" sz="2000">
                  <a:solidFill>
                    <a:srgbClr val="192954"/>
                  </a:solidFill>
                  <a:latin typeface="Arimo"/>
                </a:rPr>
                <a:t>Our HR department will review the parent survey data and move teaching allotments based on the number of students who do not attend their regularly assigned (base) school and instead participate as a student at FVA. </a:t>
              </a:r>
            </a:p>
            <a:p>
              <a:pPr>
                <a:lnSpc>
                  <a:spcPts val="2800"/>
                </a:lnSpc>
              </a:pPr>
              <a:endParaRPr lang="en-US" sz="2000">
                <a:solidFill>
                  <a:srgbClr val="192954"/>
                </a:solidFill>
                <a:latin typeface="Arimo"/>
              </a:endParaRPr>
            </a:p>
            <a:p>
              <a:pPr>
                <a:lnSpc>
                  <a:spcPts val="2800"/>
                </a:lnSpc>
              </a:pPr>
              <a:r>
                <a:rPr lang="en-US" sz="2000">
                  <a:solidFill>
                    <a:srgbClr val="192954"/>
                  </a:solidFill>
                  <a:latin typeface="Arimo"/>
                </a:rPr>
                <a:t>Providing a dedicated teaching staff to FVA allows more streamlined communication, consistent instructional expectations, and direct support to students and teachers regarding online instruction. </a:t>
              </a:r>
            </a:p>
            <a:p>
              <a:pPr>
                <a:lnSpc>
                  <a:spcPts val="2800"/>
                </a:lnSpc>
                <a:spcBef>
                  <a:spcPct val="0"/>
                </a:spcBef>
              </a:pPr>
              <a:endParaRPr lang="en-US" sz="2000">
                <a:solidFill>
                  <a:srgbClr val="192954"/>
                </a:solidFill>
                <a:latin typeface="Arimo"/>
              </a:endParaRPr>
            </a:p>
          </p:txBody>
        </p:sp>
        <p:sp>
          <p:nvSpPr>
            <p:cNvPr id="8" name="TextBox 8"/>
            <p:cNvSpPr txBox="1"/>
            <p:nvPr/>
          </p:nvSpPr>
          <p:spPr>
            <a:xfrm>
              <a:off x="0" y="76200"/>
              <a:ext cx="9382550" cy="1056640"/>
            </a:xfrm>
            <a:prstGeom prst="rect">
              <a:avLst/>
            </a:prstGeom>
          </p:spPr>
          <p:txBody>
            <a:bodyPr lIns="0" tIns="0" rIns="0" bIns="0" rtlCol="0" anchor="t">
              <a:spAutoFit/>
            </a:bodyPr>
            <a:lstStyle/>
            <a:p>
              <a:pPr>
                <a:lnSpc>
                  <a:spcPts val="5880"/>
                </a:lnSpc>
              </a:pPr>
              <a:r>
                <a:rPr lang="en-US" sz="5600">
                  <a:solidFill>
                    <a:srgbClr val="192954"/>
                  </a:solidFill>
                  <a:latin typeface="Kollektif Bold"/>
                </a:rPr>
                <a:t>Staffing Implications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grpSp>
        <p:nvGrpSpPr>
          <p:cNvPr id="2" name="Group 2"/>
          <p:cNvGrpSpPr/>
          <p:nvPr/>
        </p:nvGrpSpPr>
        <p:grpSpPr>
          <a:xfrm rot="6837481">
            <a:off x="-3210677" y="-1293214"/>
            <a:ext cx="14240601" cy="11040683"/>
            <a:chOff x="0" y="0"/>
            <a:chExt cx="22422108" cy="17383774"/>
          </a:xfrm>
        </p:grpSpPr>
        <p:sp>
          <p:nvSpPr>
            <p:cNvPr id="3" name="Freeform 3"/>
            <p:cNvSpPr/>
            <p:nvPr/>
          </p:nvSpPr>
          <p:spPr>
            <a:xfrm>
              <a:off x="0" y="0"/>
              <a:ext cx="22422109" cy="17383775"/>
            </a:xfrm>
            <a:custGeom>
              <a:avLst/>
              <a:gdLst/>
              <a:ahLst/>
              <a:cxnLst/>
              <a:rect l="l" t="t" r="r" b="b"/>
              <a:pathLst>
                <a:path w="22422109" h="17383775">
                  <a:moveTo>
                    <a:pt x="0" y="0"/>
                  </a:moveTo>
                  <a:lnTo>
                    <a:pt x="22422109" y="0"/>
                  </a:lnTo>
                  <a:lnTo>
                    <a:pt x="22422109" y="17383775"/>
                  </a:lnTo>
                  <a:lnTo>
                    <a:pt x="0" y="17383775"/>
                  </a:lnTo>
                  <a:close/>
                </a:path>
              </a:pathLst>
            </a:custGeom>
            <a:solidFill>
              <a:srgbClr val="192954"/>
            </a:solidFill>
          </p:spPr>
        </p:sp>
      </p:grpSp>
      <p:sp>
        <p:nvSpPr>
          <p:cNvPr id="4" name="TextBox 4"/>
          <p:cNvSpPr txBox="1"/>
          <p:nvPr/>
        </p:nvSpPr>
        <p:spPr>
          <a:xfrm>
            <a:off x="1684976" y="3243944"/>
            <a:ext cx="3994725" cy="4803775"/>
          </a:xfrm>
          <a:prstGeom prst="rect">
            <a:avLst/>
          </a:prstGeom>
        </p:spPr>
        <p:txBody>
          <a:bodyPr lIns="0" tIns="0" rIns="0" bIns="0" rtlCol="0" anchor="t">
            <a:spAutoFit/>
          </a:bodyPr>
          <a:lstStyle/>
          <a:p>
            <a:pPr>
              <a:lnSpc>
                <a:spcPts val="3499"/>
              </a:lnSpc>
            </a:pPr>
            <a:r>
              <a:rPr lang="en-US" sz="2499">
                <a:solidFill>
                  <a:srgbClr val="DDA63A"/>
                </a:solidFill>
                <a:latin typeface="Aileron Regular"/>
              </a:rPr>
              <a:t>To be ready for the 2022-2023 school year, we have several tasks to accomplish in a short amount of time. Considerations include staffing, budget, curriculum, instructional resources, professional learning, and facilities.</a:t>
            </a:r>
          </a:p>
          <a:p>
            <a:pPr>
              <a:lnSpc>
                <a:spcPts val="3499"/>
              </a:lnSpc>
            </a:pPr>
            <a:endParaRPr lang="en-US" sz="2499">
              <a:solidFill>
                <a:srgbClr val="DDA63A"/>
              </a:solidFill>
              <a:latin typeface="Aileron Regular"/>
            </a:endParaRPr>
          </a:p>
          <a:p>
            <a:pPr>
              <a:lnSpc>
                <a:spcPts val="3499"/>
              </a:lnSpc>
              <a:spcBef>
                <a:spcPct val="0"/>
              </a:spcBef>
            </a:pPr>
            <a:endParaRPr lang="en-US" sz="2499">
              <a:solidFill>
                <a:srgbClr val="DDA63A"/>
              </a:solidFill>
              <a:latin typeface="Aileron Regular"/>
            </a:endParaRPr>
          </a:p>
        </p:txBody>
      </p:sp>
      <p:sp>
        <p:nvSpPr>
          <p:cNvPr id="5" name="TextBox 5"/>
          <p:cNvSpPr txBox="1"/>
          <p:nvPr/>
        </p:nvSpPr>
        <p:spPr>
          <a:xfrm>
            <a:off x="1684976" y="1557686"/>
            <a:ext cx="7036912" cy="773430"/>
          </a:xfrm>
          <a:prstGeom prst="rect">
            <a:avLst/>
          </a:prstGeom>
        </p:spPr>
        <p:txBody>
          <a:bodyPr lIns="0" tIns="0" rIns="0" bIns="0" rtlCol="0" anchor="t">
            <a:spAutoFit/>
          </a:bodyPr>
          <a:lstStyle/>
          <a:p>
            <a:pPr>
              <a:lnSpc>
                <a:spcPts val="5880"/>
              </a:lnSpc>
            </a:pPr>
            <a:r>
              <a:rPr lang="en-US" sz="5600">
                <a:solidFill>
                  <a:srgbClr val="DDA63A"/>
                </a:solidFill>
                <a:latin typeface="Kollektif Bold"/>
              </a:rPr>
              <a:t>Next Steps</a:t>
            </a:r>
          </a:p>
        </p:txBody>
      </p:sp>
      <p:grpSp>
        <p:nvGrpSpPr>
          <p:cNvPr id="6" name="Group 6"/>
          <p:cNvGrpSpPr/>
          <p:nvPr/>
        </p:nvGrpSpPr>
        <p:grpSpPr>
          <a:xfrm>
            <a:off x="6457326" y="3291569"/>
            <a:ext cx="3236603" cy="935558"/>
            <a:chOff x="0" y="0"/>
            <a:chExt cx="4315471" cy="1247411"/>
          </a:xfrm>
        </p:grpSpPr>
        <p:grpSp>
          <p:nvGrpSpPr>
            <p:cNvPr id="7" name="Group 7"/>
            <p:cNvGrpSpPr/>
            <p:nvPr/>
          </p:nvGrpSpPr>
          <p:grpSpPr>
            <a:xfrm>
              <a:off x="0" y="0"/>
              <a:ext cx="4315471" cy="1247411"/>
              <a:chOff x="0" y="0"/>
              <a:chExt cx="2075742" cy="600005"/>
            </a:xfrm>
          </p:grpSpPr>
          <p:sp>
            <p:nvSpPr>
              <p:cNvPr id="8" name="Freeform 8"/>
              <p:cNvSpPr/>
              <p:nvPr/>
            </p:nvSpPr>
            <p:spPr>
              <a:xfrm>
                <a:off x="0" y="0"/>
                <a:ext cx="2075742" cy="600005"/>
              </a:xfrm>
              <a:custGeom>
                <a:avLst/>
                <a:gdLst/>
                <a:ahLst/>
                <a:cxnLst/>
                <a:rect l="l" t="t" r="r" b="b"/>
                <a:pathLst>
                  <a:path w="2075742" h="600005">
                    <a:moveTo>
                      <a:pt x="0" y="0"/>
                    </a:moveTo>
                    <a:lnTo>
                      <a:pt x="2075742" y="0"/>
                    </a:lnTo>
                    <a:lnTo>
                      <a:pt x="2075742" y="600005"/>
                    </a:lnTo>
                    <a:lnTo>
                      <a:pt x="0" y="600005"/>
                    </a:lnTo>
                    <a:close/>
                  </a:path>
                </a:pathLst>
              </a:custGeom>
              <a:solidFill>
                <a:srgbClr val="19486A"/>
              </a:solidFill>
            </p:spPr>
          </p:sp>
        </p:grpSp>
        <p:sp>
          <p:nvSpPr>
            <p:cNvPr id="9" name="TextBox 9"/>
            <p:cNvSpPr txBox="1"/>
            <p:nvPr/>
          </p:nvSpPr>
          <p:spPr>
            <a:xfrm>
              <a:off x="483081" y="207780"/>
              <a:ext cx="3349309" cy="822325"/>
            </a:xfrm>
            <a:prstGeom prst="rect">
              <a:avLst/>
            </a:prstGeom>
          </p:spPr>
          <p:txBody>
            <a:bodyPr lIns="0" tIns="0" rIns="0" bIns="0" rtlCol="0" anchor="t">
              <a:spAutoFit/>
            </a:bodyPr>
            <a:lstStyle/>
            <a:p>
              <a:pPr marL="0" lvl="0" indent="0">
                <a:lnSpc>
                  <a:spcPts val="2419"/>
                </a:lnSpc>
              </a:pPr>
              <a:r>
                <a:rPr lang="en-US" sz="2016" spc="120">
                  <a:solidFill>
                    <a:srgbClr val="DDA63A"/>
                  </a:solidFill>
                  <a:latin typeface="Aileron Heavy Bold"/>
                </a:rPr>
                <a:t>SURVEY TO K-12 PARENTS</a:t>
              </a:r>
            </a:p>
          </p:txBody>
        </p:sp>
      </p:grpSp>
      <p:grpSp>
        <p:nvGrpSpPr>
          <p:cNvPr id="10" name="Group 10"/>
          <p:cNvGrpSpPr/>
          <p:nvPr/>
        </p:nvGrpSpPr>
        <p:grpSpPr>
          <a:xfrm>
            <a:off x="10227370" y="3291569"/>
            <a:ext cx="3236603" cy="935558"/>
            <a:chOff x="0" y="0"/>
            <a:chExt cx="4315471" cy="1247411"/>
          </a:xfrm>
        </p:grpSpPr>
        <p:grpSp>
          <p:nvGrpSpPr>
            <p:cNvPr id="11" name="Group 11"/>
            <p:cNvGrpSpPr/>
            <p:nvPr/>
          </p:nvGrpSpPr>
          <p:grpSpPr>
            <a:xfrm>
              <a:off x="0" y="0"/>
              <a:ext cx="4315471" cy="1247411"/>
              <a:chOff x="0" y="0"/>
              <a:chExt cx="2075742" cy="600005"/>
            </a:xfrm>
          </p:grpSpPr>
          <p:sp>
            <p:nvSpPr>
              <p:cNvPr id="12" name="Freeform 12"/>
              <p:cNvSpPr/>
              <p:nvPr/>
            </p:nvSpPr>
            <p:spPr>
              <a:xfrm>
                <a:off x="0" y="0"/>
                <a:ext cx="2075742" cy="600005"/>
              </a:xfrm>
              <a:custGeom>
                <a:avLst/>
                <a:gdLst/>
                <a:ahLst/>
                <a:cxnLst/>
                <a:rect l="l" t="t" r="r" b="b"/>
                <a:pathLst>
                  <a:path w="2075742" h="600005">
                    <a:moveTo>
                      <a:pt x="0" y="0"/>
                    </a:moveTo>
                    <a:lnTo>
                      <a:pt x="2075742" y="0"/>
                    </a:lnTo>
                    <a:lnTo>
                      <a:pt x="2075742" y="600005"/>
                    </a:lnTo>
                    <a:lnTo>
                      <a:pt x="0" y="600005"/>
                    </a:lnTo>
                    <a:close/>
                  </a:path>
                </a:pathLst>
              </a:custGeom>
              <a:solidFill>
                <a:srgbClr val="19486A"/>
              </a:solidFill>
            </p:spPr>
          </p:sp>
        </p:grpSp>
        <p:sp>
          <p:nvSpPr>
            <p:cNvPr id="13" name="TextBox 13"/>
            <p:cNvSpPr txBox="1"/>
            <p:nvPr/>
          </p:nvSpPr>
          <p:spPr>
            <a:xfrm>
              <a:off x="483081" y="207780"/>
              <a:ext cx="3349309" cy="822325"/>
            </a:xfrm>
            <a:prstGeom prst="rect">
              <a:avLst/>
            </a:prstGeom>
          </p:spPr>
          <p:txBody>
            <a:bodyPr lIns="0" tIns="0" rIns="0" bIns="0" rtlCol="0" anchor="t">
              <a:spAutoFit/>
            </a:bodyPr>
            <a:lstStyle/>
            <a:p>
              <a:pPr marL="0" lvl="0" indent="0">
                <a:lnSpc>
                  <a:spcPts val="2419"/>
                </a:lnSpc>
              </a:pPr>
              <a:r>
                <a:rPr lang="en-US" sz="2016" spc="120">
                  <a:solidFill>
                    <a:srgbClr val="DDA63A"/>
                  </a:solidFill>
                  <a:latin typeface="Aileron Heavy Bold"/>
                </a:rPr>
                <a:t>COLLABORATION WITH HR AND T&amp;L</a:t>
              </a:r>
            </a:p>
          </p:txBody>
        </p:sp>
      </p:grpSp>
      <p:grpSp>
        <p:nvGrpSpPr>
          <p:cNvPr id="14" name="Group 14"/>
          <p:cNvGrpSpPr/>
          <p:nvPr/>
        </p:nvGrpSpPr>
        <p:grpSpPr>
          <a:xfrm>
            <a:off x="14022697" y="3291569"/>
            <a:ext cx="3236603" cy="935558"/>
            <a:chOff x="0" y="0"/>
            <a:chExt cx="4315471" cy="1247411"/>
          </a:xfrm>
        </p:grpSpPr>
        <p:grpSp>
          <p:nvGrpSpPr>
            <p:cNvPr id="15" name="Group 15"/>
            <p:cNvGrpSpPr/>
            <p:nvPr/>
          </p:nvGrpSpPr>
          <p:grpSpPr>
            <a:xfrm>
              <a:off x="0" y="0"/>
              <a:ext cx="4315471" cy="1247411"/>
              <a:chOff x="0" y="0"/>
              <a:chExt cx="2075742" cy="600005"/>
            </a:xfrm>
          </p:grpSpPr>
          <p:sp>
            <p:nvSpPr>
              <p:cNvPr id="16" name="Freeform 16"/>
              <p:cNvSpPr/>
              <p:nvPr/>
            </p:nvSpPr>
            <p:spPr>
              <a:xfrm>
                <a:off x="0" y="0"/>
                <a:ext cx="2075742" cy="600005"/>
              </a:xfrm>
              <a:custGeom>
                <a:avLst/>
                <a:gdLst/>
                <a:ahLst/>
                <a:cxnLst/>
                <a:rect l="l" t="t" r="r" b="b"/>
                <a:pathLst>
                  <a:path w="2075742" h="600005">
                    <a:moveTo>
                      <a:pt x="0" y="0"/>
                    </a:moveTo>
                    <a:lnTo>
                      <a:pt x="2075742" y="0"/>
                    </a:lnTo>
                    <a:lnTo>
                      <a:pt x="2075742" y="600005"/>
                    </a:lnTo>
                    <a:lnTo>
                      <a:pt x="0" y="600005"/>
                    </a:lnTo>
                    <a:close/>
                  </a:path>
                </a:pathLst>
              </a:custGeom>
              <a:solidFill>
                <a:srgbClr val="19486A"/>
              </a:solidFill>
            </p:spPr>
          </p:sp>
        </p:grpSp>
        <p:sp>
          <p:nvSpPr>
            <p:cNvPr id="17" name="TextBox 17"/>
            <p:cNvSpPr txBox="1"/>
            <p:nvPr/>
          </p:nvSpPr>
          <p:spPr>
            <a:xfrm>
              <a:off x="483081" y="207780"/>
              <a:ext cx="3349309" cy="822325"/>
            </a:xfrm>
            <a:prstGeom prst="rect">
              <a:avLst/>
            </a:prstGeom>
          </p:spPr>
          <p:txBody>
            <a:bodyPr lIns="0" tIns="0" rIns="0" bIns="0" rtlCol="0" anchor="t">
              <a:spAutoFit/>
            </a:bodyPr>
            <a:lstStyle/>
            <a:p>
              <a:pPr marL="0" lvl="0" indent="0">
                <a:lnSpc>
                  <a:spcPts val="2419"/>
                </a:lnSpc>
              </a:pPr>
              <a:r>
                <a:rPr lang="en-US" sz="2016" spc="120">
                  <a:solidFill>
                    <a:srgbClr val="DDA63A"/>
                  </a:solidFill>
                  <a:latin typeface="Aileron Heavy Bold"/>
                </a:rPr>
                <a:t>HIRING AND RESOURCES</a:t>
              </a:r>
            </a:p>
          </p:txBody>
        </p:sp>
      </p:grpSp>
      <p:grpSp>
        <p:nvGrpSpPr>
          <p:cNvPr id="18" name="Group 18"/>
          <p:cNvGrpSpPr/>
          <p:nvPr/>
        </p:nvGrpSpPr>
        <p:grpSpPr>
          <a:xfrm>
            <a:off x="6457326" y="4524994"/>
            <a:ext cx="3236603" cy="3670192"/>
            <a:chOff x="0" y="0"/>
            <a:chExt cx="4315471" cy="4893589"/>
          </a:xfrm>
        </p:grpSpPr>
        <p:grpSp>
          <p:nvGrpSpPr>
            <p:cNvPr id="19" name="Group 19"/>
            <p:cNvGrpSpPr/>
            <p:nvPr/>
          </p:nvGrpSpPr>
          <p:grpSpPr>
            <a:xfrm>
              <a:off x="0" y="0"/>
              <a:ext cx="4315471" cy="4893589"/>
              <a:chOff x="0" y="0"/>
              <a:chExt cx="2075742" cy="2353817"/>
            </a:xfrm>
          </p:grpSpPr>
          <p:sp>
            <p:nvSpPr>
              <p:cNvPr id="20" name="Freeform 20"/>
              <p:cNvSpPr/>
              <p:nvPr/>
            </p:nvSpPr>
            <p:spPr>
              <a:xfrm>
                <a:off x="0" y="0"/>
                <a:ext cx="2075742" cy="2353817"/>
              </a:xfrm>
              <a:custGeom>
                <a:avLst/>
                <a:gdLst/>
                <a:ahLst/>
                <a:cxnLst/>
                <a:rect l="l" t="t" r="r" b="b"/>
                <a:pathLst>
                  <a:path w="2075742" h="2353817">
                    <a:moveTo>
                      <a:pt x="0" y="0"/>
                    </a:moveTo>
                    <a:lnTo>
                      <a:pt x="2075742" y="0"/>
                    </a:lnTo>
                    <a:lnTo>
                      <a:pt x="2075742" y="2353817"/>
                    </a:lnTo>
                    <a:lnTo>
                      <a:pt x="0" y="2353817"/>
                    </a:lnTo>
                    <a:close/>
                  </a:path>
                </a:pathLst>
              </a:custGeom>
              <a:solidFill>
                <a:srgbClr val="F4F4F4"/>
              </a:solidFill>
            </p:spPr>
          </p:sp>
        </p:grpSp>
        <p:sp>
          <p:nvSpPr>
            <p:cNvPr id="21" name="TextBox 21"/>
            <p:cNvSpPr txBox="1"/>
            <p:nvPr/>
          </p:nvSpPr>
          <p:spPr>
            <a:xfrm>
              <a:off x="425685" y="364841"/>
              <a:ext cx="3464100" cy="4125807"/>
            </a:xfrm>
            <a:prstGeom prst="rect">
              <a:avLst/>
            </a:prstGeom>
          </p:spPr>
          <p:txBody>
            <a:bodyPr lIns="0" tIns="0" rIns="0" bIns="0" rtlCol="0" anchor="t">
              <a:spAutoFit/>
            </a:bodyPr>
            <a:lstStyle/>
            <a:p>
              <a:pPr>
                <a:lnSpc>
                  <a:spcPts val="2520"/>
                </a:lnSpc>
              </a:pPr>
              <a:r>
                <a:rPr lang="en-US" sz="1800">
                  <a:solidFill>
                    <a:srgbClr val="192954"/>
                  </a:solidFill>
                  <a:latin typeface="Aileron Regular"/>
                </a:rPr>
                <a:t>A survey will be sent to parents through Campus Messenger so they can secure a spot for their child in the virtual program for the 2022-2023 school year. The survey will be open from January 19 – February 7.  </a:t>
              </a:r>
            </a:p>
            <a:p>
              <a:pPr marL="0" lvl="0" indent="0">
                <a:lnSpc>
                  <a:spcPts val="2520"/>
                </a:lnSpc>
                <a:spcBef>
                  <a:spcPct val="0"/>
                </a:spcBef>
              </a:pPr>
              <a:endParaRPr lang="en-US" sz="1800">
                <a:solidFill>
                  <a:srgbClr val="192954"/>
                </a:solidFill>
                <a:latin typeface="Aileron Regular"/>
              </a:endParaRPr>
            </a:p>
          </p:txBody>
        </p:sp>
      </p:grpSp>
      <p:grpSp>
        <p:nvGrpSpPr>
          <p:cNvPr id="22" name="Group 22"/>
          <p:cNvGrpSpPr/>
          <p:nvPr/>
        </p:nvGrpSpPr>
        <p:grpSpPr>
          <a:xfrm>
            <a:off x="10227370" y="4524994"/>
            <a:ext cx="3236603" cy="3981342"/>
            <a:chOff x="0" y="0"/>
            <a:chExt cx="4315471" cy="5308456"/>
          </a:xfrm>
        </p:grpSpPr>
        <p:grpSp>
          <p:nvGrpSpPr>
            <p:cNvPr id="23" name="Group 23"/>
            <p:cNvGrpSpPr/>
            <p:nvPr/>
          </p:nvGrpSpPr>
          <p:grpSpPr>
            <a:xfrm>
              <a:off x="0" y="0"/>
              <a:ext cx="4315471" cy="5308456"/>
              <a:chOff x="0" y="0"/>
              <a:chExt cx="2075742" cy="2553368"/>
            </a:xfrm>
          </p:grpSpPr>
          <p:sp>
            <p:nvSpPr>
              <p:cNvPr id="24" name="Freeform 24"/>
              <p:cNvSpPr/>
              <p:nvPr/>
            </p:nvSpPr>
            <p:spPr>
              <a:xfrm>
                <a:off x="0" y="0"/>
                <a:ext cx="2075742" cy="2553368"/>
              </a:xfrm>
              <a:custGeom>
                <a:avLst/>
                <a:gdLst/>
                <a:ahLst/>
                <a:cxnLst/>
                <a:rect l="l" t="t" r="r" b="b"/>
                <a:pathLst>
                  <a:path w="2075742" h="2553368">
                    <a:moveTo>
                      <a:pt x="0" y="0"/>
                    </a:moveTo>
                    <a:lnTo>
                      <a:pt x="2075742" y="0"/>
                    </a:lnTo>
                    <a:lnTo>
                      <a:pt x="2075742" y="2553368"/>
                    </a:lnTo>
                    <a:lnTo>
                      <a:pt x="0" y="2553368"/>
                    </a:lnTo>
                    <a:close/>
                  </a:path>
                </a:pathLst>
              </a:custGeom>
              <a:solidFill>
                <a:srgbClr val="F4F4F4"/>
              </a:solidFill>
            </p:spPr>
          </p:sp>
        </p:grpSp>
        <p:sp>
          <p:nvSpPr>
            <p:cNvPr id="25" name="TextBox 25"/>
            <p:cNvSpPr txBox="1"/>
            <p:nvPr/>
          </p:nvSpPr>
          <p:spPr>
            <a:xfrm>
              <a:off x="425685" y="364841"/>
              <a:ext cx="3464100" cy="4540673"/>
            </a:xfrm>
            <a:prstGeom prst="rect">
              <a:avLst/>
            </a:prstGeom>
          </p:spPr>
          <p:txBody>
            <a:bodyPr lIns="0" tIns="0" rIns="0" bIns="0" rtlCol="0" anchor="t">
              <a:spAutoFit/>
            </a:bodyPr>
            <a:lstStyle/>
            <a:p>
              <a:pPr>
                <a:lnSpc>
                  <a:spcPts val="2520"/>
                </a:lnSpc>
              </a:pPr>
              <a:r>
                <a:rPr lang="en-US" sz="1800">
                  <a:solidFill>
                    <a:srgbClr val="192954"/>
                  </a:solidFill>
                  <a:latin typeface="Aileron Regular"/>
                </a:rPr>
                <a:t>Based on the number of students selecting FVA, the HR and T&amp;L departments will collaborate with FVA to allocate staff, prepare a budget, and plan curriculum to meet student and teacher needs. </a:t>
              </a:r>
            </a:p>
            <a:p>
              <a:pPr marL="0" lvl="0" indent="0">
                <a:lnSpc>
                  <a:spcPts val="2520"/>
                </a:lnSpc>
                <a:spcBef>
                  <a:spcPct val="0"/>
                </a:spcBef>
              </a:pPr>
              <a:endParaRPr lang="en-US" sz="1800">
                <a:solidFill>
                  <a:srgbClr val="192954"/>
                </a:solidFill>
                <a:latin typeface="Aileron Regular"/>
              </a:endParaRPr>
            </a:p>
          </p:txBody>
        </p:sp>
      </p:grpSp>
      <p:grpSp>
        <p:nvGrpSpPr>
          <p:cNvPr id="26" name="Group 26"/>
          <p:cNvGrpSpPr/>
          <p:nvPr/>
        </p:nvGrpSpPr>
        <p:grpSpPr>
          <a:xfrm>
            <a:off x="14022697" y="4524994"/>
            <a:ext cx="3236603" cy="2736742"/>
            <a:chOff x="0" y="0"/>
            <a:chExt cx="4315471" cy="3648989"/>
          </a:xfrm>
        </p:grpSpPr>
        <p:grpSp>
          <p:nvGrpSpPr>
            <p:cNvPr id="27" name="Group 27"/>
            <p:cNvGrpSpPr/>
            <p:nvPr/>
          </p:nvGrpSpPr>
          <p:grpSpPr>
            <a:xfrm>
              <a:off x="0" y="0"/>
              <a:ext cx="4315471" cy="3648989"/>
              <a:chOff x="0" y="0"/>
              <a:chExt cx="2075742" cy="1755165"/>
            </a:xfrm>
          </p:grpSpPr>
          <p:sp>
            <p:nvSpPr>
              <p:cNvPr id="28" name="Freeform 28"/>
              <p:cNvSpPr/>
              <p:nvPr/>
            </p:nvSpPr>
            <p:spPr>
              <a:xfrm>
                <a:off x="0" y="0"/>
                <a:ext cx="2075742" cy="1755165"/>
              </a:xfrm>
              <a:custGeom>
                <a:avLst/>
                <a:gdLst/>
                <a:ahLst/>
                <a:cxnLst/>
                <a:rect l="l" t="t" r="r" b="b"/>
                <a:pathLst>
                  <a:path w="2075742" h="1755165">
                    <a:moveTo>
                      <a:pt x="0" y="0"/>
                    </a:moveTo>
                    <a:lnTo>
                      <a:pt x="2075742" y="0"/>
                    </a:lnTo>
                    <a:lnTo>
                      <a:pt x="2075742" y="1755165"/>
                    </a:lnTo>
                    <a:lnTo>
                      <a:pt x="0" y="1755165"/>
                    </a:lnTo>
                    <a:close/>
                  </a:path>
                </a:pathLst>
              </a:custGeom>
              <a:solidFill>
                <a:srgbClr val="F4F4F4"/>
              </a:solidFill>
            </p:spPr>
          </p:sp>
        </p:grpSp>
        <p:sp>
          <p:nvSpPr>
            <p:cNvPr id="29" name="TextBox 29"/>
            <p:cNvSpPr txBox="1"/>
            <p:nvPr/>
          </p:nvSpPr>
          <p:spPr>
            <a:xfrm>
              <a:off x="425685" y="364841"/>
              <a:ext cx="3464100" cy="2881207"/>
            </a:xfrm>
            <a:prstGeom prst="rect">
              <a:avLst/>
            </a:prstGeom>
          </p:spPr>
          <p:txBody>
            <a:bodyPr lIns="0" tIns="0" rIns="0" bIns="0" rtlCol="0" anchor="t">
              <a:spAutoFit/>
            </a:bodyPr>
            <a:lstStyle/>
            <a:p>
              <a:pPr>
                <a:lnSpc>
                  <a:spcPts val="2520"/>
                </a:lnSpc>
              </a:pPr>
              <a:r>
                <a:rPr lang="en-US" sz="1800">
                  <a:solidFill>
                    <a:srgbClr val="192954"/>
                  </a:solidFill>
                  <a:latin typeface="Aileron Regular"/>
                </a:rPr>
                <a:t>Interview and hire virtual teachers. Plan for professional learning with new staff. Align instructional resources with the T&amp;L department. </a:t>
              </a:r>
            </a:p>
            <a:p>
              <a:pPr marL="0" lvl="0" indent="0">
                <a:lnSpc>
                  <a:spcPts val="2520"/>
                </a:lnSpc>
                <a:spcBef>
                  <a:spcPct val="0"/>
                </a:spcBef>
              </a:pPr>
              <a:endParaRPr lang="en-US" sz="1800">
                <a:solidFill>
                  <a:srgbClr val="192954"/>
                </a:solidFill>
                <a:latin typeface="Aileron Regul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grpSp>
        <p:nvGrpSpPr>
          <p:cNvPr id="2" name="Group 2"/>
          <p:cNvGrpSpPr/>
          <p:nvPr/>
        </p:nvGrpSpPr>
        <p:grpSpPr>
          <a:xfrm>
            <a:off x="3642162" y="8738304"/>
            <a:ext cx="11001399" cy="725031"/>
            <a:chOff x="0" y="0"/>
            <a:chExt cx="19251315" cy="1268730"/>
          </a:xfrm>
        </p:grpSpPr>
        <p:sp>
          <p:nvSpPr>
            <p:cNvPr id="3" name="Freeform 3"/>
            <p:cNvSpPr/>
            <p:nvPr/>
          </p:nvSpPr>
          <p:spPr>
            <a:xfrm>
              <a:off x="0" y="0"/>
              <a:ext cx="19251315" cy="1268730"/>
            </a:xfrm>
            <a:custGeom>
              <a:avLst/>
              <a:gdLst/>
              <a:ahLst/>
              <a:cxnLst/>
              <a:rect l="l" t="t" r="r" b="b"/>
              <a:pathLst>
                <a:path w="19251315" h="1268730">
                  <a:moveTo>
                    <a:pt x="735330" y="0"/>
                  </a:moveTo>
                  <a:lnTo>
                    <a:pt x="0" y="1268730"/>
                  </a:lnTo>
                  <a:lnTo>
                    <a:pt x="19251315" y="1268730"/>
                  </a:lnTo>
                  <a:lnTo>
                    <a:pt x="18515985" y="0"/>
                  </a:lnTo>
                  <a:close/>
                </a:path>
              </a:pathLst>
            </a:custGeom>
            <a:solidFill>
              <a:srgbClr val="BF8B2E"/>
            </a:solidFill>
          </p:spPr>
        </p:sp>
      </p:grpSp>
      <p:sp>
        <p:nvSpPr>
          <p:cNvPr id="4" name="TextBox 4"/>
          <p:cNvSpPr txBox="1"/>
          <p:nvPr/>
        </p:nvSpPr>
        <p:spPr>
          <a:xfrm>
            <a:off x="4281455" y="8895715"/>
            <a:ext cx="9722811" cy="362585"/>
          </a:xfrm>
          <a:prstGeom prst="rect">
            <a:avLst/>
          </a:prstGeom>
        </p:spPr>
        <p:txBody>
          <a:bodyPr lIns="0" tIns="0" rIns="0" bIns="0" rtlCol="0" anchor="t">
            <a:spAutoFit/>
          </a:bodyPr>
          <a:lstStyle/>
          <a:p>
            <a:pPr algn="ctr">
              <a:lnSpc>
                <a:spcPts val="2940"/>
              </a:lnSpc>
              <a:spcBef>
                <a:spcPct val="0"/>
              </a:spcBef>
            </a:pPr>
            <a:r>
              <a:rPr lang="en-US" sz="2100">
                <a:solidFill>
                  <a:srgbClr val="F1EFE1"/>
                </a:solidFill>
                <a:latin typeface="Aileron Regular Bold"/>
              </a:rPr>
              <a:t>Virtual Education is not for everyone. Please make an informed decision. </a:t>
            </a:r>
          </a:p>
        </p:txBody>
      </p:sp>
      <p:sp>
        <p:nvSpPr>
          <p:cNvPr id="5" name="TextBox 5"/>
          <p:cNvSpPr txBox="1"/>
          <p:nvPr/>
        </p:nvSpPr>
        <p:spPr>
          <a:xfrm>
            <a:off x="4716198" y="923925"/>
            <a:ext cx="8853327" cy="876937"/>
          </a:xfrm>
          <a:prstGeom prst="rect">
            <a:avLst/>
          </a:prstGeom>
        </p:spPr>
        <p:txBody>
          <a:bodyPr lIns="0" tIns="0" rIns="0" bIns="0" rtlCol="0" anchor="t">
            <a:spAutoFit/>
          </a:bodyPr>
          <a:lstStyle/>
          <a:p>
            <a:pPr algn="ctr">
              <a:lnSpc>
                <a:spcPts val="7139"/>
              </a:lnSpc>
              <a:spcBef>
                <a:spcPct val="0"/>
              </a:spcBef>
            </a:pPr>
            <a:r>
              <a:rPr lang="en-US" sz="5099">
                <a:solidFill>
                  <a:srgbClr val="192954"/>
                </a:solidFill>
                <a:latin typeface="Aileron Heavy"/>
              </a:rPr>
              <a:t>Points to Consider</a:t>
            </a:r>
          </a:p>
        </p:txBody>
      </p:sp>
      <p:grpSp>
        <p:nvGrpSpPr>
          <p:cNvPr id="6" name="Group 6"/>
          <p:cNvGrpSpPr/>
          <p:nvPr/>
        </p:nvGrpSpPr>
        <p:grpSpPr>
          <a:xfrm>
            <a:off x="1329789" y="2208297"/>
            <a:ext cx="553190" cy="553190"/>
            <a:chOff x="0" y="0"/>
            <a:chExt cx="737587" cy="737587"/>
          </a:xfrm>
        </p:grpSpPr>
        <p:grpSp>
          <p:nvGrpSpPr>
            <p:cNvPr id="7" name="Group 7"/>
            <p:cNvGrpSpPr/>
            <p:nvPr/>
          </p:nvGrpSpPr>
          <p:grpSpPr>
            <a:xfrm>
              <a:off x="0" y="0"/>
              <a:ext cx="737587" cy="73758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486A"/>
              </a:solidFill>
            </p:spPr>
          </p:sp>
        </p:grpSp>
        <p:sp>
          <p:nvSpPr>
            <p:cNvPr id="9" name="TextBox 9"/>
            <p:cNvSpPr txBox="1"/>
            <p:nvPr/>
          </p:nvSpPr>
          <p:spPr>
            <a:xfrm>
              <a:off x="203237" y="73995"/>
              <a:ext cx="331113" cy="494347"/>
            </a:xfrm>
            <a:prstGeom prst="rect">
              <a:avLst/>
            </a:prstGeom>
          </p:spPr>
          <p:txBody>
            <a:bodyPr lIns="0" tIns="0" rIns="0" bIns="0" rtlCol="0" anchor="t">
              <a:spAutoFit/>
            </a:bodyPr>
            <a:lstStyle/>
            <a:p>
              <a:pPr algn="ctr">
                <a:lnSpc>
                  <a:spcPts val="3301"/>
                </a:lnSpc>
              </a:pPr>
              <a:r>
                <a:rPr lang="en-US" sz="1988" spc="87">
                  <a:solidFill>
                    <a:srgbClr val="F1EFE1"/>
                  </a:solidFill>
                  <a:latin typeface="Aileron Heavy Bold"/>
                </a:rPr>
                <a:t>1</a:t>
              </a:r>
            </a:p>
          </p:txBody>
        </p:sp>
      </p:grpSp>
      <p:grpSp>
        <p:nvGrpSpPr>
          <p:cNvPr id="10" name="Group 10"/>
          <p:cNvGrpSpPr/>
          <p:nvPr/>
        </p:nvGrpSpPr>
        <p:grpSpPr>
          <a:xfrm>
            <a:off x="7055691" y="2208297"/>
            <a:ext cx="553190" cy="553190"/>
            <a:chOff x="0" y="0"/>
            <a:chExt cx="737587" cy="737587"/>
          </a:xfrm>
        </p:grpSpPr>
        <p:grpSp>
          <p:nvGrpSpPr>
            <p:cNvPr id="11" name="Group 11"/>
            <p:cNvGrpSpPr/>
            <p:nvPr/>
          </p:nvGrpSpPr>
          <p:grpSpPr>
            <a:xfrm>
              <a:off x="0" y="0"/>
              <a:ext cx="737587" cy="737587"/>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486A"/>
              </a:solidFill>
            </p:spPr>
          </p:sp>
        </p:grpSp>
        <p:sp>
          <p:nvSpPr>
            <p:cNvPr id="13" name="TextBox 13"/>
            <p:cNvSpPr txBox="1"/>
            <p:nvPr/>
          </p:nvSpPr>
          <p:spPr>
            <a:xfrm>
              <a:off x="203237" y="73995"/>
              <a:ext cx="331113" cy="494347"/>
            </a:xfrm>
            <a:prstGeom prst="rect">
              <a:avLst/>
            </a:prstGeom>
          </p:spPr>
          <p:txBody>
            <a:bodyPr lIns="0" tIns="0" rIns="0" bIns="0" rtlCol="0" anchor="t">
              <a:spAutoFit/>
            </a:bodyPr>
            <a:lstStyle/>
            <a:p>
              <a:pPr algn="ctr">
                <a:lnSpc>
                  <a:spcPts val="3301"/>
                </a:lnSpc>
              </a:pPr>
              <a:r>
                <a:rPr lang="en-US" sz="1988" spc="87">
                  <a:solidFill>
                    <a:srgbClr val="F1EFE1"/>
                  </a:solidFill>
                  <a:latin typeface="Aileron Heavy Bold"/>
                </a:rPr>
                <a:t>2</a:t>
              </a:r>
            </a:p>
          </p:txBody>
        </p:sp>
      </p:grpSp>
      <p:grpSp>
        <p:nvGrpSpPr>
          <p:cNvPr id="14" name="Group 14"/>
          <p:cNvGrpSpPr/>
          <p:nvPr/>
        </p:nvGrpSpPr>
        <p:grpSpPr>
          <a:xfrm>
            <a:off x="2013797" y="5772044"/>
            <a:ext cx="553190" cy="553190"/>
            <a:chOff x="0" y="0"/>
            <a:chExt cx="737587" cy="737587"/>
          </a:xfrm>
        </p:grpSpPr>
        <p:grpSp>
          <p:nvGrpSpPr>
            <p:cNvPr id="15" name="Group 15"/>
            <p:cNvGrpSpPr/>
            <p:nvPr/>
          </p:nvGrpSpPr>
          <p:grpSpPr>
            <a:xfrm>
              <a:off x="0" y="0"/>
              <a:ext cx="737587" cy="73758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486A"/>
              </a:solidFill>
            </p:spPr>
          </p:sp>
        </p:grpSp>
        <p:sp>
          <p:nvSpPr>
            <p:cNvPr id="17" name="TextBox 17"/>
            <p:cNvSpPr txBox="1"/>
            <p:nvPr/>
          </p:nvSpPr>
          <p:spPr>
            <a:xfrm>
              <a:off x="203237" y="73995"/>
              <a:ext cx="331113" cy="494347"/>
            </a:xfrm>
            <a:prstGeom prst="rect">
              <a:avLst/>
            </a:prstGeom>
          </p:spPr>
          <p:txBody>
            <a:bodyPr lIns="0" tIns="0" rIns="0" bIns="0" rtlCol="0" anchor="t">
              <a:spAutoFit/>
            </a:bodyPr>
            <a:lstStyle/>
            <a:p>
              <a:pPr algn="ctr">
                <a:lnSpc>
                  <a:spcPts val="3301"/>
                </a:lnSpc>
              </a:pPr>
              <a:r>
                <a:rPr lang="en-US" sz="1988" spc="87">
                  <a:solidFill>
                    <a:srgbClr val="F1EFE1"/>
                  </a:solidFill>
                  <a:latin typeface="Aileron Heavy Bold"/>
                </a:rPr>
                <a:t>4</a:t>
              </a:r>
            </a:p>
          </p:txBody>
        </p:sp>
      </p:grpSp>
      <p:grpSp>
        <p:nvGrpSpPr>
          <p:cNvPr id="18" name="Group 18"/>
          <p:cNvGrpSpPr/>
          <p:nvPr/>
        </p:nvGrpSpPr>
        <p:grpSpPr>
          <a:xfrm>
            <a:off x="9419456" y="5772044"/>
            <a:ext cx="553190" cy="553190"/>
            <a:chOff x="0" y="0"/>
            <a:chExt cx="737587" cy="737587"/>
          </a:xfrm>
        </p:grpSpPr>
        <p:grpSp>
          <p:nvGrpSpPr>
            <p:cNvPr id="19" name="Group 19"/>
            <p:cNvGrpSpPr/>
            <p:nvPr/>
          </p:nvGrpSpPr>
          <p:grpSpPr>
            <a:xfrm>
              <a:off x="0" y="0"/>
              <a:ext cx="737587" cy="73758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486A"/>
              </a:solidFill>
            </p:spPr>
          </p:sp>
        </p:grpSp>
        <p:sp>
          <p:nvSpPr>
            <p:cNvPr id="21" name="TextBox 21"/>
            <p:cNvSpPr txBox="1"/>
            <p:nvPr/>
          </p:nvSpPr>
          <p:spPr>
            <a:xfrm>
              <a:off x="203237" y="73995"/>
              <a:ext cx="331113" cy="494347"/>
            </a:xfrm>
            <a:prstGeom prst="rect">
              <a:avLst/>
            </a:prstGeom>
          </p:spPr>
          <p:txBody>
            <a:bodyPr lIns="0" tIns="0" rIns="0" bIns="0" rtlCol="0" anchor="t">
              <a:spAutoFit/>
            </a:bodyPr>
            <a:lstStyle/>
            <a:p>
              <a:pPr algn="ctr">
                <a:lnSpc>
                  <a:spcPts val="3301"/>
                </a:lnSpc>
              </a:pPr>
              <a:r>
                <a:rPr lang="en-US" sz="1988" spc="87">
                  <a:solidFill>
                    <a:srgbClr val="F1EFE1"/>
                  </a:solidFill>
                  <a:latin typeface="Aileron Heavy Bold"/>
                </a:rPr>
                <a:t>5</a:t>
              </a:r>
            </a:p>
          </p:txBody>
        </p:sp>
      </p:grpSp>
      <p:grpSp>
        <p:nvGrpSpPr>
          <p:cNvPr id="22" name="Group 22"/>
          <p:cNvGrpSpPr/>
          <p:nvPr/>
        </p:nvGrpSpPr>
        <p:grpSpPr>
          <a:xfrm>
            <a:off x="12739115" y="2208297"/>
            <a:ext cx="553190" cy="553190"/>
            <a:chOff x="0" y="0"/>
            <a:chExt cx="737587" cy="737587"/>
          </a:xfrm>
        </p:grpSpPr>
        <p:grpSp>
          <p:nvGrpSpPr>
            <p:cNvPr id="23" name="Group 23"/>
            <p:cNvGrpSpPr/>
            <p:nvPr/>
          </p:nvGrpSpPr>
          <p:grpSpPr>
            <a:xfrm>
              <a:off x="0" y="0"/>
              <a:ext cx="737587" cy="737587"/>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9486A"/>
              </a:solidFill>
            </p:spPr>
          </p:sp>
        </p:grpSp>
        <p:sp>
          <p:nvSpPr>
            <p:cNvPr id="25" name="TextBox 25"/>
            <p:cNvSpPr txBox="1"/>
            <p:nvPr/>
          </p:nvSpPr>
          <p:spPr>
            <a:xfrm>
              <a:off x="203237" y="73995"/>
              <a:ext cx="331113" cy="494347"/>
            </a:xfrm>
            <a:prstGeom prst="rect">
              <a:avLst/>
            </a:prstGeom>
          </p:spPr>
          <p:txBody>
            <a:bodyPr lIns="0" tIns="0" rIns="0" bIns="0" rtlCol="0" anchor="t">
              <a:spAutoFit/>
            </a:bodyPr>
            <a:lstStyle/>
            <a:p>
              <a:pPr algn="ctr">
                <a:lnSpc>
                  <a:spcPts val="3301"/>
                </a:lnSpc>
              </a:pPr>
              <a:r>
                <a:rPr lang="en-US" sz="1988" spc="87">
                  <a:solidFill>
                    <a:srgbClr val="F1EFE1"/>
                  </a:solidFill>
                  <a:latin typeface="Aileron Heavy Bold"/>
                </a:rPr>
                <a:t>3</a:t>
              </a:r>
            </a:p>
          </p:txBody>
        </p:sp>
      </p:grpSp>
      <p:grpSp>
        <p:nvGrpSpPr>
          <p:cNvPr id="26" name="Group 26"/>
          <p:cNvGrpSpPr/>
          <p:nvPr/>
        </p:nvGrpSpPr>
        <p:grpSpPr>
          <a:xfrm>
            <a:off x="2290392" y="2484892"/>
            <a:ext cx="3664159" cy="3198120"/>
            <a:chOff x="0" y="0"/>
            <a:chExt cx="4885545" cy="4264160"/>
          </a:xfrm>
        </p:grpSpPr>
        <p:sp>
          <p:nvSpPr>
            <p:cNvPr id="27" name="TextBox 27"/>
            <p:cNvSpPr txBox="1"/>
            <p:nvPr/>
          </p:nvSpPr>
          <p:spPr>
            <a:xfrm>
              <a:off x="5064" y="-95250"/>
              <a:ext cx="4875418" cy="515874"/>
            </a:xfrm>
            <a:prstGeom prst="rect">
              <a:avLst/>
            </a:prstGeom>
          </p:spPr>
          <p:txBody>
            <a:bodyPr lIns="0" tIns="0" rIns="0" bIns="0" rtlCol="0" anchor="t">
              <a:spAutoFit/>
            </a:bodyPr>
            <a:lstStyle/>
            <a:p>
              <a:pPr>
                <a:lnSpc>
                  <a:spcPts val="3485"/>
                </a:lnSpc>
              </a:pPr>
              <a:r>
                <a:rPr lang="en-US" sz="2099" spc="92">
                  <a:solidFill>
                    <a:srgbClr val="BF8B2E"/>
                  </a:solidFill>
                  <a:latin typeface="Aileron Heavy Bold"/>
                </a:rPr>
                <a:t>COMMITMENT</a:t>
              </a:r>
            </a:p>
          </p:txBody>
        </p:sp>
        <p:sp>
          <p:nvSpPr>
            <p:cNvPr id="28" name="TextBox 28"/>
            <p:cNvSpPr txBox="1"/>
            <p:nvPr/>
          </p:nvSpPr>
          <p:spPr>
            <a:xfrm>
              <a:off x="0" y="553220"/>
              <a:ext cx="4885545" cy="3710940"/>
            </a:xfrm>
            <a:prstGeom prst="rect">
              <a:avLst/>
            </a:prstGeom>
          </p:spPr>
          <p:txBody>
            <a:bodyPr lIns="0" tIns="0" rIns="0" bIns="0" rtlCol="0" anchor="t">
              <a:spAutoFit/>
            </a:bodyPr>
            <a:lstStyle/>
            <a:p>
              <a:pPr>
                <a:lnSpc>
                  <a:spcPts val="2520"/>
                </a:lnSpc>
              </a:pPr>
              <a:r>
                <a:rPr lang="en-US" sz="1800">
                  <a:solidFill>
                    <a:srgbClr val="192954"/>
                  </a:solidFill>
                  <a:latin typeface="Aileron Regular"/>
                </a:rPr>
                <a:t>Full-time virtual students are making a YEAR-LONG commitment. There will be no switching of placements at the semester break. This allows us to provide dedicated staff to FVA and ensures consistency throughout the year with students and teachers.</a:t>
              </a:r>
            </a:p>
            <a:p>
              <a:pPr>
                <a:lnSpc>
                  <a:spcPts val="2520"/>
                </a:lnSpc>
                <a:spcBef>
                  <a:spcPct val="0"/>
                </a:spcBef>
              </a:pPr>
              <a:endParaRPr lang="en-US" sz="1800">
                <a:solidFill>
                  <a:srgbClr val="192954"/>
                </a:solidFill>
                <a:latin typeface="Aileron Regular"/>
              </a:endParaRPr>
            </a:p>
          </p:txBody>
        </p:sp>
      </p:grpSp>
      <p:grpSp>
        <p:nvGrpSpPr>
          <p:cNvPr id="29" name="Group 29"/>
          <p:cNvGrpSpPr/>
          <p:nvPr/>
        </p:nvGrpSpPr>
        <p:grpSpPr>
          <a:xfrm>
            <a:off x="7838284" y="2484892"/>
            <a:ext cx="3162345" cy="3226695"/>
            <a:chOff x="0" y="0"/>
            <a:chExt cx="4216459" cy="4302260"/>
          </a:xfrm>
        </p:grpSpPr>
        <p:sp>
          <p:nvSpPr>
            <p:cNvPr id="30" name="TextBox 30"/>
            <p:cNvSpPr txBox="1"/>
            <p:nvPr/>
          </p:nvSpPr>
          <p:spPr>
            <a:xfrm>
              <a:off x="4370" y="-95250"/>
              <a:ext cx="4207719" cy="515874"/>
            </a:xfrm>
            <a:prstGeom prst="rect">
              <a:avLst/>
            </a:prstGeom>
          </p:spPr>
          <p:txBody>
            <a:bodyPr lIns="0" tIns="0" rIns="0" bIns="0" rtlCol="0" anchor="t">
              <a:spAutoFit/>
            </a:bodyPr>
            <a:lstStyle/>
            <a:p>
              <a:pPr>
                <a:lnSpc>
                  <a:spcPts val="3485"/>
                </a:lnSpc>
              </a:pPr>
              <a:r>
                <a:rPr lang="en-US" sz="2099" spc="92">
                  <a:solidFill>
                    <a:srgbClr val="BF8B2E"/>
                  </a:solidFill>
                  <a:latin typeface="Aileron Heavy Bold"/>
                </a:rPr>
                <a:t>CLUBS/SPORTS</a:t>
              </a:r>
            </a:p>
          </p:txBody>
        </p:sp>
        <p:sp>
          <p:nvSpPr>
            <p:cNvPr id="31" name="TextBox 31"/>
            <p:cNvSpPr txBox="1"/>
            <p:nvPr/>
          </p:nvSpPr>
          <p:spPr>
            <a:xfrm>
              <a:off x="0" y="553220"/>
              <a:ext cx="4216459" cy="3749040"/>
            </a:xfrm>
            <a:prstGeom prst="rect">
              <a:avLst/>
            </a:prstGeom>
          </p:spPr>
          <p:txBody>
            <a:bodyPr lIns="0" tIns="0" rIns="0" bIns="0" rtlCol="0" anchor="t">
              <a:spAutoFit/>
            </a:bodyPr>
            <a:lstStyle/>
            <a:p>
              <a:pPr>
                <a:lnSpc>
                  <a:spcPts val="2520"/>
                </a:lnSpc>
              </a:pPr>
              <a:r>
                <a:rPr lang="en-US" sz="1800">
                  <a:solidFill>
                    <a:srgbClr val="192954"/>
                  </a:solidFill>
                  <a:latin typeface="Aileron Regular"/>
                </a:rPr>
                <a:t>Students in K-12 who attend FVA are eligible to participate in their base school's sports, clubs, and activities. In order to participate, students must meet all requirements set by each respective program at the base school.</a:t>
              </a:r>
            </a:p>
            <a:p>
              <a:pPr>
                <a:lnSpc>
                  <a:spcPts val="2520"/>
                </a:lnSpc>
                <a:spcBef>
                  <a:spcPct val="0"/>
                </a:spcBef>
              </a:pPr>
              <a:r>
                <a:rPr lang="en-US" sz="1800">
                  <a:solidFill>
                    <a:srgbClr val="192954"/>
                  </a:solidFill>
                  <a:latin typeface="Aileron Regular"/>
                </a:rPr>
                <a:t> </a:t>
              </a:r>
            </a:p>
          </p:txBody>
        </p:sp>
      </p:grpSp>
      <p:grpSp>
        <p:nvGrpSpPr>
          <p:cNvPr id="32" name="Group 32"/>
          <p:cNvGrpSpPr/>
          <p:nvPr/>
        </p:nvGrpSpPr>
        <p:grpSpPr>
          <a:xfrm>
            <a:off x="2843582" y="6048639"/>
            <a:ext cx="5919473" cy="2575820"/>
            <a:chOff x="0" y="0"/>
            <a:chExt cx="7892630" cy="3434426"/>
          </a:xfrm>
        </p:grpSpPr>
        <p:sp>
          <p:nvSpPr>
            <p:cNvPr id="33" name="TextBox 33"/>
            <p:cNvSpPr txBox="1"/>
            <p:nvPr/>
          </p:nvSpPr>
          <p:spPr>
            <a:xfrm>
              <a:off x="8180" y="-95250"/>
              <a:ext cx="7876270" cy="515874"/>
            </a:xfrm>
            <a:prstGeom prst="rect">
              <a:avLst/>
            </a:prstGeom>
          </p:spPr>
          <p:txBody>
            <a:bodyPr lIns="0" tIns="0" rIns="0" bIns="0" rtlCol="0" anchor="t">
              <a:spAutoFit/>
            </a:bodyPr>
            <a:lstStyle/>
            <a:p>
              <a:pPr>
                <a:lnSpc>
                  <a:spcPts val="3485"/>
                </a:lnSpc>
              </a:pPr>
              <a:r>
                <a:rPr lang="en-US" sz="2099" spc="92">
                  <a:solidFill>
                    <a:srgbClr val="BF8B2E"/>
                  </a:solidFill>
                  <a:latin typeface="Aileron Heavy Bold"/>
                </a:rPr>
                <a:t>PARENT COACH/ADVISER</a:t>
              </a:r>
            </a:p>
          </p:txBody>
        </p:sp>
        <p:sp>
          <p:nvSpPr>
            <p:cNvPr id="34" name="TextBox 34"/>
            <p:cNvSpPr txBox="1"/>
            <p:nvPr/>
          </p:nvSpPr>
          <p:spPr>
            <a:xfrm>
              <a:off x="0" y="553220"/>
              <a:ext cx="7892630" cy="2881207"/>
            </a:xfrm>
            <a:prstGeom prst="rect">
              <a:avLst/>
            </a:prstGeom>
          </p:spPr>
          <p:txBody>
            <a:bodyPr lIns="0" tIns="0" rIns="0" bIns="0" rtlCol="0" anchor="t">
              <a:spAutoFit/>
            </a:bodyPr>
            <a:lstStyle/>
            <a:p>
              <a:pPr>
                <a:lnSpc>
                  <a:spcPts val="2520"/>
                </a:lnSpc>
              </a:pPr>
              <a:r>
                <a:rPr lang="en-US" sz="1800">
                  <a:solidFill>
                    <a:srgbClr val="192954"/>
                  </a:solidFill>
                  <a:latin typeface="Aileron Regular"/>
                </a:rPr>
                <a:t>For students to be successful in a virtual environment, they benefit from the support of parents or guardians. The elementary students in particular will need someone to help them access materials, log in at assigned times, and interact with the class. Parents can monitor student progress through Campus Portal. </a:t>
              </a:r>
            </a:p>
            <a:p>
              <a:pPr>
                <a:lnSpc>
                  <a:spcPts val="2520"/>
                </a:lnSpc>
                <a:spcBef>
                  <a:spcPct val="0"/>
                </a:spcBef>
              </a:pPr>
              <a:endParaRPr lang="en-US" sz="1800">
                <a:solidFill>
                  <a:srgbClr val="192954"/>
                </a:solidFill>
                <a:latin typeface="Aileron Regular"/>
              </a:endParaRPr>
            </a:p>
          </p:txBody>
        </p:sp>
      </p:grpSp>
      <p:grpSp>
        <p:nvGrpSpPr>
          <p:cNvPr id="35" name="Group 35"/>
          <p:cNvGrpSpPr/>
          <p:nvPr/>
        </p:nvGrpSpPr>
        <p:grpSpPr>
          <a:xfrm>
            <a:off x="10129961" y="6048639"/>
            <a:ext cx="5284452" cy="2575820"/>
            <a:chOff x="0" y="0"/>
            <a:chExt cx="7045936" cy="3434426"/>
          </a:xfrm>
        </p:grpSpPr>
        <p:sp>
          <p:nvSpPr>
            <p:cNvPr id="36" name="TextBox 36"/>
            <p:cNvSpPr txBox="1"/>
            <p:nvPr/>
          </p:nvSpPr>
          <p:spPr>
            <a:xfrm>
              <a:off x="7303" y="-95250"/>
              <a:ext cx="7031330" cy="515874"/>
            </a:xfrm>
            <a:prstGeom prst="rect">
              <a:avLst/>
            </a:prstGeom>
          </p:spPr>
          <p:txBody>
            <a:bodyPr lIns="0" tIns="0" rIns="0" bIns="0" rtlCol="0" anchor="t">
              <a:spAutoFit/>
            </a:bodyPr>
            <a:lstStyle/>
            <a:p>
              <a:pPr>
                <a:lnSpc>
                  <a:spcPts val="3485"/>
                </a:lnSpc>
              </a:pPr>
              <a:r>
                <a:rPr lang="en-US" sz="2099" spc="92">
                  <a:solidFill>
                    <a:srgbClr val="BF8B2E"/>
                  </a:solidFill>
                  <a:latin typeface="Aileron Heavy Bold"/>
                </a:rPr>
                <a:t>STUDENT QUALITIES</a:t>
              </a:r>
            </a:p>
          </p:txBody>
        </p:sp>
        <p:sp>
          <p:nvSpPr>
            <p:cNvPr id="37" name="TextBox 37"/>
            <p:cNvSpPr txBox="1"/>
            <p:nvPr/>
          </p:nvSpPr>
          <p:spPr>
            <a:xfrm>
              <a:off x="0" y="553220"/>
              <a:ext cx="7045936" cy="2881207"/>
            </a:xfrm>
            <a:prstGeom prst="rect">
              <a:avLst/>
            </a:prstGeom>
          </p:spPr>
          <p:txBody>
            <a:bodyPr lIns="0" tIns="0" rIns="0" bIns="0" rtlCol="0" anchor="t">
              <a:spAutoFit/>
            </a:bodyPr>
            <a:lstStyle/>
            <a:p>
              <a:pPr>
                <a:lnSpc>
                  <a:spcPts val="2520"/>
                </a:lnSpc>
              </a:pPr>
              <a:r>
                <a:rPr lang="en-US" sz="1800">
                  <a:solidFill>
                    <a:srgbClr val="192954"/>
                  </a:solidFill>
                  <a:latin typeface="Aileron Regular"/>
                </a:rPr>
                <a:t>Students who tend to be successful learning in an online environment are organized, self-motivated, meet deadlines, advocate for their needs, ask questions, and work well independently. FVA teachers and students communicate through itslearning Messenger.</a:t>
              </a:r>
            </a:p>
            <a:p>
              <a:pPr>
                <a:lnSpc>
                  <a:spcPts val="2520"/>
                </a:lnSpc>
                <a:spcBef>
                  <a:spcPct val="0"/>
                </a:spcBef>
              </a:pPr>
              <a:endParaRPr lang="en-US" sz="1800">
                <a:solidFill>
                  <a:srgbClr val="192954"/>
                </a:solidFill>
                <a:latin typeface="Aileron Regular"/>
              </a:endParaRPr>
            </a:p>
          </p:txBody>
        </p:sp>
      </p:grpSp>
      <p:grpSp>
        <p:nvGrpSpPr>
          <p:cNvPr id="38" name="Group 38"/>
          <p:cNvGrpSpPr/>
          <p:nvPr/>
        </p:nvGrpSpPr>
        <p:grpSpPr>
          <a:xfrm>
            <a:off x="13569525" y="2484892"/>
            <a:ext cx="3689775" cy="3198120"/>
            <a:chOff x="0" y="0"/>
            <a:chExt cx="4919701" cy="4264160"/>
          </a:xfrm>
        </p:grpSpPr>
        <p:sp>
          <p:nvSpPr>
            <p:cNvPr id="39" name="TextBox 39"/>
            <p:cNvSpPr txBox="1"/>
            <p:nvPr/>
          </p:nvSpPr>
          <p:spPr>
            <a:xfrm>
              <a:off x="5099" y="-95250"/>
              <a:ext cx="4909503" cy="515874"/>
            </a:xfrm>
            <a:prstGeom prst="rect">
              <a:avLst/>
            </a:prstGeom>
          </p:spPr>
          <p:txBody>
            <a:bodyPr lIns="0" tIns="0" rIns="0" bIns="0" rtlCol="0" anchor="t">
              <a:spAutoFit/>
            </a:bodyPr>
            <a:lstStyle/>
            <a:p>
              <a:pPr>
                <a:lnSpc>
                  <a:spcPts val="3485"/>
                </a:lnSpc>
              </a:pPr>
              <a:r>
                <a:rPr lang="en-US" sz="2099" spc="92">
                  <a:solidFill>
                    <a:srgbClr val="BF8B2E"/>
                  </a:solidFill>
                  <a:latin typeface="Aileron Heavy Bold"/>
                </a:rPr>
                <a:t>SPECIAL NEEDS</a:t>
              </a:r>
            </a:p>
          </p:txBody>
        </p:sp>
        <p:sp>
          <p:nvSpPr>
            <p:cNvPr id="40" name="TextBox 40"/>
            <p:cNvSpPr txBox="1"/>
            <p:nvPr/>
          </p:nvSpPr>
          <p:spPr>
            <a:xfrm>
              <a:off x="0" y="553220"/>
              <a:ext cx="4919701" cy="3710940"/>
            </a:xfrm>
            <a:prstGeom prst="rect">
              <a:avLst/>
            </a:prstGeom>
          </p:spPr>
          <p:txBody>
            <a:bodyPr lIns="0" tIns="0" rIns="0" bIns="0" rtlCol="0" anchor="t">
              <a:spAutoFit/>
            </a:bodyPr>
            <a:lstStyle/>
            <a:p>
              <a:pPr>
                <a:lnSpc>
                  <a:spcPts val="2520"/>
                </a:lnSpc>
              </a:pPr>
              <a:r>
                <a:rPr lang="en-US" sz="1800">
                  <a:solidFill>
                    <a:srgbClr val="192954"/>
                  </a:solidFill>
                  <a:latin typeface="Aileron Regular"/>
                </a:rPr>
                <a:t>We strive to accommodate a variety of student needs no matter which environment students attend. Students with an IEP or with very specialized needs will work with their school-based team and FVA staff to make a decision that is best for the student's success.   </a:t>
              </a:r>
            </a:p>
            <a:p>
              <a:pPr>
                <a:lnSpc>
                  <a:spcPts val="2520"/>
                </a:lnSpc>
                <a:spcBef>
                  <a:spcPct val="0"/>
                </a:spcBef>
              </a:pPr>
              <a:endParaRPr lang="en-US" sz="1800">
                <a:solidFill>
                  <a:srgbClr val="192954"/>
                </a:solidFill>
                <a:latin typeface="Aileron Regul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6914" y="-55678"/>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192954"/>
            </a:solidFill>
          </p:spPr>
        </p:sp>
      </p:grpSp>
      <p:pic>
        <p:nvPicPr>
          <p:cNvPr id="4" name="Picture 4"/>
          <p:cNvPicPr>
            <a:picLocks noChangeAspect="1"/>
          </p:cNvPicPr>
          <p:nvPr/>
        </p:nvPicPr>
        <p:blipFill>
          <a:blip r:embed="rId2"/>
          <a:srcRect l="21517" r="21517"/>
          <a:stretch>
            <a:fillRect/>
          </a:stretch>
        </p:blipFill>
        <p:spPr>
          <a:xfrm>
            <a:off x="1684976" y="1537915"/>
            <a:ext cx="5493258" cy="6428775"/>
          </a:xfrm>
          <a:prstGeom prst="rect">
            <a:avLst/>
          </a:prstGeom>
        </p:spPr>
      </p:pic>
      <p:grpSp>
        <p:nvGrpSpPr>
          <p:cNvPr id="5" name="Group 5"/>
          <p:cNvGrpSpPr/>
          <p:nvPr/>
        </p:nvGrpSpPr>
        <p:grpSpPr>
          <a:xfrm rot="-5400000">
            <a:off x="5345622" y="6103449"/>
            <a:ext cx="2324542" cy="2320823"/>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99B951"/>
            </a:solidFill>
          </p:spPr>
        </p:sp>
      </p:grpSp>
      <p:sp>
        <p:nvSpPr>
          <p:cNvPr id="7" name="TextBox 7"/>
          <p:cNvSpPr txBox="1"/>
          <p:nvPr/>
        </p:nvSpPr>
        <p:spPr>
          <a:xfrm>
            <a:off x="8847237" y="4487737"/>
            <a:ext cx="8202060" cy="3938394"/>
          </a:xfrm>
          <a:prstGeom prst="rect">
            <a:avLst/>
          </a:prstGeom>
        </p:spPr>
        <p:txBody>
          <a:bodyPr lIns="0" tIns="0" rIns="0" bIns="0" rtlCol="0" anchor="t">
            <a:spAutoFit/>
          </a:bodyPr>
          <a:lstStyle/>
          <a:p>
            <a:pPr marL="410981" lvl="1" indent="-205491">
              <a:lnSpc>
                <a:spcPts val="2665"/>
              </a:lnSpc>
              <a:buFont typeface="Arial"/>
              <a:buChar char="•"/>
            </a:pPr>
            <a:r>
              <a:rPr lang="en-US" sz="1903" spc="19">
                <a:solidFill>
                  <a:srgbClr val="192954"/>
                </a:solidFill>
                <a:latin typeface="Aileron Regular"/>
              </a:rPr>
              <a:t>Lee Anne Rice – Associate Superintendent for Teaching and Learning</a:t>
            </a:r>
          </a:p>
          <a:p>
            <a:pPr>
              <a:lnSpc>
                <a:spcPts val="2665"/>
              </a:lnSpc>
            </a:pPr>
            <a:endParaRPr lang="en-US" sz="1903" spc="19">
              <a:solidFill>
                <a:srgbClr val="192954"/>
              </a:solidFill>
              <a:latin typeface="Aileron Regular"/>
            </a:endParaRPr>
          </a:p>
          <a:p>
            <a:pPr marL="410981" lvl="1" indent="-205491">
              <a:lnSpc>
                <a:spcPts val="2665"/>
              </a:lnSpc>
              <a:buFont typeface="Arial"/>
              <a:buChar char="•"/>
            </a:pPr>
            <a:r>
              <a:rPr lang="en-US" sz="1903" spc="12">
                <a:solidFill>
                  <a:srgbClr val="192954"/>
                </a:solidFill>
                <a:latin typeface="Arimo"/>
              </a:rPr>
              <a:t>Amy Bartlett – Director of Elementary Education</a:t>
            </a:r>
          </a:p>
          <a:p>
            <a:pPr>
              <a:lnSpc>
                <a:spcPts val="2665"/>
              </a:lnSpc>
            </a:pPr>
            <a:endParaRPr lang="en-US" sz="1903" spc="12">
              <a:solidFill>
                <a:srgbClr val="192954"/>
              </a:solidFill>
              <a:latin typeface="Arimo"/>
            </a:endParaRPr>
          </a:p>
          <a:p>
            <a:pPr marL="410981" lvl="1" indent="-205491">
              <a:lnSpc>
                <a:spcPts val="2665"/>
              </a:lnSpc>
              <a:buFont typeface="Arial"/>
              <a:buChar char="•"/>
            </a:pPr>
            <a:r>
              <a:rPr lang="en-US" sz="1903" spc="12">
                <a:solidFill>
                  <a:srgbClr val="192954"/>
                </a:solidFill>
                <a:latin typeface="Arimo"/>
              </a:rPr>
              <a:t>Heather Gordy – Director of Secondary Education</a:t>
            </a:r>
          </a:p>
          <a:p>
            <a:pPr>
              <a:lnSpc>
                <a:spcPts val="2665"/>
              </a:lnSpc>
            </a:pPr>
            <a:endParaRPr lang="en-US" sz="1903" spc="12">
              <a:solidFill>
                <a:srgbClr val="192954"/>
              </a:solidFill>
              <a:latin typeface="Arimo"/>
            </a:endParaRPr>
          </a:p>
          <a:p>
            <a:pPr marL="410981" lvl="1" indent="-205491">
              <a:lnSpc>
                <a:spcPts val="2665"/>
              </a:lnSpc>
              <a:buFont typeface="Arial"/>
              <a:buChar char="•"/>
            </a:pPr>
            <a:r>
              <a:rPr lang="en-US" sz="1903" spc="12">
                <a:solidFill>
                  <a:srgbClr val="192954"/>
                </a:solidFill>
                <a:latin typeface="Arimo"/>
              </a:rPr>
              <a:t>Drew Hayes – Principal of ACE, which houses Forsyth Virtual Academy</a:t>
            </a:r>
          </a:p>
          <a:p>
            <a:pPr>
              <a:lnSpc>
                <a:spcPts val="2665"/>
              </a:lnSpc>
            </a:pPr>
            <a:endParaRPr lang="en-US" sz="1903" spc="12">
              <a:solidFill>
                <a:srgbClr val="192954"/>
              </a:solidFill>
              <a:latin typeface="Arimo"/>
            </a:endParaRPr>
          </a:p>
          <a:p>
            <a:pPr marL="410981" lvl="1" indent="-205491">
              <a:lnSpc>
                <a:spcPts val="2665"/>
              </a:lnSpc>
              <a:buFont typeface="Arial"/>
              <a:buChar char="•"/>
            </a:pPr>
            <a:r>
              <a:rPr lang="en-US" sz="1903" spc="12">
                <a:solidFill>
                  <a:srgbClr val="192954"/>
                </a:solidFill>
                <a:latin typeface="Arimo"/>
              </a:rPr>
              <a:t>Phil Lyerly – Assistant Principal at Forsyth Virtual Academy</a:t>
            </a:r>
          </a:p>
          <a:p>
            <a:pPr>
              <a:lnSpc>
                <a:spcPts val="2665"/>
              </a:lnSpc>
            </a:pPr>
            <a:endParaRPr lang="en-US" sz="1903" spc="12">
              <a:solidFill>
                <a:srgbClr val="192954"/>
              </a:solidFill>
              <a:latin typeface="Arimo"/>
            </a:endParaRPr>
          </a:p>
          <a:p>
            <a:pPr marL="410981" lvl="1" indent="-205491">
              <a:lnSpc>
                <a:spcPts val="2665"/>
              </a:lnSpc>
              <a:buFont typeface="Arial"/>
              <a:buChar char="•"/>
            </a:pPr>
            <a:r>
              <a:rPr lang="en-US" sz="1903" spc="12">
                <a:solidFill>
                  <a:srgbClr val="192954"/>
                </a:solidFill>
                <a:latin typeface="Arimo"/>
              </a:rPr>
              <a:t>Kara Hudspeth – Director of Special Education</a:t>
            </a:r>
          </a:p>
          <a:p>
            <a:pPr>
              <a:lnSpc>
                <a:spcPts val="2665"/>
              </a:lnSpc>
            </a:pPr>
            <a:endParaRPr lang="en-US" sz="1903" spc="12">
              <a:solidFill>
                <a:srgbClr val="192954"/>
              </a:solidFill>
              <a:latin typeface="Arimo"/>
            </a:endParaRPr>
          </a:p>
        </p:txBody>
      </p:sp>
      <p:grpSp>
        <p:nvGrpSpPr>
          <p:cNvPr id="8" name="Group 8"/>
          <p:cNvGrpSpPr/>
          <p:nvPr/>
        </p:nvGrpSpPr>
        <p:grpSpPr>
          <a:xfrm>
            <a:off x="8260478" y="1537915"/>
            <a:ext cx="8342545" cy="2987922"/>
            <a:chOff x="0" y="0"/>
            <a:chExt cx="11123394" cy="3983895"/>
          </a:xfrm>
        </p:grpSpPr>
        <p:sp>
          <p:nvSpPr>
            <p:cNvPr id="9" name="TextBox 9"/>
            <p:cNvSpPr txBox="1"/>
            <p:nvPr/>
          </p:nvSpPr>
          <p:spPr>
            <a:xfrm>
              <a:off x="0" y="1675670"/>
              <a:ext cx="11123394" cy="2308225"/>
            </a:xfrm>
            <a:prstGeom prst="rect">
              <a:avLst/>
            </a:prstGeom>
          </p:spPr>
          <p:txBody>
            <a:bodyPr lIns="0" tIns="0" rIns="0" bIns="0" rtlCol="0" anchor="t">
              <a:spAutoFit/>
            </a:bodyPr>
            <a:lstStyle/>
            <a:p>
              <a:pPr>
                <a:lnSpc>
                  <a:spcPts val="2800"/>
                </a:lnSpc>
              </a:pPr>
              <a:r>
                <a:rPr lang="en-US" sz="2000">
                  <a:solidFill>
                    <a:srgbClr val="192954"/>
                  </a:solidFill>
                  <a:latin typeface="Aileron Regular"/>
                </a:rPr>
                <a:t>We are committed to ensuring a viable, long-term opportunity for virtual education for K-12 students in Forsyth County. Many staff members are working together to meet the needs of this program. For further information, please reach out to the following individuals:</a:t>
              </a:r>
            </a:p>
            <a:p>
              <a:pPr>
                <a:lnSpc>
                  <a:spcPts val="2800"/>
                </a:lnSpc>
                <a:spcBef>
                  <a:spcPct val="0"/>
                </a:spcBef>
              </a:pPr>
              <a:endParaRPr lang="en-US" sz="2000">
                <a:solidFill>
                  <a:srgbClr val="192954"/>
                </a:solidFill>
                <a:latin typeface="Aileron Regular"/>
              </a:endParaRPr>
            </a:p>
          </p:txBody>
        </p:sp>
        <p:sp>
          <p:nvSpPr>
            <p:cNvPr id="10" name="TextBox 10"/>
            <p:cNvSpPr txBox="1"/>
            <p:nvPr/>
          </p:nvSpPr>
          <p:spPr>
            <a:xfrm>
              <a:off x="0" y="76200"/>
              <a:ext cx="11123394" cy="1056640"/>
            </a:xfrm>
            <a:prstGeom prst="rect">
              <a:avLst/>
            </a:prstGeom>
          </p:spPr>
          <p:txBody>
            <a:bodyPr lIns="0" tIns="0" rIns="0" bIns="0" rtlCol="0" anchor="t">
              <a:spAutoFit/>
            </a:bodyPr>
            <a:lstStyle/>
            <a:p>
              <a:pPr>
                <a:lnSpc>
                  <a:spcPts val="5880"/>
                </a:lnSpc>
              </a:pPr>
              <a:r>
                <a:rPr lang="en-US" sz="5600">
                  <a:solidFill>
                    <a:srgbClr val="192954"/>
                  </a:solidFill>
                  <a:latin typeface="Kollektif Bold"/>
                </a:rPr>
                <a:t>Further Questions?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50037CE960AB44858CE0EC205A4EEF" ma:contentTypeVersion="14" ma:contentTypeDescription="Create a new document." ma:contentTypeScope="" ma:versionID="2d369979fb9b4f2c6ae136019ce20b87">
  <xsd:schema xmlns:xsd="http://www.w3.org/2001/XMLSchema" xmlns:xs="http://www.w3.org/2001/XMLSchema" xmlns:p="http://schemas.microsoft.com/office/2006/metadata/properties" xmlns:ns3="17067fd9-6490-4032-b9b7-59eb9672ec3c" xmlns:ns4="ae392664-f5fe-4b75-a3e5-d1825b95bbef" targetNamespace="http://schemas.microsoft.com/office/2006/metadata/properties" ma:root="true" ma:fieldsID="1ce6b6b2cd37666dd7f6a8260501f669" ns3:_="" ns4:_="">
    <xsd:import namespace="17067fd9-6490-4032-b9b7-59eb9672ec3c"/>
    <xsd:import namespace="ae392664-f5fe-4b75-a3e5-d1825b95bbe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67fd9-6490-4032-b9b7-59eb9672e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392664-f5fe-4b75-a3e5-d1825b95bbe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EF5192-D69C-4740-84C5-589ACE0EB8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67fd9-6490-4032-b9b7-59eb9672ec3c"/>
    <ds:schemaRef ds:uri="ae392664-f5fe-4b75-a3e5-d1825b95b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659E9E-7614-4F6A-A2B4-DE315813657F}">
  <ds:schemaRefs>
    <ds:schemaRef ds:uri="http://schemas.microsoft.com/sharepoint/v3/contenttype/forms"/>
  </ds:schemaRefs>
</ds:datastoreItem>
</file>

<file path=customXml/itemProps3.xml><?xml version="1.0" encoding="utf-8"?>
<ds:datastoreItem xmlns:ds="http://schemas.openxmlformats.org/officeDocument/2006/customXml" ds:itemID="{1F540BD2-A4DC-47EF-84D0-5C4849E547A9}">
  <ds:schemaRefs>
    <ds:schemaRef ds:uri="17067fd9-6490-4032-b9b7-59eb9672ec3c"/>
    <ds:schemaRef ds:uri="http://schemas.microsoft.com/office/2006/documentManagement/types"/>
    <ds:schemaRef ds:uri="http://purl.org/dc/elements/1.1/"/>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ae392664-f5fe-4b75-a3e5-d1825b95bbef"/>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TotalTime>
  <Words>958</Words>
  <Application>Microsoft Office PowerPoint</Application>
  <PresentationFormat>Custom</PresentationFormat>
  <Paragraphs>71</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Aileron Regular</vt:lpstr>
      <vt:lpstr>Kollektif Bold</vt:lpstr>
      <vt:lpstr>Arimo</vt:lpstr>
      <vt:lpstr>Calibri</vt:lpstr>
      <vt:lpstr>Aileron Heavy Bold</vt:lpstr>
      <vt:lpstr>Aileron Regular Bold</vt:lpstr>
      <vt:lpstr>Arial</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Education 2022-2023</dc:title>
  <cp:lastModifiedBy>Rice, Lee Anne</cp:lastModifiedBy>
  <cp:revision>1</cp:revision>
  <cp:lastPrinted>2022-01-18T19:07:14Z</cp:lastPrinted>
  <dcterms:created xsi:type="dcterms:W3CDTF">2006-08-16T00:00:00Z</dcterms:created>
  <dcterms:modified xsi:type="dcterms:W3CDTF">2022-01-18T19:11:20Z</dcterms:modified>
  <dc:identifier>DAE1uWt5Iko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0x0101007250037CE960AB44858CE0EC205A4EEF</vt:lpwstr>
  </property>
</Properties>
</file>