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4" r:id="rId4"/>
    <p:sldId id="281" r:id="rId5"/>
    <p:sldId id="265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3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7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1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5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0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9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3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07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2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3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7" Type="http://schemas.openxmlformats.org/officeDocument/2006/relationships/hyperlink" Target="https://nam04.safelinks.protection.outlook.com/?url=https%3A%2F%2Fdocs.google.com%2Fdocument%2Fd%2F1DYYXX6TgchsiFfqOtSMFeRPRvJz7CDd9UPb3jTl86-M%2Fedit%3Fusp%3Dsharing&amp;data=05%7C02%7CPPajerski%40forsyth.k12.ga.us%7Ccfb4fbaee7a34757c3bb08dd140656e5%7Cbc41c1b937824402a9e2bf8c71255790%7C0%7C0%7C638688739817084519%7CUnknown%7CTWFpbGZsb3d8eyJFbXB0eU1hcGkiOnRydWUsIlYiOiIwLjAuMDAwMCIsIlAiOiJXaW4zMiIsIkFOIjoiTWFpbCIsIldUIjoyfQ%3D%3D%7C0%7C%7C%7C&amp;sdata=ER%2BI4E6j7jYpIzmt%2FzLK9gh3ukkNPb0kj8sjnAhNSos%3D&amp;reserved=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anva.com/design/DAGX-O4Rzxo/pbDWulCf-gK7bzqzOjjUFg/edit?utm_content=DAGX-O4Rzxo&amp;utm_campaign=designshare&amp;utm_medium=link2&amp;utm_source=sharebutton" TargetMode="Externa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3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852452" y="-144505"/>
            <a:ext cx="3307497" cy="2864308"/>
            <a:chOff x="0" y="0"/>
            <a:chExt cx="3619627" cy="313461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solidFill>
              <a:srgbClr val="F7F9F9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8066952" y="-245491"/>
            <a:ext cx="3307497" cy="2864308"/>
            <a:chOff x="0" y="0"/>
            <a:chExt cx="3619627" cy="313461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solidFill>
              <a:srgbClr val="4676AC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9434514" y="2800760"/>
            <a:ext cx="4685009" cy="4057240"/>
            <a:chOff x="0" y="0"/>
            <a:chExt cx="3619627" cy="313461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619627" cy="3134614"/>
            </a:xfrm>
            <a:custGeom>
              <a:avLst/>
              <a:gdLst/>
              <a:ahLst/>
              <a:cxnLst/>
              <a:rect l="l" t="t" r="r" b="b"/>
              <a:pathLst>
                <a:path w="3619627" h="3134614">
                  <a:moveTo>
                    <a:pt x="3619627" y="1567307"/>
                  </a:moveTo>
                  <a:lnTo>
                    <a:pt x="2714752" y="3134614"/>
                  </a:lnTo>
                  <a:lnTo>
                    <a:pt x="904875" y="3134614"/>
                  </a:lnTo>
                  <a:lnTo>
                    <a:pt x="0" y="1567307"/>
                  </a:lnTo>
                  <a:lnTo>
                    <a:pt x="904875" y="0"/>
                  </a:lnTo>
                  <a:lnTo>
                    <a:pt x="2714625" y="0"/>
                  </a:lnTo>
                  <a:lnTo>
                    <a:pt x="3619627" y="1567307"/>
                  </a:lnTo>
                  <a:close/>
                </a:path>
              </a:pathLst>
            </a:custGeom>
            <a:solidFill>
              <a:srgbClr val="F7F9F9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8263207" y="1028972"/>
            <a:ext cx="4125048" cy="4800056"/>
            <a:chOff x="0" y="0"/>
            <a:chExt cx="6985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98500" cy="812800"/>
            </a:xfrm>
            <a:custGeom>
              <a:avLst/>
              <a:gdLst/>
              <a:ahLst/>
              <a:cxnLst/>
              <a:rect l="l" t="t" r="r" b="b"/>
              <a:pathLst>
                <a:path w="698500" h="812800">
                  <a:moveTo>
                    <a:pt x="349250" y="0"/>
                  </a:moveTo>
                  <a:lnTo>
                    <a:pt x="698500" y="203200"/>
                  </a:lnTo>
                  <a:lnTo>
                    <a:pt x="698500" y="609600"/>
                  </a:lnTo>
                  <a:lnTo>
                    <a:pt x="349250" y="812800"/>
                  </a:lnTo>
                  <a:lnTo>
                    <a:pt x="0" y="609600"/>
                  </a:lnTo>
                  <a:lnTo>
                    <a:pt x="0" y="203200"/>
                  </a:lnTo>
                  <a:lnTo>
                    <a:pt x="349250" y="0"/>
                  </a:lnTo>
                  <a:close/>
                </a:path>
              </a:pathLst>
            </a:custGeom>
            <a:blipFill>
              <a:blip r:embed="rId2"/>
              <a:stretch>
                <a:fillRect l="-8181" r="-8181"/>
              </a:stretch>
            </a:blipFill>
          </p:spPr>
        </p:sp>
      </p:grpSp>
      <p:grpSp>
        <p:nvGrpSpPr>
          <p:cNvPr id="10" name="Group 10"/>
          <p:cNvGrpSpPr/>
          <p:nvPr/>
        </p:nvGrpSpPr>
        <p:grpSpPr>
          <a:xfrm>
            <a:off x="560750" y="2087048"/>
            <a:ext cx="8277896" cy="2309348"/>
            <a:chOff x="450760" y="-2912353"/>
            <a:chExt cx="16555793" cy="4618696"/>
          </a:xfrm>
        </p:grpSpPr>
        <p:sp>
          <p:nvSpPr>
            <p:cNvPr id="11" name="TextBox 11"/>
            <p:cNvSpPr txBox="1"/>
            <p:nvPr/>
          </p:nvSpPr>
          <p:spPr>
            <a:xfrm>
              <a:off x="684424" y="-2912353"/>
              <a:ext cx="16322129" cy="318035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defTabSz="609630">
                <a:lnSpc>
                  <a:spcPts val="6240"/>
                </a:lnSpc>
                <a:spcBef>
                  <a:spcPct val="0"/>
                </a:spcBef>
              </a:pPr>
              <a:r>
                <a:rPr lang="en-US" sz="5200" b="1" dirty="0">
                  <a:solidFill>
                    <a:srgbClr val="F7F9F9"/>
                  </a:solidFill>
                  <a:latin typeface="Arvo Bold"/>
                  <a:ea typeface="Arvo Bold"/>
                  <a:cs typeface="Arvo Bold"/>
                  <a:sym typeface="Arvo Bold"/>
                </a:rPr>
                <a:t>High School Course Credit Recommendations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450760" y="1172863"/>
              <a:ext cx="10548789" cy="533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59851" lvl="1" indent="-179926" defTabSz="609630">
                <a:lnSpc>
                  <a:spcPts val="2333"/>
                </a:lnSpc>
                <a:buFont typeface="Arial"/>
                <a:buChar char="•"/>
              </a:pPr>
              <a:r>
                <a:rPr lang="en-US" sz="1666" dirty="0">
                  <a:solidFill>
                    <a:srgbClr val="F7F9F9"/>
                  </a:solidFill>
                  <a:latin typeface="Lato"/>
                  <a:ea typeface="Lato"/>
                  <a:cs typeface="Lato"/>
                  <a:sym typeface="Lato"/>
                </a:rPr>
                <a:t>December 10, 2024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0490410" y="-769751"/>
            <a:ext cx="1768078" cy="2057400"/>
            <a:chOff x="0" y="0"/>
            <a:chExt cx="6985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98500" cy="812800"/>
            </a:xfrm>
            <a:custGeom>
              <a:avLst/>
              <a:gdLst/>
              <a:ahLst/>
              <a:cxnLst/>
              <a:rect l="l" t="t" r="r" b="b"/>
              <a:pathLst>
                <a:path w="698500" h="812800">
                  <a:moveTo>
                    <a:pt x="349250" y="0"/>
                  </a:moveTo>
                  <a:lnTo>
                    <a:pt x="698500" y="203200"/>
                  </a:lnTo>
                  <a:lnTo>
                    <a:pt x="698500" y="609600"/>
                  </a:lnTo>
                  <a:lnTo>
                    <a:pt x="349250" y="812800"/>
                  </a:lnTo>
                  <a:lnTo>
                    <a:pt x="0" y="609600"/>
                  </a:lnTo>
                  <a:lnTo>
                    <a:pt x="0" y="203200"/>
                  </a:lnTo>
                  <a:lnTo>
                    <a:pt x="349250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A20013"/>
              </a:solidFill>
              <a:prstDash val="solid"/>
              <a:miter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101600"/>
              <a:ext cx="698500" cy="571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3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 rot="1879612">
            <a:off x="8804975" y="335336"/>
            <a:ext cx="2347674" cy="2031805"/>
          </a:xfrm>
          <a:custGeom>
            <a:avLst/>
            <a:gdLst/>
            <a:ahLst/>
            <a:cxnLst/>
            <a:rect l="l" t="t" r="r" b="b"/>
            <a:pathLst>
              <a:path w="3521511" h="3047707">
                <a:moveTo>
                  <a:pt x="0" y="0"/>
                </a:moveTo>
                <a:lnTo>
                  <a:pt x="3521511" y="0"/>
                </a:lnTo>
                <a:lnTo>
                  <a:pt x="3521511" y="3047708"/>
                </a:lnTo>
                <a:lnTo>
                  <a:pt x="0" y="30477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1879612">
            <a:off x="10919646" y="384961"/>
            <a:ext cx="2347674" cy="2031805"/>
          </a:xfrm>
          <a:custGeom>
            <a:avLst/>
            <a:gdLst/>
            <a:ahLst/>
            <a:cxnLst/>
            <a:rect l="l" t="t" r="r" b="b"/>
            <a:pathLst>
              <a:path w="3521511" h="3047707">
                <a:moveTo>
                  <a:pt x="0" y="0"/>
                </a:moveTo>
                <a:lnTo>
                  <a:pt x="3521511" y="0"/>
                </a:lnTo>
                <a:lnTo>
                  <a:pt x="3521511" y="3047707"/>
                </a:lnTo>
                <a:lnTo>
                  <a:pt x="0" y="304770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8920387">
            <a:off x="7776390" y="-1510815"/>
            <a:ext cx="2352537" cy="2036014"/>
          </a:xfrm>
          <a:custGeom>
            <a:avLst/>
            <a:gdLst/>
            <a:ahLst/>
            <a:cxnLst/>
            <a:rect l="l" t="t" r="r" b="b"/>
            <a:pathLst>
              <a:path w="3528805" h="3054021">
                <a:moveTo>
                  <a:pt x="0" y="0"/>
                </a:moveTo>
                <a:lnTo>
                  <a:pt x="3528805" y="0"/>
                </a:lnTo>
                <a:lnTo>
                  <a:pt x="3528805" y="3054020"/>
                </a:lnTo>
                <a:lnTo>
                  <a:pt x="0" y="305402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12679613">
            <a:off x="9819582" y="2196454"/>
            <a:ext cx="2352537" cy="2036014"/>
          </a:xfrm>
          <a:custGeom>
            <a:avLst/>
            <a:gdLst/>
            <a:ahLst/>
            <a:cxnLst/>
            <a:rect l="l" t="t" r="r" b="b"/>
            <a:pathLst>
              <a:path w="3528805" h="3054021">
                <a:moveTo>
                  <a:pt x="0" y="0"/>
                </a:moveTo>
                <a:lnTo>
                  <a:pt x="3528805" y="0"/>
                </a:lnTo>
                <a:lnTo>
                  <a:pt x="3528805" y="3054021"/>
                </a:lnTo>
                <a:lnTo>
                  <a:pt x="0" y="305402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8867833" y="315669"/>
            <a:ext cx="2221958" cy="2071141"/>
          </a:xfrm>
          <a:custGeom>
            <a:avLst/>
            <a:gdLst/>
            <a:ahLst/>
            <a:cxnLst/>
            <a:rect l="l" t="t" r="r" b="b"/>
            <a:pathLst>
              <a:path w="3332937" h="3106711">
                <a:moveTo>
                  <a:pt x="0" y="0"/>
                </a:moveTo>
                <a:lnTo>
                  <a:pt x="3332937" y="0"/>
                </a:lnTo>
                <a:lnTo>
                  <a:pt x="3332937" y="3106710"/>
                </a:lnTo>
                <a:lnTo>
                  <a:pt x="0" y="310671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t="-3069" b="-4212"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-421999" y="649068"/>
            <a:ext cx="9291688" cy="7509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6400"/>
              </a:lnSpc>
              <a:spcBef>
                <a:spcPct val="0"/>
              </a:spcBef>
            </a:pPr>
            <a:r>
              <a:rPr lang="en-US" sz="4000" b="1">
                <a:solidFill>
                  <a:srgbClr val="F7F9F9"/>
                </a:solidFill>
                <a:latin typeface="Arvo Bold"/>
                <a:ea typeface="Arvo Bold"/>
                <a:sym typeface="Arvo Bold"/>
              </a:rPr>
              <a:t>Alignment to District Goals</a:t>
            </a:r>
            <a:endParaRPr lang="en-US" sz="400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4266797" y="5571852"/>
            <a:ext cx="6756483" cy="3631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3120"/>
              </a:lnSpc>
              <a:spcBef>
                <a:spcPct val="0"/>
              </a:spcBef>
            </a:pPr>
            <a:r>
              <a:rPr lang="en-US" sz="2000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Effective and efficient financial planning</a:t>
            </a:r>
            <a:endParaRPr lang="en-US" sz="1200" dirty="0">
              <a:solidFill>
                <a:srgbClr val="403A4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227383" y="4954143"/>
            <a:ext cx="6826884" cy="4310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Governance Goal #3</a:t>
            </a:r>
            <a:endParaRPr lang="en-US" sz="2400" b="1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</p:txBody>
      </p:sp>
      <p:grpSp>
        <p:nvGrpSpPr>
          <p:cNvPr id="26" name="Group 8">
            <a:extLst>
              <a:ext uri="{FF2B5EF4-FFF2-40B4-BE49-F238E27FC236}">
                <a16:creationId xmlns:a16="http://schemas.microsoft.com/office/drawing/2014/main" id="{E48F6739-DF20-B49E-FFF2-FB0903DD4903}"/>
              </a:ext>
            </a:extLst>
          </p:cNvPr>
          <p:cNvGrpSpPr/>
          <p:nvPr/>
        </p:nvGrpSpPr>
        <p:grpSpPr>
          <a:xfrm>
            <a:off x="4214712" y="2879926"/>
            <a:ext cx="6798018" cy="1659956"/>
            <a:chOff x="0" y="0"/>
            <a:chExt cx="3133810" cy="4032690"/>
          </a:xfrm>
        </p:grpSpPr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4A69DB0A-B4BC-A122-425C-221777C28F0E}"/>
                </a:ext>
              </a:extLst>
            </p:cNvPr>
            <p:cNvSpPr/>
            <p:nvPr/>
          </p:nvSpPr>
          <p:spPr>
            <a:xfrm>
              <a:off x="0" y="0"/>
              <a:ext cx="3133810" cy="4032690"/>
            </a:xfrm>
            <a:custGeom>
              <a:avLst/>
              <a:gdLst/>
              <a:ahLst/>
              <a:cxnLst/>
              <a:rect l="l" t="t" r="r" b="b"/>
              <a:pathLst>
                <a:path w="3133810" h="4032690">
                  <a:moveTo>
                    <a:pt x="3009350" y="4032689"/>
                  </a:moveTo>
                  <a:lnTo>
                    <a:pt x="124460" y="4032689"/>
                  </a:lnTo>
                  <a:cubicBezTo>
                    <a:pt x="55880" y="4032689"/>
                    <a:pt x="0" y="3976809"/>
                    <a:pt x="0" y="390822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09350" y="0"/>
                  </a:lnTo>
                  <a:cubicBezTo>
                    <a:pt x="3077930" y="0"/>
                    <a:pt x="3133810" y="55880"/>
                    <a:pt x="3133810" y="124460"/>
                  </a:cubicBezTo>
                  <a:lnTo>
                    <a:pt x="3133810" y="3908229"/>
                  </a:lnTo>
                  <a:cubicBezTo>
                    <a:pt x="3133810" y="3976809"/>
                    <a:pt x="3077930" y="4032690"/>
                    <a:pt x="3009350" y="4032690"/>
                  </a:cubicBezTo>
                  <a:close/>
                </a:path>
              </a:pathLst>
            </a:custGeom>
            <a:solidFill>
              <a:srgbClr val="F7F9F9"/>
            </a:solidFill>
          </p:spPr>
        </p:sp>
      </p:grpSp>
      <p:sp>
        <p:nvSpPr>
          <p:cNvPr id="23" name="TextBox 23"/>
          <p:cNvSpPr txBox="1"/>
          <p:nvPr/>
        </p:nvSpPr>
        <p:spPr>
          <a:xfrm>
            <a:off x="4219404" y="3016299"/>
            <a:ext cx="6807177" cy="4433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Governance Goal #2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4225974" y="3509196"/>
            <a:ext cx="6736778" cy="76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3120"/>
              </a:lnSpc>
              <a:spcBef>
                <a:spcPct val="0"/>
              </a:spcBef>
            </a:pPr>
            <a:r>
              <a:rPr lang="en-US" sz="2000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Alignment of strategies, initiatives, and resources </a:t>
            </a:r>
            <a:endParaRPr lang="en-US" sz="1200" dirty="0">
              <a:solidFill>
                <a:srgbClr val="403A4F"/>
              </a:solidFill>
              <a:latin typeface="Calibri"/>
              <a:ea typeface="Lato"/>
              <a:cs typeface="Calibri"/>
              <a:sym typeface="Lato"/>
            </a:endParaRPr>
          </a:p>
          <a:p>
            <a:pPr algn="ctr" defTabSz="609630">
              <a:lnSpc>
                <a:spcPts val="3120"/>
              </a:lnSpc>
              <a:spcBef>
                <a:spcPct val="0"/>
              </a:spcBef>
            </a:pPr>
            <a:r>
              <a:rPr lang="en-US" sz="2000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to the FCS Learner Profile</a:t>
            </a:r>
            <a:endParaRPr lang="en-US" sz="1200" dirty="0">
              <a:solidFill>
                <a:srgbClr val="403A4F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28" name="Group 8">
            <a:extLst>
              <a:ext uri="{FF2B5EF4-FFF2-40B4-BE49-F238E27FC236}">
                <a16:creationId xmlns:a16="http://schemas.microsoft.com/office/drawing/2014/main" id="{033D388B-74C6-1C80-DA2E-8827C820E2B6}"/>
              </a:ext>
            </a:extLst>
          </p:cNvPr>
          <p:cNvGrpSpPr/>
          <p:nvPr/>
        </p:nvGrpSpPr>
        <p:grpSpPr>
          <a:xfrm>
            <a:off x="682290" y="1774301"/>
            <a:ext cx="3210885" cy="4531472"/>
            <a:chOff x="0" y="0"/>
            <a:chExt cx="3133810" cy="4032690"/>
          </a:xfrm>
        </p:grpSpPr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A80198C3-C01D-E49F-2D62-0B0444E31EEA}"/>
                </a:ext>
              </a:extLst>
            </p:cNvPr>
            <p:cNvSpPr/>
            <p:nvPr/>
          </p:nvSpPr>
          <p:spPr>
            <a:xfrm>
              <a:off x="0" y="0"/>
              <a:ext cx="3133810" cy="4032690"/>
            </a:xfrm>
            <a:custGeom>
              <a:avLst/>
              <a:gdLst/>
              <a:ahLst/>
              <a:cxnLst/>
              <a:rect l="l" t="t" r="r" b="b"/>
              <a:pathLst>
                <a:path w="3133810" h="4032690">
                  <a:moveTo>
                    <a:pt x="3009350" y="4032689"/>
                  </a:moveTo>
                  <a:lnTo>
                    <a:pt x="124460" y="4032689"/>
                  </a:lnTo>
                  <a:cubicBezTo>
                    <a:pt x="55880" y="4032689"/>
                    <a:pt x="0" y="3976809"/>
                    <a:pt x="0" y="390822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09350" y="0"/>
                  </a:lnTo>
                  <a:cubicBezTo>
                    <a:pt x="3077930" y="0"/>
                    <a:pt x="3133810" y="55880"/>
                    <a:pt x="3133810" y="124460"/>
                  </a:cubicBezTo>
                  <a:lnTo>
                    <a:pt x="3133810" y="3908229"/>
                  </a:lnTo>
                  <a:cubicBezTo>
                    <a:pt x="3133810" y="3976809"/>
                    <a:pt x="3077930" y="4032690"/>
                    <a:pt x="3009350" y="4032690"/>
                  </a:cubicBezTo>
                  <a:close/>
                </a:path>
              </a:pathLst>
            </a:custGeom>
            <a:solidFill>
              <a:srgbClr val="F7F9F9"/>
            </a:solidFill>
          </p:spPr>
        </p:sp>
      </p:grpSp>
      <p:sp>
        <p:nvSpPr>
          <p:cNvPr id="25" name="TextBox 23">
            <a:extLst>
              <a:ext uri="{FF2B5EF4-FFF2-40B4-BE49-F238E27FC236}">
                <a16:creationId xmlns:a16="http://schemas.microsoft.com/office/drawing/2014/main" id="{B4BFF02C-DEC9-80E8-A6A7-9336DB2CB148}"/>
              </a:ext>
            </a:extLst>
          </p:cNvPr>
          <p:cNvSpPr txBox="1"/>
          <p:nvPr/>
        </p:nvSpPr>
        <p:spPr>
          <a:xfrm>
            <a:off x="798494" y="1961212"/>
            <a:ext cx="3056298" cy="9177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endParaRPr lang="en-US" sz="2400" b="1" dirty="0">
              <a:solidFill>
                <a:srgbClr val="403A4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The Learner Experience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A1B9D72A-2393-EBB2-D176-E4E022771C0E}"/>
              </a:ext>
            </a:extLst>
          </p:cNvPr>
          <p:cNvSpPr txBox="1"/>
          <p:nvPr/>
        </p:nvSpPr>
        <p:spPr>
          <a:xfrm>
            <a:off x="811713" y="2943146"/>
            <a:ext cx="3005604" cy="76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3120"/>
              </a:lnSpc>
              <a:spcBef>
                <a:spcPct val="0"/>
              </a:spcBef>
            </a:pPr>
            <a:r>
              <a:rPr lang="en-US" sz="2000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Increase student growth and achievement</a:t>
            </a:r>
            <a:endParaRPr lang="en-US" sz="1200" dirty="0">
              <a:solidFill>
                <a:srgbClr val="403A4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13D30-2F58-1171-0BA5-B57042C1FEEC}"/>
              </a:ext>
            </a:extLst>
          </p:cNvPr>
          <p:cNvSpPr txBox="1"/>
          <p:nvPr/>
        </p:nvSpPr>
        <p:spPr>
          <a:xfrm>
            <a:off x="-1198197" y="3682017"/>
            <a:ext cx="7025424" cy="1003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br>
              <a:rPr lang="en-US" sz="20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-US" sz="20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Social &amp; Emotional Health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E7BDA2-9867-5054-C5F4-897D8B7F728B}"/>
              </a:ext>
            </a:extLst>
          </p:cNvPr>
          <p:cNvSpPr txBox="1"/>
          <p:nvPr/>
        </p:nvSpPr>
        <p:spPr>
          <a:xfrm>
            <a:off x="-1412136" y="1774301"/>
            <a:ext cx="7418230" cy="534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defTabSz="609630">
              <a:lnSpc>
                <a:spcPts val="3768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Strategic Plan: </a:t>
            </a:r>
          </a:p>
        </p:txBody>
      </p:sp>
      <p:sp>
        <p:nvSpPr>
          <p:cNvPr id="12" name="TextBox 22">
            <a:extLst>
              <a:ext uri="{FF2B5EF4-FFF2-40B4-BE49-F238E27FC236}">
                <a16:creationId xmlns:a16="http://schemas.microsoft.com/office/drawing/2014/main" id="{C053A736-9637-B7F0-10AE-56D37C52AD50}"/>
              </a:ext>
            </a:extLst>
          </p:cNvPr>
          <p:cNvSpPr txBox="1"/>
          <p:nvPr/>
        </p:nvSpPr>
        <p:spPr>
          <a:xfrm>
            <a:off x="849188" y="4696877"/>
            <a:ext cx="3005604" cy="11582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3120"/>
              </a:lnSpc>
              <a:spcBef>
                <a:spcPct val="0"/>
              </a:spcBef>
            </a:pPr>
            <a:r>
              <a:rPr lang="en-US" sz="2000" dirty="0">
                <a:solidFill>
                  <a:srgbClr val="403A4F"/>
                </a:solidFill>
                <a:latin typeface="Lato"/>
                <a:ea typeface="Lato"/>
                <a:cs typeface="Lato"/>
                <a:sym typeface="Lato"/>
              </a:rPr>
              <a:t>Promote respect, wellness, and balance for staff and students</a:t>
            </a:r>
            <a:endParaRPr lang="en-US" sz="1200" dirty="0">
              <a:solidFill>
                <a:srgbClr val="403A4F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76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38777" y="414584"/>
            <a:ext cx="11285683" cy="6028832"/>
            <a:chOff x="0" y="0"/>
            <a:chExt cx="4458542" cy="23817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58541" cy="2381761"/>
            </a:xfrm>
            <a:custGeom>
              <a:avLst/>
              <a:gdLst/>
              <a:ahLst/>
              <a:cxnLst/>
              <a:rect l="l" t="t" r="r" b="b"/>
              <a:pathLst>
                <a:path w="4458541" h="2381761">
                  <a:moveTo>
                    <a:pt x="0" y="0"/>
                  </a:moveTo>
                  <a:lnTo>
                    <a:pt x="4458541" y="0"/>
                  </a:lnTo>
                  <a:lnTo>
                    <a:pt x="4458541" y="2381761"/>
                  </a:lnTo>
                  <a:lnTo>
                    <a:pt x="0" y="2381761"/>
                  </a:lnTo>
                  <a:close/>
                </a:path>
              </a:pathLst>
            </a:custGeom>
            <a:solidFill>
              <a:srgbClr val="F7F9F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58542" cy="241986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517031" y="1882631"/>
            <a:ext cx="4787463" cy="4289569"/>
          </a:xfrm>
          <a:prstGeom prst="rect">
            <a:avLst/>
          </a:prstGeom>
        </p:spPr>
        <p:txBody>
          <a:bodyPr lIns="33867" tIns="33867" rIns="33867" bIns="33867" rtlCol="0" anchor="ctr"/>
          <a:lstStyle/>
          <a:p>
            <a:pPr algn="ctr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Freeform 13"/>
          <p:cNvSpPr/>
          <p:nvPr/>
        </p:nvSpPr>
        <p:spPr>
          <a:xfrm rot="8764160">
            <a:off x="11087646" y="251854"/>
            <a:ext cx="2347674" cy="2031805"/>
          </a:xfrm>
          <a:custGeom>
            <a:avLst/>
            <a:gdLst/>
            <a:ahLst/>
            <a:cxnLst/>
            <a:rect l="l" t="t" r="r" b="b"/>
            <a:pathLst>
              <a:path w="3521511" h="3047707">
                <a:moveTo>
                  <a:pt x="0" y="0"/>
                </a:moveTo>
                <a:lnTo>
                  <a:pt x="3521511" y="0"/>
                </a:lnTo>
                <a:lnTo>
                  <a:pt x="3521511" y="3047708"/>
                </a:lnTo>
                <a:lnTo>
                  <a:pt x="0" y="30477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 rot="-2035839">
            <a:off x="9897512" y="-1506182"/>
            <a:ext cx="2352537" cy="2036014"/>
          </a:xfrm>
          <a:custGeom>
            <a:avLst/>
            <a:gdLst/>
            <a:ahLst/>
            <a:cxnLst/>
            <a:rect l="l" t="t" r="r" b="b"/>
            <a:pathLst>
              <a:path w="3528805" h="3054021">
                <a:moveTo>
                  <a:pt x="0" y="0"/>
                </a:moveTo>
                <a:lnTo>
                  <a:pt x="3528806" y="0"/>
                </a:lnTo>
                <a:lnTo>
                  <a:pt x="3528806" y="3054020"/>
                </a:lnTo>
                <a:lnTo>
                  <a:pt x="0" y="30540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748671F-230B-A241-F73F-BDFC8C323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697284"/>
              </p:ext>
            </p:extLst>
          </p:nvPr>
        </p:nvGraphicFramePr>
        <p:xfrm>
          <a:off x="1262130" y="1712358"/>
          <a:ext cx="9710670" cy="416684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924935">
                  <a:extLst>
                    <a:ext uri="{9D8B030D-6E8A-4147-A177-3AD203B41FA5}">
                      <a16:colId xmlns:a16="http://schemas.microsoft.com/office/drawing/2014/main" val="2898672420"/>
                    </a:ext>
                  </a:extLst>
                </a:gridCol>
                <a:gridCol w="3785735">
                  <a:extLst>
                    <a:ext uri="{9D8B030D-6E8A-4147-A177-3AD203B41FA5}">
                      <a16:colId xmlns:a16="http://schemas.microsoft.com/office/drawing/2014/main" val="4062675600"/>
                    </a:ext>
                  </a:extLst>
                </a:gridCol>
              </a:tblGrid>
              <a:tr h="373208"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 School Course Credit Recommendations 2024</a:t>
                      </a:r>
                      <a:endParaRPr lang="en-US" sz="16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E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497324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Middle School (Grades 6-8) </a:t>
                      </a:r>
                      <a:endParaRPr lang="en-US" sz="16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Implementation Timeline</a:t>
                      </a:r>
                      <a:endParaRPr lang="en-US" sz="16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459554"/>
                  </a:ext>
                </a:extLst>
              </a:tr>
              <a:tr h="342043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high school course credit(s)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 be awarded to middle school students taking self-pay high school courses </a:t>
                      </a:r>
                      <a:r>
                        <a:rPr lang="en-US" sz="1600" b="0" i="0" u="sng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outside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the school day schedule.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  <a:p>
                      <a:pPr rtl="0" fontAlgn="t"/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Rising 9th-grade students may earn </a:t>
                      </a:r>
                      <a:r>
                        <a:rPr lang="en-US" sz="1600" b="0" i="0" u="sng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 to 1 (.5/.5 or 1) high school credit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for self-pay online courses (FVA or GAVS only)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during the summer after 8th grade to be added to the high school transcript but </a:t>
                      </a:r>
                      <a:r>
                        <a:rPr lang="en-US" sz="1600" b="1" i="0" u="sng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factored into the overall GPA. 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  <a:p>
                      <a:pPr rtl="0" fontAlgn="t"/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*A student is classified as a high school student after the official entry date for ninth grade. JBC(4)-R(2)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Implemented- JBC(4)-R(3)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SY24-25- June 2024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  <a:p>
                      <a:pPr algn="ctr" rtl="0" fontAlgn="t"/>
                      <a:br>
                        <a:rPr lang="en-US" sz="1600" dirty="0">
                          <a:effectLst/>
                        </a:rPr>
                      </a:b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Summer 2025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346107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A1F7115-C4FC-6DE5-E65A-DB849A928CB4}"/>
              </a:ext>
            </a:extLst>
          </p:cNvPr>
          <p:cNvSpPr txBox="1"/>
          <p:nvPr/>
        </p:nvSpPr>
        <p:spPr>
          <a:xfrm>
            <a:off x="3298005" y="725184"/>
            <a:ext cx="5159339" cy="7131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0960" tIns="30480" rIns="60960" bIns="304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609630"/>
            <a:r>
              <a:rPr lang="en-US" sz="4234" b="1">
                <a:solidFill>
                  <a:srgbClr val="403A4F"/>
                </a:solidFill>
                <a:latin typeface="Arvo Bold"/>
                <a:ea typeface="Arvo Bold"/>
              </a:rPr>
              <a:t>Middle School</a:t>
            </a:r>
            <a:endParaRPr lang="en-US" sz="120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76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99047" y="414584"/>
            <a:ext cx="11285683" cy="6028832"/>
            <a:chOff x="0" y="0"/>
            <a:chExt cx="4458542" cy="23817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58541" cy="2381761"/>
            </a:xfrm>
            <a:custGeom>
              <a:avLst/>
              <a:gdLst/>
              <a:ahLst/>
              <a:cxnLst/>
              <a:rect l="l" t="t" r="r" b="b"/>
              <a:pathLst>
                <a:path w="4458541" h="2381761">
                  <a:moveTo>
                    <a:pt x="0" y="0"/>
                  </a:moveTo>
                  <a:lnTo>
                    <a:pt x="4458541" y="0"/>
                  </a:lnTo>
                  <a:lnTo>
                    <a:pt x="4458541" y="2381761"/>
                  </a:lnTo>
                  <a:lnTo>
                    <a:pt x="0" y="2381761"/>
                  </a:lnTo>
                  <a:close/>
                </a:path>
              </a:pathLst>
            </a:custGeom>
            <a:solidFill>
              <a:srgbClr val="F7F9F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458542" cy="241986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 rot="8764160">
            <a:off x="11087646" y="251854"/>
            <a:ext cx="2347674" cy="2031805"/>
          </a:xfrm>
          <a:custGeom>
            <a:avLst/>
            <a:gdLst/>
            <a:ahLst/>
            <a:cxnLst/>
            <a:rect l="l" t="t" r="r" b="b"/>
            <a:pathLst>
              <a:path w="3521511" h="3047707">
                <a:moveTo>
                  <a:pt x="0" y="0"/>
                </a:moveTo>
                <a:lnTo>
                  <a:pt x="3521511" y="0"/>
                </a:lnTo>
                <a:lnTo>
                  <a:pt x="3521511" y="3047708"/>
                </a:lnTo>
                <a:lnTo>
                  <a:pt x="0" y="30477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 rot="-2035839">
            <a:off x="9897512" y="-1506182"/>
            <a:ext cx="2352537" cy="2036014"/>
          </a:xfrm>
          <a:custGeom>
            <a:avLst/>
            <a:gdLst/>
            <a:ahLst/>
            <a:cxnLst/>
            <a:rect l="l" t="t" r="r" b="b"/>
            <a:pathLst>
              <a:path w="3528805" h="3054021">
                <a:moveTo>
                  <a:pt x="0" y="0"/>
                </a:moveTo>
                <a:lnTo>
                  <a:pt x="3528806" y="0"/>
                </a:lnTo>
                <a:lnTo>
                  <a:pt x="3528806" y="3054020"/>
                </a:lnTo>
                <a:lnTo>
                  <a:pt x="0" y="30540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1F7115-C4FC-6DE5-E65A-DB849A928CB4}"/>
              </a:ext>
            </a:extLst>
          </p:cNvPr>
          <p:cNvSpPr txBox="1"/>
          <p:nvPr/>
        </p:nvSpPr>
        <p:spPr>
          <a:xfrm>
            <a:off x="3195263" y="553948"/>
            <a:ext cx="5159339" cy="7131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0960" tIns="30480" rIns="60960" bIns="304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609630"/>
            <a:r>
              <a:rPr lang="en-US" sz="4234" b="1">
                <a:solidFill>
                  <a:srgbClr val="403A4F"/>
                </a:solidFill>
                <a:latin typeface="Arvo Bold"/>
                <a:ea typeface="Arvo Bold"/>
              </a:rPr>
              <a:t>High School</a:t>
            </a:r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9C3840-2751-C3F5-3528-ED2049C55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90006"/>
              </p:ext>
            </p:extLst>
          </p:nvPr>
        </p:nvGraphicFramePr>
        <p:xfrm>
          <a:off x="721216" y="1267093"/>
          <a:ext cx="10322417" cy="460567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391763">
                  <a:extLst>
                    <a:ext uri="{9D8B030D-6E8A-4147-A177-3AD203B41FA5}">
                      <a16:colId xmlns:a16="http://schemas.microsoft.com/office/drawing/2014/main" val="999456154"/>
                    </a:ext>
                  </a:extLst>
                </a:gridCol>
                <a:gridCol w="2930654">
                  <a:extLst>
                    <a:ext uri="{9D8B030D-6E8A-4147-A177-3AD203B41FA5}">
                      <a16:colId xmlns:a16="http://schemas.microsoft.com/office/drawing/2014/main" val="2896677073"/>
                    </a:ext>
                  </a:extLst>
                </a:gridCol>
              </a:tblGrid>
              <a:tr h="519134">
                <a:tc>
                  <a:txBody>
                    <a:bodyPr/>
                    <a:lstStyle/>
                    <a:p>
                      <a:pPr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 School (Grades 9-12)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Implementation Timeline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02938"/>
                  </a:ext>
                </a:extLst>
              </a:tr>
              <a:tr h="1404748">
                <a:tc>
                  <a:txBody>
                    <a:bodyPr/>
                    <a:lstStyle/>
                    <a:p>
                      <a:pPr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Students in grades 9-12 may earn up to 1 </a:t>
                      </a:r>
                      <a:r>
                        <a:rPr lang="en-US" sz="1300" b="1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(.5/.5 or 1) high school credit 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 self-pay online courses (GAVS </a:t>
                      </a:r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FVA only) outside their regular school schedule per semester to be added to the high school transcript and factored into the overall GPA. 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Students in grades 9-12 may earn </a:t>
                      </a:r>
                      <a:r>
                        <a:rPr lang="en-US" sz="1300" b="1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 to 1(.5/.5 or 1) high school credit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for self-pay online courses (GAVS </a:t>
                      </a:r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FVA only) taken during the summer to be added to the high school transcript and factored into the overall GPA. 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SY25-26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2028 - Rising sophomores 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2029 - Entering freshmen 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320341"/>
                  </a:ext>
                </a:extLst>
              </a:tr>
              <a:tr h="310139">
                <a:tc>
                  <a:txBody>
                    <a:bodyPr/>
                    <a:lstStyle/>
                    <a:p>
                      <a:pPr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Dual Enrollment 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Implementation Timeline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650494"/>
                  </a:ext>
                </a:extLst>
              </a:tr>
              <a:tr h="1185826">
                <a:tc>
                  <a:txBody>
                    <a:bodyPr/>
                    <a:lstStyle/>
                    <a:p>
                      <a:pPr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Dual Enrollment courses, funded through </a:t>
                      </a:r>
                      <a:r>
                        <a:rPr lang="en-US" sz="1300" b="0" i="0" u="none" strike="noStrike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GAfutures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(30 hours), 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rtl="0" fontAlgn="t"/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 be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added to the student’s transcript </a:t>
                      </a:r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factored into the overall GPA.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SY25-26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2028 - Rising sophomores 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2029 - Entering freshmen </a:t>
                      </a:r>
                      <a:endParaRPr lang="en-US" sz="130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225766"/>
                  </a:ext>
                </a:extLst>
              </a:tr>
              <a:tr h="1185826">
                <a:tc>
                  <a:txBody>
                    <a:bodyPr/>
                    <a:lstStyle/>
                    <a:p>
                      <a:pPr rtl="0" fontAlgn="t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Self-pay Dual Enrollment</a:t>
                      </a: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courses </a:t>
                      </a:r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 be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added to the student’s transcript but </a:t>
                      </a:r>
                      <a:r>
                        <a:rPr lang="en-US" sz="13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 not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be factored into the overall GPA.</a:t>
                      </a:r>
                      <a:endParaRPr lang="en-US" sz="1300">
                        <a:effectLst/>
                        <a:latin typeface="Arial"/>
                      </a:endParaRPr>
                    </a:p>
                    <a:p>
                      <a:pPr fontAlgn="t"/>
                      <a:br>
                        <a:rPr lang="en-US" sz="8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SY25-26</a:t>
                      </a:r>
                      <a:endParaRPr lang="en-US" sz="1300" dirty="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2028 - Rising sophomores </a:t>
                      </a:r>
                      <a:endParaRPr lang="en-US" sz="1300" dirty="0">
                        <a:effectLst/>
                        <a:latin typeface="Arial"/>
                      </a:endParaRPr>
                    </a:p>
                    <a:p>
                      <a:pPr algn="ctr" rtl="0" fontAlgn="t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Graduation Cohort 2029 - Entering freshmen </a:t>
                      </a:r>
                      <a:endParaRPr lang="en-US" sz="1300" dirty="0">
                        <a:effectLst/>
                        <a:latin typeface="Arial"/>
                      </a:endParaRPr>
                    </a:p>
                  </a:txBody>
                  <a:tcPr marL="42333" marR="42333" marT="42333" marB="4233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0372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09FD27-E1C7-F798-2C9A-27A5FE85C076}"/>
              </a:ext>
            </a:extLst>
          </p:cNvPr>
          <p:cNvSpPr txBox="1"/>
          <p:nvPr/>
        </p:nvSpPr>
        <p:spPr>
          <a:xfrm>
            <a:off x="1669503" y="5932323"/>
            <a:ext cx="5895653" cy="225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0960" tIns="30480" rIns="60960" bIns="304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/>
            <a:r>
              <a:rPr lang="en-US" sz="1067" dirty="0">
                <a:solidFill>
                  <a:prstClr val="black"/>
                </a:solidFill>
                <a:latin typeface="Arial"/>
                <a:cs typeface="Arial"/>
              </a:rPr>
              <a:t>*Exceptions can be made for students with credit deficiencies in </a:t>
            </a:r>
            <a:r>
              <a:rPr lang="en-US" sz="1067" u="sng" dirty="0">
                <a:solidFill>
                  <a:prstClr val="black"/>
                </a:solidFill>
                <a:latin typeface="Arial"/>
                <a:cs typeface="Arial"/>
              </a:rPr>
              <a:t>required</a:t>
            </a:r>
            <a:r>
              <a:rPr lang="en-US" sz="1067" dirty="0">
                <a:solidFill>
                  <a:prstClr val="black"/>
                </a:solidFill>
                <a:latin typeface="Arial"/>
                <a:cs typeface="Arial"/>
              </a:rPr>
              <a:t> graduation courses.  </a:t>
            </a:r>
            <a:endParaRPr lang="en-US" sz="1067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293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3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9488" y="114368"/>
            <a:ext cx="11732709" cy="6388633"/>
            <a:chOff x="0" y="0"/>
            <a:chExt cx="4635144" cy="252390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635144" cy="2523904"/>
            </a:xfrm>
            <a:custGeom>
              <a:avLst/>
              <a:gdLst/>
              <a:ahLst/>
              <a:cxnLst/>
              <a:rect l="l" t="t" r="r" b="b"/>
              <a:pathLst>
                <a:path w="4635144" h="2523904">
                  <a:moveTo>
                    <a:pt x="0" y="0"/>
                  </a:moveTo>
                  <a:lnTo>
                    <a:pt x="4635144" y="0"/>
                  </a:lnTo>
                  <a:lnTo>
                    <a:pt x="4635144" y="2523904"/>
                  </a:lnTo>
                  <a:lnTo>
                    <a:pt x="0" y="2523904"/>
                  </a:lnTo>
                  <a:close/>
                </a:path>
              </a:pathLst>
            </a:custGeom>
            <a:solidFill>
              <a:srgbClr val="F7F9F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635144" cy="256200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19012" y="1073629"/>
            <a:ext cx="4787463" cy="4764661"/>
            <a:chOff x="0" y="0"/>
            <a:chExt cx="1891343" cy="16279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91343" cy="1627969"/>
            </a:xfrm>
            <a:custGeom>
              <a:avLst/>
              <a:gdLst/>
              <a:ahLst/>
              <a:cxnLst/>
              <a:rect l="l" t="t" r="r" b="b"/>
              <a:pathLst>
                <a:path w="1891343" h="1627969">
                  <a:moveTo>
                    <a:pt x="0" y="0"/>
                  </a:moveTo>
                  <a:lnTo>
                    <a:pt x="1891343" y="0"/>
                  </a:lnTo>
                  <a:lnTo>
                    <a:pt x="1891343" y="1627969"/>
                  </a:lnTo>
                  <a:lnTo>
                    <a:pt x="0" y="1627969"/>
                  </a:lnTo>
                  <a:close/>
                </a:path>
              </a:pathLst>
            </a:custGeom>
            <a:solidFill>
              <a:srgbClr val="223E6C">
                <a:alpha val="9804"/>
              </a:srgbClr>
            </a:solidFill>
            <a:ln w="38100" cap="sq">
              <a:solidFill>
                <a:srgbClr val="223E6C">
                  <a:alpha val="9804"/>
                </a:srgbClr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66675"/>
              <a:ext cx="1891343" cy="169464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80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285862" y="1050322"/>
            <a:ext cx="4787463" cy="4787968"/>
            <a:chOff x="0" y="0"/>
            <a:chExt cx="1891343" cy="162796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891343" cy="1627969"/>
            </a:xfrm>
            <a:custGeom>
              <a:avLst/>
              <a:gdLst/>
              <a:ahLst/>
              <a:cxnLst/>
              <a:rect l="l" t="t" r="r" b="b"/>
              <a:pathLst>
                <a:path w="1891343" h="1627969">
                  <a:moveTo>
                    <a:pt x="0" y="0"/>
                  </a:moveTo>
                  <a:lnTo>
                    <a:pt x="1891343" y="0"/>
                  </a:lnTo>
                  <a:lnTo>
                    <a:pt x="1891343" y="1627969"/>
                  </a:lnTo>
                  <a:lnTo>
                    <a:pt x="0" y="1627969"/>
                  </a:lnTo>
                  <a:close/>
                </a:path>
              </a:pathLst>
            </a:custGeom>
            <a:solidFill>
              <a:srgbClr val="223E6C">
                <a:alpha val="9804"/>
              </a:srgbClr>
            </a:solidFill>
            <a:ln w="38100" cap="sq">
              <a:solidFill>
                <a:srgbClr val="223E6C">
                  <a:alpha val="9804"/>
                </a:srgbClr>
              </a:solidFill>
              <a:prstDash val="solid"/>
              <a:miter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66675"/>
              <a:ext cx="1891343" cy="169464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800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6175021" y="354999"/>
            <a:ext cx="4787463" cy="598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12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403A4F"/>
                </a:solidFill>
                <a:latin typeface="Arvo Bold"/>
                <a:ea typeface="Arvo Bold"/>
                <a:cs typeface="Arvo Bold"/>
              </a:rPr>
              <a:t>Communication Tools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56338" y="378306"/>
            <a:ext cx="4787463" cy="598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12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403A4F"/>
                </a:solidFill>
                <a:latin typeface="Arvo Bold"/>
                <a:ea typeface="Arvo Bold"/>
                <a:cs typeface="Arvo Bold"/>
              </a:rPr>
              <a:t>Updates &amp; Next Steps</a:t>
            </a:r>
          </a:p>
        </p:txBody>
      </p:sp>
      <p:sp>
        <p:nvSpPr>
          <p:cNvPr id="13" name="Freeform 13"/>
          <p:cNvSpPr/>
          <p:nvPr/>
        </p:nvSpPr>
        <p:spPr>
          <a:xfrm rot="8764160">
            <a:off x="11087646" y="251854"/>
            <a:ext cx="2347674" cy="2031805"/>
          </a:xfrm>
          <a:custGeom>
            <a:avLst/>
            <a:gdLst/>
            <a:ahLst/>
            <a:cxnLst/>
            <a:rect l="l" t="t" r="r" b="b"/>
            <a:pathLst>
              <a:path w="3521511" h="3047707">
                <a:moveTo>
                  <a:pt x="0" y="0"/>
                </a:moveTo>
                <a:lnTo>
                  <a:pt x="3521511" y="0"/>
                </a:lnTo>
                <a:lnTo>
                  <a:pt x="3521511" y="3047708"/>
                </a:lnTo>
                <a:lnTo>
                  <a:pt x="0" y="30477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 rot="-2035839">
            <a:off x="9897512" y="-1506182"/>
            <a:ext cx="2352537" cy="2036014"/>
          </a:xfrm>
          <a:custGeom>
            <a:avLst/>
            <a:gdLst/>
            <a:ahLst/>
            <a:cxnLst/>
            <a:rect l="l" t="t" r="r" b="b"/>
            <a:pathLst>
              <a:path w="3528805" h="3054021">
                <a:moveTo>
                  <a:pt x="0" y="0"/>
                </a:moveTo>
                <a:lnTo>
                  <a:pt x="3528806" y="0"/>
                </a:lnTo>
                <a:lnTo>
                  <a:pt x="3528806" y="3054020"/>
                </a:lnTo>
                <a:lnTo>
                  <a:pt x="0" y="30540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979074" y="953881"/>
            <a:ext cx="4619096" cy="59926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8611" indent="-228611" defTabSz="609630">
              <a:buFont typeface="Wingdings"/>
              <a:buChar char="ü"/>
            </a:pPr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marL="228611" indent="-228611" defTabSz="609630">
              <a:buFont typeface="Wingdings"/>
              <a:buChar char="ü"/>
            </a:pPr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November 19- BOE presentation by HS principals (Supported by BOE with feedback </a:t>
            </a:r>
            <a:r>
              <a:rPr lang="en-US" sz="1867" b="1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to expand the implementation to cohorts 2028 and 2029. SY25-26 Rising 9th &amp; 10th </a:t>
            </a:r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  <a:p>
            <a:pPr marL="304815" indent="-304815" defTabSz="609630">
              <a:buFont typeface="Wingdings"/>
              <a:buChar char="ü"/>
            </a:pPr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Communication and affirmation regarding the shifts with the University of Georgia and Georgia Tech</a:t>
            </a:r>
          </a:p>
          <a:p>
            <a:pPr marL="304815" indent="-304815" defTabSz="609630">
              <a:buFont typeface="Wingdings"/>
              <a:buChar char="ü"/>
            </a:pPr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December- Updates provided to MS/HS principals, MS/HS counselors, MS/HS schedulers, and system departments</a:t>
            </a:r>
          </a:p>
          <a:p>
            <a:pPr marL="304815" indent="-304815" defTabSz="609630">
              <a:buFont typeface="Wingdings"/>
              <a:buChar char="ü"/>
            </a:pPr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Adjustments made to reflect changes in verbiage of Board regulations</a:t>
            </a:r>
          </a:p>
          <a:p>
            <a:pPr defTabSz="609630"/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defTabSz="609630"/>
            <a:r>
              <a:rPr lang="en-US" sz="1867" dirty="0">
                <a:solidFill>
                  <a:srgbClr val="403A4F"/>
                </a:solidFill>
                <a:latin typeface="Lato"/>
                <a:ea typeface="Lato"/>
                <a:cs typeface="Lato"/>
              </a:rPr>
              <a:t>January – Direct communication with students and parents at local schools.</a:t>
            </a:r>
          </a:p>
          <a:p>
            <a:pPr defTabSz="609630"/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defTabSz="609630"/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marL="228611" indent="-228611" defTabSz="609630">
              <a:buFont typeface="Wingdings"/>
              <a:buChar char="ü"/>
            </a:pPr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marL="228611" indent="-228611" defTabSz="609630">
              <a:buFont typeface="Wingdings"/>
              <a:buChar char="ü"/>
            </a:pPr>
            <a:endParaRPr lang="en-US" sz="1600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553626" y="1577414"/>
            <a:ext cx="4199148" cy="31958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04815" indent="-304815" defTabSz="609630">
              <a:buFont typeface="Wingdings"/>
              <a:buChar char="ü"/>
            </a:pPr>
            <a:endParaRPr lang="en-US" sz="1867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marL="304815" indent="-304815" defTabSz="609630">
              <a:buFont typeface="Wingdings"/>
              <a:buChar char="ü"/>
            </a:pPr>
            <a:r>
              <a:rPr lang="en-US" sz="2100" dirty="0">
                <a:solidFill>
                  <a:srgbClr val="403A4F"/>
                </a:solidFill>
                <a:latin typeface="Lato"/>
                <a:ea typeface="Lato"/>
                <a:cs typeface="La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 Pager</a:t>
            </a:r>
            <a:endParaRPr lang="en-US" sz="2100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defTabSz="609630"/>
            <a:endParaRPr lang="en-US" sz="2100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marL="304815" indent="-304815" defTabSz="609630">
              <a:buFont typeface="Wingdings"/>
              <a:buChar char="ü"/>
            </a:pPr>
            <a:r>
              <a:rPr lang="en-US" sz="2100" dirty="0">
                <a:solidFill>
                  <a:srgbClr val="403A4F"/>
                </a:solidFill>
                <a:latin typeface="Calibri"/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HS Course Recommendations 2024</a:t>
            </a:r>
            <a:endParaRPr lang="en-US" sz="2100" dirty="0">
              <a:solidFill>
                <a:srgbClr val="403A4F"/>
              </a:solidFill>
              <a:latin typeface="Lato"/>
              <a:ea typeface="Lato"/>
              <a:cs typeface="Lato"/>
            </a:endParaRPr>
          </a:p>
          <a:p>
            <a:pPr defTabSz="609630"/>
            <a:endParaRPr lang="en-US" sz="2100" dirty="0">
              <a:solidFill>
                <a:srgbClr val="403A4F"/>
              </a:solidFill>
              <a:latin typeface="Calibri"/>
              <a:ea typeface="Calibri"/>
              <a:cs typeface="Calibri"/>
            </a:endParaRPr>
          </a:p>
          <a:p>
            <a:pPr marL="304815" indent="-304815" defTabSz="609630">
              <a:buFont typeface="Wingdings"/>
              <a:buChar char="ü"/>
            </a:pPr>
            <a:r>
              <a:rPr lang="en-US" sz="2100" dirty="0">
                <a:solidFill>
                  <a:srgbClr val="403A4F"/>
                </a:solidFill>
                <a:latin typeface="Calibri"/>
                <a:ea typeface="Calibri"/>
                <a:cs typeface="Calibri"/>
              </a:rPr>
              <a:t>High School Profiles- continue collaboration with Amy Short and HS lead counselors to ensure all school profiles reflect the shifts by cohort. </a:t>
            </a:r>
            <a:endParaRPr lang="en-US" sz="21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2B7981-F762-7F1A-6D73-3A41FAE99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38" y="0"/>
            <a:ext cx="107750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913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540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Bartlett, Amy</dc:creator>
  <cp:lastModifiedBy>Bartlett, Amy</cp:lastModifiedBy>
  <cp:revision>2</cp:revision>
  <dcterms:created xsi:type="dcterms:W3CDTF">2024-12-09T16:22:23Z</dcterms:created>
  <dcterms:modified xsi:type="dcterms:W3CDTF">2024-12-10T13:07:17Z</dcterms:modified>
</cp:coreProperties>
</file>