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1" r:id="rId10"/>
    <p:sldId id="262" r:id="rId11"/>
    <p:sldId id="265" r:id="rId12"/>
    <p:sldId id="267" r:id="rId13"/>
    <p:sldId id="268" r:id="rId14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D7F"/>
    <a:srgbClr val="FF5050"/>
    <a:srgbClr val="FF3300"/>
    <a:srgbClr val="B25EAE"/>
    <a:srgbClr val="FFFF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1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6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2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5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9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7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3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4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9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1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39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erlingvolunteer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adyouth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4A1FC3-D51F-49C5-A520-3CB3BF1C0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D6A395-8B77-4B2D-AA7E-1B4CE370C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0ACFA-955E-F169-FCFE-87E98A2583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596" b="7134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A7F321-EC59-4A78-9B96-8389BF727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2499"/>
            <a:ext cx="5060498" cy="325185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YMMS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52948-94B3-4050-A869-8BCEE3A38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76" y="4527857"/>
            <a:ext cx="5054362" cy="1520988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SEPTEMBER 15 , 2024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5372E1-5D0A-4FE4-B20F-D0CF85FD0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3081F5-C318-4421-A7E9-D7F6810B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4232E4E-9FD7-40BF-8A5E-7B74221F1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70" y="5086289"/>
            <a:ext cx="3419475" cy="10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FC512A4-0F0C-4B2F-83DC-15FCF34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253A52-97BD-4DA5-9B11-E6BEADF0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52499"/>
            <a:ext cx="5546988" cy="36111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u="sng" dirty="0"/>
              <a:t>HONORS</a:t>
            </a:r>
            <a:br>
              <a:rPr lang="en-US" sz="4400" dirty="0"/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To Register for Honors: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1. Secretary TAB – C011/Honors 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2. Insert Honors – Select a Member name – Select Honor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 Enter Instructor’s name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4. Click “Save”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If you have multiple members for the same Honor, you can select option “ By Honor”  and register members by clicking on the box next to their name.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71E9BF-3803-4420-B44E-706521331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CA75957-7A4F-451C-A6EE-E44749BAFDC9}"/>
              </a:ext>
            </a:extLst>
          </p:cNvPr>
          <p:cNvPicPr/>
          <p:nvPr/>
        </p:nvPicPr>
        <p:blipFill rotWithShape="1">
          <a:blip r:embed="rId2"/>
          <a:srcRect t="13034" r="5555" b="17735"/>
          <a:stretch/>
        </p:blipFill>
        <p:spPr bwMode="auto">
          <a:xfrm>
            <a:off x="647701" y="1265535"/>
            <a:ext cx="4569634" cy="181719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6C0E8-DFB6-4E61-992E-4D733D7157DE}"/>
              </a:ext>
            </a:extLst>
          </p:cNvPr>
          <p:cNvPicPr/>
          <p:nvPr/>
        </p:nvPicPr>
        <p:blipFill rotWithShape="1">
          <a:blip r:embed="rId3"/>
          <a:srcRect l="2083" r="14005" b="9190"/>
          <a:stretch/>
        </p:blipFill>
        <p:spPr bwMode="auto">
          <a:xfrm>
            <a:off x="643467" y="3669549"/>
            <a:ext cx="4260395" cy="250126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2EB19A-266E-4729-918F-1347FC2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57DB35F-3326-48A2-AA44-5AE3B18ED664}"/>
              </a:ext>
            </a:extLst>
          </p:cNvPr>
          <p:cNvSpPr/>
          <p:nvPr/>
        </p:nvSpPr>
        <p:spPr>
          <a:xfrm>
            <a:off x="643467" y="2650921"/>
            <a:ext cx="673605" cy="293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1E044F-FB00-4191-B8F3-CD3FB4AE32E7}"/>
              </a:ext>
            </a:extLst>
          </p:cNvPr>
          <p:cNvSpPr/>
          <p:nvPr/>
        </p:nvSpPr>
        <p:spPr>
          <a:xfrm>
            <a:off x="4387442" y="1946246"/>
            <a:ext cx="829893" cy="243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F0DBC1-127C-4FF2-BFEC-3CF7C49EB509}"/>
              </a:ext>
            </a:extLst>
          </p:cNvPr>
          <p:cNvSpPr/>
          <p:nvPr/>
        </p:nvSpPr>
        <p:spPr>
          <a:xfrm>
            <a:off x="4001549" y="5654180"/>
            <a:ext cx="780176" cy="377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4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CDBAE-0DA5-4D25-93B4-23F57D91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729842"/>
            <a:ext cx="10995024" cy="1298983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B3BF5E2-0A8F-4A54-B56F-90BF502B38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356508"/>
              </p:ext>
            </p:extLst>
          </p:nvPr>
        </p:nvGraphicFramePr>
        <p:xfrm>
          <a:off x="549275" y="2028825"/>
          <a:ext cx="10995024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65008">
                  <a:extLst>
                    <a:ext uri="{9D8B030D-6E8A-4147-A177-3AD203B41FA5}">
                      <a16:colId xmlns:a16="http://schemas.microsoft.com/office/drawing/2014/main" val="2702067625"/>
                    </a:ext>
                  </a:extLst>
                </a:gridCol>
                <a:gridCol w="3665008">
                  <a:extLst>
                    <a:ext uri="{9D8B030D-6E8A-4147-A177-3AD203B41FA5}">
                      <a16:colId xmlns:a16="http://schemas.microsoft.com/office/drawing/2014/main" val="3086002280"/>
                    </a:ext>
                  </a:extLst>
                </a:gridCol>
                <a:gridCol w="3665008">
                  <a:extLst>
                    <a:ext uri="{9D8B030D-6E8A-4147-A177-3AD203B41FA5}">
                      <a16:colId xmlns:a16="http://schemas.microsoft.com/office/drawing/2014/main" val="2550195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648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Pathfinder Area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Cherrie Betaudier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cab2da@aol.com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22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Pathfinder Cluster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Albert Folson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folsonclub@aol.com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35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00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43631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7DA7ED9-0D5F-4BD7-92A2-3852BC9F2AAB}"/>
              </a:ext>
            </a:extLst>
          </p:cNvPr>
          <p:cNvSpPr/>
          <p:nvPr/>
        </p:nvSpPr>
        <p:spPr>
          <a:xfrm>
            <a:off x="647702" y="729841"/>
            <a:ext cx="10915124" cy="1298983"/>
          </a:xfrm>
          <a:prstGeom prst="rect">
            <a:avLst/>
          </a:prstGeom>
          <a:solidFill>
            <a:srgbClr val="EBF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NORTH AREA</a:t>
            </a:r>
          </a:p>
        </p:txBody>
      </p:sp>
    </p:spTree>
    <p:extLst>
      <p:ext uri="{BB962C8B-B14F-4D97-AF65-F5344CB8AC3E}">
        <p14:creationId xmlns:p14="http://schemas.microsoft.com/office/powerpoint/2010/main" val="182944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46B8-4295-43CF-8911-5D1944A2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F51069-90E4-4934-88F3-2C15F43301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343383"/>
              </p:ext>
            </p:extLst>
          </p:nvPr>
        </p:nvGraphicFramePr>
        <p:xfrm>
          <a:off x="549275" y="2028825"/>
          <a:ext cx="10995024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65008">
                  <a:extLst>
                    <a:ext uri="{9D8B030D-6E8A-4147-A177-3AD203B41FA5}">
                      <a16:colId xmlns:a16="http://schemas.microsoft.com/office/drawing/2014/main" val="3646639771"/>
                    </a:ext>
                  </a:extLst>
                </a:gridCol>
                <a:gridCol w="3665008">
                  <a:extLst>
                    <a:ext uri="{9D8B030D-6E8A-4147-A177-3AD203B41FA5}">
                      <a16:colId xmlns:a16="http://schemas.microsoft.com/office/drawing/2014/main" val="49449601"/>
                    </a:ext>
                  </a:extLst>
                </a:gridCol>
                <a:gridCol w="3665008">
                  <a:extLst>
                    <a:ext uri="{9D8B030D-6E8A-4147-A177-3AD203B41FA5}">
                      <a16:colId xmlns:a16="http://schemas.microsoft.com/office/drawing/2014/main" val="1886082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04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Pathfinder Area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Yolanda Acevedo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/>
                        <a:t>Yolanda.Acevedo@gmail.com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18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Pathfinder Cluster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Victoria Arnoux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/>
                        <a:t>ms_Arnoux@msn.com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674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Pathfinder Cluster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Derryll Fox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/>
                        <a:t>dnfox@gmail.com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28201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CEB0EE1-AA82-427E-B6A8-6B049A6A88F3}"/>
              </a:ext>
            </a:extLst>
          </p:cNvPr>
          <p:cNvSpPr/>
          <p:nvPr/>
        </p:nvSpPr>
        <p:spPr>
          <a:xfrm>
            <a:off x="679508" y="662730"/>
            <a:ext cx="469784" cy="83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323C6E-5F3C-4B3B-8FBD-6F7870F8E565}"/>
              </a:ext>
            </a:extLst>
          </p:cNvPr>
          <p:cNvSpPr/>
          <p:nvPr/>
        </p:nvSpPr>
        <p:spPr>
          <a:xfrm>
            <a:off x="548004" y="950976"/>
            <a:ext cx="10995024" cy="1077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WEST AREA</a:t>
            </a:r>
          </a:p>
        </p:txBody>
      </p:sp>
    </p:spTree>
    <p:extLst>
      <p:ext uri="{BB962C8B-B14F-4D97-AF65-F5344CB8AC3E}">
        <p14:creationId xmlns:p14="http://schemas.microsoft.com/office/powerpoint/2010/main" val="314533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E376-4F9F-42E3-83E6-5EEB444F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4956E2-10F0-43B1-BD4D-DB3645275E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9275" y="2028825"/>
          <a:ext cx="10383520" cy="26696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53080">
                  <a:extLst>
                    <a:ext uri="{9D8B030D-6E8A-4147-A177-3AD203B41FA5}">
                      <a16:colId xmlns:a16="http://schemas.microsoft.com/office/drawing/2014/main" val="1849300786"/>
                    </a:ext>
                  </a:extLst>
                </a:gridCol>
                <a:gridCol w="3665220">
                  <a:extLst>
                    <a:ext uri="{9D8B030D-6E8A-4147-A177-3AD203B41FA5}">
                      <a16:colId xmlns:a16="http://schemas.microsoft.com/office/drawing/2014/main" val="474987073"/>
                    </a:ext>
                  </a:extLst>
                </a:gridCol>
                <a:gridCol w="3665220">
                  <a:extLst>
                    <a:ext uri="{9D8B030D-6E8A-4147-A177-3AD203B41FA5}">
                      <a16:colId xmlns:a16="http://schemas.microsoft.com/office/drawing/2014/main" val="1229749662"/>
                    </a:ext>
                  </a:extLst>
                </a:gridCol>
              </a:tblGrid>
              <a:tr h="382128">
                <a:tc>
                  <a:txBody>
                    <a:bodyPr/>
                    <a:lstStyle/>
                    <a:p>
                      <a:r>
                        <a:rPr lang="en-US" dirty="0"/>
                        <a:t>PATH Area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/>
                        <a:t>Lurlet Gordon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/>
                        <a:t>tinziela@gmail.com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914971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r>
                        <a:rPr lang="en-US" dirty="0"/>
                        <a:t>PATH Zone A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/>
                        <a:t>John Estremera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/>
                        <a:t>estremerajohn@yahoo.com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186696"/>
                  </a:ext>
                </a:extLst>
              </a:tr>
              <a:tr h="382128">
                <a:tc>
                  <a:txBody>
                    <a:bodyPr/>
                    <a:lstStyle/>
                    <a:p>
                      <a:r>
                        <a:rPr lang="en-US" dirty="0"/>
                        <a:t>PATH Cluster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/>
                        <a:t>Richard Crespo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/>
                        <a:t>crespodas@gmail.com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26181"/>
                  </a:ext>
                </a:extLst>
              </a:tr>
              <a:tr h="382128">
                <a:tc>
                  <a:txBody>
                    <a:bodyPr/>
                    <a:lstStyle/>
                    <a:p>
                      <a:r>
                        <a:rPr lang="en-US" dirty="0"/>
                        <a:t>PATH Cluster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/>
                        <a:t>Erik Wyand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/>
                        <a:t>erikwyand@priserv.com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57331"/>
                  </a:ext>
                </a:extLst>
              </a:tr>
              <a:tr h="382128">
                <a:tc>
                  <a:txBody>
                    <a:bodyPr/>
                    <a:lstStyle/>
                    <a:p>
                      <a:r>
                        <a:rPr lang="en-US" dirty="0"/>
                        <a:t>PATH Cluster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/>
                        <a:t>Eric Hernandez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/>
                        <a:t>ericshernandez2000@gmail.com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52502"/>
                  </a:ext>
                </a:extLst>
              </a:tr>
              <a:tr h="382128">
                <a:tc>
                  <a:txBody>
                    <a:bodyPr/>
                    <a:lstStyle/>
                    <a:p>
                      <a:r>
                        <a:rPr lang="en-US" dirty="0"/>
                        <a:t>PATH Zone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/>
                        <a:t>Ruben Rodriguez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/>
                        <a:t>ruben29@hotmail.com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00381"/>
                  </a:ext>
                </a:extLst>
              </a:tr>
              <a:tr h="382128">
                <a:tc>
                  <a:txBody>
                    <a:bodyPr/>
                    <a:lstStyle/>
                    <a:p>
                      <a:r>
                        <a:rPr lang="en-US" dirty="0"/>
                        <a:t>PATH Cluster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/>
                        <a:t>Sai Vidal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/>
                        <a:t>vjarillo27@hotmail.com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8073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F22DFBA-FCC5-47D5-AC53-931B93CD6DDC}"/>
              </a:ext>
            </a:extLst>
          </p:cNvPr>
          <p:cNvSpPr/>
          <p:nvPr/>
        </p:nvSpPr>
        <p:spPr>
          <a:xfrm>
            <a:off x="551606" y="946684"/>
            <a:ext cx="10992692" cy="1086433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CENTRAL AREA</a:t>
            </a:r>
          </a:p>
        </p:txBody>
      </p:sp>
    </p:spTree>
    <p:extLst>
      <p:ext uri="{BB962C8B-B14F-4D97-AF65-F5344CB8AC3E}">
        <p14:creationId xmlns:p14="http://schemas.microsoft.com/office/powerpoint/2010/main" val="355591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385852E-347F-47F1-BBB4-8FCBCE907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D10E2-55F2-4ADF-BEF3-2B479014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6877594" cy="1252217"/>
          </a:xfrm>
        </p:spPr>
        <p:txBody>
          <a:bodyPr>
            <a:normAutofit/>
          </a:bodyPr>
          <a:lstStyle/>
          <a:p>
            <a:r>
              <a:rPr lang="en-US" dirty="0"/>
              <a:t>New or Returning Directors/Secretaries.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D9708A-1A52-41C8-BA18-A5DBC10DA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E329EF8-4491-41DB-90B3-127C6E50D9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307" r="1" b="1"/>
          <a:stretch/>
        </p:blipFill>
        <p:spPr>
          <a:xfrm>
            <a:off x="647700" y="2618316"/>
            <a:ext cx="3374069" cy="1212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CC8E9F-2F9F-4DBC-9603-8DBDE909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534" y="2618315"/>
            <a:ext cx="2708670" cy="34395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A27B0-A3A2-480C-914C-226F7DFB8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972378"/>
            <a:ext cx="3418752" cy="5085522"/>
          </a:xfrm>
        </p:spPr>
        <p:txBody>
          <a:bodyPr>
            <a:normAutofit/>
          </a:bodyPr>
          <a:lstStyle/>
          <a:p>
            <a:r>
              <a:rPr lang="en-US" dirty="0"/>
              <a:t>Complete / Renew your Sterling Background Check is if needed.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www.sterlingvolunteers.com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Update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eAdventist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status for new Pathfinder / Adventurer Year. Local Church Clerk would be the person to contact. </a:t>
            </a:r>
            <a:r>
              <a:rPr lang="en-US" sz="1800" b="1" u="sng" dirty="0">
                <a:solidFill>
                  <a:schemeClr val="accent4">
                    <a:lumMod val="75000"/>
                  </a:schemeClr>
                </a:solidFill>
              </a:rPr>
              <a:t>www.eadventist.com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3E704D-83EC-4898-9A1F-3E0473FA1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8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A8CAE98F-93E0-466E-B310-16D4D8EC4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995E8-40EC-4FF6-9484-CAAB45A0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6195060" cy="3893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To Request / Reactivate an Account go to </a:t>
            </a:r>
            <a:r>
              <a:rPr lang="en-US" sz="2000" dirty="0">
                <a:hlinkClick r:id="rId2"/>
              </a:rPr>
              <a:t>www.nadyouth.com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Click on Request an account and follow the Steps to Update your personal information / registration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After it is completed, it will take  2-3 days for the Conference Secretary to see and release your account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When you log into your account make sure the CODE that is displayed is entered in CAPS</a:t>
            </a:r>
            <a:br>
              <a:rPr lang="en-US" sz="2000" dirty="0"/>
            </a:br>
            <a:endParaRPr lang="en-US" sz="2000" dirty="0"/>
          </a:p>
        </p:txBody>
      </p: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6356756D-F21A-48D4-A0AC-96B0DEC1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A4C892-3A63-48F7-88E3-135DC2A9C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82" b="6562"/>
          <a:stretch/>
        </p:blipFill>
        <p:spPr>
          <a:xfrm>
            <a:off x="8115300" y="952500"/>
            <a:ext cx="3429000" cy="51054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03744B-1AFB-4A05-9F7B-3FF0FAB0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2A167-085D-4548-9C75-AB3D6183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/>
              <a:t>MEMBERS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DEC36-E308-48B6-B279-8534D747B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528051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add a new member, click 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Secretary  Tab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Members Tab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Fill out the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need to change/update data for existing member, click on “Options” select “View Profile”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9B7EDF-6125-47E2-B173-7E7D46C07CF5}"/>
              </a:ext>
            </a:extLst>
          </p:cNvPr>
          <p:cNvPicPr/>
          <p:nvPr/>
        </p:nvPicPr>
        <p:blipFill rotWithShape="1">
          <a:blip r:embed="rId2"/>
          <a:srcRect t="28419"/>
          <a:stretch/>
        </p:blipFill>
        <p:spPr bwMode="auto">
          <a:xfrm>
            <a:off x="557923" y="1791092"/>
            <a:ext cx="6678696" cy="2789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4E9DBEE-12B5-4772-A3B9-1AB3CBCFEDAD}"/>
              </a:ext>
            </a:extLst>
          </p:cNvPr>
          <p:cNvSpPr/>
          <p:nvPr/>
        </p:nvSpPr>
        <p:spPr>
          <a:xfrm>
            <a:off x="10307952" y="2013358"/>
            <a:ext cx="289464" cy="100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A026606-1E19-43B5-90F1-59DEBC3FD8B7}"/>
              </a:ext>
            </a:extLst>
          </p:cNvPr>
          <p:cNvSpPr/>
          <p:nvPr/>
        </p:nvSpPr>
        <p:spPr>
          <a:xfrm>
            <a:off x="10163220" y="2483141"/>
            <a:ext cx="289463" cy="100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524897-B22F-421F-AFF5-4468A1BF3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084815" y="3858456"/>
            <a:ext cx="310923" cy="4571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277DB6E-A02B-418B-A368-AD4CF4BB17A0}"/>
              </a:ext>
            </a:extLst>
          </p:cNvPr>
          <p:cNvSpPr/>
          <p:nvPr/>
        </p:nvSpPr>
        <p:spPr>
          <a:xfrm>
            <a:off x="9430212" y="5905500"/>
            <a:ext cx="259072" cy="117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A0AF233-1753-40DF-AAC4-9CFCFFFD5AEC}"/>
              </a:ext>
            </a:extLst>
          </p:cNvPr>
          <p:cNvSpPr/>
          <p:nvPr/>
        </p:nvSpPr>
        <p:spPr>
          <a:xfrm>
            <a:off x="10163220" y="2952924"/>
            <a:ext cx="434196" cy="159392"/>
          </a:xfrm>
          <a:prstGeom prst="rightArrow">
            <a:avLst>
              <a:gd name="adj1" fmla="val 50000"/>
              <a:gd name="adj2" fmla="val 51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8C6B66-B337-44D0-AC3B-7380F124C1B3}"/>
              </a:ext>
            </a:extLst>
          </p:cNvPr>
          <p:cNvSpPr/>
          <p:nvPr/>
        </p:nvSpPr>
        <p:spPr>
          <a:xfrm>
            <a:off x="5939406" y="1954635"/>
            <a:ext cx="939566" cy="323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AEF68F-A974-4397-8EA7-0ADFB74AA069}"/>
              </a:ext>
            </a:extLst>
          </p:cNvPr>
          <p:cNvSpPr/>
          <p:nvPr/>
        </p:nvSpPr>
        <p:spPr>
          <a:xfrm>
            <a:off x="557923" y="3716323"/>
            <a:ext cx="683648" cy="315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3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5DB2D-6888-4305-8D19-460327CD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1409700"/>
            <a:ext cx="5281506" cy="476840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If you need to change / update personal data (DOB, SV date, Name) Click on “Update tab “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When update is completed scroll down and click “Save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DDC35F-0ADE-445C-8C24-EAEDF02751C9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0880" t="18590" r="32176" b="-2778"/>
          <a:stretch/>
        </p:blipFill>
        <p:spPr bwMode="auto">
          <a:xfrm>
            <a:off x="652566" y="1841500"/>
            <a:ext cx="5179869" cy="4768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174E4E4-8088-4FD1-B942-9F5931BC53A9}"/>
              </a:ext>
            </a:extLst>
          </p:cNvPr>
          <p:cNvSpPr/>
          <p:nvPr/>
        </p:nvSpPr>
        <p:spPr>
          <a:xfrm>
            <a:off x="652566" y="2892490"/>
            <a:ext cx="532422" cy="3638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ECA1A5-70B1-4738-B90A-6A9F97EC3261}"/>
              </a:ext>
            </a:extLst>
          </p:cNvPr>
          <p:cNvSpPr/>
          <p:nvPr/>
        </p:nvSpPr>
        <p:spPr>
          <a:xfrm>
            <a:off x="1196582" y="6178106"/>
            <a:ext cx="1149292" cy="386078"/>
          </a:xfrm>
          <a:prstGeom prst="rect">
            <a:avLst/>
          </a:prstGeom>
          <a:solidFill>
            <a:srgbClr val="FAFAF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AEF5DE-3501-49F3-91F5-A5B6FAB67051}"/>
              </a:ext>
            </a:extLst>
          </p:cNvPr>
          <p:cNvSpPr/>
          <p:nvPr/>
        </p:nvSpPr>
        <p:spPr>
          <a:xfrm>
            <a:off x="1476462" y="3944178"/>
            <a:ext cx="46139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CEFB45-64B2-4A35-A1C8-1A27F54BA5F4}"/>
              </a:ext>
            </a:extLst>
          </p:cNvPr>
          <p:cNvSpPr/>
          <p:nvPr/>
        </p:nvSpPr>
        <p:spPr>
          <a:xfrm>
            <a:off x="1476462" y="5180622"/>
            <a:ext cx="55367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4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FC512A4-0F0C-4B2F-83DC-15FCF34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01CC2-7678-4805-ACD9-C8ECABE0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52499"/>
            <a:ext cx="5546988" cy="3251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u="sng" dirty="0"/>
              <a:t>EVENT REGISTRATION</a:t>
            </a: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r>
              <a:rPr lang="en-US" sz="2000" dirty="0">
                <a:solidFill>
                  <a:schemeClr val="tx1"/>
                </a:solidFill>
              </a:rPr>
              <a:t>1. Secretary TAB – C014 / Register 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2. Records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3. Register Members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71E9BF-3803-4420-B44E-706521331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8159503-8A36-4934-AA84-21809C296EB5}"/>
              </a:ext>
            </a:extLst>
          </p:cNvPr>
          <p:cNvPicPr/>
          <p:nvPr/>
        </p:nvPicPr>
        <p:blipFill rotWithShape="1">
          <a:blip r:embed="rId2"/>
          <a:srcRect l="352" t="20513" r="-352" b="15812"/>
          <a:stretch/>
        </p:blipFill>
        <p:spPr bwMode="auto">
          <a:xfrm>
            <a:off x="647701" y="1129700"/>
            <a:ext cx="4569634" cy="229928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ED527-4AF8-4F50-A39B-98EC635454A7}"/>
              </a:ext>
            </a:extLst>
          </p:cNvPr>
          <p:cNvPicPr/>
          <p:nvPr/>
        </p:nvPicPr>
        <p:blipFill rotWithShape="1">
          <a:blip r:embed="rId3"/>
          <a:srcRect l="895" t="16136" r="9753" b="8069"/>
          <a:stretch/>
        </p:blipFill>
        <p:spPr bwMode="auto">
          <a:xfrm>
            <a:off x="647700" y="3755822"/>
            <a:ext cx="4569634" cy="210289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2EB19A-266E-4729-918F-1347FC2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7CD7025-6139-4957-8E64-E264C4A6741E}"/>
              </a:ext>
            </a:extLst>
          </p:cNvPr>
          <p:cNvSpPr/>
          <p:nvPr/>
        </p:nvSpPr>
        <p:spPr>
          <a:xfrm>
            <a:off x="541176" y="2351314"/>
            <a:ext cx="802432" cy="233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08C11C-FC6F-431F-BE8F-82BAE7D3187A}"/>
              </a:ext>
            </a:extLst>
          </p:cNvPr>
          <p:cNvSpPr/>
          <p:nvPr/>
        </p:nvSpPr>
        <p:spPr>
          <a:xfrm>
            <a:off x="4756558" y="2114026"/>
            <a:ext cx="293614" cy="233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C8A05F-FCC6-4AFC-95D1-5FFA8C30DB90}"/>
              </a:ext>
            </a:extLst>
          </p:cNvPr>
          <p:cNvSpPr/>
          <p:nvPr/>
        </p:nvSpPr>
        <p:spPr>
          <a:xfrm>
            <a:off x="3028426" y="4748169"/>
            <a:ext cx="947956" cy="352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AB474EC-ACF1-4DF2-9950-ED91D3868006}"/>
              </a:ext>
            </a:extLst>
          </p:cNvPr>
          <p:cNvSpPr/>
          <p:nvPr/>
        </p:nvSpPr>
        <p:spPr>
          <a:xfrm>
            <a:off x="8212822" y="36827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4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FC512A4-0F0C-4B2F-83DC-15FCF34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C9AAD-6E29-42B3-95E7-2DF77B54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87" y="1033094"/>
            <a:ext cx="5003074" cy="3251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4. Select Members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(by clicking the box next to the name)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5.Click on the “PAY” TAB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6. Proceed to a Payment Window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 PayPal / Credit /Debit Card )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71E9BF-3803-4420-B44E-706521331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0AE6B0A-1AF9-4C56-BD4F-9C309128EAD5}"/>
              </a:ext>
            </a:extLst>
          </p:cNvPr>
          <p:cNvPicPr/>
          <p:nvPr/>
        </p:nvPicPr>
        <p:blipFill rotWithShape="1">
          <a:blip r:embed="rId2"/>
          <a:srcRect l="-162" t="23964" r="4488" b="-592"/>
          <a:stretch/>
        </p:blipFill>
        <p:spPr bwMode="auto">
          <a:xfrm>
            <a:off x="6541226" y="1087209"/>
            <a:ext cx="5003074" cy="217385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4E369A8-6B89-48CA-825B-9ED9D3DE256D}"/>
              </a:ext>
            </a:extLst>
          </p:cNvPr>
          <p:cNvPicPr/>
          <p:nvPr/>
        </p:nvPicPr>
        <p:blipFill rotWithShape="1">
          <a:blip r:embed="rId3"/>
          <a:srcRect t="22552" r="5289" b="-297"/>
          <a:stretch/>
        </p:blipFill>
        <p:spPr bwMode="auto">
          <a:xfrm>
            <a:off x="6541225" y="3693285"/>
            <a:ext cx="5003074" cy="222796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2EB19A-266E-4729-918F-1347FC2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6672AC64-4652-438A-BD29-EAA1AE1D2B94}"/>
              </a:ext>
            </a:extLst>
          </p:cNvPr>
          <p:cNvSpPr/>
          <p:nvPr/>
        </p:nvSpPr>
        <p:spPr>
          <a:xfrm>
            <a:off x="6541226" y="1903445"/>
            <a:ext cx="624684" cy="2799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CAD8A4-1C63-48FB-85C0-FF43295E7589}"/>
              </a:ext>
            </a:extLst>
          </p:cNvPr>
          <p:cNvSpPr/>
          <p:nvPr/>
        </p:nvSpPr>
        <p:spPr>
          <a:xfrm>
            <a:off x="9034943" y="2583809"/>
            <a:ext cx="805343" cy="3271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F14E7A-8287-4E72-9623-0AD965BAA964}"/>
              </a:ext>
            </a:extLst>
          </p:cNvPr>
          <p:cNvSpPr/>
          <p:nvPr/>
        </p:nvSpPr>
        <p:spPr>
          <a:xfrm>
            <a:off x="10377182" y="1033094"/>
            <a:ext cx="796954" cy="988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7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FC512A4-0F0C-4B2F-83DC-15FCF34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29CD4-6AED-4A68-9912-CD6AA6B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52499"/>
            <a:ext cx="5546988" cy="3251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u="sng" dirty="0"/>
              <a:t>PURCHASING</a:t>
            </a:r>
            <a:br>
              <a:rPr lang="en-US" sz="1800" dirty="0"/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1.Registration TAB – Payments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2. Payment Icon on the right side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3. Add Quantity – Add to Cart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4. Check out &amp; Pay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5. Proceed to a PayPal Window</a:t>
            </a:r>
            <a:endParaRPr lang="en-US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71E9BF-3803-4420-B44E-706521331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4795A51-7A2B-4230-9A94-89153EC13525}"/>
              </a:ext>
            </a:extLst>
          </p:cNvPr>
          <p:cNvPicPr/>
          <p:nvPr/>
        </p:nvPicPr>
        <p:blipFill rotWithShape="1">
          <a:blip r:embed="rId2"/>
          <a:srcRect t="15385" b="22781"/>
          <a:stretch/>
        </p:blipFill>
        <p:spPr bwMode="auto">
          <a:xfrm>
            <a:off x="549012" y="843666"/>
            <a:ext cx="4569634" cy="153288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2EB19A-266E-4729-918F-1347FC2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B477A5-28A1-4378-8C33-E92FF28EB799}"/>
              </a:ext>
            </a:extLst>
          </p:cNvPr>
          <p:cNvSpPr/>
          <p:nvPr/>
        </p:nvSpPr>
        <p:spPr>
          <a:xfrm flipV="1">
            <a:off x="486561" y="1610107"/>
            <a:ext cx="819725" cy="277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BF0504-7AE6-4177-AE12-395AB5EB7E06}"/>
              </a:ext>
            </a:extLst>
          </p:cNvPr>
          <p:cNvSpPr/>
          <p:nvPr/>
        </p:nvSpPr>
        <p:spPr>
          <a:xfrm>
            <a:off x="4546833" y="1466109"/>
            <a:ext cx="402671" cy="1439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B82968-49F1-4921-9ABB-6C9B5561B0EF}"/>
              </a:ext>
            </a:extLst>
          </p:cNvPr>
          <p:cNvPicPr/>
          <p:nvPr/>
        </p:nvPicPr>
        <p:blipFill rotWithShape="1">
          <a:blip r:embed="rId3"/>
          <a:srcRect r="16346"/>
          <a:stretch/>
        </p:blipFill>
        <p:spPr bwMode="auto">
          <a:xfrm>
            <a:off x="574938" y="2998990"/>
            <a:ext cx="4972050" cy="3219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468151-CE2F-4F91-B88D-98676AB757DC}"/>
              </a:ext>
            </a:extLst>
          </p:cNvPr>
          <p:cNvSpPr/>
          <p:nvPr/>
        </p:nvSpPr>
        <p:spPr>
          <a:xfrm>
            <a:off x="1711354" y="4974123"/>
            <a:ext cx="142613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B4FA4-D024-49A2-9031-98580F1BA3FD}"/>
              </a:ext>
            </a:extLst>
          </p:cNvPr>
          <p:cNvSpPr/>
          <p:nvPr/>
        </p:nvSpPr>
        <p:spPr>
          <a:xfrm>
            <a:off x="2340528" y="5330748"/>
            <a:ext cx="780177" cy="222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54B9A9-DD94-416A-B8D7-D5C976741355}"/>
              </a:ext>
            </a:extLst>
          </p:cNvPr>
          <p:cNvSpPr/>
          <p:nvPr/>
        </p:nvSpPr>
        <p:spPr>
          <a:xfrm>
            <a:off x="4664279" y="5330748"/>
            <a:ext cx="882709" cy="2982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5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080994-FAA3-420F-9F40-6C1E4EC93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12FBA7B-DFAD-4BF9-8103-A42CCD46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745561" cy="3491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u="sng" dirty="0"/>
              <a:t>CALENDAR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>
                <a:solidFill>
                  <a:schemeClr val="tx1"/>
                </a:solidFill>
              </a:rPr>
              <a:t>Must be Church Board Approved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To add Events / Meetings: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1. Secretary TAB – Calendar – New Event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2.Enter Title – Select type of Event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 Add a description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4. Set up a reminder ( if needed)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5. Click “Save”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3506EC-EA1C-4966-8949-42E28573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715C154-154E-4D10-9228-4CEB4C44F091}"/>
              </a:ext>
            </a:extLst>
          </p:cNvPr>
          <p:cNvPicPr/>
          <p:nvPr/>
        </p:nvPicPr>
        <p:blipFill>
          <a:blip r:embed="rId2"/>
          <a:srcRect t="5930"/>
          <a:stretch/>
        </p:blipFill>
        <p:spPr>
          <a:xfrm>
            <a:off x="6756105" y="952499"/>
            <a:ext cx="4787620" cy="2443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86CCC-3A2E-494A-88A8-5E2BB5DC0C16}"/>
              </a:ext>
            </a:extLst>
          </p:cNvPr>
          <p:cNvPicPr/>
          <p:nvPr/>
        </p:nvPicPr>
        <p:blipFill rotWithShape="1">
          <a:blip r:embed="rId3"/>
          <a:srcRect t="1963" b="1734"/>
          <a:stretch/>
        </p:blipFill>
        <p:spPr bwMode="auto">
          <a:xfrm>
            <a:off x="6756105" y="3556638"/>
            <a:ext cx="4787620" cy="250126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6AFE1B-27B8-4FE5-8E4E-89FD4BC7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056031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nalogousFromRegularSeedLeftStep">
      <a:dk1>
        <a:srgbClr val="000000"/>
      </a:dk1>
      <a:lt1>
        <a:srgbClr val="FFFFFF"/>
      </a:lt1>
      <a:dk2>
        <a:srgbClr val="1B1937"/>
      </a:dk2>
      <a:lt2>
        <a:srgbClr val="E3E8E2"/>
      </a:lt2>
      <a:accent1>
        <a:srgbClr val="B829E7"/>
      </a:accent1>
      <a:accent2>
        <a:srgbClr val="5717D5"/>
      </a:accent2>
      <a:accent3>
        <a:srgbClr val="2938E7"/>
      </a:accent3>
      <a:accent4>
        <a:srgbClr val="1775D5"/>
      </a:accent4>
      <a:accent5>
        <a:srgbClr val="22B4C2"/>
      </a:accent5>
      <a:accent6>
        <a:srgbClr val="14BB84"/>
      </a:accent6>
      <a:hlink>
        <a:srgbClr val="499331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14967</TotalTime>
  <Words>602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Amasis MT Pro Medium</vt:lpstr>
      <vt:lpstr>Arial</vt:lpstr>
      <vt:lpstr>Univers Light</vt:lpstr>
      <vt:lpstr>TribuneVTI</vt:lpstr>
      <vt:lpstr>YMMS TRAINING</vt:lpstr>
      <vt:lpstr>New or Returning Directors/Secretaries.</vt:lpstr>
      <vt:lpstr>To Request / Reactivate an Account go to www.nadyouth.com  Click on Request an account and follow the Steps to Update your personal information / registration  After it is completed, it will take  2-3 days for the Conference Secretary to see and release your account  When you log into your account make sure the CODE that is displayed is entered in CAPS </vt:lpstr>
      <vt:lpstr>MEMBERS</vt:lpstr>
      <vt:lpstr>PowerPoint Presentation</vt:lpstr>
      <vt:lpstr>EVENT REGISTRATION   1. Secretary TAB – C014 / Register   2. Records  3. Register Members  </vt:lpstr>
      <vt:lpstr>  4. Select Members  (by clicking the box next to the name)  5.Click on the “PAY” TAB  6. Proceed to a Payment Window ( PayPal / Credit /Debit Card ) </vt:lpstr>
      <vt:lpstr>PURCHASING  1.Registration TAB – Payments  2. Payment Icon on the right side   3. Add Quantity – Add to Cart  4. Check out &amp; Pay  5. Proceed to a PayPal Window</vt:lpstr>
      <vt:lpstr>CALENDAR   Must be Church Board Approved  To add Events / Meetings:  1. Secretary TAB – Calendar – New Event  2.Enter Title – Select type of Event  3. Add a description  4. Set up a reminder ( if needed)  5. Click “Save”</vt:lpstr>
      <vt:lpstr>HONORS  To Register for Honors:  1. Secretary TAB – C011/Honors   2. Insert Honors – Select a Member name – Select Honor  3. Enter Instructor’s name  4. Click “Save”  If you have multiple members for the same Honor, you can select option “ By Honor”  and register members by clicking on the box next to their name.</vt:lpstr>
      <vt:lpstr>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YMMS TRAINING</dc:title>
  <dc:creator>Lia Sikalchuk</dc:creator>
  <cp:lastModifiedBy>Lia Sikalchuk</cp:lastModifiedBy>
  <cp:revision>42</cp:revision>
  <cp:lastPrinted>2024-09-11T16:26:37Z</cp:lastPrinted>
  <dcterms:created xsi:type="dcterms:W3CDTF">2024-09-03T16:46:09Z</dcterms:created>
  <dcterms:modified xsi:type="dcterms:W3CDTF">2024-09-14T21:21:41Z</dcterms:modified>
</cp:coreProperties>
</file>