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0" r:id="rId2"/>
    <p:sldId id="25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6822"/>
    <a:srgbClr val="745032"/>
    <a:srgbClr val="867F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87A915-E8BE-445C-9ABC-976ED34F0FEA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5D4DF9-1DFA-47C5-8678-615B2EC2F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8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621C-81D9-478F-92F1-D1ED46FA5728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10E53-1474-486B-A6DF-7ED457DCFF9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7952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621C-81D9-478F-92F1-D1ED46FA5728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10E53-1474-486B-A6DF-7ED457DCF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165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621C-81D9-478F-92F1-D1ED46FA5728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10E53-1474-486B-A6DF-7ED457DCF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178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621C-81D9-478F-92F1-D1ED46FA5728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10E53-1474-486B-A6DF-7ED457DCF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872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621C-81D9-478F-92F1-D1ED46FA5728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10E53-1474-486B-A6DF-7ED457DCFF9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7951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621C-81D9-478F-92F1-D1ED46FA5728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10E53-1474-486B-A6DF-7ED457DCF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880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621C-81D9-478F-92F1-D1ED46FA5728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10E53-1474-486B-A6DF-7ED457DCF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751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621C-81D9-478F-92F1-D1ED46FA5728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10E53-1474-486B-A6DF-7ED457DCF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949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621C-81D9-478F-92F1-D1ED46FA5728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10E53-1474-486B-A6DF-7ED457DCF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792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4B7621C-81D9-478F-92F1-D1ED46FA5728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410E53-1474-486B-A6DF-7ED457DCF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42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621C-81D9-478F-92F1-D1ED46FA5728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10E53-1474-486B-A6DF-7ED457DCF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84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4B7621C-81D9-478F-92F1-D1ED46FA5728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7410E53-1474-486B-A6DF-7ED457DCFF9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600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sonomacounty.ca.gov/Health/Behavioral-Health/Mental-Health-Services-Act/" TargetMode="External"/><Relationship Id="rId2" Type="http://schemas.openxmlformats.org/officeDocument/2006/relationships/hyperlink" Target="https://sonomacounty.ca.gov/Health/Behavioral-Health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onomacounty.ca.gov/Health/Public-Reports/Health-Need-Assessments/Leading-Health-Indicators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Sonoma County Department of Health Services Overview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Impact 100 Redwood circle – October 21, 2020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06576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7B4EA-8841-419C-94AF-919E160E2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Sonoma County Behavioral Health Special Issues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FEC46-0DFE-474E-ADDD-AEB6B1265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745032"/>
                </a:solidFill>
              </a:rPr>
              <a:t>Fill gaps in crisis continuum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745032"/>
                </a:solidFill>
              </a:rPr>
              <a:t>Improve outreach to Latinx population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745032"/>
                </a:solidFill>
              </a:rPr>
              <a:t>Expand youth services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745032"/>
                </a:solidFill>
              </a:rPr>
              <a:t>Housing &amp; Homeless Services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745032"/>
                </a:solidFill>
              </a:rPr>
              <a:t>Expand Forensic Services – Diversion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745032"/>
                </a:solidFill>
              </a:rPr>
              <a:t>Local Suicide Prevention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745032"/>
                </a:solidFill>
              </a:rPr>
              <a:t>Expand SUD Service System </a:t>
            </a:r>
          </a:p>
        </p:txBody>
      </p:sp>
    </p:spTree>
    <p:extLst>
      <p:ext uri="{BB962C8B-B14F-4D97-AF65-F5344CB8AC3E}">
        <p14:creationId xmlns:p14="http://schemas.microsoft.com/office/powerpoint/2010/main" val="636697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71E4E-8640-4382-B4A0-B4D9591EF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F7E11-A85B-4A46-BD73-1B03BE715E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Sonoma County Behavioral Health Services </a:t>
            </a:r>
          </a:p>
          <a:p>
            <a:pPr lvl="1"/>
            <a:r>
              <a:rPr lang="en-US" dirty="0">
                <a:hlinkClick r:id="rId2"/>
              </a:rPr>
              <a:t>https://sonomacounty.ca.gov/Health/Behavioral-Health/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https://sonomacounty.ca.gov/Health/Behavioral-Health/Mental-Health-Services-Act/</a:t>
            </a:r>
            <a:endParaRPr lang="en-US" dirty="0"/>
          </a:p>
          <a:p>
            <a:pPr marL="91440" lvl="1" indent="-91440"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Char char=" "/>
            </a:pPr>
            <a:r>
              <a:rPr lang="en-US" sz="2000" dirty="0"/>
              <a:t>Sonoma County Health Data </a:t>
            </a:r>
          </a:p>
          <a:p>
            <a:pPr lvl="1">
              <a:buSzPct val="100000"/>
            </a:pPr>
            <a:r>
              <a:rPr lang="en-US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https://sonomacounty.ca.gov/Health/Public-Reports/Health-Need-Assessments/Leading-Health-Indicators/</a:t>
            </a:r>
            <a:endParaRPr lang="en-US" dirty="0"/>
          </a:p>
          <a:p>
            <a:pPr lvl="1">
              <a:buSzPct val="100000"/>
            </a:pPr>
            <a:endParaRPr lang="en-US" dirty="0"/>
          </a:p>
          <a:p>
            <a:pPr lvl="1">
              <a:buSzPct val="100000"/>
            </a:pPr>
            <a:endParaRPr lang="en-US" dirty="0"/>
          </a:p>
          <a:p>
            <a:pPr marL="274320" lvl="2" indent="-91440"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Char char=" "/>
            </a:pPr>
            <a:endParaRPr lang="en-US" sz="16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57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Mental Health &amp; Substance Use Disorder Treatment in Sonoma County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5339" y="2024153"/>
            <a:ext cx="10058400" cy="402336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   Private Health Insurance &amp; Providers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   Service Sectors with Behavioral Health services 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3E6822"/>
                </a:solidFill>
              </a:rPr>
              <a:t>Schools 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3E6822"/>
                </a:solidFill>
              </a:rPr>
              <a:t>Primary Care </a:t>
            </a:r>
            <a:r>
              <a:rPr lang="en-US" sz="2800" dirty="0" err="1">
                <a:solidFill>
                  <a:srgbClr val="3E6822"/>
                </a:solidFill>
              </a:rPr>
              <a:t>inc.</a:t>
            </a:r>
            <a:r>
              <a:rPr lang="en-US" sz="2800" dirty="0">
                <a:solidFill>
                  <a:srgbClr val="3E6822"/>
                </a:solidFill>
              </a:rPr>
              <a:t> </a:t>
            </a:r>
            <a:r>
              <a:rPr lang="en-US" sz="2800" dirty="0" err="1">
                <a:solidFill>
                  <a:srgbClr val="3E6822"/>
                </a:solidFill>
              </a:rPr>
              <a:t>FQHCs</a:t>
            </a:r>
            <a:endParaRPr lang="en-US" sz="2800" dirty="0">
              <a:solidFill>
                <a:srgbClr val="3E6822"/>
              </a:solidFill>
            </a:endParaRPr>
          </a:p>
          <a:p>
            <a:pPr lvl="4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3E6822"/>
                </a:solidFill>
              </a:rPr>
              <a:t>First 5 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3E6822"/>
                </a:solidFill>
              </a:rPr>
              <a:t>Private Non-Profits  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3E6822"/>
                </a:solidFill>
              </a:rPr>
              <a:t>Others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    Public Behavioral Health Services 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28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2800" dirty="0"/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730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Behavioral Health Services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5339" y="2024153"/>
            <a:ext cx="10058400" cy="402336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800" dirty="0"/>
              <a:t>   Disaster Response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800" dirty="0"/>
              <a:t>   Crisis Response 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3E6822"/>
                </a:solidFill>
              </a:rPr>
              <a:t>24/7 Crisis Hotlines 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3E6822"/>
                </a:solidFill>
              </a:rPr>
              <a:t>Mobile Support Team 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3E6822"/>
                </a:solidFill>
              </a:rPr>
              <a:t>Crisis Stabilization Unit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/>
              <a:t>    Variety of State &amp; Federal Grants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400" dirty="0"/>
              <a:t>     MHSA – Prevention &amp; Early Intervention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800" dirty="0"/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984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Behavioral Health Services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2024153"/>
            <a:ext cx="10972799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4000" u="sng" dirty="0"/>
              <a:t>Medi-Cal Mental Health Plan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000" dirty="0"/>
              <a:t>   Medi-Cal Beneficiaries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3E6822"/>
                </a:solidFill>
              </a:rPr>
              <a:t>   Adults with Severe Mental Illness (</a:t>
            </a:r>
            <a:r>
              <a:rPr lang="en-US" sz="2600" dirty="0" err="1">
                <a:solidFill>
                  <a:srgbClr val="3E6822"/>
                </a:solidFill>
              </a:rPr>
              <a:t>SMI</a:t>
            </a:r>
            <a:r>
              <a:rPr lang="en-US" sz="2600" dirty="0">
                <a:solidFill>
                  <a:srgbClr val="3E6822"/>
                </a:solidFill>
              </a:rPr>
              <a:t>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3E6822"/>
                </a:solidFill>
              </a:rPr>
              <a:t>   Children with Serious Emotional Disturbance (SED)</a:t>
            </a:r>
            <a:endParaRPr lang="en-US" sz="2200" dirty="0">
              <a:solidFill>
                <a:srgbClr val="3E6822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4000" u="sng" dirty="0"/>
              <a:t>Medi-Cal Substance Use Disorder Services Provider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000" dirty="0"/>
              <a:t>   Medi-Cal Beneficiaries </a:t>
            </a:r>
          </a:p>
        </p:txBody>
      </p:sp>
    </p:spTree>
    <p:extLst>
      <p:ext uri="{BB962C8B-B14F-4D97-AF65-F5344CB8AC3E}">
        <p14:creationId xmlns:p14="http://schemas.microsoft.com/office/powerpoint/2010/main" val="1046183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Behavioral Health Services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2024153"/>
            <a:ext cx="10972799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4000" u="sng" dirty="0"/>
              <a:t>Medi-Cal Mental Health Plan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000" dirty="0">
                <a:solidFill>
                  <a:srgbClr val="3E6822"/>
                </a:solidFill>
              </a:rPr>
              <a:t>Serves over 3,500 individuals annually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000" dirty="0">
                <a:solidFill>
                  <a:srgbClr val="3E6822"/>
                </a:solidFill>
              </a:rPr>
              <a:t>Roughly 70,000 service encounters a year</a:t>
            </a:r>
            <a:endParaRPr lang="en-US" sz="2200" dirty="0">
              <a:solidFill>
                <a:srgbClr val="3E6822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4000" u="sng" dirty="0"/>
              <a:t>Medi-Cal Substance Use Disorder Services Provider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000" dirty="0">
                <a:solidFill>
                  <a:srgbClr val="3E6822"/>
                </a:solidFill>
              </a:rPr>
              <a:t>Serves over 3,000 individuals annually </a:t>
            </a:r>
          </a:p>
        </p:txBody>
      </p:sp>
    </p:spTree>
    <p:extLst>
      <p:ext uri="{BB962C8B-B14F-4D97-AF65-F5344CB8AC3E}">
        <p14:creationId xmlns:p14="http://schemas.microsoft.com/office/powerpoint/2010/main" val="3995261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48620"/>
            <a:ext cx="10058400" cy="818297"/>
          </a:xfrm>
        </p:spPr>
        <p:txBody>
          <a:bodyPr/>
          <a:lstStyle/>
          <a:p>
            <a:r>
              <a:rPr lang="en-US" dirty="0"/>
              <a:t>Public Mental Health Services – Types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8D854F8-6E75-4036-9436-2F83868AEA6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78466" y="1366917"/>
            <a:ext cx="8108426" cy="486029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2370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0" y="286603"/>
            <a:ext cx="10520680" cy="818297"/>
          </a:xfrm>
        </p:spPr>
        <p:txBody>
          <a:bodyPr>
            <a:normAutofit fontScale="90000"/>
          </a:bodyPr>
          <a:lstStyle/>
          <a:p>
            <a:r>
              <a:rPr lang="en-US" dirty="0"/>
              <a:t>Public Substance Use Disorder Services – Types 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16F222E9-2E79-4008-96A3-8702F4533B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7315970"/>
              </p:ext>
            </p:extLst>
          </p:nvPr>
        </p:nvGraphicFramePr>
        <p:xfrm>
          <a:off x="1066800" y="1998692"/>
          <a:ext cx="100584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324516060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059432772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Drug Medi-Cal Services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609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Detoxification Services – social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Adult Residential Treatment (30 Days)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899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Perinatal Residential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Perinatal Intensive Outpatient Services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2883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Drug Court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DUI Program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2547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Narcotic Treatment 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Intensive Outpatient Services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895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Adolescent Outpatient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1621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4706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D3DE4-C2D1-4EBC-A838-4FBDFC9A6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Mental Health Service Providers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16AFF-A8FE-41AD-BB00-E0532DEB4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000" u="sng" dirty="0"/>
              <a:t>Sonoma County DHS-BHD Programs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000" u="sng" dirty="0"/>
              <a:t>Community-Based Organizations</a:t>
            </a:r>
          </a:p>
          <a:p>
            <a:pPr lvl="1"/>
            <a:r>
              <a:rPr lang="en-US" sz="2600" dirty="0">
                <a:solidFill>
                  <a:schemeClr val="accent1">
                    <a:lumMod val="75000"/>
                  </a:schemeClr>
                </a:solidFill>
              </a:rPr>
              <a:t>Youth Providers </a:t>
            </a:r>
          </a:p>
          <a:p>
            <a:pPr lvl="2"/>
            <a:r>
              <a:rPr lang="en-US" sz="2400" dirty="0"/>
              <a:t>LifeWorks </a:t>
            </a:r>
          </a:p>
          <a:p>
            <a:pPr lvl="2"/>
            <a:r>
              <a:rPr lang="en-US" sz="2400" dirty="0"/>
              <a:t>Seneca Family of Agencies </a:t>
            </a:r>
          </a:p>
          <a:p>
            <a:pPr lvl="2"/>
            <a:r>
              <a:rPr lang="en-US" sz="2400" dirty="0"/>
              <a:t>Social Advocates for Youth (SAY)</a:t>
            </a:r>
          </a:p>
          <a:p>
            <a:pPr lvl="1"/>
            <a:r>
              <a:rPr lang="en-US" sz="2600" dirty="0">
                <a:solidFill>
                  <a:schemeClr val="accent1">
                    <a:lumMod val="75000"/>
                  </a:schemeClr>
                </a:solidFill>
              </a:rPr>
              <a:t>Adult Providers</a:t>
            </a:r>
          </a:p>
          <a:p>
            <a:pPr lvl="2"/>
            <a:r>
              <a:rPr lang="en-US" sz="2600" dirty="0"/>
              <a:t>Community Support Network (</a:t>
            </a:r>
            <a:r>
              <a:rPr lang="en-US" sz="2600" dirty="0" err="1"/>
              <a:t>CSN</a:t>
            </a:r>
            <a:r>
              <a:rPr lang="en-US" sz="2600" dirty="0"/>
              <a:t>)</a:t>
            </a:r>
          </a:p>
          <a:p>
            <a:pPr lvl="2"/>
            <a:r>
              <a:rPr lang="en-US" sz="2600" dirty="0"/>
              <a:t>Buckelew</a:t>
            </a:r>
          </a:p>
          <a:p>
            <a:pPr lvl="2"/>
            <a:r>
              <a:rPr lang="en-US" sz="2600" dirty="0"/>
              <a:t>Progress Foundation </a:t>
            </a:r>
          </a:p>
          <a:p>
            <a:pPr lvl="2"/>
            <a:r>
              <a:rPr lang="en-US" sz="2600" dirty="0"/>
              <a:t>Telecare </a:t>
            </a:r>
          </a:p>
          <a:p>
            <a:pPr lvl="1"/>
            <a:r>
              <a:rPr lang="en-US" sz="3000" dirty="0">
                <a:solidFill>
                  <a:schemeClr val="accent1">
                    <a:lumMod val="75000"/>
                  </a:schemeClr>
                </a:solidFill>
              </a:rPr>
              <a:t>Crisis Services </a:t>
            </a:r>
            <a:r>
              <a:rPr lang="en-US" sz="3000" dirty="0"/>
              <a:t>	</a:t>
            </a:r>
          </a:p>
          <a:p>
            <a:pPr lvl="2"/>
            <a:r>
              <a:rPr lang="en-US" sz="2600" dirty="0"/>
              <a:t>SOS Community Counseling 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633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D3DE4-C2D1-4EBC-A838-4FBDFC9A6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SUD Service Providers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16AFF-A8FE-41AD-BB00-E0532DEB4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4000" u="sng" dirty="0"/>
              <a:t>Sonoma County DHS-BHD Programs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u="sng" dirty="0"/>
              <a:t>Community-Based Organizations</a:t>
            </a:r>
          </a:p>
          <a:p>
            <a:pPr lvl="1"/>
            <a:r>
              <a:rPr lang="en-US" sz="3200" dirty="0">
                <a:solidFill>
                  <a:srgbClr val="3E6822"/>
                </a:solidFill>
              </a:rPr>
              <a:t>Drug Abuse Alternatives Center (</a:t>
            </a:r>
            <a:r>
              <a:rPr lang="en-US" sz="3200" dirty="0" err="1">
                <a:solidFill>
                  <a:srgbClr val="3E6822"/>
                </a:solidFill>
              </a:rPr>
              <a:t>DAAC</a:t>
            </a:r>
            <a:r>
              <a:rPr lang="en-US" sz="3200" dirty="0">
                <a:solidFill>
                  <a:srgbClr val="3E6822"/>
                </a:solidFill>
              </a:rPr>
              <a:t>)</a:t>
            </a:r>
          </a:p>
          <a:p>
            <a:pPr lvl="1"/>
            <a:r>
              <a:rPr lang="en-US" sz="3200" dirty="0">
                <a:solidFill>
                  <a:srgbClr val="3E6822"/>
                </a:solidFill>
              </a:rPr>
              <a:t>Women’s Resource Center (</a:t>
            </a:r>
            <a:r>
              <a:rPr lang="en-US" sz="3200" dirty="0" err="1">
                <a:solidFill>
                  <a:srgbClr val="3E6822"/>
                </a:solidFill>
              </a:rPr>
              <a:t>WRS</a:t>
            </a:r>
            <a:r>
              <a:rPr lang="en-US" sz="3200" dirty="0">
                <a:solidFill>
                  <a:srgbClr val="3E6822"/>
                </a:solidFill>
              </a:rPr>
              <a:t>) </a:t>
            </a:r>
          </a:p>
          <a:p>
            <a:pPr lvl="1"/>
            <a:r>
              <a:rPr lang="en-US" sz="3200" dirty="0">
                <a:solidFill>
                  <a:srgbClr val="3E6822"/>
                </a:solidFill>
              </a:rPr>
              <a:t>California Human Development (CHD) </a:t>
            </a:r>
          </a:p>
          <a:p>
            <a:pPr lvl="1"/>
            <a:r>
              <a:rPr lang="en-US" sz="3200" dirty="0">
                <a:solidFill>
                  <a:srgbClr val="3E6822"/>
                </a:solidFill>
              </a:rPr>
              <a:t>Santa Rosa Treatment Program (</a:t>
            </a:r>
            <a:r>
              <a:rPr lang="en-US" sz="3200" dirty="0" err="1">
                <a:solidFill>
                  <a:srgbClr val="3E6822"/>
                </a:solidFill>
              </a:rPr>
              <a:t>SRTP</a:t>
            </a:r>
            <a:r>
              <a:rPr lang="en-US" sz="3200" dirty="0">
                <a:solidFill>
                  <a:srgbClr val="3E6822"/>
                </a:solidFill>
              </a:rPr>
              <a:t>)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58010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1064</TotalTime>
  <Words>366</Words>
  <Application>Microsoft Office PowerPoint</Application>
  <PresentationFormat>Widescreen</PresentationFormat>
  <Paragraphs>83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Calibri Light</vt:lpstr>
      <vt:lpstr>Wingdings</vt:lpstr>
      <vt:lpstr>Retrospect</vt:lpstr>
      <vt:lpstr>Sonoma County Department of Health Services Overview </vt:lpstr>
      <vt:lpstr>Mental Health &amp; Substance Use Disorder Treatment in Sonoma County </vt:lpstr>
      <vt:lpstr>Public Behavioral Health Services </vt:lpstr>
      <vt:lpstr>Public Behavioral Health Services </vt:lpstr>
      <vt:lpstr>Public Behavioral Health Services </vt:lpstr>
      <vt:lpstr>Public Mental Health Services – Types </vt:lpstr>
      <vt:lpstr>Public Substance Use Disorder Services – Types </vt:lpstr>
      <vt:lpstr>Mental Health Service Providers</vt:lpstr>
      <vt:lpstr>SUD Service Providers</vt:lpstr>
      <vt:lpstr>Sonoma County Behavioral Health Special Issues </vt:lpstr>
      <vt:lpstr>PowerPoint Presentation</vt:lpstr>
    </vt:vector>
  </TitlesOfParts>
  <Company>Sonoma County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Lorrie Hanson</dc:creator>
  <cp:lastModifiedBy>Owner</cp:lastModifiedBy>
  <cp:revision>61</cp:revision>
  <dcterms:created xsi:type="dcterms:W3CDTF">2020-01-09T19:01:16Z</dcterms:created>
  <dcterms:modified xsi:type="dcterms:W3CDTF">2020-11-15T21:10:11Z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1206242713</vt:i4>
  </property>
  <property fmtid="{D5CDD505-2E9C-101B-9397-08002B2CF9AE}" pid="3" name="_NewReviewCycle">
    <vt:lpwstr/>
  </property>
  <property fmtid="{D5CDD505-2E9C-101B-9397-08002B2CF9AE}" pid="4" name="_EmailSubject">
    <vt:lpwstr>Impact 100 October Talk</vt:lpwstr>
  </property>
  <property fmtid="{D5CDD505-2E9C-101B-9397-08002B2CF9AE}" pid="5" name="_AuthorEmail">
    <vt:lpwstr>Bill.Carter@sonoma-county.org</vt:lpwstr>
  </property>
  <property fmtid="{D5CDD505-2E9C-101B-9397-08002B2CF9AE}" pid="6" name="_AuthorEmailDisplayName">
    <vt:lpwstr>Bill Carter</vt:lpwstr>
  </property>
  <property fmtid="{D5CDD505-2E9C-101B-9397-08002B2CF9AE}" pid="7" name="_PreviousAdHocReviewCycleID">
    <vt:i4>1379549254</vt:i4>
  </property>
</Properties>
</file>