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5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7010400" cy="92964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9" d="100"/>
          <a:sy n="79" d="100"/>
        </p:scale>
        <p:origin x="-942" y="2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7840" cy="466434"/>
          </a:xfrm>
          <a:prstGeom prst="rect">
            <a:avLst/>
          </a:prstGeom>
          <a:noFill/>
          <a:ln>
            <a:noFill/>
          </a:ln>
        </p:spPr>
        <p:txBody>
          <a:bodyPr spcFirstLastPara="1" wrap="square" lIns="93175" tIns="46575" rIns="93175" bIns="46575"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938" y="0"/>
            <a:ext cx="3037840" cy="466434"/>
          </a:xfrm>
          <a:prstGeom prst="rect">
            <a:avLst/>
          </a:prstGeom>
          <a:noFill/>
          <a:ln>
            <a:noFill/>
          </a:ln>
        </p:spPr>
        <p:txBody>
          <a:bodyPr spcFirstLastPara="1" wrap="square" lIns="93175" tIns="46575" rIns="93175" bIns="46575"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7"/>
            <a:ext cx="3037840" cy="466433"/>
          </a:xfrm>
          <a:prstGeom prst="rect">
            <a:avLst/>
          </a:prstGeom>
          <a:noFill/>
          <a:ln>
            <a:noFill/>
          </a:ln>
        </p:spPr>
        <p:txBody>
          <a:bodyPr spcFirstLastPara="1" wrap="square" lIns="93175" tIns="46575" rIns="93175" bIns="46575"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72276324"/>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p1: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68" name="Google Shape;68;p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p2: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74" name="Google Shape;74;p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p3: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79" name="Google Shape;79;p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4:notes"/>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87" name="Google Shape;87;p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5: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95" name="Google Shape;95;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104" name="Google Shape;104;p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7:notes"/>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115" name="Google Shape;115;p7: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8:notes"/>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120" name="Google Shape;120;p8: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9:notes"/>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129" name="Google Shape;129;p9: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10:notes"/>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137" name="Google Shape;137;p1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11:notes"/>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145" name="Google Shape;145;p1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12:notes"/>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154" name="Google Shape;154;p1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13: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163" name="Google Shape;163;p1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hyperlink" Target="mailto:info@mhanys.org" TargetMode="Externa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hyperlink" Target="https://mhanys.org/" TargetMode="External"/><Relationship Id="rId4" Type="http://schemas.openxmlformats.org/officeDocument/2006/relationships/image" Target="../media/image2.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4"/>
        <p:cNvGrpSpPr/>
        <p:nvPr/>
      </p:nvGrpSpPr>
      <p:grpSpPr>
        <a:xfrm>
          <a:off x="0" y="0"/>
          <a:ext cx="0" cy="0"/>
          <a:chOff x="0" y="0"/>
          <a:chExt cx="0" cy="0"/>
        </a:xfrm>
      </p:grpSpPr>
      <p:sp>
        <p:nvSpPr>
          <p:cNvPr id="15" name="Google Shape;15;p2"/>
          <p:cNvSpPr/>
          <p:nvPr/>
        </p:nvSpPr>
        <p:spPr>
          <a:xfrm>
            <a:off x="0" y="4589166"/>
            <a:ext cx="12192000" cy="2268834"/>
          </a:xfrm>
          <a:prstGeom prst="rect">
            <a:avLst/>
          </a:prstGeom>
          <a:gradFill>
            <a:gsLst>
              <a:gs pos="0">
                <a:srgbClr val="FFFFFF">
                  <a:alpha val="0"/>
                </a:srgbClr>
              </a:gs>
              <a:gs pos="100000">
                <a:schemeClr val="accent5"/>
              </a:gs>
            </a:gsLst>
            <a:lin ang="5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6" name="Google Shape;16;p2"/>
          <p:cNvSpPr txBox="1">
            <a:spLocks noGrp="1"/>
          </p:cNvSpPr>
          <p:nvPr>
            <p:ph type="ctrTitle"/>
          </p:nvPr>
        </p:nvSpPr>
        <p:spPr>
          <a:xfrm>
            <a:off x="1524000" y="2410988"/>
            <a:ext cx="9144000" cy="1863089"/>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2"/>
          <p:cNvSpPr txBox="1">
            <a:spLocks noGrp="1"/>
          </p:cNvSpPr>
          <p:nvPr>
            <p:ph type="subTitle" idx="1"/>
          </p:nvPr>
        </p:nvSpPr>
        <p:spPr>
          <a:xfrm>
            <a:off x="1524000" y="4365518"/>
            <a:ext cx="9144000" cy="117729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SzPts val="2400"/>
              <a:buNone/>
              <a:defRPr sz="2400">
                <a:solidFill>
                  <a:schemeClr val="dk1"/>
                </a:solidFill>
              </a:defRPr>
            </a:lvl1pPr>
            <a:lvl2pPr lvl="1" algn="ctr">
              <a:lnSpc>
                <a:spcPct val="90000"/>
              </a:lnSpc>
              <a:spcBef>
                <a:spcPts val="500"/>
              </a:spcBef>
              <a:spcAft>
                <a:spcPts val="0"/>
              </a:spcAft>
              <a:buSzPts val="2000"/>
              <a:buNone/>
              <a:defRPr sz="2000"/>
            </a:lvl2pPr>
            <a:lvl3pPr lvl="2" algn="ctr">
              <a:lnSpc>
                <a:spcPct val="90000"/>
              </a:lnSpc>
              <a:spcBef>
                <a:spcPts val="500"/>
              </a:spcBef>
              <a:spcAft>
                <a:spcPts val="0"/>
              </a:spcAft>
              <a:buSzPts val="1800"/>
              <a:buNone/>
              <a:defRPr sz="1800"/>
            </a:lvl3pPr>
            <a:lvl4pPr lvl="3" algn="ctr">
              <a:lnSpc>
                <a:spcPct val="90000"/>
              </a:lnSpc>
              <a:spcBef>
                <a:spcPts val="500"/>
              </a:spcBef>
              <a:spcAft>
                <a:spcPts val="0"/>
              </a:spcAft>
              <a:buSzPts val="1600"/>
              <a:buNone/>
              <a:defRPr sz="1600"/>
            </a:lvl4pPr>
            <a:lvl5pPr lvl="4" algn="ctr">
              <a:lnSpc>
                <a:spcPct val="90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18" name="Google Shape;18;p2" descr="Text&#10;&#10;Description automatically generated"/>
          <p:cNvPicPr preferRelativeResize="0"/>
          <p:nvPr/>
        </p:nvPicPr>
        <p:blipFill rotWithShape="1">
          <a:blip r:embed="rId2">
            <a:alphaModFix/>
          </a:blip>
          <a:srcRect/>
          <a:stretch/>
        </p:blipFill>
        <p:spPr>
          <a:xfrm>
            <a:off x="4117882" y="1078245"/>
            <a:ext cx="3956235" cy="1241302"/>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9"/>
        <p:cNvGrpSpPr/>
        <p:nvPr/>
      </p:nvGrpSpPr>
      <p:grpSpPr>
        <a:xfrm>
          <a:off x="0" y="0"/>
          <a:ext cx="0" cy="0"/>
          <a:chOff x="0" y="0"/>
          <a:chExt cx="0" cy="0"/>
        </a:xfrm>
      </p:grpSpPr>
      <p:sp>
        <p:nvSpPr>
          <p:cNvPr id="20" name="Google Shape;20;p3"/>
          <p:cNvSpPr/>
          <p:nvPr/>
        </p:nvSpPr>
        <p:spPr>
          <a:xfrm>
            <a:off x="0" y="0"/>
            <a:ext cx="12192000" cy="6858000"/>
          </a:xfrm>
          <a:prstGeom prst="rect">
            <a:avLst/>
          </a:prstGeom>
          <a:gradFill>
            <a:gsLst>
              <a:gs pos="0">
                <a:schemeClr val="accent5"/>
              </a:gs>
              <a:gs pos="25000">
                <a:schemeClr val="accent5"/>
              </a:gs>
              <a:gs pos="74000">
                <a:schemeClr val="accent1"/>
              </a:gs>
              <a:gs pos="100000">
                <a:schemeClr val="accent1"/>
              </a:gs>
            </a:gsLst>
            <a:lin ang="2700000" scaled="0"/>
          </a:gradFill>
          <a:ln w="12700" cap="flat" cmpd="sng">
            <a:solidFill>
              <a:srgbClr val="2F4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1" name="Google Shape;21;p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6000"/>
              <a:buFont typeface="Arial"/>
              <a:buNone/>
              <a:defRPr sz="6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400"/>
              <a:buNone/>
              <a:defRPr sz="2400">
                <a:solidFill>
                  <a:schemeClr val="lt1"/>
                </a:solidFill>
              </a:defRPr>
            </a:lvl1pPr>
            <a:lvl2pPr marL="914400" lvl="1" indent="-228600" algn="l">
              <a:lnSpc>
                <a:spcPct val="90000"/>
              </a:lnSpc>
              <a:spcBef>
                <a:spcPts val="500"/>
              </a:spcBef>
              <a:spcAft>
                <a:spcPts val="0"/>
              </a:spcAft>
              <a:buSzPts val="2000"/>
              <a:buNone/>
              <a:defRPr sz="2000">
                <a:solidFill>
                  <a:srgbClr val="8A8B8D"/>
                </a:solidFill>
              </a:defRPr>
            </a:lvl2pPr>
            <a:lvl3pPr marL="1371600" lvl="2" indent="-228600" algn="l">
              <a:lnSpc>
                <a:spcPct val="90000"/>
              </a:lnSpc>
              <a:spcBef>
                <a:spcPts val="500"/>
              </a:spcBef>
              <a:spcAft>
                <a:spcPts val="0"/>
              </a:spcAft>
              <a:buSzPts val="1800"/>
              <a:buNone/>
              <a:defRPr sz="1800">
                <a:solidFill>
                  <a:srgbClr val="8A8B8D"/>
                </a:solidFill>
              </a:defRPr>
            </a:lvl3pPr>
            <a:lvl4pPr marL="1828800" lvl="3" indent="-228600" algn="l">
              <a:lnSpc>
                <a:spcPct val="90000"/>
              </a:lnSpc>
              <a:spcBef>
                <a:spcPts val="500"/>
              </a:spcBef>
              <a:spcAft>
                <a:spcPts val="0"/>
              </a:spcAft>
              <a:buSzPts val="1600"/>
              <a:buNone/>
              <a:defRPr sz="1600">
                <a:solidFill>
                  <a:srgbClr val="8A8B8D"/>
                </a:solidFill>
              </a:defRPr>
            </a:lvl4pPr>
            <a:lvl5pPr marL="2286000" lvl="4" indent="-228600" algn="l">
              <a:lnSpc>
                <a:spcPct val="90000"/>
              </a:lnSpc>
              <a:spcBef>
                <a:spcPts val="500"/>
              </a:spcBef>
              <a:spcAft>
                <a:spcPts val="0"/>
              </a:spcAft>
              <a:buSzPts val="1600"/>
              <a:buNone/>
              <a:defRPr sz="1600">
                <a:solidFill>
                  <a:srgbClr val="8A8B8D"/>
                </a:solidFill>
              </a:defRPr>
            </a:lvl5pPr>
            <a:lvl6pPr marL="2743200" lvl="5" indent="-228600" algn="l">
              <a:lnSpc>
                <a:spcPct val="90000"/>
              </a:lnSpc>
              <a:spcBef>
                <a:spcPts val="500"/>
              </a:spcBef>
              <a:spcAft>
                <a:spcPts val="0"/>
              </a:spcAft>
              <a:buClr>
                <a:srgbClr val="8A8B8D"/>
              </a:buClr>
              <a:buSzPts val="1600"/>
              <a:buNone/>
              <a:defRPr sz="1600">
                <a:solidFill>
                  <a:srgbClr val="8A8B8D"/>
                </a:solidFill>
              </a:defRPr>
            </a:lvl6pPr>
            <a:lvl7pPr marL="3200400" lvl="6" indent="-228600" algn="l">
              <a:lnSpc>
                <a:spcPct val="90000"/>
              </a:lnSpc>
              <a:spcBef>
                <a:spcPts val="500"/>
              </a:spcBef>
              <a:spcAft>
                <a:spcPts val="0"/>
              </a:spcAft>
              <a:buClr>
                <a:srgbClr val="8A8B8D"/>
              </a:buClr>
              <a:buSzPts val="1600"/>
              <a:buNone/>
              <a:defRPr sz="1600">
                <a:solidFill>
                  <a:srgbClr val="8A8B8D"/>
                </a:solidFill>
              </a:defRPr>
            </a:lvl7pPr>
            <a:lvl8pPr marL="3657600" lvl="7" indent="-228600" algn="l">
              <a:lnSpc>
                <a:spcPct val="90000"/>
              </a:lnSpc>
              <a:spcBef>
                <a:spcPts val="500"/>
              </a:spcBef>
              <a:spcAft>
                <a:spcPts val="0"/>
              </a:spcAft>
              <a:buClr>
                <a:srgbClr val="8A8B8D"/>
              </a:buClr>
              <a:buSzPts val="1600"/>
              <a:buNone/>
              <a:defRPr sz="1600">
                <a:solidFill>
                  <a:srgbClr val="8A8B8D"/>
                </a:solidFill>
              </a:defRPr>
            </a:lvl8pPr>
            <a:lvl9pPr marL="4114800" lvl="8" indent="-228600" algn="l">
              <a:lnSpc>
                <a:spcPct val="90000"/>
              </a:lnSpc>
              <a:spcBef>
                <a:spcPts val="500"/>
              </a:spcBef>
              <a:spcAft>
                <a:spcPts val="0"/>
              </a:spcAft>
              <a:buClr>
                <a:srgbClr val="8A8B8D"/>
              </a:buClr>
              <a:buSzPts val="1600"/>
              <a:buNone/>
              <a:defRPr sz="1600">
                <a:solidFill>
                  <a:srgbClr val="8A8B8D"/>
                </a:solidFil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3"/>
        <p:cNvGrpSpPr/>
        <p:nvPr/>
      </p:nvGrpSpPr>
      <p:grpSpPr>
        <a:xfrm>
          <a:off x="0" y="0"/>
          <a:ext cx="0" cy="0"/>
          <a:chOff x="0" y="0"/>
          <a:chExt cx="0" cy="0"/>
        </a:xfrm>
      </p:grpSpPr>
      <p:sp>
        <p:nvSpPr>
          <p:cNvPr id="24" name="Google Shape;24;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4"/>
          <p:cNvSpPr txBox="1">
            <a:spLocks noGrp="1"/>
          </p:cNvSpPr>
          <p:nvPr>
            <p:ph type="ftr" idx="11"/>
          </p:nvPr>
        </p:nvSpPr>
        <p:spPr>
          <a:xfrm>
            <a:off x="838200" y="6356350"/>
            <a:ext cx="73152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8"/>
        <p:cNvGrpSpPr/>
        <p:nvPr/>
      </p:nvGrpSpPr>
      <p:grpSpPr>
        <a:xfrm>
          <a:off x="0" y="0"/>
          <a:ext cx="0" cy="0"/>
          <a:chOff x="0" y="0"/>
          <a:chExt cx="0" cy="0"/>
        </a:xfrm>
      </p:grpSpPr>
      <p:sp>
        <p:nvSpPr>
          <p:cNvPr id="29" name="Google Shape;29;p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5"/>
          <p:cNvSpPr>
            <a:spLocks noGrp="1"/>
          </p:cNvSpPr>
          <p:nvPr>
            <p:ph type="pic" idx="2"/>
          </p:nvPr>
        </p:nvSpPr>
        <p:spPr>
          <a:xfrm>
            <a:off x="5183188" y="987425"/>
            <a:ext cx="6172200" cy="4873625"/>
          </a:xfrm>
          <a:prstGeom prst="rect">
            <a:avLst/>
          </a:prstGeom>
          <a:noFill/>
          <a:ln>
            <a:noFill/>
          </a:ln>
        </p:spPr>
      </p:sp>
      <p:sp>
        <p:nvSpPr>
          <p:cNvPr id="31" name="Google Shape;31;p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1600"/>
              <a:buNone/>
              <a:defRPr sz="1600"/>
            </a:lvl1pPr>
            <a:lvl2pPr marL="914400" lvl="1" indent="-228600" algn="l">
              <a:lnSpc>
                <a:spcPct val="90000"/>
              </a:lnSpc>
              <a:spcBef>
                <a:spcPts val="500"/>
              </a:spcBef>
              <a:spcAft>
                <a:spcPts val="0"/>
              </a:spcAft>
              <a:buSzPts val="1400"/>
              <a:buNone/>
              <a:defRPr sz="1400"/>
            </a:lvl2pPr>
            <a:lvl3pPr marL="1371600" lvl="2" indent="-228600" algn="l">
              <a:lnSpc>
                <a:spcPct val="90000"/>
              </a:lnSpc>
              <a:spcBef>
                <a:spcPts val="500"/>
              </a:spcBef>
              <a:spcAft>
                <a:spcPts val="0"/>
              </a:spcAft>
              <a:buSzPts val="1200"/>
              <a:buNone/>
              <a:defRPr sz="1200"/>
            </a:lvl3pPr>
            <a:lvl4pPr marL="1828800" lvl="3" indent="-228600" algn="l">
              <a:lnSpc>
                <a:spcPct val="90000"/>
              </a:lnSpc>
              <a:spcBef>
                <a:spcPts val="500"/>
              </a:spcBef>
              <a:spcAft>
                <a:spcPts val="0"/>
              </a:spcAft>
              <a:buSzPts val="1000"/>
              <a:buNone/>
              <a:defRPr sz="1000"/>
            </a:lvl4pPr>
            <a:lvl5pPr marL="2286000" lvl="4" indent="-228600" algn="l">
              <a:lnSpc>
                <a:spcPct val="90000"/>
              </a:lnSpc>
              <a:spcBef>
                <a:spcPts val="500"/>
              </a:spcBef>
              <a:spcAft>
                <a:spcPts val="0"/>
              </a:spcAft>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32" name="Google Shape;32;p5"/>
          <p:cNvSpPr txBox="1">
            <a:spLocks noGrp="1"/>
          </p:cNvSpPr>
          <p:nvPr>
            <p:ph type="ftr" idx="11"/>
          </p:nvPr>
        </p:nvSpPr>
        <p:spPr>
          <a:xfrm>
            <a:off x="838200" y="6356350"/>
            <a:ext cx="73152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34"/>
        <p:cNvGrpSpPr/>
        <p:nvPr/>
      </p:nvGrpSpPr>
      <p:grpSpPr>
        <a:xfrm>
          <a:off x="0" y="0"/>
          <a:ext cx="0" cy="0"/>
          <a:chOff x="0" y="0"/>
          <a:chExt cx="0" cy="0"/>
        </a:xfrm>
      </p:grpSpPr>
      <p:sp>
        <p:nvSpPr>
          <p:cNvPr id="35" name="Google Shape;35;p6"/>
          <p:cNvSpPr/>
          <p:nvPr/>
        </p:nvSpPr>
        <p:spPr>
          <a:xfrm>
            <a:off x="0" y="4589166"/>
            <a:ext cx="12192000" cy="2268834"/>
          </a:xfrm>
          <a:prstGeom prst="rect">
            <a:avLst/>
          </a:prstGeom>
          <a:gradFill>
            <a:gsLst>
              <a:gs pos="0">
                <a:srgbClr val="FFFFFF">
                  <a:alpha val="0"/>
                </a:srgbClr>
              </a:gs>
              <a:gs pos="100000">
                <a:schemeClr val="accent5"/>
              </a:gs>
            </a:gsLst>
            <a:lin ang="5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6" name="Google Shape;36;p6"/>
          <p:cNvSpPr txBox="1">
            <a:spLocks noGrp="1"/>
          </p:cNvSpPr>
          <p:nvPr>
            <p:ph type="title"/>
          </p:nvPr>
        </p:nvSpPr>
        <p:spPr>
          <a:xfrm>
            <a:off x="838198" y="3086100"/>
            <a:ext cx="10515600" cy="685799"/>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4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37" name="Google Shape;37;p6" descr="Text&#10;&#10;Description automatically generated"/>
          <p:cNvPicPr preferRelativeResize="0"/>
          <p:nvPr/>
        </p:nvPicPr>
        <p:blipFill rotWithShape="1">
          <a:blip r:embed="rId2">
            <a:alphaModFix/>
          </a:blip>
          <a:srcRect/>
          <a:stretch/>
        </p:blipFill>
        <p:spPr>
          <a:xfrm>
            <a:off x="3408059" y="1180597"/>
            <a:ext cx="5375875" cy="1686726"/>
          </a:xfrm>
          <a:prstGeom prst="rect">
            <a:avLst/>
          </a:prstGeom>
          <a:noFill/>
          <a:ln>
            <a:noFill/>
          </a:ln>
        </p:spPr>
      </p:pic>
      <p:sp>
        <p:nvSpPr>
          <p:cNvPr id="38" name="Google Shape;38;p6"/>
          <p:cNvSpPr txBox="1"/>
          <p:nvPr/>
        </p:nvSpPr>
        <p:spPr>
          <a:xfrm>
            <a:off x="4071612" y="4071675"/>
            <a:ext cx="40488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sng" strike="noStrike" cap="none">
                <a:solidFill>
                  <a:schemeClr val="hlink"/>
                </a:solidFill>
                <a:latin typeface="Arial"/>
                <a:ea typeface="Arial"/>
                <a:cs typeface="Arial"/>
                <a:sym typeface="Arial"/>
                <a:hlinkClick r:id="rId3"/>
              </a:rPr>
              <a:t>info@mhanys.org</a:t>
            </a:r>
            <a:r>
              <a:rPr lang="en-US" sz="1800" b="1" i="0" u="none" strike="noStrike" cap="none">
                <a:solidFill>
                  <a:srgbClr val="000000"/>
                </a:solidFill>
                <a:latin typeface="Arial"/>
                <a:ea typeface="Arial"/>
                <a:cs typeface="Arial"/>
                <a:sym typeface="Arial"/>
              </a:rPr>
              <a:t> • (518) 434-0439</a:t>
            </a:r>
            <a:endParaRPr sz="1400" b="0" i="0" u="none" strike="noStrike" cap="none">
              <a:solidFill>
                <a:srgbClr val="000000"/>
              </a:solidFill>
              <a:latin typeface="Arial"/>
              <a:ea typeface="Arial"/>
              <a:cs typeface="Arial"/>
              <a:sym typeface="Arial"/>
            </a:endParaRPr>
          </a:p>
        </p:txBody>
      </p:sp>
      <p:pic>
        <p:nvPicPr>
          <p:cNvPr id="39" name="Google Shape;39;p6" descr="Qr code&#10;&#10;Description automatically generated"/>
          <p:cNvPicPr preferRelativeResize="0"/>
          <p:nvPr/>
        </p:nvPicPr>
        <p:blipFill rotWithShape="1">
          <a:blip r:embed="rId4">
            <a:alphaModFix/>
          </a:blip>
          <a:srcRect l="5613" t="5671" r="5671" b="5614"/>
          <a:stretch/>
        </p:blipFill>
        <p:spPr>
          <a:xfrm>
            <a:off x="5523191" y="4958498"/>
            <a:ext cx="1145613" cy="1145613"/>
          </a:xfrm>
          <a:prstGeom prst="rect">
            <a:avLst/>
          </a:prstGeom>
          <a:noFill/>
          <a:ln>
            <a:noFill/>
          </a:ln>
        </p:spPr>
      </p:pic>
      <p:sp>
        <p:nvSpPr>
          <p:cNvPr id="40" name="Google Shape;40;p6"/>
          <p:cNvSpPr txBox="1"/>
          <p:nvPr/>
        </p:nvSpPr>
        <p:spPr>
          <a:xfrm>
            <a:off x="5223888" y="4440975"/>
            <a:ext cx="1744200" cy="369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sng" strike="noStrike" cap="none">
                <a:solidFill>
                  <a:schemeClr val="hlink"/>
                </a:solidFill>
                <a:latin typeface="Arial"/>
                <a:ea typeface="Arial"/>
                <a:cs typeface="Arial"/>
                <a:sym typeface="Arial"/>
                <a:hlinkClick r:id="rId5"/>
              </a:rPr>
              <a:t>mhanys.org</a:t>
            </a:r>
            <a:endParaRPr sz="1800" b="1"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1"/>
        <p:cNvGrpSpPr/>
        <p:nvPr/>
      </p:nvGrpSpPr>
      <p:grpSpPr>
        <a:xfrm>
          <a:off x="0" y="0"/>
          <a:ext cx="0" cy="0"/>
          <a:chOff x="0" y="0"/>
          <a:chExt cx="0" cy="0"/>
        </a:xfrm>
      </p:grpSpPr>
      <p:sp>
        <p:nvSpPr>
          <p:cNvPr id="42" name="Google Shape;42;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 name="Google Shape;45;p7"/>
          <p:cNvSpPr txBox="1">
            <a:spLocks noGrp="1"/>
          </p:cNvSpPr>
          <p:nvPr>
            <p:ph type="ftr" idx="11"/>
          </p:nvPr>
        </p:nvSpPr>
        <p:spPr>
          <a:xfrm>
            <a:off x="838200" y="6356350"/>
            <a:ext cx="73152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7"/>
        <p:cNvGrpSpPr/>
        <p:nvPr/>
      </p:nvGrpSpPr>
      <p:grpSpPr>
        <a:xfrm>
          <a:off x="0" y="0"/>
          <a:ext cx="0" cy="0"/>
          <a:chOff x="0" y="0"/>
          <a:chExt cx="0" cy="0"/>
        </a:xfrm>
      </p:grpSpPr>
      <p:sp>
        <p:nvSpPr>
          <p:cNvPr id="48" name="Google Shape;48;p8"/>
          <p:cNvSpPr/>
          <p:nvPr/>
        </p:nvSpPr>
        <p:spPr>
          <a:xfrm>
            <a:off x="0" y="0"/>
            <a:ext cx="12192000" cy="6858000"/>
          </a:xfrm>
          <a:prstGeom prst="rect">
            <a:avLst/>
          </a:prstGeom>
          <a:gradFill>
            <a:gsLst>
              <a:gs pos="0">
                <a:schemeClr val="accent5"/>
              </a:gs>
              <a:gs pos="25000">
                <a:schemeClr val="accent5"/>
              </a:gs>
              <a:gs pos="74000">
                <a:schemeClr val="accent1"/>
              </a:gs>
              <a:gs pos="100000">
                <a:schemeClr val="accent1"/>
              </a:gs>
            </a:gsLst>
            <a:lin ang="2700000" scaled="0"/>
          </a:gradFill>
          <a:ln w="12700" cap="flat" cmpd="sng">
            <a:solidFill>
              <a:srgbClr val="2F457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49" name="Google Shape;49;p8"/>
          <p:cNvSpPr txBox="1">
            <a:spLocks noGrp="1"/>
          </p:cNvSpPr>
          <p:nvPr>
            <p:ph type="title"/>
          </p:nvPr>
        </p:nvSpPr>
        <p:spPr>
          <a:xfrm>
            <a:off x="838200" y="0"/>
            <a:ext cx="10515600" cy="685799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4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50"/>
        <p:cNvGrpSpPr/>
        <p:nvPr/>
      </p:nvGrpSpPr>
      <p:grpSpPr>
        <a:xfrm>
          <a:off x="0" y="0"/>
          <a:ext cx="0" cy="0"/>
          <a:chOff x="0" y="0"/>
          <a:chExt cx="0" cy="0"/>
        </a:xfrm>
      </p:grpSpPr>
      <p:sp>
        <p:nvSpPr>
          <p:cNvPr id="51" name="Google Shape;51;p9"/>
          <p:cNvSpPr>
            <a:spLocks noGrp="1"/>
          </p:cNvSpPr>
          <p:nvPr>
            <p:ph type="pic" idx="2"/>
          </p:nvPr>
        </p:nvSpPr>
        <p:spPr>
          <a:xfrm>
            <a:off x="0" y="0"/>
            <a:ext cx="12192000" cy="6857999"/>
          </a:xfrm>
          <a:prstGeom prst="rect">
            <a:avLst/>
          </a:prstGeom>
          <a:noFill/>
          <a:ln>
            <a:no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2"/>
        <p:cNvGrpSpPr/>
        <p:nvPr/>
      </p:nvGrpSpPr>
      <p:grpSpPr>
        <a:xfrm>
          <a:off x="0" y="0"/>
          <a:ext cx="0" cy="0"/>
          <a:chOff x="0" y="0"/>
          <a:chExt cx="0" cy="0"/>
        </a:xfrm>
      </p:grpSpPr>
      <p:sp>
        <p:nvSpPr>
          <p:cNvPr id="53" name="Google Shape;53;p10"/>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10"/>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SzPts val="2400"/>
              <a:buNone/>
              <a:defRPr sz="2400" b="1"/>
            </a:lvl1pPr>
            <a:lvl2pPr marL="914400" lvl="1" indent="-228600" algn="l">
              <a:lnSpc>
                <a:spcPct val="90000"/>
              </a:lnSpc>
              <a:spcBef>
                <a:spcPts val="500"/>
              </a:spcBef>
              <a:spcAft>
                <a:spcPts val="0"/>
              </a:spcAft>
              <a:buSzPts val="2000"/>
              <a:buNone/>
              <a:defRPr sz="2000" b="1"/>
            </a:lvl2pPr>
            <a:lvl3pPr marL="1371600" lvl="2" indent="-228600" algn="l">
              <a:lnSpc>
                <a:spcPct val="90000"/>
              </a:lnSpc>
              <a:spcBef>
                <a:spcPts val="500"/>
              </a:spcBef>
              <a:spcAft>
                <a:spcPts val="0"/>
              </a:spcAft>
              <a:buSzPts val="1800"/>
              <a:buNone/>
              <a:defRPr sz="1800" b="1"/>
            </a:lvl3pPr>
            <a:lvl4pPr marL="1828800" lvl="3" indent="-228600" algn="l">
              <a:lnSpc>
                <a:spcPct val="90000"/>
              </a:lnSpc>
              <a:spcBef>
                <a:spcPts val="500"/>
              </a:spcBef>
              <a:spcAft>
                <a:spcPts val="0"/>
              </a:spcAft>
              <a:buSzPts val="1600"/>
              <a:buNone/>
              <a:defRPr sz="1600" b="1"/>
            </a:lvl4pPr>
            <a:lvl5pPr marL="2286000" lvl="4" indent="-228600" algn="l">
              <a:lnSpc>
                <a:spcPct val="90000"/>
              </a:lnSpc>
              <a:spcBef>
                <a:spcPts val="500"/>
              </a:spcBef>
              <a:spcAft>
                <a:spcPts val="0"/>
              </a:spcAft>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5" name="Google Shape;55;p10"/>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6" name="Google Shape;56;p10"/>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SzPts val="2400"/>
              <a:buNone/>
              <a:defRPr sz="2400" b="1"/>
            </a:lvl1pPr>
            <a:lvl2pPr marL="914400" lvl="1" indent="-228600" algn="l">
              <a:lnSpc>
                <a:spcPct val="90000"/>
              </a:lnSpc>
              <a:spcBef>
                <a:spcPts val="500"/>
              </a:spcBef>
              <a:spcAft>
                <a:spcPts val="0"/>
              </a:spcAft>
              <a:buSzPts val="2000"/>
              <a:buNone/>
              <a:defRPr sz="2000" b="1"/>
            </a:lvl2pPr>
            <a:lvl3pPr marL="1371600" lvl="2" indent="-228600" algn="l">
              <a:lnSpc>
                <a:spcPct val="90000"/>
              </a:lnSpc>
              <a:spcBef>
                <a:spcPts val="500"/>
              </a:spcBef>
              <a:spcAft>
                <a:spcPts val="0"/>
              </a:spcAft>
              <a:buSzPts val="1800"/>
              <a:buNone/>
              <a:defRPr sz="1800" b="1"/>
            </a:lvl3pPr>
            <a:lvl4pPr marL="1828800" lvl="3" indent="-228600" algn="l">
              <a:lnSpc>
                <a:spcPct val="90000"/>
              </a:lnSpc>
              <a:spcBef>
                <a:spcPts val="500"/>
              </a:spcBef>
              <a:spcAft>
                <a:spcPts val="0"/>
              </a:spcAft>
              <a:buSzPts val="1600"/>
              <a:buNone/>
              <a:defRPr sz="1600" b="1"/>
            </a:lvl4pPr>
            <a:lvl5pPr marL="2286000" lvl="4" indent="-228600" algn="l">
              <a:lnSpc>
                <a:spcPct val="90000"/>
              </a:lnSpc>
              <a:spcBef>
                <a:spcPts val="500"/>
              </a:spcBef>
              <a:spcAft>
                <a:spcPts val="0"/>
              </a:spcAft>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7" name="Google Shape;57;p10"/>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8" name="Google Shape;58;p10"/>
          <p:cNvSpPr txBox="1">
            <a:spLocks noGrp="1"/>
          </p:cNvSpPr>
          <p:nvPr>
            <p:ph type="ftr" idx="11"/>
          </p:nvPr>
        </p:nvSpPr>
        <p:spPr>
          <a:xfrm>
            <a:off x="838200" y="6356350"/>
            <a:ext cx="73152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0"/>
        <p:cNvGrpSpPr/>
        <p:nvPr/>
      </p:nvGrpSpPr>
      <p:grpSpPr>
        <a:xfrm>
          <a:off x="0" y="0"/>
          <a:ext cx="0" cy="0"/>
          <a:chOff x="0" y="0"/>
          <a:chExt cx="0" cy="0"/>
        </a:xfrm>
      </p:grpSpPr>
      <p:sp>
        <p:nvSpPr>
          <p:cNvPr id="61" name="Google Shape;61;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11"/>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accent5"/>
              </a:buClr>
              <a:buSzPts val="3200"/>
              <a:buChar char="•"/>
              <a:defRPr sz="3200"/>
            </a:lvl1pPr>
            <a:lvl2pPr marL="914400" lvl="1" indent="-406400" algn="l">
              <a:lnSpc>
                <a:spcPct val="90000"/>
              </a:lnSpc>
              <a:spcBef>
                <a:spcPts val="500"/>
              </a:spcBef>
              <a:spcAft>
                <a:spcPts val="0"/>
              </a:spcAft>
              <a:buClr>
                <a:schemeClr val="accent5"/>
              </a:buClr>
              <a:buSzPts val="2800"/>
              <a:buChar char="•"/>
              <a:defRPr sz="2800"/>
            </a:lvl2pPr>
            <a:lvl3pPr marL="1371600" lvl="2" indent="-381000" algn="l">
              <a:lnSpc>
                <a:spcPct val="90000"/>
              </a:lnSpc>
              <a:spcBef>
                <a:spcPts val="500"/>
              </a:spcBef>
              <a:spcAft>
                <a:spcPts val="0"/>
              </a:spcAft>
              <a:buClr>
                <a:schemeClr val="accent5"/>
              </a:buClr>
              <a:buSzPts val="2400"/>
              <a:buChar char="•"/>
              <a:defRPr sz="2400"/>
            </a:lvl3pPr>
            <a:lvl4pPr marL="1828800" lvl="3" indent="-355600" algn="l">
              <a:lnSpc>
                <a:spcPct val="90000"/>
              </a:lnSpc>
              <a:spcBef>
                <a:spcPts val="500"/>
              </a:spcBef>
              <a:spcAft>
                <a:spcPts val="0"/>
              </a:spcAft>
              <a:buClr>
                <a:schemeClr val="accent5"/>
              </a:buClr>
              <a:buSzPts val="2000"/>
              <a:buChar char="•"/>
              <a:defRPr sz="2000"/>
            </a:lvl4pPr>
            <a:lvl5pPr marL="2286000" lvl="4" indent="-355600" algn="l">
              <a:lnSpc>
                <a:spcPct val="90000"/>
              </a:lnSpc>
              <a:spcBef>
                <a:spcPts val="500"/>
              </a:spcBef>
              <a:spcAft>
                <a:spcPts val="0"/>
              </a:spcAft>
              <a:buClr>
                <a:schemeClr val="accent5"/>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3" name="Google Shape;63;p11"/>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1600"/>
              <a:buNone/>
              <a:defRPr sz="1600"/>
            </a:lvl1pPr>
            <a:lvl2pPr marL="914400" lvl="1" indent="-228600" algn="l">
              <a:lnSpc>
                <a:spcPct val="90000"/>
              </a:lnSpc>
              <a:spcBef>
                <a:spcPts val="500"/>
              </a:spcBef>
              <a:spcAft>
                <a:spcPts val="0"/>
              </a:spcAft>
              <a:buSzPts val="1400"/>
              <a:buNone/>
              <a:defRPr sz="1400"/>
            </a:lvl2pPr>
            <a:lvl3pPr marL="1371600" lvl="2" indent="-228600" algn="l">
              <a:lnSpc>
                <a:spcPct val="90000"/>
              </a:lnSpc>
              <a:spcBef>
                <a:spcPts val="500"/>
              </a:spcBef>
              <a:spcAft>
                <a:spcPts val="0"/>
              </a:spcAft>
              <a:buSzPts val="1200"/>
              <a:buNone/>
              <a:defRPr sz="1200"/>
            </a:lvl3pPr>
            <a:lvl4pPr marL="1828800" lvl="3" indent="-228600" algn="l">
              <a:lnSpc>
                <a:spcPct val="90000"/>
              </a:lnSpc>
              <a:spcBef>
                <a:spcPts val="500"/>
              </a:spcBef>
              <a:spcAft>
                <a:spcPts val="0"/>
              </a:spcAft>
              <a:buSzPts val="1000"/>
              <a:buNone/>
              <a:defRPr sz="1000"/>
            </a:lvl4pPr>
            <a:lvl5pPr marL="2286000" lvl="4" indent="-228600" algn="l">
              <a:lnSpc>
                <a:spcPct val="90000"/>
              </a:lnSpc>
              <a:spcBef>
                <a:spcPts val="500"/>
              </a:spcBef>
              <a:spcAft>
                <a:spcPts val="0"/>
              </a:spcAft>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4" name="Google Shape;64;p11"/>
          <p:cNvSpPr txBox="1">
            <a:spLocks noGrp="1"/>
          </p:cNvSpPr>
          <p:nvPr>
            <p:ph type="ftr" idx="11"/>
          </p:nvPr>
        </p:nvSpPr>
        <p:spPr>
          <a:xfrm>
            <a:off x="838200" y="6356350"/>
            <a:ext cx="73152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accent5"/>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accent5"/>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accent5"/>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accent5"/>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accent5"/>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ftr" idx="11"/>
          </p:nvPr>
        </p:nvSpPr>
        <p:spPr>
          <a:xfrm>
            <a:off x="838200" y="6356350"/>
            <a:ext cx="73152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1" i="0" u="none" strike="noStrike" cap="none">
                <a:solidFill>
                  <a:schemeClr val="accen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3" name="Google Shape;13;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2"/>
          <p:cNvSpPr txBox="1">
            <a:spLocks noGrp="1"/>
          </p:cNvSpPr>
          <p:nvPr>
            <p:ph type="ctrTitle"/>
          </p:nvPr>
        </p:nvSpPr>
        <p:spPr>
          <a:xfrm>
            <a:off x="1524000" y="2585545"/>
            <a:ext cx="9144000" cy="1072055"/>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Arial"/>
              <a:buNone/>
            </a:pPr>
            <a:r>
              <a:rPr lang="en-US" b="0" dirty="0" smtClean="0"/>
              <a:t>MHANYS &amp; MHFA</a:t>
            </a:r>
            <a:endParaRPr b="0" dirty="0"/>
          </a:p>
        </p:txBody>
      </p:sp>
      <p:sp>
        <p:nvSpPr>
          <p:cNvPr id="71" name="Google Shape;71;p12"/>
          <p:cNvSpPr txBox="1">
            <a:spLocks noGrp="1"/>
          </p:cNvSpPr>
          <p:nvPr>
            <p:ph type="subTitle" idx="1"/>
          </p:nvPr>
        </p:nvSpPr>
        <p:spPr>
          <a:xfrm>
            <a:off x="1524000" y="3878317"/>
            <a:ext cx="9144000" cy="2259723"/>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800"/>
              </a:spcBef>
              <a:spcAft>
                <a:spcPts val="0"/>
              </a:spcAft>
              <a:buSzPct val="89468"/>
              <a:buNone/>
            </a:pPr>
            <a:r>
              <a:rPr lang="en-US" sz="2900" b="1" dirty="0">
                <a:solidFill>
                  <a:schemeClr val="dk2"/>
                </a:solidFill>
                <a:latin typeface="Calibri"/>
                <a:ea typeface="Calibri"/>
                <a:cs typeface="Calibri"/>
                <a:sym typeface="Calibri"/>
              </a:rPr>
              <a:t>Presented by</a:t>
            </a:r>
            <a:endParaRPr sz="2900" b="1" dirty="0">
              <a:solidFill>
                <a:schemeClr val="dk2"/>
              </a:solidFill>
              <a:latin typeface="Calibri"/>
              <a:ea typeface="Calibri"/>
              <a:cs typeface="Calibri"/>
              <a:sym typeface="Calibri"/>
            </a:endParaRPr>
          </a:p>
          <a:p>
            <a:pPr marL="0" lvl="0" indent="0" algn="ctr" rtl="0">
              <a:lnSpc>
                <a:spcPct val="90000"/>
              </a:lnSpc>
              <a:spcBef>
                <a:spcPts val="800"/>
              </a:spcBef>
              <a:spcAft>
                <a:spcPts val="0"/>
              </a:spcAft>
              <a:buSzPct val="89468"/>
              <a:buNone/>
            </a:pPr>
            <a:r>
              <a:rPr lang="en-US" sz="2900" b="1" dirty="0">
                <a:solidFill>
                  <a:schemeClr val="dk2"/>
                </a:solidFill>
                <a:latin typeface="Calibri"/>
                <a:ea typeface="Calibri"/>
                <a:cs typeface="Calibri"/>
                <a:sym typeface="Calibri"/>
              </a:rPr>
              <a:t>Glenn </a:t>
            </a:r>
            <a:r>
              <a:rPr lang="en-US" sz="2900" b="1" smtClean="0">
                <a:solidFill>
                  <a:schemeClr val="dk2"/>
                </a:solidFill>
                <a:latin typeface="Calibri"/>
                <a:ea typeface="Calibri"/>
                <a:cs typeface="Calibri"/>
                <a:sym typeface="Calibri"/>
              </a:rPr>
              <a:t>Liebman</a:t>
            </a:r>
            <a:r>
              <a:rPr lang="en-US" sz="2900" b="1" dirty="0" smtClean="0">
                <a:solidFill>
                  <a:schemeClr val="dk2"/>
                </a:solidFill>
                <a:latin typeface="Calibri"/>
                <a:ea typeface="Calibri"/>
                <a:cs typeface="Calibri"/>
                <a:sym typeface="Calibri"/>
              </a:rPr>
              <a:t>, Chief </a:t>
            </a:r>
            <a:r>
              <a:rPr lang="en-US" sz="2900" b="1" dirty="0">
                <a:solidFill>
                  <a:schemeClr val="dk2"/>
                </a:solidFill>
                <a:latin typeface="Calibri"/>
                <a:ea typeface="Calibri"/>
                <a:cs typeface="Calibri"/>
                <a:sym typeface="Calibri"/>
              </a:rPr>
              <a:t>Executive </a:t>
            </a:r>
            <a:r>
              <a:rPr lang="en-US" sz="2900" b="1" dirty="0" smtClean="0">
                <a:solidFill>
                  <a:schemeClr val="dk2"/>
                </a:solidFill>
                <a:latin typeface="Calibri"/>
                <a:ea typeface="Calibri"/>
                <a:cs typeface="Calibri"/>
                <a:sym typeface="Calibri"/>
              </a:rPr>
              <a:t>Officer</a:t>
            </a:r>
          </a:p>
          <a:p>
            <a:pPr marL="0" lvl="0" indent="0" algn="ctr" rtl="0">
              <a:lnSpc>
                <a:spcPct val="90000"/>
              </a:lnSpc>
              <a:spcBef>
                <a:spcPts val="800"/>
              </a:spcBef>
              <a:spcAft>
                <a:spcPts val="0"/>
              </a:spcAft>
              <a:buSzPct val="89468"/>
              <a:buNone/>
            </a:pPr>
            <a:r>
              <a:rPr lang="en-US" sz="2900" b="1" dirty="0" smtClean="0">
                <a:solidFill>
                  <a:schemeClr val="dk2"/>
                </a:solidFill>
                <a:latin typeface="Calibri"/>
                <a:ea typeface="Calibri"/>
                <a:cs typeface="Calibri"/>
                <a:sym typeface="Calibri"/>
              </a:rPr>
              <a:t>&amp;</a:t>
            </a:r>
          </a:p>
          <a:p>
            <a:pPr marL="0" lvl="0" indent="0" algn="ctr" rtl="0">
              <a:lnSpc>
                <a:spcPct val="90000"/>
              </a:lnSpc>
              <a:spcBef>
                <a:spcPts val="800"/>
              </a:spcBef>
              <a:spcAft>
                <a:spcPts val="0"/>
              </a:spcAft>
              <a:buSzPct val="89468"/>
              <a:buNone/>
            </a:pPr>
            <a:r>
              <a:rPr lang="en-US" sz="2900" b="1" dirty="0" smtClean="0">
                <a:solidFill>
                  <a:schemeClr val="dk2"/>
                </a:solidFill>
                <a:latin typeface="Calibri"/>
                <a:ea typeface="Calibri"/>
                <a:cs typeface="Calibri"/>
                <a:sym typeface="Calibri"/>
              </a:rPr>
              <a:t>Katie Oldakowski, Director of Training </a:t>
            </a:r>
            <a:endParaRPr lang="en-US" sz="2900" b="1" dirty="0">
              <a:solidFill>
                <a:schemeClr val="dk2"/>
              </a:solidFill>
              <a:latin typeface="Calibri"/>
              <a:ea typeface="Calibri"/>
              <a:cs typeface="Calibri"/>
              <a:sym typeface="Calibri"/>
            </a:endParaRPr>
          </a:p>
          <a:p>
            <a:pPr marL="0" lvl="0" indent="0" algn="ctr" rtl="0">
              <a:lnSpc>
                <a:spcPct val="90000"/>
              </a:lnSpc>
              <a:spcBef>
                <a:spcPts val="800"/>
              </a:spcBef>
              <a:spcAft>
                <a:spcPts val="0"/>
              </a:spcAft>
              <a:buSzPct val="89468"/>
              <a:buNone/>
            </a:pP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1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6000"/>
              <a:buFont typeface="Arial"/>
              <a:buNone/>
            </a:pPr>
            <a:r>
              <a:rPr lang="en-US"/>
              <a:t>About MHANYS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a:t>Mission Statement</a:t>
            </a:r>
            <a:endParaRPr/>
          </a:p>
        </p:txBody>
      </p:sp>
      <p:sp>
        <p:nvSpPr>
          <p:cNvPr id="82" name="Google Shape;82;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SzPts val="2800"/>
              <a:buNone/>
            </a:pPr>
            <a:r>
              <a:rPr lang="en-US"/>
              <a:t>Mental Health Association in New York State, Inc. (MHANYS) improves the lives of individuals, families, and communities by raising mental health awareness, ending stigma and discrimination, and promoting wellness and recovery.</a:t>
            </a:r>
            <a:endParaRPr/>
          </a:p>
        </p:txBody>
      </p:sp>
      <p:sp>
        <p:nvSpPr>
          <p:cNvPr id="83" name="Google Shape;83;p14"/>
          <p:cNvSpPr txBox="1">
            <a:spLocks noGrp="1"/>
          </p:cNvSpPr>
          <p:nvPr>
            <p:ph type="ftr" idx="11"/>
          </p:nvPr>
        </p:nvSpPr>
        <p:spPr>
          <a:xfrm>
            <a:off x="838200" y="6356350"/>
            <a:ext cx="7315200" cy="365125"/>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a:t>Mental Health Association in New York State</a:t>
            </a:r>
            <a:endParaRPr/>
          </a:p>
        </p:txBody>
      </p:sp>
      <p:sp>
        <p:nvSpPr>
          <p:cNvPr id="84" name="Google Shape;84;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a:t>Affiliate Network</a:t>
            </a:r>
            <a:endParaRPr/>
          </a:p>
        </p:txBody>
      </p:sp>
      <p:sp>
        <p:nvSpPr>
          <p:cNvPr id="90" name="Google Shape;90;p15"/>
          <p:cNvSpPr txBox="1">
            <a:spLocks noGrp="1"/>
          </p:cNvSpPr>
          <p:nvPr>
            <p:ph type="body" idx="1"/>
          </p:nvPr>
        </p:nvSpPr>
        <p:spPr>
          <a:xfrm>
            <a:off x="838200" y="1825625"/>
            <a:ext cx="10515600" cy="2447700"/>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150000"/>
              </a:lnSpc>
              <a:spcBef>
                <a:spcPts val="0"/>
              </a:spcBef>
              <a:spcAft>
                <a:spcPts val="0"/>
              </a:spcAft>
              <a:buSzPts val="1800"/>
              <a:buNone/>
            </a:pPr>
            <a:r>
              <a:rPr lang="en-US"/>
              <a:t>We are an affiliate of Mental Health America. Across New York State, we have 26 affiliates in 50 counties that offer a unique blend of services and programs focused on meeting the needs of their community.</a:t>
            </a:r>
            <a:endParaRPr/>
          </a:p>
        </p:txBody>
      </p:sp>
      <p:sp>
        <p:nvSpPr>
          <p:cNvPr id="91" name="Google Shape;91;p15"/>
          <p:cNvSpPr txBox="1">
            <a:spLocks noGrp="1"/>
          </p:cNvSpPr>
          <p:nvPr>
            <p:ph type="ftr" idx="11"/>
          </p:nvPr>
        </p:nvSpPr>
        <p:spPr>
          <a:xfrm>
            <a:off x="838200" y="6356350"/>
            <a:ext cx="73152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a:t>Mental Health Association in New York State</a:t>
            </a:r>
            <a:endParaRPr/>
          </a:p>
        </p:txBody>
      </p:sp>
      <p:sp>
        <p:nvSpPr>
          <p:cNvPr id="92" name="Google Shape;92;p1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200"/>
              <a:buFont typeface="Arial"/>
              <a:buNone/>
            </a:pPr>
            <a:r>
              <a:rPr lang="en-US"/>
              <a:t>What We Do</a:t>
            </a:r>
            <a:endParaRPr/>
          </a:p>
        </p:txBody>
      </p:sp>
      <p:sp>
        <p:nvSpPr>
          <p:cNvPr id="98" name="Google Shape;98;p16"/>
          <p:cNvSpPr txBox="1">
            <a:spLocks noGrp="1"/>
          </p:cNvSpPr>
          <p:nvPr>
            <p:ph type="body" idx="1"/>
          </p:nvPr>
        </p:nvSpPr>
        <p:spPr>
          <a:xfrm>
            <a:off x="838200" y="2253050"/>
            <a:ext cx="4247100" cy="1783500"/>
          </a:xfrm>
          <a:prstGeom prst="rect">
            <a:avLst/>
          </a:prstGeom>
          <a:noFill/>
          <a:ln>
            <a:noFill/>
          </a:ln>
        </p:spPr>
        <p:txBody>
          <a:bodyPr spcFirstLastPara="1" wrap="square" lIns="91425" tIns="45700" rIns="91425" bIns="45700" anchor="t" anchorCtr="0">
            <a:normAutofit fontScale="92500" lnSpcReduction="10000"/>
          </a:bodyPr>
          <a:lstStyle/>
          <a:p>
            <a:pPr marL="457200" lvl="0" indent="-406400" algn="l" rtl="0">
              <a:lnSpc>
                <a:spcPct val="150000"/>
              </a:lnSpc>
              <a:spcBef>
                <a:spcPts val="0"/>
              </a:spcBef>
              <a:spcAft>
                <a:spcPts val="0"/>
              </a:spcAft>
              <a:buSzPts val="2800"/>
              <a:buChar char="•"/>
            </a:pPr>
            <a:r>
              <a:rPr lang="en-US" sz="2800"/>
              <a:t>Advocacy &amp; Policy</a:t>
            </a:r>
            <a:endParaRPr sz="2800"/>
          </a:p>
          <a:p>
            <a:pPr marL="457200" lvl="0" indent="-406400" algn="l" rtl="0">
              <a:lnSpc>
                <a:spcPct val="150000"/>
              </a:lnSpc>
              <a:spcBef>
                <a:spcPts val="0"/>
              </a:spcBef>
              <a:spcAft>
                <a:spcPts val="0"/>
              </a:spcAft>
              <a:buSzPts val="2800"/>
              <a:buChar char="•"/>
            </a:pPr>
            <a:r>
              <a:rPr lang="en-US" sz="2800"/>
              <a:t>Training &amp; Certification</a:t>
            </a:r>
            <a:endParaRPr sz="2800"/>
          </a:p>
          <a:p>
            <a:pPr marL="457200" lvl="0" indent="-406400" algn="l" rtl="0">
              <a:lnSpc>
                <a:spcPct val="150000"/>
              </a:lnSpc>
              <a:spcBef>
                <a:spcPts val="0"/>
              </a:spcBef>
              <a:spcAft>
                <a:spcPts val="0"/>
              </a:spcAft>
              <a:buSzPts val="2800"/>
              <a:buChar char="•"/>
            </a:pPr>
            <a:r>
              <a:rPr lang="en-US" sz="2800"/>
              <a:t>Support</a:t>
            </a:r>
            <a:endParaRPr/>
          </a:p>
        </p:txBody>
      </p:sp>
      <p:sp>
        <p:nvSpPr>
          <p:cNvPr id="99" name="Google Shape;99;p16"/>
          <p:cNvSpPr txBox="1">
            <a:spLocks noGrp="1"/>
          </p:cNvSpPr>
          <p:nvPr>
            <p:ph type="ftr" idx="11"/>
          </p:nvPr>
        </p:nvSpPr>
        <p:spPr>
          <a:xfrm>
            <a:off x="838200" y="6356350"/>
            <a:ext cx="7315200" cy="365125"/>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a:t>Mental Health Association in New York State</a:t>
            </a:r>
            <a:endParaRPr/>
          </a:p>
        </p:txBody>
      </p:sp>
      <p:sp>
        <p:nvSpPr>
          <p:cNvPr id="100" name="Google Shape;100;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5</a:t>
            </a:fld>
            <a:endParaRPr/>
          </a:p>
        </p:txBody>
      </p:sp>
      <p:pic>
        <p:nvPicPr>
          <p:cNvPr id="101" name="Google Shape;101;p16"/>
          <p:cNvPicPr preferRelativeResize="0"/>
          <p:nvPr/>
        </p:nvPicPr>
        <p:blipFill rotWithShape="1">
          <a:blip r:embed="rId3">
            <a:alphaModFix/>
          </a:blip>
          <a:srcRect/>
          <a:stretch/>
        </p:blipFill>
        <p:spPr>
          <a:xfrm>
            <a:off x="5549748" y="1616414"/>
            <a:ext cx="5439099" cy="362517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7"/>
          <p:cNvSpPr txBox="1">
            <a:spLocks noGrp="1"/>
          </p:cNvSpPr>
          <p:nvPr>
            <p:ph type="title"/>
          </p:nvPr>
        </p:nvSpPr>
        <p:spPr>
          <a:xfrm>
            <a:off x="646600" y="356225"/>
            <a:ext cx="4939200" cy="7572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200"/>
              <a:buFont typeface="Arial"/>
              <a:buNone/>
            </a:pPr>
            <a:r>
              <a:rPr lang="en-US"/>
              <a:t>MHANYS Programs</a:t>
            </a:r>
            <a:endParaRPr/>
          </a:p>
        </p:txBody>
      </p:sp>
      <p:sp>
        <p:nvSpPr>
          <p:cNvPr id="107" name="Google Shape;107;p17"/>
          <p:cNvSpPr txBox="1">
            <a:spLocks noGrp="1"/>
          </p:cNvSpPr>
          <p:nvPr>
            <p:ph type="body" idx="1"/>
          </p:nvPr>
        </p:nvSpPr>
        <p:spPr>
          <a:xfrm>
            <a:off x="701625" y="1258375"/>
            <a:ext cx="5157600" cy="4188900"/>
          </a:xfrm>
          <a:prstGeom prst="rect">
            <a:avLst/>
          </a:prstGeom>
          <a:noFill/>
          <a:ln>
            <a:noFill/>
          </a:ln>
        </p:spPr>
        <p:txBody>
          <a:bodyPr spcFirstLastPara="1" wrap="square" lIns="91425" tIns="45700" rIns="91425" bIns="45700" anchor="t" anchorCtr="0">
            <a:normAutofit fontScale="92500"/>
          </a:bodyPr>
          <a:lstStyle/>
          <a:p>
            <a:pPr marL="457200" lvl="0" indent="-406400" algn="l" rtl="0">
              <a:lnSpc>
                <a:spcPct val="115000"/>
              </a:lnSpc>
              <a:spcBef>
                <a:spcPts val="0"/>
              </a:spcBef>
              <a:spcAft>
                <a:spcPts val="0"/>
              </a:spcAft>
              <a:buSzPts val="2800"/>
              <a:buChar char="•"/>
            </a:pPr>
            <a:r>
              <a:rPr lang="en-US" sz="2800"/>
              <a:t>School Mental Health Resource and Training Center</a:t>
            </a:r>
            <a:endParaRPr sz="2800"/>
          </a:p>
          <a:p>
            <a:pPr marL="457200" lvl="0" indent="-406400" algn="l" rtl="0">
              <a:lnSpc>
                <a:spcPct val="115000"/>
              </a:lnSpc>
              <a:spcBef>
                <a:spcPts val="1000"/>
              </a:spcBef>
              <a:spcAft>
                <a:spcPts val="0"/>
              </a:spcAft>
              <a:buSzPts val="2800"/>
              <a:buChar char="•"/>
            </a:pPr>
            <a:r>
              <a:rPr lang="en-US" sz="2800"/>
              <a:t>Mental Health Community</a:t>
            </a:r>
            <a:br>
              <a:rPr lang="en-US" sz="2800"/>
            </a:br>
            <a:r>
              <a:rPr lang="en-US" sz="2800"/>
              <a:t>Partners</a:t>
            </a:r>
            <a:endParaRPr sz="2800"/>
          </a:p>
          <a:p>
            <a:pPr marL="457200" lvl="0" indent="-406400" algn="l" rtl="0">
              <a:lnSpc>
                <a:spcPct val="115000"/>
              </a:lnSpc>
              <a:spcBef>
                <a:spcPts val="1000"/>
              </a:spcBef>
              <a:spcAft>
                <a:spcPts val="0"/>
              </a:spcAft>
              <a:buSzPts val="2800"/>
              <a:buChar char="•"/>
            </a:pPr>
            <a:r>
              <a:rPr lang="en-US" sz="2800"/>
              <a:t>MHANYS CarePath</a:t>
            </a:r>
            <a:r>
              <a:rPr lang="en-US" sz="2800" baseline="30000"/>
              <a:t>TM</a:t>
            </a:r>
            <a:endParaRPr sz="2800"/>
          </a:p>
          <a:p>
            <a:pPr marL="457200" lvl="0" indent="-406400" algn="l" rtl="0">
              <a:lnSpc>
                <a:spcPct val="115000"/>
              </a:lnSpc>
              <a:spcBef>
                <a:spcPts val="1000"/>
              </a:spcBef>
              <a:spcAft>
                <a:spcPts val="0"/>
              </a:spcAft>
              <a:buSzPts val="2800"/>
              <a:buChar char="•"/>
            </a:pPr>
            <a:r>
              <a:rPr lang="en-US" sz="2800"/>
              <a:t>Mental Health First Aid</a:t>
            </a:r>
            <a:endParaRPr sz="2800"/>
          </a:p>
          <a:p>
            <a:pPr marL="457200" lvl="0" indent="-406400" algn="l" rtl="0">
              <a:lnSpc>
                <a:spcPct val="115000"/>
              </a:lnSpc>
              <a:spcBef>
                <a:spcPts val="1000"/>
              </a:spcBef>
              <a:spcAft>
                <a:spcPts val="1000"/>
              </a:spcAft>
              <a:buSzPts val="2800"/>
              <a:buChar char="•"/>
            </a:pPr>
            <a:r>
              <a:rPr lang="en-US" sz="2800"/>
              <a:t>And much more!</a:t>
            </a:r>
            <a:endParaRPr sz="2800"/>
          </a:p>
        </p:txBody>
      </p:sp>
      <p:sp>
        <p:nvSpPr>
          <p:cNvPr id="108" name="Google Shape;108;p17"/>
          <p:cNvSpPr txBox="1">
            <a:spLocks noGrp="1"/>
          </p:cNvSpPr>
          <p:nvPr>
            <p:ph type="ftr" idx="11"/>
          </p:nvPr>
        </p:nvSpPr>
        <p:spPr>
          <a:xfrm>
            <a:off x="838200" y="6356350"/>
            <a:ext cx="73152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a:t>Mental Health Association in New York State</a:t>
            </a:r>
            <a:endParaRPr/>
          </a:p>
        </p:txBody>
      </p:sp>
      <p:sp>
        <p:nvSpPr>
          <p:cNvPr id="109" name="Google Shape;109;p1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6</a:t>
            </a:fld>
            <a:endParaRPr/>
          </a:p>
        </p:txBody>
      </p:sp>
      <p:pic>
        <p:nvPicPr>
          <p:cNvPr id="110" name="Google Shape;110;p17"/>
          <p:cNvPicPr preferRelativeResize="0"/>
          <p:nvPr/>
        </p:nvPicPr>
        <p:blipFill rotWithShape="1">
          <a:blip r:embed="rId3">
            <a:alphaModFix/>
          </a:blip>
          <a:srcRect/>
          <a:stretch/>
        </p:blipFill>
        <p:spPr>
          <a:xfrm>
            <a:off x="7634952" y="4064966"/>
            <a:ext cx="2622669" cy="1148635"/>
          </a:xfrm>
          <a:prstGeom prst="rect">
            <a:avLst/>
          </a:prstGeom>
          <a:noFill/>
          <a:ln>
            <a:noFill/>
          </a:ln>
        </p:spPr>
      </p:pic>
      <p:pic>
        <p:nvPicPr>
          <p:cNvPr id="111" name="Google Shape;111;p17"/>
          <p:cNvPicPr preferRelativeResize="0"/>
          <p:nvPr/>
        </p:nvPicPr>
        <p:blipFill rotWithShape="1">
          <a:blip r:embed="rId4">
            <a:alphaModFix/>
          </a:blip>
          <a:srcRect/>
          <a:stretch/>
        </p:blipFill>
        <p:spPr>
          <a:xfrm>
            <a:off x="7490075" y="2670699"/>
            <a:ext cx="3877325" cy="757286"/>
          </a:xfrm>
          <a:prstGeom prst="rect">
            <a:avLst/>
          </a:prstGeom>
          <a:noFill/>
          <a:ln>
            <a:noFill/>
          </a:ln>
        </p:spPr>
      </p:pic>
      <p:pic>
        <p:nvPicPr>
          <p:cNvPr id="112" name="Google Shape;112;p17"/>
          <p:cNvPicPr preferRelativeResize="0"/>
          <p:nvPr/>
        </p:nvPicPr>
        <p:blipFill rotWithShape="1">
          <a:blip r:embed="rId5">
            <a:alphaModFix/>
          </a:blip>
          <a:srcRect/>
          <a:stretch/>
        </p:blipFill>
        <p:spPr>
          <a:xfrm>
            <a:off x="7309477" y="1016551"/>
            <a:ext cx="3877325" cy="94470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18"/>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6000"/>
              <a:buFont typeface="Arial"/>
              <a:buNone/>
            </a:pPr>
            <a:r>
              <a:rPr lang="en-US"/>
              <a:t>MHANYS &amp; MHFA</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19"/>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a:t>History</a:t>
            </a:r>
            <a:endParaRPr/>
          </a:p>
        </p:txBody>
      </p:sp>
      <p:sp>
        <p:nvSpPr>
          <p:cNvPr id="123" name="Google Shape;123;p19"/>
          <p:cNvSpPr txBox="1">
            <a:spLocks noGrp="1"/>
          </p:cNvSpPr>
          <p:nvPr>
            <p:ph type="body" idx="1"/>
          </p:nvPr>
        </p:nvSpPr>
        <p:spPr>
          <a:xfrm>
            <a:off x="838200" y="1825625"/>
            <a:ext cx="10515600" cy="3930600"/>
          </a:xfrm>
          <a:prstGeom prst="rect">
            <a:avLst/>
          </a:prstGeom>
          <a:noFill/>
          <a:ln>
            <a:noFill/>
          </a:ln>
        </p:spPr>
        <p:txBody>
          <a:bodyPr spcFirstLastPara="1" wrap="square" lIns="91425" tIns="45700" rIns="91425" bIns="45700" anchor="t" anchorCtr="0">
            <a:normAutofit fontScale="85000" lnSpcReduction="10000"/>
          </a:bodyPr>
          <a:lstStyle/>
          <a:p>
            <a:pPr marL="0" lvl="0" indent="0" algn="l" rtl="0">
              <a:lnSpc>
                <a:spcPct val="150000"/>
              </a:lnSpc>
              <a:spcBef>
                <a:spcPts val="0"/>
              </a:spcBef>
              <a:spcAft>
                <a:spcPts val="0"/>
              </a:spcAft>
              <a:buSzPct val="75630"/>
              <a:buNone/>
            </a:pPr>
            <a:r>
              <a:rPr lang="en-US"/>
              <a:t>Mental Health First Aid began in Australia in 2000</a:t>
            </a:r>
            <a:endParaRPr/>
          </a:p>
          <a:p>
            <a:pPr marL="457200" lvl="0" indent="-325755" algn="l" rtl="0">
              <a:lnSpc>
                <a:spcPct val="150000"/>
              </a:lnSpc>
              <a:spcBef>
                <a:spcPts val="0"/>
              </a:spcBef>
              <a:spcAft>
                <a:spcPts val="0"/>
              </a:spcAft>
              <a:buSzPct val="64285"/>
              <a:buChar char="•"/>
            </a:pPr>
            <a:r>
              <a:rPr lang="en-US"/>
              <a:t>Evolved into a global movement, adopted and delivered in 24 countries</a:t>
            </a:r>
            <a:endParaRPr/>
          </a:p>
          <a:p>
            <a:pPr marL="457200" lvl="0" indent="-325755" algn="l" rtl="0">
              <a:lnSpc>
                <a:spcPct val="150000"/>
              </a:lnSpc>
              <a:spcBef>
                <a:spcPts val="0"/>
              </a:spcBef>
              <a:spcAft>
                <a:spcPts val="0"/>
              </a:spcAft>
              <a:buSzPct val="64285"/>
              <a:buChar char="•"/>
            </a:pPr>
            <a:r>
              <a:rPr lang="en-US"/>
              <a:t>To date, over 6 million people worldwide have been trained</a:t>
            </a:r>
            <a:endParaRPr/>
          </a:p>
          <a:p>
            <a:pPr marL="0" lvl="0" indent="0" algn="l" rtl="0">
              <a:lnSpc>
                <a:spcPct val="150000"/>
              </a:lnSpc>
              <a:spcBef>
                <a:spcPts val="0"/>
              </a:spcBef>
              <a:spcAft>
                <a:spcPts val="0"/>
              </a:spcAft>
              <a:buSzPct val="75630"/>
              <a:buNone/>
            </a:pPr>
            <a:r>
              <a:rPr lang="en-US"/>
              <a:t>MHANYS MHFA:</a:t>
            </a:r>
            <a:endParaRPr/>
          </a:p>
          <a:p>
            <a:pPr marL="457200" lvl="0" indent="-325755" algn="l" rtl="0">
              <a:lnSpc>
                <a:spcPct val="150000"/>
              </a:lnSpc>
              <a:spcBef>
                <a:spcPts val="0"/>
              </a:spcBef>
              <a:spcAft>
                <a:spcPts val="0"/>
              </a:spcAft>
              <a:buSzPct val="64285"/>
              <a:buChar char="•"/>
            </a:pPr>
            <a:r>
              <a:rPr lang="en-US"/>
              <a:t>Adult in 2010</a:t>
            </a:r>
            <a:endParaRPr/>
          </a:p>
          <a:p>
            <a:pPr marL="457200" lvl="0" indent="-325755" algn="l" rtl="0">
              <a:lnSpc>
                <a:spcPct val="150000"/>
              </a:lnSpc>
              <a:spcBef>
                <a:spcPts val="0"/>
              </a:spcBef>
              <a:spcAft>
                <a:spcPts val="0"/>
              </a:spcAft>
              <a:buSzPct val="64285"/>
              <a:buChar char="•"/>
            </a:pPr>
            <a:r>
              <a:rPr lang="en-US"/>
              <a:t>Youth in 2014</a:t>
            </a:r>
            <a:endParaRPr/>
          </a:p>
          <a:p>
            <a:pPr marL="457200" lvl="0" indent="-325755" algn="l" rtl="0">
              <a:lnSpc>
                <a:spcPct val="150000"/>
              </a:lnSpc>
              <a:spcBef>
                <a:spcPts val="0"/>
              </a:spcBef>
              <a:spcAft>
                <a:spcPts val="0"/>
              </a:spcAft>
              <a:buSzPct val="64285"/>
              <a:buChar char="•"/>
            </a:pPr>
            <a:r>
              <a:rPr lang="en-US"/>
              <a:t>Teen in 2023</a:t>
            </a:r>
            <a:endParaRPr/>
          </a:p>
        </p:txBody>
      </p:sp>
      <p:sp>
        <p:nvSpPr>
          <p:cNvPr id="124" name="Google Shape;124;p19"/>
          <p:cNvSpPr txBox="1">
            <a:spLocks noGrp="1"/>
          </p:cNvSpPr>
          <p:nvPr>
            <p:ph type="ftr" idx="11"/>
          </p:nvPr>
        </p:nvSpPr>
        <p:spPr>
          <a:xfrm>
            <a:off x="838200" y="6356350"/>
            <a:ext cx="73152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a:t>Mental Health Association in New York State</a:t>
            </a:r>
            <a:endParaRPr/>
          </a:p>
        </p:txBody>
      </p:sp>
      <p:sp>
        <p:nvSpPr>
          <p:cNvPr id="125" name="Google Shape;125;p1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8</a:t>
            </a:fld>
            <a:endParaRPr/>
          </a:p>
        </p:txBody>
      </p:sp>
      <p:pic>
        <p:nvPicPr>
          <p:cNvPr id="126" name="Google Shape;126;p19"/>
          <p:cNvPicPr preferRelativeResize="0"/>
          <p:nvPr/>
        </p:nvPicPr>
        <p:blipFill rotWithShape="1">
          <a:blip r:embed="rId3">
            <a:alphaModFix/>
          </a:blip>
          <a:srcRect/>
          <a:stretch/>
        </p:blipFill>
        <p:spPr>
          <a:xfrm>
            <a:off x="4897400" y="4117050"/>
            <a:ext cx="6456400" cy="10007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0"/>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a:t>What is Mental Health First Aid?</a:t>
            </a:r>
            <a:endParaRPr/>
          </a:p>
        </p:txBody>
      </p:sp>
      <p:sp>
        <p:nvSpPr>
          <p:cNvPr id="132" name="Google Shape;132;p20"/>
          <p:cNvSpPr txBox="1">
            <a:spLocks noGrp="1"/>
          </p:cNvSpPr>
          <p:nvPr>
            <p:ph type="body" idx="1"/>
          </p:nvPr>
        </p:nvSpPr>
        <p:spPr>
          <a:xfrm>
            <a:off x="838200" y="1825625"/>
            <a:ext cx="10515600" cy="3930600"/>
          </a:xfrm>
          <a:prstGeom prst="rect">
            <a:avLst/>
          </a:prstGeom>
          <a:noFill/>
          <a:ln>
            <a:noFill/>
          </a:ln>
        </p:spPr>
        <p:txBody>
          <a:bodyPr spcFirstLastPara="1" wrap="square" lIns="91425" tIns="45700" rIns="91425" bIns="45700" anchor="t" anchorCtr="0">
            <a:normAutofit fontScale="92500"/>
          </a:bodyPr>
          <a:lstStyle/>
          <a:p>
            <a:pPr marL="457200" lvl="0" indent="-342900" algn="l" rtl="0">
              <a:lnSpc>
                <a:spcPct val="150000"/>
              </a:lnSpc>
              <a:spcBef>
                <a:spcPts val="0"/>
              </a:spcBef>
              <a:spcAft>
                <a:spcPts val="0"/>
              </a:spcAft>
              <a:buSzPts val="1800"/>
              <a:buChar char="•"/>
            </a:pPr>
            <a:r>
              <a:rPr lang="en-US"/>
              <a:t>Evidenced based mental health literacy program </a:t>
            </a:r>
            <a:endParaRPr/>
          </a:p>
          <a:p>
            <a:pPr marL="457200" lvl="0" indent="-342900" algn="l" rtl="0">
              <a:lnSpc>
                <a:spcPct val="150000"/>
              </a:lnSpc>
              <a:spcBef>
                <a:spcPts val="0"/>
              </a:spcBef>
              <a:spcAft>
                <a:spcPts val="0"/>
              </a:spcAft>
              <a:buSzPts val="1800"/>
              <a:buChar char="•"/>
            </a:pPr>
            <a:r>
              <a:rPr lang="en-US"/>
              <a:t>Skills based training program that teaches:</a:t>
            </a:r>
            <a:endParaRPr/>
          </a:p>
          <a:p>
            <a:pPr marL="914400" lvl="1" indent="-342900" algn="l" rtl="0">
              <a:lnSpc>
                <a:spcPct val="150000"/>
              </a:lnSpc>
              <a:spcBef>
                <a:spcPts val="0"/>
              </a:spcBef>
              <a:spcAft>
                <a:spcPts val="0"/>
              </a:spcAft>
              <a:buSzPts val="1800"/>
              <a:buChar char="•"/>
            </a:pPr>
            <a:r>
              <a:rPr lang="en-US"/>
              <a:t>Signs and symptoms of mental health and substance use </a:t>
            </a:r>
            <a:endParaRPr/>
          </a:p>
          <a:p>
            <a:pPr marL="914400" lvl="1" indent="-342900" algn="l" rtl="0">
              <a:lnSpc>
                <a:spcPct val="150000"/>
              </a:lnSpc>
              <a:spcBef>
                <a:spcPts val="0"/>
              </a:spcBef>
              <a:spcAft>
                <a:spcPts val="0"/>
              </a:spcAft>
              <a:buSzPts val="1800"/>
              <a:buChar char="•"/>
            </a:pPr>
            <a:r>
              <a:rPr lang="en-US"/>
              <a:t>Action plan to identify, support and engage individuals that may be or are struggling with mental health challenge or substance use</a:t>
            </a:r>
            <a:endParaRPr/>
          </a:p>
          <a:p>
            <a:pPr marL="914400" lvl="1" indent="-342900" algn="l" rtl="0">
              <a:lnSpc>
                <a:spcPct val="150000"/>
              </a:lnSpc>
              <a:spcBef>
                <a:spcPts val="0"/>
              </a:spcBef>
              <a:spcAft>
                <a:spcPts val="0"/>
              </a:spcAft>
              <a:buSzPts val="1800"/>
              <a:buChar char="•"/>
            </a:pPr>
            <a:r>
              <a:rPr lang="en-US"/>
              <a:t>What to do when someone says no</a:t>
            </a:r>
            <a:endParaRPr/>
          </a:p>
          <a:p>
            <a:pPr marL="457200" lvl="0" indent="-342900" algn="l" rtl="0">
              <a:lnSpc>
                <a:spcPct val="150000"/>
              </a:lnSpc>
              <a:spcBef>
                <a:spcPts val="0"/>
              </a:spcBef>
              <a:spcAft>
                <a:spcPts val="0"/>
              </a:spcAft>
              <a:buSzPts val="1800"/>
              <a:buChar char="•"/>
            </a:pPr>
            <a:r>
              <a:rPr lang="en-US"/>
              <a:t>Does not diagnose</a:t>
            </a:r>
            <a:endParaRPr/>
          </a:p>
        </p:txBody>
      </p:sp>
      <p:sp>
        <p:nvSpPr>
          <p:cNvPr id="133" name="Google Shape;133;p20"/>
          <p:cNvSpPr txBox="1">
            <a:spLocks noGrp="1"/>
          </p:cNvSpPr>
          <p:nvPr>
            <p:ph type="ftr" idx="11"/>
          </p:nvPr>
        </p:nvSpPr>
        <p:spPr>
          <a:xfrm>
            <a:off x="838200" y="6356350"/>
            <a:ext cx="73152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a:t>Mental Health Association in New York State</a:t>
            </a:r>
            <a:endParaRPr/>
          </a:p>
        </p:txBody>
      </p:sp>
      <p:sp>
        <p:nvSpPr>
          <p:cNvPr id="134" name="Google Shape;134;p2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9</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a:t>The Data</a:t>
            </a:r>
            <a:endParaRPr/>
          </a:p>
        </p:txBody>
      </p:sp>
      <p:sp>
        <p:nvSpPr>
          <p:cNvPr id="140" name="Google Shape;140;p21"/>
          <p:cNvSpPr txBox="1">
            <a:spLocks noGrp="1"/>
          </p:cNvSpPr>
          <p:nvPr>
            <p:ph type="body" idx="1"/>
          </p:nvPr>
        </p:nvSpPr>
        <p:spPr>
          <a:xfrm>
            <a:off x="838200" y="1825625"/>
            <a:ext cx="10515600" cy="3930600"/>
          </a:xfrm>
          <a:prstGeom prst="rect">
            <a:avLst/>
          </a:prstGeom>
          <a:noFill/>
          <a:ln>
            <a:noFill/>
          </a:ln>
        </p:spPr>
        <p:txBody>
          <a:bodyPr spcFirstLastPara="1" wrap="square" lIns="91425" tIns="45700" rIns="91425" bIns="45700" anchor="t" anchorCtr="0">
            <a:normAutofit fontScale="92500" lnSpcReduction="20000"/>
          </a:bodyPr>
          <a:lstStyle/>
          <a:p>
            <a:pPr marL="0" lvl="0" indent="0" algn="l" rtl="0">
              <a:lnSpc>
                <a:spcPct val="150000"/>
              </a:lnSpc>
              <a:spcBef>
                <a:spcPts val="0"/>
              </a:spcBef>
              <a:spcAft>
                <a:spcPts val="0"/>
              </a:spcAft>
              <a:buSzPts val="1800"/>
              <a:buNone/>
            </a:pPr>
            <a:r>
              <a:rPr lang="en-US"/>
              <a:t>KEY FINDINGS:</a:t>
            </a:r>
            <a:endParaRPr/>
          </a:p>
          <a:p>
            <a:pPr marL="457200" lvl="0" indent="-342900" algn="l" rtl="0">
              <a:lnSpc>
                <a:spcPct val="150000"/>
              </a:lnSpc>
              <a:spcBef>
                <a:spcPts val="0"/>
              </a:spcBef>
              <a:spcAft>
                <a:spcPts val="0"/>
              </a:spcAft>
              <a:buSzPts val="1800"/>
              <a:buChar char="•"/>
            </a:pPr>
            <a:r>
              <a:rPr lang="en-US"/>
              <a:t>Increased mental health literacy among participants after the training</a:t>
            </a:r>
            <a:endParaRPr/>
          </a:p>
          <a:p>
            <a:pPr marL="457200" lvl="0" indent="-342900" algn="l" rtl="0">
              <a:lnSpc>
                <a:spcPct val="150000"/>
              </a:lnSpc>
              <a:spcBef>
                <a:spcPts val="0"/>
              </a:spcBef>
              <a:spcAft>
                <a:spcPts val="0"/>
              </a:spcAft>
              <a:buSzPts val="1800"/>
              <a:buChar char="•"/>
            </a:pPr>
            <a:r>
              <a:rPr lang="en-US"/>
              <a:t>Increased confidence/self-efficacy and likelihood to help an individual in distress</a:t>
            </a:r>
            <a:endParaRPr/>
          </a:p>
          <a:p>
            <a:pPr marL="457200" lvl="0" indent="-342900" algn="l" rtl="0">
              <a:lnSpc>
                <a:spcPct val="150000"/>
              </a:lnSpc>
              <a:spcBef>
                <a:spcPts val="0"/>
              </a:spcBef>
              <a:spcAft>
                <a:spcPts val="0"/>
              </a:spcAft>
              <a:buSzPts val="1800"/>
              <a:buChar char="•"/>
            </a:pPr>
            <a:r>
              <a:rPr lang="en-US"/>
              <a:t>Reduced stigma and increased empathy toward individuals with mental health challenges</a:t>
            </a:r>
            <a:endParaRPr/>
          </a:p>
        </p:txBody>
      </p:sp>
      <p:sp>
        <p:nvSpPr>
          <p:cNvPr id="141" name="Google Shape;141;p21"/>
          <p:cNvSpPr txBox="1">
            <a:spLocks noGrp="1"/>
          </p:cNvSpPr>
          <p:nvPr>
            <p:ph type="ftr" idx="11"/>
          </p:nvPr>
        </p:nvSpPr>
        <p:spPr>
          <a:xfrm>
            <a:off x="838200" y="6356350"/>
            <a:ext cx="73152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a:t>Mental Health Association in New York State</a:t>
            </a:r>
            <a:endParaRPr/>
          </a:p>
        </p:txBody>
      </p:sp>
      <p:sp>
        <p:nvSpPr>
          <p:cNvPr id="142" name="Google Shape;142;p2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10</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a:t>Adult MHFA Training Opportunity</a:t>
            </a:r>
            <a:endParaRPr/>
          </a:p>
        </p:txBody>
      </p:sp>
      <p:sp>
        <p:nvSpPr>
          <p:cNvPr id="148" name="Google Shape;148;p22"/>
          <p:cNvSpPr txBox="1">
            <a:spLocks noGrp="1"/>
          </p:cNvSpPr>
          <p:nvPr>
            <p:ph type="body" idx="1"/>
          </p:nvPr>
        </p:nvSpPr>
        <p:spPr>
          <a:xfrm>
            <a:off x="838200" y="1825625"/>
            <a:ext cx="10515600" cy="3930600"/>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SzPts val="1800"/>
              <a:buNone/>
            </a:pPr>
            <a:r>
              <a:rPr lang="en-US"/>
              <a:t>Provides Adult MHFA training to 3 populations in the Capital Region (Albany, Saratoga, Schenectady &amp; Rensselaer County): </a:t>
            </a:r>
            <a:endParaRPr/>
          </a:p>
          <a:p>
            <a:pPr marL="457200" lvl="0" indent="-342900" algn="l" rtl="0">
              <a:lnSpc>
                <a:spcPct val="150000"/>
              </a:lnSpc>
              <a:spcBef>
                <a:spcPts val="0"/>
              </a:spcBef>
              <a:spcAft>
                <a:spcPts val="0"/>
              </a:spcAft>
              <a:buSzPts val="1800"/>
              <a:buChar char="•"/>
            </a:pPr>
            <a:r>
              <a:rPr lang="en-US"/>
              <a:t>Military/veterans &amp; families</a:t>
            </a:r>
            <a:endParaRPr/>
          </a:p>
          <a:p>
            <a:pPr marL="457200" lvl="0" indent="-342900" algn="l" rtl="0">
              <a:lnSpc>
                <a:spcPct val="150000"/>
              </a:lnSpc>
              <a:spcBef>
                <a:spcPts val="0"/>
              </a:spcBef>
              <a:spcAft>
                <a:spcPts val="0"/>
              </a:spcAft>
              <a:buSzPts val="1800"/>
              <a:buChar char="•"/>
            </a:pPr>
            <a:r>
              <a:rPr lang="en-US"/>
              <a:t>EMS/fire</a:t>
            </a:r>
            <a:endParaRPr/>
          </a:p>
          <a:p>
            <a:pPr marL="457200" lvl="0" indent="-342900" algn="l" rtl="0">
              <a:lnSpc>
                <a:spcPct val="150000"/>
              </a:lnSpc>
              <a:spcBef>
                <a:spcPts val="0"/>
              </a:spcBef>
              <a:spcAft>
                <a:spcPts val="0"/>
              </a:spcAft>
              <a:buSzPts val="1800"/>
              <a:buChar char="•"/>
            </a:pPr>
            <a:r>
              <a:rPr lang="en-US"/>
              <a:t>Primary &amp; specialty care providers</a:t>
            </a:r>
            <a:endParaRPr/>
          </a:p>
        </p:txBody>
      </p:sp>
      <p:sp>
        <p:nvSpPr>
          <p:cNvPr id="149" name="Google Shape;149;p22"/>
          <p:cNvSpPr txBox="1">
            <a:spLocks noGrp="1"/>
          </p:cNvSpPr>
          <p:nvPr>
            <p:ph type="ftr" idx="11"/>
          </p:nvPr>
        </p:nvSpPr>
        <p:spPr>
          <a:xfrm>
            <a:off x="838200" y="6356350"/>
            <a:ext cx="73152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a:t>Mental Health Association in New York State</a:t>
            </a:r>
            <a:endParaRPr/>
          </a:p>
        </p:txBody>
      </p:sp>
      <p:sp>
        <p:nvSpPr>
          <p:cNvPr id="150" name="Google Shape;150;p2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11</a:t>
            </a:fld>
            <a:endParaRPr/>
          </a:p>
        </p:txBody>
      </p:sp>
      <p:pic>
        <p:nvPicPr>
          <p:cNvPr id="151" name="Google Shape;151;p22"/>
          <p:cNvPicPr preferRelativeResize="0"/>
          <p:nvPr/>
        </p:nvPicPr>
        <p:blipFill rotWithShape="1">
          <a:blip r:embed="rId3">
            <a:alphaModFix/>
          </a:blip>
          <a:srcRect/>
          <a:stretch/>
        </p:blipFill>
        <p:spPr>
          <a:xfrm>
            <a:off x="7567725" y="3052350"/>
            <a:ext cx="3786075" cy="270387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2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a:t>Teen &amp; Youth MHFA</a:t>
            </a:r>
            <a:endParaRPr/>
          </a:p>
        </p:txBody>
      </p:sp>
      <p:sp>
        <p:nvSpPr>
          <p:cNvPr id="157" name="Google Shape;157;p23"/>
          <p:cNvSpPr txBox="1">
            <a:spLocks noGrp="1"/>
          </p:cNvSpPr>
          <p:nvPr>
            <p:ph type="body" idx="1"/>
          </p:nvPr>
        </p:nvSpPr>
        <p:spPr>
          <a:xfrm>
            <a:off x="838200" y="1825625"/>
            <a:ext cx="10406400" cy="3930600"/>
          </a:xfrm>
          <a:prstGeom prst="rect">
            <a:avLst/>
          </a:prstGeom>
          <a:noFill/>
          <a:ln>
            <a:noFill/>
          </a:ln>
        </p:spPr>
        <p:txBody>
          <a:bodyPr spcFirstLastPara="1" wrap="square" lIns="91425" tIns="45700" rIns="91425" bIns="45700" anchor="t" anchorCtr="0">
            <a:normAutofit/>
          </a:bodyPr>
          <a:lstStyle/>
          <a:p>
            <a:pPr marL="457200" lvl="0" indent="-342900" algn="l" rtl="0">
              <a:lnSpc>
                <a:spcPct val="150000"/>
              </a:lnSpc>
              <a:spcBef>
                <a:spcPts val="0"/>
              </a:spcBef>
              <a:spcAft>
                <a:spcPts val="0"/>
              </a:spcAft>
              <a:buSzPts val="1800"/>
              <a:buChar char="•"/>
            </a:pPr>
            <a:r>
              <a:rPr lang="en-US"/>
              <a:t>Youth: Provide yMHFA for adults that work or have contact with youth ages 12-18</a:t>
            </a:r>
            <a:endParaRPr/>
          </a:p>
          <a:p>
            <a:pPr marL="457200" lvl="0" indent="-342900" algn="l" rtl="0">
              <a:lnSpc>
                <a:spcPct val="150000"/>
              </a:lnSpc>
              <a:spcBef>
                <a:spcPts val="0"/>
              </a:spcBef>
              <a:spcAft>
                <a:spcPts val="0"/>
              </a:spcAft>
              <a:buSzPts val="1800"/>
              <a:buChar char="•"/>
            </a:pPr>
            <a:r>
              <a:rPr lang="en-US"/>
              <a:t>Teen: Provide teenMHFA to teens ages 15-18</a:t>
            </a:r>
            <a:endParaRPr/>
          </a:p>
        </p:txBody>
      </p:sp>
      <p:sp>
        <p:nvSpPr>
          <p:cNvPr id="158" name="Google Shape;158;p23"/>
          <p:cNvSpPr txBox="1">
            <a:spLocks noGrp="1"/>
          </p:cNvSpPr>
          <p:nvPr>
            <p:ph type="ftr" idx="11"/>
          </p:nvPr>
        </p:nvSpPr>
        <p:spPr>
          <a:xfrm>
            <a:off x="838200" y="6356350"/>
            <a:ext cx="73152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a:t>Mental Health Association in New York State</a:t>
            </a:r>
            <a:endParaRPr/>
          </a:p>
        </p:txBody>
      </p:sp>
      <p:sp>
        <p:nvSpPr>
          <p:cNvPr id="159" name="Google Shape;159;p2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12</a:t>
            </a:fld>
            <a:endParaRPr/>
          </a:p>
        </p:txBody>
      </p:sp>
      <p:pic>
        <p:nvPicPr>
          <p:cNvPr id="160" name="Google Shape;160;p23"/>
          <p:cNvPicPr preferRelativeResize="0"/>
          <p:nvPr/>
        </p:nvPicPr>
        <p:blipFill rotWithShape="1">
          <a:blip r:embed="rId3">
            <a:alphaModFix/>
          </a:blip>
          <a:srcRect r="29026"/>
          <a:stretch/>
        </p:blipFill>
        <p:spPr>
          <a:xfrm>
            <a:off x="3748950" y="3935263"/>
            <a:ext cx="4584900" cy="16150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24"/>
          <p:cNvSpPr txBox="1">
            <a:spLocks noGrp="1"/>
          </p:cNvSpPr>
          <p:nvPr>
            <p:ph type="title"/>
          </p:nvPr>
        </p:nvSpPr>
        <p:spPr>
          <a:xfrm>
            <a:off x="838198" y="3086100"/>
            <a:ext cx="10515600" cy="685799"/>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ct val="100000"/>
              <a:buFont typeface="Arial"/>
              <a:buNone/>
            </a:pPr>
            <a:r>
              <a:rPr lang="en-US"/>
              <a:t>Thank you!</a:t>
            </a:r>
            <a:endParaRPr/>
          </a:p>
        </p:txBody>
      </p:sp>
    </p:spTree>
  </p:cSld>
  <p:clrMapOvr>
    <a:masterClrMapping/>
  </p:clrMapOvr>
</p:sld>
</file>

<file path=ppt/theme/theme1.xml><?xml version="1.0" encoding="utf-8"?>
<a:theme xmlns:a="http://schemas.openxmlformats.org/drawingml/2006/main" name="Custom Design">
  <a:themeElements>
    <a:clrScheme name="MHANYS Brand Colors">
      <a:dk1>
        <a:srgbClr val="242A34"/>
      </a:dk1>
      <a:lt1>
        <a:srgbClr val="FFFFFF"/>
      </a:lt1>
      <a:dk2>
        <a:srgbClr val="2A4185"/>
      </a:dk2>
      <a:lt2>
        <a:srgbClr val="E7E6E6"/>
      </a:lt2>
      <a:accent1>
        <a:srgbClr val="415FA1"/>
      </a:accent1>
      <a:accent2>
        <a:srgbClr val="FE5F50"/>
      </a:accent2>
      <a:accent3>
        <a:srgbClr val="F5BE69"/>
      </a:accent3>
      <a:accent4>
        <a:srgbClr val="79C55D"/>
      </a:accent4>
      <a:accent5>
        <a:srgbClr val="028E9C"/>
      </a:accent5>
      <a:accent6>
        <a:srgbClr val="242A34"/>
      </a:accent6>
      <a:hlink>
        <a:srgbClr val="415FA1"/>
      </a:hlink>
      <a:folHlink>
        <a:srgbClr val="028E9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405</Words>
  <Application>Microsoft Office PowerPoint</Application>
  <PresentationFormat>Custom</PresentationFormat>
  <Paragraphs>68</Paragraphs>
  <Slides>13</Slides>
  <Notes>13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Custom Design</vt:lpstr>
      <vt:lpstr>MHANYS &amp; MHFA</vt:lpstr>
      <vt:lpstr>About MHANYS</vt:lpstr>
      <vt:lpstr>Mission Statement</vt:lpstr>
      <vt:lpstr>Affiliate Network</vt:lpstr>
      <vt:lpstr>What We Do</vt:lpstr>
      <vt:lpstr>MHANYS Programs</vt:lpstr>
      <vt:lpstr>MHANYS &amp; MHFA</vt:lpstr>
      <vt:lpstr>History</vt:lpstr>
      <vt:lpstr>What is Mental Health First Aid?</vt:lpstr>
      <vt:lpstr>The Data</vt:lpstr>
      <vt:lpstr>Adult MHFA Training Opportunity</vt:lpstr>
      <vt:lpstr>Teen &amp; Youth MHFA</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MHANYS &amp; MHFA</dc:title>
  <cp:lastModifiedBy>katie</cp:lastModifiedBy>
  <cp:revision>2</cp:revision>
  <dcterms:modified xsi:type="dcterms:W3CDTF">2024-05-30T13:22:18Z</dcterms:modified>
</cp:coreProperties>
</file>