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0"/>
  </p:notesMasterIdLst>
  <p:sldIdLst>
    <p:sldId id="524" r:id="rId2"/>
    <p:sldId id="351" r:id="rId3"/>
    <p:sldId id="352" r:id="rId4"/>
    <p:sldId id="355" r:id="rId5"/>
    <p:sldId id="358" r:id="rId6"/>
    <p:sldId id="353" r:id="rId7"/>
    <p:sldId id="344" r:id="rId8"/>
    <p:sldId id="357" r:id="rId9"/>
    <p:sldId id="354" r:id="rId10"/>
    <p:sldId id="359" r:id="rId11"/>
    <p:sldId id="334" r:id="rId12"/>
    <p:sldId id="483" r:id="rId13"/>
    <p:sldId id="484" r:id="rId14"/>
    <p:sldId id="485" r:id="rId15"/>
    <p:sldId id="428" r:id="rId16"/>
    <p:sldId id="429" r:id="rId17"/>
    <p:sldId id="430" r:id="rId18"/>
    <p:sldId id="431" r:id="rId19"/>
    <p:sldId id="432" r:id="rId20"/>
    <p:sldId id="433" r:id="rId21"/>
    <p:sldId id="434" r:id="rId22"/>
    <p:sldId id="435" r:id="rId23"/>
    <p:sldId id="436" r:id="rId24"/>
    <p:sldId id="426" r:id="rId25"/>
    <p:sldId id="427" r:id="rId26"/>
    <p:sldId id="453" r:id="rId27"/>
    <p:sldId id="521" r:id="rId28"/>
    <p:sldId id="440" r:id="rId29"/>
    <p:sldId id="442" r:id="rId30"/>
    <p:sldId id="443" r:id="rId31"/>
    <p:sldId id="444" r:id="rId32"/>
    <p:sldId id="445" r:id="rId33"/>
    <p:sldId id="449" r:id="rId34"/>
    <p:sldId id="448" r:id="rId35"/>
    <p:sldId id="380" r:id="rId36"/>
    <p:sldId id="381" r:id="rId37"/>
    <p:sldId id="437" r:id="rId38"/>
    <p:sldId id="379" r:id="rId39"/>
    <p:sldId id="370" r:id="rId40"/>
    <p:sldId id="389" r:id="rId41"/>
    <p:sldId id="386" r:id="rId42"/>
    <p:sldId id="387" r:id="rId43"/>
    <p:sldId id="390" r:id="rId44"/>
    <p:sldId id="391" r:id="rId45"/>
    <p:sldId id="486" r:id="rId46"/>
    <p:sldId id="523" r:id="rId47"/>
    <p:sldId id="488" r:id="rId48"/>
    <p:sldId id="372" r:id="rId49"/>
    <p:sldId id="489" r:id="rId50"/>
    <p:sldId id="394" r:id="rId51"/>
    <p:sldId id="396" r:id="rId52"/>
    <p:sldId id="397" r:id="rId53"/>
    <p:sldId id="490" r:id="rId54"/>
    <p:sldId id="399" r:id="rId55"/>
    <p:sldId id="439" r:id="rId56"/>
    <p:sldId id="401" r:id="rId57"/>
    <p:sldId id="454" r:id="rId58"/>
    <p:sldId id="403" r:id="rId59"/>
    <p:sldId id="455" r:id="rId60"/>
    <p:sldId id="456" r:id="rId61"/>
    <p:sldId id="404" r:id="rId62"/>
    <p:sldId id="491" r:id="rId63"/>
    <p:sldId id="374" r:id="rId64"/>
    <p:sldId id="450" r:id="rId65"/>
    <p:sldId id="419" r:id="rId66"/>
    <p:sldId id="375" r:id="rId67"/>
    <p:sldId id="451" r:id="rId68"/>
    <p:sldId id="492" r:id="rId69"/>
    <p:sldId id="504" r:id="rId70"/>
    <p:sldId id="519" r:id="rId71"/>
    <p:sldId id="462" r:id="rId72"/>
    <p:sldId id="463" r:id="rId73"/>
    <p:sldId id="493" r:id="rId74"/>
    <p:sldId id="468" r:id="rId75"/>
    <p:sldId id="464" r:id="rId76"/>
    <p:sldId id="466" r:id="rId77"/>
    <p:sldId id="467" r:id="rId78"/>
    <p:sldId id="469" r:id="rId79"/>
    <p:sldId id="518" r:id="rId80"/>
    <p:sldId id="470" r:id="rId81"/>
    <p:sldId id="494" r:id="rId82"/>
    <p:sldId id="506" r:id="rId83"/>
    <p:sldId id="507" r:id="rId84"/>
    <p:sldId id="508" r:id="rId85"/>
    <p:sldId id="471" r:id="rId86"/>
    <p:sldId id="497" r:id="rId87"/>
    <p:sldId id="495" r:id="rId88"/>
    <p:sldId id="473" r:id="rId89"/>
    <p:sldId id="509" r:id="rId90"/>
    <p:sldId id="510" r:id="rId91"/>
    <p:sldId id="472" r:id="rId92"/>
    <p:sldId id="474" r:id="rId93"/>
    <p:sldId id="476" r:id="rId94"/>
    <p:sldId id="481" r:id="rId95"/>
    <p:sldId id="500" r:id="rId96"/>
    <p:sldId id="477" r:id="rId97"/>
    <p:sldId id="520" r:id="rId98"/>
    <p:sldId id="478" r:id="rId99"/>
    <p:sldId id="512" r:id="rId100"/>
    <p:sldId id="501" r:id="rId101"/>
    <p:sldId id="513" r:id="rId102"/>
    <p:sldId id="514" r:id="rId103"/>
    <p:sldId id="515" r:id="rId104"/>
    <p:sldId id="516" r:id="rId105"/>
    <p:sldId id="517" r:id="rId106"/>
    <p:sldId id="522" r:id="rId107"/>
    <p:sldId id="479" r:id="rId108"/>
    <p:sldId id="297"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4" autoAdjust="0"/>
  </p:normalViewPr>
  <p:slideViewPr>
    <p:cSldViewPr>
      <p:cViewPr>
        <p:scale>
          <a:sx n="75" d="100"/>
          <a:sy n="75" d="100"/>
        </p:scale>
        <p:origin x="-2640" y="-7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7DE0F-50E0-4E2A-BC29-AF2C37568D56}" type="datetimeFigureOut">
              <a:rPr lang="en-US" smtClean="0"/>
              <a:pPr/>
              <a:t>11/16/2016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52A3C-2166-4E8E-B889-56AF843DCAEE}" type="slidenum">
              <a:rPr lang="en-US" smtClean="0"/>
              <a:pPr/>
              <a:t>‹#›</a:t>
            </a:fld>
            <a:endParaRPr lang="en-US"/>
          </a:p>
        </p:txBody>
      </p:sp>
    </p:spTree>
    <p:extLst>
      <p:ext uri="{BB962C8B-B14F-4D97-AF65-F5344CB8AC3E}">
        <p14:creationId xmlns:p14="http://schemas.microsoft.com/office/powerpoint/2010/main" xmlns="" val="165623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A913B-881A-4EFA-8EAF-33F476089A5D}"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4C5D7-8CDB-449E-B637-77FAD69C8B0E}"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FC2FB-32F1-4669-AE21-323AF241DE0F}"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422A94-7236-45E5-BF30-7E64103A85AC}"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32997-C307-4A1E-8856-7A1A43914AA9}" type="datetime1">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52561-BF1E-464B-B12A-5C016A665A80}" type="datetime1">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19061-C1B8-48E9-9AB6-C1334C34A228}" type="datetime1">
              <a:rPr lang="en-US" smtClean="0"/>
              <a:pPr/>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9E205B-FE5C-4393-B26C-FA260EC079B2}" type="datetime1">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EA733-F284-4954-B0A5-2F4C7CE08AA0}" type="datetime1">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AE35-EEEA-4AC7-8C67-1D0E22DBFBC4}" type="datetime1">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F9161-B9EA-438F-8559-83E706A83E15}" type="datetime1">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BDCCC-27BD-42F7-8D4E-0B1D7DD556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126B6-F291-44A4-8155-429DAD8E84EC}" type="datetime1">
              <a:rPr lang="en-US" smtClean="0"/>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BDCCC-27BD-42F7-8D4E-0B1D7DD556A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jamestobinphd.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0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10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jpeg"/></Relationships>
</file>

<file path=ppt/slides/_rels/slide10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0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sugardaddysite.org/whats-your-price.html" TargetMode="External"/><Relationship Id="rId3" Type="http://schemas.openxmlformats.org/officeDocument/2006/relationships/hyperlink" Target="http://www.sugardaddysite.org/sugar-daddy-for-me.html" TargetMode="External"/><Relationship Id="rId7" Type="http://schemas.openxmlformats.org/officeDocument/2006/relationships/hyperlink" Target="http://www.sugardaddysite.org/age-match.html" TargetMode="External"/><Relationship Id="rId12" Type="http://schemas.openxmlformats.org/officeDocument/2006/relationships/image" Target="../media/image38.jpeg"/><Relationship Id="rId2" Type="http://schemas.openxmlformats.org/officeDocument/2006/relationships/hyperlink" Target="http://www.sugardaddysite.org/sugar-daddy-meet.html" TargetMode="External"/><Relationship Id="rId1" Type="http://schemas.openxmlformats.org/officeDocument/2006/relationships/slideLayout" Target="../slideLayouts/slideLayout2.xml"/><Relationship Id="rId6" Type="http://schemas.openxmlformats.org/officeDocument/2006/relationships/hyperlink" Target="http://www.sugardaddysite.org/established-men.html" TargetMode="External"/><Relationship Id="rId11" Type="http://schemas.openxmlformats.org/officeDocument/2006/relationships/hyperlink" Target="http://www.sugardaddysite.org/sugar-daddy-today.html" TargetMode="External"/><Relationship Id="rId5" Type="http://schemas.openxmlformats.org/officeDocument/2006/relationships/hyperlink" Target="http://www.sugardaddysite.org/sugar-daddie.html" TargetMode="External"/><Relationship Id="rId10" Type="http://schemas.openxmlformats.org/officeDocument/2006/relationships/hyperlink" Target="http://www.sugardaddysite.org/sugar-sugar.html" TargetMode="External"/><Relationship Id="rId4" Type="http://schemas.openxmlformats.org/officeDocument/2006/relationships/hyperlink" Target="http://www.sugardaddysite.org/seeking-arrangement.html" TargetMode="External"/><Relationship Id="rId9" Type="http://schemas.openxmlformats.org/officeDocument/2006/relationships/hyperlink" Target="http://www.sugardaddysite.org/miss-travel.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youtube.com/watch?v=cH2LvXVx7uI"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7.jpeg"/></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2849562"/>
          </a:xfrm>
        </p:spPr>
        <p:txBody>
          <a:bodyPr>
            <a:normAutofit/>
          </a:bodyPr>
          <a:lstStyle/>
          <a:p>
            <a:r>
              <a:rPr lang="en-US" b="1" i="1" dirty="0" smtClean="0"/>
              <a:t>The “Perfect Storm” of Modern Love and a Proposed Solution: </a:t>
            </a:r>
            <a:br>
              <a:rPr lang="en-US" b="1" i="1" dirty="0" smtClean="0"/>
            </a:br>
            <a:r>
              <a:rPr lang="en-US" b="1" i="1" dirty="0" smtClean="0"/>
              <a:t>The “Erotic Hinge”</a:t>
            </a:r>
            <a:endParaRPr lang="en-US" b="1" i="1" dirty="0"/>
          </a:p>
        </p:txBody>
      </p:sp>
      <p:sp>
        <p:nvSpPr>
          <p:cNvPr id="3" name="Content Placeholder 2"/>
          <p:cNvSpPr>
            <a:spLocks noGrp="1"/>
          </p:cNvSpPr>
          <p:nvPr>
            <p:ph idx="1"/>
          </p:nvPr>
        </p:nvSpPr>
        <p:spPr>
          <a:xfrm>
            <a:off x="457200" y="3886200"/>
            <a:ext cx="8229600" cy="2133600"/>
          </a:xfrm>
        </p:spPr>
        <p:txBody>
          <a:bodyPr>
            <a:normAutofit/>
          </a:bodyPr>
          <a:lstStyle/>
          <a:p>
            <a:pPr algn="ctr">
              <a:buNone/>
            </a:pPr>
            <a:r>
              <a:rPr lang="en-US" sz="1800" dirty="0" smtClean="0"/>
              <a:t>James Tobin, Ph.D. </a:t>
            </a:r>
          </a:p>
          <a:p>
            <a:pPr algn="ctr">
              <a:buNone/>
            </a:pPr>
            <a:r>
              <a:rPr lang="en-US" sz="1800" dirty="0" smtClean="0"/>
              <a:t>Licensed Psychologist: PSY 22074</a:t>
            </a:r>
          </a:p>
          <a:p>
            <a:pPr algn="ctr">
              <a:buNone/>
            </a:pPr>
            <a:r>
              <a:rPr lang="en-US" sz="1800" dirty="0" smtClean="0"/>
              <a:t>Newport Beach, CA 92660</a:t>
            </a:r>
          </a:p>
          <a:p>
            <a:pPr algn="ctr">
              <a:buNone/>
            </a:pPr>
            <a:r>
              <a:rPr lang="en-US" sz="1800" dirty="0" smtClean="0"/>
              <a:t>949-338-4388</a:t>
            </a:r>
          </a:p>
          <a:p>
            <a:pPr algn="ctr">
              <a:buNone/>
            </a:pPr>
            <a:r>
              <a:rPr lang="en-US" sz="1800" dirty="0" smtClean="0">
                <a:hlinkClick r:id="rId2"/>
              </a:rPr>
              <a:t>www.jamestobinphd.com</a:t>
            </a:r>
            <a:r>
              <a:rPr lang="en-US" sz="1800" dirty="0" smtClean="0"/>
              <a:t> | jt@jamestobinphd.com</a:t>
            </a:r>
            <a:endParaRPr lang="en-US" sz="1800"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“Linda and Frank”</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10</a:t>
            </a:fld>
            <a:endParaRPr lang="en-US"/>
          </a:p>
        </p:txBody>
      </p:sp>
      <p:pic>
        <p:nvPicPr>
          <p:cNvPr id="9218" name="Picture 2" descr="C:\Users\James\Desktop\download (5).jpg"/>
          <p:cNvPicPr>
            <a:picLocks noChangeAspect="1" noChangeArrowheads="1"/>
          </p:cNvPicPr>
          <p:nvPr/>
        </p:nvPicPr>
        <p:blipFill>
          <a:blip r:embed="rId2" cstate="print"/>
          <a:srcRect/>
          <a:stretch>
            <a:fillRect/>
          </a:stretch>
        </p:blipFill>
        <p:spPr bwMode="auto">
          <a:xfrm>
            <a:off x="533400" y="1643062"/>
            <a:ext cx="2543175" cy="3048000"/>
          </a:xfrm>
          <a:prstGeom prst="rect">
            <a:avLst/>
          </a:prstGeom>
          <a:noFill/>
        </p:spPr>
      </p:pic>
      <p:pic>
        <p:nvPicPr>
          <p:cNvPr id="9220" name="Picture 4" descr="C:\Users\James\Desktop\download (7).jpg"/>
          <p:cNvPicPr>
            <a:picLocks noChangeAspect="1" noChangeArrowheads="1"/>
          </p:cNvPicPr>
          <p:nvPr/>
        </p:nvPicPr>
        <p:blipFill>
          <a:blip r:embed="rId3" cstate="print"/>
          <a:srcRect/>
          <a:stretch>
            <a:fillRect/>
          </a:stretch>
        </p:blipFill>
        <p:spPr bwMode="auto">
          <a:xfrm>
            <a:off x="4876800" y="4191000"/>
            <a:ext cx="3552825" cy="2057400"/>
          </a:xfrm>
          <a:prstGeom prst="rect">
            <a:avLst/>
          </a:prstGeom>
          <a:noFill/>
        </p:spPr>
      </p:pic>
      <p:pic>
        <p:nvPicPr>
          <p:cNvPr id="9221" name="Picture 5" descr="C:\Users\James\Desktop\download (9).jpg"/>
          <p:cNvPicPr>
            <a:picLocks noChangeAspect="1" noChangeArrowheads="1"/>
          </p:cNvPicPr>
          <p:nvPr/>
        </p:nvPicPr>
        <p:blipFill>
          <a:blip r:embed="rId4" cstate="print"/>
          <a:srcRect/>
          <a:stretch>
            <a:fillRect/>
          </a:stretch>
        </p:blipFill>
        <p:spPr bwMode="auto">
          <a:xfrm>
            <a:off x="3886200" y="2311400"/>
            <a:ext cx="2590800" cy="1762125"/>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828800"/>
          </a:xfrm>
        </p:spPr>
        <p:txBody>
          <a:bodyPr>
            <a:noAutofit/>
          </a:bodyPr>
          <a:lstStyle/>
          <a:p>
            <a:r>
              <a:rPr lang="en-US" sz="3600" b="1" dirty="0" smtClean="0"/>
              <a:t>Women Who Have Not Resolved the Electra Complex: High Unhinging Potential in Romantic Relationships </a:t>
            </a:r>
            <a:br>
              <a:rPr lang="en-US" sz="3600" b="1" dirty="0" smtClean="0"/>
            </a:br>
            <a:r>
              <a:rPr lang="en-US" sz="3600" b="1" i="1" dirty="0" smtClean="0"/>
              <a:t> (The Corollary of the Non-Phallic Man) </a:t>
            </a:r>
            <a:endParaRPr lang="en-US" sz="3600" b="1" i="1" dirty="0"/>
          </a:p>
        </p:txBody>
      </p:sp>
      <p:pic>
        <p:nvPicPr>
          <p:cNvPr id="5" name="Picture 3" descr="C:\Users\James\Desktop\images (5).jpg"/>
          <p:cNvPicPr>
            <a:picLocks noGrp="1" noChangeAspect="1" noChangeArrowheads="1"/>
          </p:cNvPicPr>
          <p:nvPr>
            <p:ph idx="1"/>
          </p:nvPr>
        </p:nvPicPr>
        <p:blipFill>
          <a:blip r:embed="rId2" cstate="print"/>
          <a:srcRect/>
          <a:stretch>
            <a:fillRect/>
          </a:stretch>
        </p:blipFill>
        <p:spPr bwMode="auto">
          <a:xfrm>
            <a:off x="2209800" y="2971800"/>
            <a:ext cx="4648200" cy="3352800"/>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b="1" dirty="0" smtClean="0"/>
              <a:t>Issue #1: Conflict with Being “Objectified” (Viewed with Pleasure)</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101</a:t>
            </a:fld>
            <a:endParaRPr lang="en-US"/>
          </a:p>
        </p:txBody>
      </p:sp>
      <p:pic>
        <p:nvPicPr>
          <p:cNvPr id="4098" name="Picture 2" descr="C:\Users\James\Desktop\download (2).jpg"/>
          <p:cNvPicPr>
            <a:picLocks noChangeAspect="1" noChangeArrowheads="1"/>
          </p:cNvPicPr>
          <p:nvPr/>
        </p:nvPicPr>
        <p:blipFill>
          <a:blip r:embed="rId2" cstate="print"/>
          <a:srcRect/>
          <a:stretch>
            <a:fillRect/>
          </a:stretch>
        </p:blipFill>
        <p:spPr bwMode="auto">
          <a:xfrm>
            <a:off x="914400" y="3048000"/>
            <a:ext cx="3352799" cy="2955925"/>
          </a:xfrm>
          <a:prstGeom prst="rect">
            <a:avLst/>
          </a:prstGeom>
          <a:noFill/>
        </p:spPr>
      </p:pic>
      <p:pic>
        <p:nvPicPr>
          <p:cNvPr id="4099" name="Picture 3" descr="C:\Users\James\Desktop\download (3).jpg"/>
          <p:cNvPicPr>
            <a:picLocks noChangeAspect="1" noChangeArrowheads="1"/>
          </p:cNvPicPr>
          <p:nvPr/>
        </p:nvPicPr>
        <p:blipFill>
          <a:blip r:embed="rId3" cstate="print"/>
          <a:srcRect/>
          <a:stretch>
            <a:fillRect/>
          </a:stretch>
        </p:blipFill>
        <p:spPr bwMode="auto">
          <a:xfrm>
            <a:off x="4114800" y="1676400"/>
            <a:ext cx="2795752" cy="2133600"/>
          </a:xfrm>
          <a:prstGeom prst="rect">
            <a:avLst/>
          </a:prstGeom>
          <a:noFill/>
        </p:spPr>
      </p:pic>
      <p:pic>
        <p:nvPicPr>
          <p:cNvPr id="4100" name="Picture 4" descr="C:\Users\James\Desktop\download (8).jpg"/>
          <p:cNvPicPr>
            <a:picLocks noChangeAspect="1" noChangeArrowheads="1"/>
          </p:cNvPicPr>
          <p:nvPr/>
        </p:nvPicPr>
        <p:blipFill>
          <a:blip r:embed="rId4" cstate="print"/>
          <a:srcRect/>
          <a:stretch>
            <a:fillRect/>
          </a:stretch>
        </p:blipFill>
        <p:spPr bwMode="auto">
          <a:xfrm>
            <a:off x="5410200" y="4038600"/>
            <a:ext cx="2628900" cy="1743075"/>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447800"/>
          </a:xfrm>
        </p:spPr>
        <p:txBody>
          <a:bodyPr>
            <a:noAutofit/>
          </a:bodyPr>
          <a:lstStyle/>
          <a:p>
            <a:r>
              <a:rPr lang="en-US" sz="3600" b="1" dirty="0" smtClean="0"/>
              <a:t>Issue #2: Being Objectified Does Not Stimulate Desire for More Connection in the Other  </a:t>
            </a:r>
            <a:endParaRPr lang="en-US" sz="3600" b="1" dirty="0"/>
          </a:p>
        </p:txBody>
      </p:sp>
      <p:sp>
        <p:nvSpPr>
          <p:cNvPr id="3" name="Content Placeholder 2"/>
          <p:cNvSpPr>
            <a:spLocks noGrp="1"/>
          </p:cNvSpPr>
          <p:nvPr>
            <p:ph idx="1"/>
          </p:nvPr>
        </p:nvSpPr>
        <p:spPr>
          <a:xfrm>
            <a:off x="457200" y="1905000"/>
            <a:ext cx="8229600" cy="4221163"/>
          </a:xfrm>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102</a:t>
            </a:fld>
            <a:endParaRPr lang="en-US"/>
          </a:p>
        </p:txBody>
      </p:sp>
      <p:pic>
        <p:nvPicPr>
          <p:cNvPr id="5122" name="Picture 2" descr="C:\Users\James\Desktop\download (4).jpg"/>
          <p:cNvPicPr>
            <a:picLocks noChangeAspect="1" noChangeArrowheads="1"/>
          </p:cNvPicPr>
          <p:nvPr/>
        </p:nvPicPr>
        <p:blipFill>
          <a:blip r:embed="rId2" cstate="print"/>
          <a:srcRect/>
          <a:stretch>
            <a:fillRect/>
          </a:stretch>
        </p:blipFill>
        <p:spPr bwMode="auto">
          <a:xfrm>
            <a:off x="2743200" y="3200400"/>
            <a:ext cx="2743200" cy="2733675"/>
          </a:xfrm>
          <a:prstGeom prst="rect">
            <a:avLst/>
          </a:prstGeom>
          <a:noFill/>
        </p:spPr>
      </p:pic>
      <p:pic>
        <p:nvPicPr>
          <p:cNvPr id="5123" name="Picture 3" descr="C:\Users\James\Desktop\images (1).jpg"/>
          <p:cNvPicPr>
            <a:picLocks noChangeAspect="1" noChangeArrowheads="1"/>
          </p:cNvPicPr>
          <p:nvPr/>
        </p:nvPicPr>
        <p:blipFill>
          <a:blip r:embed="rId3" cstate="print"/>
          <a:srcRect/>
          <a:stretch>
            <a:fillRect/>
          </a:stretch>
        </p:blipFill>
        <p:spPr bwMode="auto">
          <a:xfrm>
            <a:off x="5791200" y="3733800"/>
            <a:ext cx="2565400" cy="2438400"/>
          </a:xfrm>
          <a:prstGeom prst="rect">
            <a:avLst/>
          </a:prstGeom>
          <a:noFill/>
        </p:spPr>
      </p:pic>
      <p:pic>
        <p:nvPicPr>
          <p:cNvPr id="5124" name="Picture 4" descr="C:\Users\James\Desktop\images (6).jpg"/>
          <p:cNvPicPr>
            <a:picLocks noChangeAspect="1" noChangeArrowheads="1"/>
          </p:cNvPicPr>
          <p:nvPr/>
        </p:nvPicPr>
        <p:blipFill>
          <a:blip r:embed="rId4" cstate="print"/>
          <a:srcRect/>
          <a:stretch>
            <a:fillRect/>
          </a:stretch>
        </p:blipFill>
        <p:spPr bwMode="auto">
          <a:xfrm>
            <a:off x="685800" y="1600200"/>
            <a:ext cx="2705100" cy="2524125"/>
          </a:xfrm>
          <a:prstGeom prst="rect">
            <a:avLst/>
          </a:prstGeom>
          <a:noFill/>
        </p:spPr>
      </p:pic>
      <p:pic>
        <p:nvPicPr>
          <p:cNvPr id="5125" name="Picture 5" descr="C:\Users\James\Desktop\download (1).png"/>
          <p:cNvPicPr>
            <a:picLocks noChangeAspect="1" noChangeArrowheads="1"/>
          </p:cNvPicPr>
          <p:nvPr/>
        </p:nvPicPr>
        <p:blipFill>
          <a:blip r:embed="rId5" cstate="print"/>
          <a:srcRect/>
          <a:stretch>
            <a:fillRect/>
          </a:stretch>
        </p:blipFill>
        <p:spPr bwMode="auto">
          <a:xfrm>
            <a:off x="4648200" y="1752600"/>
            <a:ext cx="3105150" cy="1476375"/>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706562"/>
          </a:xfrm>
        </p:spPr>
        <p:txBody>
          <a:bodyPr>
            <a:normAutofit fontScale="90000"/>
          </a:bodyPr>
          <a:lstStyle/>
          <a:p>
            <a:r>
              <a:rPr lang="en-US" b="1" dirty="0" smtClean="0"/>
              <a:t>Issue #3: “</a:t>
            </a:r>
            <a:r>
              <a:rPr lang="en-US" b="1" dirty="0" err="1" smtClean="0"/>
              <a:t>Jouissance</a:t>
            </a:r>
            <a:r>
              <a:rPr lang="en-US" b="1" dirty="0" smtClean="0"/>
              <a:t>” States Could Not Be Achieved (with Father and/or Mother) </a:t>
            </a:r>
            <a:endParaRPr lang="en-US" b="1" dirty="0"/>
          </a:p>
        </p:txBody>
      </p:sp>
      <p:sp>
        <p:nvSpPr>
          <p:cNvPr id="3" name="Content Placeholder 2"/>
          <p:cNvSpPr>
            <a:spLocks noGrp="1"/>
          </p:cNvSpPr>
          <p:nvPr>
            <p:ph idx="1"/>
          </p:nvPr>
        </p:nvSpPr>
        <p:spPr>
          <a:xfrm>
            <a:off x="457200" y="2133600"/>
            <a:ext cx="8229600" cy="3992563"/>
          </a:xfrm>
        </p:spPr>
        <p:txBody>
          <a:bodyPr/>
          <a:lstStyle/>
          <a:p>
            <a:r>
              <a:rPr lang="en-US" dirty="0" smtClean="0"/>
              <a:t>The narcissistic parent </a:t>
            </a: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103</a:t>
            </a:fld>
            <a:endParaRPr lang="en-US"/>
          </a:p>
        </p:txBody>
      </p:sp>
      <p:pic>
        <p:nvPicPr>
          <p:cNvPr id="6146" name="Picture 2" descr="C:\Users\James\Desktop\images (2).jpg"/>
          <p:cNvPicPr>
            <a:picLocks noChangeAspect="1" noChangeArrowheads="1"/>
          </p:cNvPicPr>
          <p:nvPr/>
        </p:nvPicPr>
        <p:blipFill>
          <a:blip r:embed="rId2" cstate="print"/>
          <a:srcRect/>
          <a:stretch>
            <a:fillRect/>
          </a:stretch>
        </p:blipFill>
        <p:spPr bwMode="auto">
          <a:xfrm>
            <a:off x="685800" y="3124200"/>
            <a:ext cx="4495800" cy="2979737"/>
          </a:xfrm>
          <a:prstGeom prst="rect">
            <a:avLst/>
          </a:prstGeom>
          <a:noFill/>
        </p:spPr>
      </p:pic>
      <p:pic>
        <p:nvPicPr>
          <p:cNvPr id="6147" name="Picture 3" descr="C:\Users\James\Desktop\download (9).jpg"/>
          <p:cNvPicPr>
            <a:picLocks noChangeAspect="1" noChangeArrowheads="1"/>
          </p:cNvPicPr>
          <p:nvPr/>
        </p:nvPicPr>
        <p:blipFill>
          <a:blip r:embed="rId3" cstate="print"/>
          <a:srcRect/>
          <a:stretch>
            <a:fillRect/>
          </a:stretch>
        </p:blipFill>
        <p:spPr bwMode="auto">
          <a:xfrm>
            <a:off x="5410200" y="3810000"/>
            <a:ext cx="3429000" cy="190500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630362"/>
          </a:xfrm>
        </p:spPr>
        <p:txBody>
          <a:bodyPr>
            <a:normAutofit fontScale="90000"/>
          </a:bodyPr>
          <a:lstStyle/>
          <a:p>
            <a:r>
              <a:rPr lang="en-US" b="1" dirty="0" smtClean="0"/>
              <a:t>Issue #4: Tendency to Shift from Erotic to Maternal Too Early or Too Rigidly </a:t>
            </a:r>
            <a:br>
              <a:rPr lang="en-US" b="1" dirty="0" smtClean="0"/>
            </a:br>
            <a:r>
              <a:rPr lang="en-US" b="1" dirty="0" smtClean="0"/>
              <a:t>(or Limited to an Erotic Role)</a:t>
            </a:r>
            <a:endParaRPr lang="en-US" b="1" dirty="0"/>
          </a:p>
        </p:txBody>
      </p:sp>
      <p:sp>
        <p:nvSpPr>
          <p:cNvPr id="3" name="Content Placeholder 2"/>
          <p:cNvSpPr>
            <a:spLocks noGrp="1"/>
          </p:cNvSpPr>
          <p:nvPr>
            <p:ph idx="1"/>
          </p:nvPr>
        </p:nvSpPr>
        <p:spPr>
          <a:xfrm>
            <a:off x="457200" y="2133600"/>
            <a:ext cx="8229600" cy="3992563"/>
          </a:xfrm>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104</a:t>
            </a:fld>
            <a:endParaRPr lang="en-US"/>
          </a:p>
        </p:txBody>
      </p:sp>
      <p:pic>
        <p:nvPicPr>
          <p:cNvPr id="8194" name="Picture 2" descr="C:\Users\James\Desktop\images (3).jpg"/>
          <p:cNvPicPr>
            <a:picLocks noChangeAspect="1" noChangeArrowheads="1"/>
          </p:cNvPicPr>
          <p:nvPr/>
        </p:nvPicPr>
        <p:blipFill>
          <a:blip r:embed="rId2" cstate="print"/>
          <a:srcRect/>
          <a:stretch>
            <a:fillRect/>
          </a:stretch>
        </p:blipFill>
        <p:spPr bwMode="auto">
          <a:xfrm>
            <a:off x="685800" y="3124200"/>
            <a:ext cx="4571999" cy="2819400"/>
          </a:xfrm>
          <a:prstGeom prst="rect">
            <a:avLst/>
          </a:prstGeom>
          <a:noFill/>
        </p:spPr>
      </p:pic>
      <p:pic>
        <p:nvPicPr>
          <p:cNvPr id="8195" name="Picture 3" descr="C:\Users\James\Desktop\download (10).jpg"/>
          <p:cNvPicPr>
            <a:picLocks noChangeAspect="1" noChangeArrowheads="1"/>
          </p:cNvPicPr>
          <p:nvPr/>
        </p:nvPicPr>
        <p:blipFill>
          <a:blip r:embed="rId3" cstate="print"/>
          <a:srcRect/>
          <a:stretch>
            <a:fillRect/>
          </a:stretch>
        </p:blipFill>
        <p:spPr bwMode="auto">
          <a:xfrm>
            <a:off x="6096000" y="2895600"/>
            <a:ext cx="1981200" cy="295275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Issue #5: Does Not Socialize the Man to Subjugation and Ongoing Courtship</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105</a:t>
            </a:fld>
            <a:endParaRPr lang="en-US"/>
          </a:p>
        </p:txBody>
      </p:sp>
      <p:pic>
        <p:nvPicPr>
          <p:cNvPr id="9218" name="Picture 2" descr="C:\Users\James\Desktop\download (5).jpg"/>
          <p:cNvPicPr>
            <a:picLocks noChangeAspect="1" noChangeArrowheads="1"/>
          </p:cNvPicPr>
          <p:nvPr/>
        </p:nvPicPr>
        <p:blipFill>
          <a:blip r:embed="rId2" cstate="print"/>
          <a:srcRect/>
          <a:stretch>
            <a:fillRect/>
          </a:stretch>
        </p:blipFill>
        <p:spPr bwMode="auto">
          <a:xfrm>
            <a:off x="762000" y="2362200"/>
            <a:ext cx="3581400" cy="3429000"/>
          </a:xfrm>
          <a:prstGeom prst="rect">
            <a:avLst/>
          </a:prstGeom>
          <a:noFill/>
        </p:spPr>
      </p:pic>
      <p:pic>
        <p:nvPicPr>
          <p:cNvPr id="9219" name="Picture 3" descr="C:\Users\James\Desktop\images (4).jpg"/>
          <p:cNvPicPr>
            <a:picLocks noChangeAspect="1" noChangeArrowheads="1"/>
          </p:cNvPicPr>
          <p:nvPr/>
        </p:nvPicPr>
        <p:blipFill>
          <a:blip r:embed="rId3" cstate="print"/>
          <a:srcRect/>
          <a:stretch>
            <a:fillRect/>
          </a:stretch>
        </p:blipFill>
        <p:spPr bwMode="auto">
          <a:xfrm>
            <a:off x="4724400" y="2590800"/>
            <a:ext cx="3733800" cy="304800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Conclusion …</a:t>
            </a:r>
            <a:endParaRPr lang="en-US" b="1"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2209800"/>
            <a:ext cx="48768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BEBDCCC-27BD-42F7-8D4E-0B1D7DD556A4}"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325562"/>
          </a:xfrm>
        </p:spPr>
        <p:txBody>
          <a:bodyPr>
            <a:normAutofit fontScale="90000"/>
          </a:bodyPr>
          <a:lstStyle/>
          <a:p>
            <a:r>
              <a:rPr lang="en-US" b="1" dirty="0" smtClean="0"/>
              <a:t>The Erotic Hinge: Only One Attempt at Revitalizing Classical Theory </a:t>
            </a:r>
            <a:endParaRPr lang="en-US" b="1" dirty="0"/>
          </a:p>
        </p:txBody>
      </p:sp>
      <p:pic>
        <p:nvPicPr>
          <p:cNvPr id="5" name="Picture 2" descr="C:\Users\James\Desktop\images (4).jpg"/>
          <p:cNvPicPr>
            <a:picLocks noGrp="1" noChangeAspect="1" noChangeArrowheads="1"/>
          </p:cNvPicPr>
          <p:nvPr>
            <p:ph idx="1"/>
          </p:nvPr>
        </p:nvPicPr>
        <p:blipFill>
          <a:blip r:embed="rId2" cstate="print"/>
          <a:srcRect/>
          <a:stretch>
            <a:fillRect/>
          </a:stretch>
        </p:blipFill>
        <p:spPr bwMode="auto">
          <a:xfrm>
            <a:off x="2590800" y="2209800"/>
            <a:ext cx="3467946" cy="2438399"/>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107</a:t>
            </a:fld>
            <a:endParaRPr lang="en-US"/>
          </a:p>
        </p:txBody>
      </p:sp>
      <p:pic>
        <p:nvPicPr>
          <p:cNvPr id="6" name="Picture 2" descr="C:\Users\James\Desktop\download (13).jpg"/>
          <p:cNvPicPr>
            <a:picLocks noChangeAspect="1" noChangeArrowheads="1"/>
          </p:cNvPicPr>
          <p:nvPr/>
        </p:nvPicPr>
        <p:blipFill>
          <a:blip r:embed="rId3" cstate="print"/>
          <a:srcRect/>
          <a:stretch>
            <a:fillRect/>
          </a:stretch>
        </p:blipFill>
        <p:spPr bwMode="auto">
          <a:xfrm>
            <a:off x="228600" y="3581400"/>
            <a:ext cx="2266950" cy="2019300"/>
          </a:xfrm>
          <a:prstGeom prst="rect">
            <a:avLst/>
          </a:prstGeom>
          <a:noFill/>
        </p:spPr>
      </p:pic>
      <p:pic>
        <p:nvPicPr>
          <p:cNvPr id="7" name="Picture 3" descr="C:\Users\James\Desktop\images (5).jpg"/>
          <p:cNvPicPr>
            <a:picLocks noChangeAspect="1" noChangeArrowheads="1"/>
          </p:cNvPicPr>
          <p:nvPr/>
        </p:nvPicPr>
        <p:blipFill>
          <a:blip r:embed="rId4" cstate="print"/>
          <a:srcRect/>
          <a:stretch>
            <a:fillRect/>
          </a:stretch>
        </p:blipFill>
        <p:spPr bwMode="auto">
          <a:xfrm>
            <a:off x="5638800" y="3048000"/>
            <a:ext cx="3124200" cy="3352800"/>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4754563"/>
          </a:xfrm>
        </p:spPr>
        <p:txBody>
          <a:bodyPr>
            <a:normAutofit/>
          </a:bodyPr>
          <a:lstStyle/>
          <a:p>
            <a:pPr algn="ctr">
              <a:buNone/>
            </a:pPr>
            <a:r>
              <a:rPr lang="en-US" sz="4400" b="1" dirty="0" smtClean="0"/>
              <a:t>THE END!</a:t>
            </a:r>
            <a:endParaRPr lang="en-US" sz="4400" b="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108</a:t>
            </a:fld>
            <a:endParaRPr lang="en-US"/>
          </a:p>
        </p:txBody>
      </p:sp>
      <p:pic>
        <p:nvPicPr>
          <p:cNvPr id="5" name="Picture 4" descr="C:\Users\James\Desktop\images.jpg"/>
          <p:cNvPicPr>
            <a:picLocks noChangeAspect="1" noChangeArrowheads="1"/>
          </p:cNvPicPr>
          <p:nvPr/>
        </p:nvPicPr>
        <p:blipFill>
          <a:blip r:embed="rId2" cstate="print"/>
          <a:srcRect/>
          <a:stretch>
            <a:fillRect/>
          </a:stretch>
        </p:blipFill>
        <p:spPr bwMode="auto">
          <a:xfrm>
            <a:off x="3352800" y="2819400"/>
            <a:ext cx="2438400" cy="2667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“Linda and Frank”</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11</a:t>
            </a:fld>
            <a:endParaRPr lang="en-US"/>
          </a:p>
        </p:txBody>
      </p:sp>
      <p:pic>
        <p:nvPicPr>
          <p:cNvPr id="10244" name="Picture 4" descr="C:\Users\James\Desktop\download.png"/>
          <p:cNvPicPr>
            <a:picLocks noChangeAspect="1" noChangeArrowheads="1"/>
          </p:cNvPicPr>
          <p:nvPr/>
        </p:nvPicPr>
        <p:blipFill>
          <a:blip r:embed="rId2" cstate="print"/>
          <a:srcRect/>
          <a:stretch>
            <a:fillRect/>
          </a:stretch>
        </p:blipFill>
        <p:spPr bwMode="auto">
          <a:xfrm>
            <a:off x="4572000" y="1600200"/>
            <a:ext cx="3505200" cy="2667000"/>
          </a:xfrm>
          <a:prstGeom prst="rect">
            <a:avLst/>
          </a:prstGeom>
          <a:noFill/>
        </p:spPr>
      </p:pic>
      <p:pic>
        <p:nvPicPr>
          <p:cNvPr id="5" name="Picture 2" descr="C:\Users\James\Desktop\images (3).jpg"/>
          <p:cNvPicPr>
            <a:picLocks noChangeAspect="1" noChangeArrowheads="1"/>
          </p:cNvPicPr>
          <p:nvPr/>
        </p:nvPicPr>
        <p:blipFill>
          <a:blip r:embed="rId3" cstate="print"/>
          <a:srcRect/>
          <a:stretch>
            <a:fillRect/>
          </a:stretch>
        </p:blipFill>
        <p:spPr bwMode="auto">
          <a:xfrm>
            <a:off x="457200" y="1524000"/>
            <a:ext cx="3352800" cy="2057400"/>
          </a:xfrm>
          <a:prstGeom prst="rect">
            <a:avLst/>
          </a:prstGeom>
          <a:noFill/>
        </p:spPr>
      </p:pic>
      <p:pic>
        <p:nvPicPr>
          <p:cNvPr id="10243" name="Picture 3" descr="C:\Users\James\Desktop\download (8).jpg"/>
          <p:cNvPicPr>
            <a:picLocks noChangeAspect="1" noChangeArrowheads="1"/>
          </p:cNvPicPr>
          <p:nvPr/>
        </p:nvPicPr>
        <p:blipFill>
          <a:blip r:embed="rId4" cstate="print"/>
          <a:srcRect/>
          <a:stretch>
            <a:fillRect/>
          </a:stretch>
        </p:blipFill>
        <p:spPr bwMode="auto">
          <a:xfrm>
            <a:off x="2133600" y="4267200"/>
            <a:ext cx="3505200" cy="228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Divorce Rates Remain High </a:t>
            </a:r>
            <a:br>
              <a:rPr lang="en-US" b="1" dirty="0" smtClean="0"/>
            </a:br>
            <a:endParaRPr lang="en-US" b="1" dirty="0"/>
          </a:p>
        </p:txBody>
      </p:sp>
      <p:sp>
        <p:nvSpPr>
          <p:cNvPr id="3" name="Content Placeholder 2"/>
          <p:cNvSpPr>
            <a:spLocks noGrp="1"/>
          </p:cNvSpPr>
          <p:nvPr>
            <p:ph idx="1"/>
          </p:nvPr>
        </p:nvSpPr>
        <p:spPr>
          <a:xfrm>
            <a:off x="152400" y="1371600"/>
            <a:ext cx="8763000" cy="5257800"/>
          </a:xfrm>
        </p:spPr>
        <p:txBody>
          <a:bodyPr>
            <a:normAutofit fontScale="62500" lnSpcReduction="20000"/>
          </a:bodyPr>
          <a:lstStyle/>
          <a:p>
            <a:r>
              <a:rPr lang="en-US" i="1" dirty="0" smtClean="0"/>
              <a:t>Most people already know that around 50 percent of marriages in the United States end in divorce. The number is similarly high in many other developed nations.</a:t>
            </a:r>
          </a:p>
          <a:p>
            <a:pPr>
              <a:buNone/>
            </a:pPr>
            <a:endParaRPr lang="en-US" i="1" dirty="0" smtClean="0"/>
          </a:p>
          <a:p>
            <a:pPr>
              <a:buNone/>
            </a:pPr>
            <a:r>
              <a:rPr lang="en-US" i="1" dirty="0" smtClean="0"/>
              <a:t>When you break that down by number of marriages:</a:t>
            </a:r>
          </a:p>
          <a:p>
            <a:r>
              <a:rPr lang="en-US" i="1" dirty="0" smtClean="0"/>
              <a:t>41 percent of first marriages end in divorce.</a:t>
            </a:r>
          </a:p>
          <a:p>
            <a:r>
              <a:rPr lang="en-US" i="1" dirty="0" smtClean="0"/>
              <a:t>60 percent of second marriages end in divorce.</a:t>
            </a:r>
          </a:p>
          <a:p>
            <a:r>
              <a:rPr lang="en-US" i="1" dirty="0" smtClean="0"/>
              <a:t>73 percent of third marriages end in divorce.</a:t>
            </a:r>
          </a:p>
          <a:p>
            <a:r>
              <a:rPr lang="en-US" i="1" dirty="0" smtClean="0"/>
              <a:t>People wait an average of three years after a divorce to remarry (if they remarry at all).</a:t>
            </a:r>
          </a:p>
          <a:p>
            <a:r>
              <a:rPr lang="en-US" i="1" dirty="0" smtClean="0"/>
              <a:t>The average age for couples going through their first divorce is 30 years old.</a:t>
            </a:r>
          </a:p>
          <a:p>
            <a:endParaRPr lang="en-US" i="1" dirty="0" smtClean="0"/>
          </a:p>
          <a:p>
            <a:pPr>
              <a:buNone/>
            </a:pPr>
            <a:r>
              <a:rPr lang="en-US" b="1" i="1" dirty="0" smtClean="0"/>
              <a:t>The U.S. Census Bureau found that divorce rates for most age groups </a:t>
            </a:r>
            <a:r>
              <a:rPr lang="en-US" b="1" i="1" u="sng" dirty="0" smtClean="0"/>
              <a:t>have been dropping since 1996.</a:t>
            </a:r>
          </a:p>
          <a:p>
            <a:endParaRPr lang="en-US" dirty="0" smtClean="0"/>
          </a:p>
          <a:p>
            <a:pPr>
              <a:buNone/>
            </a:pPr>
            <a:endParaRPr lang="en-US" b="1" dirty="0" smtClean="0"/>
          </a:p>
          <a:p>
            <a:pPr>
              <a:buNone/>
            </a:pPr>
            <a:r>
              <a:rPr lang="en-US" b="1" dirty="0" smtClean="0"/>
              <a:t>(from McKinley Irvin Family Law)</a:t>
            </a:r>
            <a:endParaRPr lang="en-US" dirty="0" smtClean="0"/>
          </a:p>
        </p:txBody>
      </p:sp>
      <p:sp>
        <p:nvSpPr>
          <p:cNvPr id="4" name="Slide Number Placeholder 3"/>
          <p:cNvSpPr>
            <a:spLocks noGrp="1"/>
          </p:cNvSpPr>
          <p:nvPr>
            <p:ph type="sldNum" sz="quarter" idx="12"/>
          </p:nvPr>
        </p:nvSpPr>
        <p:spPr/>
        <p:txBody>
          <a:bodyPr/>
          <a:lstStyle/>
          <a:p>
            <a:fld id="{4BEBDCCC-27BD-42F7-8D4E-0B1D7DD556A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Divorce Rates Remain High </a:t>
            </a:r>
            <a:endParaRPr lang="en-US" b="1"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107317903"/>
              </p:ext>
            </p:extLst>
          </p:nvPr>
        </p:nvGraphicFramePr>
        <p:xfrm>
          <a:off x="1219200" y="1828800"/>
          <a:ext cx="6477000" cy="4197534"/>
        </p:xfrm>
        <a:graphic>
          <a:graphicData uri="http://schemas.openxmlformats.org/drawingml/2006/table">
            <a:tbl>
              <a:tblPr firstRow="1" bandRow="1">
                <a:tableStyleId>{5C22544A-7EE6-4342-B048-85BDC9FD1C3A}</a:tableStyleId>
              </a:tblPr>
              <a:tblGrid>
                <a:gridCol w="2159000"/>
                <a:gridCol w="2159000"/>
                <a:gridCol w="2159000"/>
              </a:tblGrid>
              <a:tr h="206829">
                <a:tc>
                  <a:txBody>
                    <a:bodyPr/>
                    <a:lstStyle/>
                    <a:p>
                      <a:endParaRPr lang="en-US" dirty="0"/>
                    </a:p>
                  </a:txBody>
                  <a:tcPr/>
                </a:tc>
                <a:tc>
                  <a:txBody>
                    <a:bodyPr/>
                    <a:lstStyle/>
                    <a:p>
                      <a:endParaRPr lang="en-US"/>
                    </a:p>
                  </a:txBody>
                  <a:tcPr/>
                </a:tc>
                <a:tc>
                  <a:txBody>
                    <a:bodyPr/>
                    <a:lstStyle/>
                    <a:p>
                      <a:endParaRPr lang="en-US"/>
                    </a:p>
                  </a:txBody>
                  <a:tcPr/>
                </a:tc>
              </a:tr>
              <a:tr h="638629">
                <a:tc>
                  <a:txBody>
                    <a:bodyPr/>
                    <a:lstStyle/>
                    <a:p>
                      <a:r>
                        <a:rPr lang="en-US" b="1" dirty="0" smtClean="0"/>
                        <a:t>Age</a:t>
                      </a:r>
                      <a:endParaRPr lang="en-US" b="1" dirty="0"/>
                    </a:p>
                  </a:txBody>
                  <a:tcPr/>
                </a:tc>
                <a:tc>
                  <a:txBody>
                    <a:bodyPr/>
                    <a:lstStyle/>
                    <a:p>
                      <a:r>
                        <a:rPr lang="en-US" b="1" dirty="0" smtClean="0"/>
                        <a:t>Women</a:t>
                      </a:r>
                      <a:endParaRPr lang="en-US" b="1" dirty="0"/>
                    </a:p>
                  </a:txBody>
                  <a:tcPr/>
                </a:tc>
                <a:tc>
                  <a:txBody>
                    <a:bodyPr/>
                    <a:lstStyle/>
                    <a:p>
                      <a:r>
                        <a:rPr lang="en-US" b="1" dirty="0" smtClean="0"/>
                        <a:t>Men</a:t>
                      </a:r>
                      <a:endParaRPr lang="en-US" b="1" dirty="0"/>
                    </a:p>
                  </a:txBody>
                  <a:tcPr/>
                </a:tc>
              </a:tr>
              <a:tr h="638629">
                <a:tc>
                  <a:txBody>
                    <a:bodyPr/>
                    <a:lstStyle/>
                    <a:p>
                      <a:r>
                        <a:rPr lang="en-US" dirty="0" smtClean="0"/>
                        <a:t>Under 20 y/o</a:t>
                      </a:r>
                      <a:endParaRPr lang="en-US" dirty="0"/>
                    </a:p>
                  </a:txBody>
                  <a:tcPr/>
                </a:tc>
                <a:tc>
                  <a:txBody>
                    <a:bodyPr/>
                    <a:lstStyle/>
                    <a:p>
                      <a:r>
                        <a:rPr lang="en-US" dirty="0" smtClean="0"/>
                        <a:t>27.6</a:t>
                      </a:r>
                      <a:endParaRPr lang="en-US" dirty="0"/>
                    </a:p>
                  </a:txBody>
                  <a:tcPr/>
                </a:tc>
                <a:tc>
                  <a:txBody>
                    <a:bodyPr/>
                    <a:lstStyle/>
                    <a:p>
                      <a:r>
                        <a:rPr lang="en-US" dirty="0" smtClean="0"/>
                        <a:t>11.7</a:t>
                      </a:r>
                      <a:endParaRPr lang="en-US" dirty="0"/>
                    </a:p>
                  </a:txBody>
                  <a:tcPr/>
                </a:tc>
              </a:tr>
              <a:tr h="638629">
                <a:tc>
                  <a:txBody>
                    <a:bodyPr/>
                    <a:lstStyle/>
                    <a:p>
                      <a:r>
                        <a:rPr lang="en-US" dirty="0" smtClean="0"/>
                        <a:t>20</a:t>
                      </a:r>
                      <a:r>
                        <a:rPr lang="en-US" baseline="0" dirty="0" smtClean="0"/>
                        <a:t> to 24 y/o</a:t>
                      </a:r>
                      <a:endParaRPr lang="en-US" dirty="0"/>
                    </a:p>
                  </a:txBody>
                  <a:tcPr/>
                </a:tc>
                <a:tc>
                  <a:txBody>
                    <a:bodyPr/>
                    <a:lstStyle/>
                    <a:p>
                      <a:r>
                        <a:rPr lang="en-US" dirty="0" smtClean="0"/>
                        <a:t>36.6</a:t>
                      </a:r>
                      <a:endParaRPr lang="en-US" dirty="0"/>
                    </a:p>
                  </a:txBody>
                  <a:tcPr/>
                </a:tc>
                <a:tc>
                  <a:txBody>
                    <a:bodyPr/>
                    <a:lstStyle/>
                    <a:p>
                      <a:r>
                        <a:rPr lang="en-US" dirty="0" smtClean="0"/>
                        <a:t>38.8</a:t>
                      </a:r>
                      <a:endParaRPr lang="en-US" dirty="0"/>
                    </a:p>
                  </a:txBody>
                  <a:tcPr/>
                </a:tc>
              </a:tr>
              <a:tr h="638629">
                <a:tc>
                  <a:txBody>
                    <a:bodyPr/>
                    <a:lstStyle/>
                    <a:p>
                      <a:r>
                        <a:rPr lang="en-US" dirty="0" smtClean="0"/>
                        <a:t>25 to 29 y/o</a:t>
                      </a:r>
                      <a:endParaRPr lang="en-US" dirty="0"/>
                    </a:p>
                  </a:txBody>
                  <a:tcPr/>
                </a:tc>
                <a:tc>
                  <a:txBody>
                    <a:bodyPr/>
                    <a:lstStyle/>
                    <a:p>
                      <a:r>
                        <a:rPr lang="en-US" dirty="0" smtClean="0"/>
                        <a:t>16.4</a:t>
                      </a:r>
                      <a:endParaRPr lang="en-US" dirty="0"/>
                    </a:p>
                  </a:txBody>
                  <a:tcPr/>
                </a:tc>
                <a:tc>
                  <a:txBody>
                    <a:bodyPr/>
                    <a:lstStyle/>
                    <a:p>
                      <a:r>
                        <a:rPr lang="en-US" dirty="0" smtClean="0"/>
                        <a:t>22.3</a:t>
                      </a:r>
                      <a:endParaRPr lang="en-US" dirty="0"/>
                    </a:p>
                  </a:txBody>
                  <a:tcPr/>
                </a:tc>
              </a:tr>
              <a:tr h="638629">
                <a:tc>
                  <a:txBody>
                    <a:bodyPr/>
                    <a:lstStyle/>
                    <a:p>
                      <a:r>
                        <a:rPr lang="en-US" dirty="0" smtClean="0"/>
                        <a:t>30 to 34 y/o</a:t>
                      </a:r>
                      <a:endParaRPr lang="en-US" dirty="0"/>
                    </a:p>
                  </a:txBody>
                  <a:tcPr/>
                </a:tc>
                <a:tc>
                  <a:txBody>
                    <a:bodyPr/>
                    <a:lstStyle/>
                    <a:p>
                      <a:r>
                        <a:rPr lang="en-US" dirty="0" smtClean="0"/>
                        <a:t>8.5</a:t>
                      </a:r>
                      <a:endParaRPr lang="en-US" dirty="0"/>
                    </a:p>
                  </a:txBody>
                  <a:tcPr/>
                </a:tc>
                <a:tc>
                  <a:txBody>
                    <a:bodyPr/>
                    <a:lstStyle/>
                    <a:p>
                      <a:r>
                        <a:rPr lang="en-US" dirty="0" smtClean="0"/>
                        <a:t>11.6</a:t>
                      </a:r>
                      <a:endParaRPr lang="en-US" dirty="0"/>
                    </a:p>
                  </a:txBody>
                  <a:tcPr/>
                </a:tc>
              </a:tr>
              <a:tr h="638629">
                <a:tc>
                  <a:txBody>
                    <a:bodyPr/>
                    <a:lstStyle/>
                    <a:p>
                      <a:r>
                        <a:rPr lang="en-US" dirty="0" smtClean="0"/>
                        <a:t>35 to 39 y/o</a:t>
                      </a:r>
                      <a:endParaRPr lang="en-US" dirty="0"/>
                    </a:p>
                  </a:txBody>
                  <a:tcPr/>
                </a:tc>
                <a:tc>
                  <a:txBody>
                    <a:bodyPr/>
                    <a:lstStyle/>
                    <a:p>
                      <a:r>
                        <a:rPr lang="en-US" dirty="0" smtClean="0"/>
                        <a:t>5.1</a:t>
                      </a:r>
                      <a:endParaRPr lang="en-US" dirty="0"/>
                    </a:p>
                  </a:txBody>
                  <a:tcPr/>
                </a:tc>
                <a:tc>
                  <a:txBody>
                    <a:bodyPr/>
                    <a:lstStyle/>
                    <a:p>
                      <a:r>
                        <a:rPr lang="en-US" dirty="0" smtClean="0"/>
                        <a:t>6.5</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Divorce Rates Remain High </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Are men and women just not that compatible? </a:t>
            </a:r>
          </a:p>
          <a:p>
            <a:r>
              <a:rPr lang="en-US" dirty="0" smtClean="0"/>
              <a:t>Is “marriage” fading in the context of evolving social, political, economic, and cultural factors?  </a:t>
            </a: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14</a:t>
            </a:fld>
            <a:endParaRPr lang="en-US"/>
          </a:p>
        </p:txBody>
      </p:sp>
      <p:pic>
        <p:nvPicPr>
          <p:cNvPr id="5" name="Picture 2" descr="C:\Users\James\Desktop\download (9).jpg"/>
          <p:cNvPicPr>
            <a:picLocks noChangeAspect="1" noChangeArrowheads="1"/>
          </p:cNvPicPr>
          <p:nvPr/>
        </p:nvPicPr>
        <p:blipFill>
          <a:blip r:embed="rId2" cstate="print"/>
          <a:srcRect/>
          <a:stretch>
            <a:fillRect/>
          </a:stretch>
        </p:blipFill>
        <p:spPr bwMode="auto">
          <a:xfrm>
            <a:off x="990600" y="4038600"/>
            <a:ext cx="2819400" cy="2390775"/>
          </a:xfrm>
          <a:prstGeom prst="rect">
            <a:avLst/>
          </a:prstGeom>
          <a:noFill/>
        </p:spPr>
      </p:pic>
      <p:pic>
        <p:nvPicPr>
          <p:cNvPr id="6" name="Picture 3" descr="C:\Users\James\Desktop\download (8).jpg"/>
          <p:cNvPicPr>
            <a:picLocks noChangeAspect="1" noChangeArrowheads="1"/>
          </p:cNvPicPr>
          <p:nvPr/>
        </p:nvPicPr>
        <p:blipFill>
          <a:blip r:embed="rId3" cstate="print"/>
          <a:srcRect/>
          <a:stretch>
            <a:fillRect/>
          </a:stretch>
        </p:blipFill>
        <p:spPr bwMode="auto">
          <a:xfrm>
            <a:off x="4495800" y="3733800"/>
            <a:ext cx="3276600" cy="24733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One evening in Irvine … </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15</a:t>
            </a:fld>
            <a:endParaRPr lang="en-US"/>
          </a:p>
        </p:txBody>
      </p:sp>
      <p:pic>
        <p:nvPicPr>
          <p:cNvPr id="14338" name="Picture 2" descr="C:\Users\James\Desktop\images (4).jpg"/>
          <p:cNvPicPr>
            <a:picLocks noChangeAspect="1" noChangeArrowheads="1"/>
          </p:cNvPicPr>
          <p:nvPr/>
        </p:nvPicPr>
        <p:blipFill>
          <a:blip r:embed="rId2" cstate="print"/>
          <a:srcRect/>
          <a:stretch>
            <a:fillRect/>
          </a:stretch>
        </p:blipFill>
        <p:spPr bwMode="auto">
          <a:xfrm>
            <a:off x="2209800" y="1524000"/>
            <a:ext cx="4876800" cy="4648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en-US" dirty="0" smtClean="0"/>
              <a:t/>
            </a:r>
            <a:br>
              <a:rPr lang="en-US" dirty="0" smtClean="0"/>
            </a:br>
            <a:r>
              <a:rPr lang="en-US" sz="3100" dirty="0" smtClean="0"/>
              <a:t>“</a:t>
            </a:r>
            <a:r>
              <a:rPr lang="en-US" sz="3100" b="1" i="1" dirty="0" smtClean="0"/>
              <a:t>Enduring Love: Two Couples Reflect on 70-Plus Years of Valentine's Days” </a:t>
            </a:r>
            <a:r>
              <a:rPr lang="en-US" sz="3100" dirty="0" smtClean="0"/>
              <a:t>(Judy Wakefield, </a:t>
            </a:r>
            <a:r>
              <a:rPr lang="en-US" sz="3100" i="1" dirty="0" smtClean="0"/>
              <a:t>Andover Townsman Online</a:t>
            </a:r>
            <a:r>
              <a:rPr lang="en-US" sz="3100" dirty="0" smtClean="0"/>
              <a:t>, 2015) </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2286000"/>
            <a:ext cx="8229600" cy="3840163"/>
          </a:xfrm>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16</a:t>
            </a:fld>
            <a:endParaRPr lang="en-US"/>
          </a:p>
        </p:txBody>
      </p:sp>
      <p:pic>
        <p:nvPicPr>
          <p:cNvPr id="11266" name="Picture 2" descr="C:\Users\James\Desktop\54da5feca6bc3.image.jpg"/>
          <p:cNvPicPr>
            <a:picLocks noChangeAspect="1" noChangeArrowheads="1"/>
          </p:cNvPicPr>
          <p:nvPr/>
        </p:nvPicPr>
        <p:blipFill>
          <a:blip r:embed="rId2" cstate="print"/>
          <a:srcRect/>
          <a:stretch>
            <a:fillRect/>
          </a:stretch>
        </p:blipFill>
        <p:spPr bwMode="auto">
          <a:xfrm>
            <a:off x="990600" y="2209800"/>
            <a:ext cx="6858000" cy="3886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t>
            </a:r>
            <a:r>
              <a:rPr lang="en-US" sz="2800" b="1" i="1" dirty="0" smtClean="0"/>
              <a:t>Enduring Love: Two Couples Reflect on 70-Plus Years of Valentine's Days” </a:t>
            </a:r>
            <a:r>
              <a:rPr lang="en-US" sz="2800" dirty="0" smtClean="0"/>
              <a:t>(Judy Wakefield, </a:t>
            </a:r>
            <a:r>
              <a:rPr lang="en-US" sz="2800" i="1" dirty="0" smtClean="0"/>
              <a:t>Andover Townsman Online</a:t>
            </a:r>
            <a:r>
              <a:rPr lang="en-US" sz="2800" dirty="0" smtClean="0"/>
              <a:t>, 2015)</a:t>
            </a:r>
            <a:endParaRPr lang="en-US" sz="2800" dirty="0"/>
          </a:p>
        </p:txBody>
      </p:sp>
      <p:sp>
        <p:nvSpPr>
          <p:cNvPr id="3" name="Content Placeholder 2"/>
          <p:cNvSpPr>
            <a:spLocks noGrp="1"/>
          </p:cNvSpPr>
          <p:nvPr>
            <p:ph idx="1"/>
          </p:nvPr>
        </p:nvSpPr>
        <p:spPr>
          <a:xfrm>
            <a:off x="457200" y="1828800"/>
            <a:ext cx="8229600" cy="4572000"/>
          </a:xfrm>
        </p:spPr>
        <p:txBody>
          <a:bodyPr>
            <a:normAutofit lnSpcReduction="10000"/>
          </a:bodyPr>
          <a:lstStyle/>
          <a:p>
            <a:pPr>
              <a:buNone/>
            </a:pPr>
            <a:r>
              <a:rPr lang="en-US" i="1" dirty="0" smtClean="0"/>
              <a:t>Here’s what they had to say.</a:t>
            </a:r>
          </a:p>
          <a:p>
            <a:r>
              <a:rPr lang="en-US" i="1" dirty="0" smtClean="0"/>
              <a:t>LOVE your spouse with all you’ve got and truly care for them.</a:t>
            </a:r>
          </a:p>
          <a:p>
            <a:r>
              <a:rPr lang="en-US" i="1" dirty="0" smtClean="0"/>
              <a:t>SACRIFICE for each other and don’t complain about it. It’s part of marriage — period.</a:t>
            </a:r>
          </a:p>
          <a:p>
            <a:r>
              <a:rPr lang="en-US" i="1" dirty="0" smtClean="0"/>
              <a:t>RESPECT your spouse, so don’t be rude.</a:t>
            </a:r>
          </a:p>
          <a:p>
            <a:r>
              <a:rPr lang="en-US" i="1" dirty="0" smtClean="0"/>
              <a:t>SHARE INTERESTS, like dancing.</a:t>
            </a:r>
          </a:p>
          <a:p>
            <a:r>
              <a:rPr lang="en-US" i="1" dirty="0" smtClean="0"/>
              <a:t>MARRIAGE IS A PRIVILEGE. Don’t ever forget that.</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5059363"/>
          </a:xfrm>
        </p:spPr>
        <p:txBody>
          <a:bodyPr/>
          <a:lstStyle/>
          <a:p>
            <a:pPr algn="ctr">
              <a:buNone/>
            </a:pPr>
            <a:r>
              <a:rPr lang="en-US" sz="4400" b="1" i="1" dirty="0" smtClean="0"/>
              <a:t>Enduring Love? </a:t>
            </a:r>
          </a:p>
          <a:p>
            <a:pPr algn="ctr">
              <a:buNone/>
            </a:pPr>
            <a:r>
              <a:rPr lang="en-US" b="1" i="1" dirty="0" smtClean="0"/>
              <a:t>Couple Relationships in the 21st Century </a:t>
            </a:r>
          </a:p>
          <a:p>
            <a:pPr algn="ctr">
              <a:buNone/>
            </a:pPr>
            <a:r>
              <a:rPr lang="en-US" b="1" i="1" dirty="0" smtClean="0"/>
              <a:t>Survey Findings Report </a:t>
            </a:r>
          </a:p>
          <a:p>
            <a:pPr algn="ctr">
              <a:buNone/>
            </a:pPr>
            <a:r>
              <a:rPr lang="en-US" dirty="0" smtClean="0"/>
              <a:t>November 2013</a:t>
            </a:r>
          </a:p>
          <a:p>
            <a:pPr algn="ctr">
              <a:buNone/>
            </a:pPr>
            <a:endParaRPr lang="en-US" dirty="0" smtClean="0"/>
          </a:p>
          <a:p>
            <a:pPr algn="ctr">
              <a:buNone/>
            </a:pPr>
            <a:r>
              <a:rPr lang="en-US" dirty="0" smtClean="0"/>
              <a:t>Jacqui </a:t>
            </a:r>
            <a:r>
              <a:rPr lang="en-US" dirty="0" err="1" smtClean="0"/>
              <a:t>Gabb</a:t>
            </a:r>
            <a:r>
              <a:rPr lang="en-US" dirty="0" smtClean="0"/>
              <a:t>, Martina </a:t>
            </a:r>
            <a:r>
              <a:rPr lang="en-US" dirty="0" err="1" smtClean="0"/>
              <a:t>Klett</a:t>
            </a:r>
            <a:r>
              <a:rPr lang="en-US" dirty="0" smtClean="0"/>
              <a:t>-Davies, Janet Fink and Manuela </a:t>
            </a:r>
            <a:r>
              <a:rPr lang="en-US" dirty="0" err="1" smtClean="0"/>
              <a:t>Thomae</a:t>
            </a: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Enduring Love? Study</a:t>
            </a:r>
            <a:endParaRPr lang="en-US" b="1" dirty="0"/>
          </a:p>
        </p:txBody>
      </p:sp>
      <p:sp>
        <p:nvSpPr>
          <p:cNvPr id="3" name="Content Placeholder 2"/>
          <p:cNvSpPr>
            <a:spLocks noGrp="1"/>
          </p:cNvSpPr>
          <p:nvPr>
            <p:ph idx="1"/>
          </p:nvPr>
        </p:nvSpPr>
        <p:spPr>
          <a:xfrm>
            <a:off x="381000" y="1447800"/>
            <a:ext cx="8305800" cy="5105400"/>
          </a:xfrm>
        </p:spPr>
        <p:txBody>
          <a:bodyPr>
            <a:normAutofit/>
          </a:bodyPr>
          <a:lstStyle/>
          <a:p>
            <a:r>
              <a:rPr lang="en-US" b="1" i="1" dirty="0" smtClean="0"/>
              <a:t>Thanks me for cooking and eats it even if it is awful!  </a:t>
            </a:r>
            <a:r>
              <a:rPr lang="en-US" i="1" dirty="0" smtClean="0"/>
              <a:t>(recognitions of effort)</a:t>
            </a:r>
          </a:p>
          <a:p>
            <a:r>
              <a:rPr lang="en-US" b="1" i="1" dirty="0" smtClean="0"/>
              <a:t>Tells the children they have a great mother! </a:t>
            </a:r>
            <a:r>
              <a:rPr lang="en-US" i="1" dirty="0" smtClean="0"/>
              <a:t>(expressions of appreciation)</a:t>
            </a:r>
          </a:p>
          <a:p>
            <a:r>
              <a:rPr lang="en-US" b="1" i="1" dirty="0" smtClean="0"/>
              <a:t>Says nice things to me, says nice things about me to others. </a:t>
            </a:r>
            <a:r>
              <a:rPr lang="en-US" i="1" dirty="0" smtClean="0"/>
              <a:t>(expressions of appreciation)</a:t>
            </a:r>
          </a:p>
          <a:p>
            <a:r>
              <a:rPr lang="en-US" b="1" i="1" dirty="0" smtClean="0"/>
              <a:t>He still thinks I'm attractive, and tells me so, after 32 years of marriage. </a:t>
            </a:r>
            <a:r>
              <a:rPr lang="en-US" i="1" dirty="0" smtClean="0"/>
              <a:t>(feeling valued/desired)</a:t>
            </a:r>
            <a:endParaRPr lang="en-US"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77962"/>
          </a:xfrm>
        </p:spPr>
        <p:txBody>
          <a:bodyPr>
            <a:normAutofit/>
          </a:bodyPr>
          <a:lstStyle/>
          <a:p>
            <a:r>
              <a:rPr lang="en-US" b="1" dirty="0" smtClean="0"/>
              <a:t>The Most Common Presenting Concern to My Practice</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a:t>
            </a:fld>
            <a:endParaRPr lang="en-US"/>
          </a:p>
        </p:txBody>
      </p:sp>
      <p:pic>
        <p:nvPicPr>
          <p:cNvPr id="2051" name="Picture 3" descr="C:\Users\James\Desktop\download (20).jpg"/>
          <p:cNvPicPr>
            <a:picLocks noChangeAspect="1" noChangeArrowheads="1"/>
          </p:cNvPicPr>
          <p:nvPr/>
        </p:nvPicPr>
        <p:blipFill>
          <a:blip r:embed="rId2" cstate="print"/>
          <a:srcRect/>
          <a:stretch>
            <a:fillRect/>
          </a:stretch>
        </p:blipFill>
        <p:spPr bwMode="auto">
          <a:xfrm>
            <a:off x="1143000" y="2209800"/>
            <a:ext cx="7086600" cy="3733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Enduring Love? Study </a:t>
            </a:r>
            <a:endParaRPr lang="en-US" b="1" dirty="0"/>
          </a:p>
        </p:txBody>
      </p:sp>
      <p:sp>
        <p:nvSpPr>
          <p:cNvPr id="3" name="Content Placeholder 2"/>
          <p:cNvSpPr>
            <a:spLocks noGrp="1"/>
          </p:cNvSpPr>
          <p:nvPr>
            <p:ph idx="1"/>
          </p:nvPr>
        </p:nvSpPr>
        <p:spPr>
          <a:xfrm>
            <a:off x="228600" y="1447800"/>
            <a:ext cx="8458200" cy="5029200"/>
          </a:xfrm>
        </p:spPr>
        <p:txBody>
          <a:bodyPr>
            <a:normAutofit lnSpcReduction="10000"/>
          </a:bodyPr>
          <a:lstStyle/>
          <a:p>
            <a:r>
              <a:rPr lang="en-US" b="1" i="1" dirty="0" smtClean="0"/>
              <a:t>Lots of small gestures, such as leaving me the last chocolate. </a:t>
            </a:r>
            <a:r>
              <a:rPr lang="en-US" i="1" dirty="0" smtClean="0"/>
              <a:t>(thoughtful gestures)</a:t>
            </a:r>
          </a:p>
          <a:p>
            <a:r>
              <a:rPr lang="en-US" b="1" i="1" dirty="0" smtClean="0"/>
              <a:t>He writes me love notes and folds the laundry (which I hate to do); She leaves little cards for me to find that say nice things on them. </a:t>
            </a:r>
            <a:r>
              <a:rPr lang="en-US" i="1" dirty="0" smtClean="0"/>
              <a:t>(cards/gestures)</a:t>
            </a:r>
          </a:p>
          <a:p>
            <a:r>
              <a:rPr lang="en-US" b="1" i="1" dirty="0" smtClean="0"/>
              <a:t>If he is the first in the bathroom before we go to bed he puts the toothpaste on my toothbrush for me. </a:t>
            </a:r>
            <a:r>
              <a:rPr lang="en-US" i="1" dirty="0" smtClean="0"/>
              <a:t>(gestures of </a:t>
            </a:r>
          </a:p>
          <a:p>
            <a:pPr marL="0" indent="0">
              <a:buNone/>
            </a:pPr>
            <a:r>
              <a:rPr lang="en-US" i="1" dirty="0" smtClean="0"/>
              <a:t>    shared meaning)</a:t>
            </a:r>
            <a:endParaRPr lang="en-US"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20</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5410200"/>
            <a:ext cx="2438400" cy="120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Enduring Love? Study </a:t>
            </a:r>
            <a:endParaRPr lang="en-US" b="1" dirty="0"/>
          </a:p>
        </p:txBody>
      </p:sp>
      <p:sp>
        <p:nvSpPr>
          <p:cNvPr id="3" name="Content Placeholder 2"/>
          <p:cNvSpPr>
            <a:spLocks noGrp="1"/>
          </p:cNvSpPr>
          <p:nvPr>
            <p:ph idx="1"/>
          </p:nvPr>
        </p:nvSpPr>
        <p:spPr/>
        <p:txBody>
          <a:bodyPr/>
          <a:lstStyle/>
          <a:p>
            <a:r>
              <a:rPr lang="en-US" b="1" i="1" dirty="0" smtClean="0"/>
              <a:t>He vacuum cleans the house, he knows I hate it. Helps around the house and with the kids. </a:t>
            </a:r>
            <a:r>
              <a:rPr lang="en-US" i="1" dirty="0" smtClean="0"/>
              <a:t>(sharing childcare and chores)</a:t>
            </a:r>
          </a:p>
          <a:p>
            <a:r>
              <a:rPr lang="en-US" b="1" i="1" dirty="0" smtClean="0"/>
              <a:t>We have a new baby. He will take him in the morning to let me sleep. </a:t>
            </a:r>
            <a:r>
              <a:rPr lang="en-US" i="1" dirty="0" smtClean="0"/>
              <a:t>(sharing childcare and chores)</a:t>
            </a:r>
            <a:endParaRPr lang="en-US"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4000" b="1" dirty="0" smtClean="0"/>
              <a:t/>
            </a:r>
            <a:br>
              <a:rPr lang="en-US" sz="4000" b="1" dirty="0" smtClean="0"/>
            </a:br>
            <a:r>
              <a:rPr lang="en-US" sz="4000" b="1" dirty="0" smtClean="0"/>
              <a:t>What Is Actually Happening </a:t>
            </a:r>
            <a:br>
              <a:rPr lang="en-US" sz="4000" b="1" dirty="0" smtClean="0"/>
            </a:br>
            <a:r>
              <a:rPr lang="en-US" sz="4000" b="1" dirty="0" smtClean="0"/>
              <a:t>in Modern Love? </a:t>
            </a:r>
            <a:br>
              <a:rPr lang="en-US" sz="4000" b="1" dirty="0" smtClean="0"/>
            </a:br>
            <a:endParaRPr lang="en-US" sz="4000" b="1" dirty="0"/>
          </a:p>
        </p:txBody>
      </p:sp>
      <p:pic>
        <p:nvPicPr>
          <p:cNvPr id="6" name="Picture 2" descr="C:\Users\James\Desktop\images.jpg"/>
          <p:cNvPicPr>
            <a:picLocks noGrp="1" noChangeAspect="1" noChangeArrowheads="1"/>
          </p:cNvPicPr>
          <p:nvPr>
            <p:ph idx="1"/>
          </p:nvPr>
        </p:nvPicPr>
        <p:blipFill>
          <a:blip r:embed="rId2" cstate="print"/>
          <a:srcRect/>
          <a:stretch>
            <a:fillRect/>
          </a:stretch>
        </p:blipFill>
        <p:spPr bwMode="auto">
          <a:xfrm>
            <a:off x="457200" y="3962400"/>
            <a:ext cx="1809750" cy="2533650"/>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22</a:t>
            </a:fld>
            <a:endParaRPr lang="en-US"/>
          </a:p>
        </p:txBody>
      </p:sp>
      <p:pic>
        <p:nvPicPr>
          <p:cNvPr id="8" name="Picture 2" descr="C:\Users\James\Desktop\images (2).jpg"/>
          <p:cNvPicPr>
            <a:picLocks noChangeAspect="1" noChangeArrowheads="1"/>
          </p:cNvPicPr>
          <p:nvPr/>
        </p:nvPicPr>
        <p:blipFill>
          <a:blip r:embed="rId3" cstate="print"/>
          <a:srcRect/>
          <a:stretch>
            <a:fillRect/>
          </a:stretch>
        </p:blipFill>
        <p:spPr bwMode="auto">
          <a:xfrm>
            <a:off x="4800600" y="4114800"/>
            <a:ext cx="3581400" cy="2362200"/>
          </a:xfrm>
          <a:prstGeom prst="rect">
            <a:avLst/>
          </a:prstGeom>
          <a:noFill/>
        </p:spPr>
      </p:pic>
      <p:pic>
        <p:nvPicPr>
          <p:cNvPr id="2050" name="Picture 2" descr="C:\Users\James\Desktop\images.jpg"/>
          <p:cNvPicPr>
            <a:picLocks noChangeAspect="1" noChangeArrowheads="1"/>
          </p:cNvPicPr>
          <p:nvPr/>
        </p:nvPicPr>
        <p:blipFill>
          <a:blip r:embed="rId4" cstate="print"/>
          <a:srcRect/>
          <a:stretch>
            <a:fillRect/>
          </a:stretch>
        </p:blipFill>
        <p:spPr bwMode="auto">
          <a:xfrm>
            <a:off x="2514600" y="4648200"/>
            <a:ext cx="2533650" cy="1809750"/>
          </a:xfrm>
          <a:prstGeom prst="rect">
            <a:avLst/>
          </a:prstGeom>
          <a:noFill/>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2200" y="1905000"/>
            <a:ext cx="44196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Modern Love: </a:t>
            </a:r>
            <a:br>
              <a:rPr lang="en-US" b="1" dirty="0" smtClean="0"/>
            </a:br>
            <a:r>
              <a:rPr lang="en-US" b="1" dirty="0" smtClean="0"/>
              <a:t>10 Trends of a “Perfect Storm”</a:t>
            </a:r>
            <a:endParaRPr lang="en-US" b="1" dirty="0"/>
          </a:p>
        </p:txBody>
      </p:sp>
      <p:sp>
        <p:nvSpPr>
          <p:cNvPr id="3" name="Content Placeholder 2"/>
          <p:cNvSpPr>
            <a:spLocks noGrp="1"/>
          </p:cNvSpPr>
          <p:nvPr>
            <p:ph idx="1"/>
          </p:nvPr>
        </p:nvSpPr>
        <p:spPr/>
        <p:txBody>
          <a:bodyPr/>
          <a:lstStyle/>
          <a:p>
            <a:pPr>
              <a:buNone/>
            </a:pP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23</a:t>
            </a:fld>
            <a:endParaRPr lang="en-US"/>
          </a:p>
        </p:txBody>
      </p:sp>
      <p:pic>
        <p:nvPicPr>
          <p:cNvPr id="1026" name="Picture 2" descr="C:\Users\James\Desktop\download.jpg"/>
          <p:cNvPicPr>
            <a:picLocks noChangeAspect="1" noChangeArrowheads="1"/>
          </p:cNvPicPr>
          <p:nvPr/>
        </p:nvPicPr>
        <p:blipFill>
          <a:blip r:embed="rId2" cstate="print"/>
          <a:srcRect/>
          <a:stretch>
            <a:fillRect/>
          </a:stretch>
        </p:blipFill>
        <p:spPr bwMode="auto">
          <a:xfrm>
            <a:off x="838200" y="2362200"/>
            <a:ext cx="3657600" cy="3733800"/>
          </a:xfrm>
          <a:prstGeom prst="rect">
            <a:avLst/>
          </a:prstGeom>
          <a:noFill/>
        </p:spPr>
      </p:pic>
      <p:pic>
        <p:nvPicPr>
          <p:cNvPr id="2050" name="Picture 2" descr="C:\Users\James\Desktop\images.jpg"/>
          <p:cNvPicPr>
            <a:picLocks noChangeAspect="1" noChangeArrowheads="1"/>
          </p:cNvPicPr>
          <p:nvPr/>
        </p:nvPicPr>
        <p:blipFill>
          <a:blip r:embed="rId3" cstate="print"/>
          <a:srcRect/>
          <a:stretch>
            <a:fillRect/>
          </a:stretch>
        </p:blipFill>
        <p:spPr bwMode="auto">
          <a:xfrm>
            <a:off x="4724400" y="2209800"/>
            <a:ext cx="3505200" cy="3886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200" b="1" dirty="0" smtClean="0"/>
              <a:t>#1: Divorce Rates Dropping … Perhaps Because Fewer People Are Getting Married </a:t>
            </a:r>
            <a:endParaRPr lang="en-US" sz="3200" dirty="0"/>
          </a:p>
        </p:txBody>
      </p:sp>
      <p:sp>
        <p:nvSpPr>
          <p:cNvPr id="3" name="Content Placeholder 2"/>
          <p:cNvSpPr>
            <a:spLocks noGrp="1"/>
          </p:cNvSpPr>
          <p:nvPr>
            <p:ph idx="1"/>
          </p:nvPr>
        </p:nvSpPr>
        <p:spPr>
          <a:xfrm>
            <a:off x="304800" y="1524000"/>
            <a:ext cx="8382000" cy="5029200"/>
          </a:xfrm>
        </p:spPr>
        <p:txBody>
          <a:bodyPr>
            <a:normAutofit fontScale="92500"/>
          </a:bodyPr>
          <a:lstStyle/>
          <a:p>
            <a:pPr>
              <a:buNone/>
            </a:pPr>
            <a:r>
              <a:rPr lang="en-US" b="1" i="1" dirty="0" smtClean="0"/>
              <a:t>“Not Married? The Odds That You Never Will Be Are Higher Than Ever” </a:t>
            </a:r>
            <a:r>
              <a:rPr lang="en-US" b="1" dirty="0" smtClean="0"/>
              <a:t>(</a:t>
            </a:r>
            <a:r>
              <a:rPr lang="en-US" b="1" dirty="0" err="1" smtClean="0"/>
              <a:t>Tanvi</a:t>
            </a:r>
            <a:r>
              <a:rPr lang="en-US" b="1" dirty="0" smtClean="0"/>
              <a:t> </a:t>
            </a:r>
            <a:r>
              <a:rPr lang="en-US" b="1" dirty="0" err="1" smtClean="0"/>
              <a:t>Misra</a:t>
            </a:r>
            <a:r>
              <a:rPr lang="en-US" b="1" dirty="0" smtClean="0"/>
              <a:t>, 2</a:t>
            </a:r>
            <a:r>
              <a:rPr lang="fr-FR" b="1" dirty="0" smtClean="0"/>
              <a:t>014)</a:t>
            </a:r>
          </a:p>
          <a:p>
            <a:r>
              <a:rPr lang="en-US" i="1" dirty="0" smtClean="0"/>
              <a:t>More American adults are in the "never-married" category than ever before, according to a new report released by the Pew Research Center. </a:t>
            </a:r>
          </a:p>
          <a:p>
            <a:r>
              <a:rPr lang="en-US" i="1" dirty="0" smtClean="0"/>
              <a:t>Using 2012 Census data and a new survey, the report finds that </a:t>
            </a:r>
            <a:r>
              <a:rPr lang="en-US" b="1" i="1" dirty="0" smtClean="0"/>
              <a:t>20 percent of U.S. adults over 25 have never been married. </a:t>
            </a:r>
          </a:p>
          <a:p>
            <a:r>
              <a:rPr lang="en-US" i="1" dirty="0" smtClean="0"/>
              <a:t>In 1960, only half that number—one in ten adults—fit that bill.</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#1: Divorce Rates Dropping … Perhaps Because Fewer People Are Getting Married </a:t>
            </a:r>
            <a:r>
              <a:rPr lang="fr-FR" dirty="0" smtClean="0"/>
              <a:t/>
            </a:r>
            <a:br>
              <a:rPr lang="fr-FR"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457200" y="1905000"/>
            <a:ext cx="8229600" cy="4221163"/>
          </a:xfrm>
        </p:spPr>
        <p:txBody>
          <a:bodyPr/>
          <a:lstStyle/>
          <a:p>
            <a:r>
              <a:rPr lang="en-US" i="1" dirty="0" smtClean="0"/>
              <a:t>Both men and women are getting married at a later age, and alternatives to marriage—such as living together and raising children out of wedlock—are more accepted, says Pew researcher Wendy Wang, one of the authors of the report. </a:t>
            </a:r>
            <a:endParaRPr lang="en-US"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#1: Divorce Rates Dropping … Perhaps Because Fewer People Are Getting Married</a:t>
            </a:r>
            <a:endParaRPr lang="en-US" sz="2800" b="1" dirty="0"/>
          </a:p>
        </p:txBody>
      </p:sp>
      <p:sp>
        <p:nvSpPr>
          <p:cNvPr id="3" name="Content Placeholder 2"/>
          <p:cNvSpPr>
            <a:spLocks noGrp="1"/>
          </p:cNvSpPr>
          <p:nvPr>
            <p:ph idx="1"/>
          </p:nvPr>
        </p:nvSpPr>
        <p:spPr/>
        <p:txBody>
          <a:bodyPr/>
          <a:lstStyle/>
          <a:p>
            <a:r>
              <a:rPr lang="en-US" dirty="0" smtClean="0"/>
              <a:t>In her new book </a:t>
            </a:r>
            <a:r>
              <a:rPr lang="en-US" b="1" dirty="0" smtClean="0"/>
              <a:t>“L</a:t>
            </a:r>
            <a:r>
              <a:rPr lang="en-US" b="1" i="1" dirty="0" smtClean="0"/>
              <a:t>ove 2.0: How Our Supreme Emotion Affects Everything We Feel, Think, Do, and Become</a:t>
            </a:r>
            <a:r>
              <a:rPr lang="en-US" b="1" dirty="0" smtClean="0"/>
              <a:t>,”</a:t>
            </a:r>
            <a:r>
              <a:rPr lang="en-US" dirty="0" smtClean="0"/>
              <a:t> Barbara Fredrickson challenges the utility and value of the long-held view of unconditional love. </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26</a:t>
            </a:fld>
            <a:endParaRPr lang="en-US"/>
          </a:p>
        </p:txBody>
      </p:sp>
      <p:pic>
        <p:nvPicPr>
          <p:cNvPr id="1026" name="Picture 2" descr="C:\Users\James\Desktop\download.jpg"/>
          <p:cNvPicPr>
            <a:picLocks noChangeAspect="1" noChangeArrowheads="1"/>
          </p:cNvPicPr>
          <p:nvPr/>
        </p:nvPicPr>
        <p:blipFill>
          <a:blip r:embed="rId2" cstate="print"/>
          <a:srcRect/>
          <a:stretch>
            <a:fillRect/>
          </a:stretch>
        </p:blipFill>
        <p:spPr bwMode="auto">
          <a:xfrm>
            <a:off x="2819400" y="4419600"/>
            <a:ext cx="3657600" cy="2057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#1: Divorce Rates Dropping … Perhaps Because Fewer People Are Getting Married</a:t>
            </a:r>
            <a:endParaRPr lang="en-US" sz="2800"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27</a:t>
            </a:fld>
            <a:endParaRPr lang="en-US"/>
          </a:p>
        </p:txBody>
      </p:sp>
      <p:pic>
        <p:nvPicPr>
          <p:cNvPr id="21506" name="Picture 2" descr="C:\Users\James\Desktop\download (18).jpg"/>
          <p:cNvPicPr>
            <a:picLocks noChangeAspect="1" noChangeArrowheads="1"/>
          </p:cNvPicPr>
          <p:nvPr/>
        </p:nvPicPr>
        <p:blipFill>
          <a:blip r:embed="rId2" cstate="print"/>
          <a:srcRect/>
          <a:stretch>
            <a:fillRect/>
          </a:stretch>
        </p:blipFill>
        <p:spPr bwMode="auto">
          <a:xfrm>
            <a:off x="2743200" y="1828800"/>
            <a:ext cx="3810000" cy="4165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Are We Becoming “Adults” </a:t>
            </a:r>
            <a:br>
              <a:rPr lang="en-US" b="1" dirty="0" smtClean="0"/>
            </a:br>
            <a:r>
              <a:rPr lang="en-US" b="1" dirty="0" smtClean="0"/>
              <a:t>Later in Life?</a:t>
            </a:r>
            <a:endParaRPr lang="en-US" b="1" dirty="0"/>
          </a:p>
        </p:txBody>
      </p:sp>
      <p:sp>
        <p:nvSpPr>
          <p:cNvPr id="3" name="Content Placeholder 2"/>
          <p:cNvSpPr>
            <a:spLocks noGrp="1"/>
          </p:cNvSpPr>
          <p:nvPr>
            <p:ph idx="1"/>
          </p:nvPr>
        </p:nvSpPr>
        <p:spPr/>
        <p:txBody>
          <a:bodyPr/>
          <a:lstStyle/>
          <a:p>
            <a:r>
              <a:rPr lang="en-US" i="1" dirty="0" smtClean="0"/>
              <a:t>Brain development continues into the mid-30s</a:t>
            </a:r>
          </a:p>
          <a:p>
            <a:endParaRPr lang="en-US" b="1" i="1"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28</a:t>
            </a:fld>
            <a:endParaRPr lang="en-US"/>
          </a:p>
        </p:txBody>
      </p:sp>
      <p:pic>
        <p:nvPicPr>
          <p:cNvPr id="5" name="Picture 2" descr="C:\Users\James\Desktop\download (6).jpg"/>
          <p:cNvPicPr>
            <a:picLocks noChangeAspect="1" noChangeArrowheads="1"/>
          </p:cNvPicPr>
          <p:nvPr/>
        </p:nvPicPr>
        <p:blipFill>
          <a:blip r:embed="rId2" cstate="print"/>
          <a:srcRect/>
          <a:stretch>
            <a:fillRect/>
          </a:stretch>
        </p:blipFill>
        <p:spPr bwMode="auto">
          <a:xfrm>
            <a:off x="609600" y="2514600"/>
            <a:ext cx="7924800" cy="3962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r>
              <a:rPr lang="en-US" b="1" dirty="0" smtClean="0"/>
              <a:t>#2: Are We Becoming “Adults” </a:t>
            </a:r>
            <a:br>
              <a:rPr lang="en-US" b="1" dirty="0" smtClean="0"/>
            </a:br>
            <a:r>
              <a:rPr lang="en-US" b="1" dirty="0" smtClean="0"/>
              <a:t>Later in Life?</a:t>
            </a:r>
            <a:endParaRPr lang="en-US" b="1" dirty="0"/>
          </a:p>
        </p:txBody>
      </p:sp>
      <p:sp>
        <p:nvSpPr>
          <p:cNvPr id="3" name="Content Placeholder 2"/>
          <p:cNvSpPr>
            <a:spLocks noGrp="1"/>
          </p:cNvSpPr>
          <p:nvPr>
            <p:ph idx="1"/>
          </p:nvPr>
        </p:nvSpPr>
        <p:spPr>
          <a:xfrm>
            <a:off x="457200" y="1752600"/>
            <a:ext cx="8229600" cy="4373563"/>
          </a:xfrm>
        </p:spPr>
        <p:txBody>
          <a:bodyPr/>
          <a:lstStyle/>
          <a:p>
            <a:r>
              <a:rPr lang="en-US" dirty="0" smtClean="0"/>
              <a:t>Research indicates that on a variety of psychological, emotional and cognitive variables, young adults today appear to be less mature than young adults of the same age in previous generations.  </a:t>
            </a:r>
          </a:p>
          <a:p>
            <a:endParaRPr lang="en-US" dirty="0"/>
          </a:p>
        </p:txBody>
      </p:sp>
      <p:sp>
        <p:nvSpPr>
          <p:cNvPr id="4" name="Slide Number Placeholder 3"/>
          <p:cNvSpPr>
            <a:spLocks noGrp="1"/>
          </p:cNvSpPr>
          <p:nvPr>
            <p:ph type="sldNum" sz="quarter" idx="12"/>
          </p:nvPr>
        </p:nvSpPr>
        <p:spPr/>
        <p:txBody>
          <a:bodyPr/>
          <a:lstStyle/>
          <a:p>
            <a:fld id="{DD3CD4F2-0F7F-4CDF-99CE-E814E268DBA2}" type="slidenum">
              <a:rPr lang="en-US" smtClean="0"/>
              <a:pPr/>
              <a:t>29</a:t>
            </a:fld>
            <a:endParaRPr lang="en-US"/>
          </a:p>
        </p:txBody>
      </p:sp>
      <p:pic>
        <p:nvPicPr>
          <p:cNvPr id="5" name="Picture 2" descr="C:\Users\James\Desktop\download (3).jpg"/>
          <p:cNvPicPr>
            <a:picLocks noChangeAspect="1" noChangeArrowheads="1"/>
          </p:cNvPicPr>
          <p:nvPr/>
        </p:nvPicPr>
        <p:blipFill>
          <a:blip r:embed="rId2" cstate="print"/>
          <a:srcRect/>
          <a:stretch>
            <a:fillRect/>
          </a:stretch>
        </p:blipFill>
        <p:spPr bwMode="auto">
          <a:xfrm>
            <a:off x="5029200" y="3962400"/>
            <a:ext cx="2895600" cy="2514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“Susan”</a:t>
            </a:r>
            <a:endParaRPr lang="en-US" b="1"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BEBDCCC-27BD-42F7-8D4E-0B1D7DD556A4}" type="slidenum">
              <a:rPr lang="en-US" smtClean="0"/>
              <a:pPr/>
              <a:t>3</a:t>
            </a:fld>
            <a:endParaRPr lang="en-US"/>
          </a:p>
        </p:txBody>
      </p:sp>
      <p:pic>
        <p:nvPicPr>
          <p:cNvPr id="1026" name="Picture 2" descr="C:\Users\James\Desktop\images.jpg"/>
          <p:cNvPicPr>
            <a:picLocks noChangeAspect="1" noChangeArrowheads="1"/>
          </p:cNvPicPr>
          <p:nvPr/>
        </p:nvPicPr>
        <p:blipFill>
          <a:blip r:embed="rId2" cstate="print"/>
          <a:srcRect/>
          <a:stretch>
            <a:fillRect/>
          </a:stretch>
        </p:blipFill>
        <p:spPr bwMode="auto">
          <a:xfrm>
            <a:off x="2895600" y="1905000"/>
            <a:ext cx="3657600" cy="388619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600200"/>
          </a:xfrm>
        </p:spPr>
        <p:txBody>
          <a:bodyPr>
            <a:noAutofit/>
          </a:bodyPr>
          <a:lstStyle/>
          <a:p>
            <a:r>
              <a:rPr lang="en-US" sz="3600" b="1" dirty="0" smtClean="0"/>
              <a:t>#2: Are We Becoming “Adults” </a:t>
            </a:r>
            <a:br>
              <a:rPr lang="en-US" sz="3600" b="1" dirty="0" smtClean="0"/>
            </a:br>
            <a:r>
              <a:rPr lang="en-US" sz="3600" b="1" dirty="0" smtClean="0"/>
              <a:t>Later in Life?</a:t>
            </a:r>
            <a:endParaRPr lang="en-US" sz="3600" b="1" i="1" dirty="0"/>
          </a:p>
        </p:txBody>
      </p:sp>
      <p:sp>
        <p:nvSpPr>
          <p:cNvPr id="3" name="Content Placeholder 2"/>
          <p:cNvSpPr>
            <a:spLocks noGrp="1"/>
          </p:cNvSpPr>
          <p:nvPr>
            <p:ph idx="1"/>
          </p:nvPr>
        </p:nvSpPr>
        <p:spPr>
          <a:xfrm>
            <a:off x="228600" y="1905000"/>
            <a:ext cx="8610600" cy="4648200"/>
          </a:xfrm>
        </p:spPr>
        <p:txBody>
          <a:bodyPr>
            <a:normAutofit fontScale="92500"/>
          </a:bodyPr>
          <a:lstStyle/>
          <a:p>
            <a:pPr>
              <a:buNone/>
            </a:pPr>
            <a:r>
              <a:rPr lang="en-US" b="1" i="1" dirty="0" smtClean="0"/>
              <a:t>The developmental timeline of human life appears to be changing .... with a blurred and delayed transition from childhood into adulthood </a:t>
            </a:r>
          </a:p>
          <a:p>
            <a:pPr>
              <a:buNone/>
            </a:pPr>
            <a:endParaRPr lang="en-US" b="1" i="1" dirty="0" smtClean="0"/>
          </a:p>
          <a:p>
            <a:r>
              <a:rPr lang="en-US" dirty="0" smtClean="0"/>
              <a:t>Before: childhood (0 to 11/12); adolescence (13 to 19)</a:t>
            </a:r>
          </a:p>
          <a:p>
            <a:r>
              <a:rPr lang="en-US" dirty="0" smtClean="0"/>
              <a:t>Now: childhood (0 to 11/12), biological adolescence (13 to 20); psychological adolescence (21 to 26)</a:t>
            </a:r>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DD3CD4F2-0F7F-4CDF-99CE-E814E268DBA2}"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#2: Are We Becoming “Adults” </a:t>
            </a:r>
            <a:br>
              <a:rPr lang="en-US" sz="3200" b="1" dirty="0" smtClean="0"/>
            </a:br>
            <a:r>
              <a:rPr lang="en-US" sz="3200" b="1" dirty="0" smtClean="0"/>
              <a:t>Later in Life?</a:t>
            </a:r>
            <a:endParaRPr lang="en-US" sz="3200" dirty="0"/>
          </a:p>
        </p:txBody>
      </p:sp>
      <p:sp>
        <p:nvSpPr>
          <p:cNvPr id="3" name="Content Placeholder 2"/>
          <p:cNvSpPr>
            <a:spLocks noGrp="1"/>
          </p:cNvSpPr>
          <p:nvPr>
            <p:ph idx="1"/>
          </p:nvPr>
        </p:nvSpPr>
        <p:spPr>
          <a:xfrm>
            <a:off x="457200" y="2133600"/>
            <a:ext cx="8229600" cy="4144963"/>
          </a:xfrm>
        </p:spPr>
        <p:txBody>
          <a:bodyPr>
            <a:normAutofit/>
          </a:bodyPr>
          <a:lstStyle/>
          <a:p>
            <a:r>
              <a:rPr lang="en-US" dirty="0" smtClean="0"/>
              <a:t>Before: young adulthood (20 to 25)</a:t>
            </a:r>
          </a:p>
          <a:p>
            <a:endParaRPr lang="en-US" dirty="0" smtClean="0"/>
          </a:p>
          <a:p>
            <a:r>
              <a:rPr lang="en-US" dirty="0" smtClean="0"/>
              <a:t>Now: emerging adulthood (27 to 33); young adulthood (34 to 39/40)</a:t>
            </a:r>
          </a:p>
          <a:p>
            <a:endParaRPr lang="en-US" dirty="0"/>
          </a:p>
        </p:txBody>
      </p:sp>
      <p:sp>
        <p:nvSpPr>
          <p:cNvPr id="4" name="Slide Number Placeholder 3"/>
          <p:cNvSpPr>
            <a:spLocks noGrp="1"/>
          </p:cNvSpPr>
          <p:nvPr>
            <p:ph type="sldNum" sz="quarter" idx="12"/>
          </p:nvPr>
        </p:nvSpPr>
        <p:spPr/>
        <p:txBody>
          <a:bodyPr/>
          <a:lstStyle/>
          <a:p>
            <a:fld id="{DD3CD4F2-0F7F-4CDF-99CE-E814E268DBA2}"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#2: Are We Becoming “Adults” </a:t>
            </a:r>
            <a:br>
              <a:rPr lang="en-US" sz="3200" b="1" dirty="0" smtClean="0"/>
            </a:br>
            <a:r>
              <a:rPr lang="en-US" sz="3200" b="1" dirty="0" smtClean="0"/>
              <a:t>Later in Life?</a:t>
            </a:r>
            <a:endParaRPr lang="en-US" sz="3200" dirty="0"/>
          </a:p>
        </p:txBody>
      </p:sp>
      <p:sp>
        <p:nvSpPr>
          <p:cNvPr id="3" name="Content Placeholder 2"/>
          <p:cNvSpPr>
            <a:spLocks noGrp="1"/>
          </p:cNvSpPr>
          <p:nvPr>
            <p:ph idx="1"/>
          </p:nvPr>
        </p:nvSpPr>
        <p:spPr>
          <a:xfrm>
            <a:off x="457200" y="2209800"/>
            <a:ext cx="8229600" cy="3916363"/>
          </a:xfrm>
        </p:spPr>
        <p:txBody>
          <a:bodyPr>
            <a:normAutofit/>
          </a:bodyPr>
          <a:lstStyle/>
          <a:p>
            <a:r>
              <a:rPr lang="en-US" dirty="0" smtClean="0"/>
              <a:t>Before: adulthood (26 to 64)</a:t>
            </a:r>
          </a:p>
          <a:p>
            <a:pPr>
              <a:buNone/>
            </a:pPr>
            <a:endParaRPr lang="en-US" dirty="0" smtClean="0"/>
          </a:p>
          <a:p>
            <a:pPr>
              <a:buNone/>
            </a:pPr>
            <a:endParaRPr lang="en-US" dirty="0" smtClean="0"/>
          </a:p>
          <a:p>
            <a:pPr>
              <a:buNone/>
            </a:pPr>
            <a:endParaRPr lang="en-US" dirty="0" smtClean="0"/>
          </a:p>
          <a:p>
            <a:r>
              <a:rPr lang="en-US" dirty="0" smtClean="0"/>
              <a:t>Now: adulthood (41 to 72/73)</a:t>
            </a:r>
            <a:endParaRPr lang="en-US" dirty="0"/>
          </a:p>
        </p:txBody>
      </p:sp>
      <p:sp>
        <p:nvSpPr>
          <p:cNvPr id="4" name="Slide Number Placeholder 3"/>
          <p:cNvSpPr>
            <a:spLocks noGrp="1"/>
          </p:cNvSpPr>
          <p:nvPr>
            <p:ph type="sldNum" sz="quarter" idx="12"/>
          </p:nvPr>
        </p:nvSpPr>
        <p:spPr/>
        <p:txBody>
          <a:bodyPr/>
          <a:lstStyle/>
          <a:p>
            <a:fld id="{DD3CD4F2-0F7F-4CDF-99CE-E814E268DBA2}" type="slidenum">
              <a:rPr lang="en-US" smtClean="0"/>
              <a:pPr/>
              <a:t>32</a:t>
            </a:fld>
            <a:endParaRPr lang="en-US"/>
          </a:p>
        </p:txBody>
      </p:sp>
      <p:pic>
        <p:nvPicPr>
          <p:cNvPr id="1026" name="Picture 2" descr="C:\Users\James\Desktop\download.jpg"/>
          <p:cNvPicPr>
            <a:picLocks noChangeAspect="1" noChangeArrowheads="1"/>
          </p:cNvPicPr>
          <p:nvPr/>
        </p:nvPicPr>
        <p:blipFill>
          <a:blip r:embed="rId2" cstate="print"/>
          <a:srcRect/>
          <a:stretch>
            <a:fillRect/>
          </a:stretch>
        </p:blipFill>
        <p:spPr bwMode="auto">
          <a:xfrm>
            <a:off x="6096000" y="1752600"/>
            <a:ext cx="2362200" cy="2119312"/>
          </a:xfrm>
          <a:prstGeom prst="rect">
            <a:avLst/>
          </a:prstGeom>
          <a:noFill/>
        </p:spPr>
      </p:pic>
      <p:pic>
        <p:nvPicPr>
          <p:cNvPr id="1027" name="Picture 3" descr="C:\Users\James\Desktop\images.jpg"/>
          <p:cNvPicPr>
            <a:picLocks noChangeAspect="1" noChangeArrowheads="1"/>
          </p:cNvPicPr>
          <p:nvPr/>
        </p:nvPicPr>
        <p:blipFill>
          <a:blip r:embed="rId3" cstate="print"/>
          <a:srcRect/>
          <a:stretch>
            <a:fillRect/>
          </a:stretch>
        </p:blipFill>
        <p:spPr bwMode="auto">
          <a:xfrm>
            <a:off x="6019800" y="4343400"/>
            <a:ext cx="2600325" cy="1905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Are We Becoming “Adults” </a:t>
            </a:r>
            <a:br>
              <a:rPr lang="en-US" b="1" dirty="0" smtClean="0"/>
            </a:br>
            <a:r>
              <a:rPr lang="en-US" b="1" dirty="0" smtClean="0"/>
              <a:t>Later in Life?</a:t>
            </a:r>
            <a:endParaRPr lang="en-US" dirty="0"/>
          </a:p>
        </p:txBody>
      </p:sp>
      <p:sp>
        <p:nvSpPr>
          <p:cNvPr id="3" name="Content Placeholder 2"/>
          <p:cNvSpPr>
            <a:spLocks noGrp="1"/>
          </p:cNvSpPr>
          <p:nvPr>
            <p:ph idx="1"/>
          </p:nvPr>
        </p:nvSpPr>
        <p:spPr>
          <a:xfrm>
            <a:off x="304800" y="1600200"/>
            <a:ext cx="8382000" cy="4525963"/>
          </a:xfrm>
        </p:spPr>
        <p:txBody>
          <a:bodyPr/>
          <a:lstStyle/>
          <a:p>
            <a:r>
              <a:rPr lang="en-US" dirty="0" smtClean="0"/>
              <a:t>In certain cultures, rituals demarcate the child’s entrance into adulthood -- the transition is definitive and final!</a:t>
            </a:r>
          </a:p>
          <a:p>
            <a:endParaRPr lang="en-US" b="1" i="1"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33</a:t>
            </a:fld>
            <a:endParaRPr lang="en-US"/>
          </a:p>
        </p:txBody>
      </p:sp>
      <p:pic>
        <p:nvPicPr>
          <p:cNvPr id="5" name="Picture 2" descr="C:\Users\James\Desktop\download (2).jpg"/>
          <p:cNvPicPr>
            <a:picLocks noChangeAspect="1" noChangeArrowheads="1"/>
          </p:cNvPicPr>
          <p:nvPr/>
        </p:nvPicPr>
        <p:blipFill>
          <a:blip r:embed="rId2" cstate="print"/>
          <a:srcRect/>
          <a:stretch>
            <a:fillRect/>
          </a:stretch>
        </p:blipFill>
        <p:spPr bwMode="auto">
          <a:xfrm>
            <a:off x="4724400" y="3200400"/>
            <a:ext cx="2895600" cy="3124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Are We Becoming “Adults” </a:t>
            </a:r>
            <a:br>
              <a:rPr lang="en-US" b="1" dirty="0" smtClean="0"/>
            </a:br>
            <a:r>
              <a:rPr lang="en-US" b="1" dirty="0" smtClean="0"/>
              <a:t>Later in Life?</a:t>
            </a:r>
            <a:endParaRPr lang="en-US" b="1" i="1" dirty="0"/>
          </a:p>
        </p:txBody>
      </p:sp>
      <p:sp>
        <p:nvSpPr>
          <p:cNvPr id="3" name="Content Placeholder 2"/>
          <p:cNvSpPr>
            <a:spLocks noGrp="1"/>
          </p:cNvSpPr>
          <p:nvPr>
            <p:ph idx="1"/>
          </p:nvPr>
        </p:nvSpPr>
        <p:spPr>
          <a:xfrm>
            <a:off x="457200" y="1600200"/>
            <a:ext cx="8229600" cy="4876800"/>
          </a:xfrm>
        </p:spPr>
        <p:txBody>
          <a:bodyPr/>
          <a:lstStyle/>
          <a:p>
            <a:pPr>
              <a:buNone/>
            </a:pPr>
            <a:endParaRPr lang="en-US" dirty="0"/>
          </a:p>
        </p:txBody>
      </p:sp>
      <p:sp>
        <p:nvSpPr>
          <p:cNvPr id="4" name="Slide Number Placeholder 3"/>
          <p:cNvSpPr>
            <a:spLocks noGrp="1"/>
          </p:cNvSpPr>
          <p:nvPr>
            <p:ph type="sldNum" sz="quarter" idx="12"/>
          </p:nvPr>
        </p:nvSpPr>
        <p:spPr/>
        <p:txBody>
          <a:bodyPr/>
          <a:lstStyle/>
          <a:p>
            <a:fld id="{DD3CD4F2-0F7F-4CDF-99CE-E814E268DBA2}" type="slidenum">
              <a:rPr lang="en-US" smtClean="0"/>
              <a:pPr/>
              <a:t>34</a:t>
            </a:fld>
            <a:endParaRPr lang="en-US"/>
          </a:p>
        </p:txBody>
      </p:sp>
      <p:pic>
        <p:nvPicPr>
          <p:cNvPr id="5" name="Picture 2" descr="C:\Users\James\Desktop\download (19).jpg"/>
          <p:cNvPicPr>
            <a:picLocks noChangeAspect="1" noChangeArrowheads="1"/>
          </p:cNvPicPr>
          <p:nvPr/>
        </p:nvPicPr>
        <p:blipFill>
          <a:blip r:embed="rId2" cstate="print"/>
          <a:srcRect/>
          <a:stretch>
            <a:fillRect/>
          </a:stretch>
        </p:blipFill>
        <p:spPr bwMode="auto">
          <a:xfrm>
            <a:off x="381000" y="1524000"/>
            <a:ext cx="3810000" cy="3581400"/>
          </a:xfrm>
          <a:prstGeom prst="rect">
            <a:avLst/>
          </a:prstGeom>
          <a:noFill/>
        </p:spPr>
      </p:pic>
      <p:pic>
        <p:nvPicPr>
          <p:cNvPr id="6" name="Picture 2" descr="C:\Users\James\Desktop\images (4).jpg"/>
          <p:cNvPicPr>
            <a:picLocks noChangeAspect="1" noChangeArrowheads="1"/>
          </p:cNvPicPr>
          <p:nvPr/>
        </p:nvPicPr>
        <p:blipFill>
          <a:blip r:embed="rId3" cstate="print"/>
          <a:srcRect/>
          <a:stretch>
            <a:fillRect/>
          </a:stretch>
        </p:blipFill>
        <p:spPr bwMode="auto">
          <a:xfrm>
            <a:off x="4343400" y="3200400"/>
            <a:ext cx="4267200" cy="3200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The “Dating Apocalypse” </a:t>
            </a:r>
            <a:endParaRPr lang="en-US" b="1" dirty="0"/>
          </a:p>
        </p:txBody>
      </p:sp>
      <p:sp>
        <p:nvSpPr>
          <p:cNvPr id="3" name="Content Placeholder 2"/>
          <p:cNvSpPr>
            <a:spLocks noGrp="1"/>
          </p:cNvSpPr>
          <p:nvPr>
            <p:ph idx="1"/>
          </p:nvPr>
        </p:nvSpPr>
        <p:spPr>
          <a:xfrm>
            <a:off x="457200" y="1447800"/>
            <a:ext cx="8229600" cy="4678363"/>
          </a:xfrm>
        </p:spPr>
        <p:txBody>
          <a:bodyPr>
            <a:normAutofit/>
          </a:bodyPr>
          <a:lstStyle/>
          <a:p>
            <a:pPr>
              <a:buNone/>
            </a:pPr>
            <a:r>
              <a:rPr lang="en-US" b="1" i="1" dirty="0" smtClean="0"/>
              <a:t>“Tinder and the Dawn of the ‘Dating Apocalypse</a:t>
            </a:r>
            <a:r>
              <a:rPr lang="en-US" i="1" dirty="0" smtClean="0"/>
              <a:t>’”  </a:t>
            </a:r>
            <a:r>
              <a:rPr lang="en-US" b="1" dirty="0" smtClean="0"/>
              <a:t>(Nancy Jo Sales, </a:t>
            </a:r>
            <a:r>
              <a:rPr lang="en-US" b="1" i="1" dirty="0" smtClean="0"/>
              <a:t>Vanity Fair</a:t>
            </a:r>
            <a:r>
              <a:rPr lang="en-US" b="1" dirty="0" smtClean="0"/>
              <a:t>, 2015)</a:t>
            </a:r>
          </a:p>
          <a:p>
            <a:pPr>
              <a:buNone/>
            </a:pP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35</a:t>
            </a:fld>
            <a:endParaRPr lang="en-US"/>
          </a:p>
        </p:txBody>
      </p:sp>
      <p:pic>
        <p:nvPicPr>
          <p:cNvPr id="2050" name="Picture 2" descr="C:\Users\James\Desktop\download (1).jpg"/>
          <p:cNvPicPr>
            <a:picLocks noChangeAspect="1" noChangeArrowheads="1"/>
          </p:cNvPicPr>
          <p:nvPr/>
        </p:nvPicPr>
        <p:blipFill>
          <a:blip r:embed="rId2" cstate="print"/>
          <a:srcRect/>
          <a:stretch>
            <a:fillRect/>
          </a:stretch>
        </p:blipFill>
        <p:spPr bwMode="auto">
          <a:xfrm>
            <a:off x="2590800" y="2667000"/>
            <a:ext cx="4267200" cy="34385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The “Dating Apocalypse” </a:t>
            </a:r>
            <a:endParaRPr lang="en-US" dirty="0"/>
          </a:p>
        </p:txBody>
      </p:sp>
      <p:sp>
        <p:nvSpPr>
          <p:cNvPr id="3" name="Content Placeholder 2"/>
          <p:cNvSpPr>
            <a:spLocks noGrp="1"/>
          </p:cNvSpPr>
          <p:nvPr>
            <p:ph idx="1"/>
          </p:nvPr>
        </p:nvSpPr>
        <p:spPr>
          <a:xfrm>
            <a:off x="304800" y="1600200"/>
            <a:ext cx="8382000" cy="5029200"/>
          </a:xfrm>
        </p:spPr>
        <p:txBody>
          <a:bodyPr>
            <a:normAutofit/>
          </a:bodyPr>
          <a:lstStyle/>
          <a:p>
            <a:pPr>
              <a:buNone/>
            </a:pPr>
            <a:r>
              <a:rPr lang="en-US" cap="all" dirty="0" smtClean="0"/>
              <a:t>SEX HAS BECOME SO EASY</a:t>
            </a:r>
          </a:p>
          <a:p>
            <a:r>
              <a:rPr lang="en-US" i="1" dirty="0" smtClean="0"/>
              <a:t>‘I call it the Dating Apocalypse,’ says a woman in New York, aged 29 … another unprecedented phenomenon is taking place, in the realm of sex. </a:t>
            </a:r>
            <a:r>
              <a:rPr lang="en-US" b="1" i="1" dirty="0" smtClean="0"/>
              <a:t>Hookup culture, which has been percolating for about a hundred years, has collided with dating apps, which have acted like a wayward meteor on the now dinosaur-like rituals of courtship. </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The “Dating Apocalypse” </a:t>
            </a:r>
            <a:endParaRPr lang="en-US" dirty="0"/>
          </a:p>
        </p:txBody>
      </p:sp>
      <p:sp>
        <p:nvSpPr>
          <p:cNvPr id="3" name="Content Placeholder 2"/>
          <p:cNvSpPr>
            <a:spLocks noGrp="1"/>
          </p:cNvSpPr>
          <p:nvPr>
            <p:ph idx="1"/>
          </p:nvPr>
        </p:nvSpPr>
        <p:spPr>
          <a:xfrm>
            <a:off x="228600" y="1600200"/>
            <a:ext cx="8458200" cy="4800600"/>
          </a:xfrm>
        </p:spPr>
        <p:txBody>
          <a:bodyPr>
            <a:normAutofit fontScale="92500" lnSpcReduction="20000"/>
          </a:bodyPr>
          <a:lstStyle/>
          <a:p>
            <a:r>
              <a:rPr lang="en-US" i="1" dirty="0" smtClean="0"/>
              <a:t>“We are in uncharted territory” when it comes to Tinder et al., says Justin Garcia, a research scientist at Indiana University’s Kinsey Institute for Research in Sex, Gender, and Reproduction. “There have been two major transitions” in heterosexual mating “in the last four million years,” he says. </a:t>
            </a:r>
            <a:r>
              <a:rPr lang="en-US" b="1" i="1" dirty="0" smtClean="0"/>
              <a:t>“The first was around 10,000 to 15,000 years ago, in the agricultural revolution, when we became less migratory and more settled,” leading to the establishment of marriage as a cultural contract. “And the second major transition is with the rise of the Internet.”</a:t>
            </a:r>
            <a:endParaRPr lang="en-US" b="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The “Dating Apocalypse” </a:t>
            </a:r>
            <a:endParaRPr lang="en-US" dirty="0"/>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pPr>
              <a:buNone/>
            </a:pPr>
            <a:r>
              <a:rPr lang="en-US" b="1" i="1" dirty="0" smtClean="0"/>
              <a:t>“The Dating Apocalypse Is Over: 6 Reasons Why Tinder Has Failed”</a:t>
            </a:r>
            <a:r>
              <a:rPr lang="en-US" b="1" dirty="0" smtClean="0"/>
              <a:t> (</a:t>
            </a:r>
            <a:r>
              <a:rPr lang="en-US" b="1" dirty="0" err="1" smtClean="0"/>
              <a:t>Marija</a:t>
            </a:r>
            <a:r>
              <a:rPr lang="en-US" b="1" dirty="0" smtClean="0"/>
              <a:t> </a:t>
            </a:r>
            <a:r>
              <a:rPr lang="en-US" b="1" dirty="0" err="1" smtClean="0"/>
              <a:t>Mandic</a:t>
            </a:r>
            <a:r>
              <a:rPr lang="en-US" b="1" dirty="0" smtClean="0"/>
              <a:t>) </a:t>
            </a:r>
          </a:p>
          <a:p>
            <a:r>
              <a:rPr lang="en-US" b="1" i="1" dirty="0" smtClean="0"/>
              <a:t>Because of Tinder, romance really was being “swiped” away.</a:t>
            </a:r>
            <a:r>
              <a:rPr lang="en-US" i="1" dirty="0" smtClean="0"/>
              <a:t> I say “was” because Tinder is over.  We’re all catching on to the fact that the swipe-culture normalized by Tinder has made us more shallow, desensitized, dehumanized, exploited and a hell of a lot lazier …. I’d rather meet someone who wants to share the same experiences as me than meet someone who swiped right because I look like a “cutie.”</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#4: Internet-Based Pornography </a:t>
            </a:r>
            <a:endParaRPr lang="en-US" b="1"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buNone/>
            </a:pPr>
            <a:r>
              <a:rPr lang="en-US" b="1" i="1" dirty="0" smtClean="0"/>
              <a:t>“Porn Sites Get More Visitors Each Month Than Netflix, Amazon And Twitter Combined” </a:t>
            </a:r>
            <a:r>
              <a:rPr lang="en-US" b="1" dirty="0" smtClean="0"/>
              <a:t>(Huffington Post)</a:t>
            </a:r>
          </a:p>
          <a:p>
            <a:r>
              <a:rPr lang="en-US" i="1" dirty="0" smtClean="0"/>
              <a:t>The Internet is for porn. We all know that, but until now we may not have realized to what extent porn dominated the Internet. According to the … new porn website Paint Bottle, porn takes up a huge percentage of Internet bandwidth. In fact, 30 percent of all data transferred across the Internet is porn. </a:t>
            </a:r>
            <a:r>
              <a:rPr lang="en-US" i="1" dirty="0" err="1" smtClean="0"/>
              <a:t>YouPorn</a:t>
            </a:r>
            <a:r>
              <a:rPr lang="en-US" i="1" dirty="0" smtClean="0"/>
              <a:t>, one of the larger video porn sites, streams six times the bandwidth as </a:t>
            </a:r>
            <a:r>
              <a:rPr lang="en-US" i="1" dirty="0" err="1" smtClean="0"/>
              <a:t>Hulu</a:t>
            </a:r>
            <a:r>
              <a:rPr lang="en-US" i="1" dirty="0" smtClean="0"/>
              <a:t>.</a:t>
            </a:r>
          </a:p>
          <a:p>
            <a:pPr>
              <a:buNone/>
            </a:pPr>
            <a:endParaRPr lang="en-US" i="1" dirty="0" smtClean="0"/>
          </a:p>
          <a:p>
            <a:r>
              <a:rPr lang="en-US" b="1" i="1" dirty="0" smtClean="0"/>
              <a:t>40 million Americans </a:t>
            </a:r>
            <a:r>
              <a:rPr lang="en-US" i="1" dirty="0" smtClean="0"/>
              <a:t>are regular visitors to porn sites </a:t>
            </a:r>
            <a:r>
              <a:rPr lang="en-US" b="1" i="1" dirty="0" smtClean="0"/>
              <a:t>(“Guy Stuff,” Kurt Smith)</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“Susan”</a:t>
            </a:r>
            <a:endParaRPr lang="en-US" b="1" dirty="0"/>
          </a:p>
        </p:txBody>
      </p:sp>
      <p:pic>
        <p:nvPicPr>
          <p:cNvPr id="5" name="Picture 2" descr="C:\Users\James\Desktop\images (6).jpg"/>
          <p:cNvPicPr>
            <a:picLocks noGrp="1" noChangeAspect="1" noChangeArrowheads="1"/>
          </p:cNvPicPr>
          <p:nvPr>
            <p:ph idx="1"/>
          </p:nvPr>
        </p:nvPicPr>
        <p:blipFill>
          <a:blip r:embed="rId2" cstate="print"/>
          <a:srcRect/>
          <a:stretch>
            <a:fillRect/>
          </a:stretch>
        </p:blipFill>
        <p:spPr bwMode="auto">
          <a:xfrm>
            <a:off x="4572000" y="1905000"/>
            <a:ext cx="3048000" cy="1828800"/>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4</a:t>
            </a:fld>
            <a:endParaRPr lang="en-US"/>
          </a:p>
        </p:txBody>
      </p:sp>
      <p:pic>
        <p:nvPicPr>
          <p:cNvPr id="8" name="Picture 3" descr="C:\Users\James\Desktop\download (11).jpg"/>
          <p:cNvPicPr>
            <a:picLocks noChangeAspect="1" noChangeArrowheads="1"/>
          </p:cNvPicPr>
          <p:nvPr/>
        </p:nvPicPr>
        <p:blipFill>
          <a:blip r:embed="rId3" cstate="print"/>
          <a:srcRect/>
          <a:stretch>
            <a:fillRect/>
          </a:stretch>
        </p:blipFill>
        <p:spPr bwMode="auto">
          <a:xfrm>
            <a:off x="762000" y="1371600"/>
            <a:ext cx="2924175" cy="2486025"/>
          </a:xfrm>
          <a:prstGeom prst="rect">
            <a:avLst/>
          </a:prstGeom>
          <a:noFill/>
        </p:spPr>
      </p:pic>
      <p:pic>
        <p:nvPicPr>
          <p:cNvPr id="6146" name="Picture 2" descr="C:\Users\James\Desktop\images (1).jpg"/>
          <p:cNvPicPr>
            <a:picLocks noChangeAspect="1" noChangeArrowheads="1"/>
          </p:cNvPicPr>
          <p:nvPr/>
        </p:nvPicPr>
        <p:blipFill>
          <a:blip r:embed="rId4" cstate="print"/>
          <a:srcRect/>
          <a:stretch>
            <a:fillRect/>
          </a:stretch>
        </p:blipFill>
        <p:spPr bwMode="auto">
          <a:xfrm>
            <a:off x="2552700" y="4559300"/>
            <a:ext cx="4448175" cy="1676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Affairs and the Sugar-Daddy </a:t>
            </a:r>
            <a:br>
              <a:rPr lang="en-US" b="1" dirty="0" smtClean="0"/>
            </a:br>
            <a:r>
              <a:rPr lang="en-US" b="1" dirty="0" smtClean="0"/>
              <a:t>Sub-culture </a:t>
            </a:r>
            <a:endParaRPr lang="en-US" dirty="0"/>
          </a:p>
        </p:txBody>
      </p:sp>
      <p:sp>
        <p:nvSpPr>
          <p:cNvPr id="3" name="Content Placeholder 2"/>
          <p:cNvSpPr>
            <a:spLocks noGrp="1"/>
          </p:cNvSpPr>
          <p:nvPr>
            <p:ph idx="1"/>
          </p:nvPr>
        </p:nvSpPr>
        <p:spPr>
          <a:xfrm>
            <a:off x="381000" y="1524000"/>
            <a:ext cx="8305800" cy="5181600"/>
          </a:xfrm>
        </p:spPr>
        <p:txBody>
          <a:bodyPr>
            <a:normAutofit/>
          </a:bodyPr>
          <a:lstStyle/>
          <a:p>
            <a:r>
              <a:rPr lang="en-US" dirty="0" smtClean="0"/>
              <a:t>Percent of marriages where one or both spouses admit to infidelity, either physical or emotional: </a:t>
            </a:r>
            <a:r>
              <a:rPr lang="en-US" b="1" dirty="0" smtClean="0"/>
              <a:t>41 %</a:t>
            </a:r>
          </a:p>
          <a:p>
            <a:r>
              <a:rPr lang="en-US" dirty="0" smtClean="0"/>
              <a:t>Percent of men who admit to committing infidelity in any relationship they’ve had: </a:t>
            </a:r>
            <a:r>
              <a:rPr lang="en-US" b="1" dirty="0" smtClean="0"/>
              <a:t>57 %</a:t>
            </a:r>
          </a:p>
          <a:p>
            <a:r>
              <a:rPr lang="en-US" dirty="0" smtClean="0"/>
              <a:t>Percentage of women who admit to committing infidelity in any relationship they’ve had: </a:t>
            </a:r>
            <a:r>
              <a:rPr lang="en-US" b="1" dirty="0" smtClean="0"/>
              <a:t>54 %</a:t>
            </a:r>
          </a:p>
          <a:p>
            <a:pPr>
              <a:buNone/>
            </a:pPr>
            <a:r>
              <a:rPr lang="en-US" sz="2600" b="1" i="1" dirty="0" smtClean="0"/>
              <a:t>(from StatisticsBrain.com, drawing from the Associated Press and the “Journal of Marital and Family Therapy”)</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Affairs and the Sugar-Daddy </a:t>
            </a:r>
            <a:br>
              <a:rPr lang="en-US" b="1" dirty="0" smtClean="0"/>
            </a:br>
            <a:r>
              <a:rPr lang="en-US" b="1" dirty="0" smtClean="0"/>
              <a:t>Sub-culture </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SugarDaddyMeet.com</a:t>
            </a:r>
            <a:endParaRPr lang="en-US" dirty="0" smtClean="0"/>
          </a:p>
          <a:p>
            <a:r>
              <a:rPr lang="en-US" dirty="0" smtClean="0">
                <a:hlinkClick r:id="rId3"/>
              </a:rPr>
              <a:t>SugarDaddyForMe.com</a:t>
            </a:r>
            <a:endParaRPr lang="en-US" dirty="0" smtClean="0"/>
          </a:p>
          <a:p>
            <a:r>
              <a:rPr lang="en-US" dirty="0" smtClean="0">
                <a:hlinkClick r:id="rId4"/>
              </a:rPr>
              <a:t>SeekingArrangement.com</a:t>
            </a:r>
            <a:endParaRPr lang="en-US" dirty="0" smtClean="0"/>
          </a:p>
          <a:p>
            <a:r>
              <a:rPr lang="en-US" dirty="0" smtClean="0">
                <a:hlinkClick r:id="rId5"/>
              </a:rPr>
              <a:t>SugarDaddie.com</a:t>
            </a:r>
            <a:endParaRPr lang="en-US" dirty="0" smtClean="0"/>
          </a:p>
          <a:p>
            <a:r>
              <a:rPr lang="en-US" dirty="0" smtClean="0">
                <a:hlinkClick r:id="rId6"/>
              </a:rPr>
              <a:t>EstablishedMen.com</a:t>
            </a:r>
            <a:endParaRPr lang="en-US" dirty="0" smtClean="0"/>
          </a:p>
          <a:p>
            <a:r>
              <a:rPr lang="en-US" dirty="0" smtClean="0">
                <a:hlinkClick r:id="rId7"/>
              </a:rPr>
              <a:t>AgeMatch.com</a:t>
            </a:r>
            <a:endParaRPr lang="en-US" dirty="0" smtClean="0"/>
          </a:p>
          <a:p>
            <a:r>
              <a:rPr lang="en-US" dirty="0" smtClean="0">
                <a:hlinkClick r:id="rId8"/>
              </a:rPr>
              <a:t>WhatsYourPrice.com</a:t>
            </a:r>
            <a:endParaRPr lang="en-US" dirty="0" smtClean="0"/>
          </a:p>
          <a:p>
            <a:r>
              <a:rPr lang="en-US" dirty="0" smtClean="0">
                <a:hlinkClick r:id="rId9"/>
              </a:rPr>
              <a:t>MissTravel.com</a:t>
            </a:r>
            <a:endParaRPr lang="en-US" dirty="0" smtClean="0"/>
          </a:p>
          <a:p>
            <a:r>
              <a:rPr lang="en-US" dirty="0" smtClean="0">
                <a:hlinkClick r:id="rId10"/>
              </a:rPr>
              <a:t>SugarSugar.com</a:t>
            </a:r>
            <a:endParaRPr lang="en-US" dirty="0" smtClean="0"/>
          </a:p>
          <a:p>
            <a:r>
              <a:rPr lang="en-US" dirty="0" smtClean="0">
                <a:hlinkClick r:id="rId11"/>
              </a:rPr>
              <a:t>SugarDaddyToday.com</a:t>
            </a:r>
            <a:endParaRPr lang="en-US"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41</a:t>
            </a:fld>
            <a:endParaRPr lang="en-US"/>
          </a:p>
        </p:txBody>
      </p:sp>
      <p:pic>
        <p:nvPicPr>
          <p:cNvPr id="15362" name="Picture 2" descr="C:\Users\James\Desktop\download (10).jpg"/>
          <p:cNvPicPr>
            <a:picLocks noChangeAspect="1" noChangeArrowheads="1"/>
          </p:cNvPicPr>
          <p:nvPr/>
        </p:nvPicPr>
        <p:blipFill>
          <a:blip r:embed="rId12" cstate="print"/>
          <a:srcRect/>
          <a:stretch>
            <a:fillRect/>
          </a:stretch>
        </p:blipFill>
        <p:spPr bwMode="auto">
          <a:xfrm>
            <a:off x="4800600" y="2057400"/>
            <a:ext cx="3505200" cy="3276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Affairs and the Sugar-Daddy Culture </a:t>
            </a:r>
            <a:endParaRPr lang="en-US" dirty="0"/>
          </a:p>
        </p:txBody>
      </p:sp>
      <p:sp>
        <p:nvSpPr>
          <p:cNvPr id="3" name="Content Placeholder 2"/>
          <p:cNvSpPr>
            <a:spLocks noGrp="1"/>
          </p:cNvSpPr>
          <p:nvPr>
            <p:ph idx="1"/>
          </p:nvPr>
        </p:nvSpPr>
        <p:spPr>
          <a:xfrm>
            <a:off x="228600" y="1600200"/>
            <a:ext cx="8610600" cy="5029200"/>
          </a:xfrm>
        </p:spPr>
        <p:txBody>
          <a:bodyPr>
            <a:normAutofit fontScale="70000" lnSpcReduction="20000"/>
          </a:bodyPr>
          <a:lstStyle/>
          <a:p>
            <a:r>
              <a:rPr lang="en-US" sz="3400" i="1" dirty="0" smtClean="0"/>
              <a:t>“It’s a very expensive job,” says Jack, a 70-year-old sugar daddy, who describes himself as a “humanitarian” interested in helping young women in financial need. Jack isn’t the name that appears on his American Express black card, but an identity he uses when shopping online for companionship and sex.</a:t>
            </a:r>
          </a:p>
          <a:p>
            <a:r>
              <a:rPr lang="en-US" sz="3400" i="1" dirty="0" smtClean="0"/>
              <a:t>Jack says he meets up twice a week with a young woman from Seeking Arrangement. He typically forks over about $500 a night — and that’s not including lavish dinners at Daniel or shopping excursions on Madison Avenue.</a:t>
            </a:r>
          </a:p>
          <a:p>
            <a:r>
              <a:rPr lang="en-US" sz="3400" i="1" dirty="0" smtClean="0"/>
              <a:t>“Unlike a traditional escort service, I was surprised to find such an educated, smart population,” says Jack, during cocktail hour recently at the Ritz-Carlton in Manhattan. He said he lives next door in a penthouse apartment overlooking Central Park South and pays $22,000 a month in rent.</a:t>
            </a:r>
          </a:p>
          <a:p>
            <a:pPr>
              <a:buNone/>
            </a:pPr>
            <a:r>
              <a:rPr lang="en-US" sz="3400" b="1" i="1" dirty="0" smtClean="0"/>
              <a:t>(from Huffington Post)</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#6: The Madonna/Whore Complex</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43</a:t>
            </a:fld>
            <a:endParaRPr lang="en-US"/>
          </a:p>
        </p:txBody>
      </p:sp>
      <p:pic>
        <p:nvPicPr>
          <p:cNvPr id="16387" name="Picture 3" descr="C:\Users\James\Desktop\download (12).jpg"/>
          <p:cNvPicPr>
            <a:picLocks noChangeAspect="1" noChangeArrowheads="1"/>
          </p:cNvPicPr>
          <p:nvPr/>
        </p:nvPicPr>
        <p:blipFill>
          <a:blip r:embed="rId2" cstate="print"/>
          <a:srcRect/>
          <a:stretch>
            <a:fillRect/>
          </a:stretch>
        </p:blipFill>
        <p:spPr bwMode="auto">
          <a:xfrm>
            <a:off x="4343400" y="2209800"/>
            <a:ext cx="3724275" cy="3505200"/>
          </a:xfrm>
          <a:prstGeom prst="rect">
            <a:avLst/>
          </a:prstGeom>
          <a:noFill/>
        </p:spPr>
      </p:pic>
      <p:pic>
        <p:nvPicPr>
          <p:cNvPr id="16388" name="Picture 4" descr="C:\Users\James\Desktop\download (13).jpg"/>
          <p:cNvPicPr>
            <a:picLocks noChangeAspect="1" noChangeArrowheads="1"/>
          </p:cNvPicPr>
          <p:nvPr/>
        </p:nvPicPr>
        <p:blipFill>
          <a:blip r:embed="rId3" cstate="print"/>
          <a:srcRect/>
          <a:stretch>
            <a:fillRect/>
          </a:stretch>
        </p:blipFill>
        <p:spPr bwMode="auto">
          <a:xfrm>
            <a:off x="685800" y="2286000"/>
            <a:ext cx="3676650" cy="35052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The Madonna/Whore Complex</a:t>
            </a:r>
            <a:endParaRPr lang="en-US" b="1" dirty="0"/>
          </a:p>
        </p:txBody>
      </p:sp>
      <p:sp>
        <p:nvSpPr>
          <p:cNvPr id="3" name="Content Placeholder 2"/>
          <p:cNvSpPr>
            <a:spLocks noGrp="1"/>
          </p:cNvSpPr>
          <p:nvPr>
            <p:ph idx="1"/>
          </p:nvPr>
        </p:nvSpPr>
        <p:spPr>
          <a:xfrm>
            <a:off x="228600" y="1524000"/>
            <a:ext cx="8534400" cy="5105400"/>
          </a:xfrm>
        </p:spPr>
        <p:txBody>
          <a:bodyPr>
            <a:normAutofit lnSpcReduction="10000"/>
          </a:bodyPr>
          <a:lstStyle/>
          <a:p>
            <a:pPr fontAlgn="base"/>
            <a:r>
              <a:rPr lang="en-US" dirty="0" smtClean="0"/>
              <a:t>For Freud, a dichotomy forms in the mind of some men regarding how they see the identity of “woman”:</a:t>
            </a:r>
          </a:p>
          <a:p>
            <a:pPr fontAlgn="base">
              <a:buNone/>
            </a:pPr>
            <a:endParaRPr lang="en-US" dirty="0" smtClean="0"/>
          </a:p>
          <a:p>
            <a:pPr lvl="1" fontAlgn="base"/>
            <a:r>
              <a:rPr lang="en-US" dirty="0" smtClean="0"/>
              <a:t>“Madonna” : woman he admires and respects</a:t>
            </a:r>
          </a:p>
          <a:p>
            <a:pPr lvl="1" fontAlgn="base"/>
            <a:r>
              <a:rPr lang="en-US" dirty="0" smtClean="0"/>
              <a:t>“The Whore” : woman he is attracted to and therefore disrespects </a:t>
            </a:r>
            <a:r>
              <a:rPr lang="en-US" b="1" dirty="0" smtClean="0"/>
              <a:t>(here, attraction is linked to “disrespect” -- many theorists suggest men’s debasement of a woman is really a defensive response to internal anger/frustration in not attaining the object they seek)</a:t>
            </a:r>
          </a:p>
          <a:p>
            <a:pPr lvl="1" fontAlgn="base">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The Madonna/Whore Complex</a:t>
            </a:r>
            <a:endParaRPr lang="en-US" dirty="0"/>
          </a:p>
        </p:txBody>
      </p:sp>
      <p:sp>
        <p:nvSpPr>
          <p:cNvPr id="3" name="Content Placeholder 2"/>
          <p:cNvSpPr>
            <a:spLocks noGrp="1"/>
          </p:cNvSpPr>
          <p:nvPr>
            <p:ph idx="1"/>
          </p:nvPr>
        </p:nvSpPr>
        <p:spPr>
          <a:xfrm>
            <a:off x="304800" y="1447800"/>
            <a:ext cx="8458200" cy="5181600"/>
          </a:xfrm>
        </p:spPr>
        <p:txBody>
          <a:bodyPr>
            <a:noAutofit/>
          </a:bodyPr>
          <a:lstStyle/>
          <a:p>
            <a:pPr fontAlgn="base"/>
            <a:r>
              <a:rPr lang="en-US" sz="2800" b="1" u="sng" dirty="0" smtClean="0"/>
              <a:t>Desire/sexuality</a:t>
            </a:r>
            <a:r>
              <a:rPr lang="en-US" sz="2800" dirty="0" smtClean="0"/>
              <a:t> and </a:t>
            </a:r>
            <a:r>
              <a:rPr lang="en-US" sz="2800" b="1" u="sng" dirty="0" smtClean="0"/>
              <a:t>purity/maternal</a:t>
            </a:r>
            <a:r>
              <a:rPr lang="en-US" sz="2800" dirty="0" smtClean="0"/>
              <a:t> are mutually exclusive and cannot be experienced in the same singular woman.  </a:t>
            </a:r>
          </a:p>
          <a:p>
            <a:pPr marL="0" indent="0" fontAlgn="base">
              <a:buNone/>
            </a:pPr>
            <a:endParaRPr lang="en-US" sz="2800" dirty="0" smtClean="0"/>
          </a:p>
          <a:p>
            <a:pPr marL="342900" lvl="1" indent="-342900" fontAlgn="base">
              <a:buFont typeface="Arial" pitchFamily="34" charset="0"/>
              <a:buChar char="•"/>
            </a:pPr>
            <a:r>
              <a:rPr lang="en-US" b="1" i="1" dirty="0" smtClean="0"/>
              <a:t>The cause for this split is described by different theorists in different ways. </a:t>
            </a:r>
          </a:p>
          <a:p>
            <a:pPr marL="0" lvl="1" indent="0" fontAlgn="base">
              <a:buNone/>
            </a:pPr>
            <a:endParaRPr lang="en-US" sz="2800" dirty="0" smtClean="0"/>
          </a:p>
          <a:p>
            <a:pPr fontAlgn="base"/>
            <a:r>
              <a:rPr lang="en-US" sz="2800" dirty="0" smtClean="0"/>
              <a:t>The desire for sexual experience is therefore sublimated into experiences with other women who are not a man’s actual partner. </a:t>
            </a:r>
          </a:p>
        </p:txBody>
      </p:sp>
      <p:sp>
        <p:nvSpPr>
          <p:cNvPr id="4" name="Slide Number Placeholder 3"/>
          <p:cNvSpPr>
            <a:spLocks noGrp="1"/>
          </p:cNvSpPr>
          <p:nvPr>
            <p:ph type="sldNum" sz="quarter" idx="12"/>
          </p:nvPr>
        </p:nvSpPr>
        <p:spPr/>
        <p:txBody>
          <a:bodyPr/>
          <a:lstStyle/>
          <a:p>
            <a:fld id="{4BEBDCCC-27BD-42F7-8D4E-0B1D7DD556A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The Madonna/Whore Complex</a:t>
            </a:r>
            <a:endParaRPr lang="en-US" dirty="0"/>
          </a:p>
        </p:txBody>
      </p:sp>
      <p:sp>
        <p:nvSpPr>
          <p:cNvPr id="3" name="Content Placeholder 2"/>
          <p:cNvSpPr>
            <a:spLocks noGrp="1"/>
          </p:cNvSpPr>
          <p:nvPr>
            <p:ph idx="1"/>
          </p:nvPr>
        </p:nvSpPr>
        <p:spPr/>
        <p:txBody>
          <a:bodyPr/>
          <a:lstStyle/>
          <a:p>
            <a:r>
              <a:rPr lang="en-US" dirty="0" smtClean="0"/>
              <a:t>This complex fuels internet pornography, affairs, sugar-daddy arrangements, and sexual addiction </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46</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2971800"/>
            <a:ext cx="38100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The Madonna/Whore Complex</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The Madonna/Whore complex has a corollary for female development: girls and women </a:t>
            </a:r>
            <a:r>
              <a:rPr lang="en-US" b="1" i="1" dirty="0" smtClean="0"/>
              <a:t>are bombarded with mixed and sometimes shaming messages re: being </a:t>
            </a:r>
            <a:r>
              <a:rPr lang="en-US" b="1" dirty="0" smtClean="0"/>
              <a:t>“pure/good” and “sexual/bad.”</a:t>
            </a:r>
            <a:endParaRPr lang="en-US" b="1" i="1" dirty="0" smtClean="0"/>
          </a:p>
        </p:txBody>
      </p:sp>
      <p:sp>
        <p:nvSpPr>
          <p:cNvPr id="4" name="Slide Number Placeholder 3"/>
          <p:cNvSpPr>
            <a:spLocks noGrp="1"/>
          </p:cNvSpPr>
          <p:nvPr>
            <p:ph type="sldNum" sz="quarter" idx="12"/>
          </p:nvPr>
        </p:nvSpPr>
        <p:spPr/>
        <p:txBody>
          <a:bodyPr/>
          <a:lstStyle/>
          <a:p>
            <a:fld id="{4BEBDCCC-27BD-42F7-8D4E-0B1D7DD556A4}" type="slidenum">
              <a:rPr lang="en-US" smtClean="0"/>
              <a:pPr/>
              <a:t>47</a:t>
            </a:fld>
            <a:endParaRPr lang="en-US"/>
          </a:p>
        </p:txBody>
      </p:sp>
      <p:pic>
        <p:nvPicPr>
          <p:cNvPr id="1027" name="Picture 3" descr="C:\Users\James\Desktop\download (2).jpg"/>
          <p:cNvPicPr>
            <a:picLocks noChangeAspect="1" noChangeArrowheads="1"/>
          </p:cNvPicPr>
          <p:nvPr/>
        </p:nvPicPr>
        <p:blipFill>
          <a:blip r:embed="rId2" cstate="print"/>
          <a:srcRect/>
          <a:stretch>
            <a:fillRect/>
          </a:stretch>
        </p:blipFill>
        <p:spPr bwMode="auto">
          <a:xfrm>
            <a:off x="4343400" y="3810000"/>
            <a:ext cx="3048000" cy="2489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b="1" dirty="0" smtClean="0"/>
              <a:t>#7: Beyond the Glass Ceiling: Is It Really “The End of Men?”</a:t>
            </a:r>
            <a:endParaRPr lang="en-US" b="1" dirty="0"/>
          </a:p>
        </p:txBody>
      </p:sp>
      <p:sp>
        <p:nvSpPr>
          <p:cNvPr id="3" name="Content Placeholder 2"/>
          <p:cNvSpPr>
            <a:spLocks noGrp="1"/>
          </p:cNvSpPr>
          <p:nvPr>
            <p:ph idx="1"/>
          </p:nvPr>
        </p:nvSpPr>
        <p:spPr>
          <a:xfrm>
            <a:off x="457200" y="2133600"/>
            <a:ext cx="8229600" cy="3992563"/>
          </a:xfrm>
        </p:spPr>
        <p:txBody>
          <a:bodyPr>
            <a:normAutofit/>
          </a:bodyPr>
          <a:lstStyle/>
          <a:p>
            <a:r>
              <a:rPr lang="en-US" dirty="0" smtClean="0"/>
              <a:t>The concept of the glass ceiling was originally introduced in 1979.</a:t>
            </a:r>
            <a:endParaRPr lang="en-US" baseline="30000"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48</a:t>
            </a:fld>
            <a:endParaRPr lang="en-US"/>
          </a:p>
        </p:txBody>
      </p:sp>
      <p:pic>
        <p:nvPicPr>
          <p:cNvPr id="2050" name="Picture 2" descr="C:\Users\James\Desktop\download (3).jpg"/>
          <p:cNvPicPr>
            <a:picLocks noChangeAspect="1" noChangeArrowheads="1"/>
          </p:cNvPicPr>
          <p:nvPr/>
        </p:nvPicPr>
        <p:blipFill>
          <a:blip r:embed="rId2" cstate="print"/>
          <a:srcRect/>
          <a:stretch>
            <a:fillRect/>
          </a:stretch>
        </p:blipFill>
        <p:spPr bwMode="auto">
          <a:xfrm>
            <a:off x="2095500" y="3657600"/>
            <a:ext cx="5181600" cy="26384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t>#7: Beyond the Glass Ceiling: Is It Really “The End of Men”?</a:t>
            </a:r>
            <a:endParaRPr lang="en-US" dirty="0"/>
          </a:p>
        </p:txBody>
      </p:sp>
      <p:pic>
        <p:nvPicPr>
          <p:cNvPr id="5" name="Picture 2" descr="C:\Users\James\Desktop\download (14).jpg"/>
          <p:cNvPicPr>
            <a:picLocks noGrp="1" noChangeAspect="1" noChangeArrowheads="1"/>
          </p:cNvPicPr>
          <p:nvPr>
            <p:ph idx="1"/>
          </p:nvPr>
        </p:nvPicPr>
        <p:blipFill>
          <a:blip r:embed="rId2" cstate="print"/>
          <a:srcRect/>
          <a:stretch>
            <a:fillRect/>
          </a:stretch>
        </p:blipFill>
        <p:spPr bwMode="auto">
          <a:xfrm>
            <a:off x="2590800" y="2209800"/>
            <a:ext cx="3962400" cy="3733800"/>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“Susan”</a:t>
            </a:r>
            <a:endParaRPr lang="en-US" b="1" dirty="0"/>
          </a:p>
        </p:txBody>
      </p:sp>
      <p:pic>
        <p:nvPicPr>
          <p:cNvPr id="5" name="Content Placeholder 4" descr="C:\Users\James\Desktop\download (1).jpg"/>
          <p:cNvPicPr>
            <a:picLocks noGrp="1" noChangeAspect="1" noChangeArrowheads="1"/>
          </p:cNvPicPr>
          <p:nvPr>
            <p:ph idx="1"/>
          </p:nvPr>
        </p:nvPicPr>
        <p:blipFill>
          <a:blip r:embed="rId2" cstate="print"/>
          <a:srcRect/>
          <a:stretch>
            <a:fillRect/>
          </a:stretch>
        </p:blipFill>
        <p:spPr bwMode="auto">
          <a:xfrm>
            <a:off x="4572000" y="1524000"/>
            <a:ext cx="3200400" cy="4495800"/>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5</a:t>
            </a:fld>
            <a:endParaRPr lang="en-US"/>
          </a:p>
        </p:txBody>
      </p:sp>
      <p:pic>
        <p:nvPicPr>
          <p:cNvPr id="6" name="Picture 3" descr="C:\Users\James\Desktop\article-2258149-16C88D8D000005DC-50_306x506.jpg"/>
          <p:cNvPicPr>
            <a:picLocks noChangeAspect="1" noChangeArrowheads="1"/>
          </p:cNvPicPr>
          <p:nvPr/>
        </p:nvPicPr>
        <p:blipFill>
          <a:blip r:embed="rId3" cstate="print"/>
          <a:srcRect/>
          <a:stretch>
            <a:fillRect/>
          </a:stretch>
        </p:blipFill>
        <p:spPr bwMode="auto">
          <a:xfrm>
            <a:off x="685800" y="1371600"/>
            <a:ext cx="2995613" cy="473233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#7: Beyond the Glass Ceiling: Is It Really “The End of Men”?</a:t>
            </a:r>
            <a:endParaRPr lang="en-US" dirty="0"/>
          </a:p>
        </p:txBody>
      </p:sp>
      <p:sp>
        <p:nvSpPr>
          <p:cNvPr id="3" name="Content Placeholder 2"/>
          <p:cNvSpPr>
            <a:spLocks noGrp="1"/>
          </p:cNvSpPr>
          <p:nvPr>
            <p:ph idx="1"/>
          </p:nvPr>
        </p:nvSpPr>
        <p:spPr>
          <a:xfrm>
            <a:off x="152400" y="1600200"/>
            <a:ext cx="8610600" cy="5029200"/>
          </a:xfrm>
        </p:spPr>
        <p:txBody>
          <a:bodyPr>
            <a:normAutofit fontScale="77500" lnSpcReduction="20000"/>
          </a:bodyPr>
          <a:lstStyle/>
          <a:p>
            <a:r>
              <a:rPr lang="en-US" i="1" dirty="0" smtClean="0"/>
              <a:t>Earlier this year, for the first time in American history, the balance of the workforce tipped toward women, who now hold a majority of the nation’s jobs. The working class, which has long defined our notions of masculinity, is slowly turning into a matriarchy, with men increasingly absent from the home and women making all the decisions. Women dominate today’s colleges and professional schools—for every two men who will receive a B.A. this year, three women will do the same. Of the 15 job categories projected to grow the most in the next decade in the U.S., all but two are occupied primarily by women. Indeed, the U.S. economy is in some ways becoming a kind of traveling sisterhood: upper-class women leave home and enter the workforce, creating domestic jobs for other women to fill.</a:t>
            </a:r>
          </a:p>
          <a:p>
            <a:pPr>
              <a:buNone/>
            </a:pPr>
            <a:r>
              <a:rPr lang="en-US" b="1" i="1" dirty="0" smtClean="0"/>
              <a:t>(Hanna Rosen, The Atlantic, 2010)</a:t>
            </a:r>
          </a:p>
          <a:p>
            <a:endParaRPr lang="en-US"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#7: Beyond the Glass Ceiling: Is It Really “The End of Men”?</a:t>
            </a:r>
            <a:endParaRPr lang="en-US" dirty="0"/>
          </a:p>
        </p:txBody>
      </p:sp>
      <p:sp>
        <p:nvSpPr>
          <p:cNvPr id="3" name="Content Placeholder 2"/>
          <p:cNvSpPr>
            <a:spLocks noGrp="1"/>
          </p:cNvSpPr>
          <p:nvPr>
            <p:ph idx="1"/>
          </p:nvPr>
        </p:nvSpPr>
        <p:spPr>
          <a:xfrm>
            <a:off x="381000" y="1600200"/>
            <a:ext cx="8458200" cy="4953000"/>
          </a:xfrm>
        </p:spPr>
        <p:txBody>
          <a:bodyPr>
            <a:normAutofit fontScale="77500" lnSpcReduction="20000"/>
          </a:bodyPr>
          <a:lstStyle/>
          <a:p>
            <a:r>
              <a:rPr lang="en-US" b="1" i="1" dirty="0" smtClean="0"/>
              <a:t>ONE: </a:t>
            </a:r>
            <a:r>
              <a:rPr lang="en-US" i="1" dirty="0" smtClean="0"/>
              <a:t>It’s the end of men because men are failing in the workplace.</a:t>
            </a:r>
          </a:p>
          <a:p>
            <a:r>
              <a:rPr lang="en-US" b="1" i="1" dirty="0" smtClean="0"/>
              <a:t>TWO: </a:t>
            </a:r>
            <a:r>
              <a:rPr lang="en-US" i="1" dirty="0" smtClean="0"/>
              <a:t>It’s the end of men because the traditional household, propped up by the male breadwinner, is vanishing.</a:t>
            </a:r>
          </a:p>
          <a:p>
            <a:r>
              <a:rPr lang="en-US" b="1" i="1" dirty="0" smtClean="0"/>
              <a:t>THREE: </a:t>
            </a:r>
            <a:r>
              <a:rPr lang="en-US" i="1" dirty="0" smtClean="0"/>
              <a:t>It’s the end of men because we can see it in the working and middle class.</a:t>
            </a:r>
          </a:p>
          <a:p>
            <a:pPr>
              <a:buNone/>
            </a:pPr>
            <a:r>
              <a:rPr lang="en-US" i="1" dirty="0" smtClean="0"/>
              <a:t>	(The working class feels the end of men the most, as men lose their jobs and lose their will to be fathers, and women do everything alone, creating a virtual matriarchy in the parts of the country that used to be bastions of good old macho country music style values. Why don’t these women marry or live with the fathers of their children? As many a woman told me, “He’d be just another mouth to feed.”)</a:t>
            </a:r>
          </a:p>
          <a:p>
            <a:pPr>
              <a:buNone/>
            </a:pPr>
            <a:r>
              <a:rPr lang="en-US" b="1" i="1" dirty="0" smtClean="0"/>
              <a:t>(Hanna Rosen, The Atlantic, 2010)</a:t>
            </a: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#7: Beyond the Glass Ceiling: Is It Really “The End of Men”?</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b="1" i="1" dirty="0" smtClean="0"/>
              <a:t>FOUR: </a:t>
            </a:r>
            <a:r>
              <a:rPr lang="en-US" i="1" dirty="0" smtClean="0"/>
              <a:t>It’s the end of men because men have lost their monopoly on violence and aggression.</a:t>
            </a:r>
          </a:p>
          <a:p>
            <a:r>
              <a:rPr lang="en-US" b="1" i="1" dirty="0" smtClean="0"/>
              <a:t>FIVE:</a:t>
            </a:r>
            <a:r>
              <a:rPr lang="en-US" i="1" dirty="0" smtClean="0"/>
              <a:t> It’s the end of men because men, too, are now obsessed with their body hair.</a:t>
            </a:r>
          </a:p>
          <a:p>
            <a:pPr>
              <a:buNone/>
            </a:pPr>
            <a:endParaRPr lang="en-US" b="1" i="1" dirty="0" smtClean="0"/>
          </a:p>
          <a:p>
            <a:pPr>
              <a:buNone/>
            </a:pPr>
            <a:endParaRPr lang="en-US" b="1" i="1" dirty="0" smtClean="0"/>
          </a:p>
          <a:p>
            <a:pPr>
              <a:buNone/>
            </a:pPr>
            <a:endParaRPr lang="en-US" b="1" i="1" dirty="0"/>
          </a:p>
          <a:p>
            <a:pPr>
              <a:buNone/>
            </a:pPr>
            <a:r>
              <a:rPr lang="en-US" b="1" i="1" dirty="0" smtClean="0"/>
              <a:t>(Hanna Rosen, The Atlantic, 2010)</a:t>
            </a:r>
            <a:endParaRPr lang="en-US"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smtClean="0"/>
              <a:t>#7: Beyond the Glass Ceiling: Is It Really “The End of Men”?</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hlinkClick r:id="rId2"/>
              </a:rPr>
              <a:t>https://www.youtube.com/watch?v=cH2LvXVx7uI</a:t>
            </a:r>
            <a:endParaRPr lang="en-US"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53</a:t>
            </a:fld>
            <a:endParaRPr lang="en-US"/>
          </a:p>
        </p:txBody>
      </p:sp>
      <p:pic>
        <p:nvPicPr>
          <p:cNvPr id="3074" name="Picture 2" descr="C:\Users\James\Desktop\download (4).jpg"/>
          <p:cNvPicPr>
            <a:picLocks noChangeAspect="1" noChangeArrowheads="1"/>
          </p:cNvPicPr>
          <p:nvPr/>
        </p:nvPicPr>
        <p:blipFill>
          <a:blip r:embed="rId3" cstate="print"/>
          <a:srcRect/>
          <a:stretch>
            <a:fillRect/>
          </a:stretch>
        </p:blipFill>
        <p:spPr bwMode="auto">
          <a:xfrm>
            <a:off x="2438400" y="3276600"/>
            <a:ext cx="4305300" cy="245903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Male Gender Role Rigidity </a:t>
            </a:r>
            <a:endParaRPr lang="en-US" b="1" dirty="0"/>
          </a:p>
        </p:txBody>
      </p:sp>
      <p:sp>
        <p:nvSpPr>
          <p:cNvPr id="3" name="Content Placeholder 2"/>
          <p:cNvSpPr>
            <a:spLocks noGrp="1"/>
          </p:cNvSpPr>
          <p:nvPr>
            <p:ph idx="1"/>
          </p:nvPr>
        </p:nvSpPr>
        <p:spPr/>
        <p:txBody>
          <a:bodyPr>
            <a:normAutofit/>
          </a:bodyPr>
          <a:lstStyle/>
          <a:p>
            <a:pPr>
              <a:buNone/>
            </a:pPr>
            <a:r>
              <a:rPr lang="en-US" b="1" i="1" dirty="0" smtClean="0"/>
              <a:t>‘Men are stuck' in gender roles, data suggest (Emily Alpert Reyes, Los Angeles Times, 2013) </a:t>
            </a:r>
            <a:endParaRPr lang="en-US" b="1" dirty="0" smtClean="0"/>
          </a:p>
          <a:p>
            <a:pPr>
              <a:buNone/>
            </a:pPr>
            <a:endParaRPr lang="en-US" b="1" i="1" dirty="0" smtClean="0"/>
          </a:p>
          <a:p>
            <a:r>
              <a:rPr lang="en-US" i="1" dirty="0" smtClean="0"/>
              <a:t>Even as society encourages women into typically male roles, </a:t>
            </a:r>
            <a:r>
              <a:rPr lang="en-US" b="1" i="1" dirty="0" smtClean="0"/>
              <a:t>research shows it holds rigid gender stereotypes for men — probably to everyone's detriment.</a:t>
            </a:r>
          </a:p>
          <a:p>
            <a:pPr>
              <a:buNone/>
            </a:pPr>
            <a:endParaRPr lang="en-US" i="1"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Male Gender Role Rigidity</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b="1" i="1" dirty="0" smtClean="0"/>
              <a:t>The gender revolution has been lopsided. Even as American society has seen sweeping transformations </a:t>
            </a:r>
            <a:r>
              <a:rPr lang="en-US" b="1" dirty="0" smtClean="0"/>
              <a:t>— </a:t>
            </a:r>
            <a:r>
              <a:rPr lang="en-US" b="1" i="1" dirty="0" smtClean="0"/>
              <a:t>expanding roles for women, surging tolerance for homosexuality — popular ideas about masculinity seem to have stagnated.  </a:t>
            </a:r>
            <a:r>
              <a:rPr lang="en-US" i="1" dirty="0" smtClean="0"/>
              <a:t>While women have broken into fields once dominated by men, such as business, medicine and law, men have been slower to pursue nursing, teach preschool, or take jobs as administrative assistants. </a:t>
            </a:r>
            <a:r>
              <a:rPr lang="en-US" b="1" i="1" dirty="0" smtClean="0"/>
              <a:t>Census data and surveys show that men remain rare in stereotypically feminine positions.</a:t>
            </a:r>
          </a:p>
          <a:p>
            <a:pPr>
              <a:buNone/>
            </a:pPr>
            <a:endParaRPr lang="en-US" i="1" dirty="0" smtClean="0"/>
          </a:p>
          <a:p>
            <a:pPr>
              <a:buNone/>
            </a:pPr>
            <a:r>
              <a:rPr lang="en-US" b="1" i="1" dirty="0" smtClean="0"/>
              <a:t>(Emily Alpert Reyes, Los Angeles Times, 2013) </a:t>
            </a:r>
            <a:endParaRPr lang="en-US" b="1" dirty="0" smtClean="0"/>
          </a:p>
          <a:p>
            <a:endParaRPr lang="en-US" b="1" i="1"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Male Gender Role Rigidity </a:t>
            </a:r>
            <a:endParaRPr lang="en-US" b="1" dirty="0"/>
          </a:p>
        </p:txBody>
      </p:sp>
      <p:sp>
        <p:nvSpPr>
          <p:cNvPr id="3" name="Content Placeholder 2"/>
          <p:cNvSpPr>
            <a:spLocks noGrp="1"/>
          </p:cNvSpPr>
          <p:nvPr>
            <p:ph idx="1"/>
          </p:nvPr>
        </p:nvSpPr>
        <p:spPr>
          <a:xfrm>
            <a:off x="304800" y="1600200"/>
            <a:ext cx="8534400" cy="4876800"/>
          </a:xfrm>
        </p:spPr>
        <p:txBody>
          <a:bodyPr>
            <a:normAutofit/>
          </a:bodyPr>
          <a:lstStyle/>
          <a:p>
            <a:r>
              <a:rPr lang="en-US" sz="3000" i="1" dirty="0" smtClean="0"/>
              <a:t>When it comes to gender progress, said Ronald F. Levant, editor of the journal Psychology of Men and Masculinity, "men are stuck.“  The imbalance appears at work and at home: Working mothers have become ordinary, but stay-at-home fathers exist in only 1% of married couples with kids under age 15, according to U.S. Census Bureau data.</a:t>
            </a:r>
          </a:p>
          <a:p>
            <a:pPr>
              <a:buNone/>
            </a:pPr>
            <a:endParaRPr lang="en-US" sz="4200" i="1" dirty="0" smtClean="0"/>
          </a:p>
          <a:p>
            <a:pPr>
              <a:buNone/>
            </a:pPr>
            <a:r>
              <a:rPr lang="en-US" sz="2800" b="1" i="1" dirty="0" smtClean="0"/>
              <a:t>(Emily Alpert Reyes, Los Angeles Times, 2013)</a:t>
            </a:r>
          </a:p>
          <a:p>
            <a:endParaRPr lang="en-US" sz="4200" dirty="0" smtClean="0"/>
          </a:p>
          <a:p>
            <a:endParaRPr lang="en-US" sz="4200"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Male Gender Role Rigidity </a:t>
            </a:r>
            <a:endParaRPr lang="en-US" dirty="0"/>
          </a:p>
        </p:txBody>
      </p:sp>
      <p:sp>
        <p:nvSpPr>
          <p:cNvPr id="3" name="Content Placeholder 2"/>
          <p:cNvSpPr>
            <a:spLocks noGrp="1"/>
          </p:cNvSpPr>
          <p:nvPr>
            <p:ph idx="1"/>
          </p:nvPr>
        </p:nvSpPr>
        <p:spPr>
          <a:xfrm>
            <a:off x="304800" y="1600200"/>
            <a:ext cx="8382000" cy="4953000"/>
          </a:xfrm>
        </p:spPr>
        <p:txBody>
          <a:bodyPr>
            <a:normAutofit/>
          </a:bodyPr>
          <a:lstStyle/>
          <a:p>
            <a:r>
              <a:rPr lang="en-US" b="1" i="1" dirty="0" smtClean="0"/>
              <a:t>Other research points to an enduring stigma for boys whose behavior is seen as feminine. "If girls call themselves tomboys, it's with a sense of pride," said University of Illinois at Chicago sociology professor Barbara </a:t>
            </a:r>
            <a:r>
              <a:rPr lang="en-US" b="1" i="1" dirty="0" err="1" smtClean="0"/>
              <a:t>Risman</a:t>
            </a:r>
            <a:r>
              <a:rPr lang="en-US" b="1" i="1" dirty="0" smtClean="0"/>
              <a:t>. "But boys make fun of other boys if they step just a little outside the rigid masculine stereotype.”</a:t>
            </a:r>
          </a:p>
          <a:p>
            <a:pPr marL="0" indent="0">
              <a:buNone/>
            </a:pPr>
            <a:endParaRPr lang="en-US" b="1" i="1" dirty="0" smtClean="0"/>
          </a:p>
          <a:p>
            <a:pPr>
              <a:buNone/>
            </a:pPr>
            <a:r>
              <a:rPr lang="en-US" sz="2000" b="1" i="1" dirty="0" smtClean="0"/>
              <a:t>(Emily Alpert Reyes, Los Angeles Times, 2013) </a:t>
            </a:r>
            <a:endParaRPr lang="en-US" sz="2000" b="1" dirty="0" smtClean="0"/>
          </a:p>
          <a:p>
            <a:endParaRPr lang="en-US" sz="2000"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#9: Is Attraction “Evolving”? </a:t>
            </a:r>
            <a:endParaRPr lang="en-US" b="1" dirty="0"/>
          </a:p>
        </p:txBody>
      </p:sp>
      <p:sp>
        <p:nvSpPr>
          <p:cNvPr id="3" name="Content Placeholder 2"/>
          <p:cNvSpPr>
            <a:spLocks noGrp="1"/>
          </p:cNvSpPr>
          <p:nvPr>
            <p:ph idx="1"/>
          </p:nvPr>
        </p:nvSpPr>
        <p:spPr/>
        <p:txBody>
          <a:bodyPr>
            <a:normAutofit/>
          </a:bodyPr>
          <a:lstStyle/>
          <a:p>
            <a:pPr>
              <a:buNone/>
            </a:pP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58</a:t>
            </a:fld>
            <a:endParaRPr lang="en-US"/>
          </a:p>
        </p:txBody>
      </p:sp>
      <p:pic>
        <p:nvPicPr>
          <p:cNvPr id="3075" name="Picture 3" descr="C:\Users\James\Desktop\download (2).jpg"/>
          <p:cNvPicPr>
            <a:picLocks noChangeAspect="1" noChangeArrowheads="1"/>
          </p:cNvPicPr>
          <p:nvPr/>
        </p:nvPicPr>
        <p:blipFill>
          <a:blip r:embed="rId2" cstate="print"/>
          <a:srcRect/>
          <a:stretch>
            <a:fillRect/>
          </a:stretch>
        </p:blipFill>
        <p:spPr bwMode="auto">
          <a:xfrm>
            <a:off x="4648200" y="3886200"/>
            <a:ext cx="2827338" cy="2514600"/>
          </a:xfrm>
          <a:prstGeom prst="rect">
            <a:avLst/>
          </a:prstGeom>
          <a:noFill/>
        </p:spPr>
      </p:pic>
      <p:pic>
        <p:nvPicPr>
          <p:cNvPr id="3076" name="Picture 4" descr="C:\Users\James\Desktop\images (1).jpg"/>
          <p:cNvPicPr>
            <a:picLocks noChangeAspect="1" noChangeArrowheads="1"/>
          </p:cNvPicPr>
          <p:nvPr/>
        </p:nvPicPr>
        <p:blipFill>
          <a:blip r:embed="rId3" cstate="print"/>
          <a:srcRect/>
          <a:stretch>
            <a:fillRect/>
          </a:stretch>
        </p:blipFill>
        <p:spPr bwMode="auto">
          <a:xfrm>
            <a:off x="914400" y="2514600"/>
            <a:ext cx="2790825" cy="2324100"/>
          </a:xfrm>
          <a:prstGeom prst="rect">
            <a:avLst/>
          </a:prstGeom>
          <a:noFill/>
        </p:spPr>
      </p:pic>
      <p:pic>
        <p:nvPicPr>
          <p:cNvPr id="3077" name="Picture 5" descr="C:\Users\James\Desktop\download (3).jpg"/>
          <p:cNvPicPr>
            <a:picLocks noChangeAspect="1" noChangeArrowheads="1"/>
          </p:cNvPicPr>
          <p:nvPr/>
        </p:nvPicPr>
        <p:blipFill>
          <a:blip r:embed="rId4" cstate="print"/>
          <a:srcRect/>
          <a:stretch>
            <a:fillRect/>
          </a:stretch>
        </p:blipFill>
        <p:spPr bwMode="auto">
          <a:xfrm>
            <a:off x="4495800" y="1752600"/>
            <a:ext cx="2552700" cy="17907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#9: Is Attraction “Evolving”? </a:t>
            </a:r>
            <a:endParaRPr lang="en-US" dirty="0"/>
          </a:p>
        </p:txBody>
      </p:sp>
      <p:sp>
        <p:nvSpPr>
          <p:cNvPr id="3" name="Content Placeholder 2"/>
          <p:cNvSpPr>
            <a:spLocks noGrp="1"/>
          </p:cNvSpPr>
          <p:nvPr>
            <p:ph idx="1"/>
          </p:nvPr>
        </p:nvSpPr>
        <p:spPr/>
        <p:txBody>
          <a:bodyPr>
            <a:normAutofit/>
          </a:bodyPr>
          <a:lstStyle/>
          <a:p>
            <a:r>
              <a:rPr lang="en-US" dirty="0" smtClean="0"/>
              <a:t>In a series of studies beginning in 2011, researchers created composite faces for five different ethnicities, some of which were made more masculine or feminine based on the average facial features of each group. </a:t>
            </a:r>
          </a:p>
          <a:p>
            <a:pPr>
              <a:buNone/>
            </a:pPr>
            <a:endParaRPr lang="en-US" dirty="0" smtClean="0"/>
          </a:p>
          <a:p>
            <a:pPr>
              <a:buNone/>
            </a:pPr>
            <a:r>
              <a:rPr lang="en-US" b="1" i="1" dirty="0" smtClean="0"/>
              <a:t>(Anthony C. Little, Benedict C. Jones, &amp; Lisa M. </a:t>
            </a:r>
            <a:r>
              <a:rPr lang="en-US" b="1" i="1" dirty="0" err="1" smtClean="0"/>
              <a:t>DeBruine</a:t>
            </a:r>
            <a:r>
              <a:rPr lang="en-US" b="1" i="1" dirty="0" smtClean="0"/>
              <a:t>) </a:t>
            </a:r>
          </a:p>
        </p:txBody>
      </p:sp>
      <p:sp>
        <p:nvSpPr>
          <p:cNvPr id="4" name="Slide Number Placeholder 3"/>
          <p:cNvSpPr>
            <a:spLocks noGrp="1"/>
          </p:cNvSpPr>
          <p:nvPr>
            <p:ph type="sldNum" sz="quarter" idx="12"/>
          </p:nvPr>
        </p:nvSpPr>
        <p:spPr/>
        <p:txBody>
          <a:bodyPr/>
          <a:lstStyle/>
          <a:p>
            <a:fld id="{4BEBDCCC-27BD-42F7-8D4E-0B1D7DD556A4}"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“Jeffrey” </a:t>
            </a:r>
            <a:endParaRPr lang="en-US" b="1"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BEBDCCC-27BD-42F7-8D4E-0B1D7DD556A4}" type="slidenum">
              <a:rPr lang="en-US" smtClean="0"/>
              <a:pPr/>
              <a:t>6</a:t>
            </a:fld>
            <a:endParaRPr lang="en-US"/>
          </a:p>
        </p:txBody>
      </p:sp>
      <p:pic>
        <p:nvPicPr>
          <p:cNvPr id="1026" name="Picture 2" descr="C:\Users\James\Desktop\images.jpg"/>
          <p:cNvPicPr>
            <a:picLocks noChangeAspect="1" noChangeArrowheads="1"/>
          </p:cNvPicPr>
          <p:nvPr/>
        </p:nvPicPr>
        <p:blipFill>
          <a:blip r:embed="rId2" cstate="print"/>
          <a:srcRect/>
          <a:stretch>
            <a:fillRect/>
          </a:stretch>
        </p:blipFill>
        <p:spPr bwMode="auto">
          <a:xfrm>
            <a:off x="2286000" y="1981200"/>
            <a:ext cx="5105400" cy="3657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60</a:t>
            </a:fld>
            <a:endParaRPr lang="en-US"/>
          </a:p>
        </p:txBody>
      </p:sp>
      <p:pic>
        <p:nvPicPr>
          <p:cNvPr id="5122" name="Picture 2" descr="C:\Users\James\Desktop\rstb20100404-g3.gif"/>
          <p:cNvPicPr>
            <a:picLocks noChangeAspect="1" noChangeArrowheads="1"/>
          </p:cNvPicPr>
          <p:nvPr/>
        </p:nvPicPr>
        <p:blipFill>
          <a:blip r:embed="rId2" cstate="print"/>
          <a:srcRect/>
          <a:stretch>
            <a:fillRect/>
          </a:stretch>
        </p:blipFill>
        <p:spPr bwMode="auto">
          <a:xfrm>
            <a:off x="1828800" y="762000"/>
            <a:ext cx="5181600" cy="54102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#9: Is Attraction “Evolving”? </a:t>
            </a:r>
            <a:endParaRPr lang="en-US" dirty="0"/>
          </a:p>
        </p:txBody>
      </p:sp>
      <p:sp>
        <p:nvSpPr>
          <p:cNvPr id="3" name="Content Placeholder 2"/>
          <p:cNvSpPr>
            <a:spLocks noGrp="1"/>
          </p:cNvSpPr>
          <p:nvPr>
            <p:ph idx="1"/>
          </p:nvPr>
        </p:nvSpPr>
        <p:spPr>
          <a:xfrm>
            <a:off x="304800" y="1524000"/>
            <a:ext cx="8382000" cy="4953000"/>
          </a:xfrm>
        </p:spPr>
        <p:txBody>
          <a:bodyPr>
            <a:noAutofit/>
          </a:bodyPr>
          <a:lstStyle/>
          <a:p>
            <a:r>
              <a:rPr lang="en-US" sz="2800" dirty="0" smtClean="0"/>
              <a:t>When asked to rate the attractiveness of the faces, </a:t>
            </a:r>
            <a:r>
              <a:rPr lang="en-US" sz="2800" b="1" dirty="0" smtClean="0"/>
              <a:t>more masculine men and more feminine women were not clearly preferred. </a:t>
            </a:r>
          </a:p>
          <a:p>
            <a:r>
              <a:rPr lang="en-US" sz="2800" b="1" i="1" dirty="0" smtClean="0"/>
              <a:t>In fact, in some areas, the subjects actually favored more feminine-looking men or masculine-looking women.</a:t>
            </a:r>
          </a:p>
          <a:p>
            <a:r>
              <a:rPr lang="en-US" sz="2800" dirty="0" smtClean="0"/>
              <a:t>In areas where people are generally in good health and with higher medical standards, women like effeminate men more. In areas with relatively low-level medical facilities, women favor masculine men more.</a:t>
            </a:r>
          </a:p>
          <a:p>
            <a:endParaRPr lang="en-US" sz="2800"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#9: Is Attraction “Evolving”? </a:t>
            </a:r>
            <a:endParaRPr lang="en-US" dirty="0"/>
          </a:p>
        </p:txBody>
      </p:sp>
      <p:sp>
        <p:nvSpPr>
          <p:cNvPr id="3" name="Content Placeholder 2"/>
          <p:cNvSpPr>
            <a:spLocks noGrp="1"/>
          </p:cNvSpPr>
          <p:nvPr>
            <p:ph idx="1"/>
          </p:nvPr>
        </p:nvSpPr>
        <p:spPr/>
        <p:txBody>
          <a:bodyPr/>
          <a:lstStyle/>
          <a:p>
            <a:r>
              <a:rPr lang="en-US" dirty="0" smtClean="0"/>
              <a:t>Many men are confused about what women actually want in a male partner </a:t>
            </a: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62</a:t>
            </a:fld>
            <a:endParaRPr lang="en-US"/>
          </a:p>
        </p:txBody>
      </p:sp>
      <p:pic>
        <p:nvPicPr>
          <p:cNvPr id="4098" name="Picture 2" descr="C:\Users\James\Desktop\images.jpg"/>
          <p:cNvPicPr>
            <a:picLocks noChangeAspect="1" noChangeArrowheads="1"/>
          </p:cNvPicPr>
          <p:nvPr/>
        </p:nvPicPr>
        <p:blipFill>
          <a:blip r:embed="rId2" cstate="print"/>
          <a:srcRect/>
          <a:stretch>
            <a:fillRect/>
          </a:stretch>
        </p:blipFill>
        <p:spPr bwMode="auto">
          <a:xfrm>
            <a:off x="990600" y="3352800"/>
            <a:ext cx="3009900" cy="2057400"/>
          </a:xfrm>
          <a:prstGeom prst="rect">
            <a:avLst/>
          </a:prstGeom>
          <a:noFill/>
        </p:spPr>
      </p:pic>
      <p:pic>
        <p:nvPicPr>
          <p:cNvPr id="4099" name="Picture 3" descr="C:\Users\James\Desktop\images (1).jpg"/>
          <p:cNvPicPr>
            <a:picLocks noChangeAspect="1" noChangeArrowheads="1"/>
          </p:cNvPicPr>
          <p:nvPr/>
        </p:nvPicPr>
        <p:blipFill>
          <a:blip r:embed="rId3" cstate="print"/>
          <a:srcRect/>
          <a:stretch>
            <a:fillRect/>
          </a:stretch>
        </p:blipFill>
        <p:spPr bwMode="auto">
          <a:xfrm>
            <a:off x="4724400" y="3200400"/>
            <a:ext cx="3201987" cy="2408237"/>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#10: Narcissism, Co-dependence, and the “Human Magnet Syndrome”</a:t>
            </a:r>
            <a:endParaRPr lang="en-US" b="1"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BEBDCCC-27BD-42F7-8D4E-0B1D7DD556A4}" type="slidenum">
              <a:rPr lang="en-US" smtClean="0"/>
              <a:pPr/>
              <a:t>63</a:t>
            </a:fld>
            <a:endParaRPr lang="en-US"/>
          </a:p>
        </p:txBody>
      </p:sp>
      <p:pic>
        <p:nvPicPr>
          <p:cNvPr id="19458" name="Picture 2" descr="C:\Users\James\Desktop\download (15).jpg"/>
          <p:cNvPicPr>
            <a:picLocks noChangeAspect="1" noChangeArrowheads="1"/>
          </p:cNvPicPr>
          <p:nvPr/>
        </p:nvPicPr>
        <p:blipFill>
          <a:blip r:embed="rId2" cstate="print"/>
          <a:srcRect/>
          <a:stretch>
            <a:fillRect/>
          </a:stretch>
        </p:blipFill>
        <p:spPr bwMode="auto">
          <a:xfrm>
            <a:off x="1905000" y="2209800"/>
            <a:ext cx="5181600" cy="32766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#10: Narcissism, Co-dependence, and the “Human Magnet Syndrome”</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a:buNone/>
            </a:pPr>
            <a:r>
              <a:rPr lang="en-US" b="1" i="1" dirty="0" smtClean="0"/>
              <a:t>“Narcissism: The Science Behind the Rise of a Modern ‘Epidemic’” </a:t>
            </a:r>
            <a:r>
              <a:rPr lang="en-US" b="1" dirty="0" smtClean="0"/>
              <a:t>(Olivia </a:t>
            </a:r>
            <a:r>
              <a:rPr lang="en-US" b="1" dirty="0" err="1" smtClean="0"/>
              <a:t>Remes</a:t>
            </a:r>
            <a:r>
              <a:rPr lang="en-US" b="1" dirty="0" smtClean="0"/>
              <a:t>, 2016)</a:t>
            </a:r>
          </a:p>
          <a:p>
            <a:r>
              <a:rPr lang="en-US" i="1" dirty="0" smtClean="0"/>
              <a:t>Others have </a:t>
            </a:r>
            <a:r>
              <a:rPr lang="en-US" i="1" dirty="0" err="1" smtClean="0"/>
              <a:t>labelled</a:t>
            </a:r>
            <a:r>
              <a:rPr lang="en-US" i="1" dirty="0" smtClean="0"/>
              <a:t> narcissism a “modern epidemic”, pointing to the rapid change in society that occurred in industrial and post-industrial times as the cause. The past few decades have witnessed a societal shift from a commitment to the collective to a focus on the individual or the self. The self-esteem movement was an important turning point in this. It determined that self-esteem was the key to success in life. Educators and parents started telling their children how special and unique they are to make them feel more confident. Parents tried to “confer” self-esteem upon their children, rather than letting them achieve it through hard work.</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pPr algn="l"/>
            <a:r>
              <a:rPr lang="en-US" b="1" dirty="0" smtClean="0"/>
              <a:t>#10: Narcissism, Codependence, and the “Human Magnet Syndrome”</a:t>
            </a:r>
            <a:endParaRPr lang="en-US" b="1" i="1" dirty="0"/>
          </a:p>
        </p:txBody>
      </p:sp>
      <p:sp>
        <p:nvSpPr>
          <p:cNvPr id="3" name="Content Placeholder 2"/>
          <p:cNvSpPr>
            <a:spLocks noGrp="1"/>
          </p:cNvSpPr>
          <p:nvPr>
            <p:ph idx="1"/>
          </p:nvPr>
        </p:nvSpPr>
        <p:spPr>
          <a:xfrm>
            <a:off x="228600" y="1524000"/>
            <a:ext cx="8458200" cy="5105400"/>
          </a:xfrm>
        </p:spPr>
        <p:txBody>
          <a:bodyPr>
            <a:normAutofit fontScale="92500" lnSpcReduction="20000"/>
          </a:bodyPr>
          <a:lstStyle/>
          <a:p>
            <a:pPr>
              <a:buNone/>
            </a:pPr>
            <a:endParaRPr lang="en-US" dirty="0" smtClean="0"/>
          </a:p>
          <a:p>
            <a:r>
              <a:rPr lang="en-US" dirty="0" smtClean="0"/>
              <a:t>Mother exists for the child</a:t>
            </a:r>
          </a:p>
          <a:p>
            <a:r>
              <a:rPr lang="en-US" dirty="0" smtClean="0"/>
              <a:t>If all goes well, </a:t>
            </a:r>
          </a:p>
          <a:p>
            <a:pPr>
              <a:buNone/>
            </a:pPr>
            <a:r>
              <a:rPr lang="en-US" b="1" i="1" dirty="0" smtClean="0"/>
              <a:t>	primary narcissism </a:t>
            </a:r>
            <a:r>
              <a:rPr lang="en-US" dirty="0" smtClean="0"/>
              <a:t>occurs </a:t>
            </a:r>
          </a:p>
          <a:p>
            <a:pPr>
              <a:buNone/>
            </a:pPr>
            <a:r>
              <a:rPr lang="en-US" dirty="0" smtClean="0"/>
              <a:t>	and serves as the foundation </a:t>
            </a:r>
          </a:p>
          <a:p>
            <a:pPr>
              <a:buNone/>
            </a:pPr>
            <a:r>
              <a:rPr lang="en-US" dirty="0" smtClean="0"/>
              <a:t>	of the child’s identity: the child is the center of the universe (“grandiosity”). </a:t>
            </a:r>
          </a:p>
          <a:p>
            <a:r>
              <a:rPr lang="en-US" b="1" i="1" dirty="0" smtClean="0"/>
              <a:t>If primary narcissism is not achieved (“insecure attachment”), the child will likely have significant issues across the lifespan and will likely </a:t>
            </a:r>
            <a:r>
              <a:rPr lang="en-US" b="1" i="1" dirty="0" err="1" smtClean="0"/>
              <a:t>esort</a:t>
            </a:r>
            <a:r>
              <a:rPr lang="en-US" b="1" i="1" dirty="0" smtClean="0"/>
              <a:t> to narcissistic and/or codependent characterological strategies. </a:t>
            </a:r>
            <a:endParaRPr lang="en-US" b="1" i="1" dirty="0"/>
          </a:p>
        </p:txBody>
      </p:sp>
      <p:sp>
        <p:nvSpPr>
          <p:cNvPr id="4" name="Slide Number Placeholder 3"/>
          <p:cNvSpPr>
            <a:spLocks noGrp="1"/>
          </p:cNvSpPr>
          <p:nvPr>
            <p:ph type="sldNum" sz="quarter" idx="12"/>
          </p:nvPr>
        </p:nvSpPr>
        <p:spPr/>
        <p:txBody>
          <a:bodyPr/>
          <a:lstStyle/>
          <a:p>
            <a:fld id="{DD3CD4F2-0F7F-4CDF-99CE-E814E268DBA2}" type="slidenum">
              <a:rPr lang="en-US" smtClean="0"/>
              <a:pPr/>
              <a:t>65</a:t>
            </a:fld>
            <a:endParaRPr lang="en-US"/>
          </a:p>
        </p:txBody>
      </p:sp>
      <p:pic>
        <p:nvPicPr>
          <p:cNvPr id="7" name="Picture 2" descr="C:\Users\James\Desktop\images (18).jpg"/>
          <p:cNvPicPr>
            <a:picLocks noChangeAspect="1" noChangeArrowheads="1"/>
          </p:cNvPicPr>
          <p:nvPr/>
        </p:nvPicPr>
        <p:blipFill>
          <a:blip r:embed="rId2" cstate="print"/>
          <a:srcRect/>
          <a:stretch>
            <a:fillRect/>
          </a:stretch>
        </p:blipFill>
        <p:spPr bwMode="auto">
          <a:xfrm>
            <a:off x="5791200" y="1371600"/>
            <a:ext cx="2590800" cy="23622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#10: Narcissism, Codependence, and the “Human Magnet Syndrome”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66</a:t>
            </a:fld>
            <a:endParaRPr lang="en-US"/>
          </a:p>
        </p:txBody>
      </p:sp>
      <p:pic>
        <p:nvPicPr>
          <p:cNvPr id="20482" name="Picture 2" descr="C:\Users\James\Desktop\download (16).jpg"/>
          <p:cNvPicPr>
            <a:picLocks noChangeAspect="1" noChangeArrowheads="1"/>
          </p:cNvPicPr>
          <p:nvPr/>
        </p:nvPicPr>
        <p:blipFill>
          <a:blip r:embed="rId2" cstate="print"/>
          <a:srcRect/>
          <a:stretch>
            <a:fillRect/>
          </a:stretch>
        </p:blipFill>
        <p:spPr bwMode="auto">
          <a:xfrm>
            <a:off x="4191000" y="2133600"/>
            <a:ext cx="4191000" cy="3657600"/>
          </a:xfrm>
          <a:prstGeom prst="rect">
            <a:avLst/>
          </a:prstGeom>
          <a:noFill/>
        </p:spPr>
      </p:pic>
      <p:pic>
        <p:nvPicPr>
          <p:cNvPr id="6146" name="Picture 2" descr="C:\Users\James\Desktop\download (3).jpg"/>
          <p:cNvPicPr>
            <a:picLocks noChangeAspect="1" noChangeArrowheads="1"/>
          </p:cNvPicPr>
          <p:nvPr/>
        </p:nvPicPr>
        <p:blipFill>
          <a:blip r:embed="rId3" cstate="print"/>
          <a:srcRect/>
          <a:stretch>
            <a:fillRect/>
          </a:stretch>
        </p:blipFill>
        <p:spPr bwMode="auto">
          <a:xfrm>
            <a:off x="304800" y="2057400"/>
            <a:ext cx="3733800" cy="37338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#10: Narcissism, Codependence, and the “Human Magnet Syndrome”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BEBDCCC-27BD-42F7-8D4E-0B1D7DD556A4}" type="slidenum">
              <a:rPr lang="en-US" smtClean="0"/>
              <a:pPr/>
              <a:t>67</a:t>
            </a:fld>
            <a:endParaRPr lang="en-US"/>
          </a:p>
        </p:txBody>
      </p:sp>
      <p:pic>
        <p:nvPicPr>
          <p:cNvPr id="20483" name="Picture 3" descr="C:\Users\James\Desktop\download (17).jpg"/>
          <p:cNvPicPr>
            <a:picLocks noChangeAspect="1" noChangeArrowheads="1"/>
          </p:cNvPicPr>
          <p:nvPr/>
        </p:nvPicPr>
        <p:blipFill>
          <a:blip r:embed="rId2" cstate="print"/>
          <a:srcRect/>
          <a:stretch>
            <a:fillRect/>
          </a:stretch>
        </p:blipFill>
        <p:spPr bwMode="auto">
          <a:xfrm>
            <a:off x="2209800" y="1752600"/>
            <a:ext cx="4495800" cy="4800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In this “Perfect Storm,” Can Love Be Found (and Maintained)? </a:t>
            </a:r>
            <a:endParaRPr lang="en-US" b="1" dirty="0"/>
          </a:p>
        </p:txBody>
      </p:sp>
      <p:pic>
        <p:nvPicPr>
          <p:cNvPr id="7" name="Picture 2" descr="C:\Users\James\Desktop\download.jpg"/>
          <p:cNvPicPr>
            <a:picLocks noGrp="1" noChangeAspect="1" noChangeArrowheads="1"/>
          </p:cNvPicPr>
          <p:nvPr>
            <p:ph idx="1"/>
          </p:nvPr>
        </p:nvPicPr>
        <p:blipFill>
          <a:blip r:embed="rId2" cstate="print"/>
          <a:stretch>
            <a:fillRect/>
          </a:stretch>
        </p:blipFill>
        <p:spPr bwMode="auto">
          <a:xfrm>
            <a:off x="3262312" y="2991644"/>
            <a:ext cx="2619375" cy="1743075"/>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68</a:t>
            </a:fld>
            <a:endParaRPr lang="en-US"/>
          </a:p>
        </p:txBody>
      </p:sp>
      <p:pic>
        <p:nvPicPr>
          <p:cNvPr id="1026" name="Picture 2" descr="C:\Users\James\Desktop\download.jpg"/>
          <p:cNvPicPr>
            <a:picLocks noChangeAspect="1" noChangeArrowheads="1"/>
          </p:cNvPicPr>
          <p:nvPr/>
        </p:nvPicPr>
        <p:blipFill>
          <a:blip r:embed="rId3" cstate="print"/>
          <a:srcRect/>
          <a:stretch>
            <a:fillRect/>
          </a:stretch>
        </p:blipFill>
        <p:spPr bwMode="auto">
          <a:xfrm>
            <a:off x="381000" y="2095500"/>
            <a:ext cx="2667000" cy="1676400"/>
          </a:xfrm>
          <a:prstGeom prst="rect">
            <a:avLst/>
          </a:prstGeom>
          <a:noFill/>
        </p:spPr>
      </p:pic>
      <p:pic>
        <p:nvPicPr>
          <p:cNvPr id="2050" name="Picture 2" descr="C:\Users\James\Desktop\images.jpg"/>
          <p:cNvPicPr>
            <a:picLocks noChangeAspect="1" noChangeArrowheads="1"/>
          </p:cNvPicPr>
          <p:nvPr/>
        </p:nvPicPr>
        <p:blipFill>
          <a:blip r:embed="rId4" cstate="print"/>
          <a:srcRect/>
          <a:stretch>
            <a:fillRect/>
          </a:stretch>
        </p:blipFill>
        <p:spPr bwMode="auto">
          <a:xfrm>
            <a:off x="228600" y="3886200"/>
            <a:ext cx="2743200" cy="2514600"/>
          </a:xfrm>
          <a:prstGeom prst="rect">
            <a:avLst/>
          </a:prstGeom>
          <a:noFill/>
        </p:spPr>
      </p:pic>
      <p:pic>
        <p:nvPicPr>
          <p:cNvPr id="8" name="Picture 2" descr="C:\Users\James\Desktop\images (4).jpg"/>
          <p:cNvPicPr>
            <a:picLocks noChangeAspect="1" noChangeArrowheads="1"/>
          </p:cNvPicPr>
          <p:nvPr/>
        </p:nvPicPr>
        <p:blipFill>
          <a:blip r:embed="rId5" cstate="print"/>
          <a:srcRect/>
          <a:stretch>
            <a:fillRect/>
          </a:stretch>
        </p:blipFill>
        <p:spPr bwMode="auto">
          <a:xfrm>
            <a:off x="5943600" y="2514600"/>
            <a:ext cx="2743200" cy="25146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Yes!</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4BEBDCCC-27BD-42F7-8D4E-0B1D7DD556A4}" type="slidenum">
              <a:rPr lang="en-US" smtClean="0"/>
              <a:pPr/>
              <a:t>69</a:t>
            </a:fld>
            <a:endParaRPr lang="en-US"/>
          </a:p>
        </p:txBody>
      </p:sp>
      <p:pic>
        <p:nvPicPr>
          <p:cNvPr id="4098" name="Picture 2" descr="C:\Users\jtobin\Desktop\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00" y="1905000"/>
            <a:ext cx="4724400"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8324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“Jeffrey”</a:t>
            </a:r>
            <a:endParaRPr lang="en-US" b="1" dirty="0"/>
          </a:p>
        </p:txBody>
      </p:sp>
      <p:pic>
        <p:nvPicPr>
          <p:cNvPr id="11" name="Picture 2" descr="C:\Users\James\Desktop\41mzOaXP+cL._SX337_BO1,204,203,200_.jpg"/>
          <p:cNvPicPr>
            <a:picLocks noGrp="1" noChangeAspect="1" noChangeArrowheads="1"/>
          </p:cNvPicPr>
          <p:nvPr>
            <p:ph idx="1"/>
          </p:nvPr>
        </p:nvPicPr>
        <p:blipFill>
          <a:blip r:embed="rId2" cstate="print"/>
          <a:srcRect/>
          <a:stretch>
            <a:fillRect/>
          </a:stretch>
        </p:blipFill>
        <p:spPr bwMode="auto">
          <a:xfrm>
            <a:off x="3352800" y="1600200"/>
            <a:ext cx="3074752" cy="2971800"/>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7</a:t>
            </a:fld>
            <a:endParaRPr lang="en-US"/>
          </a:p>
        </p:txBody>
      </p:sp>
      <p:pic>
        <p:nvPicPr>
          <p:cNvPr id="17411" name="Picture 3" descr="C:\Users\James\Desktop\Screen-Shot-2016-07-26-at-2.57.51-PM-150x150.png"/>
          <p:cNvPicPr>
            <a:picLocks noChangeAspect="1" noChangeArrowheads="1"/>
          </p:cNvPicPr>
          <p:nvPr/>
        </p:nvPicPr>
        <p:blipFill>
          <a:blip r:embed="rId3" cstate="print"/>
          <a:srcRect/>
          <a:stretch>
            <a:fillRect/>
          </a:stretch>
        </p:blipFill>
        <p:spPr bwMode="auto">
          <a:xfrm>
            <a:off x="533400" y="1600200"/>
            <a:ext cx="2743200" cy="3886200"/>
          </a:xfrm>
          <a:prstGeom prst="rect">
            <a:avLst/>
          </a:prstGeom>
          <a:noFill/>
        </p:spPr>
      </p:pic>
      <p:pic>
        <p:nvPicPr>
          <p:cNvPr id="5122" name="Picture 2" descr="C:\Users\James\Desktop\download (2).jpg"/>
          <p:cNvPicPr>
            <a:picLocks noChangeAspect="1" noChangeArrowheads="1"/>
          </p:cNvPicPr>
          <p:nvPr/>
        </p:nvPicPr>
        <p:blipFill>
          <a:blip r:embed="rId4" cstate="print"/>
          <a:srcRect/>
          <a:stretch>
            <a:fillRect/>
          </a:stretch>
        </p:blipFill>
        <p:spPr bwMode="auto">
          <a:xfrm>
            <a:off x="6400800" y="3657600"/>
            <a:ext cx="2209800" cy="28194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9200" cy="1782762"/>
          </a:xfrm>
        </p:spPr>
        <p:txBody>
          <a:bodyPr>
            <a:normAutofit/>
          </a:bodyPr>
          <a:lstStyle/>
          <a:p>
            <a:r>
              <a:rPr lang="en-US" sz="3600" b="1" dirty="0" smtClean="0"/>
              <a:t>Solutions to Modern Love Dilemmas Can Actually Be Drawn from Freud</a:t>
            </a:r>
            <a:endParaRPr lang="en-US" sz="3600" b="1" dirty="0"/>
          </a:p>
        </p:txBody>
      </p:sp>
      <p:sp>
        <p:nvSpPr>
          <p:cNvPr id="3" name="Content Placeholder 2"/>
          <p:cNvSpPr>
            <a:spLocks noGrp="1"/>
          </p:cNvSpPr>
          <p:nvPr>
            <p:ph idx="1"/>
          </p:nvPr>
        </p:nvSpPr>
        <p:spPr>
          <a:xfrm>
            <a:off x="457200" y="2057400"/>
            <a:ext cx="8229600" cy="4068763"/>
          </a:xfrm>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70</a:t>
            </a:fld>
            <a:endParaRPr lang="en-US"/>
          </a:p>
        </p:txBody>
      </p:sp>
      <p:pic>
        <p:nvPicPr>
          <p:cNvPr id="2050" name="Picture 2" descr="C:\Users\James\Desktop\download (1).jpg"/>
          <p:cNvPicPr>
            <a:picLocks noChangeAspect="1" noChangeArrowheads="1"/>
          </p:cNvPicPr>
          <p:nvPr/>
        </p:nvPicPr>
        <p:blipFill>
          <a:blip r:embed="rId2" cstate="print"/>
          <a:srcRect/>
          <a:stretch>
            <a:fillRect/>
          </a:stretch>
        </p:blipFill>
        <p:spPr bwMode="auto">
          <a:xfrm>
            <a:off x="1905000" y="2286000"/>
            <a:ext cx="5334000" cy="36576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“Erotic Hinge”: A Framework for Clinical Intervention</a:t>
            </a:r>
            <a:endParaRPr lang="en-US" b="1"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BEBDCCC-27BD-42F7-8D4E-0B1D7DD556A4}" type="slidenum">
              <a:rPr lang="en-US" smtClean="0"/>
              <a:pPr/>
              <a:t>71</a:t>
            </a:fld>
            <a:endParaRPr lang="en-US"/>
          </a:p>
        </p:txBody>
      </p:sp>
      <p:pic>
        <p:nvPicPr>
          <p:cNvPr id="15362" name="Picture 2" descr="C:\Users\James\Desktop\images (4).jpg"/>
          <p:cNvPicPr>
            <a:picLocks noChangeAspect="1" noChangeArrowheads="1"/>
          </p:cNvPicPr>
          <p:nvPr/>
        </p:nvPicPr>
        <p:blipFill>
          <a:blip r:embed="rId2" cstate="print"/>
          <a:srcRect/>
          <a:stretch>
            <a:fillRect/>
          </a:stretch>
        </p:blipFill>
        <p:spPr bwMode="auto">
          <a:xfrm>
            <a:off x="609600" y="1828800"/>
            <a:ext cx="3962400" cy="4191000"/>
          </a:xfrm>
          <a:prstGeom prst="rect">
            <a:avLst/>
          </a:prstGeom>
          <a:noFill/>
        </p:spPr>
      </p:pic>
      <p:pic>
        <p:nvPicPr>
          <p:cNvPr id="15363" name="Picture 3" descr="C:\Users\James\Desktop\images (5).jpg"/>
          <p:cNvPicPr>
            <a:picLocks noChangeAspect="1" noChangeArrowheads="1"/>
          </p:cNvPicPr>
          <p:nvPr/>
        </p:nvPicPr>
        <p:blipFill>
          <a:blip r:embed="rId3" cstate="print"/>
          <a:srcRect/>
          <a:stretch>
            <a:fillRect/>
          </a:stretch>
        </p:blipFill>
        <p:spPr bwMode="auto">
          <a:xfrm>
            <a:off x="5029200" y="1828800"/>
            <a:ext cx="3505200" cy="4191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Main Assumptions </a:t>
            </a:r>
            <a:endParaRPr lang="en-US" b="1" dirty="0"/>
          </a:p>
        </p:txBody>
      </p:sp>
      <p:sp>
        <p:nvSpPr>
          <p:cNvPr id="3" name="Content Placeholder 2"/>
          <p:cNvSpPr>
            <a:spLocks noGrp="1"/>
          </p:cNvSpPr>
          <p:nvPr>
            <p:ph idx="1"/>
          </p:nvPr>
        </p:nvSpPr>
        <p:spPr>
          <a:xfrm>
            <a:off x="381000" y="1295400"/>
            <a:ext cx="8305800" cy="5105400"/>
          </a:xfrm>
        </p:spPr>
        <p:txBody>
          <a:bodyPr>
            <a:normAutofit fontScale="92500" lnSpcReduction="10000"/>
          </a:bodyPr>
          <a:lstStyle/>
          <a:p>
            <a:r>
              <a:rPr lang="en-US" dirty="0" smtClean="0"/>
              <a:t>The adjoining structures (man and woman) must be “mature” and “healthy,” each serving as a complementary structure for the other so that the whole arm (a union or system) can move with ease and strength. </a:t>
            </a:r>
          </a:p>
          <a:p>
            <a:r>
              <a:rPr lang="en-US" dirty="0" smtClean="0"/>
              <a:t>The joint that hinges the structures into place is of a certain material/quality (mature/“erotic”) and not some other (“child-like”). </a:t>
            </a:r>
          </a:p>
          <a:p>
            <a:r>
              <a:rPr lang="en-US" dirty="0" smtClean="0"/>
              <a:t>If there is a </a:t>
            </a:r>
            <a:r>
              <a:rPr lang="en-US" b="1" i="1" dirty="0" smtClean="0"/>
              <a:t>dislocation for whatever reason, one or both structures become “unhinged” and the union or system does not work properly. </a:t>
            </a:r>
            <a:endParaRPr lang="en-US" b="1"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2057400"/>
          </a:xfrm>
        </p:spPr>
        <p:txBody>
          <a:bodyPr>
            <a:noAutofit/>
          </a:bodyPr>
          <a:lstStyle/>
          <a:p>
            <a:r>
              <a:rPr lang="en-US" sz="3200" b="1" i="1" dirty="0" smtClean="0"/>
              <a:t>Despite All the Ways in Which Society and Culture Have Changed and Will Continue to Change,  There Is No “Immaculate Conception” </a:t>
            </a:r>
            <a:endParaRPr lang="en-US" sz="3200" b="1" i="1" dirty="0"/>
          </a:p>
        </p:txBody>
      </p:sp>
      <p:sp>
        <p:nvSpPr>
          <p:cNvPr id="3" name="Content Placeholder 2"/>
          <p:cNvSpPr>
            <a:spLocks noGrp="1"/>
          </p:cNvSpPr>
          <p:nvPr>
            <p:ph idx="1"/>
          </p:nvPr>
        </p:nvSpPr>
        <p:spPr>
          <a:xfrm>
            <a:off x="457200" y="1981200"/>
            <a:ext cx="8229600" cy="4144963"/>
          </a:xfrm>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73</a:t>
            </a:fld>
            <a:endParaRPr lang="en-US"/>
          </a:p>
        </p:txBody>
      </p:sp>
      <p:pic>
        <p:nvPicPr>
          <p:cNvPr id="5122" name="Picture 2" descr="C:\Users\James\Desktop\images (2).jpg"/>
          <p:cNvPicPr>
            <a:picLocks noChangeAspect="1" noChangeArrowheads="1"/>
          </p:cNvPicPr>
          <p:nvPr/>
        </p:nvPicPr>
        <p:blipFill>
          <a:blip r:embed="rId2" cstate="print"/>
          <a:srcRect/>
          <a:stretch>
            <a:fillRect/>
          </a:stretch>
        </p:blipFill>
        <p:spPr bwMode="auto">
          <a:xfrm>
            <a:off x="838200" y="2133600"/>
            <a:ext cx="3276600" cy="4070350"/>
          </a:xfrm>
          <a:prstGeom prst="rect">
            <a:avLst/>
          </a:prstGeom>
          <a:noFill/>
        </p:spPr>
      </p:pic>
      <p:pic>
        <p:nvPicPr>
          <p:cNvPr id="5123" name="Picture 3" descr="C:\Users\James\Desktop\download (5).jpg"/>
          <p:cNvPicPr>
            <a:picLocks noChangeAspect="1" noChangeArrowheads="1"/>
          </p:cNvPicPr>
          <p:nvPr/>
        </p:nvPicPr>
        <p:blipFill>
          <a:blip r:embed="rId3" cstate="print"/>
          <a:srcRect/>
          <a:stretch>
            <a:fillRect/>
          </a:stretch>
        </p:blipFill>
        <p:spPr bwMode="auto">
          <a:xfrm>
            <a:off x="4495800" y="2057400"/>
            <a:ext cx="3733800" cy="41910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229600" cy="4906963"/>
          </a:xfrm>
        </p:spPr>
        <p:txBody>
          <a:bodyPr>
            <a:normAutofit/>
          </a:bodyPr>
          <a:lstStyle/>
          <a:p>
            <a:pPr algn="ctr">
              <a:buNone/>
            </a:pPr>
            <a:r>
              <a:rPr lang="en-US" sz="7200" b="1" dirty="0" smtClean="0"/>
              <a:t>Freud’s Notion of the “Phallic Position”</a:t>
            </a:r>
            <a:endParaRPr lang="en-US" sz="7200" b="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74</a:t>
            </a:fld>
            <a:endParaRPr lang="en-US"/>
          </a:p>
        </p:txBody>
      </p:sp>
      <p:pic>
        <p:nvPicPr>
          <p:cNvPr id="9218" name="Picture 2" descr="C:\Users\James\Desktop\download.png"/>
          <p:cNvPicPr>
            <a:picLocks noChangeAspect="1" noChangeArrowheads="1"/>
          </p:cNvPicPr>
          <p:nvPr/>
        </p:nvPicPr>
        <p:blipFill>
          <a:blip r:embed="rId2" cstate="print"/>
          <a:srcRect/>
          <a:stretch>
            <a:fillRect/>
          </a:stretch>
        </p:blipFill>
        <p:spPr bwMode="auto">
          <a:xfrm>
            <a:off x="3352800" y="3962400"/>
            <a:ext cx="2466975" cy="184785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Oedipal Crisis </a:t>
            </a:r>
            <a:endParaRPr lang="en-US" b="1" dirty="0"/>
          </a:p>
        </p:txBody>
      </p:sp>
      <p:pic>
        <p:nvPicPr>
          <p:cNvPr id="5" name="Picture 2" descr="C:\Users\James\Desktop\download.jpg"/>
          <p:cNvPicPr>
            <a:picLocks noGrp="1" noChangeAspect="1" noChangeArrowheads="1"/>
          </p:cNvPicPr>
          <p:nvPr>
            <p:ph idx="1"/>
          </p:nvPr>
        </p:nvPicPr>
        <p:blipFill>
          <a:blip r:embed="rId2" cstate="print"/>
          <a:srcRect/>
          <a:stretch>
            <a:fillRect/>
          </a:stretch>
        </p:blipFill>
        <p:spPr bwMode="auto">
          <a:xfrm>
            <a:off x="1676400" y="1905000"/>
            <a:ext cx="5257800" cy="3810000"/>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Primal Scene </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76</a:t>
            </a:fld>
            <a:endParaRPr lang="en-US"/>
          </a:p>
        </p:txBody>
      </p:sp>
      <p:pic>
        <p:nvPicPr>
          <p:cNvPr id="2051" name="Picture 3" descr="C:\Users\James\Desktop\download (2).jpg"/>
          <p:cNvPicPr>
            <a:picLocks noChangeAspect="1" noChangeArrowheads="1"/>
          </p:cNvPicPr>
          <p:nvPr/>
        </p:nvPicPr>
        <p:blipFill>
          <a:blip r:embed="rId2" cstate="print"/>
          <a:srcRect/>
          <a:stretch>
            <a:fillRect/>
          </a:stretch>
        </p:blipFill>
        <p:spPr bwMode="auto">
          <a:xfrm>
            <a:off x="2286000" y="2133600"/>
            <a:ext cx="4648200" cy="33528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Son’s Identification with and </a:t>
            </a:r>
            <a:r>
              <a:rPr lang="en-US" b="1" dirty="0" err="1" smtClean="0"/>
              <a:t>Introjection</a:t>
            </a:r>
            <a:r>
              <a:rPr lang="en-US" b="1" dirty="0" smtClean="0"/>
              <a:t> of Father</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77</a:t>
            </a:fld>
            <a:endParaRPr lang="en-US"/>
          </a:p>
        </p:txBody>
      </p:sp>
      <p:pic>
        <p:nvPicPr>
          <p:cNvPr id="3074" name="Picture 2" descr="C:\Users\James\Desktop\download (1).jpg"/>
          <p:cNvPicPr>
            <a:picLocks noChangeAspect="1" noChangeArrowheads="1"/>
          </p:cNvPicPr>
          <p:nvPr/>
        </p:nvPicPr>
        <p:blipFill>
          <a:blip r:embed="rId2" cstate="print"/>
          <a:srcRect/>
          <a:stretch>
            <a:fillRect/>
          </a:stretch>
        </p:blipFill>
        <p:spPr bwMode="auto">
          <a:xfrm>
            <a:off x="1752600" y="2133600"/>
            <a:ext cx="5638799" cy="3494087"/>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Non-Phallic Man</a:t>
            </a:r>
            <a:endParaRPr lang="en-US" b="1" dirty="0"/>
          </a:p>
        </p:txBody>
      </p:sp>
      <p:sp>
        <p:nvSpPr>
          <p:cNvPr id="3" name="Content Placeholder 2"/>
          <p:cNvSpPr>
            <a:spLocks noGrp="1"/>
          </p:cNvSpPr>
          <p:nvPr>
            <p:ph idx="1"/>
          </p:nvPr>
        </p:nvSpPr>
        <p:spPr>
          <a:xfrm>
            <a:off x="152400" y="1447800"/>
            <a:ext cx="8534400" cy="5181600"/>
          </a:xfrm>
        </p:spPr>
        <p:txBody>
          <a:bodyPr>
            <a:normAutofit fontScale="77500" lnSpcReduction="20000"/>
          </a:bodyPr>
          <a:lstStyle/>
          <a:p>
            <a:r>
              <a:rPr lang="en-US" sz="3400" dirty="0" smtClean="0"/>
              <a:t>Lack of or over-investment in goals,</a:t>
            </a:r>
          </a:p>
          <a:p>
            <a:pPr>
              <a:buNone/>
            </a:pPr>
            <a:r>
              <a:rPr lang="en-US" sz="3400" dirty="0" smtClean="0"/>
              <a:t>	drive, ambition, achievement</a:t>
            </a:r>
          </a:p>
          <a:p>
            <a:r>
              <a:rPr lang="en-US" sz="3400" dirty="0" smtClean="0"/>
              <a:t>Lack of an internal sense of strength </a:t>
            </a:r>
          </a:p>
          <a:p>
            <a:pPr>
              <a:buNone/>
            </a:pPr>
            <a:r>
              <a:rPr lang="en-US" sz="3400" dirty="0" smtClean="0"/>
              <a:t>	and confidence </a:t>
            </a:r>
          </a:p>
          <a:p>
            <a:r>
              <a:rPr lang="en-US" sz="3400" dirty="0" smtClean="0"/>
              <a:t>“Chip” on his shoulder re: women; women </a:t>
            </a:r>
          </a:p>
          <a:p>
            <a:pPr lvl="1">
              <a:buNone/>
            </a:pPr>
            <a:r>
              <a:rPr lang="en-US" sz="3400" dirty="0" smtClean="0"/>
              <a:t>are to be “conquered”/humiliated/objectified </a:t>
            </a:r>
          </a:p>
          <a:p>
            <a:r>
              <a:rPr lang="en-US" sz="3400" dirty="0" smtClean="0"/>
              <a:t>Highly reactive to women’s judgments, perceived abandonments, etc. (the “male ego”)</a:t>
            </a:r>
          </a:p>
          <a:p>
            <a:r>
              <a:rPr lang="en-US" sz="3400" dirty="0" smtClean="0"/>
              <a:t>Defer stereotypically male gender qualities to one’s partner (the woman “drives the ship”) or seeks to </a:t>
            </a:r>
            <a:r>
              <a:rPr lang="en-US" sz="3400" dirty="0" err="1" smtClean="0"/>
              <a:t>disempower</a:t>
            </a:r>
            <a:r>
              <a:rPr lang="en-US" sz="3400" dirty="0" smtClean="0"/>
              <a:t> her</a:t>
            </a:r>
          </a:p>
          <a:p>
            <a:r>
              <a:rPr lang="en-US" sz="3400" dirty="0" smtClean="0"/>
              <a:t>Anxiety re: competition (the other man/the other penis)</a:t>
            </a:r>
          </a:p>
          <a:p>
            <a:r>
              <a:rPr lang="en-US" sz="3400" dirty="0" smtClean="0"/>
              <a:t>Narcissistic and/or codependent qualities exhibited in relationships </a:t>
            </a:r>
          </a:p>
          <a:p>
            <a:pPr>
              <a:buNone/>
            </a:pP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78</a:t>
            </a:fld>
            <a:endParaRPr lang="en-US"/>
          </a:p>
        </p:txBody>
      </p:sp>
      <p:pic>
        <p:nvPicPr>
          <p:cNvPr id="3074" name="Picture 2" descr="C:\Users\James\Desktop\download (1).jpg"/>
          <p:cNvPicPr>
            <a:picLocks noChangeAspect="1" noChangeArrowheads="1"/>
          </p:cNvPicPr>
          <p:nvPr/>
        </p:nvPicPr>
        <p:blipFill>
          <a:blip r:embed="rId2" cstate="print"/>
          <a:srcRect/>
          <a:stretch>
            <a:fillRect/>
          </a:stretch>
        </p:blipFill>
        <p:spPr bwMode="auto">
          <a:xfrm>
            <a:off x="6477000" y="1295400"/>
            <a:ext cx="2171700" cy="19050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Non-Phallic Man</a:t>
            </a:r>
            <a:endParaRPr lang="en-US" dirty="0"/>
          </a:p>
        </p:txBody>
      </p:sp>
      <p:pic>
        <p:nvPicPr>
          <p:cNvPr id="6" name="Picture 4" descr="C:\Users\James\Desktop\download (5).jpg"/>
          <p:cNvPicPr>
            <a:picLocks noGrp="1" noChangeAspect="1" noChangeArrowheads="1"/>
          </p:cNvPicPr>
          <p:nvPr>
            <p:ph idx="1"/>
          </p:nvPr>
        </p:nvPicPr>
        <p:blipFill>
          <a:blip r:embed="rId2" cstate="print"/>
          <a:srcRect/>
          <a:stretch>
            <a:fillRect/>
          </a:stretch>
        </p:blipFill>
        <p:spPr bwMode="auto">
          <a:xfrm>
            <a:off x="5257800" y="2590800"/>
            <a:ext cx="2619375" cy="2362200"/>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79</a:t>
            </a:fld>
            <a:endParaRPr lang="en-US"/>
          </a:p>
        </p:txBody>
      </p:sp>
      <p:pic>
        <p:nvPicPr>
          <p:cNvPr id="7170" name="Picture 2" descr="C:\Users\James\Desktop\download.png"/>
          <p:cNvPicPr>
            <a:picLocks noChangeAspect="1" noChangeArrowheads="1"/>
          </p:cNvPicPr>
          <p:nvPr/>
        </p:nvPicPr>
        <p:blipFill>
          <a:blip r:embed="rId3" cstate="print"/>
          <a:srcRect/>
          <a:stretch>
            <a:fillRect/>
          </a:stretch>
        </p:blipFill>
        <p:spPr bwMode="auto">
          <a:xfrm>
            <a:off x="1066800" y="1828800"/>
            <a:ext cx="3352800" cy="36131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“Jeffrey”</a:t>
            </a:r>
            <a:endParaRPr lang="en-US" b="1" dirty="0"/>
          </a:p>
        </p:txBody>
      </p:sp>
      <p:pic>
        <p:nvPicPr>
          <p:cNvPr id="5" name="Picture 2" descr="C:\Users\James\Desktop\download.jpg"/>
          <p:cNvPicPr>
            <a:picLocks noGrp="1" noChangeAspect="1" noChangeArrowheads="1"/>
          </p:cNvPicPr>
          <p:nvPr>
            <p:ph idx="1"/>
          </p:nvPr>
        </p:nvPicPr>
        <p:blipFill>
          <a:blip r:embed="rId2" cstate="print"/>
          <a:srcRect/>
          <a:stretch>
            <a:fillRect/>
          </a:stretch>
        </p:blipFill>
        <p:spPr bwMode="auto">
          <a:xfrm>
            <a:off x="4419600" y="2438400"/>
            <a:ext cx="3886200" cy="2804319"/>
          </a:xfrm>
          <a:prstGeom prst="rect">
            <a:avLst/>
          </a:prstGeom>
          <a:noFill/>
        </p:spPr>
      </p:pic>
      <p:sp>
        <p:nvSpPr>
          <p:cNvPr id="4" name="Slide Number Placeholder 3"/>
          <p:cNvSpPr>
            <a:spLocks noGrp="1"/>
          </p:cNvSpPr>
          <p:nvPr>
            <p:ph type="sldNum" sz="quarter" idx="12"/>
          </p:nvPr>
        </p:nvSpPr>
        <p:spPr/>
        <p:txBody>
          <a:bodyPr/>
          <a:lstStyle/>
          <a:p>
            <a:fld id="{4BEBDCCC-27BD-42F7-8D4E-0B1D7DD556A4}" type="slidenum">
              <a:rPr lang="en-US" smtClean="0"/>
              <a:pPr/>
              <a:t>8</a:t>
            </a:fld>
            <a:endParaRPr lang="en-US"/>
          </a:p>
        </p:txBody>
      </p:sp>
      <p:pic>
        <p:nvPicPr>
          <p:cNvPr id="7170" name="Picture 2" descr="C:\Users\James\Desktop\download (3).jpg"/>
          <p:cNvPicPr>
            <a:picLocks noChangeAspect="1" noChangeArrowheads="1"/>
          </p:cNvPicPr>
          <p:nvPr/>
        </p:nvPicPr>
        <p:blipFill>
          <a:blip r:embed="rId3" cstate="print"/>
          <a:srcRect/>
          <a:stretch>
            <a:fillRect/>
          </a:stretch>
        </p:blipFill>
        <p:spPr bwMode="auto">
          <a:xfrm>
            <a:off x="457200" y="1828800"/>
            <a:ext cx="3760787" cy="29718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Non-Phallic Man</a:t>
            </a:r>
            <a:endParaRPr lang="en-US" b="1" dirty="0"/>
          </a:p>
        </p:txBody>
      </p:sp>
      <p:sp>
        <p:nvSpPr>
          <p:cNvPr id="3" name="Content Placeholder 2"/>
          <p:cNvSpPr>
            <a:spLocks noGrp="1"/>
          </p:cNvSpPr>
          <p:nvPr>
            <p:ph idx="1"/>
          </p:nvPr>
        </p:nvSpPr>
        <p:spPr>
          <a:xfrm>
            <a:off x="304800" y="1600200"/>
            <a:ext cx="8382000" cy="4724400"/>
          </a:xfrm>
        </p:spPr>
        <p:txBody>
          <a:bodyPr>
            <a:normAutofit/>
          </a:bodyPr>
          <a:lstStyle/>
          <a:p>
            <a:r>
              <a:rPr lang="en-US" dirty="0" smtClean="0"/>
              <a:t>In his selection of a romantic partner, the </a:t>
            </a:r>
            <a:r>
              <a:rPr lang="en-US" b="1" u="sng" dirty="0" smtClean="0"/>
              <a:t>non-phallic man </a:t>
            </a:r>
            <a:r>
              <a:rPr lang="en-US" dirty="0" smtClean="0"/>
              <a:t>finds and/or creates </a:t>
            </a:r>
            <a:r>
              <a:rPr lang="en-US" b="1" dirty="0" smtClean="0"/>
              <a:t>a surrogate mother (i.e., he has not mourned the Oedipal loss of his biological mother).  </a:t>
            </a:r>
          </a:p>
        </p:txBody>
      </p:sp>
      <p:sp>
        <p:nvSpPr>
          <p:cNvPr id="4" name="Slide Number Placeholder 3"/>
          <p:cNvSpPr>
            <a:spLocks noGrp="1"/>
          </p:cNvSpPr>
          <p:nvPr>
            <p:ph type="sldNum" sz="quarter" idx="12"/>
          </p:nvPr>
        </p:nvSpPr>
        <p:spPr/>
        <p:txBody>
          <a:bodyPr/>
          <a:lstStyle/>
          <a:p>
            <a:fld id="{4BEBDCCC-27BD-42F7-8D4E-0B1D7DD556A4}" type="slidenum">
              <a:rPr lang="en-US" smtClean="0"/>
              <a:pPr/>
              <a:t>80</a:t>
            </a:fld>
            <a:endParaRPr lang="en-US"/>
          </a:p>
        </p:txBody>
      </p:sp>
      <p:pic>
        <p:nvPicPr>
          <p:cNvPr id="4098" name="Picture 2" descr="C:\Users\James\Desktop\images.jpg"/>
          <p:cNvPicPr>
            <a:picLocks noChangeAspect="1" noChangeArrowheads="1"/>
          </p:cNvPicPr>
          <p:nvPr/>
        </p:nvPicPr>
        <p:blipFill>
          <a:blip r:embed="rId2" cstate="print"/>
          <a:srcRect/>
          <a:stretch>
            <a:fillRect/>
          </a:stretch>
        </p:blipFill>
        <p:spPr bwMode="auto">
          <a:xfrm>
            <a:off x="3657600" y="4114800"/>
            <a:ext cx="2143125" cy="1731963"/>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Non-Phallic Man (Type I) </a:t>
            </a:r>
            <a:endParaRPr lang="en-US" b="1" dirty="0"/>
          </a:p>
        </p:txBody>
      </p:sp>
      <p:sp>
        <p:nvSpPr>
          <p:cNvPr id="3" name="Content Placeholder 2"/>
          <p:cNvSpPr>
            <a:spLocks noGrp="1"/>
          </p:cNvSpPr>
          <p:nvPr>
            <p:ph idx="1"/>
          </p:nvPr>
        </p:nvSpPr>
        <p:spPr>
          <a:xfrm>
            <a:off x="228600" y="1371600"/>
            <a:ext cx="8534400" cy="5257800"/>
          </a:xfrm>
        </p:spPr>
        <p:txBody>
          <a:bodyPr>
            <a:normAutofit/>
          </a:bodyPr>
          <a:lstStyle/>
          <a:p>
            <a:r>
              <a:rPr lang="en-US" dirty="0" smtClean="0"/>
              <a:t>He may:</a:t>
            </a:r>
          </a:p>
          <a:p>
            <a:pPr>
              <a:buNone/>
            </a:pPr>
            <a:r>
              <a:rPr lang="en-US" dirty="0" smtClean="0"/>
              <a:t>	(1) </a:t>
            </a:r>
            <a:r>
              <a:rPr lang="en-US" b="1" i="1" dirty="0" smtClean="0"/>
              <a:t>“</a:t>
            </a:r>
            <a:r>
              <a:rPr lang="en-US" b="1" i="1" dirty="0" err="1" smtClean="0"/>
              <a:t>maternalize</a:t>
            </a:r>
            <a:r>
              <a:rPr lang="en-US" b="1" i="1" dirty="0" smtClean="0"/>
              <a:t>” </a:t>
            </a:r>
            <a:r>
              <a:rPr lang="en-US" dirty="0" smtClean="0"/>
              <a:t>his partner to ensure she becomes his surrogate mother (to replace the loss of his biological mother in childhood); </a:t>
            </a:r>
          </a:p>
          <a:p>
            <a:pPr>
              <a:buNone/>
            </a:pPr>
            <a:r>
              <a:rPr lang="en-US" dirty="0" smtClean="0"/>
              <a:t>	</a:t>
            </a:r>
            <a:endParaRPr lang="en-US" b="1"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81</a:t>
            </a:fld>
            <a:endParaRPr lang="en-US"/>
          </a:p>
        </p:txBody>
      </p:sp>
      <p:pic>
        <p:nvPicPr>
          <p:cNvPr id="5" name="Picture 2" descr="C:\Users\James\Desktop\download (1).jpg"/>
          <p:cNvPicPr>
            <a:picLocks noChangeAspect="1" noChangeArrowheads="1"/>
          </p:cNvPicPr>
          <p:nvPr/>
        </p:nvPicPr>
        <p:blipFill>
          <a:blip r:embed="rId2" cstate="print"/>
          <a:srcRect/>
          <a:stretch>
            <a:fillRect/>
          </a:stretch>
        </p:blipFill>
        <p:spPr bwMode="auto">
          <a:xfrm>
            <a:off x="304800" y="3886200"/>
            <a:ext cx="2819400" cy="2590800"/>
          </a:xfrm>
          <a:prstGeom prst="rect">
            <a:avLst/>
          </a:prstGeom>
          <a:noFill/>
        </p:spPr>
      </p:pic>
      <p:pic>
        <p:nvPicPr>
          <p:cNvPr id="6" name="Picture 5" descr="C:\Users\James\Desktop\images.jpg"/>
          <p:cNvPicPr>
            <a:picLocks noChangeAspect="1" noChangeArrowheads="1"/>
          </p:cNvPicPr>
          <p:nvPr/>
        </p:nvPicPr>
        <p:blipFill>
          <a:blip r:embed="rId3" cstate="print"/>
          <a:srcRect/>
          <a:stretch>
            <a:fillRect/>
          </a:stretch>
        </p:blipFill>
        <p:spPr bwMode="auto">
          <a:xfrm>
            <a:off x="3276600" y="3962400"/>
            <a:ext cx="2286000" cy="2319337"/>
          </a:xfrm>
          <a:prstGeom prst="rect">
            <a:avLst/>
          </a:prstGeom>
          <a:noFill/>
        </p:spPr>
      </p:pic>
      <p:pic>
        <p:nvPicPr>
          <p:cNvPr id="7" name="Picture 4" descr="C:\Users\James\Desktop\download (2).jpg"/>
          <p:cNvPicPr>
            <a:picLocks noChangeAspect="1" noChangeArrowheads="1"/>
          </p:cNvPicPr>
          <p:nvPr/>
        </p:nvPicPr>
        <p:blipFill>
          <a:blip r:embed="rId4" cstate="print"/>
          <a:srcRect/>
          <a:stretch>
            <a:fillRect/>
          </a:stretch>
        </p:blipFill>
        <p:spPr bwMode="auto">
          <a:xfrm>
            <a:off x="6019800" y="3962400"/>
            <a:ext cx="2286000" cy="2322512"/>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Non-Phallic Man (Type II) </a:t>
            </a:r>
            <a:endParaRPr lang="en-US" b="1" dirty="0"/>
          </a:p>
        </p:txBody>
      </p:sp>
      <p:sp>
        <p:nvSpPr>
          <p:cNvPr id="3" name="Content Placeholder 2"/>
          <p:cNvSpPr>
            <a:spLocks noGrp="1"/>
          </p:cNvSpPr>
          <p:nvPr>
            <p:ph idx="1"/>
          </p:nvPr>
        </p:nvSpPr>
        <p:spPr>
          <a:xfrm>
            <a:off x="228600" y="1371600"/>
            <a:ext cx="8534400" cy="5257800"/>
          </a:xfrm>
        </p:spPr>
        <p:txBody>
          <a:bodyPr>
            <a:normAutofit/>
          </a:bodyPr>
          <a:lstStyle/>
          <a:p>
            <a:r>
              <a:rPr lang="en-US" dirty="0" smtClean="0"/>
              <a:t>He may:</a:t>
            </a:r>
          </a:p>
          <a:p>
            <a:pPr>
              <a:buNone/>
            </a:pPr>
            <a:r>
              <a:rPr lang="en-US" dirty="0" smtClean="0"/>
              <a:t>	(2) gradually split his partner re: the Madonna/Whore Complex; </a:t>
            </a:r>
          </a:p>
          <a:p>
            <a:pPr>
              <a:buNone/>
            </a:pPr>
            <a:r>
              <a:rPr lang="en-US" dirty="0" smtClean="0"/>
              <a:t>	</a:t>
            </a:r>
            <a:endParaRPr lang="en-US" b="1"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82</a:t>
            </a:fld>
            <a:endParaRPr lang="en-US"/>
          </a:p>
        </p:txBody>
      </p:sp>
      <p:pic>
        <p:nvPicPr>
          <p:cNvPr id="5" name="Picture 4" descr="C:\Users\James\Desktop\download (13).jpg"/>
          <p:cNvPicPr>
            <a:picLocks noChangeAspect="1" noChangeArrowheads="1"/>
          </p:cNvPicPr>
          <p:nvPr/>
        </p:nvPicPr>
        <p:blipFill>
          <a:blip r:embed="rId2" cstate="print"/>
          <a:srcRect/>
          <a:stretch>
            <a:fillRect/>
          </a:stretch>
        </p:blipFill>
        <p:spPr bwMode="auto">
          <a:xfrm>
            <a:off x="2590800" y="3581400"/>
            <a:ext cx="3676650" cy="25908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Non-Phallic Man (Type III) </a:t>
            </a:r>
            <a:endParaRPr lang="en-US" b="1" dirty="0"/>
          </a:p>
        </p:txBody>
      </p:sp>
      <p:sp>
        <p:nvSpPr>
          <p:cNvPr id="3" name="Content Placeholder 2"/>
          <p:cNvSpPr>
            <a:spLocks noGrp="1"/>
          </p:cNvSpPr>
          <p:nvPr>
            <p:ph idx="1"/>
          </p:nvPr>
        </p:nvSpPr>
        <p:spPr>
          <a:xfrm>
            <a:off x="228600" y="1371600"/>
            <a:ext cx="8534400" cy="5257800"/>
          </a:xfrm>
        </p:spPr>
        <p:txBody>
          <a:bodyPr>
            <a:normAutofit/>
          </a:bodyPr>
          <a:lstStyle/>
          <a:p>
            <a:pPr>
              <a:buNone/>
            </a:pPr>
            <a:r>
              <a:rPr lang="en-US" dirty="0" smtClean="0"/>
              <a:t>	(3) ultimately reject/abandon his partner (to avenge his Oedipal loss) </a:t>
            </a:r>
          </a:p>
        </p:txBody>
      </p:sp>
      <p:sp>
        <p:nvSpPr>
          <p:cNvPr id="4" name="Slide Number Placeholder 3"/>
          <p:cNvSpPr>
            <a:spLocks noGrp="1"/>
          </p:cNvSpPr>
          <p:nvPr>
            <p:ph type="sldNum" sz="quarter" idx="12"/>
          </p:nvPr>
        </p:nvSpPr>
        <p:spPr/>
        <p:txBody>
          <a:bodyPr/>
          <a:lstStyle/>
          <a:p>
            <a:fld id="{4BEBDCCC-27BD-42F7-8D4E-0B1D7DD556A4}" type="slidenum">
              <a:rPr lang="en-US" smtClean="0"/>
              <a:pPr/>
              <a:t>83</a:t>
            </a:fld>
            <a:endParaRPr lang="en-US"/>
          </a:p>
        </p:txBody>
      </p:sp>
      <p:pic>
        <p:nvPicPr>
          <p:cNvPr id="1026" name="Picture 2" descr="C:\Users\James\Desktop\images.png"/>
          <p:cNvPicPr>
            <a:picLocks noChangeAspect="1" noChangeArrowheads="1"/>
          </p:cNvPicPr>
          <p:nvPr/>
        </p:nvPicPr>
        <p:blipFill>
          <a:blip r:embed="rId2" cstate="print"/>
          <a:srcRect/>
          <a:stretch>
            <a:fillRect/>
          </a:stretch>
        </p:blipFill>
        <p:spPr bwMode="auto">
          <a:xfrm>
            <a:off x="2743200" y="2667000"/>
            <a:ext cx="3621087" cy="32766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Taboo Nature of the Enactment</a:t>
            </a:r>
            <a:endParaRPr lang="en-US" b="1" dirty="0"/>
          </a:p>
        </p:txBody>
      </p:sp>
      <p:sp>
        <p:nvSpPr>
          <p:cNvPr id="3" name="Content Placeholder 2"/>
          <p:cNvSpPr>
            <a:spLocks noGrp="1"/>
          </p:cNvSpPr>
          <p:nvPr>
            <p:ph idx="1"/>
          </p:nvPr>
        </p:nvSpPr>
        <p:spPr/>
        <p:txBody>
          <a:bodyPr/>
          <a:lstStyle/>
          <a:p>
            <a:r>
              <a:rPr lang="en-US" b="1" i="1" dirty="0" smtClean="0"/>
              <a:t>In each of these three configurations, the adult romantic relationship moves from healthy adult eroticism to a mother/son replay – </a:t>
            </a:r>
            <a:r>
              <a:rPr lang="en-US" b="1" i="1" u="sng" dirty="0" smtClean="0"/>
              <a:t>thus, sexual intimacy becomes psychologically taboo</a:t>
            </a:r>
            <a:r>
              <a:rPr lang="en-US" b="1" i="1" dirty="0" smtClean="0"/>
              <a:t>!</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84</a:t>
            </a:fld>
            <a:endParaRPr lang="en-US"/>
          </a:p>
        </p:txBody>
      </p:sp>
      <p:pic>
        <p:nvPicPr>
          <p:cNvPr id="5" name="Picture 2" descr="C:\Users\James\Desktop\images.jpg"/>
          <p:cNvPicPr>
            <a:picLocks noChangeAspect="1" noChangeArrowheads="1"/>
          </p:cNvPicPr>
          <p:nvPr/>
        </p:nvPicPr>
        <p:blipFill>
          <a:blip r:embed="rId2" cstate="print"/>
          <a:srcRect/>
          <a:stretch>
            <a:fillRect/>
          </a:stretch>
        </p:blipFill>
        <p:spPr bwMode="auto">
          <a:xfrm>
            <a:off x="3505200" y="4572000"/>
            <a:ext cx="2143125" cy="1731963"/>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Phallic Man</a:t>
            </a:r>
            <a:endParaRPr lang="en-US" b="1" dirty="0"/>
          </a:p>
        </p:txBody>
      </p:sp>
      <p:sp>
        <p:nvSpPr>
          <p:cNvPr id="3" name="Content Placeholder 2"/>
          <p:cNvSpPr>
            <a:spLocks noGrp="1"/>
          </p:cNvSpPr>
          <p:nvPr>
            <p:ph idx="1"/>
          </p:nvPr>
        </p:nvSpPr>
        <p:spPr>
          <a:xfrm>
            <a:off x="457200" y="1447800"/>
            <a:ext cx="8229600" cy="4876800"/>
          </a:xfrm>
        </p:spPr>
        <p:txBody>
          <a:bodyPr>
            <a:normAutofit/>
          </a:bodyPr>
          <a:lstStyle/>
          <a:p>
            <a:r>
              <a:rPr lang="en-US" dirty="0" smtClean="0"/>
              <a:t>Approaches romantic relationships without the need to replay and resolve Oedipal issues: he is not looking for a surrogate mother and internally feels “masculine”/potent! </a:t>
            </a:r>
          </a:p>
          <a:p>
            <a:pPr>
              <a:buNone/>
            </a:pPr>
            <a:endParaRPr lang="en-US" dirty="0" smtClean="0"/>
          </a:p>
          <a:p>
            <a:r>
              <a:rPr lang="en-US" dirty="0" smtClean="0"/>
              <a:t>This allows him to experience his partner </a:t>
            </a:r>
            <a:r>
              <a:rPr lang="en-US" b="1" i="1" dirty="0" smtClean="0"/>
              <a:t>non-narcissistically (subject-to-subject, NOT subject-to-object)</a:t>
            </a:r>
            <a:endParaRPr lang="en-US" b="1"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Phallic Man</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smtClean="0"/>
              <a:t>As a “subject,” the phallic man sees his partner not as a reflection of himself, but as an agent of her own separate being (this ensures ongoing erotic tension).  </a:t>
            </a:r>
          </a:p>
          <a:p>
            <a:pPr>
              <a:buNone/>
            </a:pP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86</a:t>
            </a:fld>
            <a:endParaRPr lang="en-US"/>
          </a:p>
        </p:txBody>
      </p:sp>
      <p:pic>
        <p:nvPicPr>
          <p:cNvPr id="5" name="Picture 2" descr="C:\Users\James\Desktop\images (3).jpg"/>
          <p:cNvPicPr>
            <a:picLocks noChangeAspect="1" noChangeArrowheads="1"/>
          </p:cNvPicPr>
          <p:nvPr/>
        </p:nvPicPr>
        <p:blipFill>
          <a:blip r:embed="rId2" cstate="print"/>
          <a:srcRect/>
          <a:stretch>
            <a:fillRect/>
          </a:stretch>
        </p:blipFill>
        <p:spPr bwMode="auto">
          <a:xfrm>
            <a:off x="2286000" y="3810000"/>
            <a:ext cx="4845050" cy="22098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Phallic Man</a:t>
            </a:r>
            <a:endParaRPr lang="en-US" b="1" dirty="0"/>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en-US" dirty="0" smtClean="0"/>
              <a:t>She has wants and desires of her own that are not necessarily tied to him, AND she has expectations of him – </a:t>
            </a:r>
            <a:r>
              <a:rPr lang="en-US" b="1" dirty="0" smtClean="0"/>
              <a:t>her love for him is “conditional.”   </a:t>
            </a:r>
          </a:p>
          <a:p>
            <a:r>
              <a:rPr lang="en-US" dirty="0" smtClean="0"/>
              <a:t>These are the essential ingredients of erotic love that allow the man to stay “hinged” in the relationship with a woman </a:t>
            </a:r>
            <a:r>
              <a:rPr lang="en-US" b="1" i="1" dirty="0" smtClean="0"/>
              <a:t>– this hinging is not a trap/confining, but instead a comfortable locking-into-place that prevents derailment, distraction, etc. and supports the man’s feeling of being a man (not a child).     </a:t>
            </a:r>
            <a:endParaRPr lang="en-US" b="1" i="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Phallic Man and Courtship </a:t>
            </a:r>
            <a:endParaRPr lang="en-US" b="1" dirty="0"/>
          </a:p>
        </p:txBody>
      </p:sp>
      <p:sp>
        <p:nvSpPr>
          <p:cNvPr id="3" name="Content Placeholder 2"/>
          <p:cNvSpPr>
            <a:spLocks noGrp="1"/>
          </p:cNvSpPr>
          <p:nvPr>
            <p:ph idx="1"/>
          </p:nvPr>
        </p:nvSpPr>
        <p:spPr>
          <a:xfrm>
            <a:off x="152400" y="1371600"/>
            <a:ext cx="8686800" cy="5181600"/>
          </a:xfrm>
        </p:spPr>
        <p:txBody>
          <a:bodyPr>
            <a:normAutofit/>
          </a:bodyPr>
          <a:lstStyle/>
          <a:p>
            <a:r>
              <a:rPr lang="en-US" dirty="0" smtClean="0"/>
              <a:t>He is happy when his partner is happy; her happiness is his; his narcissistic needs are far less important to him than her needs (the relationship will never become taboo)</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BEBDCCC-27BD-42F7-8D4E-0B1D7DD556A4}" type="slidenum">
              <a:rPr lang="en-US" smtClean="0"/>
              <a:pPr/>
              <a:t>88</a:t>
            </a:fld>
            <a:endParaRPr lang="en-US"/>
          </a:p>
        </p:txBody>
      </p:sp>
      <p:pic>
        <p:nvPicPr>
          <p:cNvPr id="5122" name="Picture 2" descr="C:\Users\James\Desktop\download (2).jpg"/>
          <p:cNvPicPr>
            <a:picLocks noChangeAspect="1" noChangeArrowheads="1"/>
          </p:cNvPicPr>
          <p:nvPr/>
        </p:nvPicPr>
        <p:blipFill>
          <a:blip r:embed="rId2" cstate="print"/>
          <a:srcRect/>
          <a:stretch>
            <a:fillRect/>
          </a:stretch>
        </p:blipFill>
        <p:spPr bwMode="auto">
          <a:xfrm>
            <a:off x="1981200" y="3657600"/>
            <a:ext cx="5181600" cy="25146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Phallic Man and Courtship </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He is in a state of </a:t>
            </a:r>
            <a:r>
              <a:rPr lang="en-US" b="1" dirty="0" smtClean="0"/>
              <a:t>perpetual courtship </a:t>
            </a:r>
            <a:r>
              <a:rPr lang="en-US" dirty="0" smtClean="0"/>
              <a:t>– he is always </a:t>
            </a:r>
            <a:r>
              <a:rPr lang="en-US" i="1" dirty="0" smtClean="0"/>
              <a:t>on edge </a:t>
            </a:r>
            <a:r>
              <a:rPr lang="en-US" dirty="0" smtClean="0"/>
              <a:t>that another man may draw his partner away (the realization that adult love is “conditional”) or that she may ultimately reject his poor treatment of her. </a:t>
            </a:r>
          </a:p>
          <a:p>
            <a:r>
              <a:rPr lang="en-US" dirty="0" smtClean="0"/>
              <a:t>If he is able to maintain her happiness, he feels “masculine” and </a:t>
            </a:r>
            <a:r>
              <a:rPr lang="en-US" b="1" i="1" dirty="0" smtClean="0"/>
              <a:t>this will allow him to continue to mourn and ultimately resolve the Oedipal loss of his maternal figure. </a:t>
            </a:r>
          </a:p>
        </p:txBody>
      </p:sp>
      <p:sp>
        <p:nvSpPr>
          <p:cNvPr id="4" name="Slide Number Placeholder 3"/>
          <p:cNvSpPr>
            <a:spLocks noGrp="1"/>
          </p:cNvSpPr>
          <p:nvPr>
            <p:ph type="sldNum" sz="quarter" idx="12"/>
          </p:nvPr>
        </p:nvSpPr>
        <p:spPr/>
        <p:txBody>
          <a:bodyPr/>
          <a:lstStyle/>
          <a:p>
            <a:fld id="{4BEBDCCC-27BD-42F7-8D4E-0B1D7DD556A4}"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“Linda and Frank”</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9</a:t>
            </a:fld>
            <a:endParaRPr lang="en-US"/>
          </a:p>
        </p:txBody>
      </p:sp>
      <p:pic>
        <p:nvPicPr>
          <p:cNvPr id="8194" name="Picture 2" descr="C:\Users\James\Desktop\images (2).jpg"/>
          <p:cNvPicPr>
            <a:picLocks noChangeAspect="1" noChangeArrowheads="1"/>
          </p:cNvPicPr>
          <p:nvPr/>
        </p:nvPicPr>
        <p:blipFill>
          <a:blip r:embed="rId2" cstate="print"/>
          <a:srcRect/>
          <a:stretch>
            <a:fillRect/>
          </a:stretch>
        </p:blipFill>
        <p:spPr bwMode="auto">
          <a:xfrm>
            <a:off x="1676400" y="1905000"/>
            <a:ext cx="5791200" cy="39624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“Erotic Hinge”: The Man Must Be Phallic and the Woman …. </a:t>
            </a:r>
            <a:endParaRPr lang="en-US" b="1"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BEBDCCC-27BD-42F7-8D4E-0B1D7DD556A4}" type="slidenum">
              <a:rPr lang="en-US" smtClean="0"/>
              <a:pPr/>
              <a:t>90</a:t>
            </a:fld>
            <a:endParaRPr lang="en-US"/>
          </a:p>
        </p:txBody>
      </p:sp>
      <p:pic>
        <p:nvPicPr>
          <p:cNvPr id="15362" name="Picture 2" descr="C:\Users\James\Desktop\images (4).jpg"/>
          <p:cNvPicPr>
            <a:picLocks noChangeAspect="1" noChangeArrowheads="1"/>
          </p:cNvPicPr>
          <p:nvPr/>
        </p:nvPicPr>
        <p:blipFill>
          <a:blip r:embed="rId2" cstate="print"/>
          <a:srcRect/>
          <a:stretch>
            <a:fillRect/>
          </a:stretch>
        </p:blipFill>
        <p:spPr bwMode="auto">
          <a:xfrm>
            <a:off x="609600" y="2133600"/>
            <a:ext cx="3886200" cy="3733800"/>
          </a:xfrm>
          <a:prstGeom prst="rect">
            <a:avLst/>
          </a:prstGeom>
          <a:noFill/>
        </p:spPr>
      </p:pic>
      <p:pic>
        <p:nvPicPr>
          <p:cNvPr id="15363" name="Picture 3" descr="C:\Users\James\Desktop\images (5).jpg"/>
          <p:cNvPicPr>
            <a:picLocks noChangeAspect="1" noChangeArrowheads="1"/>
          </p:cNvPicPr>
          <p:nvPr/>
        </p:nvPicPr>
        <p:blipFill>
          <a:blip r:embed="rId3" cstate="print"/>
          <a:srcRect/>
          <a:stretch>
            <a:fillRect/>
          </a:stretch>
        </p:blipFill>
        <p:spPr bwMode="auto">
          <a:xfrm>
            <a:off x="4419600" y="2133600"/>
            <a:ext cx="3733800" cy="37338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sz="7200" b="1" dirty="0" smtClean="0"/>
              <a:t>Freud’s View of Female </a:t>
            </a:r>
          </a:p>
          <a:p>
            <a:pPr>
              <a:buNone/>
            </a:pPr>
            <a:r>
              <a:rPr lang="en-US" sz="7200" b="1" dirty="0" smtClean="0"/>
              <a:t>	Psychic Development </a:t>
            </a:r>
            <a:endParaRPr lang="en-US" sz="7200" b="1"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91</a:t>
            </a:fld>
            <a:endParaRPr lang="en-US"/>
          </a:p>
        </p:txBody>
      </p:sp>
      <p:pic>
        <p:nvPicPr>
          <p:cNvPr id="10242" name="Picture 2" descr="C:\Users\James\Desktop\download (1).png"/>
          <p:cNvPicPr>
            <a:picLocks noChangeAspect="1" noChangeArrowheads="1"/>
          </p:cNvPicPr>
          <p:nvPr/>
        </p:nvPicPr>
        <p:blipFill>
          <a:blip r:embed="rId2" cstate="print"/>
          <a:srcRect/>
          <a:stretch>
            <a:fillRect/>
          </a:stretch>
        </p:blipFill>
        <p:spPr bwMode="auto">
          <a:xfrm>
            <a:off x="5334000" y="2895600"/>
            <a:ext cx="2466975" cy="17526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Electra Complex</a:t>
            </a:r>
            <a:endParaRPr lang="en-US" b="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92</a:t>
            </a:fld>
            <a:endParaRPr lang="en-US"/>
          </a:p>
        </p:txBody>
      </p:sp>
      <p:pic>
        <p:nvPicPr>
          <p:cNvPr id="11267" name="Picture 3" descr="C:\Users\James\Desktop\download (6).jpg"/>
          <p:cNvPicPr>
            <a:picLocks noChangeAspect="1" noChangeArrowheads="1"/>
          </p:cNvPicPr>
          <p:nvPr/>
        </p:nvPicPr>
        <p:blipFill>
          <a:blip r:embed="rId2" cstate="print"/>
          <a:srcRect/>
          <a:stretch>
            <a:fillRect/>
          </a:stretch>
        </p:blipFill>
        <p:spPr bwMode="auto">
          <a:xfrm>
            <a:off x="2286000" y="1981200"/>
            <a:ext cx="3962400" cy="3810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Daughter’s Emerging Self-Esteem: Being “Objectified”</a:t>
            </a:r>
            <a:endParaRPr lang="en-US" b="1" dirty="0"/>
          </a:p>
        </p:txBody>
      </p:sp>
      <p:sp>
        <p:nvSpPr>
          <p:cNvPr id="3" name="Content Placeholder 2"/>
          <p:cNvSpPr>
            <a:spLocks noGrp="1"/>
          </p:cNvSpPr>
          <p:nvPr>
            <p:ph idx="1"/>
          </p:nvPr>
        </p:nvSpPr>
        <p:spPr>
          <a:xfrm>
            <a:off x="228600" y="1600200"/>
            <a:ext cx="8458200" cy="4876800"/>
          </a:xfrm>
        </p:spPr>
        <p:txBody>
          <a:bodyPr>
            <a:normAutofit/>
          </a:bodyPr>
          <a:lstStyle/>
          <a:p>
            <a:r>
              <a:rPr lang="en-US" dirty="0" smtClean="0"/>
              <a:t>The daughter finds her self-esteem in receiving attention from, and </a:t>
            </a:r>
            <a:r>
              <a:rPr lang="en-US" b="1" dirty="0" smtClean="0"/>
              <a:t>“being seen/viewed” by, her father (Freud saw this as </a:t>
            </a:r>
            <a:r>
              <a:rPr lang="en-US" b="1" u="sng" dirty="0" smtClean="0"/>
              <a:t>an emerging capacity in the female psyche</a:t>
            </a:r>
            <a:r>
              <a:rPr lang="en-US" b="1" dirty="0" smtClean="0"/>
              <a:t>) </a:t>
            </a:r>
          </a:p>
          <a:p>
            <a:endParaRPr lang="en-US" dirty="0" smtClean="0"/>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93</a:t>
            </a:fld>
            <a:endParaRPr lang="en-US"/>
          </a:p>
        </p:txBody>
      </p:sp>
      <p:pic>
        <p:nvPicPr>
          <p:cNvPr id="6" name="Picture 2" descr="C:\Users\James\Desktop\images (1).jpg"/>
          <p:cNvPicPr>
            <a:picLocks noChangeAspect="1" noChangeArrowheads="1"/>
          </p:cNvPicPr>
          <p:nvPr/>
        </p:nvPicPr>
        <p:blipFill>
          <a:blip r:embed="rId2" cstate="print"/>
          <a:srcRect/>
          <a:stretch>
            <a:fillRect/>
          </a:stretch>
        </p:blipFill>
        <p:spPr bwMode="auto">
          <a:xfrm>
            <a:off x="2895600" y="3886200"/>
            <a:ext cx="3397250" cy="243840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fontScale="90000"/>
          </a:bodyPr>
          <a:lstStyle/>
          <a:p>
            <a:r>
              <a:rPr lang="en-US" b="1" dirty="0" smtClean="0"/>
              <a:t/>
            </a:r>
            <a:br>
              <a:rPr lang="en-US" b="1" dirty="0" smtClean="0"/>
            </a:br>
            <a:r>
              <a:rPr lang="en-US" b="1" dirty="0" smtClean="0"/>
              <a:t>The Tickle: Jacques </a:t>
            </a:r>
            <a:r>
              <a:rPr lang="en-US" b="1" dirty="0" err="1" smtClean="0"/>
              <a:t>Lacan’s</a:t>
            </a:r>
            <a:r>
              <a:rPr lang="en-US" b="1" dirty="0" smtClean="0"/>
              <a:t> View of “</a:t>
            </a:r>
            <a:r>
              <a:rPr lang="en-US" b="1" i="1" dirty="0" err="1" smtClean="0"/>
              <a:t>Jouissance</a:t>
            </a:r>
            <a:r>
              <a:rPr lang="en-US" b="1" i="1" dirty="0" smtClean="0"/>
              <a:t>”</a:t>
            </a:r>
            <a:r>
              <a:rPr lang="en-US" b="1" dirty="0" smtClean="0"/>
              <a:t/>
            </a:r>
            <a:br>
              <a:rPr lang="en-US" b="1" dirty="0" smtClean="0"/>
            </a:br>
            <a:endParaRPr lang="en-US" b="1" dirty="0"/>
          </a:p>
        </p:txBody>
      </p:sp>
      <p:sp>
        <p:nvSpPr>
          <p:cNvPr id="3" name="Content Placeholder 2"/>
          <p:cNvSpPr>
            <a:spLocks noGrp="1"/>
          </p:cNvSpPr>
          <p:nvPr>
            <p:ph idx="1"/>
          </p:nvPr>
        </p:nvSpPr>
        <p:spPr>
          <a:xfrm>
            <a:off x="228600" y="1600200"/>
            <a:ext cx="8458200" cy="4876800"/>
          </a:xfrm>
        </p:spPr>
        <p:txBody>
          <a:bodyPr>
            <a:normAutofit/>
          </a:bodyPr>
          <a:lstStyle/>
          <a:p>
            <a:r>
              <a:rPr lang="en-US" dirty="0" smtClean="0"/>
              <a:t>The daughter senses that: (1) as she is “objectified,” (2) her father wants more “connection” with her, and (3) wants to give her joy and – (4) as he gives her joy (the tickle), </a:t>
            </a:r>
          </a:p>
          <a:p>
            <a:pPr>
              <a:buNone/>
            </a:pPr>
            <a:r>
              <a:rPr lang="en-US" dirty="0" smtClean="0"/>
              <a:t>	(5) he feels joy</a:t>
            </a:r>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94</a:t>
            </a:fld>
            <a:endParaRPr lang="en-US"/>
          </a:p>
        </p:txBody>
      </p:sp>
      <p:pic>
        <p:nvPicPr>
          <p:cNvPr id="5" name="Picture 4" descr="C:\Users\James\Desktop\download (7).jpg"/>
          <p:cNvPicPr>
            <a:picLocks noChangeAspect="1" noChangeArrowheads="1"/>
          </p:cNvPicPr>
          <p:nvPr/>
        </p:nvPicPr>
        <p:blipFill>
          <a:blip r:embed="rId2" cstate="print"/>
          <a:srcRect/>
          <a:stretch>
            <a:fillRect/>
          </a:stretch>
        </p:blipFill>
        <p:spPr bwMode="auto">
          <a:xfrm>
            <a:off x="3505200" y="3810000"/>
            <a:ext cx="4724400" cy="26670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b="1" dirty="0" smtClean="0"/>
              <a:t>The Resolution of the Electric Complex </a:t>
            </a:r>
            <a:endParaRPr lang="en-US" b="1" dirty="0"/>
          </a:p>
        </p:txBody>
      </p:sp>
      <p:sp>
        <p:nvSpPr>
          <p:cNvPr id="3" name="Content Placeholder 2"/>
          <p:cNvSpPr>
            <a:spLocks noGrp="1"/>
          </p:cNvSpPr>
          <p:nvPr>
            <p:ph idx="1"/>
          </p:nvPr>
        </p:nvSpPr>
        <p:spPr>
          <a:xfrm>
            <a:off x="228600" y="1524000"/>
            <a:ext cx="8458200" cy="5029200"/>
          </a:xfrm>
        </p:spPr>
        <p:txBody>
          <a:bodyPr>
            <a:normAutofit lnSpcReduction="10000"/>
          </a:bodyPr>
          <a:lstStyle/>
          <a:p>
            <a:r>
              <a:rPr lang="en-US" dirty="0" smtClean="0"/>
              <a:t>The daughter is prepped for: </a:t>
            </a:r>
          </a:p>
          <a:p>
            <a:pPr>
              <a:buNone/>
            </a:pPr>
            <a:endParaRPr lang="en-US" dirty="0" smtClean="0"/>
          </a:p>
          <a:p>
            <a:pPr>
              <a:buNone/>
            </a:pPr>
            <a:r>
              <a:rPr lang="en-US" dirty="0" smtClean="0"/>
              <a:t>	(1) a healthy capacity for “</a:t>
            </a:r>
            <a:r>
              <a:rPr lang="en-US" dirty="0" err="1" smtClean="0"/>
              <a:t>jouissance</a:t>
            </a:r>
            <a:r>
              <a:rPr lang="en-US" dirty="0" smtClean="0"/>
              <a:t>” </a:t>
            </a:r>
            <a:r>
              <a:rPr lang="en-US" b="1" dirty="0" smtClean="0"/>
              <a:t>(she desires and enjoys pleasure, both her own and  her being the source of </a:t>
            </a:r>
            <a:r>
              <a:rPr lang="en-US" b="1" u="sng" dirty="0" smtClean="0"/>
              <a:t>mutual pleasure</a:t>
            </a:r>
            <a:r>
              <a:rPr lang="en-US" b="1" dirty="0" smtClean="0"/>
              <a:t>) </a:t>
            </a:r>
            <a:r>
              <a:rPr lang="en-US" dirty="0" smtClean="0"/>
              <a:t>along with …. </a:t>
            </a:r>
          </a:p>
          <a:p>
            <a:pPr>
              <a:buNone/>
            </a:pPr>
            <a:r>
              <a:rPr lang="en-US" dirty="0" smtClean="0"/>
              <a:t>	(2) an identification with a maternal figure who has modeled </a:t>
            </a:r>
            <a:r>
              <a:rPr lang="en-US" b="1" u="sng" dirty="0" smtClean="0"/>
              <a:t>an integration of, and ease of movement between, her “Madonna” and “Whore” qualities. </a:t>
            </a:r>
          </a:p>
        </p:txBody>
      </p:sp>
      <p:sp>
        <p:nvSpPr>
          <p:cNvPr id="4" name="Slide Number Placeholder 3"/>
          <p:cNvSpPr>
            <a:spLocks noGrp="1"/>
          </p:cNvSpPr>
          <p:nvPr>
            <p:ph type="sldNum" sz="quarter" idx="12"/>
          </p:nvPr>
        </p:nvSpPr>
        <p:spPr/>
        <p:txBody>
          <a:bodyPr/>
          <a:lstStyle/>
          <a:p>
            <a:fld id="{4BEBDCCC-27BD-42F7-8D4E-0B1D7DD556A4}"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Pre-Adolescence and Adolescence: Objectification </a:t>
            </a:r>
            <a:endParaRPr lang="en-US" b="1" dirty="0"/>
          </a:p>
        </p:txBody>
      </p:sp>
      <p:sp>
        <p:nvSpPr>
          <p:cNvPr id="3" name="Content Placeholder 2"/>
          <p:cNvSpPr>
            <a:spLocks noGrp="1"/>
          </p:cNvSpPr>
          <p:nvPr>
            <p:ph idx="1"/>
          </p:nvPr>
        </p:nvSpPr>
        <p:spPr>
          <a:xfrm>
            <a:off x="304800" y="1752600"/>
            <a:ext cx="8382000" cy="4724400"/>
          </a:xfrm>
        </p:spPr>
        <p:txBody>
          <a:bodyPr>
            <a:normAutofit/>
          </a:bodyPr>
          <a:lstStyle/>
          <a:p>
            <a:r>
              <a:rPr lang="en-US" dirty="0" smtClean="0"/>
              <a:t>The daughter </a:t>
            </a:r>
            <a:r>
              <a:rPr lang="en-US" b="1" dirty="0" smtClean="0"/>
              <a:t>is now able to be “objectified” </a:t>
            </a:r>
            <a:r>
              <a:rPr lang="en-US" dirty="0" smtClean="0"/>
              <a:t>by male peers and is able to tolerate/even enjoy the boy’s desire for her/pleasure in her.  </a:t>
            </a:r>
          </a:p>
        </p:txBody>
      </p:sp>
      <p:sp>
        <p:nvSpPr>
          <p:cNvPr id="4" name="Slide Number Placeholder 3"/>
          <p:cNvSpPr>
            <a:spLocks noGrp="1"/>
          </p:cNvSpPr>
          <p:nvPr>
            <p:ph type="sldNum" sz="quarter" idx="12"/>
          </p:nvPr>
        </p:nvSpPr>
        <p:spPr/>
        <p:txBody>
          <a:bodyPr/>
          <a:lstStyle/>
          <a:p>
            <a:fld id="{4BEBDCCC-27BD-42F7-8D4E-0B1D7DD556A4}" type="slidenum">
              <a:rPr lang="en-US" smtClean="0"/>
              <a:pPr/>
              <a:t>96</a:t>
            </a:fld>
            <a:endParaRPr lang="en-US"/>
          </a:p>
        </p:txBody>
      </p:sp>
      <p:pic>
        <p:nvPicPr>
          <p:cNvPr id="10242" name="Picture 2" descr="C:\Users\James\Desktop\download (3).jpg"/>
          <p:cNvPicPr>
            <a:picLocks noChangeAspect="1" noChangeArrowheads="1"/>
          </p:cNvPicPr>
          <p:nvPr/>
        </p:nvPicPr>
        <p:blipFill>
          <a:blip r:embed="rId2" cstate="print"/>
          <a:srcRect/>
          <a:stretch>
            <a:fillRect/>
          </a:stretch>
        </p:blipFill>
        <p:spPr bwMode="auto">
          <a:xfrm>
            <a:off x="1219200" y="3657600"/>
            <a:ext cx="3141662" cy="2608262"/>
          </a:xfrm>
          <a:prstGeom prst="rect">
            <a:avLst/>
          </a:prstGeom>
          <a:noFill/>
        </p:spPr>
      </p:pic>
      <p:pic>
        <p:nvPicPr>
          <p:cNvPr id="10243" name="Picture 3" descr="C:\Users\James\Desktop\download (6).jpg"/>
          <p:cNvPicPr>
            <a:picLocks noChangeAspect="1" noChangeArrowheads="1"/>
          </p:cNvPicPr>
          <p:nvPr/>
        </p:nvPicPr>
        <p:blipFill>
          <a:blip r:embed="rId3" cstate="print"/>
          <a:srcRect/>
          <a:stretch>
            <a:fillRect/>
          </a:stretch>
        </p:blipFill>
        <p:spPr bwMode="auto">
          <a:xfrm>
            <a:off x="5099050" y="3463924"/>
            <a:ext cx="2749550" cy="2860675"/>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fontScale="90000"/>
          </a:bodyPr>
          <a:lstStyle/>
          <a:p>
            <a:r>
              <a:rPr lang="en-US" b="1" dirty="0" smtClean="0"/>
              <a:t>Adolescence and Young Adulthood: Hierarchical Positioning</a:t>
            </a:r>
            <a:endParaRPr lang="en-US" b="1" dirty="0"/>
          </a:p>
        </p:txBody>
      </p:sp>
      <p:sp>
        <p:nvSpPr>
          <p:cNvPr id="3" name="Content Placeholder 2"/>
          <p:cNvSpPr>
            <a:spLocks noGrp="1"/>
          </p:cNvSpPr>
          <p:nvPr>
            <p:ph idx="1"/>
          </p:nvPr>
        </p:nvSpPr>
        <p:spPr>
          <a:xfrm>
            <a:off x="228600" y="1524000"/>
            <a:ext cx="8458200" cy="4602163"/>
          </a:xfrm>
        </p:spPr>
        <p:txBody>
          <a:bodyPr/>
          <a:lstStyle/>
          <a:p>
            <a:r>
              <a:rPr lang="en-US" dirty="0" smtClean="0"/>
              <a:t>As the daughter continues to mature, she unconsciously senses that she is not only an object of desire but also a “subject.”</a:t>
            </a:r>
          </a:p>
          <a:p>
            <a:r>
              <a:rPr lang="en-US" dirty="0" smtClean="0"/>
              <a:t>She does not need to resort to co-dependence or pathological narcissism to be viewed, and seeks a suitor who will subjugate his needs for hers.  </a:t>
            </a:r>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97</a:t>
            </a:fld>
            <a:endParaRPr lang="en-US"/>
          </a:p>
        </p:txBody>
      </p:sp>
      <p:pic>
        <p:nvPicPr>
          <p:cNvPr id="11267" name="Picture 3" descr="C:\Users\James\Desktop\download (7).jpg"/>
          <p:cNvPicPr>
            <a:picLocks noChangeAspect="1" noChangeArrowheads="1"/>
          </p:cNvPicPr>
          <p:nvPr/>
        </p:nvPicPr>
        <p:blipFill>
          <a:blip r:embed="rId2" cstate="print"/>
          <a:srcRect/>
          <a:stretch>
            <a:fillRect/>
          </a:stretch>
        </p:blipFill>
        <p:spPr bwMode="auto">
          <a:xfrm>
            <a:off x="2286000" y="4876800"/>
            <a:ext cx="2286000" cy="1524000"/>
          </a:xfrm>
          <a:prstGeom prst="rect">
            <a:avLst/>
          </a:prstGeom>
          <a:noFill/>
        </p:spPr>
      </p:pic>
      <p:pic>
        <p:nvPicPr>
          <p:cNvPr id="11268" name="Picture 4" descr="C:\Users\James\Desktop\images (5).jpg"/>
          <p:cNvPicPr>
            <a:picLocks noChangeAspect="1" noChangeArrowheads="1"/>
          </p:cNvPicPr>
          <p:nvPr/>
        </p:nvPicPr>
        <p:blipFill>
          <a:blip r:embed="rId3" cstate="print"/>
          <a:srcRect/>
          <a:stretch>
            <a:fillRect/>
          </a:stretch>
        </p:blipFill>
        <p:spPr bwMode="auto">
          <a:xfrm>
            <a:off x="5257800" y="4876800"/>
            <a:ext cx="1879600" cy="144780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b="1" dirty="0" smtClean="0"/>
              <a:t>The Mutual Orgasm</a:t>
            </a:r>
            <a:endParaRPr lang="en-US" b="1" dirty="0"/>
          </a:p>
        </p:txBody>
      </p:sp>
      <p:sp>
        <p:nvSpPr>
          <p:cNvPr id="3" name="Content Placeholder 2"/>
          <p:cNvSpPr>
            <a:spLocks noGrp="1"/>
          </p:cNvSpPr>
          <p:nvPr>
            <p:ph idx="1"/>
          </p:nvPr>
        </p:nvSpPr>
        <p:spPr>
          <a:xfrm>
            <a:off x="228600" y="1295400"/>
            <a:ext cx="8458200" cy="5410200"/>
          </a:xfrm>
        </p:spPr>
        <p:txBody>
          <a:bodyPr>
            <a:normAutofit lnSpcReduction="10000"/>
          </a:bodyPr>
          <a:lstStyle/>
          <a:p>
            <a:r>
              <a:rPr lang="en-US" dirty="0" smtClean="0"/>
              <a:t>As objectification, subjugation, and the synthesis of Madonna/Whore components organize throughout adolescence and young adulthood, the transition to mature female psychic development for Freud occurs. </a:t>
            </a:r>
          </a:p>
          <a:p>
            <a:r>
              <a:rPr lang="en-US" dirty="0" smtClean="0"/>
              <a:t>Freud talked about the “mutual orgasm” as emblematic of the </a:t>
            </a:r>
            <a:r>
              <a:rPr lang="en-US" b="1" dirty="0" smtClean="0"/>
              <a:t>woman’s capacity to simultaneously please and be pleased </a:t>
            </a:r>
            <a:r>
              <a:rPr lang="en-US" b="1" i="1" dirty="0" smtClean="0"/>
              <a:t>– his symbolic criterion for readiness for motherhood </a:t>
            </a:r>
            <a:r>
              <a:rPr lang="en-US" b="1" dirty="0" smtClean="0"/>
              <a:t>(the apex of female development for Freud</a:t>
            </a:r>
            <a:r>
              <a:rPr lang="en-US" b="1" i="1" dirty="0" smtClean="0"/>
              <a:t>).</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BEBDCCC-27BD-42F7-8D4E-0B1D7DD556A4}"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b="1" i="1" dirty="0" err="1" smtClean="0"/>
              <a:t>Jouissance</a:t>
            </a:r>
            <a:r>
              <a:rPr lang="en-US" b="1" i="1" dirty="0" smtClean="0"/>
              <a:t> States with Baby: Maternal Narcissism </a:t>
            </a:r>
            <a:endParaRPr lang="en-US" dirty="0"/>
          </a:p>
        </p:txBody>
      </p:sp>
      <p:sp>
        <p:nvSpPr>
          <p:cNvPr id="3" name="Content Placeholder 2"/>
          <p:cNvSpPr>
            <a:spLocks noGrp="1"/>
          </p:cNvSpPr>
          <p:nvPr>
            <p:ph idx="1"/>
          </p:nvPr>
        </p:nvSpPr>
        <p:spPr/>
        <p:txBody>
          <a:bodyPr/>
          <a:lstStyle/>
          <a:p>
            <a:r>
              <a:rPr lang="en-US" dirty="0" smtClean="0"/>
              <a:t>With motherhood, the woman moves from </a:t>
            </a:r>
            <a:r>
              <a:rPr lang="en-US" b="1" i="1" dirty="0" err="1" smtClean="0"/>
              <a:t>jouissance</a:t>
            </a:r>
            <a:r>
              <a:rPr lang="en-US" b="1" i="1" dirty="0" smtClean="0"/>
              <a:t> states with her male partner to </a:t>
            </a:r>
            <a:r>
              <a:rPr lang="en-US" b="1" i="1" dirty="0" err="1" smtClean="0"/>
              <a:t>jouissance</a:t>
            </a:r>
            <a:r>
              <a:rPr lang="en-US" b="1" i="1" dirty="0" smtClean="0"/>
              <a:t> states with her baby.  </a:t>
            </a:r>
            <a:endParaRPr lang="en-US" dirty="0" smtClean="0"/>
          </a:p>
          <a:p>
            <a:endParaRPr lang="en-US" dirty="0"/>
          </a:p>
        </p:txBody>
      </p:sp>
      <p:sp>
        <p:nvSpPr>
          <p:cNvPr id="4" name="Slide Number Placeholder 3"/>
          <p:cNvSpPr>
            <a:spLocks noGrp="1"/>
          </p:cNvSpPr>
          <p:nvPr>
            <p:ph type="sldNum" sz="quarter" idx="12"/>
          </p:nvPr>
        </p:nvSpPr>
        <p:spPr/>
        <p:txBody>
          <a:bodyPr/>
          <a:lstStyle/>
          <a:p>
            <a:fld id="{4BEBDCCC-27BD-42F7-8D4E-0B1D7DD556A4}" type="slidenum">
              <a:rPr lang="en-US" smtClean="0"/>
              <a:pPr/>
              <a:t>99</a:t>
            </a:fld>
            <a:endParaRPr lang="en-US"/>
          </a:p>
        </p:txBody>
      </p:sp>
      <p:pic>
        <p:nvPicPr>
          <p:cNvPr id="3074" name="Picture 2" descr="C:\Users\James\Desktop\images.jpg"/>
          <p:cNvPicPr>
            <a:picLocks noChangeAspect="1" noChangeArrowheads="1"/>
          </p:cNvPicPr>
          <p:nvPr/>
        </p:nvPicPr>
        <p:blipFill>
          <a:blip r:embed="rId2" cstate="print"/>
          <a:srcRect/>
          <a:stretch>
            <a:fillRect/>
          </a:stretch>
        </p:blipFill>
        <p:spPr bwMode="auto">
          <a:xfrm>
            <a:off x="2057400" y="3657600"/>
            <a:ext cx="4891088" cy="237013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TotalTime>
  <Words>3897</Words>
  <Application>Microsoft Office PowerPoint</Application>
  <PresentationFormat>On-screen Show (4:3)</PresentationFormat>
  <Paragraphs>435</Paragraphs>
  <Slides>108</Slides>
  <Notes>0</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The “Perfect Storm” of Modern Love and a Proposed Solution:  The “Erotic Hinge”</vt:lpstr>
      <vt:lpstr>The Most Common Presenting Concern to My Practice</vt:lpstr>
      <vt:lpstr>“Susan”</vt:lpstr>
      <vt:lpstr>“Susan”</vt:lpstr>
      <vt:lpstr>“Susan”</vt:lpstr>
      <vt:lpstr>“Jeffrey” </vt:lpstr>
      <vt:lpstr>“Jeffrey”</vt:lpstr>
      <vt:lpstr>“Jeffrey”</vt:lpstr>
      <vt:lpstr>“Linda and Frank”</vt:lpstr>
      <vt:lpstr>“Linda and Frank”</vt:lpstr>
      <vt:lpstr>“Linda and Frank”</vt:lpstr>
      <vt:lpstr> Divorce Rates Remain High  </vt:lpstr>
      <vt:lpstr>Divorce Rates Remain High </vt:lpstr>
      <vt:lpstr>Divorce Rates Remain High </vt:lpstr>
      <vt:lpstr>One evening in Irvine … </vt:lpstr>
      <vt:lpstr> “Enduring Love: Two Couples Reflect on 70-Plus Years of Valentine's Days” (Judy Wakefield, Andover Townsman Online, 2015)    </vt:lpstr>
      <vt:lpstr>“Enduring Love: Two Couples Reflect on 70-Plus Years of Valentine's Days” (Judy Wakefield, Andover Townsman Online, 2015)</vt:lpstr>
      <vt:lpstr>Slide 18</vt:lpstr>
      <vt:lpstr>The Enduring Love? Study</vt:lpstr>
      <vt:lpstr>The Enduring Love? Study </vt:lpstr>
      <vt:lpstr>The Enduring Love? Study </vt:lpstr>
      <vt:lpstr> What Is Actually Happening  in Modern Love?  </vt:lpstr>
      <vt:lpstr>Modern Love:  10 Trends of a “Perfect Storm”</vt:lpstr>
      <vt:lpstr>#1: Divorce Rates Dropping … Perhaps Because Fewer People Are Getting Married </vt:lpstr>
      <vt:lpstr>   #1: Divorce Rates Dropping … Perhaps Because Fewer People Are Getting Married   </vt:lpstr>
      <vt:lpstr>#1: Divorce Rates Dropping … Perhaps Because Fewer People Are Getting Married</vt:lpstr>
      <vt:lpstr>#1: Divorce Rates Dropping … Perhaps Because Fewer People Are Getting Married</vt:lpstr>
      <vt:lpstr>#2: Are We Becoming “Adults”  Later in Life?</vt:lpstr>
      <vt:lpstr>#2: Are We Becoming “Adults”  Later in Life?</vt:lpstr>
      <vt:lpstr>#2: Are We Becoming “Adults”  Later in Life?</vt:lpstr>
      <vt:lpstr>#2: Are We Becoming “Adults”  Later in Life?</vt:lpstr>
      <vt:lpstr>#2: Are We Becoming “Adults”  Later in Life?</vt:lpstr>
      <vt:lpstr>#2: Are We Becoming “Adults”  Later in Life?</vt:lpstr>
      <vt:lpstr>#2: Are We Becoming “Adults”  Later in Life?</vt:lpstr>
      <vt:lpstr>#3: The “Dating Apocalypse” </vt:lpstr>
      <vt:lpstr>#3: The “Dating Apocalypse” </vt:lpstr>
      <vt:lpstr>#3: The “Dating Apocalypse” </vt:lpstr>
      <vt:lpstr>#3: The “Dating Apocalypse” </vt:lpstr>
      <vt:lpstr>#4: Internet-Based Pornography </vt:lpstr>
      <vt:lpstr>#5: Affairs and the Sugar-Daddy  Sub-culture </vt:lpstr>
      <vt:lpstr>#5: Affairs and the Sugar-Daddy  Sub-culture </vt:lpstr>
      <vt:lpstr>#5: Affairs and the Sugar-Daddy Culture </vt:lpstr>
      <vt:lpstr>#6: The Madonna/Whore Complex</vt:lpstr>
      <vt:lpstr>#6: The Madonna/Whore Complex</vt:lpstr>
      <vt:lpstr>#6: The Madonna/Whore Complex</vt:lpstr>
      <vt:lpstr>#6: The Madonna/Whore Complex</vt:lpstr>
      <vt:lpstr>#6: The Madonna/Whore Complex</vt:lpstr>
      <vt:lpstr>#7: Beyond the Glass Ceiling: Is It Really “The End of Men?”</vt:lpstr>
      <vt:lpstr>#7: Beyond the Glass Ceiling: Is It Really “The End of Men”?</vt:lpstr>
      <vt:lpstr>#7: Beyond the Glass Ceiling: Is It Really “The End of Men”?</vt:lpstr>
      <vt:lpstr>#7: Beyond the Glass Ceiling: Is It Really “The End of Men”?</vt:lpstr>
      <vt:lpstr>#7: Beyond the Glass Ceiling: Is It Really “The End of Men”?</vt:lpstr>
      <vt:lpstr>#7: Beyond the Glass Ceiling: Is It Really “The End of Men”?</vt:lpstr>
      <vt:lpstr>#8: Male Gender Role Rigidity </vt:lpstr>
      <vt:lpstr>#8: Male Gender Role Rigidity</vt:lpstr>
      <vt:lpstr>#8: Male Gender Role Rigidity </vt:lpstr>
      <vt:lpstr>#8: Male Gender Role Rigidity </vt:lpstr>
      <vt:lpstr>#9: Is Attraction “Evolving”? </vt:lpstr>
      <vt:lpstr>#9: Is Attraction “Evolving”? </vt:lpstr>
      <vt:lpstr>Slide 60</vt:lpstr>
      <vt:lpstr>#9: Is Attraction “Evolving”? </vt:lpstr>
      <vt:lpstr>#9: Is Attraction “Evolving”? </vt:lpstr>
      <vt:lpstr>#10: Narcissism, Co-dependence, and the “Human Magnet Syndrome”</vt:lpstr>
      <vt:lpstr>#10: Narcissism, Co-dependence, and the “Human Magnet Syndrome”</vt:lpstr>
      <vt:lpstr>#10: Narcissism, Codependence, and the “Human Magnet Syndrome”</vt:lpstr>
      <vt:lpstr>#10: Narcissism, Codependence, and the “Human Magnet Syndrome”</vt:lpstr>
      <vt:lpstr>#10: Narcissism, Codependence, and the “Human Magnet Syndrome”</vt:lpstr>
      <vt:lpstr>In this “Perfect Storm,” Can Love Be Found (and Maintained)? </vt:lpstr>
      <vt:lpstr>Yes!</vt:lpstr>
      <vt:lpstr>Solutions to Modern Love Dilemmas Can Actually Be Drawn from Freud</vt:lpstr>
      <vt:lpstr>The “Erotic Hinge”: A Framework for Clinical Intervention</vt:lpstr>
      <vt:lpstr>Main Assumptions </vt:lpstr>
      <vt:lpstr>Despite All the Ways in Which Society and Culture Have Changed and Will Continue to Change,  There Is No “Immaculate Conception” </vt:lpstr>
      <vt:lpstr>Slide 74</vt:lpstr>
      <vt:lpstr>The Oedipal Crisis </vt:lpstr>
      <vt:lpstr>The Primal Scene </vt:lpstr>
      <vt:lpstr>The Son’s Identification with and Introjection of Father</vt:lpstr>
      <vt:lpstr>The Non-Phallic Man</vt:lpstr>
      <vt:lpstr>The Non-Phallic Man</vt:lpstr>
      <vt:lpstr>The Non-Phallic Man</vt:lpstr>
      <vt:lpstr>The Non-Phallic Man (Type I) </vt:lpstr>
      <vt:lpstr>The Non-Phallic Man (Type II) </vt:lpstr>
      <vt:lpstr>The Non-Phallic Man (Type III) </vt:lpstr>
      <vt:lpstr>The Taboo Nature of the Enactment</vt:lpstr>
      <vt:lpstr>The Phallic Man</vt:lpstr>
      <vt:lpstr>The Phallic Man</vt:lpstr>
      <vt:lpstr>The Phallic Man</vt:lpstr>
      <vt:lpstr>The Phallic Man and Courtship </vt:lpstr>
      <vt:lpstr>The Phallic Man and Courtship </vt:lpstr>
      <vt:lpstr>“Erotic Hinge”: The Man Must Be Phallic and the Woman …. </vt:lpstr>
      <vt:lpstr>Slide 91</vt:lpstr>
      <vt:lpstr>The Electra Complex</vt:lpstr>
      <vt:lpstr>The Daughter’s Emerging Self-Esteem: Being “Objectified”</vt:lpstr>
      <vt:lpstr> The Tickle: Jacques Lacan’s View of “Jouissance” </vt:lpstr>
      <vt:lpstr>The Resolution of the Electric Complex </vt:lpstr>
      <vt:lpstr>Pre-Adolescence and Adolescence: Objectification </vt:lpstr>
      <vt:lpstr>Adolescence and Young Adulthood: Hierarchical Positioning</vt:lpstr>
      <vt:lpstr>The Mutual Orgasm</vt:lpstr>
      <vt:lpstr>Jouissance States with Baby: Maternal Narcissism </vt:lpstr>
      <vt:lpstr>Women Who Have Not Resolved the Electra Complex: High Unhinging Potential in Romantic Relationships   (The Corollary of the Non-Phallic Man) </vt:lpstr>
      <vt:lpstr>Issue #1: Conflict with Being “Objectified” (Viewed with Pleasure)</vt:lpstr>
      <vt:lpstr>Issue #2: Being Objectified Does Not Stimulate Desire for More Connection in the Other  </vt:lpstr>
      <vt:lpstr>Issue #3: “Jouissance” States Could Not Be Achieved (with Father and/or Mother) </vt:lpstr>
      <vt:lpstr>Issue #4: Tendency to Shift from Erotic to Maternal Too Early or Too Rigidly  (or Limited to an Erotic Role)</vt:lpstr>
      <vt:lpstr>Issue #5: Does Not Socialize the Man to Subjugation and Ongoing Courtship</vt:lpstr>
      <vt:lpstr>In Conclusion …</vt:lpstr>
      <vt:lpstr>The Erotic Hinge: Only One Attempt at Revitalizing Classical Theory </vt:lpstr>
      <vt:lpstr>Slide 108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 I, Fall, 2013  Class Session #5 – 10/7/13  V-Codes, Adjustment Disorders, and Culture</dc:title>
  <dc:creator>James</dc:creator>
  <cp:lastModifiedBy>James</cp:lastModifiedBy>
  <cp:revision>450</cp:revision>
  <dcterms:created xsi:type="dcterms:W3CDTF">2013-11-03T22:56:36Z</dcterms:created>
  <dcterms:modified xsi:type="dcterms:W3CDTF">2016-11-16T20:09:15Z</dcterms:modified>
</cp:coreProperties>
</file>