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
  </p:notesMasterIdLst>
  <p:sldIdLst>
    <p:sldId id="269" r:id="rId2"/>
    <p:sldId id="277" r:id="rId3"/>
    <p:sldId id="276" r:id="rId4"/>
    <p:sldId id="271" r:id="rId5"/>
    <p:sldId id="275" r:id="rId6"/>
    <p:sldId id="266" r:id="rId7"/>
    <p:sldId id="265" r:id="rId8"/>
    <p:sldId id="273" r:id="rId9"/>
  </p:sldIdLst>
  <p:sldSz cx="6858000" cy="9144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howGuides="1">
      <p:cViewPr varScale="1">
        <p:scale>
          <a:sx n="81" d="100"/>
          <a:sy n="81" d="100"/>
        </p:scale>
        <p:origin x="3060" y="108"/>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5BCC03EA-4370-46FE-8408-9B06A92EE5B7}" type="datetimeFigureOut">
              <a:rPr lang="en-US" smtClean="0"/>
              <a:pPr/>
              <a:t>11/15/2022</a:t>
            </a:fld>
            <a:endParaRPr lang="en-US"/>
          </a:p>
        </p:txBody>
      </p:sp>
      <p:sp>
        <p:nvSpPr>
          <p:cNvPr id="4" name="Slide Image Placeholder 3"/>
          <p:cNvSpPr>
            <a:spLocks noGrp="1" noRot="1" noChangeAspect="1"/>
          </p:cNvSpPr>
          <p:nvPr>
            <p:ph type="sldImg" idx="2"/>
          </p:nvPr>
        </p:nvSpPr>
        <p:spPr>
          <a:xfrm>
            <a:off x="2197100" y="696913"/>
            <a:ext cx="2616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51D3FCF2-7EA5-4262-B122-ACB6974A0D21}" type="slidenum">
              <a:rPr lang="en-US" smtClean="0"/>
              <a:pPr/>
              <a:t>‹#›</a:t>
            </a:fld>
            <a:endParaRPr lang="en-US"/>
          </a:p>
        </p:txBody>
      </p:sp>
    </p:spTree>
    <p:extLst>
      <p:ext uri="{BB962C8B-B14F-4D97-AF65-F5344CB8AC3E}">
        <p14:creationId xmlns:p14="http://schemas.microsoft.com/office/powerpoint/2010/main" val="1355559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1D3FCF2-7EA5-4262-B122-ACB6974A0D21}" type="slidenum">
              <a:rPr lang="en-US" smtClean="0"/>
              <a:pPr/>
              <a:t>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1D3FCF2-7EA5-4262-B122-ACB6974A0D21}" type="slidenum">
              <a:rPr lang="en-US" smtClean="0"/>
              <a:pPr/>
              <a:t>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1D3FCF2-7EA5-4262-B122-ACB6974A0D21}" type="slidenum">
              <a:rPr lang="en-US" smtClean="0"/>
              <a:pPr/>
              <a:t>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1D3FCF2-7EA5-4262-B122-ACB6974A0D21}" type="slidenum">
              <a:rPr lang="en-US" smtClean="0"/>
              <a:pPr/>
              <a:t>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1D3FCF2-7EA5-4262-B122-ACB6974A0D21}" type="slidenum">
              <a:rPr lang="en-US" smtClean="0"/>
              <a:pPr/>
              <a:t>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6858000" cy="9144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48985" y="93007"/>
            <a:ext cx="6760029" cy="8922935"/>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971550" y="4267200"/>
            <a:ext cx="4800600" cy="21336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p:txBody>
          <a:bodyPr/>
          <a:lstStyle/>
          <a:p>
            <a:fld id="{B5FC7E57-B1EF-406C-BE89-7EC9FECE79E4}" type="datetimeFigureOut">
              <a:rPr lang="en-US" smtClean="0"/>
              <a:pPr/>
              <a:t>11/15/2022</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C0320DD8-8EA7-421D-B742-939727D76E52}" type="slidenum">
              <a:rPr lang="en-US" smtClean="0"/>
              <a:pPr/>
              <a:t>‹#›</a:t>
            </a:fld>
            <a:endParaRPr lang="en-US"/>
          </a:p>
        </p:txBody>
      </p:sp>
      <p:sp>
        <p:nvSpPr>
          <p:cNvPr id="7" name="Rectangle 6"/>
          <p:cNvSpPr/>
          <p:nvPr/>
        </p:nvSpPr>
        <p:spPr>
          <a:xfrm>
            <a:off x="47199" y="1932405"/>
            <a:ext cx="6766153" cy="203646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47199" y="1862294"/>
            <a:ext cx="6766153" cy="160773"/>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47199" y="3968865"/>
            <a:ext cx="6766153" cy="147376"/>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342900" y="2007908"/>
            <a:ext cx="6172200" cy="1960033"/>
          </a:xfrm>
        </p:spPr>
        <p:txBody>
          <a:bodyPr anchor="ctr"/>
          <a:lstStyle>
            <a:lvl1pPr algn="ctr">
              <a:defRPr lang="en-US" dirty="0">
                <a:solidFill>
                  <a:srgbClr val="FFFFFF"/>
                </a:solidFill>
              </a:defRPr>
            </a:lvl1pPr>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B5FC7E57-B1EF-406C-BE89-7EC9FECE79E4}" type="datetimeFigureOut">
              <a:rPr lang="en-US" smtClean="0"/>
              <a:pPr/>
              <a:t>11/15/2022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320DD8-8EA7-421D-B742-939727D76E5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366189"/>
            <a:ext cx="1508760" cy="780203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85800" y="366188"/>
            <a:ext cx="4171950" cy="780203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B5FC7E57-B1EF-406C-BE89-7EC9FECE79E4}" type="datetimeFigureOut">
              <a:rPr lang="en-US" smtClean="0"/>
              <a:pPr/>
              <a:t>11/15/2022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320DD8-8EA7-421D-B742-939727D76E5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4" name="Date Placeholder 3"/>
          <p:cNvSpPr>
            <a:spLocks noGrp="1"/>
          </p:cNvSpPr>
          <p:nvPr>
            <p:ph type="dt" sz="half" idx="10"/>
          </p:nvPr>
        </p:nvSpPr>
        <p:spPr/>
        <p:txBody>
          <a:bodyPr/>
          <a:lstStyle/>
          <a:p>
            <a:fld id="{B5FC7E57-B1EF-406C-BE89-7EC9FECE79E4}" type="datetimeFigureOut">
              <a:rPr lang="en-US" smtClean="0"/>
              <a:pPr/>
              <a:t>11/15/2022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320DD8-8EA7-421D-B742-939727D76E52}" type="slidenum">
              <a:rPr lang="en-US" smtClean="0"/>
              <a:pPr/>
              <a:t>‹#›</a:t>
            </a:fld>
            <a:endParaRPr lang="en-US"/>
          </a:p>
        </p:txBody>
      </p:sp>
      <p:sp>
        <p:nvSpPr>
          <p:cNvPr id="8" name="Content Placeholder 7"/>
          <p:cNvSpPr>
            <a:spLocks noGrp="1"/>
          </p:cNvSpPr>
          <p:nvPr>
            <p:ph sz="quarter" idx="1"/>
          </p:nvPr>
        </p:nvSpPr>
        <p:spPr>
          <a:xfrm>
            <a:off x="685800" y="1930400"/>
            <a:ext cx="5829300" cy="6096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6858000" cy="9144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48985" y="93007"/>
            <a:ext cx="6760029" cy="8922935"/>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541735" y="1270001"/>
            <a:ext cx="5829300" cy="1816100"/>
          </a:xfrm>
        </p:spPr>
        <p:txBody>
          <a:bodyPr anchor="b" anchorCtr="0"/>
          <a:lstStyle>
            <a:lvl1pPr algn="l">
              <a:buNone/>
              <a:defRPr sz="4000" b="0" cap="none"/>
            </a:lvl1pPr>
          </a:lstStyle>
          <a:p>
            <a:r>
              <a:rPr kumimoji="0" lang="en-US"/>
              <a:t>Click to edit Master title style</a:t>
            </a:r>
          </a:p>
        </p:txBody>
      </p:sp>
      <p:sp>
        <p:nvSpPr>
          <p:cNvPr id="3" name="Text Placeholder 2"/>
          <p:cNvSpPr>
            <a:spLocks noGrp="1"/>
          </p:cNvSpPr>
          <p:nvPr>
            <p:ph type="body" idx="1"/>
          </p:nvPr>
        </p:nvSpPr>
        <p:spPr>
          <a:xfrm>
            <a:off x="541735" y="3397251"/>
            <a:ext cx="5829300" cy="1784349"/>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B5FC7E57-B1EF-406C-BE89-7EC9FECE79E4}" type="datetimeFigureOut">
              <a:rPr lang="en-US" smtClean="0"/>
              <a:pPr/>
              <a:t>11/15/2022</a:t>
            </a:fld>
            <a:endParaRPr lang="en-US"/>
          </a:p>
        </p:txBody>
      </p:sp>
      <p:sp>
        <p:nvSpPr>
          <p:cNvPr id="5" name="Footer Placeholder 4"/>
          <p:cNvSpPr>
            <a:spLocks noGrp="1"/>
          </p:cNvSpPr>
          <p:nvPr>
            <p:ph type="ftr" sz="quarter" idx="11"/>
          </p:nvPr>
        </p:nvSpPr>
        <p:spPr>
          <a:xfrm>
            <a:off x="600075" y="8229600"/>
            <a:ext cx="3000375" cy="609600"/>
          </a:xfrm>
        </p:spPr>
        <p:txBody>
          <a:bodyPr/>
          <a:lstStyle/>
          <a:p>
            <a:endParaRPr lang="en-US"/>
          </a:p>
        </p:txBody>
      </p:sp>
      <p:sp>
        <p:nvSpPr>
          <p:cNvPr id="7" name="Rectangle 6"/>
          <p:cNvSpPr/>
          <p:nvPr/>
        </p:nvSpPr>
        <p:spPr>
          <a:xfrm flipV="1">
            <a:off x="52060" y="3169107"/>
            <a:ext cx="6760136" cy="12192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51860" y="3121967"/>
            <a:ext cx="6760336" cy="6095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1230" y="3291840"/>
            <a:ext cx="6760966" cy="6096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09728" y="8278368"/>
            <a:ext cx="342900" cy="609600"/>
          </a:xfrm>
        </p:spPr>
        <p:txBody>
          <a:bodyPr/>
          <a:lstStyle/>
          <a:p>
            <a:fld id="{C0320DD8-8EA7-421D-B742-939727D76E52}"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5" name="Date Placeholder 4"/>
          <p:cNvSpPr>
            <a:spLocks noGrp="1"/>
          </p:cNvSpPr>
          <p:nvPr>
            <p:ph type="dt" sz="half" idx="10"/>
          </p:nvPr>
        </p:nvSpPr>
        <p:spPr/>
        <p:txBody>
          <a:bodyPr/>
          <a:lstStyle/>
          <a:p>
            <a:fld id="{B5FC7E57-B1EF-406C-BE89-7EC9FECE79E4}" type="datetimeFigureOut">
              <a:rPr lang="en-US" smtClean="0"/>
              <a:pPr/>
              <a:t>11/15/2022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320DD8-8EA7-421D-B742-939727D76E52}" type="slidenum">
              <a:rPr lang="en-US" smtClean="0"/>
              <a:pPr/>
              <a:t>‹#›</a:t>
            </a:fld>
            <a:endParaRPr lang="en-US"/>
          </a:p>
        </p:txBody>
      </p:sp>
      <p:sp>
        <p:nvSpPr>
          <p:cNvPr id="9" name="Content Placeholder 8"/>
          <p:cNvSpPr>
            <a:spLocks noGrp="1"/>
          </p:cNvSpPr>
          <p:nvPr>
            <p:ph sz="quarter" idx="1"/>
          </p:nvPr>
        </p:nvSpPr>
        <p:spPr>
          <a:xfrm>
            <a:off x="685800" y="1930400"/>
            <a:ext cx="2811780" cy="6096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3700463" y="1930400"/>
            <a:ext cx="2811780" cy="6096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5800" y="364067"/>
            <a:ext cx="5829300" cy="1524000"/>
          </a:xfrm>
        </p:spPr>
        <p:txBody>
          <a:bodyPr anchor="b" anchorCtr="0"/>
          <a:lstStyle>
            <a:lvl1pPr>
              <a:defRPr/>
            </a:lvl1pPr>
          </a:lstStyle>
          <a:p>
            <a:r>
              <a:rPr kumimoji="0" lang="en-US"/>
              <a:t>Click to edit Master title style</a:t>
            </a:r>
          </a:p>
        </p:txBody>
      </p:sp>
      <p:sp>
        <p:nvSpPr>
          <p:cNvPr id="3" name="Text Placeholder 2"/>
          <p:cNvSpPr>
            <a:spLocks noGrp="1"/>
          </p:cNvSpPr>
          <p:nvPr>
            <p:ph type="body" idx="1"/>
          </p:nvPr>
        </p:nvSpPr>
        <p:spPr>
          <a:xfrm>
            <a:off x="685800" y="1930400"/>
            <a:ext cx="2800350" cy="1016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3714750" y="1930400"/>
            <a:ext cx="2800350" cy="1016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fld id="{B5FC7E57-B1EF-406C-BE89-7EC9FECE79E4}" type="datetimeFigureOut">
              <a:rPr lang="en-US" smtClean="0"/>
              <a:pPr/>
              <a:t>11/15/2022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0320DD8-8EA7-421D-B742-939727D76E52}" type="slidenum">
              <a:rPr lang="en-US" smtClean="0"/>
              <a:pPr/>
              <a:t>‹#›</a:t>
            </a:fld>
            <a:endParaRPr lang="en-US"/>
          </a:p>
        </p:txBody>
      </p:sp>
      <p:sp>
        <p:nvSpPr>
          <p:cNvPr id="11" name="Content Placeholder 10"/>
          <p:cNvSpPr>
            <a:spLocks noGrp="1"/>
          </p:cNvSpPr>
          <p:nvPr>
            <p:ph sz="half" idx="2"/>
          </p:nvPr>
        </p:nvSpPr>
        <p:spPr>
          <a:xfrm>
            <a:off x="685800" y="2997200"/>
            <a:ext cx="2800350" cy="51816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half" idx="4"/>
          </p:nvPr>
        </p:nvSpPr>
        <p:spPr>
          <a:xfrm>
            <a:off x="3714750" y="2997200"/>
            <a:ext cx="2800350" cy="51816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B5FC7E57-B1EF-406C-BE89-7EC9FECE79E4}" type="datetimeFigureOut">
              <a:rPr lang="en-US" smtClean="0"/>
              <a:pPr/>
              <a:t>11/15/2022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0320DD8-8EA7-421D-B742-939727D76E5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5FC7E57-B1EF-406C-BE89-7EC9FECE79E4}" type="datetimeFigureOut">
              <a:rPr lang="en-US" smtClean="0"/>
              <a:pPr/>
              <a:t>11/15/2022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0320DD8-8EA7-421D-B742-939727D76E5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6858000" cy="9144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48006" y="93007"/>
            <a:ext cx="6760029" cy="8924544"/>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685800" y="364067"/>
            <a:ext cx="5829300" cy="1524000"/>
          </a:xfrm>
        </p:spPr>
        <p:txBody>
          <a:bodyPr anchor="b" anchorCtr="0"/>
          <a:lstStyle>
            <a:lvl1pPr algn="l">
              <a:buNone/>
              <a:defRPr sz="4000" b="0"/>
            </a:lvl1pPr>
          </a:lstStyle>
          <a:p>
            <a:r>
              <a:rPr kumimoji="0" lang="en-US"/>
              <a:t>Click to edit Master title style</a:t>
            </a:r>
          </a:p>
        </p:txBody>
      </p:sp>
      <p:sp>
        <p:nvSpPr>
          <p:cNvPr id="3" name="Text Placeholder 2"/>
          <p:cNvSpPr>
            <a:spLocks noGrp="1"/>
          </p:cNvSpPr>
          <p:nvPr>
            <p:ph type="body" idx="2"/>
          </p:nvPr>
        </p:nvSpPr>
        <p:spPr>
          <a:xfrm>
            <a:off x="685800" y="2133600"/>
            <a:ext cx="1428750" cy="59944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B5FC7E57-B1EF-406C-BE89-7EC9FECE79E4}" type="datetimeFigureOut">
              <a:rPr lang="en-US" smtClean="0"/>
              <a:pPr/>
              <a:t>11/15/2022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320DD8-8EA7-421D-B742-939727D76E52}" type="slidenum">
              <a:rPr lang="en-US" smtClean="0"/>
              <a:pPr/>
              <a:t>‹#›</a:t>
            </a:fld>
            <a:endParaRPr lang="en-US"/>
          </a:p>
        </p:txBody>
      </p:sp>
      <p:sp>
        <p:nvSpPr>
          <p:cNvPr id="11" name="Content Placeholder 10"/>
          <p:cNvSpPr>
            <a:spLocks noGrp="1"/>
          </p:cNvSpPr>
          <p:nvPr>
            <p:ph sz="quarter" idx="1"/>
          </p:nvPr>
        </p:nvSpPr>
        <p:spPr>
          <a:xfrm>
            <a:off x="2228850" y="2133600"/>
            <a:ext cx="4286250" cy="59944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6534067"/>
            <a:ext cx="5486400" cy="696384"/>
          </a:xfrm>
        </p:spPr>
        <p:txBody>
          <a:bodyPr anchor="ctr">
            <a:noAutofit/>
          </a:bodyPr>
          <a:lstStyle>
            <a:lvl1pPr algn="l">
              <a:buNone/>
              <a:defRPr sz="2800" b="0"/>
            </a:lvl1pPr>
          </a:lstStyle>
          <a:p>
            <a:r>
              <a:rPr kumimoji="0" lang="en-US"/>
              <a:t>Click to edit Master title style</a:t>
            </a:r>
          </a:p>
        </p:txBody>
      </p:sp>
      <p:sp>
        <p:nvSpPr>
          <p:cNvPr id="4" name="Text Placeholder 3"/>
          <p:cNvSpPr>
            <a:spLocks noGrp="1"/>
          </p:cNvSpPr>
          <p:nvPr>
            <p:ph type="body" sz="half" idx="2"/>
          </p:nvPr>
        </p:nvSpPr>
        <p:spPr>
          <a:xfrm>
            <a:off x="685800" y="7261100"/>
            <a:ext cx="5486400" cy="9144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B5FC7E57-B1EF-406C-BE89-7EC9FECE79E4}" type="datetimeFigureOut">
              <a:rPr lang="en-US" smtClean="0"/>
              <a:pPr/>
              <a:t>11/15/2022</a:t>
            </a:fld>
            <a:endParaRPr lang="en-US"/>
          </a:p>
        </p:txBody>
      </p:sp>
      <p:sp>
        <p:nvSpPr>
          <p:cNvPr id="6" name="Footer Placeholder 5"/>
          <p:cNvSpPr>
            <a:spLocks noGrp="1"/>
          </p:cNvSpPr>
          <p:nvPr>
            <p:ph type="ftr" sz="quarter" idx="11"/>
          </p:nvPr>
        </p:nvSpPr>
        <p:spPr>
          <a:xfrm>
            <a:off x="685800" y="8229600"/>
            <a:ext cx="2914650" cy="609600"/>
          </a:xfrm>
        </p:spPr>
        <p:txBody>
          <a:bodyPr/>
          <a:lstStyle/>
          <a:p>
            <a:endParaRPr lang="en-US"/>
          </a:p>
        </p:txBody>
      </p:sp>
      <p:sp>
        <p:nvSpPr>
          <p:cNvPr id="7" name="Slide Number Placeholder 6"/>
          <p:cNvSpPr>
            <a:spLocks noGrp="1"/>
          </p:cNvSpPr>
          <p:nvPr>
            <p:ph type="sldNum" sz="quarter" idx="12"/>
          </p:nvPr>
        </p:nvSpPr>
        <p:spPr>
          <a:xfrm>
            <a:off x="109728" y="8278368"/>
            <a:ext cx="342900" cy="609600"/>
          </a:xfrm>
        </p:spPr>
        <p:txBody>
          <a:bodyPr/>
          <a:lstStyle/>
          <a:p>
            <a:fld id="{C0320DD8-8EA7-421D-B742-939727D76E52}" type="slidenum">
              <a:rPr lang="en-US" smtClean="0"/>
              <a:pPr/>
              <a:t>‹#›</a:t>
            </a:fld>
            <a:endParaRPr lang="en-US"/>
          </a:p>
        </p:txBody>
      </p:sp>
      <p:sp>
        <p:nvSpPr>
          <p:cNvPr id="11" name="Rectangle 10"/>
          <p:cNvSpPr/>
          <p:nvPr/>
        </p:nvSpPr>
        <p:spPr>
          <a:xfrm flipV="1">
            <a:off x="51230" y="6244740"/>
            <a:ext cx="6755130" cy="12192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51382" y="6200633"/>
            <a:ext cx="6754979" cy="6095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51383" y="6364299"/>
            <a:ext cx="6754978" cy="65076"/>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51231" y="88901"/>
            <a:ext cx="6751405" cy="6108700"/>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6858000" cy="9144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48006" y="93007"/>
            <a:ext cx="6760029" cy="8924544"/>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685800" y="366184"/>
            <a:ext cx="5829300" cy="1524000"/>
          </a:xfrm>
          <a:prstGeom prst="rect">
            <a:avLst/>
          </a:prstGeom>
        </p:spPr>
        <p:txBody>
          <a:bodyPr bIns="91440" anchor="b" anchorCtr="0">
            <a:normAutofit/>
          </a:bodyPr>
          <a:lstStyle/>
          <a:p>
            <a:r>
              <a:rPr kumimoji="0" lang="en-US"/>
              <a:t>Click to edit Master title style</a:t>
            </a:r>
          </a:p>
        </p:txBody>
      </p:sp>
      <p:sp>
        <p:nvSpPr>
          <p:cNvPr id="13" name="Text Placeholder 12"/>
          <p:cNvSpPr>
            <a:spLocks noGrp="1"/>
          </p:cNvSpPr>
          <p:nvPr>
            <p:ph type="body" idx="1"/>
          </p:nvPr>
        </p:nvSpPr>
        <p:spPr>
          <a:xfrm>
            <a:off x="685800" y="1930400"/>
            <a:ext cx="5829300" cy="6096000"/>
          </a:xfrm>
          <a:prstGeom prst="rect">
            <a:avLst/>
          </a:prstGeom>
        </p:spPr>
        <p:txBody>
          <a:bodyPr>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4629150" y="8255000"/>
            <a:ext cx="1857375" cy="635000"/>
          </a:xfrm>
          <a:prstGeom prst="rect">
            <a:avLst/>
          </a:prstGeom>
        </p:spPr>
        <p:txBody>
          <a:bodyPr anchor="ctr" anchorCtr="0"/>
          <a:lstStyle>
            <a:lvl1pPr algn="r" eaLnBrk="1" latinLnBrk="0" hangingPunct="1">
              <a:defRPr kumimoji="0" sz="1400">
                <a:solidFill>
                  <a:schemeClr val="tx2"/>
                </a:solidFill>
              </a:defRPr>
            </a:lvl1pPr>
          </a:lstStyle>
          <a:p>
            <a:fld id="{B5FC7E57-B1EF-406C-BE89-7EC9FECE79E4}" type="datetimeFigureOut">
              <a:rPr lang="en-US" smtClean="0"/>
              <a:pPr/>
              <a:t>11/15/2022</a:t>
            </a:fld>
            <a:endParaRPr lang="en-US"/>
          </a:p>
        </p:txBody>
      </p:sp>
      <p:sp>
        <p:nvSpPr>
          <p:cNvPr id="3" name="Footer Placeholder 2"/>
          <p:cNvSpPr>
            <a:spLocks noGrp="1"/>
          </p:cNvSpPr>
          <p:nvPr>
            <p:ph type="ftr" sz="quarter" idx="3"/>
          </p:nvPr>
        </p:nvSpPr>
        <p:spPr>
          <a:xfrm>
            <a:off x="685800" y="8229600"/>
            <a:ext cx="2971800" cy="609600"/>
          </a:xfrm>
          <a:prstGeom prst="rect">
            <a:avLst/>
          </a:prstGeom>
        </p:spPr>
        <p:txBody>
          <a:bodyPr anchor="ctr" anchorCtr="0"/>
          <a:lstStyle>
            <a:lvl1pP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109728" y="8280400"/>
            <a:ext cx="342900" cy="6096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C0320DD8-8EA7-421D-B742-939727D76E5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7.gif"/></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5E91EE-3974-40DC-929E-7AEA43781316}"/>
              </a:ext>
            </a:extLst>
          </p:cNvPr>
          <p:cNvSpPr>
            <a:spLocks noGrp="1"/>
          </p:cNvSpPr>
          <p:nvPr>
            <p:ph type="title"/>
          </p:nvPr>
        </p:nvSpPr>
        <p:spPr>
          <a:xfrm>
            <a:off x="514350" y="2209800"/>
            <a:ext cx="5829300" cy="1676400"/>
          </a:xfrm>
        </p:spPr>
        <p:txBody>
          <a:bodyPr>
            <a:noAutofit/>
          </a:bodyPr>
          <a:lstStyle/>
          <a:p>
            <a:pPr algn="ctr"/>
            <a:r>
              <a:rPr lang="en-US" sz="3200" dirty="0"/>
              <a:t>Weight Management Institute</a:t>
            </a:r>
            <a:br>
              <a:rPr lang="en-US" sz="3200" dirty="0"/>
            </a:br>
            <a:r>
              <a:rPr lang="en-US" sz="3200" dirty="0"/>
              <a:t>Nutrition Solutions Cooking Demo </a:t>
            </a:r>
          </a:p>
        </p:txBody>
      </p:sp>
      <p:pic>
        <p:nvPicPr>
          <p:cNvPr id="1026" name="Picture 2" descr="Greenville Health System and Palmetto Health to become">
            <a:extLst>
              <a:ext uri="{FF2B5EF4-FFF2-40B4-BE49-F238E27FC236}">
                <a16:creationId xmlns:a16="http://schemas.microsoft.com/office/drawing/2014/main" id="{031EA69C-6A67-428F-A9F5-1569083E35F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52600" y="685800"/>
            <a:ext cx="3352800" cy="109819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F6B0D8DF-2C10-40C0-8B0E-7FE3B13EEE9D}"/>
              </a:ext>
            </a:extLst>
          </p:cNvPr>
          <p:cNvSpPr txBox="1"/>
          <p:nvPr/>
        </p:nvSpPr>
        <p:spPr>
          <a:xfrm>
            <a:off x="762000" y="6248400"/>
            <a:ext cx="5581650" cy="1785104"/>
          </a:xfrm>
          <a:prstGeom prst="rect">
            <a:avLst/>
          </a:prstGeom>
          <a:noFill/>
        </p:spPr>
        <p:txBody>
          <a:bodyPr wrap="square" rtlCol="0">
            <a:spAutoFit/>
          </a:bodyPr>
          <a:lstStyle/>
          <a:p>
            <a:r>
              <a:rPr lang="en-US" sz="2000" b="1" dirty="0"/>
              <a:t>What’s on the menu tonight? </a:t>
            </a:r>
          </a:p>
          <a:p>
            <a:pPr marL="285750" indent="-285750">
              <a:buFont typeface="Arial" panose="020B0604020202020204" pitchFamily="34" charset="0"/>
              <a:buChar char="•"/>
            </a:pPr>
            <a:r>
              <a:rPr lang="en-US" dirty="0"/>
              <a:t>Baked Spaghetti Squash</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Alfredo Sauce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Seared Chicken with Peppers and Onions </a:t>
            </a:r>
          </a:p>
        </p:txBody>
      </p:sp>
      <p:pic>
        <p:nvPicPr>
          <p:cNvPr id="1028" name="Picture 4" descr="Free Cooking Demonstrations - April - Victoria Public Market">
            <a:extLst>
              <a:ext uri="{FF2B5EF4-FFF2-40B4-BE49-F238E27FC236}">
                <a16:creationId xmlns:a16="http://schemas.microsoft.com/office/drawing/2014/main" id="{F3BA7464-DA65-43F0-A87B-8FE7D3A154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89018" y="3868387"/>
            <a:ext cx="3416382" cy="20498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24756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noChangeAspect="1"/>
          </p:cNvGrpSpPr>
          <p:nvPr/>
        </p:nvGrpSpPr>
        <p:grpSpPr bwMode="auto">
          <a:xfrm>
            <a:off x="92075" y="457200"/>
            <a:ext cx="6621463" cy="8201026"/>
            <a:chOff x="58" y="288"/>
            <a:chExt cx="4171" cy="5166"/>
          </a:xfrm>
        </p:grpSpPr>
        <p:sp>
          <p:nvSpPr>
            <p:cNvPr id="3" name="AutoShape 3"/>
            <p:cNvSpPr>
              <a:spLocks noChangeAspect="1" noChangeArrowheads="1" noTextEdit="1"/>
            </p:cNvSpPr>
            <p:nvPr/>
          </p:nvSpPr>
          <p:spPr bwMode="auto">
            <a:xfrm>
              <a:off x="96" y="288"/>
              <a:ext cx="4133" cy="5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4" name="Group 205"/>
            <p:cNvGrpSpPr>
              <a:grpSpLocks/>
            </p:cNvGrpSpPr>
            <p:nvPr/>
          </p:nvGrpSpPr>
          <p:grpSpPr bwMode="auto">
            <a:xfrm>
              <a:off x="96" y="288"/>
              <a:ext cx="3045" cy="5161"/>
              <a:chOff x="96" y="288"/>
              <a:chExt cx="3045" cy="5161"/>
            </a:xfrm>
          </p:grpSpPr>
          <p:sp>
            <p:nvSpPr>
              <p:cNvPr id="344" name="Rectangle 5"/>
              <p:cNvSpPr>
                <a:spLocks noChangeArrowheads="1"/>
              </p:cNvSpPr>
              <p:nvPr/>
            </p:nvSpPr>
            <p:spPr bwMode="auto">
              <a:xfrm>
                <a:off x="1278" y="379"/>
                <a:ext cx="1226" cy="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200" b="1" i="1" u="none" strike="noStrike" cap="none" normalizeH="0" baseline="0">
                    <a:ln>
                      <a:noFill/>
                    </a:ln>
                    <a:solidFill>
                      <a:srgbClr val="000000"/>
                    </a:solidFill>
                    <a:effectLst/>
                    <a:latin typeface="Palatino Linotype" pitchFamily="18" charset="0"/>
                    <a:cs typeface="Arial" pitchFamily="34" charset="0"/>
                  </a:rPr>
                  <a:t>Chef Prepared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345" name="Rectangle 6"/>
              <p:cNvSpPr>
                <a:spLocks noChangeArrowheads="1"/>
              </p:cNvSpPr>
              <p:nvPr/>
            </p:nvSpPr>
            <p:spPr bwMode="auto">
              <a:xfrm>
                <a:off x="2409" y="379"/>
                <a:ext cx="558" cy="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200" b="1" i="1" u="none" strike="noStrike" cap="none" normalizeH="0" baseline="0">
                    <a:ln>
                      <a:noFill/>
                    </a:ln>
                    <a:solidFill>
                      <a:srgbClr val="000000"/>
                    </a:solidFill>
                    <a:effectLst/>
                    <a:latin typeface="Palatino Linotype" pitchFamily="18" charset="0"/>
                    <a:cs typeface="Arial" pitchFamily="34" charset="0"/>
                  </a:rPr>
                  <a:t>Meals</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346" name="Rectangle 7"/>
              <p:cNvSpPr>
                <a:spLocks noChangeArrowheads="1"/>
              </p:cNvSpPr>
              <p:nvPr/>
            </p:nvSpPr>
            <p:spPr bwMode="auto">
              <a:xfrm>
                <a:off x="2881" y="379"/>
                <a:ext cx="123" cy="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200" b="1" i="1" u="none" strike="noStrike" cap="none" normalizeH="0" baseline="0">
                    <a:ln>
                      <a:noFill/>
                    </a:ln>
                    <a:solidFill>
                      <a:srgbClr val="000000"/>
                    </a:solidFill>
                    <a:effectLst/>
                    <a:latin typeface="Palatino Linotype" pitchFamily="18" charset="0"/>
                    <a:cs typeface="Arial" pitchFamily="34"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347" name="Rectangle 8"/>
              <p:cNvSpPr>
                <a:spLocks noChangeArrowheads="1"/>
              </p:cNvSpPr>
              <p:nvPr/>
            </p:nvSpPr>
            <p:spPr bwMode="auto">
              <a:xfrm>
                <a:off x="1133" y="612"/>
                <a:ext cx="355" cy="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500" b="1" i="0" u="none" strike="noStrike" cap="none" normalizeH="0" baseline="0">
                    <a:ln>
                      <a:noFill/>
                    </a:ln>
                    <a:solidFill>
                      <a:srgbClr val="FF0000"/>
                    </a:solidFill>
                    <a:effectLst/>
                    <a:latin typeface="Palatino Linotype" pitchFamily="18" charset="0"/>
                    <a:cs typeface="Arial" pitchFamily="34" charset="0"/>
                  </a:rPr>
                  <a:t>www</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348" name="Rectangle 9"/>
              <p:cNvSpPr>
                <a:spLocks noChangeArrowheads="1"/>
              </p:cNvSpPr>
              <p:nvPr/>
            </p:nvSpPr>
            <p:spPr bwMode="auto">
              <a:xfrm>
                <a:off x="1421" y="612"/>
                <a:ext cx="85" cy="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500" b="1" i="0" u="none" strike="noStrike" cap="none" normalizeH="0" baseline="0">
                    <a:ln>
                      <a:noFill/>
                    </a:ln>
                    <a:solidFill>
                      <a:srgbClr val="FF0000"/>
                    </a:solidFill>
                    <a:effectLst/>
                    <a:latin typeface="Palatino Linotype" pitchFamily="18" charset="0"/>
                    <a:cs typeface="Arial" pitchFamily="34" charset="0"/>
                  </a:rPr>
                  <a:t>.</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349" name="Rectangle 10"/>
              <p:cNvSpPr>
                <a:spLocks noChangeArrowheads="1"/>
              </p:cNvSpPr>
              <p:nvPr/>
            </p:nvSpPr>
            <p:spPr bwMode="auto">
              <a:xfrm>
                <a:off x="1450" y="612"/>
                <a:ext cx="1691" cy="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500" b="1" i="0" u="none" strike="noStrike" cap="none" normalizeH="0" baseline="0">
                    <a:ln>
                      <a:noFill/>
                    </a:ln>
                    <a:solidFill>
                      <a:srgbClr val="FF0000"/>
                    </a:solidFill>
                    <a:effectLst/>
                    <a:latin typeface="Palatino Linotype" pitchFamily="18" charset="0"/>
                    <a:cs typeface="Arial" pitchFamily="34" charset="0"/>
                  </a:rPr>
                  <a:t>Nutritionsolutionsonline.com</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350" name="Rectangle 11"/>
              <p:cNvSpPr>
                <a:spLocks noChangeArrowheads="1"/>
              </p:cNvSpPr>
              <p:nvPr/>
            </p:nvSpPr>
            <p:spPr bwMode="auto">
              <a:xfrm>
                <a:off x="3028" y="612"/>
                <a:ext cx="85" cy="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500" b="1" i="0" u="none" strike="noStrike" cap="none" normalizeH="0" baseline="0">
                    <a:ln>
                      <a:noFill/>
                    </a:ln>
                    <a:solidFill>
                      <a:srgbClr val="FF0000"/>
                    </a:solidFill>
                    <a:effectLst/>
                    <a:latin typeface="Palatino Linotype" pitchFamily="18" charset="0"/>
                    <a:cs typeface="Arial" pitchFamily="34"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351" name="Rectangle 12"/>
              <p:cNvSpPr>
                <a:spLocks noChangeArrowheads="1"/>
              </p:cNvSpPr>
              <p:nvPr/>
            </p:nvSpPr>
            <p:spPr bwMode="auto">
              <a:xfrm>
                <a:off x="96" y="771"/>
                <a:ext cx="57"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pic>
            <p:nvPicPr>
              <p:cNvPr id="1038" name="Picture 1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8" y="288"/>
                <a:ext cx="666" cy="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 name="Rectangle 16"/>
              <p:cNvSpPr>
                <a:spLocks noChangeArrowheads="1"/>
              </p:cNvSpPr>
              <p:nvPr/>
            </p:nvSpPr>
            <p:spPr bwMode="auto">
              <a:xfrm>
                <a:off x="96" y="875"/>
                <a:ext cx="104" cy="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0" i="1" u="none" strike="noStrike" cap="none" normalizeH="0" baseline="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025" name="Rectangle 17"/>
              <p:cNvSpPr>
                <a:spLocks noChangeArrowheads="1"/>
              </p:cNvSpPr>
              <p:nvPr/>
            </p:nvSpPr>
            <p:spPr bwMode="auto">
              <a:xfrm>
                <a:off x="96" y="1059"/>
                <a:ext cx="104" cy="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0" i="1" u="none" strike="noStrike" cap="none" normalizeH="0" baseline="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026" name="Rectangle 18"/>
              <p:cNvSpPr>
                <a:spLocks noChangeArrowheads="1"/>
              </p:cNvSpPr>
              <p:nvPr/>
            </p:nvSpPr>
            <p:spPr bwMode="auto">
              <a:xfrm>
                <a:off x="96" y="1241"/>
                <a:ext cx="104" cy="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0" i="1" u="none" strike="noStrike" cap="none" normalizeH="0" baseline="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027" name="Rectangle 19"/>
              <p:cNvSpPr>
                <a:spLocks noChangeArrowheads="1"/>
              </p:cNvSpPr>
              <p:nvPr/>
            </p:nvSpPr>
            <p:spPr bwMode="auto">
              <a:xfrm>
                <a:off x="96" y="1425"/>
                <a:ext cx="104" cy="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0" i="1" u="none" strike="noStrike" cap="none" normalizeH="0" baseline="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028" name="Rectangle 20"/>
              <p:cNvSpPr>
                <a:spLocks noChangeArrowheads="1"/>
              </p:cNvSpPr>
              <p:nvPr/>
            </p:nvSpPr>
            <p:spPr bwMode="auto">
              <a:xfrm>
                <a:off x="96" y="1608"/>
                <a:ext cx="104" cy="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0" i="1" u="none" strike="noStrike" cap="none" normalizeH="0" baseline="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029" name="Rectangle 21"/>
              <p:cNvSpPr>
                <a:spLocks noChangeArrowheads="1"/>
              </p:cNvSpPr>
              <p:nvPr/>
            </p:nvSpPr>
            <p:spPr bwMode="auto">
              <a:xfrm>
                <a:off x="96" y="1792"/>
                <a:ext cx="104" cy="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0" i="1" u="none" strike="noStrike" cap="none" normalizeH="0" baseline="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030" name="Rectangle 22"/>
              <p:cNvSpPr>
                <a:spLocks noChangeArrowheads="1"/>
              </p:cNvSpPr>
              <p:nvPr/>
            </p:nvSpPr>
            <p:spPr bwMode="auto">
              <a:xfrm>
                <a:off x="96" y="1975"/>
                <a:ext cx="104" cy="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0" i="1" u="none" strike="noStrike" cap="none" normalizeH="0" baseline="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031" name="Rectangle 23"/>
              <p:cNvSpPr>
                <a:spLocks noChangeArrowheads="1"/>
              </p:cNvSpPr>
              <p:nvPr/>
            </p:nvSpPr>
            <p:spPr bwMode="auto">
              <a:xfrm>
                <a:off x="96" y="2158"/>
                <a:ext cx="104" cy="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0" i="1" u="none" strike="noStrike" cap="none" normalizeH="0" baseline="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032" name="Rectangle 24"/>
              <p:cNvSpPr>
                <a:spLocks noChangeArrowheads="1"/>
              </p:cNvSpPr>
              <p:nvPr/>
            </p:nvSpPr>
            <p:spPr bwMode="auto">
              <a:xfrm>
                <a:off x="96" y="2341"/>
                <a:ext cx="104" cy="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0" i="1" u="none" strike="noStrike" cap="none" normalizeH="0" baseline="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033" name="Rectangle 25"/>
              <p:cNvSpPr>
                <a:spLocks noChangeArrowheads="1"/>
              </p:cNvSpPr>
              <p:nvPr/>
            </p:nvSpPr>
            <p:spPr bwMode="auto">
              <a:xfrm>
                <a:off x="96" y="2525"/>
                <a:ext cx="104" cy="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0" i="1" u="none" strike="noStrike" cap="none" normalizeH="0" baseline="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034" name="Rectangle 26"/>
              <p:cNvSpPr>
                <a:spLocks noChangeArrowheads="1"/>
              </p:cNvSpPr>
              <p:nvPr/>
            </p:nvSpPr>
            <p:spPr bwMode="auto">
              <a:xfrm>
                <a:off x="96" y="2708"/>
                <a:ext cx="104" cy="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0" i="1" u="none" strike="noStrike" cap="none" normalizeH="0" baseline="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035" name="Rectangle 27"/>
              <p:cNvSpPr>
                <a:spLocks noChangeArrowheads="1"/>
              </p:cNvSpPr>
              <p:nvPr/>
            </p:nvSpPr>
            <p:spPr bwMode="auto">
              <a:xfrm>
                <a:off x="96" y="2892"/>
                <a:ext cx="104" cy="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0" i="1" u="none" strike="noStrike" cap="none" normalizeH="0" baseline="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036" name="Rectangle 28"/>
              <p:cNvSpPr>
                <a:spLocks noChangeArrowheads="1"/>
              </p:cNvSpPr>
              <p:nvPr/>
            </p:nvSpPr>
            <p:spPr bwMode="auto">
              <a:xfrm>
                <a:off x="96" y="3074"/>
                <a:ext cx="104" cy="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0" i="1" u="none" strike="noStrike" cap="none" normalizeH="0" baseline="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040" name="Rectangle 29"/>
              <p:cNvSpPr>
                <a:spLocks noChangeArrowheads="1"/>
              </p:cNvSpPr>
              <p:nvPr/>
            </p:nvSpPr>
            <p:spPr bwMode="auto">
              <a:xfrm>
                <a:off x="96" y="3258"/>
                <a:ext cx="104" cy="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0" i="1" u="none" strike="noStrike" cap="none" normalizeH="0" baseline="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041" name="Rectangle 30"/>
              <p:cNvSpPr>
                <a:spLocks noChangeArrowheads="1"/>
              </p:cNvSpPr>
              <p:nvPr/>
            </p:nvSpPr>
            <p:spPr bwMode="auto">
              <a:xfrm>
                <a:off x="96" y="3441"/>
                <a:ext cx="104" cy="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0" i="1" u="none" strike="noStrike" cap="none" normalizeH="0" baseline="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042" name="Rectangle 31"/>
              <p:cNvSpPr>
                <a:spLocks noChangeArrowheads="1"/>
              </p:cNvSpPr>
              <p:nvPr/>
            </p:nvSpPr>
            <p:spPr bwMode="auto">
              <a:xfrm>
                <a:off x="96" y="3625"/>
                <a:ext cx="104" cy="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0" i="1" u="none" strike="noStrike" cap="none" normalizeH="0" baseline="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043" name="Rectangle 32"/>
              <p:cNvSpPr>
                <a:spLocks noChangeArrowheads="1"/>
              </p:cNvSpPr>
              <p:nvPr/>
            </p:nvSpPr>
            <p:spPr bwMode="auto">
              <a:xfrm>
                <a:off x="96" y="3808"/>
                <a:ext cx="104" cy="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0" i="1" u="none" strike="noStrike" cap="none" normalizeH="0" baseline="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044" name="Rectangle 33"/>
              <p:cNvSpPr>
                <a:spLocks noChangeArrowheads="1"/>
              </p:cNvSpPr>
              <p:nvPr/>
            </p:nvSpPr>
            <p:spPr bwMode="auto">
              <a:xfrm>
                <a:off x="96" y="3992"/>
                <a:ext cx="104" cy="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0" i="1" u="none" strike="noStrike" cap="none" normalizeH="0" baseline="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045" name="Rectangle 34"/>
              <p:cNvSpPr>
                <a:spLocks noChangeArrowheads="1"/>
              </p:cNvSpPr>
              <p:nvPr/>
            </p:nvSpPr>
            <p:spPr bwMode="auto">
              <a:xfrm>
                <a:off x="96" y="4174"/>
                <a:ext cx="104" cy="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0" i="1" u="none" strike="noStrike" cap="none" normalizeH="0" baseline="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046" name="Rectangle 35"/>
              <p:cNvSpPr>
                <a:spLocks noChangeArrowheads="1"/>
              </p:cNvSpPr>
              <p:nvPr/>
            </p:nvSpPr>
            <p:spPr bwMode="auto">
              <a:xfrm>
                <a:off x="96" y="4358"/>
                <a:ext cx="104" cy="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0" i="1" u="none" strike="noStrike" cap="none" normalizeH="0" baseline="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047" name="Rectangle 36"/>
              <p:cNvSpPr>
                <a:spLocks noChangeArrowheads="1"/>
              </p:cNvSpPr>
              <p:nvPr/>
            </p:nvSpPr>
            <p:spPr bwMode="auto">
              <a:xfrm>
                <a:off x="96" y="4536"/>
                <a:ext cx="68" cy="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048" name="Rectangle 37"/>
              <p:cNvSpPr>
                <a:spLocks noChangeArrowheads="1"/>
              </p:cNvSpPr>
              <p:nvPr/>
            </p:nvSpPr>
            <p:spPr bwMode="auto">
              <a:xfrm>
                <a:off x="96" y="4671"/>
                <a:ext cx="78" cy="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049" name="Rectangle 38"/>
              <p:cNvSpPr>
                <a:spLocks noChangeArrowheads="1"/>
              </p:cNvSpPr>
              <p:nvPr/>
            </p:nvSpPr>
            <p:spPr bwMode="auto">
              <a:xfrm>
                <a:off x="96" y="4825"/>
                <a:ext cx="78" cy="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050" name="Rectangle 39"/>
              <p:cNvSpPr>
                <a:spLocks noChangeArrowheads="1"/>
              </p:cNvSpPr>
              <p:nvPr/>
            </p:nvSpPr>
            <p:spPr bwMode="auto">
              <a:xfrm>
                <a:off x="96" y="4978"/>
                <a:ext cx="78" cy="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051" name="Rectangle 40"/>
              <p:cNvSpPr>
                <a:spLocks noChangeArrowheads="1"/>
              </p:cNvSpPr>
              <p:nvPr/>
            </p:nvSpPr>
            <p:spPr bwMode="auto">
              <a:xfrm>
                <a:off x="96" y="5131"/>
                <a:ext cx="282" cy="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500" b="0" i="1" u="none" strike="noStrike" cap="none" normalizeH="0" baseline="0">
                    <a:ln>
                      <a:noFill/>
                    </a:ln>
                    <a:solidFill>
                      <a:srgbClr val="FF0000"/>
                    </a:solidFill>
                    <a:effectLst/>
                    <a:latin typeface="Times New Roman" pitchFamily="18" charset="0"/>
                    <a:cs typeface="Arial" pitchFamily="34" charset="0"/>
                  </a:rPr>
                  <a:t>*Pre</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052" name="Rectangle 41"/>
              <p:cNvSpPr>
                <a:spLocks noChangeArrowheads="1"/>
              </p:cNvSpPr>
              <p:nvPr/>
            </p:nvSpPr>
            <p:spPr bwMode="auto">
              <a:xfrm>
                <a:off x="321" y="5131"/>
                <a:ext cx="88" cy="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500" b="0" i="1" u="none" strike="noStrike" cap="none" normalizeH="0" baseline="0">
                    <a:ln>
                      <a:noFill/>
                    </a:ln>
                    <a:solidFill>
                      <a:srgbClr val="FF0000"/>
                    </a:solidFill>
                    <a:effectLst/>
                    <a:latin typeface="Times New Roman" pitchFamily="18" charset="0"/>
                    <a:cs typeface="Arial" pitchFamily="34" charset="0"/>
                  </a:rPr>
                  <a:t>-</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053" name="Rectangle 42"/>
              <p:cNvSpPr>
                <a:spLocks noChangeArrowheads="1"/>
              </p:cNvSpPr>
              <p:nvPr/>
            </p:nvSpPr>
            <p:spPr bwMode="auto">
              <a:xfrm>
                <a:off x="359" y="5131"/>
                <a:ext cx="710" cy="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500" b="0" i="1" u="none" strike="noStrike" cap="none" normalizeH="0" baseline="0">
                    <a:ln>
                      <a:noFill/>
                    </a:ln>
                    <a:solidFill>
                      <a:srgbClr val="FF0000"/>
                    </a:solidFill>
                    <a:effectLst/>
                    <a:latin typeface="Times New Roman" pitchFamily="18" charset="0"/>
                    <a:cs typeface="Arial" pitchFamily="34" charset="0"/>
                  </a:rPr>
                  <a:t>Surgery Plate</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054" name="Rectangle 43"/>
              <p:cNvSpPr>
                <a:spLocks noChangeArrowheads="1"/>
              </p:cNvSpPr>
              <p:nvPr/>
            </p:nvSpPr>
            <p:spPr bwMode="auto">
              <a:xfrm>
                <a:off x="998" y="5131"/>
                <a:ext cx="79" cy="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500" b="0" i="1" u="none" strike="noStrike" cap="none" normalizeH="0" baseline="0">
                    <a:ln>
                      <a:noFill/>
                    </a:ln>
                    <a:solidFill>
                      <a:srgbClr val="FF0000"/>
                    </a:solidFill>
                    <a:effectLst/>
                    <a:latin typeface="Times New Roman" pitchFamily="18" charset="0"/>
                    <a:cs typeface="Arial" pitchFamily="34"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055" name="Rectangle 44"/>
              <p:cNvSpPr>
                <a:spLocks noChangeArrowheads="1"/>
              </p:cNvSpPr>
              <p:nvPr/>
            </p:nvSpPr>
            <p:spPr bwMode="auto">
              <a:xfrm>
                <a:off x="96" y="5285"/>
                <a:ext cx="1074" cy="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500" b="0" i="1" u="none" strike="noStrike" cap="none" normalizeH="0" baseline="0">
                    <a:ln>
                      <a:noFill/>
                    </a:ln>
                    <a:solidFill>
                      <a:srgbClr val="FF0000"/>
                    </a:solidFill>
                    <a:effectLst/>
                    <a:latin typeface="Times New Roman" pitchFamily="18" charset="0"/>
                    <a:cs typeface="Arial" pitchFamily="34" charset="0"/>
                  </a:rPr>
                  <a:t>**Post Surgery Plate</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056" name="Rectangle 45"/>
              <p:cNvSpPr>
                <a:spLocks noChangeArrowheads="1"/>
              </p:cNvSpPr>
              <p:nvPr/>
            </p:nvSpPr>
            <p:spPr bwMode="auto">
              <a:xfrm>
                <a:off x="1086" y="5285"/>
                <a:ext cx="79" cy="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500" b="0" i="1" u="none" strike="noStrike" cap="none" normalizeH="0" baseline="0">
                    <a:ln>
                      <a:noFill/>
                    </a:ln>
                    <a:solidFill>
                      <a:srgbClr val="FF0000"/>
                    </a:solidFill>
                    <a:effectLst/>
                    <a:latin typeface="Times New Roman" pitchFamily="18" charset="0"/>
                    <a:cs typeface="Arial" pitchFamily="34"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057" name="Rectangle 46"/>
              <p:cNvSpPr>
                <a:spLocks noChangeArrowheads="1"/>
              </p:cNvSpPr>
              <p:nvPr/>
            </p:nvSpPr>
            <p:spPr bwMode="auto">
              <a:xfrm>
                <a:off x="1506" y="875"/>
                <a:ext cx="348" cy="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0" i="1" u="none" strike="noStrike" cap="none" normalizeH="0" baseline="0">
                    <a:ln>
                      <a:noFill/>
                    </a:ln>
                    <a:solidFill>
                      <a:srgbClr val="000000"/>
                    </a:solidFill>
                    <a:effectLst/>
                    <a:latin typeface="Times New Roman" pitchFamily="18" charset="0"/>
                    <a:cs typeface="Arial" pitchFamily="34" charset="0"/>
                  </a:rPr>
                  <a:t>Fish</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058" name="Rectangle 47"/>
              <p:cNvSpPr>
                <a:spLocks noChangeArrowheads="1"/>
              </p:cNvSpPr>
              <p:nvPr/>
            </p:nvSpPr>
            <p:spPr bwMode="auto">
              <a:xfrm>
                <a:off x="1788" y="875"/>
                <a:ext cx="117" cy="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0" i="1" u="none" strike="noStrike" cap="none" normalizeH="0" baseline="0">
                    <a:ln>
                      <a:noFill/>
                    </a:ln>
                    <a:solidFill>
                      <a:srgbClr val="000000"/>
                    </a:solidFill>
                    <a:effectLst/>
                    <a:latin typeface="Times New Roman" pitchFamily="18" charset="0"/>
                    <a:cs typeface="Arial" pitchFamily="34" charset="0"/>
                  </a:rPr>
                  <a:t>:</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059" name="Rectangle 48"/>
              <p:cNvSpPr>
                <a:spLocks noChangeArrowheads="1"/>
              </p:cNvSpPr>
              <p:nvPr/>
            </p:nvSpPr>
            <p:spPr bwMode="auto">
              <a:xfrm>
                <a:off x="1841" y="875"/>
                <a:ext cx="104" cy="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0" i="1" u="none" strike="noStrike" cap="none" normalizeH="0" baseline="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060" name="Rectangle 49"/>
              <p:cNvSpPr>
                <a:spLocks noChangeArrowheads="1"/>
              </p:cNvSpPr>
              <p:nvPr/>
            </p:nvSpPr>
            <p:spPr bwMode="auto">
              <a:xfrm>
                <a:off x="1881" y="925"/>
                <a:ext cx="784" cy="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1" i="1" u="none" strike="noStrike" cap="none" normalizeH="0" baseline="0">
                    <a:ln>
                      <a:noFill/>
                    </a:ln>
                    <a:solidFill>
                      <a:srgbClr val="000000"/>
                    </a:solidFill>
                    <a:effectLst/>
                    <a:latin typeface="Times New Roman" pitchFamily="18" charset="0"/>
                    <a:cs typeface="Arial" pitchFamily="34" charset="0"/>
                  </a:rPr>
                  <a:t>Salmon, Tilapia,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061" name="Rectangle 50"/>
              <p:cNvSpPr>
                <a:spLocks noChangeArrowheads="1"/>
              </p:cNvSpPr>
              <p:nvPr/>
            </p:nvSpPr>
            <p:spPr bwMode="auto">
              <a:xfrm>
                <a:off x="1506" y="1035"/>
                <a:ext cx="282"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62" name="Rectangle 51"/>
              <p:cNvSpPr>
                <a:spLocks noChangeArrowheads="1"/>
              </p:cNvSpPr>
              <p:nvPr/>
            </p:nvSpPr>
            <p:spPr bwMode="auto">
              <a:xfrm>
                <a:off x="1841" y="1035"/>
                <a:ext cx="40"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63" name="Rectangle 52"/>
              <p:cNvSpPr>
                <a:spLocks noChangeArrowheads="1"/>
              </p:cNvSpPr>
              <p:nvPr/>
            </p:nvSpPr>
            <p:spPr bwMode="auto">
              <a:xfrm>
                <a:off x="1506" y="1056"/>
                <a:ext cx="273" cy="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1" i="1" u="none" strike="noStrike" cap="none" normalizeH="0" baseline="0">
                    <a:ln>
                      <a:noFill/>
                    </a:ln>
                    <a:solidFill>
                      <a:srgbClr val="000000"/>
                    </a:solidFill>
                    <a:effectLst/>
                    <a:latin typeface="Times New Roman" pitchFamily="18" charset="0"/>
                    <a:cs typeface="Arial" pitchFamily="34" charset="0"/>
                  </a:rPr>
                  <a:t>Mahi</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064" name="Rectangle 53"/>
              <p:cNvSpPr>
                <a:spLocks noChangeArrowheads="1"/>
              </p:cNvSpPr>
              <p:nvPr/>
            </p:nvSpPr>
            <p:spPr bwMode="auto">
              <a:xfrm>
                <a:off x="1731" y="1056"/>
                <a:ext cx="77" cy="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1" i="1" u="none" strike="noStrike" cap="none" normalizeH="0" baseline="0">
                    <a:ln>
                      <a:noFill/>
                    </a:ln>
                    <a:solidFill>
                      <a:srgbClr val="000000"/>
                    </a:solidFill>
                    <a:effectLst/>
                    <a:latin typeface="Times New Roman" pitchFamily="18" charset="0"/>
                    <a:cs typeface="Arial" pitchFamily="34" charset="0"/>
                  </a:rPr>
                  <a:t>-</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065" name="Rectangle 54"/>
              <p:cNvSpPr>
                <a:spLocks noChangeArrowheads="1"/>
              </p:cNvSpPr>
              <p:nvPr/>
            </p:nvSpPr>
            <p:spPr bwMode="auto">
              <a:xfrm>
                <a:off x="1765" y="1056"/>
                <a:ext cx="954" cy="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1" i="1" u="none" strike="noStrike" cap="none" normalizeH="0" baseline="0">
                    <a:ln>
                      <a:noFill/>
                    </a:ln>
                    <a:solidFill>
                      <a:srgbClr val="000000"/>
                    </a:solidFill>
                    <a:effectLst/>
                    <a:latin typeface="Times New Roman" pitchFamily="18" charset="0"/>
                    <a:cs typeface="Arial" pitchFamily="34" charset="0"/>
                  </a:rPr>
                  <a:t>Mahi, Cod, Flounder</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066" name="Rectangle 55"/>
              <p:cNvSpPr>
                <a:spLocks noChangeArrowheads="1"/>
              </p:cNvSpPr>
              <p:nvPr/>
            </p:nvSpPr>
            <p:spPr bwMode="auto">
              <a:xfrm>
                <a:off x="2653" y="1077"/>
                <a:ext cx="52" cy="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067" name="Rectangle 56"/>
              <p:cNvSpPr>
                <a:spLocks noChangeArrowheads="1"/>
              </p:cNvSpPr>
              <p:nvPr/>
            </p:nvSpPr>
            <p:spPr bwMode="auto">
              <a:xfrm>
                <a:off x="1766" y="1172"/>
                <a:ext cx="529"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1" i="1" u="none" strike="noStrike" cap="none" normalizeH="0" baseline="0">
                    <a:ln>
                      <a:noFill/>
                    </a:ln>
                    <a:solidFill>
                      <a:srgbClr val="000000"/>
                    </a:solidFill>
                    <a:effectLst/>
                    <a:latin typeface="Times New Roman" pitchFamily="18" charset="0"/>
                    <a:cs typeface="Arial" pitchFamily="34" charset="0"/>
                  </a:rPr>
                  <a:t>Flavor Profile:</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068" name="Rectangle 57"/>
              <p:cNvSpPr>
                <a:spLocks noChangeArrowheads="1"/>
              </p:cNvSpPr>
              <p:nvPr/>
            </p:nvSpPr>
            <p:spPr bwMode="auto">
              <a:xfrm>
                <a:off x="2259" y="1172"/>
                <a:ext cx="53"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1" i="1" u="none" strike="noStrike" cap="none" normalizeH="0" baseline="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069" name="Rectangle 58"/>
              <p:cNvSpPr>
                <a:spLocks noChangeArrowheads="1"/>
              </p:cNvSpPr>
              <p:nvPr/>
            </p:nvSpPr>
            <p:spPr bwMode="auto">
              <a:xfrm>
                <a:off x="1896" y="1257"/>
                <a:ext cx="85" cy="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Symbol" pitchFamily="18" charset="2"/>
                    <a:cs typeface="Arial" pitchFamily="34" charset="0"/>
                  </a:rPr>
                  <a:t>·</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070" name="Rectangle 59"/>
              <p:cNvSpPr>
                <a:spLocks noChangeArrowheads="1"/>
              </p:cNvSpPr>
              <p:nvPr/>
            </p:nvSpPr>
            <p:spPr bwMode="auto">
              <a:xfrm>
                <a:off x="1932" y="1266"/>
                <a:ext cx="57"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itchFamily="34" charset="0"/>
                    <a:cs typeface="Arial" pitchFamily="34"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071" name="Rectangle 60"/>
              <p:cNvSpPr>
                <a:spLocks noChangeArrowheads="1"/>
              </p:cNvSpPr>
              <p:nvPr/>
            </p:nvSpPr>
            <p:spPr bwMode="auto">
              <a:xfrm>
                <a:off x="2026" y="1267"/>
                <a:ext cx="370" cy="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Times New Roman" pitchFamily="18" charset="0"/>
                    <a:cs typeface="Arial" pitchFamily="34" charset="0"/>
                  </a:rPr>
                  <a:t>Blackened</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072" name="Rectangle 61"/>
              <p:cNvSpPr>
                <a:spLocks noChangeArrowheads="1"/>
              </p:cNvSpPr>
              <p:nvPr/>
            </p:nvSpPr>
            <p:spPr bwMode="auto">
              <a:xfrm>
                <a:off x="2362" y="1267"/>
                <a:ext cx="52" cy="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073" name="Rectangle 62"/>
              <p:cNvSpPr>
                <a:spLocks noChangeArrowheads="1"/>
              </p:cNvSpPr>
              <p:nvPr/>
            </p:nvSpPr>
            <p:spPr bwMode="auto">
              <a:xfrm>
                <a:off x="1896" y="1355"/>
                <a:ext cx="85" cy="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Symbol" pitchFamily="18" charset="2"/>
                    <a:cs typeface="Arial" pitchFamily="34" charset="0"/>
                  </a:rPr>
                  <a:t>·</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074" name="Rectangle 63"/>
              <p:cNvSpPr>
                <a:spLocks noChangeArrowheads="1"/>
              </p:cNvSpPr>
              <p:nvPr/>
            </p:nvSpPr>
            <p:spPr bwMode="auto">
              <a:xfrm>
                <a:off x="1932" y="1364"/>
                <a:ext cx="57"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itchFamily="34" charset="0"/>
                    <a:cs typeface="Arial" pitchFamily="34"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075" name="Rectangle 64"/>
              <p:cNvSpPr>
                <a:spLocks noChangeArrowheads="1"/>
              </p:cNvSpPr>
              <p:nvPr/>
            </p:nvSpPr>
            <p:spPr bwMode="auto">
              <a:xfrm>
                <a:off x="2026" y="1365"/>
                <a:ext cx="490" cy="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Times New Roman" pitchFamily="18" charset="0"/>
                    <a:cs typeface="Arial" pitchFamily="34" charset="0"/>
                  </a:rPr>
                  <a:t>Chipotle BBQ</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076" name="Rectangle 65"/>
              <p:cNvSpPr>
                <a:spLocks noChangeArrowheads="1"/>
              </p:cNvSpPr>
              <p:nvPr/>
            </p:nvSpPr>
            <p:spPr bwMode="auto">
              <a:xfrm>
                <a:off x="2483" y="1365"/>
                <a:ext cx="52" cy="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077" name="Rectangle 66"/>
              <p:cNvSpPr>
                <a:spLocks noChangeArrowheads="1"/>
              </p:cNvSpPr>
              <p:nvPr/>
            </p:nvSpPr>
            <p:spPr bwMode="auto">
              <a:xfrm>
                <a:off x="1896" y="1452"/>
                <a:ext cx="85" cy="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Symbol" pitchFamily="18" charset="2"/>
                    <a:cs typeface="Arial" pitchFamily="34" charset="0"/>
                  </a:rPr>
                  <a:t>·</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078" name="Rectangle 67"/>
              <p:cNvSpPr>
                <a:spLocks noChangeArrowheads="1"/>
              </p:cNvSpPr>
              <p:nvPr/>
            </p:nvSpPr>
            <p:spPr bwMode="auto">
              <a:xfrm>
                <a:off x="1932" y="1461"/>
                <a:ext cx="57"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itchFamily="34" charset="0"/>
                    <a:cs typeface="Arial" pitchFamily="34"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079" name="Rectangle 68"/>
              <p:cNvSpPr>
                <a:spLocks noChangeArrowheads="1"/>
              </p:cNvSpPr>
              <p:nvPr/>
            </p:nvSpPr>
            <p:spPr bwMode="auto">
              <a:xfrm>
                <a:off x="2026" y="1462"/>
                <a:ext cx="488" cy="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Times New Roman" pitchFamily="18" charset="0"/>
                    <a:cs typeface="Arial" pitchFamily="34" charset="0"/>
                  </a:rPr>
                  <a:t>Coconut Lime</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080" name="Rectangle 69"/>
              <p:cNvSpPr>
                <a:spLocks noChangeArrowheads="1"/>
              </p:cNvSpPr>
              <p:nvPr/>
            </p:nvSpPr>
            <p:spPr bwMode="auto">
              <a:xfrm>
                <a:off x="2483" y="1462"/>
                <a:ext cx="52" cy="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081" name="Rectangle 70"/>
              <p:cNvSpPr>
                <a:spLocks noChangeArrowheads="1"/>
              </p:cNvSpPr>
              <p:nvPr/>
            </p:nvSpPr>
            <p:spPr bwMode="auto">
              <a:xfrm>
                <a:off x="1896" y="1549"/>
                <a:ext cx="85" cy="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Symbol" pitchFamily="18" charset="2"/>
                    <a:cs typeface="Arial" pitchFamily="34" charset="0"/>
                  </a:rPr>
                  <a:t>·</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082" name="Rectangle 71"/>
              <p:cNvSpPr>
                <a:spLocks noChangeArrowheads="1"/>
              </p:cNvSpPr>
              <p:nvPr/>
            </p:nvSpPr>
            <p:spPr bwMode="auto">
              <a:xfrm>
                <a:off x="1932" y="1558"/>
                <a:ext cx="57"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itchFamily="34" charset="0"/>
                    <a:cs typeface="Arial" pitchFamily="34"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083" name="Rectangle 72"/>
              <p:cNvSpPr>
                <a:spLocks noChangeArrowheads="1"/>
              </p:cNvSpPr>
              <p:nvPr/>
            </p:nvSpPr>
            <p:spPr bwMode="auto">
              <a:xfrm>
                <a:off x="2026" y="1559"/>
                <a:ext cx="156" cy="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Times New Roman" pitchFamily="18" charset="0"/>
                    <a:cs typeface="Arial" pitchFamily="34" charset="0"/>
                  </a:rPr>
                  <a:t>Dill</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084" name="Rectangle 73"/>
              <p:cNvSpPr>
                <a:spLocks noChangeArrowheads="1"/>
              </p:cNvSpPr>
              <p:nvPr/>
            </p:nvSpPr>
            <p:spPr bwMode="auto">
              <a:xfrm>
                <a:off x="2150" y="1559"/>
                <a:ext cx="52" cy="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085" name="Rectangle 74"/>
              <p:cNvSpPr>
                <a:spLocks noChangeArrowheads="1"/>
              </p:cNvSpPr>
              <p:nvPr/>
            </p:nvSpPr>
            <p:spPr bwMode="auto">
              <a:xfrm>
                <a:off x="1896" y="1647"/>
                <a:ext cx="85" cy="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Symbol" pitchFamily="18" charset="2"/>
                    <a:cs typeface="Arial" pitchFamily="34" charset="0"/>
                  </a:rPr>
                  <a:t>·</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086" name="Rectangle 75"/>
              <p:cNvSpPr>
                <a:spLocks noChangeArrowheads="1"/>
              </p:cNvSpPr>
              <p:nvPr/>
            </p:nvSpPr>
            <p:spPr bwMode="auto">
              <a:xfrm>
                <a:off x="1932" y="1656"/>
                <a:ext cx="57"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itchFamily="34" charset="0"/>
                    <a:cs typeface="Arial" pitchFamily="34"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087" name="Rectangle 76"/>
              <p:cNvSpPr>
                <a:spLocks noChangeArrowheads="1"/>
              </p:cNvSpPr>
              <p:nvPr/>
            </p:nvSpPr>
            <p:spPr bwMode="auto">
              <a:xfrm>
                <a:off x="2026" y="1657"/>
                <a:ext cx="332" cy="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Times New Roman" pitchFamily="18" charset="0"/>
                    <a:cs typeface="Arial" pitchFamily="34" charset="0"/>
                  </a:rPr>
                  <a:t>Jalapeno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088" name="Rectangle 77"/>
              <p:cNvSpPr>
                <a:spLocks noChangeArrowheads="1"/>
              </p:cNvSpPr>
              <p:nvPr/>
            </p:nvSpPr>
            <p:spPr bwMode="auto">
              <a:xfrm>
                <a:off x="2324" y="1657"/>
                <a:ext cx="257" cy="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Times New Roman" pitchFamily="18" charset="0"/>
                    <a:cs typeface="Arial" pitchFamily="34" charset="0"/>
                  </a:rPr>
                  <a:t>Mango</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089" name="Rectangle 78"/>
              <p:cNvSpPr>
                <a:spLocks noChangeArrowheads="1"/>
              </p:cNvSpPr>
              <p:nvPr/>
            </p:nvSpPr>
            <p:spPr bwMode="auto">
              <a:xfrm>
                <a:off x="2549" y="1657"/>
                <a:ext cx="52" cy="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090" name="Rectangle 79"/>
              <p:cNvSpPr>
                <a:spLocks noChangeArrowheads="1"/>
              </p:cNvSpPr>
              <p:nvPr/>
            </p:nvSpPr>
            <p:spPr bwMode="auto">
              <a:xfrm>
                <a:off x="1896" y="1744"/>
                <a:ext cx="85" cy="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Symbol" pitchFamily="18" charset="2"/>
                    <a:cs typeface="Arial" pitchFamily="34" charset="0"/>
                  </a:rPr>
                  <a:t>·</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091" name="Rectangle 80"/>
              <p:cNvSpPr>
                <a:spLocks noChangeArrowheads="1"/>
              </p:cNvSpPr>
              <p:nvPr/>
            </p:nvSpPr>
            <p:spPr bwMode="auto">
              <a:xfrm>
                <a:off x="1932" y="1753"/>
                <a:ext cx="57"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itchFamily="34" charset="0"/>
                    <a:cs typeface="Arial" pitchFamily="34"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092" name="Rectangle 81"/>
              <p:cNvSpPr>
                <a:spLocks noChangeArrowheads="1"/>
              </p:cNvSpPr>
              <p:nvPr/>
            </p:nvSpPr>
            <p:spPr bwMode="auto">
              <a:xfrm>
                <a:off x="2026" y="1754"/>
                <a:ext cx="165" cy="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Times New Roman" pitchFamily="18" charset="0"/>
                    <a:cs typeface="Arial" pitchFamily="34" charset="0"/>
                  </a:rPr>
                  <a:t>Jerk</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093" name="Rectangle 82"/>
              <p:cNvSpPr>
                <a:spLocks noChangeArrowheads="1"/>
              </p:cNvSpPr>
              <p:nvPr/>
            </p:nvSpPr>
            <p:spPr bwMode="auto">
              <a:xfrm>
                <a:off x="2159" y="1754"/>
                <a:ext cx="52" cy="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094" name="Rectangle 83"/>
              <p:cNvSpPr>
                <a:spLocks noChangeArrowheads="1"/>
              </p:cNvSpPr>
              <p:nvPr/>
            </p:nvSpPr>
            <p:spPr bwMode="auto">
              <a:xfrm>
                <a:off x="1896" y="1842"/>
                <a:ext cx="85" cy="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Symbol" pitchFamily="18" charset="2"/>
                    <a:cs typeface="Arial" pitchFamily="34" charset="0"/>
                  </a:rPr>
                  <a:t>·</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095" name="Rectangle 84"/>
              <p:cNvSpPr>
                <a:spLocks noChangeArrowheads="1"/>
              </p:cNvSpPr>
              <p:nvPr/>
            </p:nvSpPr>
            <p:spPr bwMode="auto">
              <a:xfrm>
                <a:off x="1932" y="1851"/>
                <a:ext cx="57"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itchFamily="34" charset="0"/>
                    <a:cs typeface="Arial" pitchFamily="34"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096" name="Rectangle 85"/>
              <p:cNvSpPr>
                <a:spLocks noChangeArrowheads="1"/>
              </p:cNvSpPr>
              <p:nvPr/>
            </p:nvSpPr>
            <p:spPr bwMode="auto">
              <a:xfrm>
                <a:off x="2026" y="1852"/>
                <a:ext cx="501" cy="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Times New Roman" pitchFamily="18" charset="0"/>
                    <a:cs typeface="Arial" pitchFamily="34" charset="0"/>
                  </a:rPr>
                  <a:t>Lemon, Basil,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097" name="Rectangle 86"/>
              <p:cNvSpPr>
                <a:spLocks noChangeArrowheads="1"/>
              </p:cNvSpPr>
              <p:nvPr/>
            </p:nvSpPr>
            <p:spPr bwMode="auto">
              <a:xfrm>
                <a:off x="2026" y="1944"/>
                <a:ext cx="257" cy="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Times New Roman" pitchFamily="18" charset="0"/>
                    <a:cs typeface="Arial" pitchFamily="34" charset="0"/>
                  </a:rPr>
                  <a:t>Thyme</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098" name="Rectangle 87"/>
              <p:cNvSpPr>
                <a:spLocks noChangeArrowheads="1"/>
              </p:cNvSpPr>
              <p:nvPr/>
            </p:nvSpPr>
            <p:spPr bwMode="auto">
              <a:xfrm>
                <a:off x="2252" y="1944"/>
                <a:ext cx="52" cy="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099" name="Rectangle 88"/>
              <p:cNvSpPr>
                <a:spLocks noChangeArrowheads="1"/>
              </p:cNvSpPr>
              <p:nvPr/>
            </p:nvSpPr>
            <p:spPr bwMode="auto">
              <a:xfrm>
                <a:off x="1896" y="2030"/>
                <a:ext cx="85" cy="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Symbol" pitchFamily="18" charset="2"/>
                    <a:cs typeface="Arial" pitchFamily="34" charset="0"/>
                  </a:rPr>
                  <a:t>·</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100" name="Rectangle 89"/>
              <p:cNvSpPr>
                <a:spLocks noChangeArrowheads="1"/>
              </p:cNvSpPr>
              <p:nvPr/>
            </p:nvSpPr>
            <p:spPr bwMode="auto">
              <a:xfrm>
                <a:off x="1932" y="2039"/>
                <a:ext cx="57"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itchFamily="34" charset="0"/>
                    <a:cs typeface="Arial" pitchFamily="34"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101" name="Rectangle 90"/>
              <p:cNvSpPr>
                <a:spLocks noChangeArrowheads="1"/>
              </p:cNvSpPr>
              <p:nvPr/>
            </p:nvSpPr>
            <p:spPr bwMode="auto">
              <a:xfrm>
                <a:off x="2026" y="2040"/>
                <a:ext cx="639" cy="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Times New Roman" pitchFamily="18" charset="0"/>
                    <a:cs typeface="Arial" pitchFamily="34" charset="0"/>
                  </a:rPr>
                  <a:t>Pineapple Teriyaki</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102" name="Rectangle 91"/>
              <p:cNvSpPr>
                <a:spLocks noChangeArrowheads="1"/>
              </p:cNvSpPr>
              <p:nvPr/>
            </p:nvSpPr>
            <p:spPr bwMode="auto">
              <a:xfrm>
                <a:off x="2629" y="2040"/>
                <a:ext cx="52" cy="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103" name="Rectangle 92"/>
              <p:cNvSpPr>
                <a:spLocks noChangeArrowheads="1"/>
              </p:cNvSpPr>
              <p:nvPr/>
            </p:nvSpPr>
            <p:spPr bwMode="auto">
              <a:xfrm>
                <a:off x="1506" y="2137"/>
                <a:ext cx="348" cy="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0" i="1" u="none" strike="noStrike" cap="none" normalizeH="0" baseline="0">
                    <a:ln>
                      <a:noFill/>
                    </a:ln>
                    <a:solidFill>
                      <a:srgbClr val="000000"/>
                    </a:solidFill>
                    <a:effectLst/>
                    <a:latin typeface="Times New Roman" pitchFamily="18" charset="0"/>
                    <a:cs typeface="Arial" pitchFamily="34" charset="0"/>
                  </a:rPr>
                  <a:t>Beef</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104" name="Rectangle 93"/>
              <p:cNvSpPr>
                <a:spLocks noChangeArrowheads="1"/>
              </p:cNvSpPr>
              <p:nvPr/>
            </p:nvSpPr>
            <p:spPr bwMode="auto">
              <a:xfrm>
                <a:off x="1788" y="2137"/>
                <a:ext cx="117" cy="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0" i="1" u="none" strike="noStrike" cap="none" normalizeH="0" baseline="0">
                    <a:ln>
                      <a:noFill/>
                    </a:ln>
                    <a:solidFill>
                      <a:srgbClr val="000000"/>
                    </a:solidFill>
                    <a:effectLst/>
                    <a:latin typeface="Times New Roman" pitchFamily="18" charset="0"/>
                    <a:cs typeface="Arial" pitchFamily="34" charset="0"/>
                  </a:rPr>
                  <a:t>:</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105" name="Rectangle 94"/>
              <p:cNvSpPr>
                <a:spLocks noChangeArrowheads="1"/>
              </p:cNvSpPr>
              <p:nvPr/>
            </p:nvSpPr>
            <p:spPr bwMode="auto">
              <a:xfrm>
                <a:off x="1841" y="2137"/>
                <a:ext cx="104" cy="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0" i="1" u="none" strike="noStrike" cap="none" normalizeH="0" baseline="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106" name="Rectangle 95"/>
              <p:cNvSpPr>
                <a:spLocks noChangeArrowheads="1"/>
              </p:cNvSpPr>
              <p:nvPr/>
            </p:nvSpPr>
            <p:spPr bwMode="auto">
              <a:xfrm>
                <a:off x="1506" y="2296"/>
                <a:ext cx="282"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7" name="Rectangle 96"/>
              <p:cNvSpPr>
                <a:spLocks noChangeArrowheads="1"/>
              </p:cNvSpPr>
              <p:nvPr/>
            </p:nvSpPr>
            <p:spPr bwMode="auto">
              <a:xfrm>
                <a:off x="1896" y="2311"/>
                <a:ext cx="85" cy="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Symbol" pitchFamily="18" charset="2"/>
                    <a:cs typeface="Arial" pitchFamily="34" charset="0"/>
                  </a:rPr>
                  <a:t>·</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108" name="Rectangle 97"/>
              <p:cNvSpPr>
                <a:spLocks noChangeArrowheads="1"/>
              </p:cNvSpPr>
              <p:nvPr/>
            </p:nvSpPr>
            <p:spPr bwMode="auto">
              <a:xfrm>
                <a:off x="1932" y="2320"/>
                <a:ext cx="57"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itchFamily="34" charset="0"/>
                    <a:cs typeface="Arial" pitchFamily="34"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109" name="Rectangle 98"/>
              <p:cNvSpPr>
                <a:spLocks noChangeArrowheads="1"/>
              </p:cNvSpPr>
              <p:nvPr/>
            </p:nvSpPr>
            <p:spPr bwMode="auto">
              <a:xfrm>
                <a:off x="2026" y="2321"/>
                <a:ext cx="607" cy="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Times New Roman" pitchFamily="18" charset="0"/>
                    <a:cs typeface="Arial" pitchFamily="34" charset="0"/>
                  </a:rPr>
                  <a:t>Low Fat Meatloaf</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110" name="Rectangle 99"/>
              <p:cNvSpPr>
                <a:spLocks noChangeArrowheads="1"/>
              </p:cNvSpPr>
              <p:nvPr/>
            </p:nvSpPr>
            <p:spPr bwMode="auto">
              <a:xfrm>
                <a:off x="2600" y="2321"/>
                <a:ext cx="52" cy="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111" name="Rectangle 100"/>
              <p:cNvSpPr>
                <a:spLocks noChangeArrowheads="1"/>
              </p:cNvSpPr>
              <p:nvPr/>
            </p:nvSpPr>
            <p:spPr bwMode="auto">
              <a:xfrm>
                <a:off x="1896" y="2408"/>
                <a:ext cx="85" cy="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Symbol" pitchFamily="18" charset="2"/>
                    <a:cs typeface="Arial" pitchFamily="34" charset="0"/>
                  </a:rPr>
                  <a:t>·</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112" name="Rectangle 101"/>
              <p:cNvSpPr>
                <a:spLocks noChangeArrowheads="1"/>
              </p:cNvSpPr>
              <p:nvPr/>
            </p:nvSpPr>
            <p:spPr bwMode="auto">
              <a:xfrm>
                <a:off x="1932" y="2417"/>
                <a:ext cx="57"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itchFamily="34" charset="0"/>
                    <a:cs typeface="Arial" pitchFamily="34"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113" name="Rectangle 102"/>
              <p:cNvSpPr>
                <a:spLocks noChangeArrowheads="1"/>
              </p:cNvSpPr>
              <p:nvPr/>
            </p:nvSpPr>
            <p:spPr bwMode="auto">
              <a:xfrm>
                <a:off x="2026" y="2418"/>
                <a:ext cx="661" cy="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Times New Roman" pitchFamily="18" charset="0"/>
                    <a:cs typeface="Arial" pitchFamily="34" charset="0"/>
                  </a:rPr>
                  <a:t>Roasted Tenderloin</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114" name="Rectangle 103"/>
              <p:cNvSpPr>
                <a:spLocks noChangeArrowheads="1"/>
              </p:cNvSpPr>
              <p:nvPr/>
            </p:nvSpPr>
            <p:spPr bwMode="auto">
              <a:xfrm>
                <a:off x="2651" y="2418"/>
                <a:ext cx="52" cy="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115" name="Rectangle 104"/>
              <p:cNvSpPr>
                <a:spLocks noChangeArrowheads="1"/>
              </p:cNvSpPr>
              <p:nvPr/>
            </p:nvSpPr>
            <p:spPr bwMode="auto">
              <a:xfrm>
                <a:off x="1896" y="2506"/>
                <a:ext cx="85" cy="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Symbol" pitchFamily="18" charset="2"/>
                    <a:cs typeface="Arial" pitchFamily="34" charset="0"/>
                  </a:rPr>
                  <a:t>·</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116" name="Rectangle 105"/>
              <p:cNvSpPr>
                <a:spLocks noChangeArrowheads="1"/>
              </p:cNvSpPr>
              <p:nvPr/>
            </p:nvSpPr>
            <p:spPr bwMode="auto">
              <a:xfrm>
                <a:off x="1932" y="2515"/>
                <a:ext cx="57"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itchFamily="34" charset="0"/>
                    <a:cs typeface="Arial" pitchFamily="34"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117" name="Rectangle 106"/>
              <p:cNvSpPr>
                <a:spLocks noChangeArrowheads="1"/>
              </p:cNvSpPr>
              <p:nvPr/>
            </p:nvSpPr>
            <p:spPr bwMode="auto">
              <a:xfrm>
                <a:off x="2026" y="2516"/>
                <a:ext cx="252" cy="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Times New Roman" pitchFamily="18" charset="0"/>
                    <a:cs typeface="Arial" pitchFamily="34" charset="0"/>
                  </a:rPr>
                  <a:t>Sliced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118" name="Rectangle 107"/>
              <p:cNvSpPr>
                <a:spLocks noChangeArrowheads="1"/>
              </p:cNvSpPr>
              <p:nvPr/>
            </p:nvSpPr>
            <p:spPr bwMode="auto">
              <a:xfrm>
                <a:off x="2245" y="2516"/>
                <a:ext cx="404" cy="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Times New Roman" pitchFamily="18" charset="0"/>
                    <a:cs typeface="Arial" pitchFamily="34" charset="0"/>
                  </a:rPr>
                  <a:t>Tenderloin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119" name="Rectangle 108"/>
              <p:cNvSpPr>
                <a:spLocks noChangeArrowheads="1"/>
              </p:cNvSpPr>
              <p:nvPr/>
            </p:nvSpPr>
            <p:spPr bwMode="auto">
              <a:xfrm>
                <a:off x="2026" y="2608"/>
                <a:ext cx="387" cy="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Times New Roman" pitchFamily="18" charset="0"/>
                    <a:cs typeface="Arial" pitchFamily="34" charset="0"/>
                  </a:rPr>
                  <a:t>with apple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120" name="Rectangle 109"/>
              <p:cNvSpPr>
                <a:spLocks noChangeArrowheads="1"/>
              </p:cNvSpPr>
              <p:nvPr/>
            </p:nvSpPr>
            <p:spPr bwMode="auto">
              <a:xfrm>
                <a:off x="2380" y="2608"/>
                <a:ext cx="71" cy="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Times New Roman" pitchFamily="18" charset="0"/>
                    <a:cs typeface="Arial" pitchFamily="34" charset="0"/>
                  </a:rPr>
                  <a:t>g</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121" name="Rectangle 110"/>
              <p:cNvSpPr>
                <a:spLocks noChangeArrowheads="1"/>
              </p:cNvSpPr>
              <p:nvPr/>
            </p:nvSpPr>
            <p:spPr bwMode="auto">
              <a:xfrm>
                <a:off x="2419" y="2608"/>
                <a:ext cx="228" cy="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Times New Roman" pitchFamily="18" charset="0"/>
                    <a:cs typeface="Arial" pitchFamily="34" charset="0"/>
                  </a:rPr>
                  <a:t>arnish</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122" name="Rectangle 111"/>
              <p:cNvSpPr>
                <a:spLocks noChangeArrowheads="1"/>
              </p:cNvSpPr>
              <p:nvPr/>
            </p:nvSpPr>
            <p:spPr bwMode="auto">
              <a:xfrm>
                <a:off x="2613" y="2608"/>
                <a:ext cx="52" cy="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123" name="Rectangle 112"/>
              <p:cNvSpPr>
                <a:spLocks noChangeArrowheads="1"/>
              </p:cNvSpPr>
              <p:nvPr/>
            </p:nvSpPr>
            <p:spPr bwMode="auto">
              <a:xfrm>
                <a:off x="1896" y="2695"/>
                <a:ext cx="85" cy="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Symbol" pitchFamily="18" charset="2"/>
                    <a:cs typeface="Arial" pitchFamily="34" charset="0"/>
                  </a:rPr>
                  <a:t>·</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124" name="Rectangle 113"/>
              <p:cNvSpPr>
                <a:spLocks noChangeArrowheads="1"/>
              </p:cNvSpPr>
              <p:nvPr/>
            </p:nvSpPr>
            <p:spPr bwMode="auto">
              <a:xfrm>
                <a:off x="1932" y="2704"/>
                <a:ext cx="57"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itchFamily="34" charset="0"/>
                    <a:cs typeface="Arial" pitchFamily="34"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125" name="Rectangle 114"/>
              <p:cNvSpPr>
                <a:spLocks noChangeArrowheads="1"/>
              </p:cNvSpPr>
              <p:nvPr/>
            </p:nvSpPr>
            <p:spPr bwMode="auto">
              <a:xfrm>
                <a:off x="2026" y="2705"/>
                <a:ext cx="147" cy="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Times New Roman" pitchFamily="18" charset="0"/>
                    <a:cs typeface="Arial" pitchFamily="34" charset="0"/>
                  </a:rPr>
                  <a:t>Stir</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126" name="Rectangle 115"/>
              <p:cNvSpPr>
                <a:spLocks noChangeArrowheads="1"/>
              </p:cNvSpPr>
              <p:nvPr/>
            </p:nvSpPr>
            <p:spPr bwMode="auto">
              <a:xfrm>
                <a:off x="2141" y="2705"/>
                <a:ext cx="58" cy="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Times New Roman" pitchFamily="18" charset="0"/>
                    <a:cs typeface="Arial" pitchFamily="34" charset="0"/>
                  </a:rPr>
                  <a:t>-</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127" name="Rectangle 116"/>
              <p:cNvSpPr>
                <a:spLocks noChangeArrowheads="1"/>
              </p:cNvSpPr>
              <p:nvPr/>
            </p:nvSpPr>
            <p:spPr bwMode="auto">
              <a:xfrm>
                <a:off x="2167" y="2705"/>
                <a:ext cx="124" cy="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Times New Roman" pitchFamily="18" charset="0"/>
                    <a:cs typeface="Arial" pitchFamily="34" charset="0"/>
                  </a:rPr>
                  <a:t>fry</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128" name="Rectangle 117"/>
              <p:cNvSpPr>
                <a:spLocks noChangeArrowheads="1"/>
              </p:cNvSpPr>
              <p:nvPr/>
            </p:nvSpPr>
            <p:spPr bwMode="auto">
              <a:xfrm>
                <a:off x="2260" y="2705"/>
                <a:ext cx="52" cy="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129" name="Rectangle 118"/>
              <p:cNvSpPr>
                <a:spLocks noChangeArrowheads="1"/>
              </p:cNvSpPr>
              <p:nvPr/>
            </p:nvSpPr>
            <p:spPr bwMode="auto">
              <a:xfrm>
                <a:off x="1896" y="2793"/>
                <a:ext cx="85" cy="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Symbol" pitchFamily="18" charset="2"/>
                    <a:cs typeface="Arial" pitchFamily="34" charset="0"/>
                  </a:rPr>
                  <a:t>·</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130" name="Rectangle 119"/>
              <p:cNvSpPr>
                <a:spLocks noChangeArrowheads="1"/>
              </p:cNvSpPr>
              <p:nvPr/>
            </p:nvSpPr>
            <p:spPr bwMode="auto">
              <a:xfrm>
                <a:off x="1932" y="2802"/>
                <a:ext cx="57"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itchFamily="34" charset="0"/>
                    <a:cs typeface="Arial" pitchFamily="34"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131" name="Rectangle 120"/>
              <p:cNvSpPr>
                <a:spLocks noChangeArrowheads="1"/>
              </p:cNvSpPr>
              <p:nvPr/>
            </p:nvSpPr>
            <p:spPr bwMode="auto">
              <a:xfrm>
                <a:off x="2026" y="2803"/>
                <a:ext cx="158" cy="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Times New Roman" pitchFamily="18" charset="0"/>
                    <a:cs typeface="Arial" pitchFamily="34" charset="0"/>
                  </a:rPr>
                  <a:t>Tex</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132" name="Rectangle 121"/>
              <p:cNvSpPr>
                <a:spLocks noChangeArrowheads="1"/>
              </p:cNvSpPr>
              <p:nvPr/>
            </p:nvSpPr>
            <p:spPr bwMode="auto">
              <a:xfrm>
                <a:off x="2151" y="2803"/>
                <a:ext cx="58" cy="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Times New Roman" pitchFamily="18" charset="0"/>
                    <a:cs typeface="Arial" pitchFamily="34" charset="0"/>
                  </a:rPr>
                  <a:t>-</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133" name="Rectangle 122"/>
              <p:cNvSpPr>
                <a:spLocks noChangeArrowheads="1"/>
              </p:cNvSpPr>
              <p:nvPr/>
            </p:nvSpPr>
            <p:spPr bwMode="auto">
              <a:xfrm>
                <a:off x="2176" y="2803"/>
                <a:ext cx="179" cy="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Times New Roman" pitchFamily="18" charset="0"/>
                    <a:cs typeface="Arial" pitchFamily="34" charset="0"/>
                  </a:rPr>
                  <a:t>Mex</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134" name="Rectangle 123"/>
              <p:cNvSpPr>
                <a:spLocks noChangeArrowheads="1"/>
              </p:cNvSpPr>
              <p:nvPr/>
            </p:nvSpPr>
            <p:spPr bwMode="auto">
              <a:xfrm>
                <a:off x="2322" y="2803"/>
                <a:ext cx="52" cy="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135" name="Rectangle 124"/>
              <p:cNvSpPr>
                <a:spLocks noChangeArrowheads="1"/>
              </p:cNvSpPr>
              <p:nvPr/>
            </p:nvSpPr>
            <p:spPr bwMode="auto">
              <a:xfrm>
                <a:off x="1896" y="2890"/>
                <a:ext cx="85" cy="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Symbol" pitchFamily="18" charset="2"/>
                    <a:cs typeface="Arial" pitchFamily="34" charset="0"/>
                  </a:rPr>
                  <a:t>·</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136" name="Rectangle 125"/>
              <p:cNvSpPr>
                <a:spLocks noChangeArrowheads="1"/>
              </p:cNvSpPr>
              <p:nvPr/>
            </p:nvSpPr>
            <p:spPr bwMode="auto">
              <a:xfrm>
                <a:off x="1932" y="2899"/>
                <a:ext cx="57"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itchFamily="34" charset="0"/>
                    <a:cs typeface="Arial" pitchFamily="34"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137" name="Rectangle 126"/>
              <p:cNvSpPr>
                <a:spLocks noChangeArrowheads="1"/>
              </p:cNvSpPr>
              <p:nvPr/>
            </p:nvSpPr>
            <p:spPr bwMode="auto">
              <a:xfrm>
                <a:off x="2026" y="2900"/>
                <a:ext cx="357" cy="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Times New Roman" pitchFamily="18" charset="0"/>
                    <a:cs typeface="Arial" pitchFamily="34" charset="0"/>
                  </a:rPr>
                  <a:t>Tips with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138" name="Rectangle 127"/>
              <p:cNvSpPr>
                <a:spLocks noChangeArrowheads="1"/>
              </p:cNvSpPr>
              <p:nvPr/>
            </p:nvSpPr>
            <p:spPr bwMode="auto">
              <a:xfrm>
                <a:off x="2026" y="2992"/>
                <a:ext cx="557" cy="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Times New Roman" pitchFamily="18" charset="0"/>
                    <a:cs typeface="Arial" pitchFamily="34" charset="0"/>
                  </a:rPr>
                  <a:t>mushrooms and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139" name="Rectangle 128"/>
              <p:cNvSpPr>
                <a:spLocks noChangeArrowheads="1"/>
              </p:cNvSpPr>
              <p:nvPr/>
            </p:nvSpPr>
            <p:spPr bwMode="auto">
              <a:xfrm>
                <a:off x="2026" y="3084"/>
                <a:ext cx="213" cy="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Times New Roman" pitchFamily="18" charset="0"/>
                    <a:cs typeface="Arial" pitchFamily="34" charset="0"/>
                  </a:rPr>
                  <a:t>onion</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140" name="Rectangle 129"/>
              <p:cNvSpPr>
                <a:spLocks noChangeArrowheads="1"/>
              </p:cNvSpPr>
              <p:nvPr/>
            </p:nvSpPr>
            <p:spPr bwMode="auto">
              <a:xfrm>
                <a:off x="2207" y="3084"/>
                <a:ext cx="52" cy="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141" name="Rectangle 130"/>
              <p:cNvSpPr>
                <a:spLocks noChangeArrowheads="1"/>
              </p:cNvSpPr>
              <p:nvPr/>
            </p:nvSpPr>
            <p:spPr bwMode="auto">
              <a:xfrm>
                <a:off x="1506" y="3179"/>
                <a:ext cx="588" cy="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0" i="1" u="none" strike="noStrike" cap="none" normalizeH="0" baseline="0">
                    <a:ln>
                      <a:noFill/>
                    </a:ln>
                    <a:solidFill>
                      <a:srgbClr val="000000"/>
                    </a:solidFill>
                    <a:effectLst/>
                    <a:latin typeface="Times New Roman" pitchFamily="18" charset="0"/>
                    <a:cs typeface="Arial" pitchFamily="34" charset="0"/>
                  </a:rPr>
                  <a:t>Chicken</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142" name="Rectangle 131"/>
              <p:cNvSpPr>
                <a:spLocks noChangeArrowheads="1"/>
              </p:cNvSpPr>
              <p:nvPr/>
            </p:nvSpPr>
            <p:spPr bwMode="auto">
              <a:xfrm>
                <a:off x="2026" y="3179"/>
                <a:ext cx="117" cy="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0" i="1" u="none" strike="noStrike" cap="none" normalizeH="0" baseline="0">
                    <a:ln>
                      <a:noFill/>
                    </a:ln>
                    <a:solidFill>
                      <a:srgbClr val="000000"/>
                    </a:solidFill>
                    <a:effectLst/>
                    <a:latin typeface="Times New Roman" pitchFamily="18" charset="0"/>
                    <a:cs typeface="Arial" pitchFamily="34" charset="0"/>
                  </a:rPr>
                  <a:t>:</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143" name="Rectangle 132"/>
              <p:cNvSpPr>
                <a:spLocks noChangeArrowheads="1"/>
              </p:cNvSpPr>
              <p:nvPr/>
            </p:nvSpPr>
            <p:spPr bwMode="auto">
              <a:xfrm>
                <a:off x="2080" y="3179"/>
                <a:ext cx="104" cy="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0" i="1" u="none" strike="noStrike" cap="none" normalizeH="0" baseline="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144" name="Rectangle 133"/>
              <p:cNvSpPr>
                <a:spLocks noChangeArrowheads="1"/>
              </p:cNvSpPr>
              <p:nvPr/>
            </p:nvSpPr>
            <p:spPr bwMode="auto">
              <a:xfrm>
                <a:off x="1506" y="3339"/>
                <a:ext cx="520"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5" name="Rectangle 134"/>
              <p:cNvSpPr>
                <a:spLocks noChangeArrowheads="1"/>
              </p:cNvSpPr>
              <p:nvPr/>
            </p:nvSpPr>
            <p:spPr bwMode="auto">
              <a:xfrm>
                <a:off x="1896" y="3354"/>
                <a:ext cx="85" cy="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Symbol" pitchFamily="18" charset="2"/>
                    <a:cs typeface="Arial" pitchFamily="34" charset="0"/>
                  </a:rPr>
                  <a:t>·</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146" name="Rectangle 135"/>
              <p:cNvSpPr>
                <a:spLocks noChangeArrowheads="1"/>
              </p:cNvSpPr>
              <p:nvPr/>
            </p:nvSpPr>
            <p:spPr bwMode="auto">
              <a:xfrm>
                <a:off x="1932" y="3363"/>
                <a:ext cx="57"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itchFamily="34" charset="0"/>
                    <a:cs typeface="Arial" pitchFamily="34"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147" name="Rectangle 136"/>
              <p:cNvSpPr>
                <a:spLocks noChangeArrowheads="1"/>
              </p:cNvSpPr>
              <p:nvPr/>
            </p:nvSpPr>
            <p:spPr bwMode="auto">
              <a:xfrm>
                <a:off x="2026" y="3364"/>
                <a:ext cx="196" cy="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Times New Roman" pitchFamily="18" charset="0"/>
                    <a:cs typeface="Arial" pitchFamily="34" charset="0"/>
                  </a:rPr>
                  <a:t>BBQ</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148" name="Rectangle 137"/>
              <p:cNvSpPr>
                <a:spLocks noChangeArrowheads="1"/>
              </p:cNvSpPr>
              <p:nvPr/>
            </p:nvSpPr>
            <p:spPr bwMode="auto">
              <a:xfrm>
                <a:off x="2189" y="3364"/>
                <a:ext cx="52" cy="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149" name="Rectangle 138"/>
              <p:cNvSpPr>
                <a:spLocks noChangeArrowheads="1"/>
              </p:cNvSpPr>
              <p:nvPr/>
            </p:nvSpPr>
            <p:spPr bwMode="auto">
              <a:xfrm>
                <a:off x="1896" y="3451"/>
                <a:ext cx="85" cy="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Symbol" pitchFamily="18" charset="2"/>
                    <a:cs typeface="Arial" pitchFamily="34" charset="0"/>
                  </a:rPr>
                  <a:t>·</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150" name="Rectangle 139"/>
              <p:cNvSpPr>
                <a:spLocks noChangeArrowheads="1"/>
              </p:cNvSpPr>
              <p:nvPr/>
            </p:nvSpPr>
            <p:spPr bwMode="auto">
              <a:xfrm>
                <a:off x="1932" y="3460"/>
                <a:ext cx="57"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itchFamily="34" charset="0"/>
                    <a:cs typeface="Arial" pitchFamily="34"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151" name="Rectangle 140"/>
              <p:cNvSpPr>
                <a:spLocks noChangeArrowheads="1"/>
              </p:cNvSpPr>
              <p:nvPr/>
            </p:nvSpPr>
            <p:spPr bwMode="auto">
              <a:xfrm>
                <a:off x="2026" y="3461"/>
                <a:ext cx="370" cy="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Times New Roman" pitchFamily="18" charset="0"/>
                    <a:cs typeface="Arial" pitchFamily="34" charset="0"/>
                  </a:rPr>
                  <a:t>Blackened</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152" name="Rectangle 141"/>
              <p:cNvSpPr>
                <a:spLocks noChangeArrowheads="1"/>
              </p:cNvSpPr>
              <p:nvPr/>
            </p:nvSpPr>
            <p:spPr bwMode="auto">
              <a:xfrm>
                <a:off x="2362" y="3461"/>
                <a:ext cx="52" cy="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153" name="Rectangle 142"/>
              <p:cNvSpPr>
                <a:spLocks noChangeArrowheads="1"/>
              </p:cNvSpPr>
              <p:nvPr/>
            </p:nvSpPr>
            <p:spPr bwMode="auto">
              <a:xfrm>
                <a:off x="1896" y="3548"/>
                <a:ext cx="85" cy="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Symbol" pitchFamily="18" charset="2"/>
                    <a:cs typeface="Arial" pitchFamily="34" charset="0"/>
                  </a:rPr>
                  <a:t>·</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154" name="Rectangle 143"/>
              <p:cNvSpPr>
                <a:spLocks noChangeArrowheads="1"/>
              </p:cNvSpPr>
              <p:nvPr/>
            </p:nvSpPr>
            <p:spPr bwMode="auto">
              <a:xfrm>
                <a:off x="1932" y="3557"/>
                <a:ext cx="57"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itchFamily="34" charset="0"/>
                    <a:cs typeface="Arial" pitchFamily="34"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155" name="Rectangle 144"/>
              <p:cNvSpPr>
                <a:spLocks noChangeArrowheads="1"/>
              </p:cNvSpPr>
              <p:nvPr/>
            </p:nvSpPr>
            <p:spPr bwMode="auto">
              <a:xfrm>
                <a:off x="2026" y="3558"/>
                <a:ext cx="301" cy="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Times New Roman" pitchFamily="18" charset="0"/>
                    <a:cs typeface="Arial" pitchFamily="34" charset="0"/>
                  </a:rPr>
                  <a:t>Coconut</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156" name="Rectangle 145"/>
              <p:cNvSpPr>
                <a:spLocks noChangeArrowheads="1"/>
              </p:cNvSpPr>
              <p:nvPr/>
            </p:nvSpPr>
            <p:spPr bwMode="auto">
              <a:xfrm>
                <a:off x="2297" y="3558"/>
                <a:ext cx="58" cy="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Times New Roman" pitchFamily="18" charset="0"/>
                    <a:cs typeface="Arial" pitchFamily="34" charset="0"/>
                  </a:rPr>
                  <a:t>-</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157" name="Rectangle 146"/>
              <p:cNvSpPr>
                <a:spLocks noChangeArrowheads="1"/>
              </p:cNvSpPr>
              <p:nvPr/>
            </p:nvSpPr>
            <p:spPr bwMode="auto">
              <a:xfrm>
                <a:off x="2322" y="3558"/>
                <a:ext cx="173" cy="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Times New Roman" pitchFamily="18" charset="0"/>
                    <a:cs typeface="Arial" pitchFamily="34" charset="0"/>
                  </a:rPr>
                  <a:t>lime</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158" name="Rectangle 147"/>
              <p:cNvSpPr>
                <a:spLocks noChangeArrowheads="1"/>
              </p:cNvSpPr>
              <p:nvPr/>
            </p:nvSpPr>
            <p:spPr bwMode="auto">
              <a:xfrm>
                <a:off x="2463" y="3558"/>
                <a:ext cx="52" cy="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159" name="Rectangle 148"/>
              <p:cNvSpPr>
                <a:spLocks noChangeArrowheads="1"/>
              </p:cNvSpPr>
              <p:nvPr/>
            </p:nvSpPr>
            <p:spPr bwMode="auto">
              <a:xfrm>
                <a:off x="1896" y="3646"/>
                <a:ext cx="85" cy="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Symbol" pitchFamily="18" charset="2"/>
                    <a:cs typeface="Arial" pitchFamily="34" charset="0"/>
                  </a:rPr>
                  <a:t>·</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160" name="Rectangle 149"/>
              <p:cNvSpPr>
                <a:spLocks noChangeArrowheads="1"/>
              </p:cNvSpPr>
              <p:nvPr/>
            </p:nvSpPr>
            <p:spPr bwMode="auto">
              <a:xfrm>
                <a:off x="1932" y="3655"/>
                <a:ext cx="57"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itchFamily="34" charset="0"/>
                    <a:cs typeface="Arial" pitchFamily="34"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161" name="Rectangle 150"/>
              <p:cNvSpPr>
                <a:spLocks noChangeArrowheads="1"/>
              </p:cNvSpPr>
              <p:nvPr/>
            </p:nvSpPr>
            <p:spPr bwMode="auto">
              <a:xfrm>
                <a:off x="2026" y="3656"/>
                <a:ext cx="165" cy="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Times New Roman" pitchFamily="18" charset="0"/>
                    <a:cs typeface="Arial" pitchFamily="34" charset="0"/>
                  </a:rPr>
                  <a:t>Jerk</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162" name="Rectangle 151"/>
              <p:cNvSpPr>
                <a:spLocks noChangeArrowheads="1"/>
              </p:cNvSpPr>
              <p:nvPr/>
            </p:nvSpPr>
            <p:spPr bwMode="auto">
              <a:xfrm>
                <a:off x="2159" y="3656"/>
                <a:ext cx="52" cy="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163" name="Rectangle 152"/>
              <p:cNvSpPr>
                <a:spLocks noChangeArrowheads="1"/>
              </p:cNvSpPr>
              <p:nvPr/>
            </p:nvSpPr>
            <p:spPr bwMode="auto">
              <a:xfrm>
                <a:off x="1896" y="3743"/>
                <a:ext cx="85" cy="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Symbol" pitchFamily="18" charset="2"/>
                    <a:cs typeface="Arial" pitchFamily="34" charset="0"/>
                  </a:rPr>
                  <a:t>·</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164" name="Rectangle 153"/>
              <p:cNvSpPr>
                <a:spLocks noChangeArrowheads="1"/>
              </p:cNvSpPr>
              <p:nvPr/>
            </p:nvSpPr>
            <p:spPr bwMode="auto">
              <a:xfrm>
                <a:off x="1932" y="3752"/>
                <a:ext cx="57"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itchFamily="34" charset="0"/>
                    <a:cs typeface="Arial" pitchFamily="34"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165" name="Rectangle 154"/>
              <p:cNvSpPr>
                <a:spLocks noChangeArrowheads="1"/>
              </p:cNvSpPr>
              <p:nvPr/>
            </p:nvSpPr>
            <p:spPr bwMode="auto">
              <a:xfrm>
                <a:off x="2026" y="3753"/>
                <a:ext cx="202" cy="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Times New Roman" pitchFamily="18" charset="0"/>
                    <a:cs typeface="Arial" pitchFamily="34" charset="0"/>
                  </a:rPr>
                  <a:t>Pasta</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166" name="Rectangle 155"/>
              <p:cNvSpPr>
                <a:spLocks noChangeArrowheads="1"/>
              </p:cNvSpPr>
              <p:nvPr/>
            </p:nvSpPr>
            <p:spPr bwMode="auto">
              <a:xfrm>
                <a:off x="2194" y="3753"/>
                <a:ext cx="52" cy="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167" name="Rectangle 156"/>
              <p:cNvSpPr>
                <a:spLocks noChangeArrowheads="1"/>
              </p:cNvSpPr>
              <p:nvPr/>
            </p:nvSpPr>
            <p:spPr bwMode="auto">
              <a:xfrm>
                <a:off x="1896" y="3840"/>
                <a:ext cx="85" cy="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Symbol" pitchFamily="18" charset="2"/>
                    <a:cs typeface="Arial" pitchFamily="34" charset="0"/>
                  </a:rPr>
                  <a:t>·</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168" name="Rectangle 157"/>
              <p:cNvSpPr>
                <a:spLocks noChangeArrowheads="1"/>
              </p:cNvSpPr>
              <p:nvPr/>
            </p:nvSpPr>
            <p:spPr bwMode="auto">
              <a:xfrm>
                <a:off x="1932" y="3849"/>
                <a:ext cx="57"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itchFamily="34" charset="0"/>
                    <a:cs typeface="Arial" pitchFamily="34"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169" name="Rectangle 158"/>
              <p:cNvSpPr>
                <a:spLocks noChangeArrowheads="1"/>
              </p:cNvSpPr>
              <p:nvPr/>
            </p:nvSpPr>
            <p:spPr bwMode="auto">
              <a:xfrm>
                <a:off x="2026" y="3850"/>
                <a:ext cx="286" cy="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Times New Roman" pitchFamily="18" charset="0"/>
                    <a:cs typeface="Arial" pitchFamily="34" charset="0"/>
                  </a:rPr>
                  <a:t>Sautéed</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170" name="Rectangle 159"/>
              <p:cNvSpPr>
                <a:spLocks noChangeArrowheads="1"/>
              </p:cNvSpPr>
              <p:nvPr/>
            </p:nvSpPr>
            <p:spPr bwMode="auto">
              <a:xfrm>
                <a:off x="2278" y="3850"/>
                <a:ext cx="52" cy="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171" name="Rectangle 160"/>
              <p:cNvSpPr>
                <a:spLocks noChangeArrowheads="1"/>
              </p:cNvSpPr>
              <p:nvPr/>
            </p:nvSpPr>
            <p:spPr bwMode="auto">
              <a:xfrm>
                <a:off x="1896" y="3938"/>
                <a:ext cx="85" cy="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Symbol" pitchFamily="18" charset="2"/>
                    <a:cs typeface="Arial" pitchFamily="34" charset="0"/>
                  </a:rPr>
                  <a:t>·</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172" name="Rectangle 161"/>
              <p:cNvSpPr>
                <a:spLocks noChangeArrowheads="1"/>
              </p:cNvSpPr>
              <p:nvPr/>
            </p:nvSpPr>
            <p:spPr bwMode="auto">
              <a:xfrm>
                <a:off x="1932" y="3947"/>
                <a:ext cx="57"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itchFamily="34" charset="0"/>
                    <a:cs typeface="Arial" pitchFamily="34"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173" name="Rectangle 162"/>
              <p:cNvSpPr>
                <a:spLocks noChangeArrowheads="1"/>
              </p:cNvSpPr>
              <p:nvPr/>
            </p:nvSpPr>
            <p:spPr bwMode="auto">
              <a:xfrm>
                <a:off x="2026" y="3948"/>
                <a:ext cx="147" cy="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Times New Roman" pitchFamily="18" charset="0"/>
                    <a:cs typeface="Arial" pitchFamily="34" charset="0"/>
                  </a:rPr>
                  <a:t>Stir</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174" name="Rectangle 163"/>
              <p:cNvSpPr>
                <a:spLocks noChangeArrowheads="1"/>
              </p:cNvSpPr>
              <p:nvPr/>
            </p:nvSpPr>
            <p:spPr bwMode="auto">
              <a:xfrm>
                <a:off x="2141" y="3948"/>
                <a:ext cx="58" cy="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Times New Roman" pitchFamily="18" charset="0"/>
                    <a:cs typeface="Arial" pitchFamily="34" charset="0"/>
                  </a:rPr>
                  <a:t>-</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175" name="Rectangle 164"/>
              <p:cNvSpPr>
                <a:spLocks noChangeArrowheads="1"/>
              </p:cNvSpPr>
              <p:nvPr/>
            </p:nvSpPr>
            <p:spPr bwMode="auto">
              <a:xfrm>
                <a:off x="2167" y="3948"/>
                <a:ext cx="124" cy="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Times New Roman" pitchFamily="18" charset="0"/>
                    <a:cs typeface="Arial" pitchFamily="34" charset="0"/>
                  </a:rPr>
                  <a:t>fry</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176" name="Rectangle 165"/>
              <p:cNvSpPr>
                <a:spLocks noChangeArrowheads="1"/>
              </p:cNvSpPr>
              <p:nvPr/>
            </p:nvSpPr>
            <p:spPr bwMode="auto">
              <a:xfrm>
                <a:off x="2260" y="3948"/>
                <a:ext cx="52" cy="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177" name="Rectangle 166"/>
              <p:cNvSpPr>
                <a:spLocks noChangeArrowheads="1"/>
              </p:cNvSpPr>
              <p:nvPr/>
            </p:nvSpPr>
            <p:spPr bwMode="auto">
              <a:xfrm>
                <a:off x="1896" y="4035"/>
                <a:ext cx="85" cy="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Symbol" pitchFamily="18" charset="2"/>
                    <a:cs typeface="Arial" pitchFamily="34" charset="0"/>
                  </a:rPr>
                  <a:t>·</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178" name="Rectangle 167"/>
              <p:cNvSpPr>
                <a:spLocks noChangeArrowheads="1"/>
              </p:cNvSpPr>
              <p:nvPr/>
            </p:nvSpPr>
            <p:spPr bwMode="auto">
              <a:xfrm>
                <a:off x="1932" y="4044"/>
                <a:ext cx="57"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itchFamily="34" charset="0"/>
                    <a:cs typeface="Arial" pitchFamily="34"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179" name="Rectangle 168"/>
              <p:cNvSpPr>
                <a:spLocks noChangeArrowheads="1"/>
              </p:cNvSpPr>
              <p:nvPr/>
            </p:nvSpPr>
            <p:spPr bwMode="auto">
              <a:xfrm>
                <a:off x="2026" y="4045"/>
                <a:ext cx="158" cy="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Times New Roman" pitchFamily="18" charset="0"/>
                    <a:cs typeface="Arial" pitchFamily="34" charset="0"/>
                  </a:rPr>
                  <a:t>Tex</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180" name="Rectangle 169"/>
              <p:cNvSpPr>
                <a:spLocks noChangeArrowheads="1"/>
              </p:cNvSpPr>
              <p:nvPr/>
            </p:nvSpPr>
            <p:spPr bwMode="auto">
              <a:xfrm>
                <a:off x="2151" y="4045"/>
                <a:ext cx="58" cy="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Times New Roman" pitchFamily="18" charset="0"/>
                    <a:cs typeface="Arial" pitchFamily="34" charset="0"/>
                  </a:rPr>
                  <a:t>-</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181" name="Rectangle 170"/>
              <p:cNvSpPr>
                <a:spLocks noChangeArrowheads="1"/>
              </p:cNvSpPr>
              <p:nvPr/>
            </p:nvSpPr>
            <p:spPr bwMode="auto">
              <a:xfrm>
                <a:off x="2176" y="4045"/>
                <a:ext cx="179" cy="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Times New Roman" pitchFamily="18" charset="0"/>
                    <a:cs typeface="Arial" pitchFamily="34" charset="0"/>
                  </a:rPr>
                  <a:t>Mex</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182" name="Rectangle 171"/>
              <p:cNvSpPr>
                <a:spLocks noChangeArrowheads="1"/>
              </p:cNvSpPr>
              <p:nvPr/>
            </p:nvSpPr>
            <p:spPr bwMode="auto">
              <a:xfrm>
                <a:off x="2322" y="4045"/>
                <a:ext cx="52" cy="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183" name="Rectangle 172"/>
              <p:cNvSpPr>
                <a:spLocks noChangeArrowheads="1"/>
              </p:cNvSpPr>
              <p:nvPr/>
            </p:nvSpPr>
            <p:spPr bwMode="auto">
              <a:xfrm>
                <a:off x="1896" y="4133"/>
                <a:ext cx="85" cy="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Symbol" pitchFamily="18" charset="2"/>
                    <a:cs typeface="Arial" pitchFamily="34" charset="0"/>
                  </a:rPr>
                  <a:t>·</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184" name="Rectangle 173"/>
              <p:cNvSpPr>
                <a:spLocks noChangeArrowheads="1"/>
              </p:cNvSpPr>
              <p:nvPr/>
            </p:nvSpPr>
            <p:spPr bwMode="auto">
              <a:xfrm>
                <a:off x="1932" y="4142"/>
                <a:ext cx="57"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itchFamily="34" charset="0"/>
                    <a:cs typeface="Arial" pitchFamily="34"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185" name="Rectangle 174"/>
              <p:cNvSpPr>
                <a:spLocks noChangeArrowheads="1"/>
              </p:cNvSpPr>
              <p:nvPr/>
            </p:nvSpPr>
            <p:spPr bwMode="auto">
              <a:xfrm>
                <a:off x="2026" y="4143"/>
                <a:ext cx="265" cy="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Times New Roman" pitchFamily="18" charset="0"/>
                    <a:cs typeface="Arial" pitchFamily="34" charset="0"/>
                  </a:rPr>
                  <a:t>Tuscan</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186" name="Rectangle 175"/>
              <p:cNvSpPr>
                <a:spLocks noChangeArrowheads="1"/>
              </p:cNvSpPr>
              <p:nvPr/>
            </p:nvSpPr>
            <p:spPr bwMode="auto">
              <a:xfrm>
                <a:off x="2256" y="4143"/>
                <a:ext cx="52" cy="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187" name="Rectangle 176"/>
              <p:cNvSpPr>
                <a:spLocks noChangeArrowheads="1"/>
              </p:cNvSpPr>
              <p:nvPr/>
            </p:nvSpPr>
            <p:spPr bwMode="auto">
              <a:xfrm>
                <a:off x="1506" y="4239"/>
                <a:ext cx="357" cy="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0" i="1" u="none" strike="noStrike" cap="none" normalizeH="0" baseline="0">
                    <a:ln>
                      <a:noFill/>
                    </a:ln>
                    <a:solidFill>
                      <a:srgbClr val="000000"/>
                    </a:solidFill>
                    <a:effectLst/>
                    <a:latin typeface="Times New Roman" pitchFamily="18" charset="0"/>
                    <a:cs typeface="Arial" pitchFamily="34" charset="0"/>
                  </a:rPr>
                  <a:t>Tofu</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188" name="Rectangle 177"/>
              <p:cNvSpPr>
                <a:spLocks noChangeArrowheads="1"/>
              </p:cNvSpPr>
              <p:nvPr/>
            </p:nvSpPr>
            <p:spPr bwMode="auto">
              <a:xfrm>
                <a:off x="1798" y="4239"/>
                <a:ext cx="117" cy="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0" i="1" u="none" strike="noStrike" cap="none" normalizeH="0" baseline="0">
                    <a:ln>
                      <a:noFill/>
                    </a:ln>
                    <a:solidFill>
                      <a:srgbClr val="000000"/>
                    </a:solidFill>
                    <a:effectLst/>
                    <a:latin typeface="Times New Roman" pitchFamily="18" charset="0"/>
                    <a:cs typeface="Arial" pitchFamily="34" charset="0"/>
                  </a:rPr>
                  <a:t>:</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189" name="Rectangle 178"/>
              <p:cNvSpPr>
                <a:spLocks noChangeArrowheads="1"/>
              </p:cNvSpPr>
              <p:nvPr/>
            </p:nvSpPr>
            <p:spPr bwMode="auto">
              <a:xfrm>
                <a:off x="1850" y="4239"/>
                <a:ext cx="104" cy="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0" i="1" u="none" strike="noStrike" cap="none" normalizeH="0" baseline="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190" name="Rectangle 179"/>
              <p:cNvSpPr>
                <a:spLocks noChangeArrowheads="1"/>
              </p:cNvSpPr>
              <p:nvPr/>
            </p:nvSpPr>
            <p:spPr bwMode="auto">
              <a:xfrm>
                <a:off x="1506" y="4399"/>
                <a:ext cx="292"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91" name="Rectangle 180"/>
              <p:cNvSpPr>
                <a:spLocks noChangeArrowheads="1"/>
              </p:cNvSpPr>
              <p:nvPr/>
            </p:nvSpPr>
            <p:spPr bwMode="auto">
              <a:xfrm>
                <a:off x="1896" y="4413"/>
                <a:ext cx="85" cy="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Symbol" pitchFamily="18" charset="2"/>
                    <a:cs typeface="Arial" pitchFamily="34" charset="0"/>
                  </a:rPr>
                  <a:t>·</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192" name="Rectangle 181"/>
              <p:cNvSpPr>
                <a:spLocks noChangeArrowheads="1"/>
              </p:cNvSpPr>
              <p:nvPr/>
            </p:nvSpPr>
            <p:spPr bwMode="auto">
              <a:xfrm>
                <a:off x="1932" y="4422"/>
                <a:ext cx="57"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itchFamily="34" charset="0"/>
                    <a:cs typeface="Arial" pitchFamily="34"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193" name="Rectangle 182"/>
              <p:cNvSpPr>
                <a:spLocks noChangeArrowheads="1"/>
              </p:cNvSpPr>
              <p:nvPr/>
            </p:nvSpPr>
            <p:spPr bwMode="auto">
              <a:xfrm>
                <a:off x="2026" y="4423"/>
                <a:ext cx="329" cy="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Times New Roman" pitchFamily="18" charset="0"/>
                    <a:cs typeface="Arial" pitchFamily="34" charset="0"/>
                  </a:rPr>
                  <a:t>Balsamic</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194" name="Rectangle 183"/>
              <p:cNvSpPr>
                <a:spLocks noChangeArrowheads="1"/>
              </p:cNvSpPr>
              <p:nvPr/>
            </p:nvSpPr>
            <p:spPr bwMode="auto">
              <a:xfrm>
                <a:off x="2322" y="4423"/>
                <a:ext cx="52" cy="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195" name="Rectangle 184"/>
              <p:cNvSpPr>
                <a:spLocks noChangeArrowheads="1"/>
              </p:cNvSpPr>
              <p:nvPr/>
            </p:nvSpPr>
            <p:spPr bwMode="auto">
              <a:xfrm>
                <a:off x="1896" y="4511"/>
                <a:ext cx="85" cy="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Symbol" pitchFamily="18" charset="2"/>
                    <a:cs typeface="Arial" pitchFamily="34" charset="0"/>
                  </a:rPr>
                  <a:t>·</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196" name="Rectangle 185"/>
              <p:cNvSpPr>
                <a:spLocks noChangeArrowheads="1"/>
              </p:cNvSpPr>
              <p:nvPr/>
            </p:nvSpPr>
            <p:spPr bwMode="auto">
              <a:xfrm>
                <a:off x="1932" y="4520"/>
                <a:ext cx="57"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itchFamily="34" charset="0"/>
                    <a:cs typeface="Arial" pitchFamily="34"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197" name="Rectangle 186"/>
              <p:cNvSpPr>
                <a:spLocks noChangeArrowheads="1"/>
              </p:cNvSpPr>
              <p:nvPr/>
            </p:nvSpPr>
            <p:spPr bwMode="auto">
              <a:xfrm>
                <a:off x="2026" y="4521"/>
                <a:ext cx="370" cy="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Times New Roman" pitchFamily="18" charset="0"/>
                    <a:cs typeface="Arial" pitchFamily="34" charset="0"/>
                  </a:rPr>
                  <a:t>Blackened</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198" name="Rectangle 187"/>
              <p:cNvSpPr>
                <a:spLocks noChangeArrowheads="1"/>
              </p:cNvSpPr>
              <p:nvPr/>
            </p:nvSpPr>
            <p:spPr bwMode="auto">
              <a:xfrm>
                <a:off x="2362" y="4521"/>
                <a:ext cx="52" cy="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199" name="Rectangle 188"/>
              <p:cNvSpPr>
                <a:spLocks noChangeArrowheads="1"/>
              </p:cNvSpPr>
              <p:nvPr/>
            </p:nvSpPr>
            <p:spPr bwMode="auto">
              <a:xfrm>
                <a:off x="1896" y="4608"/>
                <a:ext cx="85" cy="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Symbol" pitchFamily="18" charset="2"/>
                    <a:cs typeface="Arial" pitchFamily="34" charset="0"/>
                  </a:rPr>
                  <a:t>·</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200" name="Rectangle 189"/>
              <p:cNvSpPr>
                <a:spLocks noChangeArrowheads="1"/>
              </p:cNvSpPr>
              <p:nvPr/>
            </p:nvSpPr>
            <p:spPr bwMode="auto">
              <a:xfrm>
                <a:off x="1932" y="4617"/>
                <a:ext cx="57"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itchFamily="34" charset="0"/>
                    <a:cs typeface="Arial" pitchFamily="34"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201" name="Rectangle 190"/>
              <p:cNvSpPr>
                <a:spLocks noChangeArrowheads="1"/>
              </p:cNvSpPr>
              <p:nvPr/>
            </p:nvSpPr>
            <p:spPr bwMode="auto">
              <a:xfrm>
                <a:off x="2026" y="4618"/>
                <a:ext cx="429" cy="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Times New Roman" pitchFamily="18" charset="0"/>
                    <a:cs typeface="Arial" pitchFamily="34" charset="0"/>
                  </a:rPr>
                  <a:t>Broccoli stir</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202" name="Rectangle 191"/>
              <p:cNvSpPr>
                <a:spLocks noChangeArrowheads="1"/>
              </p:cNvSpPr>
              <p:nvPr/>
            </p:nvSpPr>
            <p:spPr bwMode="auto">
              <a:xfrm>
                <a:off x="2422" y="4618"/>
                <a:ext cx="58" cy="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Times New Roman" pitchFamily="18" charset="0"/>
                    <a:cs typeface="Arial" pitchFamily="34" charset="0"/>
                  </a:rPr>
                  <a:t>-</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203" name="Rectangle 192"/>
              <p:cNvSpPr>
                <a:spLocks noChangeArrowheads="1"/>
              </p:cNvSpPr>
              <p:nvPr/>
            </p:nvSpPr>
            <p:spPr bwMode="auto">
              <a:xfrm>
                <a:off x="2448" y="4618"/>
                <a:ext cx="124" cy="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Times New Roman" pitchFamily="18" charset="0"/>
                    <a:cs typeface="Arial" pitchFamily="34" charset="0"/>
                  </a:rPr>
                  <a:t>fry</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204" name="Rectangle 193"/>
              <p:cNvSpPr>
                <a:spLocks noChangeArrowheads="1"/>
              </p:cNvSpPr>
              <p:nvPr/>
            </p:nvSpPr>
            <p:spPr bwMode="auto">
              <a:xfrm>
                <a:off x="2540" y="4618"/>
                <a:ext cx="52" cy="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205" name="Rectangle 194"/>
              <p:cNvSpPr>
                <a:spLocks noChangeArrowheads="1"/>
              </p:cNvSpPr>
              <p:nvPr/>
            </p:nvSpPr>
            <p:spPr bwMode="auto">
              <a:xfrm>
                <a:off x="1896" y="4705"/>
                <a:ext cx="85" cy="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Symbol" pitchFamily="18" charset="2"/>
                    <a:cs typeface="Arial" pitchFamily="34" charset="0"/>
                  </a:rPr>
                  <a:t>·</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206" name="Rectangle 195"/>
              <p:cNvSpPr>
                <a:spLocks noChangeArrowheads="1"/>
              </p:cNvSpPr>
              <p:nvPr/>
            </p:nvSpPr>
            <p:spPr bwMode="auto">
              <a:xfrm>
                <a:off x="1932" y="4714"/>
                <a:ext cx="57"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itchFamily="34" charset="0"/>
                    <a:cs typeface="Arial" pitchFamily="34"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207" name="Rectangle 196"/>
              <p:cNvSpPr>
                <a:spLocks noChangeArrowheads="1"/>
              </p:cNvSpPr>
              <p:nvPr/>
            </p:nvSpPr>
            <p:spPr bwMode="auto">
              <a:xfrm>
                <a:off x="2026" y="4715"/>
                <a:ext cx="462" cy="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Times New Roman" pitchFamily="18" charset="0"/>
                    <a:cs typeface="Arial" pitchFamily="34" charset="0"/>
                  </a:rPr>
                  <a:t>Coconut lime</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208" name="Rectangle 197"/>
              <p:cNvSpPr>
                <a:spLocks noChangeArrowheads="1"/>
              </p:cNvSpPr>
              <p:nvPr/>
            </p:nvSpPr>
            <p:spPr bwMode="auto">
              <a:xfrm>
                <a:off x="2457" y="4715"/>
                <a:ext cx="52" cy="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209" name="Rectangle 198"/>
              <p:cNvSpPr>
                <a:spLocks noChangeArrowheads="1"/>
              </p:cNvSpPr>
              <p:nvPr/>
            </p:nvSpPr>
            <p:spPr bwMode="auto">
              <a:xfrm>
                <a:off x="1896" y="4803"/>
                <a:ext cx="85" cy="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Symbol" pitchFamily="18" charset="2"/>
                    <a:cs typeface="Arial" pitchFamily="34" charset="0"/>
                  </a:rPr>
                  <a:t>·</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210" name="Rectangle 199"/>
              <p:cNvSpPr>
                <a:spLocks noChangeArrowheads="1"/>
              </p:cNvSpPr>
              <p:nvPr/>
            </p:nvSpPr>
            <p:spPr bwMode="auto">
              <a:xfrm>
                <a:off x="1932" y="4812"/>
                <a:ext cx="57"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itchFamily="34" charset="0"/>
                    <a:cs typeface="Arial" pitchFamily="34"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211" name="Rectangle 200"/>
              <p:cNvSpPr>
                <a:spLocks noChangeArrowheads="1"/>
              </p:cNvSpPr>
              <p:nvPr/>
            </p:nvSpPr>
            <p:spPr bwMode="auto">
              <a:xfrm>
                <a:off x="2026" y="4813"/>
                <a:ext cx="531" cy="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Times New Roman" pitchFamily="18" charset="0"/>
                    <a:cs typeface="Arial" pitchFamily="34" charset="0"/>
                  </a:rPr>
                  <a:t>Salt and pepper</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212" name="Rectangle 201"/>
              <p:cNvSpPr>
                <a:spLocks noChangeArrowheads="1"/>
              </p:cNvSpPr>
              <p:nvPr/>
            </p:nvSpPr>
            <p:spPr bwMode="auto">
              <a:xfrm>
                <a:off x="2520" y="4813"/>
                <a:ext cx="52" cy="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213" name="Rectangle 202"/>
              <p:cNvSpPr>
                <a:spLocks noChangeArrowheads="1"/>
              </p:cNvSpPr>
              <p:nvPr/>
            </p:nvSpPr>
            <p:spPr bwMode="auto">
              <a:xfrm>
                <a:off x="1896" y="4900"/>
                <a:ext cx="85" cy="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Symbol" pitchFamily="18" charset="2"/>
                    <a:cs typeface="Arial" pitchFamily="34" charset="0"/>
                  </a:rPr>
                  <a:t>·</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214" name="Rectangle 203"/>
              <p:cNvSpPr>
                <a:spLocks noChangeArrowheads="1"/>
              </p:cNvSpPr>
              <p:nvPr/>
            </p:nvSpPr>
            <p:spPr bwMode="auto">
              <a:xfrm>
                <a:off x="1932" y="4909"/>
                <a:ext cx="57"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itchFamily="34" charset="0"/>
                    <a:cs typeface="Arial" pitchFamily="34"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215" name="Rectangle 204"/>
              <p:cNvSpPr>
                <a:spLocks noChangeArrowheads="1"/>
              </p:cNvSpPr>
              <p:nvPr/>
            </p:nvSpPr>
            <p:spPr bwMode="auto">
              <a:xfrm>
                <a:off x="2026" y="4910"/>
                <a:ext cx="499" cy="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Times New Roman" pitchFamily="18" charset="0"/>
                    <a:cs typeface="Arial" pitchFamily="34" charset="0"/>
                  </a:rPr>
                  <a:t>Sesame ginger</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grpSp>
        <p:sp>
          <p:nvSpPr>
            <p:cNvPr id="5" name="Rectangle 206"/>
            <p:cNvSpPr>
              <a:spLocks noChangeArrowheads="1"/>
            </p:cNvSpPr>
            <p:nvPr/>
          </p:nvSpPr>
          <p:spPr bwMode="auto">
            <a:xfrm>
              <a:off x="2492" y="4910"/>
              <a:ext cx="52" cy="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6" name="Rectangle 207"/>
            <p:cNvSpPr>
              <a:spLocks noChangeArrowheads="1"/>
            </p:cNvSpPr>
            <p:nvPr/>
          </p:nvSpPr>
          <p:spPr bwMode="auto">
            <a:xfrm>
              <a:off x="1896" y="4998"/>
              <a:ext cx="85" cy="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Symbol" pitchFamily="18" charset="2"/>
                  <a:cs typeface="Arial" pitchFamily="34" charset="0"/>
                </a:rPr>
                <a:t>·</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7" name="Rectangle 208"/>
            <p:cNvSpPr>
              <a:spLocks noChangeArrowheads="1"/>
            </p:cNvSpPr>
            <p:nvPr/>
          </p:nvSpPr>
          <p:spPr bwMode="auto">
            <a:xfrm>
              <a:off x="1932" y="5007"/>
              <a:ext cx="57"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itchFamily="34" charset="0"/>
                  <a:cs typeface="Arial" pitchFamily="34"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9" name="Rectangle 209"/>
            <p:cNvSpPr>
              <a:spLocks noChangeArrowheads="1"/>
            </p:cNvSpPr>
            <p:nvPr/>
          </p:nvSpPr>
          <p:spPr bwMode="auto">
            <a:xfrm>
              <a:off x="2026" y="5008"/>
              <a:ext cx="158" cy="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Times New Roman" pitchFamily="18" charset="0"/>
                  <a:cs typeface="Arial" pitchFamily="34" charset="0"/>
                </a:rPr>
                <a:t>Tex</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0" name="Rectangle 210"/>
            <p:cNvSpPr>
              <a:spLocks noChangeArrowheads="1"/>
            </p:cNvSpPr>
            <p:nvPr/>
          </p:nvSpPr>
          <p:spPr bwMode="auto">
            <a:xfrm>
              <a:off x="2151" y="5008"/>
              <a:ext cx="58" cy="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Times New Roman" pitchFamily="18" charset="0"/>
                  <a:cs typeface="Arial" pitchFamily="34" charset="0"/>
                </a:rPr>
                <a:t>-</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1" name="Rectangle 211"/>
            <p:cNvSpPr>
              <a:spLocks noChangeArrowheads="1"/>
            </p:cNvSpPr>
            <p:nvPr/>
          </p:nvSpPr>
          <p:spPr bwMode="auto">
            <a:xfrm>
              <a:off x="2176" y="5008"/>
              <a:ext cx="169" cy="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Times New Roman" pitchFamily="18" charset="0"/>
                  <a:cs typeface="Arial" pitchFamily="34" charset="0"/>
                </a:rPr>
                <a:t>mex</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2" name="Rectangle 212"/>
            <p:cNvSpPr>
              <a:spLocks noChangeArrowheads="1"/>
            </p:cNvSpPr>
            <p:nvPr/>
          </p:nvSpPr>
          <p:spPr bwMode="auto">
            <a:xfrm>
              <a:off x="2313" y="5008"/>
              <a:ext cx="52" cy="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3" name="Rectangle 213"/>
            <p:cNvSpPr>
              <a:spLocks noChangeArrowheads="1"/>
            </p:cNvSpPr>
            <p:nvPr/>
          </p:nvSpPr>
          <p:spPr bwMode="auto">
            <a:xfrm>
              <a:off x="1506" y="5100"/>
              <a:ext cx="68" cy="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4" name="Rectangle 214"/>
            <p:cNvSpPr>
              <a:spLocks noChangeArrowheads="1"/>
            </p:cNvSpPr>
            <p:nvPr/>
          </p:nvSpPr>
          <p:spPr bwMode="auto">
            <a:xfrm>
              <a:off x="1506" y="5238"/>
              <a:ext cx="104" cy="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0" i="1" u="none" strike="noStrike" cap="none" normalizeH="0" baseline="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5" name="Rectangle 215"/>
            <p:cNvSpPr>
              <a:spLocks noChangeArrowheads="1"/>
            </p:cNvSpPr>
            <p:nvPr/>
          </p:nvSpPr>
          <p:spPr bwMode="auto">
            <a:xfrm>
              <a:off x="2915" y="875"/>
              <a:ext cx="401" cy="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0" i="1" u="none" strike="noStrike" cap="none" normalizeH="0" baseline="0">
                  <a:ln>
                    <a:noFill/>
                  </a:ln>
                  <a:solidFill>
                    <a:srgbClr val="000000"/>
                  </a:solidFill>
                  <a:effectLst/>
                  <a:latin typeface="Times New Roman" pitchFamily="18" charset="0"/>
                  <a:cs typeface="Arial" pitchFamily="34" charset="0"/>
                </a:rPr>
                <a:t>Sides</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6" name="Rectangle 216"/>
            <p:cNvSpPr>
              <a:spLocks noChangeArrowheads="1"/>
            </p:cNvSpPr>
            <p:nvPr/>
          </p:nvSpPr>
          <p:spPr bwMode="auto">
            <a:xfrm>
              <a:off x="3251" y="875"/>
              <a:ext cx="117" cy="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0" i="1" u="none" strike="noStrike" cap="none" normalizeH="0" baseline="0">
                  <a:ln>
                    <a:noFill/>
                  </a:ln>
                  <a:solidFill>
                    <a:srgbClr val="000000"/>
                  </a:solidFill>
                  <a:effectLst/>
                  <a:latin typeface="Times New Roman" pitchFamily="18" charset="0"/>
                  <a:cs typeface="Arial" pitchFamily="34" charset="0"/>
                </a:rPr>
                <a:t>:</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7" name="Rectangle 217"/>
            <p:cNvSpPr>
              <a:spLocks noChangeArrowheads="1"/>
            </p:cNvSpPr>
            <p:nvPr/>
          </p:nvSpPr>
          <p:spPr bwMode="auto">
            <a:xfrm>
              <a:off x="3304" y="875"/>
              <a:ext cx="104" cy="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0" i="1" u="none" strike="noStrike" cap="none" normalizeH="0" baseline="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8" name="Rectangle 218"/>
            <p:cNvSpPr>
              <a:spLocks noChangeArrowheads="1"/>
            </p:cNvSpPr>
            <p:nvPr/>
          </p:nvSpPr>
          <p:spPr bwMode="auto">
            <a:xfrm>
              <a:off x="2915" y="1035"/>
              <a:ext cx="336"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Rectangle 219"/>
            <p:cNvSpPr>
              <a:spLocks noChangeArrowheads="1"/>
            </p:cNvSpPr>
            <p:nvPr/>
          </p:nvSpPr>
          <p:spPr bwMode="auto">
            <a:xfrm>
              <a:off x="2915" y="1054"/>
              <a:ext cx="470" cy="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1" i="0" u="none" strike="noStrike" cap="none" normalizeH="0" baseline="0">
                  <a:ln>
                    <a:noFill/>
                  </a:ln>
                  <a:solidFill>
                    <a:srgbClr val="000000"/>
                  </a:solidFill>
                  <a:effectLst/>
                  <a:latin typeface="Times New Roman" pitchFamily="18" charset="0"/>
                  <a:cs typeface="Arial" pitchFamily="34" charset="0"/>
                </a:rPr>
                <a:t>Vegetables:</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20" name="Rectangle 220"/>
            <p:cNvSpPr>
              <a:spLocks noChangeArrowheads="1"/>
            </p:cNvSpPr>
            <p:nvPr/>
          </p:nvSpPr>
          <p:spPr bwMode="auto">
            <a:xfrm>
              <a:off x="3344" y="1054"/>
              <a:ext cx="59" cy="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1" i="0" u="none" strike="noStrike" cap="none" normalizeH="0" baseline="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21" name="Rectangle 221"/>
            <p:cNvSpPr>
              <a:spLocks noChangeArrowheads="1"/>
            </p:cNvSpPr>
            <p:nvPr/>
          </p:nvSpPr>
          <p:spPr bwMode="auto">
            <a:xfrm>
              <a:off x="2915" y="1143"/>
              <a:ext cx="429"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Rectangle 222"/>
            <p:cNvSpPr>
              <a:spLocks noChangeArrowheads="1"/>
            </p:cNvSpPr>
            <p:nvPr/>
          </p:nvSpPr>
          <p:spPr bwMode="auto">
            <a:xfrm>
              <a:off x="2915" y="1154"/>
              <a:ext cx="370" cy="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Times New Roman" pitchFamily="18" charset="0"/>
                  <a:cs typeface="Arial" pitchFamily="34" charset="0"/>
                </a:rPr>
                <a:t>Asparagus</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23" name="Rectangle 223"/>
            <p:cNvSpPr>
              <a:spLocks noChangeArrowheads="1"/>
            </p:cNvSpPr>
            <p:nvPr/>
          </p:nvSpPr>
          <p:spPr bwMode="auto">
            <a:xfrm>
              <a:off x="3252" y="1154"/>
              <a:ext cx="72" cy="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24" name="Rectangle 224"/>
            <p:cNvSpPr>
              <a:spLocks noChangeArrowheads="1"/>
            </p:cNvSpPr>
            <p:nvPr/>
          </p:nvSpPr>
          <p:spPr bwMode="auto">
            <a:xfrm>
              <a:off x="3292" y="1154"/>
              <a:ext cx="306" cy="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Times New Roman" pitchFamily="18" charset="0"/>
                  <a:cs typeface="Arial" pitchFamily="34" charset="0"/>
                </a:rPr>
                <a:t>Broccoli</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25" name="Rectangle 225"/>
            <p:cNvSpPr>
              <a:spLocks noChangeArrowheads="1"/>
            </p:cNvSpPr>
            <p:nvPr/>
          </p:nvSpPr>
          <p:spPr bwMode="auto">
            <a:xfrm>
              <a:off x="3565" y="1154"/>
              <a:ext cx="72" cy="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26" name="Rectangle 226"/>
            <p:cNvSpPr>
              <a:spLocks noChangeArrowheads="1"/>
            </p:cNvSpPr>
            <p:nvPr/>
          </p:nvSpPr>
          <p:spPr bwMode="auto">
            <a:xfrm>
              <a:off x="3605" y="1154"/>
              <a:ext cx="369" cy="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Times New Roman" pitchFamily="18" charset="0"/>
                  <a:cs typeface="Arial" pitchFamily="34" charset="0"/>
                </a:rPr>
                <a:t>Burgundy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27" name="Rectangle 227"/>
            <p:cNvSpPr>
              <a:spLocks noChangeArrowheads="1"/>
            </p:cNvSpPr>
            <p:nvPr/>
          </p:nvSpPr>
          <p:spPr bwMode="auto">
            <a:xfrm>
              <a:off x="2915" y="1246"/>
              <a:ext cx="411" cy="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Times New Roman" pitchFamily="18" charset="0"/>
                  <a:cs typeface="Arial" pitchFamily="34" charset="0"/>
                </a:rPr>
                <a:t>Mushrooms</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28" name="Rectangle 228"/>
            <p:cNvSpPr>
              <a:spLocks noChangeArrowheads="1"/>
            </p:cNvSpPr>
            <p:nvPr/>
          </p:nvSpPr>
          <p:spPr bwMode="auto">
            <a:xfrm>
              <a:off x="3295" y="1246"/>
              <a:ext cx="72" cy="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29" name="Rectangle 229"/>
            <p:cNvSpPr>
              <a:spLocks noChangeArrowheads="1"/>
            </p:cNvSpPr>
            <p:nvPr/>
          </p:nvSpPr>
          <p:spPr bwMode="auto">
            <a:xfrm>
              <a:off x="3335" y="1246"/>
              <a:ext cx="267" cy="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Times New Roman" pitchFamily="18" charset="0"/>
                  <a:cs typeface="Arial" pitchFamily="34" charset="0"/>
                </a:rPr>
                <a:t>Carrots</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30" name="Rectangle 230"/>
            <p:cNvSpPr>
              <a:spLocks noChangeArrowheads="1"/>
            </p:cNvSpPr>
            <p:nvPr/>
          </p:nvSpPr>
          <p:spPr bwMode="auto">
            <a:xfrm>
              <a:off x="3570" y="1246"/>
              <a:ext cx="72" cy="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31" name="Rectangle 231"/>
            <p:cNvSpPr>
              <a:spLocks noChangeArrowheads="1"/>
            </p:cNvSpPr>
            <p:nvPr/>
          </p:nvSpPr>
          <p:spPr bwMode="auto">
            <a:xfrm>
              <a:off x="3610" y="1246"/>
              <a:ext cx="432" cy="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Times New Roman" pitchFamily="18" charset="0"/>
                  <a:cs typeface="Arial" pitchFamily="34" charset="0"/>
                </a:rPr>
                <a:t>Green beans</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32" name="Rectangle 232"/>
            <p:cNvSpPr>
              <a:spLocks noChangeArrowheads="1"/>
            </p:cNvSpPr>
            <p:nvPr/>
          </p:nvSpPr>
          <p:spPr bwMode="auto">
            <a:xfrm>
              <a:off x="4005" y="1246"/>
              <a:ext cx="72" cy="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33" name="Rectangle 233"/>
            <p:cNvSpPr>
              <a:spLocks noChangeArrowheads="1"/>
            </p:cNvSpPr>
            <p:nvPr/>
          </p:nvSpPr>
          <p:spPr bwMode="auto">
            <a:xfrm>
              <a:off x="2915" y="1337"/>
              <a:ext cx="548" cy="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Times New Roman" pitchFamily="18" charset="0"/>
                  <a:cs typeface="Arial" pitchFamily="34" charset="0"/>
                </a:rPr>
                <a:t>Sugar snap peas</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34" name="Rectangle 234"/>
            <p:cNvSpPr>
              <a:spLocks noChangeArrowheads="1"/>
            </p:cNvSpPr>
            <p:nvPr/>
          </p:nvSpPr>
          <p:spPr bwMode="auto">
            <a:xfrm>
              <a:off x="3429" y="1337"/>
              <a:ext cx="72" cy="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35" name="Rectangle 235"/>
            <p:cNvSpPr>
              <a:spLocks noChangeArrowheads="1"/>
            </p:cNvSpPr>
            <p:nvPr/>
          </p:nvSpPr>
          <p:spPr bwMode="auto">
            <a:xfrm>
              <a:off x="3468" y="1337"/>
              <a:ext cx="610" cy="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Times New Roman" pitchFamily="18" charset="0"/>
                  <a:cs typeface="Arial" pitchFamily="34" charset="0"/>
                </a:rPr>
                <a:t>Vegetable medley</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36" name="Rectangle 236"/>
            <p:cNvSpPr>
              <a:spLocks noChangeArrowheads="1"/>
            </p:cNvSpPr>
            <p:nvPr/>
          </p:nvSpPr>
          <p:spPr bwMode="auto">
            <a:xfrm>
              <a:off x="4043" y="1337"/>
              <a:ext cx="72" cy="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37" name="Rectangle 237"/>
            <p:cNvSpPr>
              <a:spLocks noChangeArrowheads="1"/>
            </p:cNvSpPr>
            <p:nvPr/>
          </p:nvSpPr>
          <p:spPr bwMode="auto">
            <a:xfrm>
              <a:off x="2915" y="1429"/>
              <a:ext cx="956" cy="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Times New Roman" pitchFamily="18" charset="0"/>
                  <a:cs typeface="Arial" pitchFamily="34" charset="0"/>
                </a:rPr>
                <a:t>Cauliflower, Brussel Sprouts</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38" name="Rectangle 238"/>
            <p:cNvSpPr>
              <a:spLocks noChangeArrowheads="1"/>
            </p:cNvSpPr>
            <p:nvPr/>
          </p:nvSpPr>
          <p:spPr bwMode="auto">
            <a:xfrm>
              <a:off x="3836" y="1429"/>
              <a:ext cx="52" cy="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39" name="Rectangle 239"/>
            <p:cNvSpPr>
              <a:spLocks noChangeArrowheads="1"/>
            </p:cNvSpPr>
            <p:nvPr/>
          </p:nvSpPr>
          <p:spPr bwMode="auto">
            <a:xfrm>
              <a:off x="2915" y="1520"/>
              <a:ext cx="52" cy="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40" name="Rectangle 240"/>
            <p:cNvSpPr>
              <a:spLocks noChangeArrowheads="1"/>
            </p:cNvSpPr>
            <p:nvPr/>
          </p:nvSpPr>
          <p:spPr bwMode="auto">
            <a:xfrm>
              <a:off x="2915" y="1612"/>
              <a:ext cx="286" cy="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1" i="0" u="none" strike="noStrike" cap="none" normalizeH="0" baseline="0">
                  <a:ln>
                    <a:noFill/>
                  </a:ln>
                  <a:solidFill>
                    <a:srgbClr val="000000"/>
                  </a:solidFill>
                  <a:effectLst/>
                  <a:latin typeface="Times New Roman" pitchFamily="18" charset="0"/>
                  <a:cs typeface="Arial" pitchFamily="34" charset="0"/>
                </a:rPr>
                <a:t>Starch</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41" name="Rectangle 241"/>
            <p:cNvSpPr>
              <a:spLocks noChangeArrowheads="1"/>
            </p:cNvSpPr>
            <p:nvPr/>
          </p:nvSpPr>
          <p:spPr bwMode="auto">
            <a:xfrm>
              <a:off x="3161" y="1612"/>
              <a:ext cx="110" cy="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1" i="0" u="none" strike="noStrike" cap="none" normalizeH="0" baseline="0">
                  <a:ln>
                    <a:noFill/>
                  </a:ln>
                  <a:solidFill>
                    <a:srgbClr val="000000"/>
                  </a:solidFill>
                  <a:effectLst/>
                  <a:latin typeface="Times New Roman" pitchFamily="18" charset="0"/>
                  <a:cs typeface="Arial" pitchFamily="34" charset="0"/>
                </a:rPr>
                <a:t>es</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42" name="Rectangle 242"/>
            <p:cNvSpPr>
              <a:spLocks noChangeArrowheads="1"/>
            </p:cNvSpPr>
            <p:nvPr/>
          </p:nvSpPr>
          <p:spPr bwMode="auto">
            <a:xfrm>
              <a:off x="3233" y="1612"/>
              <a:ext cx="66" cy="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1" i="0" u="none" strike="noStrike" cap="none" normalizeH="0" baseline="0">
                  <a:ln>
                    <a:noFill/>
                  </a:ln>
                  <a:solidFill>
                    <a:srgbClr val="000000"/>
                  </a:solidFill>
                  <a:effectLst/>
                  <a:latin typeface="Times New Roman" pitchFamily="18" charset="0"/>
                  <a:cs typeface="Arial" pitchFamily="34" charset="0"/>
                </a:rPr>
                <a:t>:</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43" name="Rectangle 243"/>
            <p:cNvSpPr>
              <a:spLocks noChangeArrowheads="1"/>
            </p:cNvSpPr>
            <p:nvPr/>
          </p:nvSpPr>
          <p:spPr bwMode="auto">
            <a:xfrm>
              <a:off x="3262" y="1612"/>
              <a:ext cx="59" cy="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1" i="0" u="none" strike="noStrike" cap="none" normalizeH="0" baseline="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44" name="Rectangle 244"/>
            <p:cNvSpPr>
              <a:spLocks noChangeArrowheads="1"/>
            </p:cNvSpPr>
            <p:nvPr/>
          </p:nvSpPr>
          <p:spPr bwMode="auto">
            <a:xfrm>
              <a:off x="2915" y="1701"/>
              <a:ext cx="347" cy="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Rectangle 245"/>
            <p:cNvSpPr>
              <a:spLocks noChangeArrowheads="1"/>
            </p:cNvSpPr>
            <p:nvPr/>
          </p:nvSpPr>
          <p:spPr bwMode="auto">
            <a:xfrm>
              <a:off x="2915" y="1712"/>
              <a:ext cx="291" cy="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Times New Roman" pitchFamily="18" charset="0"/>
                  <a:cs typeface="Arial" pitchFamily="34" charset="0"/>
                </a:rPr>
                <a:t>Black B</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46" name="Rectangle 246"/>
            <p:cNvSpPr>
              <a:spLocks noChangeArrowheads="1"/>
            </p:cNvSpPr>
            <p:nvPr/>
          </p:nvSpPr>
          <p:spPr bwMode="auto">
            <a:xfrm>
              <a:off x="3174" y="1712"/>
              <a:ext cx="175" cy="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Times New Roman" pitchFamily="18" charset="0"/>
                  <a:cs typeface="Arial" pitchFamily="34" charset="0"/>
                </a:rPr>
                <a:t>eans</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47" name="Rectangle 247"/>
            <p:cNvSpPr>
              <a:spLocks noChangeArrowheads="1"/>
            </p:cNvSpPr>
            <p:nvPr/>
          </p:nvSpPr>
          <p:spPr bwMode="auto">
            <a:xfrm>
              <a:off x="3316" y="1712"/>
              <a:ext cx="72" cy="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48" name="Rectangle 248"/>
            <p:cNvSpPr>
              <a:spLocks noChangeArrowheads="1"/>
            </p:cNvSpPr>
            <p:nvPr/>
          </p:nvSpPr>
          <p:spPr bwMode="auto">
            <a:xfrm>
              <a:off x="3356" y="1712"/>
              <a:ext cx="416" cy="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Times New Roman" pitchFamily="18" charset="0"/>
                  <a:cs typeface="Arial" pitchFamily="34" charset="0"/>
                </a:rPr>
                <a:t>Brown Rice</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49" name="Rectangle 249"/>
            <p:cNvSpPr>
              <a:spLocks noChangeArrowheads="1"/>
            </p:cNvSpPr>
            <p:nvPr/>
          </p:nvSpPr>
          <p:spPr bwMode="auto">
            <a:xfrm>
              <a:off x="3738" y="1712"/>
              <a:ext cx="52" cy="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50" name="Rectangle 250"/>
            <p:cNvSpPr>
              <a:spLocks noChangeArrowheads="1"/>
            </p:cNvSpPr>
            <p:nvPr/>
          </p:nvSpPr>
          <p:spPr bwMode="auto">
            <a:xfrm>
              <a:off x="3757" y="1712"/>
              <a:ext cx="193" cy="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Times New Roman" pitchFamily="18" charset="0"/>
                  <a:cs typeface="Arial" pitchFamily="34" charset="0"/>
                </a:rPr>
                <a:t>with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51" name="Rectangle 251"/>
            <p:cNvSpPr>
              <a:spLocks noChangeArrowheads="1"/>
            </p:cNvSpPr>
            <p:nvPr/>
          </p:nvSpPr>
          <p:spPr bwMode="auto">
            <a:xfrm>
              <a:off x="2915" y="1804"/>
              <a:ext cx="267" cy="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Times New Roman" pitchFamily="18" charset="0"/>
                  <a:cs typeface="Arial" pitchFamily="34" charset="0"/>
                </a:rPr>
                <a:t>Quinoa</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52" name="Rectangle 252"/>
            <p:cNvSpPr>
              <a:spLocks noChangeArrowheads="1"/>
            </p:cNvSpPr>
            <p:nvPr/>
          </p:nvSpPr>
          <p:spPr bwMode="auto">
            <a:xfrm>
              <a:off x="3150" y="1804"/>
              <a:ext cx="72" cy="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53" name="Rectangle 253"/>
            <p:cNvSpPr>
              <a:spLocks noChangeArrowheads="1"/>
            </p:cNvSpPr>
            <p:nvPr/>
          </p:nvSpPr>
          <p:spPr bwMode="auto">
            <a:xfrm>
              <a:off x="3189" y="1804"/>
              <a:ext cx="576" cy="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Times New Roman" pitchFamily="18" charset="0"/>
                  <a:cs typeface="Arial" pitchFamily="34" charset="0"/>
                </a:rPr>
                <a:t>Mashed Potatoes</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54" name="Rectangle 254"/>
            <p:cNvSpPr>
              <a:spLocks noChangeArrowheads="1"/>
            </p:cNvSpPr>
            <p:nvPr/>
          </p:nvSpPr>
          <p:spPr bwMode="auto">
            <a:xfrm>
              <a:off x="3731" y="1804"/>
              <a:ext cx="72" cy="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55" name="Rectangle 255"/>
            <p:cNvSpPr>
              <a:spLocks noChangeArrowheads="1"/>
            </p:cNvSpPr>
            <p:nvPr/>
          </p:nvSpPr>
          <p:spPr bwMode="auto">
            <a:xfrm>
              <a:off x="2915" y="1895"/>
              <a:ext cx="563" cy="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Times New Roman" pitchFamily="18" charset="0"/>
                  <a:cs typeface="Arial" pitchFamily="34" charset="0"/>
                </a:rPr>
                <a:t>Multigrain Pasta</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56" name="Rectangle 256"/>
            <p:cNvSpPr>
              <a:spLocks noChangeArrowheads="1"/>
            </p:cNvSpPr>
            <p:nvPr/>
          </p:nvSpPr>
          <p:spPr bwMode="auto">
            <a:xfrm>
              <a:off x="3443" y="1895"/>
              <a:ext cx="72" cy="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57" name="Rectangle 257"/>
            <p:cNvSpPr>
              <a:spLocks noChangeArrowheads="1"/>
            </p:cNvSpPr>
            <p:nvPr/>
          </p:nvSpPr>
          <p:spPr bwMode="auto">
            <a:xfrm>
              <a:off x="3483" y="1895"/>
              <a:ext cx="205" cy="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Times New Roman" pitchFamily="18" charset="0"/>
                  <a:cs typeface="Arial" pitchFamily="34" charset="0"/>
                </a:rPr>
                <a:t>Oven</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58" name="Rectangle 258"/>
            <p:cNvSpPr>
              <a:spLocks noChangeArrowheads="1"/>
            </p:cNvSpPr>
            <p:nvPr/>
          </p:nvSpPr>
          <p:spPr bwMode="auto">
            <a:xfrm>
              <a:off x="3655" y="1895"/>
              <a:ext cx="52" cy="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59" name="Rectangle 259"/>
            <p:cNvSpPr>
              <a:spLocks noChangeArrowheads="1"/>
            </p:cNvSpPr>
            <p:nvPr/>
          </p:nvSpPr>
          <p:spPr bwMode="auto">
            <a:xfrm>
              <a:off x="3675" y="1895"/>
              <a:ext cx="309" cy="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Times New Roman" pitchFamily="18" charset="0"/>
                  <a:cs typeface="Arial" pitchFamily="34" charset="0"/>
                </a:rPr>
                <a:t>Roasted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60" name="Rectangle 260"/>
            <p:cNvSpPr>
              <a:spLocks noChangeArrowheads="1"/>
            </p:cNvSpPr>
            <p:nvPr/>
          </p:nvSpPr>
          <p:spPr bwMode="auto">
            <a:xfrm>
              <a:off x="2915" y="1987"/>
              <a:ext cx="235" cy="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Times New Roman" pitchFamily="18" charset="0"/>
                  <a:cs typeface="Arial" pitchFamily="34" charset="0"/>
                </a:rPr>
                <a:t>Potato</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61" name="Rectangle 261"/>
            <p:cNvSpPr>
              <a:spLocks noChangeArrowheads="1"/>
            </p:cNvSpPr>
            <p:nvPr/>
          </p:nvSpPr>
          <p:spPr bwMode="auto">
            <a:xfrm>
              <a:off x="3119" y="1987"/>
              <a:ext cx="968" cy="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Times New Roman" pitchFamily="18" charset="0"/>
                  <a:cs typeface="Arial" pitchFamily="34" charset="0"/>
                </a:rPr>
                <a:t>, Sweet Potato, Sweet Potato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62" name="Rectangle 262"/>
            <p:cNvSpPr>
              <a:spLocks noChangeArrowheads="1"/>
            </p:cNvSpPr>
            <p:nvPr/>
          </p:nvSpPr>
          <p:spPr bwMode="auto">
            <a:xfrm>
              <a:off x="2915" y="2078"/>
              <a:ext cx="587" cy="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Times New Roman" pitchFamily="18" charset="0"/>
                  <a:cs typeface="Arial" pitchFamily="34" charset="0"/>
                </a:rPr>
                <a:t>Mash, S.W. Corn</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63" name="Rectangle 263"/>
            <p:cNvSpPr>
              <a:spLocks noChangeArrowheads="1"/>
            </p:cNvSpPr>
            <p:nvPr/>
          </p:nvSpPr>
          <p:spPr bwMode="auto">
            <a:xfrm>
              <a:off x="3469" y="2078"/>
              <a:ext cx="52" cy="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64" name="Rectangle 264"/>
            <p:cNvSpPr>
              <a:spLocks noChangeArrowheads="1"/>
            </p:cNvSpPr>
            <p:nvPr/>
          </p:nvSpPr>
          <p:spPr bwMode="auto">
            <a:xfrm>
              <a:off x="2915" y="2175"/>
              <a:ext cx="677" cy="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0" i="1" u="none" strike="noStrike" cap="none" normalizeH="0" baseline="0">
                  <a:ln>
                    <a:noFill/>
                  </a:ln>
                  <a:solidFill>
                    <a:srgbClr val="000000"/>
                  </a:solidFill>
                  <a:effectLst/>
                  <a:latin typeface="Times New Roman" pitchFamily="18" charset="0"/>
                  <a:cs typeface="Arial" pitchFamily="34" charset="0"/>
                </a:rPr>
                <a:t>Breakfast</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65" name="Rectangle 265"/>
            <p:cNvSpPr>
              <a:spLocks noChangeArrowheads="1"/>
            </p:cNvSpPr>
            <p:nvPr/>
          </p:nvSpPr>
          <p:spPr bwMode="auto">
            <a:xfrm>
              <a:off x="3524" y="2175"/>
              <a:ext cx="117" cy="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0" i="1" u="none" strike="noStrike" cap="none" normalizeH="0" baseline="0">
                  <a:ln>
                    <a:noFill/>
                  </a:ln>
                  <a:solidFill>
                    <a:srgbClr val="000000"/>
                  </a:solidFill>
                  <a:effectLst/>
                  <a:latin typeface="Times New Roman" pitchFamily="18" charset="0"/>
                  <a:cs typeface="Arial" pitchFamily="34" charset="0"/>
                </a:rPr>
                <a:t>:</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66" name="Rectangle 266"/>
            <p:cNvSpPr>
              <a:spLocks noChangeArrowheads="1"/>
            </p:cNvSpPr>
            <p:nvPr/>
          </p:nvSpPr>
          <p:spPr bwMode="auto">
            <a:xfrm>
              <a:off x="3578" y="2175"/>
              <a:ext cx="104" cy="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0" i="1" u="none" strike="noStrike" cap="none" normalizeH="0" baseline="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67" name="Rectangle 267"/>
            <p:cNvSpPr>
              <a:spLocks noChangeArrowheads="1"/>
            </p:cNvSpPr>
            <p:nvPr/>
          </p:nvSpPr>
          <p:spPr bwMode="auto">
            <a:xfrm>
              <a:off x="2915" y="2335"/>
              <a:ext cx="609"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Rectangle 268"/>
            <p:cNvSpPr>
              <a:spLocks noChangeArrowheads="1"/>
            </p:cNvSpPr>
            <p:nvPr/>
          </p:nvSpPr>
          <p:spPr bwMode="auto">
            <a:xfrm>
              <a:off x="2915" y="2382"/>
              <a:ext cx="93"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1" i="1" u="none" strike="noStrike" cap="none" normalizeH="0" baseline="0">
                  <a:ln>
                    <a:noFill/>
                  </a:ln>
                  <a:solidFill>
                    <a:srgbClr val="000000"/>
                  </a:solidFill>
                  <a:effectLst/>
                  <a:latin typeface="Times New Roman" pitchFamily="18" charset="0"/>
                  <a:cs typeface="Arial" pitchFamily="34" charset="0"/>
                </a:rPr>
                <a:t>2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69" name="Rectangle 269"/>
            <p:cNvSpPr>
              <a:spLocks noChangeArrowheads="1"/>
            </p:cNvSpPr>
            <p:nvPr/>
          </p:nvSpPr>
          <p:spPr bwMode="auto">
            <a:xfrm>
              <a:off x="2975" y="2382"/>
              <a:ext cx="638"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1" i="1" u="none" strike="noStrike" cap="none" normalizeH="0" baseline="0">
                  <a:ln>
                    <a:noFill/>
                  </a:ln>
                  <a:solidFill>
                    <a:srgbClr val="000000"/>
                  </a:solidFill>
                  <a:effectLst/>
                  <a:latin typeface="Times New Roman" pitchFamily="18" charset="0"/>
                  <a:cs typeface="Arial" pitchFamily="34" charset="0"/>
                </a:rPr>
                <a:t>Egg White Omelet</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70" name="Rectangle 270"/>
            <p:cNvSpPr>
              <a:spLocks noChangeArrowheads="1"/>
            </p:cNvSpPr>
            <p:nvPr/>
          </p:nvSpPr>
          <p:spPr bwMode="auto">
            <a:xfrm>
              <a:off x="3576" y="2382"/>
              <a:ext cx="60"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1" i="1" u="none" strike="noStrike" cap="none" normalizeH="0" baseline="0">
                  <a:ln>
                    <a:noFill/>
                  </a:ln>
                  <a:solidFill>
                    <a:srgbClr val="000000"/>
                  </a:solidFill>
                  <a:effectLst/>
                  <a:latin typeface="Times New Roman" pitchFamily="18" charset="0"/>
                  <a:cs typeface="Arial" pitchFamily="34" charset="0"/>
                </a:rPr>
                <a:t>-</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71" name="Rectangle 271"/>
            <p:cNvSpPr>
              <a:spLocks noChangeArrowheads="1"/>
            </p:cNvSpPr>
            <p:nvPr/>
          </p:nvSpPr>
          <p:spPr bwMode="auto">
            <a:xfrm>
              <a:off x="3602" y="2383"/>
              <a:ext cx="52" cy="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72" name="Rectangle 272"/>
            <p:cNvSpPr>
              <a:spLocks noChangeArrowheads="1"/>
            </p:cNvSpPr>
            <p:nvPr/>
          </p:nvSpPr>
          <p:spPr bwMode="auto">
            <a:xfrm>
              <a:off x="3306" y="2468"/>
              <a:ext cx="85" cy="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Symbol" pitchFamily="18" charset="2"/>
                  <a:cs typeface="Arial" pitchFamily="34" charset="0"/>
                </a:rPr>
                <a:t>·</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73" name="Rectangle 273"/>
            <p:cNvSpPr>
              <a:spLocks noChangeArrowheads="1"/>
            </p:cNvSpPr>
            <p:nvPr/>
          </p:nvSpPr>
          <p:spPr bwMode="auto">
            <a:xfrm>
              <a:off x="3342" y="2477"/>
              <a:ext cx="57"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itchFamily="34" charset="0"/>
                  <a:cs typeface="Arial" pitchFamily="34"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74" name="Rectangle 274"/>
            <p:cNvSpPr>
              <a:spLocks noChangeArrowheads="1"/>
            </p:cNvSpPr>
            <p:nvPr/>
          </p:nvSpPr>
          <p:spPr bwMode="auto">
            <a:xfrm>
              <a:off x="3436" y="2478"/>
              <a:ext cx="425" cy="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Times New Roman" pitchFamily="18" charset="0"/>
                  <a:cs typeface="Arial" pitchFamily="34" charset="0"/>
                </a:rPr>
                <a:t>With cheese</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75" name="Rectangle 275"/>
            <p:cNvSpPr>
              <a:spLocks noChangeArrowheads="1"/>
            </p:cNvSpPr>
            <p:nvPr/>
          </p:nvSpPr>
          <p:spPr bwMode="auto">
            <a:xfrm>
              <a:off x="3826" y="2478"/>
              <a:ext cx="52" cy="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76" name="Rectangle 276"/>
            <p:cNvSpPr>
              <a:spLocks noChangeArrowheads="1"/>
            </p:cNvSpPr>
            <p:nvPr/>
          </p:nvSpPr>
          <p:spPr bwMode="auto">
            <a:xfrm>
              <a:off x="3306" y="2565"/>
              <a:ext cx="85" cy="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Symbol" pitchFamily="18" charset="2"/>
                  <a:cs typeface="Arial" pitchFamily="34" charset="0"/>
                </a:rPr>
                <a:t>·</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77" name="Rectangle 277"/>
            <p:cNvSpPr>
              <a:spLocks noChangeArrowheads="1"/>
            </p:cNvSpPr>
            <p:nvPr/>
          </p:nvSpPr>
          <p:spPr bwMode="auto">
            <a:xfrm>
              <a:off x="3342" y="2574"/>
              <a:ext cx="57"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itchFamily="34" charset="0"/>
                  <a:cs typeface="Arial" pitchFamily="34"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78" name="Rectangle 278"/>
            <p:cNvSpPr>
              <a:spLocks noChangeArrowheads="1"/>
            </p:cNvSpPr>
            <p:nvPr/>
          </p:nvSpPr>
          <p:spPr bwMode="auto">
            <a:xfrm>
              <a:off x="3436" y="2575"/>
              <a:ext cx="465" cy="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Times New Roman" pitchFamily="18" charset="0"/>
                  <a:cs typeface="Arial" pitchFamily="34" charset="0"/>
                </a:rPr>
                <a:t>With cheese,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79" name="Rectangle 279"/>
            <p:cNvSpPr>
              <a:spLocks noChangeArrowheads="1"/>
            </p:cNvSpPr>
            <p:nvPr/>
          </p:nvSpPr>
          <p:spPr bwMode="auto">
            <a:xfrm>
              <a:off x="3436" y="2667"/>
              <a:ext cx="576" cy="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Times New Roman" pitchFamily="18" charset="0"/>
                  <a:cs typeface="Arial" pitchFamily="34" charset="0"/>
                </a:rPr>
                <a:t>tomato, spinach,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80" name="Rectangle 280"/>
            <p:cNvSpPr>
              <a:spLocks noChangeArrowheads="1"/>
            </p:cNvSpPr>
            <p:nvPr/>
          </p:nvSpPr>
          <p:spPr bwMode="auto">
            <a:xfrm>
              <a:off x="3436" y="2759"/>
              <a:ext cx="537" cy="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Times New Roman" pitchFamily="18" charset="0"/>
                  <a:cs typeface="Arial" pitchFamily="34" charset="0"/>
                </a:rPr>
                <a:t>and mushrooms</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81" name="Rectangle 281"/>
            <p:cNvSpPr>
              <a:spLocks noChangeArrowheads="1"/>
            </p:cNvSpPr>
            <p:nvPr/>
          </p:nvSpPr>
          <p:spPr bwMode="auto">
            <a:xfrm>
              <a:off x="3941" y="2759"/>
              <a:ext cx="52" cy="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82" name="Rectangle 282"/>
            <p:cNvSpPr>
              <a:spLocks noChangeArrowheads="1"/>
            </p:cNvSpPr>
            <p:nvPr/>
          </p:nvSpPr>
          <p:spPr bwMode="auto">
            <a:xfrm>
              <a:off x="3045" y="2852"/>
              <a:ext cx="142" cy="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Wingdings" pitchFamily="2" charset="2"/>
                  <a:cs typeface="Arial" pitchFamily="34" charset="0"/>
                </a:rPr>
                <a:t>v</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83" name="Rectangle 283"/>
            <p:cNvSpPr>
              <a:spLocks noChangeArrowheads="1"/>
            </p:cNvSpPr>
            <p:nvPr/>
          </p:nvSpPr>
          <p:spPr bwMode="auto">
            <a:xfrm>
              <a:off x="3116" y="2851"/>
              <a:ext cx="57"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itchFamily="34" charset="0"/>
                  <a:cs typeface="Arial" pitchFamily="34"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84" name="Rectangle 284"/>
            <p:cNvSpPr>
              <a:spLocks noChangeArrowheads="1"/>
            </p:cNvSpPr>
            <p:nvPr/>
          </p:nvSpPr>
          <p:spPr bwMode="auto">
            <a:xfrm>
              <a:off x="3175" y="2851"/>
              <a:ext cx="20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1" i="1" u="none" strike="noStrike" cap="none" normalizeH="0" baseline="0">
                  <a:ln>
                    <a:noFill/>
                  </a:ln>
                  <a:solidFill>
                    <a:srgbClr val="000000"/>
                  </a:solidFill>
                  <a:effectLst/>
                  <a:latin typeface="Times New Roman" pitchFamily="18" charset="0"/>
                  <a:cs typeface="Arial" pitchFamily="34" charset="0"/>
                </a:rPr>
                <a:t>Sides</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85" name="Rectangle 285"/>
            <p:cNvSpPr>
              <a:spLocks noChangeArrowheads="1"/>
            </p:cNvSpPr>
            <p:nvPr/>
          </p:nvSpPr>
          <p:spPr bwMode="auto">
            <a:xfrm>
              <a:off x="3349" y="2851"/>
              <a:ext cx="53"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1" i="1" u="none" strike="noStrike" cap="none" normalizeH="0" baseline="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86" name="Rectangle 286"/>
            <p:cNvSpPr>
              <a:spLocks noChangeArrowheads="1"/>
            </p:cNvSpPr>
            <p:nvPr/>
          </p:nvSpPr>
          <p:spPr bwMode="auto">
            <a:xfrm>
              <a:off x="3368" y="2851"/>
              <a:ext cx="449"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1" i="1" u="none" strike="noStrike" cap="none" normalizeH="0" baseline="0">
                  <a:ln>
                    <a:noFill/>
                  </a:ln>
                  <a:solidFill>
                    <a:srgbClr val="000000"/>
                  </a:solidFill>
                  <a:effectLst/>
                  <a:latin typeface="Times New Roman" pitchFamily="18" charset="0"/>
                  <a:cs typeface="Arial" pitchFamily="34" charset="0"/>
                </a:rPr>
                <a:t>(choose two)</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87" name="Rectangle 287"/>
            <p:cNvSpPr>
              <a:spLocks noChangeArrowheads="1"/>
            </p:cNvSpPr>
            <p:nvPr/>
          </p:nvSpPr>
          <p:spPr bwMode="auto">
            <a:xfrm>
              <a:off x="3781" y="2851"/>
              <a:ext cx="53"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1" i="1" u="none" strike="noStrike" cap="none" normalizeH="0" baseline="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88" name="Rectangle 288"/>
            <p:cNvSpPr>
              <a:spLocks noChangeArrowheads="1"/>
            </p:cNvSpPr>
            <p:nvPr/>
          </p:nvSpPr>
          <p:spPr bwMode="auto">
            <a:xfrm>
              <a:off x="3306" y="2938"/>
              <a:ext cx="85" cy="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Symbol" pitchFamily="18" charset="2"/>
                  <a:cs typeface="Arial" pitchFamily="34" charset="0"/>
                </a:rPr>
                <a:t>·</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89" name="Rectangle 289"/>
            <p:cNvSpPr>
              <a:spLocks noChangeArrowheads="1"/>
            </p:cNvSpPr>
            <p:nvPr/>
          </p:nvSpPr>
          <p:spPr bwMode="auto">
            <a:xfrm>
              <a:off x="3342" y="2947"/>
              <a:ext cx="57"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itchFamily="34" charset="0"/>
                  <a:cs typeface="Arial" pitchFamily="34"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90" name="Rectangle 290"/>
            <p:cNvSpPr>
              <a:spLocks noChangeArrowheads="1"/>
            </p:cNvSpPr>
            <p:nvPr/>
          </p:nvSpPr>
          <p:spPr bwMode="auto">
            <a:xfrm>
              <a:off x="3436" y="2948"/>
              <a:ext cx="323" cy="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Times New Roman" pitchFamily="18" charset="0"/>
                  <a:cs typeface="Arial" pitchFamily="34" charset="0"/>
                </a:rPr>
                <a:t>Fruit cup</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91" name="Rectangle 291"/>
            <p:cNvSpPr>
              <a:spLocks noChangeArrowheads="1"/>
            </p:cNvSpPr>
            <p:nvPr/>
          </p:nvSpPr>
          <p:spPr bwMode="auto">
            <a:xfrm>
              <a:off x="3725" y="2948"/>
              <a:ext cx="52" cy="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92" name="Rectangle 292"/>
            <p:cNvSpPr>
              <a:spLocks noChangeArrowheads="1"/>
            </p:cNvSpPr>
            <p:nvPr/>
          </p:nvSpPr>
          <p:spPr bwMode="auto">
            <a:xfrm>
              <a:off x="3306" y="3035"/>
              <a:ext cx="85" cy="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Symbol" pitchFamily="18" charset="2"/>
                  <a:cs typeface="Arial" pitchFamily="34" charset="0"/>
                </a:rPr>
                <a:t>·</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93" name="Rectangle 293"/>
            <p:cNvSpPr>
              <a:spLocks noChangeArrowheads="1"/>
            </p:cNvSpPr>
            <p:nvPr/>
          </p:nvSpPr>
          <p:spPr bwMode="auto">
            <a:xfrm>
              <a:off x="3342" y="3044"/>
              <a:ext cx="57"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itchFamily="34" charset="0"/>
                  <a:cs typeface="Arial" pitchFamily="34"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94" name="Rectangle 294"/>
            <p:cNvSpPr>
              <a:spLocks noChangeArrowheads="1"/>
            </p:cNvSpPr>
            <p:nvPr/>
          </p:nvSpPr>
          <p:spPr bwMode="auto">
            <a:xfrm>
              <a:off x="3436" y="3045"/>
              <a:ext cx="187" cy="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Times New Roman" pitchFamily="18" charset="0"/>
                  <a:cs typeface="Arial" pitchFamily="34" charset="0"/>
                </a:rPr>
                <a:t>Ham</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95" name="Rectangle 295"/>
            <p:cNvSpPr>
              <a:spLocks noChangeArrowheads="1"/>
            </p:cNvSpPr>
            <p:nvPr/>
          </p:nvSpPr>
          <p:spPr bwMode="auto">
            <a:xfrm>
              <a:off x="3590" y="3045"/>
              <a:ext cx="52" cy="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96" name="Rectangle 296"/>
            <p:cNvSpPr>
              <a:spLocks noChangeArrowheads="1"/>
            </p:cNvSpPr>
            <p:nvPr/>
          </p:nvSpPr>
          <p:spPr bwMode="auto">
            <a:xfrm>
              <a:off x="3306" y="3133"/>
              <a:ext cx="85" cy="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Symbol" pitchFamily="18" charset="2"/>
                  <a:cs typeface="Arial" pitchFamily="34" charset="0"/>
                </a:rPr>
                <a:t>·</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97" name="Rectangle 297"/>
            <p:cNvSpPr>
              <a:spLocks noChangeArrowheads="1"/>
            </p:cNvSpPr>
            <p:nvPr/>
          </p:nvSpPr>
          <p:spPr bwMode="auto">
            <a:xfrm>
              <a:off x="3342" y="3142"/>
              <a:ext cx="57"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itchFamily="34" charset="0"/>
                  <a:cs typeface="Arial" pitchFamily="34"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98" name="Rectangle 298"/>
            <p:cNvSpPr>
              <a:spLocks noChangeArrowheads="1"/>
            </p:cNvSpPr>
            <p:nvPr/>
          </p:nvSpPr>
          <p:spPr bwMode="auto">
            <a:xfrm>
              <a:off x="3436" y="3143"/>
              <a:ext cx="451" cy="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Times New Roman" pitchFamily="18" charset="0"/>
                  <a:cs typeface="Arial" pitchFamily="34" charset="0"/>
                </a:rPr>
                <a:t>Hash browns</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99" name="Rectangle 299"/>
            <p:cNvSpPr>
              <a:spLocks noChangeArrowheads="1"/>
            </p:cNvSpPr>
            <p:nvPr/>
          </p:nvSpPr>
          <p:spPr bwMode="auto">
            <a:xfrm>
              <a:off x="3853" y="3143"/>
              <a:ext cx="52" cy="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00" name="Rectangle 300"/>
            <p:cNvSpPr>
              <a:spLocks noChangeArrowheads="1"/>
            </p:cNvSpPr>
            <p:nvPr/>
          </p:nvSpPr>
          <p:spPr bwMode="auto">
            <a:xfrm>
              <a:off x="3306" y="3230"/>
              <a:ext cx="85" cy="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Symbol" pitchFamily="18" charset="2"/>
                  <a:cs typeface="Arial" pitchFamily="34" charset="0"/>
                </a:rPr>
                <a:t>·</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01" name="Rectangle 301"/>
            <p:cNvSpPr>
              <a:spLocks noChangeArrowheads="1"/>
            </p:cNvSpPr>
            <p:nvPr/>
          </p:nvSpPr>
          <p:spPr bwMode="auto">
            <a:xfrm>
              <a:off x="3342" y="3239"/>
              <a:ext cx="57"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itchFamily="34" charset="0"/>
                  <a:cs typeface="Arial" pitchFamily="34"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02" name="Rectangle 302"/>
            <p:cNvSpPr>
              <a:spLocks noChangeArrowheads="1"/>
            </p:cNvSpPr>
            <p:nvPr/>
          </p:nvSpPr>
          <p:spPr bwMode="auto">
            <a:xfrm>
              <a:off x="3436" y="3240"/>
              <a:ext cx="473" cy="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Times New Roman" pitchFamily="18" charset="0"/>
                  <a:cs typeface="Arial" pitchFamily="34" charset="0"/>
                </a:rPr>
                <a:t>Turkey bacon</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03" name="Rectangle 303"/>
            <p:cNvSpPr>
              <a:spLocks noChangeArrowheads="1"/>
            </p:cNvSpPr>
            <p:nvPr/>
          </p:nvSpPr>
          <p:spPr bwMode="auto">
            <a:xfrm>
              <a:off x="3875" y="3240"/>
              <a:ext cx="52" cy="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04" name="Rectangle 304"/>
            <p:cNvSpPr>
              <a:spLocks noChangeArrowheads="1"/>
            </p:cNvSpPr>
            <p:nvPr/>
          </p:nvSpPr>
          <p:spPr bwMode="auto">
            <a:xfrm>
              <a:off x="3306" y="3327"/>
              <a:ext cx="85" cy="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Symbol" pitchFamily="18" charset="2"/>
                  <a:cs typeface="Arial" pitchFamily="34" charset="0"/>
                </a:rPr>
                <a:t>·</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05" name="Rectangle 305"/>
            <p:cNvSpPr>
              <a:spLocks noChangeArrowheads="1"/>
            </p:cNvSpPr>
            <p:nvPr/>
          </p:nvSpPr>
          <p:spPr bwMode="auto">
            <a:xfrm>
              <a:off x="3342" y="3336"/>
              <a:ext cx="57"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itchFamily="34" charset="0"/>
                  <a:cs typeface="Arial" pitchFamily="34"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06" name="Rectangle 306"/>
            <p:cNvSpPr>
              <a:spLocks noChangeArrowheads="1"/>
            </p:cNvSpPr>
            <p:nvPr/>
          </p:nvSpPr>
          <p:spPr bwMode="auto">
            <a:xfrm>
              <a:off x="3436" y="3337"/>
              <a:ext cx="626" cy="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Times New Roman" pitchFamily="18" charset="0"/>
                  <a:cs typeface="Arial" pitchFamily="34" charset="0"/>
                </a:rPr>
                <a:t>Vegetable sausage</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07" name="Rectangle 307"/>
            <p:cNvSpPr>
              <a:spLocks noChangeArrowheads="1"/>
            </p:cNvSpPr>
            <p:nvPr/>
          </p:nvSpPr>
          <p:spPr bwMode="auto">
            <a:xfrm>
              <a:off x="4025" y="3337"/>
              <a:ext cx="52" cy="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08" name="Rectangle 308"/>
            <p:cNvSpPr>
              <a:spLocks noChangeArrowheads="1"/>
            </p:cNvSpPr>
            <p:nvPr/>
          </p:nvSpPr>
          <p:spPr bwMode="auto">
            <a:xfrm>
              <a:off x="2915" y="3430"/>
              <a:ext cx="53"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1" i="1" u="none" strike="noStrike" cap="none" normalizeH="0" baseline="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09" name="Rectangle 309"/>
            <p:cNvSpPr>
              <a:spLocks noChangeArrowheads="1"/>
            </p:cNvSpPr>
            <p:nvPr/>
          </p:nvSpPr>
          <p:spPr bwMode="auto">
            <a:xfrm>
              <a:off x="2915" y="3522"/>
              <a:ext cx="240"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1" i="1" u="none" strike="noStrike" cap="none" normalizeH="0" baseline="0">
                  <a:ln>
                    <a:noFill/>
                  </a:ln>
                  <a:solidFill>
                    <a:srgbClr val="000000"/>
                  </a:solidFill>
                  <a:effectLst/>
                  <a:latin typeface="Times New Roman" pitchFamily="18" charset="0"/>
                  <a:cs typeface="Arial" pitchFamily="34" charset="0"/>
                </a:rPr>
                <a:t>Paleo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10" name="Rectangle 310"/>
            <p:cNvSpPr>
              <a:spLocks noChangeArrowheads="1"/>
            </p:cNvSpPr>
            <p:nvPr/>
          </p:nvSpPr>
          <p:spPr bwMode="auto">
            <a:xfrm>
              <a:off x="3121" y="3522"/>
              <a:ext cx="60"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1" i="1" u="none" strike="noStrike" cap="none" normalizeH="0" baseline="0">
                  <a:ln>
                    <a:noFill/>
                  </a:ln>
                  <a:solidFill>
                    <a:srgbClr val="000000"/>
                  </a:solidFill>
                  <a:effectLst/>
                  <a:latin typeface="Times New Roman" pitchFamily="18" charset="0"/>
                  <a:cs typeface="Arial" pitchFamily="34" charset="0"/>
                </a:rPr>
                <a:t>-</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11" name="Rectangle 311"/>
            <p:cNvSpPr>
              <a:spLocks noChangeArrowheads="1"/>
            </p:cNvSpPr>
            <p:nvPr/>
          </p:nvSpPr>
          <p:spPr bwMode="auto">
            <a:xfrm>
              <a:off x="3148" y="3522"/>
              <a:ext cx="53"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1" i="1" u="none" strike="noStrike" cap="none" normalizeH="0" baseline="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12" name="Rectangle 312"/>
            <p:cNvSpPr>
              <a:spLocks noChangeArrowheads="1"/>
            </p:cNvSpPr>
            <p:nvPr/>
          </p:nvSpPr>
          <p:spPr bwMode="auto">
            <a:xfrm>
              <a:off x="3168" y="3522"/>
              <a:ext cx="73"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1" i="1" u="none" strike="noStrike" cap="none" normalizeH="0" baseline="0">
                  <a:ln>
                    <a:noFill/>
                  </a:ln>
                  <a:solidFill>
                    <a:srgbClr val="000000"/>
                  </a:solidFill>
                  <a:effectLst/>
                  <a:latin typeface="Times New Roman" pitchFamily="18" charset="0"/>
                  <a:cs typeface="Arial" pitchFamily="34" charset="0"/>
                </a:rPr>
                <a:t>2</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13" name="Rectangle 313"/>
            <p:cNvSpPr>
              <a:spLocks noChangeArrowheads="1"/>
            </p:cNvSpPr>
            <p:nvPr/>
          </p:nvSpPr>
          <p:spPr bwMode="auto">
            <a:xfrm>
              <a:off x="3208" y="3522"/>
              <a:ext cx="53"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1" i="1" u="none" strike="noStrike" cap="none" normalizeH="0" baseline="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14" name="Rectangle 314"/>
            <p:cNvSpPr>
              <a:spLocks noChangeArrowheads="1"/>
            </p:cNvSpPr>
            <p:nvPr/>
          </p:nvSpPr>
          <p:spPr bwMode="auto">
            <a:xfrm>
              <a:off x="3227" y="3522"/>
              <a:ext cx="248"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1" i="1" u="none" strike="noStrike" cap="none" normalizeH="0" baseline="0">
                  <a:ln>
                    <a:noFill/>
                  </a:ln>
                  <a:solidFill>
                    <a:srgbClr val="000000"/>
                  </a:solidFill>
                  <a:effectLst/>
                  <a:latin typeface="Times New Roman" pitchFamily="18" charset="0"/>
                  <a:cs typeface="Arial" pitchFamily="34" charset="0"/>
                </a:rPr>
                <a:t>whole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15" name="Rectangle 315"/>
            <p:cNvSpPr>
              <a:spLocks noChangeArrowheads="1"/>
            </p:cNvSpPr>
            <p:nvPr/>
          </p:nvSpPr>
          <p:spPr bwMode="auto">
            <a:xfrm>
              <a:off x="3442" y="3522"/>
              <a:ext cx="16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1" i="1" u="none" strike="noStrike" cap="none" normalizeH="0" baseline="0">
                  <a:ln>
                    <a:noFill/>
                  </a:ln>
                  <a:solidFill>
                    <a:srgbClr val="000000"/>
                  </a:solidFill>
                  <a:effectLst/>
                  <a:latin typeface="Times New Roman" pitchFamily="18" charset="0"/>
                  <a:cs typeface="Arial" pitchFamily="34" charset="0"/>
                </a:rPr>
                <a:t>Egg</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16" name="Rectangle 316"/>
            <p:cNvSpPr>
              <a:spLocks noChangeArrowheads="1"/>
            </p:cNvSpPr>
            <p:nvPr/>
          </p:nvSpPr>
          <p:spPr bwMode="auto">
            <a:xfrm>
              <a:off x="3574" y="3522"/>
              <a:ext cx="53"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1" i="1" u="none" strike="noStrike" cap="none" normalizeH="0" baseline="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17" name="Rectangle 317"/>
            <p:cNvSpPr>
              <a:spLocks noChangeArrowheads="1"/>
            </p:cNvSpPr>
            <p:nvPr/>
          </p:nvSpPr>
          <p:spPr bwMode="auto">
            <a:xfrm>
              <a:off x="3594" y="3522"/>
              <a:ext cx="270"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1" i="1" u="none" strike="noStrike" cap="none" normalizeH="0" baseline="0">
                  <a:ln>
                    <a:noFill/>
                  </a:ln>
                  <a:solidFill>
                    <a:srgbClr val="000000"/>
                  </a:solidFill>
                  <a:effectLst/>
                  <a:latin typeface="Times New Roman" pitchFamily="18" charset="0"/>
                  <a:cs typeface="Arial" pitchFamily="34" charset="0"/>
                </a:rPr>
                <a:t>Omelet</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18" name="Rectangle 318"/>
            <p:cNvSpPr>
              <a:spLocks noChangeArrowheads="1"/>
            </p:cNvSpPr>
            <p:nvPr/>
          </p:nvSpPr>
          <p:spPr bwMode="auto">
            <a:xfrm>
              <a:off x="3828" y="3522"/>
              <a:ext cx="60"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1" i="1" u="none" strike="noStrike" cap="none" normalizeH="0" baseline="0">
                  <a:ln>
                    <a:noFill/>
                  </a:ln>
                  <a:solidFill>
                    <a:srgbClr val="000000"/>
                  </a:solidFill>
                  <a:effectLst/>
                  <a:latin typeface="Times New Roman" pitchFamily="18" charset="0"/>
                  <a:cs typeface="Arial" pitchFamily="34" charset="0"/>
                </a:rPr>
                <a:t>-</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19" name="Rectangle 319"/>
            <p:cNvSpPr>
              <a:spLocks noChangeArrowheads="1"/>
            </p:cNvSpPr>
            <p:nvPr/>
          </p:nvSpPr>
          <p:spPr bwMode="auto">
            <a:xfrm>
              <a:off x="3854" y="3522"/>
              <a:ext cx="53"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1" i="1" u="none" strike="noStrike" cap="none" normalizeH="0" baseline="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20" name="Rectangle 320"/>
            <p:cNvSpPr>
              <a:spLocks noChangeArrowheads="1"/>
            </p:cNvSpPr>
            <p:nvPr/>
          </p:nvSpPr>
          <p:spPr bwMode="auto">
            <a:xfrm>
              <a:off x="3175" y="3613"/>
              <a:ext cx="53"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1" i="1" u="none" strike="noStrike" cap="none" normalizeH="0" baseline="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21" name="Rectangle 321"/>
            <p:cNvSpPr>
              <a:spLocks noChangeArrowheads="1"/>
            </p:cNvSpPr>
            <p:nvPr/>
          </p:nvSpPr>
          <p:spPr bwMode="auto">
            <a:xfrm>
              <a:off x="3195" y="3613"/>
              <a:ext cx="35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1" i="1" u="none" strike="noStrike" cap="none" normalizeH="0" baseline="0">
                  <a:ln>
                    <a:noFill/>
                  </a:ln>
                  <a:solidFill>
                    <a:srgbClr val="000000"/>
                  </a:solidFill>
                  <a:effectLst/>
                  <a:latin typeface="Times New Roman" pitchFamily="18" charset="0"/>
                  <a:cs typeface="Arial" pitchFamily="34" charset="0"/>
                </a:rPr>
                <a:t>no cheese</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22" name="Rectangle 322"/>
            <p:cNvSpPr>
              <a:spLocks noChangeArrowheads="1"/>
            </p:cNvSpPr>
            <p:nvPr/>
          </p:nvSpPr>
          <p:spPr bwMode="auto">
            <a:xfrm>
              <a:off x="3515" y="3613"/>
              <a:ext cx="53"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1" i="1" u="none" strike="noStrike" cap="none" normalizeH="0" baseline="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23" name="Rectangle 323"/>
            <p:cNvSpPr>
              <a:spLocks noChangeArrowheads="1"/>
            </p:cNvSpPr>
            <p:nvPr/>
          </p:nvSpPr>
          <p:spPr bwMode="auto">
            <a:xfrm>
              <a:off x="3306" y="3700"/>
              <a:ext cx="85" cy="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Symbol" pitchFamily="18" charset="2"/>
                  <a:cs typeface="Arial" pitchFamily="34" charset="0"/>
                </a:rPr>
                <a:t>·</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24" name="Rectangle 324"/>
            <p:cNvSpPr>
              <a:spLocks noChangeArrowheads="1"/>
            </p:cNvSpPr>
            <p:nvPr/>
          </p:nvSpPr>
          <p:spPr bwMode="auto">
            <a:xfrm>
              <a:off x="3342" y="3709"/>
              <a:ext cx="57"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itchFamily="34" charset="0"/>
                  <a:cs typeface="Arial" pitchFamily="34"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25" name="Rectangle 325"/>
            <p:cNvSpPr>
              <a:spLocks noChangeArrowheads="1"/>
            </p:cNvSpPr>
            <p:nvPr/>
          </p:nvSpPr>
          <p:spPr bwMode="auto">
            <a:xfrm>
              <a:off x="3436" y="3710"/>
              <a:ext cx="197" cy="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Times New Roman" pitchFamily="18" charset="0"/>
                  <a:cs typeface="Arial" pitchFamily="34" charset="0"/>
                </a:rPr>
                <a:t>Plain</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26" name="Rectangle 326"/>
            <p:cNvSpPr>
              <a:spLocks noChangeArrowheads="1"/>
            </p:cNvSpPr>
            <p:nvPr/>
          </p:nvSpPr>
          <p:spPr bwMode="auto">
            <a:xfrm>
              <a:off x="3599" y="3710"/>
              <a:ext cx="52" cy="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27" name="Rectangle 327"/>
            <p:cNvSpPr>
              <a:spLocks noChangeArrowheads="1"/>
            </p:cNvSpPr>
            <p:nvPr/>
          </p:nvSpPr>
          <p:spPr bwMode="auto">
            <a:xfrm>
              <a:off x="3306" y="3797"/>
              <a:ext cx="85" cy="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Symbol" pitchFamily="18" charset="2"/>
                  <a:cs typeface="Arial" pitchFamily="34" charset="0"/>
                </a:rPr>
                <a:t>·</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28" name="Rectangle 328"/>
            <p:cNvSpPr>
              <a:spLocks noChangeArrowheads="1"/>
            </p:cNvSpPr>
            <p:nvPr/>
          </p:nvSpPr>
          <p:spPr bwMode="auto">
            <a:xfrm>
              <a:off x="3342" y="3806"/>
              <a:ext cx="57"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itchFamily="34" charset="0"/>
                  <a:cs typeface="Arial" pitchFamily="34"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29" name="Rectangle 329"/>
            <p:cNvSpPr>
              <a:spLocks noChangeArrowheads="1"/>
            </p:cNvSpPr>
            <p:nvPr/>
          </p:nvSpPr>
          <p:spPr bwMode="auto">
            <a:xfrm>
              <a:off x="3436" y="3807"/>
              <a:ext cx="330" cy="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Times New Roman" pitchFamily="18" charset="0"/>
                  <a:cs typeface="Arial" pitchFamily="34" charset="0"/>
                </a:rPr>
                <a:t>Spinach,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30" name="Rectangle 330"/>
            <p:cNvSpPr>
              <a:spLocks noChangeArrowheads="1"/>
            </p:cNvSpPr>
            <p:nvPr/>
          </p:nvSpPr>
          <p:spPr bwMode="auto">
            <a:xfrm>
              <a:off x="3436" y="3899"/>
              <a:ext cx="526" cy="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Times New Roman" pitchFamily="18" charset="0"/>
                  <a:cs typeface="Arial" pitchFamily="34" charset="0"/>
                </a:rPr>
                <a:t>mushroom and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31" name="Rectangle 331"/>
            <p:cNvSpPr>
              <a:spLocks noChangeArrowheads="1"/>
            </p:cNvSpPr>
            <p:nvPr/>
          </p:nvSpPr>
          <p:spPr bwMode="auto">
            <a:xfrm>
              <a:off x="3436" y="3990"/>
              <a:ext cx="251" cy="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Times New Roman" pitchFamily="18" charset="0"/>
                  <a:cs typeface="Arial" pitchFamily="34" charset="0"/>
                </a:rPr>
                <a:t>tomato</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32" name="Rectangle 332"/>
            <p:cNvSpPr>
              <a:spLocks noChangeArrowheads="1"/>
            </p:cNvSpPr>
            <p:nvPr/>
          </p:nvSpPr>
          <p:spPr bwMode="auto">
            <a:xfrm>
              <a:off x="3657" y="3990"/>
              <a:ext cx="52" cy="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33" name="Rectangle 333"/>
            <p:cNvSpPr>
              <a:spLocks noChangeArrowheads="1"/>
            </p:cNvSpPr>
            <p:nvPr/>
          </p:nvSpPr>
          <p:spPr bwMode="auto">
            <a:xfrm>
              <a:off x="3306" y="4078"/>
              <a:ext cx="85" cy="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Symbol" pitchFamily="18" charset="2"/>
                  <a:cs typeface="Arial" pitchFamily="34" charset="0"/>
                </a:rPr>
                <a:t>·</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34" name="Rectangle 334"/>
            <p:cNvSpPr>
              <a:spLocks noChangeArrowheads="1"/>
            </p:cNvSpPr>
            <p:nvPr/>
          </p:nvSpPr>
          <p:spPr bwMode="auto">
            <a:xfrm>
              <a:off x="3342" y="4087"/>
              <a:ext cx="57"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itchFamily="34" charset="0"/>
                  <a:cs typeface="Arial" pitchFamily="34"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35" name="Rectangle 335"/>
            <p:cNvSpPr>
              <a:spLocks noChangeArrowheads="1"/>
            </p:cNvSpPr>
            <p:nvPr/>
          </p:nvSpPr>
          <p:spPr bwMode="auto">
            <a:xfrm>
              <a:off x="3436" y="4088"/>
              <a:ext cx="567" cy="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Times New Roman" pitchFamily="18" charset="0"/>
                  <a:cs typeface="Arial" pitchFamily="34" charset="0"/>
                </a:rPr>
                <a:t>Turkey, spinach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36" name="Rectangle 336"/>
            <p:cNvSpPr>
              <a:spLocks noChangeArrowheads="1"/>
            </p:cNvSpPr>
            <p:nvPr/>
          </p:nvSpPr>
          <p:spPr bwMode="auto">
            <a:xfrm>
              <a:off x="3436" y="4180"/>
              <a:ext cx="464" cy="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Times New Roman" pitchFamily="18" charset="0"/>
                  <a:cs typeface="Arial" pitchFamily="34" charset="0"/>
                </a:rPr>
                <a:t>and sundried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37" name="Rectangle 337"/>
            <p:cNvSpPr>
              <a:spLocks noChangeArrowheads="1"/>
            </p:cNvSpPr>
            <p:nvPr/>
          </p:nvSpPr>
          <p:spPr bwMode="auto">
            <a:xfrm>
              <a:off x="3864" y="4180"/>
              <a:ext cx="52" cy="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38" name="Rectangle 338"/>
            <p:cNvSpPr>
              <a:spLocks noChangeArrowheads="1"/>
            </p:cNvSpPr>
            <p:nvPr/>
          </p:nvSpPr>
          <p:spPr bwMode="auto">
            <a:xfrm>
              <a:off x="3306" y="4266"/>
              <a:ext cx="85" cy="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Symbol" pitchFamily="18" charset="2"/>
                  <a:cs typeface="Arial" pitchFamily="34" charset="0"/>
                </a:rPr>
                <a:t>·</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39" name="Rectangle 339"/>
            <p:cNvSpPr>
              <a:spLocks noChangeArrowheads="1"/>
            </p:cNvSpPr>
            <p:nvPr/>
          </p:nvSpPr>
          <p:spPr bwMode="auto">
            <a:xfrm>
              <a:off x="3342" y="4275"/>
              <a:ext cx="57"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itchFamily="34" charset="0"/>
                  <a:cs typeface="Arial" pitchFamily="34"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40" name="Rectangle 340"/>
            <p:cNvSpPr>
              <a:spLocks noChangeArrowheads="1"/>
            </p:cNvSpPr>
            <p:nvPr/>
          </p:nvSpPr>
          <p:spPr bwMode="auto">
            <a:xfrm>
              <a:off x="3436" y="4276"/>
              <a:ext cx="251" cy="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Times New Roman" pitchFamily="18" charset="0"/>
                  <a:cs typeface="Arial" pitchFamily="34" charset="0"/>
                </a:rPr>
                <a:t>tomato</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41" name="Rectangle 341"/>
            <p:cNvSpPr>
              <a:spLocks noChangeArrowheads="1"/>
            </p:cNvSpPr>
            <p:nvPr/>
          </p:nvSpPr>
          <p:spPr bwMode="auto">
            <a:xfrm>
              <a:off x="3657" y="4276"/>
              <a:ext cx="52" cy="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42" name="Rectangle 342"/>
            <p:cNvSpPr>
              <a:spLocks noChangeArrowheads="1"/>
            </p:cNvSpPr>
            <p:nvPr/>
          </p:nvSpPr>
          <p:spPr bwMode="auto">
            <a:xfrm>
              <a:off x="3306" y="4364"/>
              <a:ext cx="85" cy="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Symbol" pitchFamily="18" charset="2"/>
                  <a:cs typeface="Arial" pitchFamily="34" charset="0"/>
                </a:rPr>
                <a:t>·</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43" name="Rectangle 343"/>
            <p:cNvSpPr>
              <a:spLocks noChangeArrowheads="1"/>
            </p:cNvSpPr>
            <p:nvPr/>
          </p:nvSpPr>
          <p:spPr bwMode="auto">
            <a:xfrm>
              <a:off x="3342" y="4373"/>
              <a:ext cx="57"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itchFamily="34" charset="0"/>
                  <a:cs typeface="Arial" pitchFamily="34"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44" name="Rectangle 344"/>
            <p:cNvSpPr>
              <a:spLocks noChangeArrowheads="1"/>
            </p:cNvSpPr>
            <p:nvPr/>
          </p:nvSpPr>
          <p:spPr bwMode="auto">
            <a:xfrm>
              <a:off x="3436" y="4374"/>
              <a:ext cx="654" cy="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Times New Roman" pitchFamily="18" charset="0"/>
                  <a:cs typeface="Arial" pitchFamily="34" charset="0"/>
                </a:rPr>
                <a:t>Peppers and onions</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45" name="Rectangle 345"/>
            <p:cNvSpPr>
              <a:spLocks noChangeArrowheads="1"/>
            </p:cNvSpPr>
            <p:nvPr/>
          </p:nvSpPr>
          <p:spPr bwMode="auto">
            <a:xfrm>
              <a:off x="4054" y="4374"/>
              <a:ext cx="52" cy="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46" name="Rectangle 346"/>
            <p:cNvSpPr>
              <a:spLocks noChangeArrowheads="1"/>
            </p:cNvSpPr>
            <p:nvPr/>
          </p:nvSpPr>
          <p:spPr bwMode="auto">
            <a:xfrm>
              <a:off x="3045" y="4468"/>
              <a:ext cx="142" cy="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Wingdings" pitchFamily="2" charset="2"/>
                  <a:cs typeface="Arial" pitchFamily="34" charset="0"/>
                </a:rPr>
                <a:t>v</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47" name="Rectangle 347"/>
            <p:cNvSpPr>
              <a:spLocks noChangeArrowheads="1"/>
            </p:cNvSpPr>
            <p:nvPr/>
          </p:nvSpPr>
          <p:spPr bwMode="auto">
            <a:xfrm>
              <a:off x="3116" y="4467"/>
              <a:ext cx="57"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itchFamily="34" charset="0"/>
                  <a:cs typeface="Arial" pitchFamily="34"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48" name="Rectangle 348"/>
            <p:cNvSpPr>
              <a:spLocks noChangeArrowheads="1"/>
            </p:cNvSpPr>
            <p:nvPr/>
          </p:nvSpPr>
          <p:spPr bwMode="auto">
            <a:xfrm>
              <a:off x="3175" y="4467"/>
              <a:ext cx="20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1" i="1" u="none" strike="noStrike" cap="none" normalizeH="0" baseline="0">
                  <a:ln>
                    <a:noFill/>
                  </a:ln>
                  <a:solidFill>
                    <a:srgbClr val="000000"/>
                  </a:solidFill>
                  <a:effectLst/>
                  <a:latin typeface="Times New Roman" pitchFamily="18" charset="0"/>
                  <a:cs typeface="Arial" pitchFamily="34" charset="0"/>
                </a:rPr>
                <a:t>Sides</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49" name="Rectangle 349"/>
            <p:cNvSpPr>
              <a:spLocks noChangeArrowheads="1"/>
            </p:cNvSpPr>
            <p:nvPr/>
          </p:nvSpPr>
          <p:spPr bwMode="auto">
            <a:xfrm>
              <a:off x="3349" y="4467"/>
              <a:ext cx="53"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1" i="1" u="none" strike="noStrike" cap="none" normalizeH="0" baseline="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50" name="Rectangle 350"/>
            <p:cNvSpPr>
              <a:spLocks noChangeArrowheads="1"/>
            </p:cNvSpPr>
            <p:nvPr/>
          </p:nvSpPr>
          <p:spPr bwMode="auto">
            <a:xfrm>
              <a:off x="3368" y="4467"/>
              <a:ext cx="454"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1" i="1" u="none" strike="noStrike" cap="none" normalizeH="0" baseline="0">
                  <a:ln>
                    <a:noFill/>
                  </a:ln>
                  <a:solidFill>
                    <a:srgbClr val="000000"/>
                  </a:solidFill>
                  <a:effectLst/>
                  <a:latin typeface="Times New Roman" pitchFamily="18" charset="0"/>
                  <a:cs typeface="Arial" pitchFamily="34" charset="0"/>
                </a:rPr>
                <a:t>(choose one)</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51" name="Rectangle 351"/>
            <p:cNvSpPr>
              <a:spLocks noChangeArrowheads="1"/>
            </p:cNvSpPr>
            <p:nvPr/>
          </p:nvSpPr>
          <p:spPr bwMode="auto">
            <a:xfrm>
              <a:off x="3785" y="4467"/>
              <a:ext cx="53"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1" i="1" u="none" strike="noStrike" cap="none" normalizeH="0" baseline="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52" name="Rectangle 352"/>
            <p:cNvSpPr>
              <a:spLocks noChangeArrowheads="1"/>
            </p:cNvSpPr>
            <p:nvPr/>
          </p:nvSpPr>
          <p:spPr bwMode="auto">
            <a:xfrm>
              <a:off x="3306" y="4552"/>
              <a:ext cx="85" cy="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Symbol" pitchFamily="18" charset="2"/>
                  <a:cs typeface="Arial" pitchFamily="34" charset="0"/>
                </a:rPr>
                <a:t>·</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53" name="Rectangle 353"/>
            <p:cNvSpPr>
              <a:spLocks noChangeArrowheads="1"/>
            </p:cNvSpPr>
            <p:nvPr/>
          </p:nvSpPr>
          <p:spPr bwMode="auto">
            <a:xfrm>
              <a:off x="3342" y="4561"/>
              <a:ext cx="57"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itchFamily="34" charset="0"/>
                  <a:cs typeface="Arial" pitchFamily="34"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54" name="Rectangle 354"/>
            <p:cNvSpPr>
              <a:spLocks noChangeArrowheads="1"/>
            </p:cNvSpPr>
            <p:nvPr/>
          </p:nvSpPr>
          <p:spPr bwMode="auto">
            <a:xfrm>
              <a:off x="3436" y="4562"/>
              <a:ext cx="340" cy="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Times New Roman" pitchFamily="18" charset="0"/>
                  <a:cs typeface="Arial" pitchFamily="34" charset="0"/>
                </a:rPr>
                <a:t>Fruit Cup</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55" name="Rectangle 355"/>
            <p:cNvSpPr>
              <a:spLocks noChangeArrowheads="1"/>
            </p:cNvSpPr>
            <p:nvPr/>
          </p:nvSpPr>
          <p:spPr bwMode="auto">
            <a:xfrm>
              <a:off x="3743" y="4562"/>
              <a:ext cx="52" cy="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56" name="Rectangle 356"/>
            <p:cNvSpPr>
              <a:spLocks noChangeArrowheads="1"/>
            </p:cNvSpPr>
            <p:nvPr/>
          </p:nvSpPr>
          <p:spPr bwMode="auto">
            <a:xfrm>
              <a:off x="3306" y="4650"/>
              <a:ext cx="85" cy="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Symbol" pitchFamily="18" charset="2"/>
                  <a:cs typeface="Arial" pitchFamily="34" charset="0"/>
                </a:rPr>
                <a:t>·</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57" name="Rectangle 357"/>
            <p:cNvSpPr>
              <a:spLocks noChangeArrowheads="1"/>
            </p:cNvSpPr>
            <p:nvPr/>
          </p:nvSpPr>
          <p:spPr bwMode="auto">
            <a:xfrm>
              <a:off x="3342" y="4659"/>
              <a:ext cx="57"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itchFamily="34" charset="0"/>
                  <a:cs typeface="Arial" pitchFamily="34"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58" name="Rectangle 358"/>
            <p:cNvSpPr>
              <a:spLocks noChangeArrowheads="1"/>
            </p:cNvSpPr>
            <p:nvPr/>
          </p:nvSpPr>
          <p:spPr bwMode="auto">
            <a:xfrm>
              <a:off x="3436" y="4660"/>
              <a:ext cx="187" cy="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Times New Roman" pitchFamily="18" charset="0"/>
                  <a:cs typeface="Arial" pitchFamily="34" charset="0"/>
                </a:rPr>
                <a:t>Ham</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59" name="Rectangle 359"/>
            <p:cNvSpPr>
              <a:spLocks noChangeArrowheads="1"/>
            </p:cNvSpPr>
            <p:nvPr/>
          </p:nvSpPr>
          <p:spPr bwMode="auto">
            <a:xfrm>
              <a:off x="3590" y="4660"/>
              <a:ext cx="52" cy="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60" name="Rectangle 360"/>
            <p:cNvSpPr>
              <a:spLocks noChangeArrowheads="1"/>
            </p:cNvSpPr>
            <p:nvPr/>
          </p:nvSpPr>
          <p:spPr bwMode="auto">
            <a:xfrm>
              <a:off x="3306" y="4747"/>
              <a:ext cx="85" cy="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Symbol" pitchFamily="18" charset="2"/>
                  <a:cs typeface="Arial" pitchFamily="34" charset="0"/>
                </a:rPr>
                <a:t>·</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61" name="Rectangle 361"/>
            <p:cNvSpPr>
              <a:spLocks noChangeArrowheads="1"/>
            </p:cNvSpPr>
            <p:nvPr/>
          </p:nvSpPr>
          <p:spPr bwMode="auto">
            <a:xfrm>
              <a:off x="3342" y="4756"/>
              <a:ext cx="57"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itchFamily="34" charset="0"/>
                  <a:cs typeface="Arial" pitchFamily="34"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62" name="Rectangle 362"/>
            <p:cNvSpPr>
              <a:spLocks noChangeArrowheads="1"/>
            </p:cNvSpPr>
            <p:nvPr/>
          </p:nvSpPr>
          <p:spPr bwMode="auto">
            <a:xfrm>
              <a:off x="3436" y="4757"/>
              <a:ext cx="473" cy="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Times New Roman" pitchFamily="18" charset="0"/>
                  <a:cs typeface="Arial" pitchFamily="34" charset="0"/>
                </a:rPr>
                <a:t>Turkey bacon</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63" name="Rectangle 363"/>
            <p:cNvSpPr>
              <a:spLocks noChangeArrowheads="1"/>
            </p:cNvSpPr>
            <p:nvPr/>
          </p:nvSpPr>
          <p:spPr bwMode="auto">
            <a:xfrm>
              <a:off x="3875" y="4757"/>
              <a:ext cx="52" cy="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64" name="Rectangle 364"/>
            <p:cNvSpPr>
              <a:spLocks noChangeArrowheads="1"/>
            </p:cNvSpPr>
            <p:nvPr/>
          </p:nvSpPr>
          <p:spPr bwMode="auto">
            <a:xfrm>
              <a:off x="3306" y="4845"/>
              <a:ext cx="85" cy="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Symbol" pitchFamily="18" charset="2"/>
                  <a:cs typeface="Arial" pitchFamily="34" charset="0"/>
                </a:rPr>
                <a:t>·</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65" name="Rectangle 365"/>
            <p:cNvSpPr>
              <a:spLocks noChangeArrowheads="1"/>
            </p:cNvSpPr>
            <p:nvPr/>
          </p:nvSpPr>
          <p:spPr bwMode="auto">
            <a:xfrm>
              <a:off x="3342" y="4854"/>
              <a:ext cx="57"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itchFamily="34" charset="0"/>
                  <a:cs typeface="Arial" pitchFamily="34"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66" name="Rectangle 366"/>
            <p:cNvSpPr>
              <a:spLocks noChangeArrowheads="1"/>
            </p:cNvSpPr>
            <p:nvPr/>
          </p:nvSpPr>
          <p:spPr bwMode="auto">
            <a:xfrm>
              <a:off x="3436" y="4855"/>
              <a:ext cx="639" cy="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Times New Roman" pitchFamily="18" charset="0"/>
                  <a:cs typeface="Arial" pitchFamily="34" charset="0"/>
                </a:rPr>
                <a:t>Vegetable Sausage</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67" name="Rectangle 367"/>
            <p:cNvSpPr>
              <a:spLocks noChangeArrowheads="1"/>
            </p:cNvSpPr>
            <p:nvPr/>
          </p:nvSpPr>
          <p:spPr bwMode="auto">
            <a:xfrm>
              <a:off x="4039" y="4855"/>
              <a:ext cx="52" cy="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grpSp>
          <p:nvGrpSpPr>
            <p:cNvPr id="168" name="Group 373"/>
            <p:cNvGrpSpPr>
              <a:grpSpLocks/>
            </p:cNvGrpSpPr>
            <p:nvPr/>
          </p:nvGrpSpPr>
          <p:grpSpPr bwMode="auto">
            <a:xfrm>
              <a:off x="58" y="798"/>
              <a:ext cx="1309" cy="4219"/>
              <a:chOff x="58" y="798"/>
              <a:chExt cx="1309" cy="4219"/>
            </a:xfrm>
          </p:grpSpPr>
          <p:sp>
            <p:nvSpPr>
              <p:cNvPr id="339" name="Rectangle 368"/>
              <p:cNvSpPr>
                <a:spLocks noChangeArrowheads="1"/>
              </p:cNvSpPr>
              <p:nvPr/>
            </p:nvSpPr>
            <p:spPr bwMode="auto">
              <a:xfrm>
                <a:off x="59" y="830"/>
                <a:ext cx="1277" cy="4187"/>
              </a:xfrm>
              <a:prstGeom prst="rect">
                <a:avLst/>
              </a:prstGeom>
              <a:solidFill>
                <a:srgbClr val="00B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0" name="Freeform 369"/>
              <p:cNvSpPr>
                <a:spLocks noEditPoints="1"/>
              </p:cNvSpPr>
              <p:nvPr/>
            </p:nvSpPr>
            <p:spPr bwMode="auto">
              <a:xfrm>
                <a:off x="58" y="830"/>
                <a:ext cx="1276" cy="4186"/>
              </a:xfrm>
              <a:custGeom>
                <a:avLst/>
                <a:gdLst>
                  <a:gd name="T0" fmla="*/ 22 w 1276"/>
                  <a:gd name="T1" fmla="*/ 22 h 4186"/>
                  <a:gd name="T2" fmla="*/ 22 w 1276"/>
                  <a:gd name="T3" fmla="*/ 4165 h 4186"/>
                  <a:gd name="T4" fmla="*/ 1255 w 1276"/>
                  <a:gd name="T5" fmla="*/ 4165 h 4186"/>
                  <a:gd name="T6" fmla="*/ 1255 w 1276"/>
                  <a:gd name="T7" fmla="*/ 22 h 4186"/>
                  <a:gd name="T8" fmla="*/ 22 w 1276"/>
                  <a:gd name="T9" fmla="*/ 22 h 4186"/>
                  <a:gd name="T10" fmla="*/ 1276 w 1276"/>
                  <a:gd name="T11" fmla="*/ 0 h 4186"/>
                  <a:gd name="T12" fmla="*/ 1276 w 1276"/>
                  <a:gd name="T13" fmla="*/ 4186 h 4186"/>
                  <a:gd name="T14" fmla="*/ 0 w 1276"/>
                  <a:gd name="T15" fmla="*/ 4186 h 4186"/>
                  <a:gd name="T16" fmla="*/ 0 w 1276"/>
                  <a:gd name="T17" fmla="*/ 0 h 4186"/>
                  <a:gd name="T18" fmla="*/ 1276 w 1276"/>
                  <a:gd name="T19" fmla="*/ 0 h 4186"/>
                  <a:gd name="T20" fmla="*/ 11 w 1276"/>
                  <a:gd name="T21" fmla="*/ 11 h 4186"/>
                  <a:gd name="T22" fmla="*/ 11 w 1276"/>
                  <a:gd name="T23" fmla="*/ 4175 h 4186"/>
                  <a:gd name="T24" fmla="*/ 1265 w 1276"/>
                  <a:gd name="T25" fmla="*/ 4175 h 4186"/>
                  <a:gd name="T26" fmla="*/ 1265 w 1276"/>
                  <a:gd name="T27" fmla="*/ 11 h 4186"/>
                  <a:gd name="T28" fmla="*/ 11 w 1276"/>
                  <a:gd name="T29" fmla="*/ 11 h 4186"/>
                  <a:gd name="T30" fmla="*/ 11 w 1276"/>
                  <a:gd name="T31" fmla="*/ 11 h 4186"/>
                  <a:gd name="T32" fmla="*/ 11 w 1276"/>
                  <a:gd name="T33" fmla="*/ 4175 h 4186"/>
                  <a:gd name="T34" fmla="*/ 1265 w 1276"/>
                  <a:gd name="T35" fmla="*/ 4175 h 4186"/>
                  <a:gd name="T36" fmla="*/ 1265 w 1276"/>
                  <a:gd name="T37" fmla="*/ 11 h 4186"/>
                  <a:gd name="T38" fmla="*/ 11 w 1276"/>
                  <a:gd name="T39" fmla="*/ 11 h 4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76" h="4186">
                    <a:moveTo>
                      <a:pt x="22" y="22"/>
                    </a:moveTo>
                    <a:lnTo>
                      <a:pt x="22" y="4165"/>
                    </a:lnTo>
                    <a:lnTo>
                      <a:pt x="1255" y="4165"/>
                    </a:lnTo>
                    <a:lnTo>
                      <a:pt x="1255" y="22"/>
                    </a:lnTo>
                    <a:lnTo>
                      <a:pt x="22" y="22"/>
                    </a:lnTo>
                    <a:close/>
                    <a:moveTo>
                      <a:pt x="1276" y="0"/>
                    </a:moveTo>
                    <a:lnTo>
                      <a:pt x="1276" y="4186"/>
                    </a:lnTo>
                    <a:lnTo>
                      <a:pt x="0" y="4186"/>
                    </a:lnTo>
                    <a:lnTo>
                      <a:pt x="0" y="0"/>
                    </a:lnTo>
                    <a:lnTo>
                      <a:pt x="1276" y="0"/>
                    </a:lnTo>
                    <a:close/>
                    <a:moveTo>
                      <a:pt x="11" y="11"/>
                    </a:moveTo>
                    <a:lnTo>
                      <a:pt x="11" y="4175"/>
                    </a:lnTo>
                    <a:lnTo>
                      <a:pt x="1265" y="4175"/>
                    </a:lnTo>
                    <a:lnTo>
                      <a:pt x="1265" y="11"/>
                    </a:lnTo>
                    <a:lnTo>
                      <a:pt x="11" y="11"/>
                    </a:lnTo>
                    <a:close/>
                    <a:moveTo>
                      <a:pt x="11" y="11"/>
                    </a:moveTo>
                    <a:lnTo>
                      <a:pt x="11" y="4175"/>
                    </a:lnTo>
                    <a:lnTo>
                      <a:pt x="1265" y="4175"/>
                    </a:lnTo>
                    <a:lnTo>
                      <a:pt x="1265" y="11"/>
                    </a:lnTo>
                    <a:lnTo>
                      <a:pt x="11"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1" name="Rectangle 370"/>
              <p:cNvSpPr>
                <a:spLocks noChangeArrowheads="1"/>
              </p:cNvSpPr>
              <p:nvPr/>
            </p:nvSpPr>
            <p:spPr bwMode="auto">
              <a:xfrm>
                <a:off x="59" y="830"/>
                <a:ext cx="1277" cy="4187"/>
              </a:xfrm>
              <a:prstGeom prst="rect">
                <a:avLst/>
              </a:prstGeom>
              <a:solidFill>
                <a:srgbClr val="00B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2" name="Rectangle 371"/>
              <p:cNvSpPr>
                <a:spLocks noChangeArrowheads="1"/>
              </p:cNvSpPr>
              <p:nvPr/>
            </p:nvSpPr>
            <p:spPr bwMode="auto">
              <a:xfrm>
                <a:off x="112" y="798"/>
                <a:ext cx="1255" cy="416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3" name="Rectangle 372"/>
              <p:cNvSpPr>
                <a:spLocks noChangeArrowheads="1"/>
              </p:cNvSpPr>
              <p:nvPr/>
            </p:nvSpPr>
            <p:spPr bwMode="auto">
              <a:xfrm>
                <a:off x="112" y="798"/>
                <a:ext cx="1255" cy="4164"/>
              </a:xfrm>
              <a:prstGeom prst="rect">
                <a:avLst/>
              </a:prstGeom>
              <a:noFill/>
              <a:ln w="34925" cap="rnd">
                <a:solidFill>
                  <a:srgbClr val="F7964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169" name="Rectangle 374"/>
            <p:cNvSpPr>
              <a:spLocks noChangeArrowheads="1"/>
            </p:cNvSpPr>
            <p:nvPr/>
          </p:nvSpPr>
          <p:spPr bwMode="auto">
            <a:xfrm>
              <a:off x="165" y="835"/>
              <a:ext cx="1150" cy="183"/>
            </a:xfrm>
            <a:prstGeom prst="rect">
              <a:avLst/>
            </a:prstGeom>
            <a:solidFill>
              <a:srgbClr val="DDE8C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 name="Rectangle 375"/>
            <p:cNvSpPr>
              <a:spLocks noChangeArrowheads="1"/>
            </p:cNvSpPr>
            <p:nvPr/>
          </p:nvSpPr>
          <p:spPr bwMode="auto">
            <a:xfrm>
              <a:off x="176" y="841"/>
              <a:ext cx="965" cy="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0" i="1" u="none" strike="noStrike" cap="none" normalizeH="0" baseline="0">
                  <a:ln>
                    <a:noFill/>
                  </a:ln>
                  <a:solidFill>
                    <a:srgbClr val="000000"/>
                  </a:solidFill>
                  <a:effectLst/>
                  <a:latin typeface="Times New Roman" pitchFamily="18" charset="0"/>
                  <a:cs typeface="Arial" pitchFamily="34" charset="0"/>
                </a:rPr>
                <a:t>Meal Pricing:</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71" name="Rectangle 376"/>
            <p:cNvSpPr>
              <a:spLocks noChangeArrowheads="1"/>
            </p:cNvSpPr>
            <p:nvPr/>
          </p:nvSpPr>
          <p:spPr bwMode="auto">
            <a:xfrm>
              <a:off x="1073" y="841"/>
              <a:ext cx="104" cy="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0" i="1" u="none" strike="noStrike" cap="none" normalizeH="0" baseline="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72" name="Rectangle 377"/>
            <p:cNvSpPr>
              <a:spLocks noChangeArrowheads="1"/>
            </p:cNvSpPr>
            <p:nvPr/>
          </p:nvSpPr>
          <p:spPr bwMode="auto">
            <a:xfrm>
              <a:off x="176" y="1000"/>
              <a:ext cx="897"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 name="Rectangle 378"/>
            <p:cNvSpPr>
              <a:spLocks noChangeArrowheads="1"/>
            </p:cNvSpPr>
            <p:nvPr/>
          </p:nvSpPr>
          <p:spPr bwMode="auto">
            <a:xfrm>
              <a:off x="165" y="1018"/>
              <a:ext cx="1150" cy="100"/>
            </a:xfrm>
            <a:prstGeom prst="rect">
              <a:avLst/>
            </a:prstGeom>
            <a:solidFill>
              <a:srgbClr val="DDE8C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 name="Rectangle 379"/>
            <p:cNvSpPr>
              <a:spLocks noChangeArrowheads="1"/>
            </p:cNvSpPr>
            <p:nvPr/>
          </p:nvSpPr>
          <p:spPr bwMode="auto">
            <a:xfrm>
              <a:off x="176" y="1019"/>
              <a:ext cx="59" cy="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1" i="0" u="none" strike="noStrike" cap="none" normalizeH="0" baseline="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75" name="Rectangle 380"/>
            <p:cNvSpPr>
              <a:spLocks noChangeArrowheads="1"/>
            </p:cNvSpPr>
            <p:nvPr/>
          </p:nvSpPr>
          <p:spPr bwMode="auto">
            <a:xfrm>
              <a:off x="165" y="1118"/>
              <a:ext cx="1150" cy="125"/>
            </a:xfrm>
            <a:prstGeom prst="rect">
              <a:avLst/>
            </a:prstGeom>
            <a:solidFill>
              <a:srgbClr val="DDE8C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6" name="Rectangle 381"/>
            <p:cNvSpPr>
              <a:spLocks noChangeArrowheads="1"/>
            </p:cNvSpPr>
            <p:nvPr/>
          </p:nvSpPr>
          <p:spPr bwMode="auto">
            <a:xfrm>
              <a:off x="176" y="1122"/>
              <a:ext cx="290" cy="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1" i="1" u="none" strike="noStrike" cap="none" normalizeH="0" baseline="0">
                  <a:ln>
                    <a:noFill/>
                  </a:ln>
                  <a:solidFill>
                    <a:srgbClr val="000000"/>
                  </a:solidFill>
                  <a:effectLst/>
                  <a:latin typeface="Times New Roman" pitchFamily="18" charset="0"/>
                  <a:cs typeface="Arial" pitchFamily="34" charset="0"/>
                </a:rPr>
                <a:t>Petite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77" name="Rectangle 382"/>
            <p:cNvSpPr>
              <a:spLocks noChangeArrowheads="1"/>
            </p:cNvSpPr>
            <p:nvPr/>
          </p:nvSpPr>
          <p:spPr bwMode="auto">
            <a:xfrm>
              <a:off x="418" y="1122"/>
              <a:ext cx="72" cy="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1" i="1" u="none" strike="noStrike" cap="none" normalizeH="0" baseline="0">
                  <a:ln>
                    <a:noFill/>
                  </a:ln>
                  <a:solidFill>
                    <a:srgbClr val="000000"/>
                  </a:solidFill>
                  <a:effectLst/>
                  <a:latin typeface="Times New Roman" pitchFamily="18" charset="0"/>
                  <a:cs typeface="Arial" pitchFamily="34" charset="0"/>
                </a:rPr>
                <a:t>-</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78" name="Rectangle 383"/>
            <p:cNvSpPr>
              <a:spLocks noChangeArrowheads="1"/>
            </p:cNvSpPr>
            <p:nvPr/>
          </p:nvSpPr>
          <p:spPr bwMode="auto">
            <a:xfrm>
              <a:off x="449" y="1122"/>
              <a:ext cx="64" cy="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1" i="1" u="none" strike="noStrike" cap="none" normalizeH="0" baseline="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79" name="Rectangle 384"/>
            <p:cNvSpPr>
              <a:spLocks noChangeArrowheads="1"/>
            </p:cNvSpPr>
            <p:nvPr/>
          </p:nvSpPr>
          <p:spPr bwMode="auto">
            <a:xfrm>
              <a:off x="472" y="1122"/>
              <a:ext cx="256" cy="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1" i="1" u="none" strike="noStrike" cap="none" normalizeH="0" baseline="0">
                  <a:ln>
                    <a:noFill/>
                  </a:ln>
                  <a:solidFill>
                    <a:srgbClr val="000000"/>
                  </a:solidFill>
                  <a:effectLst/>
                  <a:latin typeface="Times New Roman" pitchFamily="18" charset="0"/>
                  <a:cs typeface="Arial" pitchFamily="34" charset="0"/>
                </a:rPr>
                <a:t>$4.99</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80" name="Rectangle 385"/>
            <p:cNvSpPr>
              <a:spLocks noChangeArrowheads="1"/>
            </p:cNvSpPr>
            <p:nvPr/>
          </p:nvSpPr>
          <p:spPr bwMode="auto">
            <a:xfrm>
              <a:off x="684" y="1122"/>
              <a:ext cx="136" cy="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1" i="1" u="none" strike="noStrike" cap="none" normalizeH="0" baseline="0">
                  <a:ln>
                    <a:noFill/>
                  </a:ln>
                  <a:solidFill>
                    <a:srgbClr val="FF0000"/>
                  </a:solidFill>
                  <a:effectLst/>
                  <a:latin typeface="Times New Roman" pitchFamily="18" charset="0"/>
                  <a:cs typeface="Arial" pitchFamily="34" charset="0"/>
                </a:rPr>
                <a:t>**</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81" name="Rectangle 386"/>
            <p:cNvSpPr>
              <a:spLocks noChangeArrowheads="1"/>
            </p:cNvSpPr>
            <p:nvPr/>
          </p:nvSpPr>
          <p:spPr bwMode="auto">
            <a:xfrm>
              <a:off x="778" y="1122"/>
              <a:ext cx="64" cy="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1" i="1" u="none" strike="noStrike" cap="none" normalizeH="0" baseline="0">
                  <a:ln>
                    <a:noFill/>
                  </a:ln>
                  <a:solidFill>
                    <a:srgbClr val="FF0000"/>
                  </a:solidFill>
                  <a:effectLst/>
                  <a:latin typeface="Times New Roman" pitchFamily="18" charset="0"/>
                  <a:cs typeface="Arial" pitchFamily="34"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82" name="Rectangle 387"/>
            <p:cNvSpPr>
              <a:spLocks noChangeArrowheads="1"/>
            </p:cNvSpPr>
            <p:nvPr/>
          </p:nvSpPr>
          <p:spPr bwMode="auto">
            <a:xfrm>
              <a:off x="801" y="1122"/>
              <a:ext cx="2416" cy="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1" i="1" u="none" strike="noStrike" cap="none" normalizeH="0" baseline="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83" name="Rectangle 388"/>
            <p:cNvSpPr>
              <a:spLocks noChangeArrowheads="1"/>
            </p:cNvSpPr>
            <p:nvPr/>
          </p:nvSpPr>
          <p:spPr bwMode="auto">
            <a:xfrm>
              <a:off x="165" y="1243"/>
              <a:ext cx="1150" cy="124"/>
            </a:xfrm>
            <a:prstGeom prst="rect">
              <a:avLst/>
            </a:prstGeom>
            <a:solidFill>
              <a:srgbClr val="DDE8C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4" name="Rectangle 389"/>
            <p:cNvSpPr>
              <a:spLocks noChangeArrowheads="1"/>
            </p:cNvSpPr>
            <p:nvPr/>
          </p:nvSpPr>
          <p:spPr bwMode="auto">
            <a:xfrm>
              <a:off x="176" y="1244"/>
              <a:ext cx="1020" cy="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1" u="none" strike="noStrike" cap="none" normalizeH="0" baseline="0">
                  <a:ln>
                    <a:noFill/>
                  </a:ln>
                  <a:solidFill>
                    <a:srgbClr val="000000"/>
                  </a:solidFill>
                  <a:effectLst/>
                  <a:latin typeface="Times New Roman" pitchFamily="18" charset="0"/>
                  <a:cs typeface="Arial" pitchFamily="34" charset="0"/>
                </a:rPr>
                <a:t>2oz of protein and 2oz of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85" name="Rectangle 390"/>
            <p:cNvSpPr>
              <a:spLocks noChangeArrowheads="1"/>
            </p:cNvSpPr>
            <p:nvPr/>
          </p:nvSpPr>
          <p:spPr bwMode="auto">
            <a:xfrm>
              <a:off x="165" y="1367"/>
              <a:ext cx="1150" cy="125"/>
            </a:xfrm>
            <a:prstGeom prst="rect">
              <a:avLst/>
            </a:prstGeom>
            <a:solidFill>
              <a:srgbClr val="DDE8C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6" name="Rectangle 391"/>
            <p:cNvSpPr>
              <a:spLocks noChangeArrowheads="1"/>
            </p:cNvSpPr>
            <p:nvPr/>
          </p:nvSpPr>
          <p:spPr bwMode="auto">
            <a:xfrm>
              <a:off x="176" y="1368"/>
              <a:ext cx="409" cy="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1" u="none" strike="noStrike" cap="none" normalizeH="0" baseline="0">
                  <a:ln>
                    <a:noFill/>
                  </a:ln>
                  <a:solidFill>
                    <a:srgbClr val="000000"/>
                  </a:solidFill>
                  <a:effectLst/>
                  <a:latin typeface="Times New Roman" pitchFamily="18" charset="0"/>
                  <a:cs typeface="Arial" pitchFamily="34" charset="0"/>
                </a:rPr>
                <a:t>vegetable</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87" name="Rectangle 392"/>
            <p:cNvSpPr>
              <a:spLocks noChangeArrowheads="1"/>
            </p:cNvSpPr>
            <p:nvPr/>
          </p:nvSpPr>
          <p:spPr bwMode="auto">
            <a:xfrm>
              <a:off x="536" y="1368"/>
              <a:ext cx="62" cy="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1" u="none" strike="noStrike" cap="none" normalizeH="0" baseline="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88" name="Rectangle 393"/>
            <p:cNvSpPr>
              <a:spLocks noChangeArrowheads="1"/>
            </p:cNvSpPr>
            <p:nvPr/>
          </p:nvSpPr>
          <p:spPr bwMode="auto">
            <a:xfrm>
              <a:off x="165" y="1492"/>
              <a:ext cx="1150" cy="125"/>
            </a:xfrm>
            <a:prstGeom prst="rect">
              <a:avLst/>
            </a:prstGeom>
            <a:solidFill>
              <a:srgbClr val="DDE8C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Rectangle 394"/>
            <p:cNvSpPr>
              <a:spLocks noChangeArrowheads="1"/>
            </p:cNvSpPr>
            <p:nvPr/>
          </p:nvSpPr>
          <p:spPr bwMode="auto">
            <a:xfrm>
              <a:off x="176" y="1496"/>
              <a:ext cx="62" cy="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1" u="none" strike="noStrike" cap="none" normalizeH="0" baseline="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90" name="Rectangle 395"/>
            <p:cNvSpPr>
              <a:spLocks noChangeArrowheads="1"/>
            </p:cNvSpPr>
            <p:nvPr/>
          </p:nvSpPr>
          <p:spPr bwMode="auto">
            <a:xfrm>
              <a:off x="199" y="1496"/>
              <a:ext cx="294" cy="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1" i="1" u="none" strike="noStrike" cap="none" normalizeH="0" baseline="0">
                  <a:ln>
                    <a:noFill/>
                  </a:ln>
                  <a:solidFill>
                    <a:srgbClr val="000000"/>
                  </a:solidFill>
                  <a:effectLst/>
                  <a:latin typeface="Times New Roman" pitchFamily="18" charset="0"/>
                  <a:cs typeface="Arial" pitchFamily="34" charset="0"/>
                </a:rPr>
                <a:t>Small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91" name="Rectangle 396"/>
            <p:cNvSpPr>
              <a:spLocks noChangeArrowheads="1"/>
            </p:cNvSpPr>
            <p:nvPr/>
          </p:nvSpPr>
          <p:spPr bwMode="auto">
            <a:xfrm>
              <a:off x="448" y="1496"/>
              <a:ext cx="72" cy="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1" i="1" u="none" strike="noStrike" cap="none" normalizeH="0" baseline="0">
                  <a:ln>
                    <a:noFill/>
                  </a:ln>
                  <a:solidFill>
                    <a:srgbClr val="000000"/>
                  </a:solidFill>
                  <a:effectLst/>
                  <a:latin typeface="Times New Roman" pitchFamily="18" charset="0"/>
                  <a:cs typeface="Arial" pitchFamily="34" charset="0"/>
                </a:rPr>
                <a:t>-</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92" name="Rectangle 397"/>
            <p:cNvSpPr>
              <a:spLocks noChangeArrowheads="1"/>
            </p:cNvSpPr>
            <p:nvPr/>
          </p:nvSpPr>
          <p:spPr bwMode="auto">
            <a:xfrm>
              <a:off x="479" y="1496"/>
              <a:ext cx="64" cy="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1" i="1" u="none" strike="noStrike" cap="none" normalizeH="0" baseline="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93" name="Rectangle 398"/>
            <p:cNvSpPr>
              <a:spLocks noChangeArrowheads="1"/>
            </p:cNvSpPr>
            <p:nvPr/>
          </p:nvSpPr>
          <p:spPr bwMode="auto">
            <a:xfrm>
              <a:off x="503" y="1496"/>
              <a:ext cx="256" cy="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1" i="1" u="none" strike="noStrike" cap="none" normalizeH="0" baseline="0">
                  <a:ln>
                    <a:noFill/>
                  </a:ln>
                  <a:solidFill>
                    <a:srgbClr val="000000"/>
                  </a:solidFill>
                  <a:effectLst/>
                  <a:latin typeface="Times New Roman" pitchFamily="18" charset="0"/>
                  <a:cs typeface="Arial" pitchFamily="34" charset="0"/>
                </a:rPr>
                <a:t>$6.49</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94" name="Rectangle 399"/>
            <p:cNvSpPr>
              <a:spLocks noChangeArrowheads="1"/>
            </p:cNvSpPr>
            <p:nvPr/>
          </p:nvSpPr>
          <p:spPr bwMode="auto">
            <a:xfrm>
              <a:off x="714" y="1496"/>
              <a:ext cx="88" cy="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1" i="1" u="none" strike="noStrike" cap="none" normalizeH="0" baseline="0">
                  <a:ln>
                    <a:noFill/>
                  </a:ln>
                  <a:solidFill>
                    <a:srgbClr val="FF0000"/>
                  </a:solidFill>
                  <a:effectLst/>
                  <a:latin typeface="Times New Roman" pitchFamily="18" charset="0"/>
                  <a:cs typeface="Arial" pitchFamily="34" charset="0"/>
                </a:rPr>
                <a:t>*</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95" name="Rectangle 400"/>
            <p:cNvSpPr>
              <a:spLocks noChangeArrowheads="1"/>
            </p:cNvSpPr>
            <p:nvPr/>
          </p:nvSpPr>
          <p:spPr bwMode="auto">
            <a:xfrm>
              <a:off x="760" y="1496"/>
              <a:ext cx="64" cy="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1" i="1" u="none" strike="noStrike" cap="none" normalizeH="0" baseline="0">
                  <a:ln>
                    <a:noFill/>
                  </a:ln>
                  <a:solidFill>
                    <a:srgbClr val="FF0000"/>
                  </a:solidFill>
                  <a:effectLst/>
                  <a:latin typeface="Times New Roman" pitchFamily="18" charset="0"/>
                  <a:cs typeface="Arial" pitchFamily="34"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96" name="Rectangle 401"/>
            <p:cNvSpPr>
              <a:spLocks noChangeArrowheads="1"/>
            </p:cNvSpPr>
            <p:nvPr/>
          </p:nvSpPr>
          <p:spPr bwMode="auto">
            <a:xfrm>
              <a:off x="784" y="1496"/>
              <a:ext cx="2752" cy="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1" i="1" u="none" strike="noStrike" cap="none" normalizeH="0" baseline="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97" name="Rectangle 402"/>
            <p:cNvSpPr>
              <a:spLocks noChangeArrowheads="1"/>
            </p:cNvSpPr>
            <p:nvPr/>
          </p:nvSpPr>
          <p:spPr bwMode="auto">
            <a:xfrm>
              <a:off x="165" y="1617"/>
              <a:ext cx="1150" cy="124"/>
            </a:xfrm>
            <a:prstGeom prst="rect">
              <a:avLst/>
            </a:prstGeom>
            <a:solidFill>
              <a:srgbClr val="DDE8C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 name="Rectangle 403"/>
            <p:cNvSpPr>
              <a:spLocks noChangeArrowheads="1"/>
            </p:cNvSpPr>
            <p:nvPr/>
          </p:nvSpPr>
          <p:spPr bwMode="auto">
            <a:xfrm>
              <a:off x="176" y="1618"/>
              <a:ext cx="86" cy="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1" u="none" strike="noStrike" cap="none" normalizeH="0" baseline="0">
                  <a:ln>
                    <a:noFill/>
                  </a:ln>
                  <a:solidFill>
                    <a:srgbClr val="000000"/>
                  </a:solidFill>
                  <a:effectLst/>
                  <a:latin typeface="Times New Roman" pitchFamily="18" charset="0"/>
                  <a:cs typeface="Arial" pitchFamily="34" charset="0"/>
                </a:rPr>
                <a:t>3</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99" name="Rectangle 404"/>
            <p:cNvSpPr>
              <a:spLocks noChangeArrowheads="1"/>
            </p:cNvSpPr>
            <p:nvPr/>
          </p:nvSpPr>
          <p:spPr bwMode="auto">
            <a:xfrm>
              <a:off x="223" y="1618"/>
              <a:ext cx="70" cy="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1" u="none" strike="noStrike" cap="none" normalizeH="0" baseline="0">
                  <a:ln>
                    <a:noFill/>
                  </a:ln>
                  <a:solidFill>
                    <a:srgbClr val="000000"/>
                  </a:solidFill>
                  <a:effectLst/>
                  <a:latin typeface="Times New Roman" pitchFamily="18" charset="0"/>
                  <a:cs typeface="Arial" pitchFamily="34" charset="0"/>
                </a:rPr>
                <a:t>-</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200" name="Rectangle 405"/>
            <p:cNvSpPr>
              <a:spLocks noChangeArrowheads="1"/>
            </p:cNvSpPr>
            <p:nvPr/>
          </p:nvSpPr>
          <p:spPr bwMode="auto">
            <a:xfrm>
              <a:off x="254" y="1618"/>
              <a:ext cx="1020" cy="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1" u="none" strike="noStrike" cap="none" normalizeH="0" baseline="0">
                  <a:ln>
                    <a:noFill/>
                  </a:ln>
                  <a:solidFill>
                    <a:srgbClr val="000000"/>
                  </a:solidFill>
                  <a:effectLst/>
                  <a:latin typeface="Times New Roman" pitchFamily="18" charset="0"/>
                  <a:cs typeface="Arial" pitchFamily="34" charset="0"/>
                </a:rPr>
                <a:t>4oz of protein and 3oz of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201" name="Rectangle 406"/>
            <p:cNvSpPr>
              <a:spLocks noChangeArrowheads="1"/>
            </p:cNvSpPr>
            <p:nvPr/>
          </p:nvSpPr>
          <p:spPr bwMode="auto">
            <a:xfrm>
              <a:off x="165" y="1741"/>
              <a:ext cx="1150" cy="124"/>
            </a:xfrm>
            <a:prstGeom prst="rect">
              <a:avLst/>
            </a:prstGeom>
            <a:solidFill>
              <a:srgbClr val="DDE8C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 name="Rectangle 407"/>
            <p:cNvSpPr>
              <a:spLocks noChangeArrowheads="1"/>
            </p:cNvSpPr>
            <p:nvPr/>
          </p:nvSpPr>
          <p:spPr bwMode="auto">
            <a:xfrm>
              <a:off x="176" y="1742"/>
              <a:ext cx="432" cy="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1" u="none" strike="noStrike" cap="none" normalizeH="0" baseline="0">
                  <a:ln>
                    <a:noFill/>
                  </a:ln>
                  <a:solidFill>
                    <a:srgbClr val="000000"/>
                  </a:solidFill>
                  <a:effectLst/>
                  <a:latin typeface="Times New Roman" pitchFamily="18" charset="0"/>
                  <a:cs typeface="Arial" pitchFamily="34" charset="0"/>
                </a:rPr>
                <a:t>vegetable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203" name="Rectangle 408"/>
            <p:cNvSpPr>
              <a:spLocks noChangeArrowheads="1"/>
            </p:cNvSpPr>
            <p:nvPr/>
          </p:nvSpPr>
          <p:spPr bwMode="auto">
            <a:xfrm>
              <a:off x="559" y="1742"/>
              <a:ext cx="62" cy="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1" u="none" strike="noStrike" cap="none" normalizeH="0" baseline="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204" name="Rectangle 409"/>
            <p:cNvSpPr>
              <a:spLocks noChangeArrowheads="1"/>
            </p:cNvSpPr>
            <p:nvPr/>
          </p:nvSpPr>
          <p:spPr bwMode="auto">
            <a:xfrm>
              <a:off x="165" y="1865"/>
              <a:ext cx="1150" cy="125"/>
            </a:xfrm>
            <a:prstGeom prst="rect">
              <a:avLst/>
            </a:prstGeom>
            <a:solidFill>
              <a:srgbClr val="DDE8C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 name="Rectangle 410"/>
            <p:cNvSpPr>
              <a:spLocks noChangeArrowheads="1"/>
            </p:cNvSpPr>
            <p:nvPr/>
          </p:nvSpPr>
          <p:spPr bwMode="auto">
            <a:xfrm>
              <a:off x="176" y="1869"/>
              <a:ext cx="384" cy="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1" i="1" u="none" strike="noStrike" cap="none" normalizeH="0" baseline="0">
                  <a:ln>
                    <a:noFill/>
                  </a:ln>
                  <a:solidFill>
                    <a:srgbClr val="000000"/>
                  </a:solidFill>
                  <a:effectLst/>
                  <a:latin typeface="Times New Roman" pitchFamily="18" charset="0"/>
                  <a:cs typeface="Arial" pitchFamily="34" charset="0"/>
                </a:rPr>
                <a:t>Regular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206" name="Rectangle 411"/>
            <p:cNvSpPr>
              <a:spLocks noChangeArrowheads="1"/>
            </p:cNvSpPr>
            <p:nvPr/>
          </p:nvSpPr>
          <p:spPr bwMode="auto">
            <a:xfrm>
              <a:off x="512" y="1869"/>
              <a:ext cx="72" cy="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1" i="1" u="none" strike="noStrike" cap="none" normalizeH="0" baseline="0">
                  <a:ln>
                    <a:noFill/>
                  </a:ln>
                  <a:solidFill>
                    <a:srgbClr val="000000"/>
                  </a:solidFill>
                  <a:effectLst/>
                  <a:latin typeface="Times New Roman" pitchFamily="18" charset="0"/>
                  <a:cs typeface="Arial" pitchFamily="34" charset="0"/>
                </a:rPr>
                <a:t>-</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207" name="Rectangle 412"/>
            <p:cNvSpPr>
              <a:spLocks noChangeArrowheads="1"/>
            </p:cNvSpPr>
            <p:nvPr/>
          </p:nvSpPr>
          <p:spPr bwMode="auto">
            <a:xfrm>
              <a:off x="543" y="1869"/>
              <a:ext cx="64" cy="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1" i="1" u="none" strike="noStrike" cap="none" normalizeH="0" baseline="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208" name="Rectangle 413"/>
            <p:cNvSpPr>
              <a:spLocks noChangeArrowheads="1"/>
            </p:cNvSpPr>
            <p:nvPr/>
          </p:nvSpPr>
          <p:spPr bwMode="auto">
            <a:xfrm>
              <a:off x="567" y="1869"/>
              <a:ext cx="2344" cy="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1" i="1" u="none" strike="noStrike" cap="none" normalizeH="0" baseline="0">
                  <a:ln>
                    <a:noFill/>
                  </a:ln>
                  <a:solidFill>
                    <a:srgbClr val="000000"/>
                  </a:solidFill>
                  <a:effectLst/>
                  <a:latin typeface="Times New Roman" pitchFamily="18" charset="0"/>
                  <a:cs typeface="Arial" pitchFamily="34" charset="0"/>
                </a:rPr>
                <a:t>$7.99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209" name="Rectangle 414"/>
            <p:cNvSpPr>
              <a:spLocks noChangeArrowheads="1"/>
            </p:cNvSpPr>
            <p:nvPr/>
          </p:nvSpPr>
          <p:spPr bwMode="auto">
            <a:xfrm>
              <a:off x="2822" y="1869"/>
              <a:ext cx="640" cy="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1" i="1" u="none" strike="noStrike" cap="none" normalizeH="0" baseline="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210" name="Rectangle 415"/>
            <p:cNvSpPr>
              <a:spLocks noChangeArrowheads="1"/>
            </p:cNvSpPr>
            <p:nvPr/>
          </p:nvSpPr>
          <p:spPr bwMode="auto">
            <a:xfrm>
              <a:off x="165" y="1990"/>
              <a:ext cx="1150" cy="125"/>
            </a:xfrm>
            <a:prstGeom prst="rect">
              <a:avLst/>
            </a:prstGeom>
            <a:solidFill>
              <a:srgbClr val="DDE8C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1" name="Rectangle 416"/>
            <p:cNvSpPr>
              <a:spLocks noChangeArrowheads="1"/>
            </p:cNvSpPr>
            <p:nvPr/>
          </p:nvSpPr>
          <p:spPr bwMode="auto">
            <a:xfrm>
              <a:off x="176" y="1992"/>
              <a:ext cx="86" cy="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1" u="none" strike="noStrike" cap="none" normalizeH="0" baseline="0">
                  <a:ln>
                    <a:noFill/>
                  </a:ln>
                  <a:solidFill>
                    <a:srgbClr val="000000"/>
                  </a:solidFill>
                  <a:effectLst/>
                  <a:latin typeface="Times New Roman" pitchFamily="18" charset="0"/>
                  <a:cs typeface="Arial" pitchFamily="34" charset="0"/>
                </a:rPr>
                <a:t>3</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212" name="Rectangle 417"/>
            <p:cNvSpPr>
              <a:spLocks noChangeArrowheads="1"/>
            </p:cNvSpPr>
            <p:nvPr/>
          </p:nvSpPr>
          <p:spPr bwMode="auto">
            <a:xfrm>
              <a:off x="223" y="1992"/>
              <a:ext cx="70" cy="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1" u="none" strike="noStrike" cap="none" normalizeH="0" baseline="0">
                  <a:ln>
                    <a:noFill/>
                  </a:ln>
                  <a:solidFill>
                    <a:srgbClr val="000000"/>
                  </a:solidFill>
                  <a:effectLst/>
                  <a:latin typeface="Times New Roman" pitchFamily="18" charset="0"/>
                  <a:cs typeface="Arial" pitchFamily="34" charset="0"/>
                </a:rPr>
                <a:t>-</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213" name="Rectangle 418"/>
            <p:cNvSpPr>
              <a:spLocks noChangeArrowheads="1"/>
            </p:cNvSpPr>
            <p:nvPr/>
          </p:nvSpPr>
          <p:spPr bwMode="auto">
            <a:xfrm>
              <a:off x="254" y="1992"/>
              <a:ext cx="1020" cy="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1" u="none" strike="noStrike" cap="none" normalizeH="0" baseline="0">
                  <a:ln>
                    <a:noFill/>
                  </a:ln>
                  <a:solidFill>
                    <a:srgbClr val="000000"/>
                  </a:solidFill>
                  <a:effectLst/>
                  <a:latin typeface="Times New Roman" pitchFamily="18" charset="0"/>
                  <a:cs typeface="Arial" pitchFamily="34" charset="0"/>
                </a:rPr>
                <a:t>4oz of protein and 3oz of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214" name="Rectangle 419"/>
            <p:cNvSpPr>
              <a:spLocks noChangeArrowheads="1"/>
            </p:cNvSpPr>
            <p:nvPr/>
          </p:nvSpPr>
          <p:spPr bwMode="auto">
            <a:xfrm>
              <a:off x="165" y="2115"/>
              <a:ext cx="1150" cy="124"/>
            </a:xfrm>
            <a:prstGeom prst="rect">
              <a:avLst/>
            </a:prstGeom>
            <a:solidFill>
              <a:srgbClr val="DDE8C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5" name="Rectangle 420"/>
            <p:cNvSpPr>
              <a:spLocks noChangeArrowheads="1"/>
            </p:cNvSpPr>
            <p:nvPr/>
          </p:nvSpPr>
          <p:spPr bwMode="auto">
            <a:xfrm>
              <a:off x="176" y="2116"/>
              <a:ext cx="841" cy="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1" u="none" strike="noStrike" cap="none" normalizeH="0" baseline="0">
                  <a:ln>
                    <a:noFill/>
                  </a:ln>
                  <a:solidFill>
                    <a:srgbClr val="000000"/>
                  </a:solidFill>
                  <a:effectLst/>
                  <a:latin typeface="Times New Roman" pitchFamily="18" charset="0"/>
                  <a:cs typeface="Arial" pitchFamily="34" charset="0"/>
                </a:rPr>
                <a:t>vegetable and starch</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216" name="Rectangle 421"/>
            <p:cNvSpPr>
              <a:spLocks noChangeArrowheads="1"/>
            </p:cNvSpPr>
            <p:nvPr/>
          </p:nvSpPr>
          <p:spPr bwMode="auto">
            <a:xfrm>
              <a:off x="959" y="2116"/>
              <a:ext cx="62" cy="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1" u="none" strike="noStrike" cap="none" normalizeH="0" baseline="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217" name="Rectangle 422"/>
            <p:cNvSpPr>
              <a:spLocks noChangeArrowheads="1"/>
            </p:cNvSpPr>
            <p:nvPr/>
          </p:nvSpPr>
          <p:spPr bwMode="auto">
            <a:xfrm>
              <a:off x="165" y="2239"/>
              <a:ext cx="1150" cy="124"/>
            </a:xfrm>
            <a:prstGeom prst="rect">
              <a:avLst/>
            </a:prstGeom>
            <a:solidFill>
              <a:srgbClr val="DDE8C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8" name="Rectangle 423"/>
            <p:cNvSpPr>
              <a:spLocks noChangeArrowheads="1"/>
            </p:cNvSpPr>
            <p:nvPr/>
          </p:nvSpPr>
          <p:spPr bwMode="auto">
            <a:xfrm>
              <a:off x="176" y="2243"/>
              <a:ext cx="299" cy="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1" i="1" u="none" strike="noStrike" cap="none" normalizeH="0" baseline="0">
                  <a:ln>
                    <a:noFill/>
                  </a:ln>
                  <a:solidFill>
                    <a:srgbClr val="000000"/>
                  </a:solidFill>
                  <a:effectLst/>
                  <a:latin typeface="Times New Roman" pitchFamily="18" charset="0"/>
                  <a:cs typeface="Arial" pitchFamily="34" charset="0"/>
                </a:rPr>
                <a:t>Large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219" name="Rectangle 424"/>
            <p:cNvSpPr>
              <a:spLocks noChangeArrowheads="1"/>
            </p:cNvSpPr>
            <p:nvPr/>
          </p:nvSpPr>
          <p:spPr bwMode="auto">
            <a:xfrm>
              <a:off x="428" y="2243"/>
              <a:ext cx="72" cy="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1" i="1" u="none" strike="noStrike" cap="none" normalizeH="0" baseline="0">
                  <a:ln>
                    <a:noFill/>
                  </a:ln>
                  <a:solidFill>
                    <a:srgbClr val="000000"/>
                  </a:solidFill>
                  <a:effectLst/>
                  <a:latin typeface="Times New Roman" pitchFamily="18" charset="0"/>
                  <a:cs typeface="Arial" pitchFamily="34" charset="0"/>
                </a:rPr>
                <a:t>-</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220" name="Rectangle 425"/>
            <p:cNvSpPr>
              <a:spLocks noChangeArrowheads="1"/>
            </p:cNvSpPr>
            <p:nvPr/>
          </p:nvSpPr>
          <p:spPr bwMode="auto">
            <a:xfrm>
              <a:off x="459" y="2243"/>
              <a:ext cx="64" cy="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1" i="1" u="none" strike="noStrike" cap="none" normalizeH="0" baseline="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221" name="Rectangle 426"/>
            <p:cNvSpPr>
              <a:spLocks noChangeArrowheads="1"/>
            </p:cNvSpPr>
            <p:nvPr/>
          </p:nvSpPr>
          <p:spPr bwMode="auto">
            <a:xfrm>
              <a:off x="483" y="2243"/>
              <a:ext cx="2824" cy="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1" i="1" u="none" strike="noStrike" cap="none" normalizeH="0" baseline="0">
                  <a:ln>
                    <a:noFill/>
                  </a:ln>
                  <a:solidFill>
                    <a:srgbClr val="000000"/>
                  </a:solidFill>
                  <a:effectLst/>
                  <a:latin typeface="Times New Roman" pitchFamily="18" charset="0"/>
                  <a:cs typeface="Arial" pitchFamily="34" charset="0"/>
                </a:rPr>
                <a:t>$9.99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222" name="Rectangle 427"/>
            <p:cNvSpPr>
              <a:spLocks noChangeArrowheads="1"/>
            </p:cNvSpPr>
            <p:nvPr/>
          </p:nvSpPr>
          <p:spPr bwMode="auto">
            <a:xfrm>
              <a:off x="165" y="2363"/>
              <a:ext cx="1150" cy="126"/>
            </a:xfrm>
            <a:prstGeom prst="rect">
              <a:avLst/>
            </a:prstGeom>
            <a:solidFill>
              <a:srgbClr val="DDE8C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3" name="Rectangle 428"/>
            <p:cNvSpPr>
              <a:spLocks noChangeArrowheads="1"/>
            </p:cNvSpPr>
            <p:nvPr/>
          </p:nvSpPr>
          <p:spPr bwMode="auto">
            <a:xfrm>
              <a:off x="176" y="2365"/>
              <a:ext cx="86" cy="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1" u="none" strike="noStrike" cap="none" normalizeH="0" baseline="0">
                  <a:ln>
                    <a:noFill/>
                  </a:ln>
                  <a:solidFill>
                    <a:srgbClr val="000000"/>
                  </a:solidFill>
                  <a:effectLst/>
                  <a:latin typeface="Times New Roman" pitchFamily="18" charset="0"/>
                  <a:cs typeface="Arial" pitchFamily="34" charset="0"/>
                </a:rPr>
                <a:t>5</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224" name="Rectangle 429"/>
            <p:cNvSpPr>
              <a:spLocks noChangeArrowheads="1"/>
            </p:cNvSpPr>
            <p:nvPr/>
          </p:nvSpPr>
          <p:spPr bwMode="auto">
            <a:xfrm>
              <a:off x="223" y="2365"/>
              <a:ext cx="70" cy="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1" u="none" strike="noStrike" cap="none" normalizeH="0" baseline="0">
                  <a:ln>
                    <a:noFill/>
                  </a:ln>
                  <a:solidFill>
                    <a:srgbClr val="000000"/>
                  </a:solidFill>
                  <a:effectLst/>
                  <a:latin typeface="Times New Roman" pitchFamily="18" charset="0"/>
                  <a:cs typeface="Arial" pitchFamily="34" charset="0"/>
                </a:rPr>
                <a:t>-</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225" name="Rectangle 430"/>
            <p:cNvSpPr>
              <a:spLocks noChangeArrowheads="1"/>
            </p:cNvSpPr>
            <p:nvPr/>
          </p:nvSpPr>
          <p:spPr bwMode="auto">
            <a:xfrm>
              <a:off x="254" y="2365"/>
              <a:ext cx="1020" cy="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1" u="none" strike="noStrike" cap="none" normalizeH="0" baseline="0">
                  <a:ln>
                    <a:noFill/>
                  </a:ln>
                  <a:solidFill>
                    <a:srgbClr val="000000"/>
                  </a:solidFill>
                  <a:effectLst/>
                  <a:latin typeface="Times New Roman" pitchFamily="18" charset="0"/>
                  <a:cs typeface="Arial" pitchFamily="34" charset="0"/>
                </a:rPr>
                <a:t>6oz of protein and 4oz of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226" name="Rectangle 431"/>
            <p:cNvSpPr>
              <a:spLocks noChangeArrowheads="1"/>
            </p:cNvSpPr>
            <p:nvPr/>
          </p:nvSpPr>
          <p:spPr bwMode="auto">
            <a:xfrm>
              <a:off x="165" y="2489"/>
              <a:ext cx="1150" cy="124"/>
            </a:xfrm>
            <a:prstGeom prst="rect">
              <a:avLst/>
            </a:prstGeom>
            <a:solidFill>
              <a:srgbClr val="DDE8C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7" name="Rectangle 432"/>
            <p:cNvSpPr>
              <a:spLocks noChangeArrowheads="1"/>
            </p:cNvSpPr>
            <p:nvPr/>
          </p:nvSpPr>
          <p:spPr bwMode="auto">
            <a:xfrm>
              <a:off x="176" y="2490"/>
              <a:ext cx="841" cy="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1" u="none" strike="noStrike" cap="none" normalizeH="0" baseline="0">
                  <a:ln>
                    <a:noFill/>
                  </a:ln>
                  <a:solidFill>
                    <a:srgbClr val="000000"/>
                  </a:solidFill>
                  <a:effectLst/>
                  <a:latin typeface="Times New Roman" pitchFamily="18" charset="0"/>
                  <a:cs typeface="Arial" pitchFamily="34" charset="0"/>
                </a:rPr>
                <a:t>vegetable and starch</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228" name="Rectangle 433"/>
            <p:cNvSpPr>
              <a:spLocks noChangeArrowheads="1"/>
            </p:cNvSpPr>
            <p:nvPr/>
          </p:nvSpPr>
          <p:spPr bwMode="auto">
            <a:xfrm>
              <a:off x="959" y="2490"/>
              <a:ext cx="62" cy="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1" u="none" strike="noStrike" cap="none" normalizeH="0" baseline="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229" name="Rectangle 434"/>
            <p:cNvSpPr>
              <a:spLocks noChangeArrowheads="1"/>
            </p:cNvSpPr>
            <p:nvPr/>
          </p:nvSpPr>
          <p:spPr bwMode="auto">
            <a:xfrm>
              <a:off x="165" y="2613"/>
              <a:ext cx="1150" cy="124"/>
            </a:xfrm>
            <a:prstGeom prst="rect">
              <a:avLst/>
            </a:prstGeom>
            <a:solidFill>
              <a:srgbClr val="DDE8C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0" name="Rectangle 435"/>
            <p:cNvSpPr>
              <a:spLocks noChangeArrowheads="1"/>
            </p:cNvSpPr>
            <p:nvPr/>
          </p:nvSpPr>
          <p:spPr bwMode="auto">
            <a:xfrm>
              <a:off x="176" y="2617"/>
              <a:ext cx="104" cy="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1" i="1" u="none" strike="noStrike" cap="none" normalizeH="0" baseline="0">
                  <a:ln>
                    <a:noFill/>
                  </a:ln>
                  <a:solidFill>
                    <a:srgbClr val="000000"/>
                  </a:solidFill>
                  <a:effectLst/>
                  <a:latin typeface="Times New Roman" pitchFamily="18" charset="0"/>
                  <a:cs typeface="Arial" pitchFamily="34" charset="0"/>
                </a:rPr>
                <a:t>X</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231" name="Rectangle 436"/>
            <p:cNvSpPr>
              <a:spLocks noChangeArrowheads="1"/>
            </p:cNvSpPr>
            <p:nvPr/>
          </p:nvSpPr>
          <p:spPr bwMode="auto">
            <a:xfrm>
              <a:off x="238" y="2617"/>
              <a:ext cx="72" cy="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1" i="1" u="none" strike="noStrike" cap="none" normalizeH="0" baseline="0">
                  <a:ln>
                    <a:noFill/>
                  </a:ln>
                  <a:solidFill>
                    <a:srgbClr val="000000"/>
                  </a:solidFill>
                  <a:effectLst/>
                  <a:latin typeface="Times New Roman" pitchFamily="18" charset="0"/>
                  <a:cs typeface="Arial" pitchFamily="34" charset="0"/>
                </a:rPr>
                <a:t>-</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232" name="Rectangle 437"/>
            <p:cNvSpPr>
              <a:spLocks noChangeArrowheads="1"/>
            </p:cNvSpPr>
            <p:nvPr/>
          </p:nvSpPr>
          <p:spPr bwMode="auto">
            <a:xfrm>
              <a:off x="269" y="2617"/>
              <a:ext cx="299" cy="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1" i="1" u="none" strike="noStrike" cap="none" normalizeH="0" baseline="0">
                  <a:ln>
                    <a:noFill/>
                  </a:ln>
                  <a:solidFill>
                    <a:srgbClr val="000000"/>
                  </a:solidFill>
                  <a:effectLst/>
                  <a:latin typeface="Times New Roman" pitchFamily="18" charset="0"/>
                  <a:cs typeface="Arial" pitchFamily="34" charset="0"/>
                </a:rPr>
                <a:t>Large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233" name="Rectangle 438"/>
            <p:cNvSpPr>
              <a:spLocks noChangeArrowheads="1"/>
            </p:cNvSpPr>
            <p:nvPr/>
          </p:nvSpPr>
          <p:spPr bwMode="auto">
            <a:xfrm>
              <a:off x="522" y="2617"/>
              <a:ext cx="72" cy="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1" i="1" u="none" strike="noStrike" cap="none" normalizeH="0" baseline="0">
                  <a:ln>
                    <a:noFill/>
                  </a:ln>
                  <a:solidFill>
                    <a:srgbClr val="000000"/>
                  </a:solidFill>
                  <a:effectLst/>
                  <a:latin typeface="Times New Roman" pitchFamily="18" charset="0"/>
                  <a:cs typeface="Arial" pitchFamily="34" charset="0"/>
                </a:rPr>
                <a:t>-</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234" name="Rectangle 439"/>
            <p:cNvSpPr>
              <a:spLocks noChangeArrowheads="1"/>
            </p:cNvSpPr>
            <p:nvPr/>
          </p:nvSpPr>
          <p:spPr bwMode="auto">
            <a:xfrm>
              <a:off x="553" y="2617"/>
              <a:ext cx="64" cy="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1" i="1" u="none" strike="noStrike" cap="none" normalizeH="0" baseline="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235" name="Rectangle 440"/>
            <p:cNvSpPr>
              <a:spLocks noChangeArrowheads="1"/>
            </p:cNvSpPr>
            <p:nvPr/>
          </p:nvSpPr>
          <p:spPr bwMode="auto">
            <a:xfrm>
              <a:off x="577" y="2617"/>
              <a:ext cx="184" cy="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1" i="1" u="none" strike="noStrike" cap="none" normalizeH="0" baseline="0">
                  <a:ln>
                    <a:noFill/>
                  </a:ln>
                  <a:solidFill>
                    <a:srgbClr val="000000"/>
                  </a:solidFill>
                  <a:effectLst/>
                  <a:latin typeface="Times New Roman" pitchFamily="18" charset="0"/>
                  <a:cs typeface="Arial" pitchFamily="34" charset="0"/>
                </a:rPr>
                <a:t>$11</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236" name="Rectangle 441"/>
            <p:cNvSpPr>
              <a:spLocks noChangeArrowheads="1"/>
            </p:cNvSpPr>
            <p:nvPr/>
          </p:nvSpPr>
          <p:spPr bwMode="auto">
            <a:xfrm>
              <a:off x="718" y="2617"/>
              <a:ext cx="64" cy="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1" i="1" u="none" strike="noStrike" cap="none" normalizeH="0" baseline="0">
                  <a:ln>
                    <a:noFill/>
                  </a:ln>
                  <a:solidFill>
                    <a:srgbClr val="000000"/>
                  </a:solidFill>
                  <a:effectLst/>
                  <a:latin typeface="Times New Roman" pitchFamily="18" charset="0"/>
                  <a:cs typeface="Arial" pitchFamily="34" charset="0"/>
                </a:rPr>
                <a:t>.</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237" name="Rectangle 442"/>
            <p:cNvSpPr>
              <a:spLocks noChangeArrowheads="1"/>
            </p:cNvSpPr>
            <p:nvPr/>
          </p:nvSpPr>
          <p:spPr bwMode="auto">
            <a:xfrm>
              <a:off x="741" y="2629"/>
              <a:ext cx="113"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1" i="1" u="none" strike="noStrike" cap="none" normalizeH="0" baseline="0">
                  <a:ln>
                    <a:noFill/>
                  </a:ln>
                  <a:solidFill>
                    <a:srgbClr val="000000"/>
                  </a:solidFill>
                  <a:effectLst/>
                  <a:latin typeface="Times New Roman" pitchFamily="18" charset="0"/>
                  <a:cs typeface="Arial" pitchFamily="34" charset="0"/>
                </a:rPr>
                <a:t>99</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238" name="Rectangle 443"/>
            <p:cNvSpPr>
              <a:spLocks noChangeArrowheads="1"/>
            </p:cNvSpPr>
            <p:nvPr/>
          </p:nvSpPr>
          <p:spPr bwMode="auto">
            <a:xfrm>
              <a:off x="821" y="2629"/>
              <a:ext cx="53"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1" i="1" u="none" strike="noStrike" cap="none" normalizeH="0" baseline="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239" name="Rectangle 444"/>
            <p:cNvSpPr>
              <a:spLocks noChangeArrowheads="1"/>
            </p:cNvSpPr>
            <p:nvPr/>
          </p:nvSpPr>
          <p:spPr bwMode="auto">
            <a:xfrm>
              <a:off x="841" y="2629"/>
              <a:ext cx="453"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1" i="1" u="none" strike="noStrike" cap="none" normalizeH="0" baseline="0">
                  <a:ln>
                    <a:noFill/>
                  </a:ln>
                  <a:solidFill>
                    <a:srgbClr val="FF0000"/>
                  </a:solidFill>
                  <a:effectLst/>
                  <a:latin typeface="Times New Roman" pitchFamily="18" charset="0"/>
                  <a:cs typeface="Arial" pitchFamily="34" charset="0"/>
                </a:rPr>
                <a:t>coming soon</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240" name="Rectangle 445"/>
            <p:cNvSpPr>
              <a:spLocks noChangeArrowheads="1"/>
            </p:cNvSpPr>
            <p:nvPr/>
          </p:nvSpPr>
          <p:spPr bwMode="auto">
            <a:xfrm>
              <a:off x="1260" y="2629"/>
              <a:ext cx="2173"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1" i="1" u="none" strike="noStrike" cap="none" normalizeH="0" baseline="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241" name="Rectangle 446"/>
            <p:cNvSpPr>
              <a:spLocks noChangeArrowheads="1"/>
            </p:cNvSpPr>
            <p:nvPr/>
          </p:nvSpPr>
          <p:spPr bwMode="auto">
            <a:xfrm>
              <a:off x="165" y="2737"/>
              <a:ext cx="1150" cy="125"/>
            </a:xfrm>
            <a:prstGeom prst="rect">
              <a:avLst/>
            </a:prstGeom>
            <a:solidFill>
              <a:srgbClr val="DDE8C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2" name="Rectangle 447"/>
            <p:cNvSpPr>
              <a:spLocks noChangeArrowheads="1"/>
            </p:cNvSpPr>
            <p:nvPr/>
          </p:nvSpPr>
          <p:spPr bwMode="auto">
            <a:xfrm>
              <a:off x="176" y="2738"/>
              <a:ext cx="86" cy="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1" u="none" strike="noStrike" cap="none" normalizeH="0" baseline="0">
                  <a:ln>
                    <a:noFill/>
                  </a:ln>
                  <a:solidFill>
                    <a:srgbClr val="000000"/>
                  </a:solidFill>
                  <a:effectLst/>
                  <a:latin typeface="Times New Roman" pitchFamily="18" charset="0"/>
                  <a:cs typeface="Arial" pitchFamily="34" charset="0"/>
                </a:rPr>
                <a:t>5</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243" name="Rectangle 448"/>
            <p:cNvSpPr>
              <a:spLocks noChangeArrowheads="1"/>
            </p:cNvSpPr>
            <p:nvPr/>
          </p:nvSpPr>
          <p:spPr bwMode="auto">
            <a:xfrm>
              <a:off x="223" y="2738"/>
              <a:ext cx="70" cy="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1" u="none" strike="noStrike" cap="none" normalizeH="0" baseline="0">
                  <a:ln>
                    <a:noFill/>
                  </a:ln>
                  <a:solidFill>
                    <a:srgbClr val="000000"/>
                  </a:solidFill>
                  <a:effectLst/>
                  <a:latin typeface="Times New Roman" pitchFamily="18" charset="0"/>
                  <a:cs typeface="Arial" pitchFamily="34" charset="0"/>
                </a:rPr>
                <a:t>-</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244" name="Rectangle 449"/>
            <p:cNvSpPr>
              <a:spLocks noChangeArrowheads="1"/>
            </p:cNvSpPr>
            <p:nvPr/>
          </p:nvSpPr>
          <p:spPr bwMode="auto">
            <a:xfrm>
              <a:off x="254" y="2738"/>
              <a:ext cx="1020" cy="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1" u="none" strike="noStrike" cap="none" normalizeH="0" baseline="0">
                  <a:ln>
                    <a:noFill/>
                  </a:ln>
                  <a:solidFill>
                    <a:srgbClr val="000000"/>
                  </a:solidFill>
                  <a:effectLst/>
                  <a:latin typeface="Times New Roman" pitchFamily="18" charset="0"/>
                  <a:cs typeface="Arial" pitchFamily="34" charset="0"/>
                </a:rPr>
                <a:t>6oz of protein and 4oz of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245" name="Rectangle 450"/>
            <p:cNvSpPr>
              <a:spLocks noChangeArrowheads="1"/>
            </p:cNvSpPr>
            <p:nvPr/>
          </p:nvSpPr>
          <p:spPr bwMode="auto">
            <a:xfrm>
              <a:off x="165" y="2862"/>
              <a:ext cx="1150" cy="125"/>
            </a:xfrm>
            <a:prstGeom prst="rect">
              <a:avLst/>
            </a:prstGeom>
            <a:solidFill>
              <a:srgbClr val="DDE8C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6" name="Rectangle 451"/>
            <p:cNvSpPr>
              <a:spLocks noChangeArrowheads="1"/>
            </p:cNvSpPr>
            <p:nvPr/>
          </p:nvSpPr>
          <p:spPr bwMode="auto">
            <a:xfrm>
              <a:off x="176" y="2863"/>
              <a:ext cx="841" cy="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1" u="none" strike="noStrike" cap="none" normalizeH="0" baseline="0">
                  <a:ln>
                    <a:noFill/>
                  </a:ln>
                  <a:solidFill>
                    <a:srgbClr val="000000"/>
                  </a:solidFill>
                  <a:effectLst/>
                  <a:latin typeface="Times New Roman" pitchFamily="18" charset="0"/>
                  <a:cs typeface="Arial" pitchFamily="34" charset="0"/>
                </a:rPr>
                <a:t>vegetable and starch</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247" name="Rectangle 452"/>
            <p:cNvSpPr>
              <a:spLocks noChangeArrowheads="1"/>
            </p:cNvSpPr>
            <p:nvPr/>
          </p:nvSpPr>
          <p:spPr bwMode="auto">
            <a:xfrm>
              <a:off x="959" y="2863"/>
              <a:ext cx="62" cy="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1" u="none" strike="noStrike" cap="none" normalizeH="0" baseline="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248" name="Rectangle 453"/>
            <p:cNvSpPr>
              <a:spLocks noChangeArrowheads="1"/>
            </p:cNvSpPr>
            <p:nvPr/>
          </p:nvSpPr>
          <p:spPr bwMode="auto">
            <a:xfrm>
              <a:off x="165" y="2987"/>
              <a:ext cx="1150" cy="124"/>
            </a:xfrm>
            <a:prstGeom prst="rect">
              <a:avLst/>
            </a:prstGeom>
            <a:solidFill>
              <a:srgbClr val="DDE8C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9" name="Rectangle 454"/>
            <p:cNvSpPr>
              <a:spLocks noChangeArrowheads="1"/>
            </p:cNvSpPr>
            <p:nvPr/>
          </p:nvSpPr>
          <p:spPr bwMode="auto">
            <a:xfrm>
              <a:off x="176" y="2991"/>
              <a:ext cx="265" cy="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1" i="1" u="none" strike="noStrike" cap="none" normalizeH="0" baseline="0">
                  <a:ln>
                    <a:noFill/>
                  </a:ln>
                  <a:solidFill>
                    <a:srgbClr val="000000"/>
                  </a:solidFill>
                  <a:effectLst/>
                  <a:latin typeface="Times New Roman" pitchFamily="18" charset="0"/>
                  <a:cs typeface="Arial" pitchFamily="34" charset="0"/>
                </a:rPr>
                <a:t>Paleo</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250" name="Rectangle 455"/>
            <p:cNvSpPr>
              <a:spLocks noChangeArrowheads="1"/>
            </p:cNvSpPr>
            <p:nvPr/>
          </p:nvSpPr>
          <p:spPr bwMode="auto">
            <a:xfrm>
              <a:off x="394" y="2991"/>
              <a:ext cx="64" cy="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1" i="1" u="none" strike="noStrike" cap="none" normalizeH="0" baseline="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251" name="Rectangle 456"/>
            <p:cNvSpPr>
              <a:spLocks noChangeArrowheads="1"/>
            </p:cNvSpPr>
            <p:nvPr/>
          </p:nvSpPr>
          <p:spPr bwMode="auto">
            <a:xfrm>
              <a:off x="418" y="2991"/>
              <a:ext cx="384" cy="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1" i="1" u="none" strike="noStrike" cap="none" normalizeH="0" baseline="0">
                  <a:ln>
                    <a:noFill/>
                  </a:ln>
                  <a:solidFill>
                    <a:srgbClr val="000000"/>
                  </a:solidFill>
                  <a:effectLst/>
                  <a:latin typeface="Times New Roman" pitchFamily="18" charset="0"/>
                  <a:cs typeface="Arial" pitchFamily="34" charset="0"/>
                </a:rPr>
                <a:t>Regular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252" name="Rectangle 457"/>
            <p:cNvSpPr>
              <a:spLocks noChangeArrowheads="1"/>
            </p:cNvSpPr>
            <p:nvPr/>
          </p:nvSpPr>
          <p:spPr bwMode="auto">
            <a:xfrm>
              <a:off x="754" y="2991"/>
              <a:ext cx="72" cy="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1" i="1" u="none" strike="noStrike" cap="none" normalizeH="0" baseline="0">
                  <a:ln>
                    <a:noFill/>
                  </a:ln>
                  <a:solidFill>
                    <a:srgbClr val="000000"/>
                  </a:solidFill>
                  <a:effectLst/>
                  <a:latin typeface="Times New Roman" pitchFamily="18" charset="0"/>
                  <a:cs typeface="Arial" pitchFamily="34" charset="0"/>
                </a:rPr>
                <a:t>-</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253" name="Rectangle 458"/>
            <p:cNvSpPr>
              <a:spLocks noChangeArrowheads="1"/>
            </p:cNvSpPr>
            <p:nvPr/>
          </p:nvSpPr>
          <p:spPr bwMode="auto">
            <a:xfrm>
              <a:off x="786" y="2991"/>
              <a:ext cx="64" cy="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1" i="1" u="none" strike="noStrike" cap="none" normalizeH="0" baseline="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254" name="Rectangle 459"/>
            <p:cNvSpPr>
              <a:spLocks noChangeArrowheads="1"/>
            </p:cNvSpPr>
            <p:nvPr/>
          </p:nvSpPr>
          <p:spPr bwMode="auto">
            <a:xfrm>
              <a:off x="809" y="2991"/>
              <a:ext cx="2944" cy="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1" i="1" u="none" strike="noStrike" cap="none" normalizeH="0" baseline="0">
                  <a:ln>
                    <a:noFill/>
                  </a:ln>
                  <a:solidFill>
                    <a:srgbClr val="000000"/>
                  </a:solidFill>
                  <a:effectLst/>
                  <a:latin typeface="Times New Roman" pitchFamily="18" charset="0"/>
                  <a:cs typeface="Arial" pitchFamily="34" charset="0"/>
                </a:rPr>
                <a:t>$7.99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255" name="Rectangle 460"/>
            <p:cNvSpPr>
              <a:spLocks noChangeArrowheads="1"/>
            </p:cNvSpPr>
            <p:nvPr/>
          </p:nvSpPr>
          <p:spPr bwMode="auto">
            <a:xfrm>
              <a:off x="165" y="3111"/>
              <a:ext cx="1150" cy="124"/>
            </a:xfrm>
            <a:prstGeom prst="rect">
              <a:avLst/>
            </a:prstGeom>
            <a:solidFill>
              <a:srgbClr val="DDE8C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6" name="Rectangle 461"/>
            <p:cNvSpPr>
              <a:spLocks noChangeArrowheads="1"/>
            </p:cNvSpPr>
            <p:nvPr/>
          </p:nvSpPr>
          <p:spPr bwMode="auto">
            <a:xfrm>
              <a:off x="176" y="3112"/>
              <a:ext cx="86" cy="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1" u="none" strike="noStrike" cap="none" normalizeH="0" baseline="0">
                  <a:ln>
                    <a:noFill/>
                  </a:ln>
                  <a:solidFill>
                    <a:srgbClr val="000000"/>
                  </a:solidFill>
                  <a:effectLst/>
                  <a:latin typeface="Times New Roman" pitchFamily="18" charset="0"/>
                  <a:cs typeface="Arial" pitchFamily="34" charset="0"/>
                </a:rPr>
                <a:t>3</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257" name="Rectangle 462"/>
            <p:cNvSpPr>
              <a:spLocks noChangeArrowheads="1"/>
            </p:cNvSpPr>
            <p:nvPr/>
          </p:nvSpPr>
          <p:spPr bwMode="auto">
            <a:xfrm>
              <a:off x="223" y="3112"/>
              <a:ext cx="70" cy="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1" u="none" strike="noStrike" cap="none" normalizeH="0" baseline="0">
                  <a:ln>
                    <a:noFill/>
                  </a:ln>
                  <a:solidFill>
                    <a:srgbClr val="000000"/>
                  </a:solidFill>
                  <a:effectLst/>
                  <a:latin typeface="Times New Roman" pitchFamily="18" charset="0"/>
                  <a:cs typeface="Arial" pitchFamily="34" charset="0"/>
                </a:rPr>
                <a:t>-</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258" name="Rectangle 463"/>
            <p:cNvSpPr>
              <a:spLocks noChangeArrowheads="1"/>
            </p:cNvSpPr>
            <p:nvPr/>
          </p:nvSpPr>
          <p:spPr bwMode="auto">
            <a:xfrm>
              <a:off x="254" y="3112"/>
              <a:ext cx="812" cy="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1" u="none" strike="noStrike" cap="none" normalizeH="0" baseline="0">
                  <a:ln>
                    <a:noFill/>
                  </a:ln>
                  <a:solidFill>
                    <a:srgbClr val="000000"/>
                  </a:solidFill>
                  <a:effectLst/>
                  <a:latin typeface="Times New Roman" pitchFamily="18" charset="0"/>
                  <a:cs typeface="Arial" pitchFamily="34" charset="0"/>
                </a:rPr>
                <a:t>4oz of protein and 6</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259" name="Rectangle 464"/>
            <p:cNvSpPr>
              <a:spLocks noChangeArrowheads="1"/>
            </p:cNvSpPr>
            <p:nvPr/>
          </p:nvSpPr>
          <p:spPr bwMode="auto">
            <a:xfrm>
              <a:off x="1010" y="3112"/>
              <a:ext cx="246" cy="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1" u="none" strike="noStrike" cap="none" normalizeH="0" baseline="0">
                  <a:ln>
                    <a:noFill/>
                  </a:ln>
                  <a:solidFill>
                    <a:srgbClr val="000000"/>
                  </a:solidFill>
                  <a:effectLst/>
                  <a:latin typeface="Times New Roman" pitchFamily="18" charset="0"/>
                  <a:cs typeface="Arial" pitchFamily="34" charset="0"/>
                </a:rPr>
                <a:t>oz of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260" name="Rectangle 465"/>
            <p:cNvSpPr>
              <a:spLocks noChangeArrowheads="1"/>
            </p:cNvSpPr>
            <p:nvPr/>
          </p:nvSpPr>
          <p:spPr bwMode="auto">
            <a:xfrm>
              <a:off x="165" y="3235"/>
              <a:ext cx="1150" cy="125"/>
            </a:xfrm>
            <a:prstGeom prst="rect">
              <a:avLst/>
            </a:prstGeom>
            <a:solidFill>
              <a:srgbClr val="DDE8C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1" name="Rectangle 466"/>
            <p:cNvSpPr>
              <a:spLocks noChangeArrowheads="1"/>
            </p:cNvSpPr>
            <p:nvPr/>
          </p:nvSpPr>
          <p:spPr bwMode="auto">
            <a:xfrm>
              <a:off x="176" y="3237"/>
              <a:ext cx="409" cy="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1" u="none" strike="noStrike" cap="none" normalizeH="0" baseline="0">
                  <a:ln>
                    <a:noFill/>
                  </a:ln>
                  <a:solidFill>
                    <a:srgbClr val="000000"/>
                  </a:solidFill>
                  <a:effectLst/>
                  <a:latin typeface="Times New Roman" pitchFamily="18" charset="0"/>
                  <a:cs typeface="Arial" pitchFamily="34" charset="0"/>
                </a:rPr>
                <a:t>vegetable</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262" name="Rectangle 467"/>
            <p:cNvSpPr>
              <a:spLocks noChangeArrowheads="1"/>
            </p:cNvSpPr>
            <p:nvPr/>
          </p:nvSpPr>
          <p:spPr bwMode="auto">
            <a:xfrm>
              <a:off x="535" y="3237"/>
              <a:ext cx="75" cy="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1" u="none" strike="noStrike" cap="none" normalizeH="0" baseline="0">
                  <a:ln>
                    <a:noFill/>
                  </a:ln>
                  <a:solidFill>
                    <a:srgbClr val="000000"/>
                  </a:solidFill>
                  <a:effectLst/>
                  <a:latin typeface="Times New Roman" pitchFamily="18" charset="0"/>
                  <a:cs typeface="Arial" pitchFamily="34" charset="0"/>
                </a:rPr>
                <a:t>s</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263" name="Rectangle 468"/>
            <p:cNvSpPr>
              <a:spLocks noChangeArrowheads="1"/>
            </p:cNvSpPr>
            <p:nvPr/>
          </p:nvSpPr>
          <p:spPr bwMode="auto">
            <a:xfrm>
              <a:off x="572" y="3237"/>
              <a:ext cx="62" cy="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1" u="none" strike="noStrike" cap="none" normalizeH="0" baseline="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264" name="Rectangle 469"/>
            <p:cNvSpPr>
              <a:spLocks noChangeArrowheads="1"/>
            </p:cNvSpPr>
            <p:nvPr/>
          </p:nvSpPr>
          <p:spPr bwMode="auto">
            <a:xfrm>
              <a:off x="165" y="3360"/>
              <a:ext cx="1150" cy="125"/>
            </a:xfrm>
            <a:prstGeom prst="rect">
              <a:avLst/>
            </a:prstGeom>
            <a:solidFill>
              <a:srgbClr val="DDE8C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5" name="Rectangle 470"/>
            <p:cNvSpPr>
              <a:spLocks noChangeArrowheads="1"/>
            </p:cNvSpPr>
            <p:nvPr/>
          </p:nvSpPr>
          <p:spPr bwMode="auto">
            <a:xfrm>
              <a:off x="176" y="3364"/>
              <a:ext cx="548" cy="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1" i="1" u="none" strike="noStrike" cap="none" normalizeH="0" baseline="0">
                  <a:ln>
                    <a:noFill/>
                  </a:ln>
                  <a:solidFill>
                    <a:srgbClr val="000000"/>
                  </a:solidFill>
                  <a:effectLst/>
                  <a:latin typeface="Times New Roman" pitchFamily="18" charset="0"/>
                  <a:cs typeface="Arial" pitchFamily="34" charset="0"/>
                </a:rPr>
                <a:t>Paleo Large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266" name="Rectangle 471"/>
            <p:cNvSpPr>
              <a:spLocks noChangeArrowheads="1"/>
            </p:cNvSpPr>
            <p:nvPr/>
          </p:nvSpPr>
          <p:spPr bwMode="auto">
            <a:xfrm>
              <a:off x="671" y="3364"/>
              <a:ext cx="72" cy="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1" i="1" u="none" strike="noStrike" cap="none" normalizeH="0" baseline="0">
                  <a:ln>
                    <a:noFill/>
                  </a:ln>
                  <a:solidFill>
                    <a:srgbClr val="000000"/>
                  </a:solidFill>
                  <a:effectLst/>
                  <a:latin typeface="Times New Roman" pitchFamily="18" charset="0"/>
                  <a:cs typeface="Arial" pitchFamily="34" charset="0"/>
                </a:rPr>
                <a:t>-</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267" name="Rectangle 472"/>
            <p:cNvSpPr>
              <a:spLocks noChangeArrowheads="1"/>
            </p:cNvSpPr>
            <p:nvPr/>
          </p:nvSpPr>
          <p:spPr bwMode="auto">
            <a:xfrm>
              <a:off x="702" y="3364"/>
              <a:ext cx="64" cy="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1" i="1" u="none" strike="noStrike" cap="none" normalizeH="0" baseline="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268" name="Rectangle 473"/>
            <p:cNvSpPr>
              <a:spLocks noChangeArrowheads="1"/>
            </p:cNvSpPr>
            <p:nvPr/>
          </p:nvSpPr>
          <p:spPr bwMode="auto">
            <a:xfrm>
              <a:off x="726" y="3364"/>
              <a:ext cx="1936" cy="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1" i="1" u="none" strike="noStrike" cap="none" normalizeH="0" baseline="0">
                  <a:ln>
                    <a:noFill/>
                  </a:ln>
                  <a:solidFill>
                    <a:srgbClr val="000000"/>
                  </a:solidFill>
                  <a:effectLst/>
                  <a:latin typeface="Times New Roman" pitchFamily="18" charset="0"/>
                  <a:cs typeface="Arial" pitchFamily="34" charset="0"/>
                </a:rPr>
                <a:t>$9.99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269" name="Rectangle 474"/>
            <p:cNvSpPr>
              <a:spLocks noChangeArrowheads="1"/>
            </p:cNvSpPr>
            <p:nvPr/>
          </p:nvSpPr>
          <p:spPr bwMode="auto">
            <a:xfrm>
              <a:off x="2581" y="3364"/>
              <a:ext cx="1000" cy="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1" i="1" u="none" strike="noStrike" cap="none" normalizeH="0" baseline="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270" name="Rectangle 475"/>
            <p:cNvSpPr>
              <a:spLocks noChangeArrowheads="1"/>
            </p:cNvSpPr>
            <p:nvPr/>
          </p:nvSpPr>
          <p:spPr bwMode="auto">
            <a:xfrm>
              <a:off x="165" y="3485"/>
              <a:ext cx="1150" cy="124"/>
            </a:xfrm>
            <a:prstGeom prst="rect">
              <a:avLst/>
            </a:prstGeom>
            <a:solidFill>
              <a:srgbClr val="DDE8C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1" name="Rectangle 476"/>
            <p:cNvSpPr>
              <a:spLocks noChangeArrowheads="1"/>
            </p:cNvSpPr>
            <p:nvPr/>
          </p:nvSpPr>
          <p:spPr bwMode="auto">
            <a:xfrm>
              <a:off x="176" y="3486"/>
              <a:ext cx="86" cy="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1" u="none" strike="noStrike" cap="none" normalizeH="0" baseline="0">
                  <a:ln>
                    <a:noFill/>
                  </a:ln>
                  <a:solidFill>
                    <a:srgbClr val="000000"/>
                  </a:solidFill>
                  <a:effectLst/>
                  <a:latin typeface="Times New Roman" pitchFamily="18" charset="0"/>
                  <a:cs typeface="Arial" pitchFamily="34" charset="0"/>
                </a:rPr>
                <a:t>5</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272" name="Rectangle 477"/>
            <p:cNvSpPr>
              <a:spLocks noChangeArrowheads="1"/>
            </p:cNvSpPr>
            <p:nvPr/>
          </p:nvSpPr>
          <p:spPr bwMode="auto">
            <a:xfrm>
              <a:off x="223" y="3486"/>
              <a:ext cx="70" cy="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1" u="none" strike="noStrike" cap="none" normalizeH="0" baseline="0">
                  <a:ln>
                    <a:noFill/>
                  </a:ln>
                  <a:solidFill>
                    <a:srgbClr val="000000"/>
                  </a:solidFill>
                  <a:effectLst/>
                  <a:latin typeface="Times New Roman" pitchFamily="18" charset="0"/>
                  <a:cs typeface="Arial" pitchFamily="34" charset="0"/>
                </a:rPr>
                <a:t>-</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273" name="Rectangle 478"/>
            <p:cNvSpPr>
              <a:spLocks noChangeArrowheads="1"/>
            </p:cNvSpPr>
            <p:nvPr/>
          </p:nvSpPr>
          <p:spPr bwMode="auto">
            <a:xfrm>
              <a:off x="254" y="3486"/>
              <a:ext cx="812" cy="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1" u="none" strike="noStrike" cap="none" normalizeH="0" baseline="0">
                  <a:ln>
                    <a:noFill/>
                  </a:ln>
                  <a:solidFill>
                    <a:srgbClr val="000000"/>
                  </a:solidFill>
                  <a:effectLst/>
                  <a:latin typeface="Times New Roman" pitchFamily="18" charset="0"/>
                  <a:cs typeface="Arial" pitchFamily="34" charset="0"/>
                </a:rPr>
                <a:t>6oz of protein and 7</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274" name="Rectangle 479"/>
            <p:cNvSpPr>
              <a:spLocks noChangeArrowheads="1"/>
            </p:cNvSpPr>
            <p:nvPr/>
          </p:nvSpPr>
          <p:spPr bwMode="auto">
            <a:xfrm>
              <a:off x="1010" y="3486"/>
              <a:ext cx="246" cy="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1" u="none" strike="noStrike" cap="none" normalizeH="0" baseline="0">
                  <a:ln>
                    <a:noFill/>
                  </a:ln>
                  <a:solidFill>
                    <a:srgbClr val="000000"/>
                  </a:solidFill>
                  <a:effectLst/>
                  <a:latin typeface="Times New Roman" pitchFamily="18" charset="0"/>
                  <a:cs typeface="Arial" pitchFamily="34" charset="0"/>
                </a:rPr>
                <a:t>oz of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275" name="Rectangle 480"/>
            <p:cNvSpPr>
              <a:spLocks noChangeArrowheads="1"/>
            </p:cNvSpPr>
            <p:nvPr/>
          </p:nvSpPr>
          <p:spPr bwMode="auto">
            <a:xfrm>
              <a:off x="165" y="3609"/>
              <a:ext cx="1150" cy="125"/>
            </a:xfrm>
            <a:prstGeom prst="rect">
              <a:avLst/>
            </a:prstGeom>
            <a:solidFill>
              <a:srgbClr val="DDE8C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6" name="Rectangle 481"/>
            <p:cNvSpPr>
              <a:spLocks noChangeArrowheads="1"/>
            </p:cNvSpPr>
            <p:nvPr/>
          </p:nvSpPr>
          <p:spPr bwMode="auto">
            <a:xfrm>
              <a:off x="176" y="3610"/>
              <a:ext cx="409" cy="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1" u="none" strike="noStrike" cap="none" normalizeH="0" baseline="0">
                  <a:ln>
                    <a:noFill/>
                  </a:ln>
                  <a:solidFill>
                    <a:srgbClr val="000000"/>
                  </a:solidFill>
                  <a:effectLst/>
                  <a:latin typeface="Times New Roman" pitchFamily="18" charset="0"/>
                  <a:cs typeface="Arial" pitchFamily="34" charset="0"/>
                </a:rPr>
                <a:t>vegetable</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277" name="Rectangle 482"/>
            <p:cNvSpPr>
              <a:spLocks noChangeArrowheads="1"/>
            </p:cNvSpPr>
            <p:nvPr/>
          </p:nvSpPr>
          <p:spPr bwMode="auto">
            <a:xfrm>
              <a:off x="535" y="3610"/>
              <a:ext cx="75" cy="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1" u="none" strike="noStrike" cap="none" normalizeH="0" baseline="0">
                  <a:ln>
                    <a:noFill/>
                  </a:ln>
                  <a:solidFill>
                    <a:srgbClr val="000000"/>
                  </a:solidFill>
                  <a:effectLst/>
                  <a:latin typeface="Times New Roman" pitchFamily="18" charset="0"/>
                  <a:cs typeface="Arial" pitchFamily="34" charset="0"/>
                </a:rPr>
                <a:t>s</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278" name="Rectangle 483"/>
            <p:cNvSpPr>
              <a:spLocks noChangeArrowheads="1"/>
            </p:cNvSpPr>
            <p:nvPr/>
          </p:nvSpPr>
          <p:spPr bwMode="auto">
            <a:xfrm>
              <a:off x="572" y="3610"/>
              <a:ext cx="62" cy="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1" u="none" strike="noStrike" cap="none" normalizeH="0" baseline="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279" name="Rectangle 484"/>
            <p:cNvSpPr>
              <a:spLocks noChangeArrowheads="1"/>
            </p:cNvSpPr>
            <p:nvPr/>
          </p:nvSpPr>
          <p:spPr bwMode="auto">
            <a:xfrm>
              <a:off x="165" y="3734"/>
              <a:ext cx="1150" cy="125"/>
            </a:xfrm>
            <a:prstGeom prst="rect">
              <a:avLst/>
            </a:prstGeom>
            <a:solidFill>
              <a:srgbClr val="DDE8C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0" name="Rectangle 485"/>
            <p:cNvSpPr>
              <a:spLocks noChangeArrowheads="1"/>
            </p:cNvSpPr>
            <p:nvPr/>
          </p:nvSpPr>
          <p:spPr bwMode="auto">
            <a:xfrm>
              <a:off x="176" y="3737"/>
              <a:ext cx="612" cy="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1" i="1" u="none" strike="noStrike" cap="none" normalizeH="0" baseline="0">
                  <a:ln>
                    <a:noFill/>
                  </a:ln>
                  <a:solidFill>
                    <a:srgbClr val="000000"/>
                  </a:solidFill>
                  <a:effectLst/>
                  <a:latin typeface="Times New Roman" pitchFamily="18" charset="0"/>
                  <a:cs typeface="Arial" pitchFamily="34" charset="0"/>
                </a:rPr>
                <a:t>Paleo XLarge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281" name="Rectangle 486"/>
            <p:cNvSpPr>
              <a:spLocks noChangeArrowheads="1"/>
            </p:cNvSpPr>
            <p:nvPr/>
          </p:nvSpPr>
          <p:spPr bwMode="auto">
            <a:xfrm>
              <a:off x="734" y="3737"/>
              <a:ext cx="72" cy="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1" i="1" u="none" strike="noStrike" cap="none" normalizeH="0" baseline="0">
                  <a:ln>
                    <a:noFill/>
                  </a:ln>
                  <a:solidFill>
                    <a:srgbClr val="000000"/>
                  </a:solidFill>
                  <a:effectLst/>
                  <a:latin typeface="Times New Roman" pitchFamily="18" charset="0"/>
                  <a:cs typeface="Arial" pitchFamily="34" charset="0"/>
                </a:rPr>
                <a:t>-</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282" name="Rectangle 487"/>
            <p:cNvSpPr>
              <a:spLocks noChangeArrowheads="1"/>
            </p:cNvSpPr>
            <p:nvPr/>
          </p:nvSpPr>
          <p:spPr bwMode="auto">
            <a:xfrm>
              <a:off x="765" y="3737"/>
              <a:ext cx="64" cy="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1" i="1" u="none" strike="noStrike" cap="none" normalizeH="0" baseline="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283" name="Rectangle 488"/>
            <p:cNvSpPr>
              <a:spLocks noChangeArrowheads="1"/>
            </p:cNvSpPr>
            <p:nvPr/>
          </p:nvSpPr>
          <p:spPr bwMode="auto">
            <a:xfrm>
              <a:off x="788" y="3737"/>
              <a:ext cx="88" cy="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1" i="1" u="none" strike="noStrike" cap="none" normalizeH="0" baseline="0">
                  <a:ln>
                    <a:noFill/>
                  </a:ln>
                  <a:solidFill>
                    <a:srgbClr val="000000"/>
                  </a:solidFill>
                  <a:effectLst/>
                  <a:latin typeface="Times New Roman" pitchFamily="18" charset="0"/>
                  <a:cs typeface="Arial" pitchFamily="34" charset="0"/>
                </a:rPr>
                <a:t>$</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284" name="Rectangle 489"/>
            <p:cNvSpPr>
              <a:spLocks noChangeArrowheads="1"/>
            </p:cNvSpPr>
            <p:nvPr/>
          </p:nvSpPr>
          <p:spPr bwMode="auto">
            <a:xfrm>
              <a:off x="835" y="3737"/>
              <a:ext cx="136" cy="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1" i="1" u="none" strike="noStrike" cap="none" normalizeH="0" baseline="0">
                  <a:ln>
                    <a:noFill/>
                  </a:ln>
                  <a:solidFill>
                    <a:srgbClr val="000000"/>
                  </a:solidFill>
                  <a:effectLst/>
                  <a:latin typeface="Times New Roman" pitchFamily="18" charset="0"/>
                  <a:cs typeface="Arial" pitchFamily="34" charset="0"/>
                </a:rPr>
                <a:t>11</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285" name="Rectangle 490"/>
            <p:cNvSpPr>
              <a:spLocks noChangeArrowheads="1"/>
            </p:cNvSpPr>
            <p:nvPr/>
          </p:nvSpPr>
          <p:spPr bwMode="auto">
            <a:xfrm>
              <a:off x="930" y="3737"/>
              <a:ext cx="2800" cy="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1" i="1" u="none" strike="noStrike" cap="none" normalizeH="0" baseline="0">
                  <a:ln>
                    <a:noFill/>
                  </a:ln>
                  <a:solidFill>
                    <a:srgbClr val="000000"/>
                  </a:solidFill>
                  <a:effectLst/>
                  <a:latin typeface="Times New Roman" pitchFamily="18" charset="0"/>
                  <a:cs typeface="Arial" pitchFamily="34" charset="0"/>
                </a:rPr>
                <a:t>.99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286" name="Rectangle 491"/>
            <p:cNvSpPr>
              <a:spLocks noChangeArrowheads="1"/>
            </p:cNvSpPr>
            <p:nvPr/>
          </p:nvSpPr>
          <p:spPr bwMode="auto">
            <a:xfrm>
              <a:off x="165" y="3859"/>
              <a:ext cx="1150" cy="124"/>
            </a:xfrm>
            <a:prstGeom prst="rect">
              <a:avLst/>
            </a:prstGeom>
            <a:solidFill>
              <a:srgbClr val="DDE8C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7" name="Rectangle 492"/>
            <p:cNvSpPr>
              <a:spLocks noChangeArrowheads="1"/>
            </p:cNvSpPr>
            <p:nvPr/>
          </p:nvSpPr>
          <p:spPr bwMode="auto">
            <a:xfrm>
              <a:off x="176" y="3860"/>
              <a:ext cx="86" cy="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1" u="none" strike="noStrike" cap="none" normalizeH="0" baseline="0">
                  <a:ln>
                    <a:noFill/>
                  </a:ln>
                  <a:solidFill>
                    <a:srgbClr val="000000"/>
                  </a:solidFill>
                  <a:effectLst/>
                  <a:latin typeface="Times New Roman" pitchFamily="18" charset="0"/>
                  <a:cs typeface="Arial" pitchFamily="34" charset="0"/>
                </a:rPr>
                <a:t>7</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288" name="Rectangle 493"/>
            <p:cNvSpPr>
              <a:spLocks noChangeArrowheads="1"/>
            </p:cNvSpPr>
            <p:nvPr/>
          </p:nvSpPr>
          <p:spPr bwMode="auto">
            <a:xfrm>
              <a:off x="223" y="3860"/>
              <a:ext cx="70" cy="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1" u="none" strike="noStrike" cap="none" normalizeH="0" baseline="0">
                  <a:ln>
                    <a:noFill/>
                  </a:ln>
                  <a:solidFill>
                    <a:srgbClr val="000000"/>
                  </a:solidFill>
                  <a:effectLst/>
                  <a:latin typeface="Times New Roman" pitchFamily="18" charset="0"/>
                  <a:cs typeface="Arial" pitchFamily="34" charset="0"/>
                </a:rPr>
                <a:t>-</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289" name="Rectangle 494"/>
            <p:cNvSpPr>
              <a:spLocks noChangeArrowheads="1"/>
            </p:cNvSpPr>
            <p:nvPr/>
          </p:nvSpPr>
          <p:spPr bwMode="auto">
            <a:xfrm>
              <a:off x="254" y="3860"/>
              <a:ext cx="812" cy="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1" u="none" strike="noStrike" cap="none" normalizeH="0" baseline="0">
                  <a:ln>
                    <a:noFill/>
                  </a:ln>
                  <a:solidFill>
                    <a:srgbClr val="000000"/>
                  </a:solidFill>
                  <a:effectLst/>
                  <a:latin typeface="Times New Roman" pitchFamily="18" charset="0"/>
                  <a:cs typeface="Arial" pitchFamily="34" charset="0"/>
                </a:rPr>
                <a:t>8oz of protein and 7</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290" name="Rectangle 495"/>
            <p:cNvSpPr>
              <a:spLocks noChangeArrowheads="1"/>
            </p:cNvSpPr>
            <p:nvPr/>
          </p:nvSpPr>
          <p:spPr bwMode="auto">
            <a:xfrm>
              <a:off x="1010" y="3860"/>
              <a:ext cx="246" cy="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1" u="none" strike="noStrike" cap="none" normalizeH="0" baseline="0">
                  <a:ln>
                    <a:noFill/>
                  </a:ln>
                  <a:solidFill>
                    <a:srgbClr val="000000"/>
                  </a:solidFill>
                  <a:effectLst/>
                  <a:latin typeface="Times New Roman" pitchFamily="18" charset="0"/>
                  <a:cs typeface="Arial" pitchFamily="34" charset="0"/>
                </a:rPr>
                <a:t>oz of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291" name="Rectangle 496"/>
            <p:cNvSpPr>
              <a:spLocks noChangeArrowheads="1"/>
            </p:cNvSpPr>
            <p:nvPr/>
          </p:nvSpPr>
          <p:spPr bwMode="auto">
            <a:xfrm>
              <a:off x="165" y="3983"/>
              <a:ext cx="1150" cy="124"/>
            </a:xfrm>
            <a:prstGeom prst="rect">
              <a:avLst/>
            </a:prstGeom>
            <a:solidFill>
              <a:srgbClr val="DDE8C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2" name="Rectangle 497"/>
            <p:cNvSpPr>
              <a:spLocks noChangeArrowheads="1"/>
            </p:cNvSpPr>
            <p:nvPr/>
          </p:nvSpPr>
          <p:spPr bwMode="auto">
            <a:xfrm>
              <a:off x="176" y="3984"/>
              <a:ext cx="409" cy="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1" u="none" strike="noStrike" cap="none" normalizeH="0" baseline="0">
                  <a:ln>
                    <a:noFill/>
                  </a:ln>
                  <a:solidFill>
                    <a:srgbClr val="000000"/>
                  </a:solidFill>
                  <a:effectLst/>
                  <a:latin typeface="Times New Roman" pitchFamily="18" charset="0"/>
                  <a:cs typeface="Arial" pitchFamily="34" charset="0"/>
                </a:rPr>
                <a:t>vegetable</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293" name="Rectangle 498"/>
            <p:cNvSpPr>
              <a:spLocks noChangeArrowheads="1"/>
            </p:cNvSpPr>
            <p:nvPr/>
          </p:nvSpPr>
          <p:spPr bwMode="auto">
            <a:xfrm>
              <a:off x="535" y="3984"/>
              <a:ext cx="75" cy="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1" u="none" strike="noStrike" cap="none" normalizeH="0" baseline="0">
                  <a:ln>
                    <a:noFill/>
                  </a:ln>
                  <a:solidFill>
                    <a:srgbClr val="000000"/>
                  </a:solidFill>
                  <a:effectLst/>
                  <a:latin typeface="Times New Roman" pitchFamily="18" charset="0"/>
                  <a:cs typeface="Arial" pitchFamily="34" charset="0"/>
                </a:rPr>
                <a:t>s</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294" name="Rectangle 499"/>
            <p:cNvSpPr>
              <a:spLocks noChangeArrowheads="1"/>
            </p:cNvSpPr>
            <p:nvPr/>
          </p:nvSpPr>
          <p:spPr bwMode="auto">
            <a:xfrm>
              <a:off x="571" y="3984"/>
              <a:ext cx="62" cy="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1" u="none" strike="noStrike" cap="none" normalizeH="0" baseline="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295" name="Rectangle 500"/>
            <p:cNvSpPr>
              <a:spLocks noChangeArrowheads="1"/>
            </p:cNvSpPr>
            <p:nvPr/>
          </p:nvSpPr>
          <p:spPr bwMode="auto">
            <a:xfrm>
              <a:off x="595" y="3996"/>
              <a:ext cx="298"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1" i="1" u="none" strike="noStrike" cap="none" normalizeH="0" baseline="0">
                  <a:ln>
                    <a:noFill/>
                  </a:ln>
                  <a:solidFill>
                    <a:srgbClr val="FF0000"/>
                  </a:solidFill>
                  <a:effectLst/>
                  <a:latin typeface="Times New Roman" pitchFamily="18" charset="0"/>
                  <a:cs typeface="Arial" pitchFamily="34" charset="0"/>
                </a:rPr>
                <a:t>coming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296" name="Rectangle 501"/>
            <p:cNvSpPr>
              <a:spLocks noChangeArrowheads="1"/>
            </p:cNvSpPr>
            <p:nvPr/>
          </p:nvSpPr>
          <p:spPr bwMode="auto">
            <a:xfrm>
              <a:off x="859" y="3996"/>
              <a:ext cx="188"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1" i="1" u="none" strike="noStrike" cap="none" normalizeH="0" baseline="0">
                  <a:ln>
                    <a:noFill/>
                  </a:ln>
                  <a:solidFill>
                    <a:srgbClr val="FF0000"/>
                  </a:solidFill>
                  <a:effectLst/>
                  <a:latin typeface="Times New Roman" pitchFamily="18" charset="0"/>
                  <a:cs typeface="Arial" pitchFamily="34" charset="0"/>
                </a:rPr>
                <a:t>soon</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297" name="Rectangle 502"/>
            <p:cNvSpPr>
              <a:spLocks noChangeArrowheads="1"/>
            </p:cNvSpPr>
            <p:nvPr/>
          </p:nvSpPr>
          <p:spPr bwMode="auto">
            <a:xfrm>
              <a:off x="1015" y="3996"/>
              <a:ext cx="2173"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1" i="1" u="none" strike="noStrike" cap="none" normalizeH="0" baseline="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298" name="Rectangle 503"/>
            <p:cNvSpPr>
              <a:spLocks noChangeArrowheads="1"/>
            </p:cNvSpPr>
            <p:nvPr/>
          </p:nvSpPr>
          <p:spPr bwMode="auto">
            <a:xfrm>
              <a:off x="3141" y="3984"/>
              <a:ext cx="62" cy="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1" u="none" strike="noStrike" cap="none" normalizeH="0" baseline="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299" name="Rectangle 504"/>
            <p:cNvSpPr>
              <a:spLocks noChangeArrowheads="1"/>
            </p:cNvSpPr>
            <p:nvPr/>
          </p:nvSpPr>
          <p:spPr bwMode="auto">
            <a:xfrm>
              <a:off x="165" y="4107"/>
              <a:ext cx="1150" cy="109"/>
            </a:xfrm>
            <a:prstGeom prst="rect">
              <a:avLst/>
            </a:prstGeom>
            <a:solidFill>
              <a:srgbClr val="DDE8C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0" name="Rectangle 505"/>
            <p:cNvSpPr>
              <a:spLocks noChangeArrowheads="1"/>
            </p:cNvSpPr>
            <p:nvPr/>
          </p:nvSpPr>
          <p:spPr bwMode="auto">
            <a:xfrm>
              <a:off x="176" y="4109"/>
              <a:ext cx="62" cy="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1" u="none" strike="noStrike" cap="none" normalizeH="0" baseline="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301" name="Rectangle 506"/>
            <p:cNvSpPr>
              <a:spLocks noChangeArrowheads="1"/>
            </p:cNvSpPr>
            <p:nvPr/>
          </p:nvSpPr>
          <p:spPr bwMode="auto">
            <a:xfrm>
              <a:off x="165" y="4216"/>
              <a:ext cx="1150" cy="108"/>
            </a:xfrm>
            <a:prstGeom prst="rect">
              <a:avLst/>
            </a:prstGeom>
            <a:solidFill>
              <a:srgbClr val="DDE8C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2" name="Rectangle 507"/>
            <p:cNvSpPr>
              <a:spLocks noChangeArrowheads="1"/>
            </p:cNvSpPr>
            <p:nvPr/>
          </p:nvSpPr>
          <p:spPr bwMode="auto">
            <a:xfrm>
              <a:off x="176" y="4220"/>
              <a:ext cx="2861" cy="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1" i="1" u="none" strike="noStrike" cap="none" normalizeH="0" baseline="0">
                  <a:ln>
                    <a:noFill/>
                  </a:ln>
                  <a:solidFill>
                    <a:srgbClr val="000000"/>
                  </a:solidFill>
                  <a:effectLst/>
                  <a:latin typeface="Times New Roman" pitchFamily="18" charset="0"/>
                  <a:cs typeface="Arial" pitchFamily="34" charset="0"/>
                </a:rPr>
                <a:t>Vegetarian: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303" name="Rectangle 508"/>
            <p:cNvSpPr>
              <a:spLocks noChangeArrowheads="1"/>
            </p:cNvSpPr>
            <p:nvPr/>
          </p:nvSpPr>
          <p:spPr bwMode="auto">
            <a:xfrm>
              <a:off x="165" y="4324"/>
              <a:ext cx="1150" cy="109"/>
            </a:xfrm>
            <a:prstGeom prst="rect">
              <a:avLst/>
            </a:prstGeom>
            <a:solidFill>
              <a:srgbClr val="DDE8C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4" name="Rectangle 509"/>
            <p:cNvSpPr>
              <a:spLocks noChangeArrowheads="1"/>
            </p:cNvSpPr>
            <p:nvPr/>
          </p:nvSpPr>
          <p:spPr bwMode="auto">
            <a:xfrm>
              <a:off x="176" y="4325"/>
              <a:ext cx="559" cy="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1" u="none" strike="noStrike" cap="none" normalizeH="0" baseline="0">
                  <a:ln>
                    <a:noFill/>
                  </a:ln>
                  <a:solidFill>
                    <a:srgbClr val="000000"/>
                  </a:solidFill>
                  <a:effectLst/>
                  <a:latin typeface="Times New Roman" pitchFamily="18" charset="0"/>
                  <a:cs typeface="Arial" pitchFamily="34" charset="0"/>
                </a:rPr>
                <a:t>2 side option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305" name="Rectangle 510"/>
            <p:cNvSpPr>
              <a:spLocks noChangeArrowheads="1"/>
            </p:cNvSpPr>
            <p:nvPr/>
          </p:nvSpPr>
          <p:spPr bwMode="auto">
            <a:xfrm>
              <a:off x="684" y="4325"/>
              <a:ext cx="70" cy="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1" u="none" strike="noStrike" cap="none" normalizeH="0" baseline="0">
                  <a:ln>
                    <a:noFill/>
                  </a:ln>
                  <a:solidFill>
                    <a:srgbClr val="000000"/>
                  </a:solidFill>
                  <a:effectLst/>
                  <a:latin typeface="Times New Roman" pitchFamily="18" charset="0"/>
                  <a:cs typeface="Arial" pitchFamily="34" charset="0"/>
                </a:rPr>
                <a:t>-</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306" name="Rectangle 511"/>
            <p:cNvSpPr>
              <a:spLocks noChangeArrowheads="1"/>
            </p:cNvSpPr>
            <p:nvPr/>
          </p:nvSpPr>
          <p:spPr bwMode="auto">
            <a:xfrm>
              <a:off x="715" y="4325"/>
              <a:ext cx="62" cy="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1" u="none" strike="noStrike" cap="none" normalizeH="0" baseline="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307" name="Rectangle 512"/>
            <p:cNvSpPr>
              <a:spLocks noChangeArrowheads="1"/>
            </p:cNvSpPr>
            <p:nvPr/>
          </p:nvSpPr>
          <p:spPr bwMode="auto">
            <a:xfrm>
              <a:off x="739" y="4325"/>
              <a:ext cx="136" cy="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1" i="1" u="none" strike="noStrike" cap="none" normalizeH="0" baseline="0">
                  <a:ln>
                    <a:noFill/>
                  </a:ln>
                  <a:solidFill>
                    <a:srgbClr val="000000"/>
                  </a:solidFill>
                  <a:effectLst/>
                  <a:latin typeface="Times New Roman" pitchFamily="18" charset="0"/>
                  <a:cs typeface="Arial" pitchFamily="34" charset="0"/>
                </a:rPr>
                <a:t>$4</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308" name="Rectangle 513"/>
            <p:cNvSpPr>
              <a:spLocks noChangeArrowheads="1"/>
            </p:cNvSpPr>
            <p:nvPr/>
          </p:nvSpPr>
          <p:spPr bwMode="auto">
            <a:xfrm>
              <a:off x="832" y="4325"/>
              <a:ext cx="160" cy="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1" i="1" u="none" strike="noStrike" cap="none" normalizeH="0" baseline="0">
                  <a:ln>
                    <a:noFill/>
                  </a:ln>
                  <a:solidFill>
                    <a:srgbClr val="000000"/>
                  </a:solidFill>
                  <a:effectLst/>
                  <a:latin typeface="Times New Roman" pitchFamily="18" charset="0"/>
                  <a:cs typeface="Arial" pitchFamily="34" charset="0"/>
                </a:rPr>
                <a:t>.50</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309" name="Rectangle 514"/>
            <p:cNvSpPr>
              <a:spLocks noChangeArrowheads="1"/>
            </p:cNvSpPr>
            <p:nvPr/>
          </p:nvSpPr>
          <p:spPr bwMode="auto">
            <a:xfrm>
              <a:off x="951" y="4325"/>
              <a:ext cx="62" cy="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1" u="none" strike="noStrike" cap="none" normalizeH="0" baseline="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310" name="Rectangle 515"/>
            <p:cNvSpPr>
              <a:spLocks noChangeArrowheads="1"/>
            </p:cNvSpPr>
            <p:nvPr/>
          </p:nvSpPr>
          <p:spPr bwMode="auto">
            <a:xfrm>
              <a:off x="165" y="4433"/>
              <a:ext cx="1150" cy="107"/>
            </a:xfrm>
            <a:prstGeom prst="rect">
              <a:avLst/>
            </a:prstGeom>
            <a:solidFill>
              <a:srgbClr val="DDE8C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1" name="Rectangle 516"/>
            <p:cNvSpPr>
              <a:spLocks noChangeArrowheads="1"/>
            </p:cNvSpPr>
            <p:nvPr/>
          </p:nvSpPr>
          <p:spPr bwMode="auto">
            <a:xfrm>
              <a:off x="176" y="4434"/>
              <a:ext cx="559" cy="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1" u="none" strike="noStrike" cap="none" normalizeH="0" baseline="0">
                  <a:ln>
                    <a:noFill/>
                  </a:ln>
                  <a:solidFill>
                    <a:srgbClr val="000000"/>
                  </a:solidFill>
                  <a:effectLst/>
                  <a:latin typeface="Times New Roman" pitchFamily="18" charset="0"/>
                  <a:cs typeface="Arial" pitchFamily="34" charset="0"/>
                </a:rPr>
                <a:t>3 side option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312" name="Rectangle 517"/>
            <p:cNvSpPr>
              <a:spLocks noChangeArrowheads="1"/>
            </p:cNvSpPr>
            <p:nvPr/>
          </p:nvSpPr>
          <p:spPr bwMode="auto">
            <a:xfrm>
              <a:off x="684" y="4434"/>
              <a:ext cx="70" cy="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1" u="none" strike="noStrike" cap="none" normalizeH="0" baseline="0">
                  <a:ln>
                    <a:noFill/>
                  </a:ln>
                  <a:solidFill>
                    <a:srgbClr val="000000"/>
                  </a:solidFill>
                  <a:effectLst/>
                  <a:latin typeface="Times New Roman" pitchFamily="18" charset="0"/>
                  <a:cs typeface="Arial" pitchFamily="34" charset="0"/>
                </a:rPr>
                <a:t>-</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313" name="Rectangle 518"/>
            <p:cNvSpPr>
              <a:spLocks noChangeArrowheads="1"/>
            </p:cNvSpPr>
            <p:nvPr/>
          </p:nvSpPr>
          <p:spPr bwMode="auto">
            <a:xfrm>
              <a:off x="715" y="4434"/>
              <a:ext cx="62" cy="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1" u="none" strike="noStrike" cap="none" normalizeH="0" baseline="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314" name="Rectangle 519"/>
            <p:cNvSpPr>
              <a:spLocks noChangeArrowheads="1"/>
            </p:cNvSpPr>
            <p:nvPr/>
          </p:nvSpPr>
          <p:spPr bwMode="auto">
            <a:xfrm>
              <a:off x="739" y="4434"/>
              <a:ext cx="136" cy="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1" i="1" u="none" strike="noStrike" cap="none" normalizeH="0" baseline="0">
                  <a:ln>
                    <a:noFill/>
                  </a:ln>
                  <a:solidFill>
                    <a:srgbClr val="000000"/>
                  </a:solidFill>
                  <a:effectLst/>
                  <a:latin typeface="Times New Roman" pitchFamily="18" charset="0"/>
                  <a:cs typeface="Arial" pitchFamily="34" charset="0"/>
                </a:rPr>
                <a:t>$5</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315" name="Rectangle 520"/>
            <p:cNvSpPr>
              <a:spLocks noChangeArrowheads="1"/>
            </p:cNvSpPr>
            <p:nvPr/>
          </p:nvSpPr>
          <p:spPr bwMode="auto">
            <a:xfrm>
              <a:off x="832" y="4434"/>
              <a:ext cx="160" cy="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1" i="1" u="none" strike="noStrike" cap="none" normalizeH="0" baseline="0">
                  <a:ln>
                    <a:noFill/>
                  </a:ln>
                  <a:solidFill>
                    <a:srgbClr val="000000"/>
                  </a:solidFill>
                  <a:effectLst/>
                  <a:latin typeface="Times New Roman" pitchFamily="18" charset="0"/>
                  <a:cs typeface="Arial" pitchFamily="34" charset="0"/>
                </a:rPr>
                <a:t>.50</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316" name="Rectangle 521"/>
            <p:cNvSpPr>
              <a:spLocks noChangeArrowheads="1"/>
            </p:cNvSpPr>
            <p:nvPr/>
          </p:nvSpPr>
          <p:spPr bwMode="auto">
            <a:xfrm>
              <a:off x="951" y="4434"/>
              <a:ext cx="64" cy="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1" i="1" u="none" strike="noStrike" cap="none" normalizeH="0" baseline="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317" name="Rectangle 522"/>
            <p:cNvSpPr>
              <a:spLocks noChangeArrowheads="1"/>
            </p:cNvSpPr>
            <p:nvPr/>
          </p:nvSpPr>
          <p:spPr bwMode="auto">
            <a:xfrm>
              <a:off x="165" y="4540"/>
              <a:ext cx="1150" cy="109"/>
            </a:xfrm>
            <a:prstGeom prst="rect">
              <a:avLst/>
            </a:prstGeom>
            <a:solidFill>
              <a:srgbClr val="DDE8C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8" name="Rectangle 523"/>
            <p:cNvSpPr>
              <a:spLocks noChangeArrowheads="1"/>
            </p:cNvSpPr>
            <p:nvPr/>
          </p:nvSpPr>
          <p:spPr bwMode="auto">
            <a:xfrm>
              <a:off x="176" y="4542"/>
              <a:ext cx="559" cy="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1" u="none" strike="noStrike" cap="none" normalizeH="0" baseline="0">
                  <a:ln>
                    <a:noFill/>
                  </a:ln>
                  <a:solidFill>
                    <a:srgbClr val="000000"/>
                  </a:solidFill>
                  <a:effectLst/>
                  <a:latin typeface="Times New Roman" pitchFamily="18" charset="0"/>
                  <a:cs typeface="Arial" pitchFamily="34" charset="0"/>
                </a:rPr>
                <a:t>4 side option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319" name="Rectangle 524"/>
            <p:cNvSpPr>
              <a:spLocks noChangeArrowheads="1"/>
            </p:cNvSpPr>
            <p:nvPr/>
          </p:nvSpPr>
          <p:spPr bwMode="auto">
            <a:xfrm>
              <a:off x="684" y="4542"/>
              <a:ext cx="70" cy="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1" u="none" strike="noStrike" cap="none" normalizeH="0" baseline="0">
                  <a:ln>
                    <a:noFill/>
                  </a:ln>
                  <a:solidFill>
                    <a:srgbClr val="000000"/>
                  </a:solidFill>
                  <a:effectLst/>
                  <a:latin typeface="Times New Roman" pitchFamily="18" charset="0"/>
                  <a:cs typeface="Arial" pitchFamily="34" charset="0"/>
                </a:rPr>
                <a:t>-</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320" name="Rectangle 525"/>
            <p:cNvSpPr>
              <a:spLocks noChangeArrowheads="1"/>
            </p:cNvSpPr>
            <p:nvPr/>
          </p:nvSpPr>
          <p:spPr bwMode="auto">
            <a:xfrm>
              <a:off x="715" y="4542"/>
              <a:ext cx="62" cy="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1" u="none" strike="noStrike" cap="none" normalizeH="0" baseline="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321" name="Rectangle 526"/>
            <p:cNvSpPr>
              <a:spLocks noChangeArrowheads="1"/>
            </p:cNvSpPr>
            <p:nvPr/>
          </p:nvSpPr>
          <p:spPr bwMode="auto">
            <a:xfrm>
              <a:off x="739" y="4542"/>
              <a:ext cx="136" cy="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1" i="1" u="none" strike="noStrike" cap="none" normalizeH="0" baseline="0">
                  <a:ln>
                    <a:noFill/>
                  </a:ln>
                  <a:solidFill>
                    <a:srgbClr val="000000"/>
                  </a:solidFill>
                  <a:effectLst/>
                  <a:latin typeface="Times New Roman" pitchFamily="18" charset="0"/>
                  <a:cs typeface="Arial" pitchFamily="34" charset="0"/>
                </a:rPr>
                <a:t>$6</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322" name="Rectangle 527"/>
            <p:cNvSpPr>
              <a:spLocks noChangeArrowheads="1"/>
            </p:cNvSpPr>
            <p:nvPr/>
          </p:nvSpPr>
          <p:spPr bwMode="auto">
            <a:xfrm>
              <a:off x="832" y="4542"/>
              <a:ext cx="160" cy="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1" i="1" u="none" strike="noStrike" cap="none" normalizeH="0" baseline="0">
                  <a:ln>
                    <a:noFill/>
                  </a:ln>
                  <a:solidFill>
                    <a:srgbClr val="000000"/>
                  </a:solidFill>
                  <a:effectLst/>
                  <a:latin typeface="Times New Roman" pitchFamily="18" charset="0"/>
                  <a:cs typeface="Arial" pitchFamily="34" charset="0"/>
                </a:rPr>
                <a:t>.50</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323" name="Rectangle 528"/>
            <p:cNvSpPr>
              <a:spLocks noChangeArrowheads="1"/>
            </p:cNvSpPr>
            <p:nvPr/>
          </p:nvSpPr>
          <p:spPr bwMode="auto">
            <a:xfrm>
              <a:off x="951" y="4542"/>
              <a:ext cx="64" cy="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1" i="1" u="none" strike="noStrike" cap="none" normalizeH="0" baseline="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324" name="Rectangle 529"/>
            <p:cNvSpPr>
              <a:spLocks noChangeArrowheads="1"/>
            </p:cNvSpPr>
            <p:nvPr/>
          </p:nvSpPr>
          <p:spPr bwMode="auto">
            <a:xfrm>
              <a:off x="165" y="4649"/>
              <a:ext cx="1150" cy="108"/>
            </a:xfrm>
            <a:prstGeom prst="rect">
              <a:avLst/>
            </a:prstGeom>
            <a:solidFill>
              <a:srgbClr val="DDE8C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5" name="Rectangle 530"/>
            <p:cNvSpPr>
              <a:spLocks noChangeArrowheads="1"/>
            </p:cNvSpPr>
            <p:nvPr/>
          </p:nvSpPr>
          <p:spPr bwMode="auto">
            <a:xfrm>
              <a:off x="176" y="4653"/>
              <a:ext cx="64" cy="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1" i="1" u="none" strike="noStrike" cap="none" normalizeH="0" baseline="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326" name="Rectangle 531"/>
            <p:cNvSpPr>
              <a:spLocks noChangeArrowheads="1"/>
            </p:cNvSpPr>
            <p:nvPr/>
          </p:nvSpPr>
          <p:spPr bwMode="auto">
            <a:xfrm>
              <a:off x="199" y="4653"/>
              <a:ext cx="64" cy="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1" i="1" u="none" strike="noStrike" cap="none" normalizeH="0" baseline="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327" name="Rectangle 532"/>
            <p:cNvSpPr>
              <a:spLocks noChangeArrowheads="1"/>
            </p:cNvSpPr>
            <p:nvPr/>
          </p:nvSpPr>
          <p:spPr bwMode="auto">
            <a:xfrm>
              <a:off x="165" y="4757"/>
              <a:ext cx="1150" cy="109"/>
            </a:xfrm>
            <a:prstGeom prst="rect">
              <a:avLst/>
            </a:prstGeom>
            <a:solidFill>
              <a:srgbClr val="DDE8C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8" name="Rectangle 533"/>
            <p:cNvSpPr>
              <a:spLocks noChangeArrowheads="1"/>
            </p:cNvSpPr>
            <p:nvPr/>
          </p:nvSpPr>
          <p:spPr bwMode="auto">
            <a:xfrm>
              <a:off x="176" y="4761"/>
              <a:ext cx="448" cy="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1" i="1" u="none" strike="noStrike" cap="none" normalizeH="0" baseline="0">
                  <a:ln>
                    <a:noFill/>
                  </a:ln>
                  <a:solidFill>
                    <a:srgbClr val="000000"/>
                  </a:solidFill>
                  <a:effectLst/>
                  <a:latin typeface="Times New Roman" pitchFamily="18" charset="0"/>
                  <a:cs typeface="Arial" pitchFamily="34" charset="0"/>
                </a:rPr>
                <a:t>Breakfast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329" name="Rectangle 534"/>
            <p:cNvSpPr>
              <a:spLocks noChangeArrowheads="1"/>
            </p:cNvSpPr>
            <p:nvPr/>
          </p:nvSpPr>
          <p:spPr bwMode="auto">
            <a:xfrm>
              <a:off x="575" y="4761"/>
              <a:ext cx="72" cy="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1" i="1" u="none" strike="noStrike" cap="none" normalizeH="0" baseline="0">
                  <a:ln>
                    <a:noFill/>
                  </a:ln>
                  <a:solidFill>
                    <a:srgbClr val="000000"/>
                  </a:solidFill>
                  <a:effectLst/>
                  <a:latin typeface="Times New Roman" pitchFamily="18" charset="0"/>
                  <a:cs typeface="Arial" pitchFamily="34" charset="0"/>
                </a:rPr>
                <a:t>-</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330" name="Rectangle 535"/>
            <p:cNvSpPr>
              <a:spLocks noChangeArrowheads="1"/>
            </p:cNvSpPr>
            <p:nvPr/>
          </p:nvSpPr>
          <p:spPr bwMode="auto">
            <a:xfrm>
              <a:off x="606" y="4761"/>
              <a:ext cx="64" cy="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1" i="1" u="none" strike="noStrike" cap="none" normalizeH="0" baseline="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331" name="Rectangle 536"/>
            <p:cNvSpPr>
              <a:spLocks noChangeArrowheads="1"/>
            </p:cNvSpPr>
            <p:nvPr/>
          </p:nvSpPr>
          <p:spPr bwMode="auto">
            <a:xfrm>
              <a:off x="629" y="4761"/>
              <a:ext cx="256" cy="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1" i="1" u="none" strike="noStrike" cap="none" normalizeH="0" baseline="0">
                  <a:ln>
                    <a:noFill/>
                  </a:ln>
                  <a:solidFill>
                    <a:srgbClr val="000000"/>
                  </a:solidFill>
                  <a:effectLst/>
                  <a:latin typeface="Times New Roman" pitchFamily="18" charset="0"/>
                  <a:cs typeface="Arial" pitchFamily="34" charset="0"/>
                </a:rPr>
                <a:t>$5.49</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332" name="Rectangle 537"/>
            <p:cNvSpPr>
              <a:spLocks noChangeArrowheads="1"/>
            </p:cNvSpPr>
            <p:nvPr/>
          </p:nvSpPr>
          <p:spPr bwMode="auto">
            <a:xfrm>
              <a:off x="840" y="4761"/>
              <a:ext cx="72" cy="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1" i="1" u="none" strike="noStrike" cap="none" normalizeH="0" baseline="0">
                  <a:ln>
                    <a:noFill/>
                  </a:ln>
                  <a:solidFill>
                    <a:srgbClr val="000000"/>
                  </a:solidFill>
                  <a:effectLst/>
                  <a:latin typeface="Times New Roman" pitchFamily="18" charset="0"/>
                  <a:cs typeface="Arial" pitchFamily="34" charset="0"/>
                </a:rPr>
                <a:t>-</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333" name="Rectangle 538"/>
            <p:cNvSpPr>
              <a:spLocks noChangeArrowheads="1"/>
            </p:cNvSpPr>
            <p:nvPr/>
          </p:nvSpPr>
          <p:spPr bwMode="auto">
            <a:xfrm>
              <a:off x="872" y="4761"/>
              <a:ext cx="256" cy="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1" i="1" u="none" strike="noStrike" cap="none" normalizeH="0" baseline="0">
                  <a:ln>
                    <a:noFill/>
                  </a:ln>
                  <a:solidFill>
                    <a:srgbClr val="000000"/>
                  </a:solidFill>
                  <a:effectLst/>
                  <a:latin typeface="Times New Roman" pitchFamily="18" charset="0"/>
                  <a:cs typeface="Arial" pitchFamily="34" charset="0"/>
                </a:rPr>
                <a:t>$6.99</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334" name="Rectangle 539"/>
            <p:cNvSpPr>
              <a:spLocks noChangeArrowheads="1"/>
            </p:cNvSpPr>
            <p:nvPr/>
          </p:nvSpPr>
          <p:spPr bwMode="auto">
            <a:xfrm>
              <a:off x="1084" y="4761"/>
              <a:ext cx="64" cy="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1" i="1" u="none" strike="noStrike" cap="none" normalizeH="0" baseline="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335" name="Rectangle 540"/>
            <p:cNvSpPr>
              <a:spLocks noChangeArrowheads="1"/>
            </p:cNvSpPr>
            <p:nvPr/>
          </p:nvSpPr>
          <p:spPr bwMode="auto">
            <a:xfrm>
              <a:off x="1107" y="4761"/>
              <a:ext cx="64" cy="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1" i="1" u="none" strike="noStrike" cap="none" normalizeH="0" baseline="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336" name="Rectangle 541"/>
            <p:cNvSpPr>
              <a:spLocks noChangeArrowheads="1"/>
            </p:cNvSpPr>
            <p:nvPr/>
          </p:nvSpPr>
          <p:spPr bwMode="auto">
            <a:xfrm>
              <a:off x="165" y="4866"/>
              <a:ext cx="1150" cy="60"/>
            </a:xfrm>
            <a:prstGeom prst="rect">
              <a:avLst/>
            </a:prstGeom>
            <a:solidFill>
              <a:srgbClr val="DDE8C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7" name="Rectangle 542"/>
            <p:cNvSpPr>
              <a:spLocks noChangeArrowheads="1"/>
            </p:cNvSpPr>
            <p:nvPr/>
          </p:nvSpPr>
          <p:spPr bwMode="auto">
            <a:xfrm>
              <a:off x="176" y="4872"/>
              <a:ext cx="104" cy="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0" i="1" u="none" strike="noStrike" cap="none" normalizeH="0" baseline="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338" name="Rectangle 543"/>
            <p:cNvSpPr>
              <a:spLocks noChangeArrowheads="1"/>
            </p:cNvSpPr>
            <p:nvPr/>
          </p:nvSpPr>
          <p:spPr bwMode="auto">
            <a:xfrm>
              <a:off x="176" y="5142"/>
              <a:ext cx="57"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grpSp>
    </p:spTree>
    <p:extLst>
      <p:ext uri="{BB962C8B-B14F-4D97-AF65-F5344CB8AC3E}">
        <p14:creationId xmlns:p14="http://schemas.microsoft.com/office/powerpoint/2010/main" val="25274446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2133600" y="364067"/>
            <a:ext cx="4381500" cy="550333"/>
          </a:xfrm>
        </p:spPr>
        <p:txBody>
          <a:bodyPr>
            <a:noAutofit/>
          </a:bodyPr>
          <a:lstStyle/>
          <a:p>
            <a:r>
              <a:rPr lang="en-US" sz="2200" dirty="0"/>
              <a:t>Nutrition Solutions Cooking Demo</a:t>
            </a:r>
          </a:p>
        </p:txBody>
      </p:sp>
      <p:sp>
        <p:nvSpPr>
          <p:cNvPr id="10" name="Text Placeholder 9"/>
          <p:cNvSpPr>
            <a:spLocks noGrp="1"/>
          </p:cNvSpPr>
          <p:nvPr>
            <p:ph type="body" sz="half" idx="3"/>
          </p:nvPr>
        </p:nvSpPr>
        <p:spPr>
          <a:xfrm>
            <a:off x="2514600" y="914400"/>
            <a:ext cx="4114800" cy="508000"/>
          </a:xfrm>
        </p:spPr>
        <p:txBody>
          <a:bodyPr/>
          <a:lstStyle/>
          <a:p>
            <a:r>
              <a:rPr lang="en-US" sz="2000" dirty="0"/>
              <a:t>Baked Spaghetti Squash</a:t>
            </a:r>
            <a:endParaRPr lang="en-US" sz="1600" dirty="0"/>
          </a:p>
        </p:txBody>
      </p:sp>
      <p:sp>
        <p:nvSpPr>
          <p:cNvPr id="11" name="Content Placeholder 10"/>
          <p:cNvSpPr>
            <a:spLocks noGrp="1"/>
          </p:cNvSpPr>
          <p:nvPr>
            <p:ph sz="half" idx="4"/>
          </p:nvPr>
        </p:nvSpPr>
        <p:spPr>
          <a:xfrm>
            <a:off x="2514600" y="1447800"/>
            <a:ext cx="3924300" cy="6172200"/>
          </a:xfrm>
        </p:spPr>
        <p:style>
          <a:lnRef idx="2">
            <a:schemeClr val="dk1"/>
          </a:lnRef>
          <a:fillRef idx="1">
            <a:schemeClr val="lt1"/>
          </a:fillRef>
          <a:effectRef idx="0">
            <a:schemeClr val="dk1"/>
          </a:effectRef>
          <a:fontRef idx="minor">
            <a:schemeClr val="dk1"/>
          </a:fontRef>
        </p:style>
        <p:txBody>
          <a:bodyPr>
            <a:noAutofit/>
          </a:bodyPr>
          <a:lstStyle/>
          <a:p>
            <a:pPr>
              <a:buNone/>
            </a:pPr>
            <a:r>
              <a:rPr lang="en-US" sz="1100" b="1" dirty="0">
                <a:latin typeface="Palatino Linotype" panose="02040502050505030304" pitchFamily="18" charset="0"/>
              </a:rPr>
              <a:t>Ingredients:</a:t>
            </a:r>
          </a:p>
          <a:p>
            <a:pPr lvl="1"/>
            <a:r>
              <a:rPr lang="en-US" sz="1200" dirty="0">
                <a:latin typeface="Palatino Linotype" panose="02040502050505030304" pitchFamily="18" charset="0"/>
              </a:rPr>
              <a:t>1 medium spaghetti squash (2 to 3 pounds)</a:t>
            </a:r>
          </a:p>
          <a:p>
            <a:pPr lvl="1"/>
            <a:endParaRPr lang="en-US" sz="1100" dirty="0">
              <a:latin typeface="Palatino Linotype" panose="02040502050505030304" pitchFamily="18" charset="0"/>
            </a:endParaRPr>
          </a:p>
          <a:p>
            <a:pPr>
              <a:buNone/>
            </a:pPr>
            <a:r>
              <a:rPr lang="en-US" sz="1100" b="1" dirty="0">
                <a:latin typeface="Palatino Linotype" panose="02040502050505030304" pitchFamily="18" charset="0"/>
              </a:rPr>
              <a:t>Equipment</a:t>
            </a:r>
            <a:br>
              <a:rPr lang="en-US" sz="1100" dirty="0">
                <a:latin typeface="Palatino Linotype" panose="02040502050505030304" pitchFamily="18" charset="0"/>
              </a:rPr>
            </a:br>
            <a:r>
              <a:rPr lang="en-US" sz="1100" dirty="0">
                <a:latin typeface="Palatino Linotype" panose="02040502050505030304" pitchFamily="18" charset="0"/>
              </a:rPr>
              <a:t>Sharp chef's knife</a:t>
            </a:r>
            <a:br>
              <a:rPr lang="en-US" sz="1100" dirty="0">
                <a:latin typeface="Palatino Linotype" panose="02040502050505030304" pitchFamily="18" charset="0"/>
              </a:rPr>
            </a:br>
            <a:r>
              <a:rPr lang="en-US" sz="1100" dirty="0">
                <a:latin typeface="Palatino Linotype" panose="02040502050505030304" pitchFamily="18" charset="0"/>
              </a:rPr>
              <a:t>Cutting board</a:t>
            </a:r>
            <a:br>
              <a:rPr lang="en-US" sz="1100" dirty="0">
                <a:latin typeface="Palatino Linotype" panose="02040502050505030304" pitchFamily="18" charset="0"/>
              </a:rPr>
            </a:br>
            <a:r>
              <a:rPr lang="en-US" sz="1100" dirty="0">
                <a:latin typeface="Palatino Linotype" panose="02040502050505030304" pitchFamily="18" charset="0"/>
              </a:rPr>
              <a:t>Soup spoon</a:t>
            </a:r>
            <a:br>
              <a:rPr lang="en-US" sz="1100" dirty="0">
                <a:latin typeface="Palatino Linotype" panose="02040502050505030304" pitchFamily="18" charset="0"/>
              </a:rPr>
            </a:br>
            <a:r>
              <a:rPr lang="en-US" sz="1100" dirty="0">
                <a:latin typeface="Palatino Linotype" panose="02040502050505030304" pitchFamily="18" charset="0"/>
              </a:rPr>
              <a:t>Medium-sized roasting pan or baking dish</a:t>
            </a:r>
            <a:br>
              <a:rPr lang="en-US" sz="1100" dirty="0">
                <a:latin typeface="Palatino Linotype" panose="02040502050505030304" pitchFamily="18" charset="0"/>
              </a:rPr>
            </a:br>
            <a:r>
              <a:rPr lang="en-US" sz="1100" dirty="0">
                <a:latin typeface="Palatino Linotype" panose="02040502050505030304" pitchFamily="18" charset="0"/>
              </a:rPr>
              <a:t>Fork</a:t>
            </a:r>
          </a:p>
          <a:p>
            <a:pPr marL="0" indent="0">
              <a:buNone/>
            </a:pPr>
            <a:r>
              <a:rPr lang="en-US" sz="1100" b="1" dirty="0">
                <a:latin typeface="Palatino Linotype" panose="02040502050505030304" pitchFamily="18" charset="0"/>
              </a:rPr>
              <a:t>Instructions</a:t>
            </a:r>
          </a:p>
          <a:p>
            <a:r>
              <a:rPr lang="en-US" sz="1100" dirty="0">
                <a:latin typeface="Palatino Linotype" panose="02040502050505030304" pitchFamily="18" charset="0"/>
              </a:rPr>
              <a:t>Preheat the oven to 400°F: Preheat the oven while you prep the squash. Slice the squash in half, scoop out the seeds*. Place the squash in a roasting pan: Place the squash halves cut-side down in a roasting pan. Pour in a little water (optional)**. Cook the squash for 30 to 45 minutes, or until soft.  Use a fork to gently pull the squash flesh from the peel and to separate the flesh into strands. The strands wrap around the squash horizontally — rake your fork in the same direction as the strands to make the longest "noodles.“ Serve the squash immediately, tossed with a little butter or olive oil. Spaghetti squash will also keep refrigerated for up to a week, or frozen for up to 3 months.</a:t>
            </a:r>
          </a:p>
          <a:p>
            <a:r>
              <a:rPr lang="en-US" sz="1100" dirty="0">
                <a:latin typeface="Palatino Linotype" panose="02040502050505030304" pitchFamily="18" charset="0"/>
              </a:rPr>
              <a:t>Additional Notes:</a:t>
            </a:r>
          </a:p>
          <a:p>
            <a:r>
              <a:rPr lang="en-US" sz="1100" dirty="0">
                <a:latin typeface="Palatino Linotype" panose="02040502050505030304" pitchFamily="18" charset="0"/>
              </a:rPr>
              <a:t>Roasting the squash whole: Instead of cutting the squash in half, you can also roast it whole. Roast until a fork can easily pierce through the outer peel and all the way to the interior of the squash, about an hour. Slice in half and carefully remove the seeds and stringy flesh, then scrape the flesh as directed above.</a:t>
            </a:r>
          </a:p>
          <a:p>
            <a:pPr>
              <a:buNone/>
            </a:pPr>
            <a:endParaRPr lang="en-US" sz="1100" dirty="0">
              <a:latin typeface="Palatino Linotype" panose="02040502050505030304" pitchFamily="18" charset="0"/>
            </a:endParaRPr>
          </a:p>
          <a:p>
            <a:pPr marL="514350" indent="-514350">
              <a:buNone/>
            </a:pPr>
            <a:r>
              <a:rPr lang="en-US" sz="1100" b="1" dirty="0">
                <a:latin typeface="Palatino Linotype" panose="02040502050505030304" pitchFamily="18" charset="0"/>
              </a:rPr>
              <a:t>Serving Size: </a:t>
            </a:r>
            <a:r>
              <a:rPr lang="en-US" sz="1100" dirty="0">
                <a:latin typeface="Palatino Linotype" panose="02040502050505030304" pitchFamily="18" charset="0"/>
              </a:rPr>
              <a:t>6-8 cups</a:t>
            </a:r>
            <a:endParaRPr lang="en-US" sz="1100" b="1" dirty="0">
              <a:latin typeface="Palatino Linotype" panose="02040502050505030304" pitchFamily="18" charset="0"/>
            </a:endParaRPr>
          </a:p>
        </p:txBody>
      </p:sp>
      <p:graphicFrame>
        <p:nvGraphicFramePr>
          <p:cNvPr id="13" name="Table 12"/>
          <p:cNvGraphicFramePr>
            <a:graphicFrameLocks noGrp="1"/>
          </p:cNvGraphicFramePr>
          <p:nvPr>
            <p:extLst>
              <p:ext uri="{D42A27DB-BD31-4B8C-83A1-F6EECF244321}">
                <p14:modId xmlns:p14="http://schemas.microsoft.com/office/powerpoint/2010/main" val="4217696267"/>
              </p:ext>
            </p:extLst>
          </p:nvPr>
        </p:nvGraphicFramePr>
        <p:xfrm>
          <a:off x="2514600" y="7848600"/>
          <a:ext cx="3886200" cy="609600"/>
        </p:xfrm>
        <a:graphic>
          <a:graphicData uri="http://schemas.openxmlformats.org/drawingml/2006/table">
            <a:tbl>
              <a:tblPr firstRow="1" bandRow="1">
                <a:effectLst>
                  <a:outerShdw blurRad="50800" dist="38100" dir="2700000" algn="tl" rotWithShape="0">
                    <a:prstClr val="black">
                      <a:alpha val="40000"/>
                    </a:prstClr>
                  </a:outerShdw>
                </a:effectLst>
                <a:tableStyleId>{5940675A-B579-460E-94D1-54222C63F5DA}</a:tableStyleId>
              </a:tblPr>
              <a:tblGrid>
                <a:gridCol w="1321308">
                  <a:extLst>
                    <a:ext uri="{9D8B030D-6E8A-4147-A177-3AD203B41FA5}">
                      <a16:colId xmlns:a16="http://schemas.microsoft.com/office/drawing/2014/main" val="20000"/>
                    </a:ext>
                  </a:extLst>
                </a:gridCol>
                <a:gridCol w="1282446">
                  <a:extLst>
                    <a:ext uri="{9D8B030D-6E8A-4147-A177-3AD203B41FA5}">
                      <a16:colId xmlns:a16="http://schemas.microsoft.com/office/drawing/2014/main" val="20001"/>
                    </a:ext>
                  </a:extLst>
                </a:gridCol>
                <a:gridCol w="1282446">
                  <a:extLst>
                    <a:ext uri="{9D8B030D-6E8A-4147-A177-3AD203B41FA5}">
                      <a16:colId xmlns:a16="http://schemas.microsoft.com/office/drawing/2014/main" val="20002"/>
                    </a:ext>
                  </a:extLst>
                </a:gridCol>
              </a:tblGrid>
              <a:tr h="132430">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50" b="1" dirty="0">
                          <a:latin typeface="Arial" pitchFamily="34" charset="0"/>
                          <a:cs typeface="Arial" pitchFamily="34" charset="0"/>
                        </a:rPr>
                        <a:t>Nutrition Facts</a:t>
                      </a:r>
                    </a:p>
                    <a:p>
                      <a:pPr marL="0" marR="0" indent="0" algn="l" defTabSz="914400" rtl="0" eaLnBrk="1" fontAlgn="auto" latinLnBrk="0" hangingPunct="1">
                        <a:lnSpc>
                          <a:spcPct val="100000"/>
                        </a:lnSpc>
                        <a:spcBef>
                          <a:spcPts val="0"/>
                        </a:spcBef>
                        <a:spcAft>
                          <a:spcPts val="0"/>
                        </a:spcAft>
                        <a:buClrTx/>
                        <a:buSzTx/>
                        <a:buFontTx/>
                        <a:buNone/>
                        <a:tabLst/>
                        <a:defRPr/>
                      </a:pPr>
                      <a:r>
                        <a:rPr lang="en-US" sz="800" dirty="0">
                          <a:latin typeface="Arial" pitchFamily="34" charset="0"/>
                          <a:cs typeface="Arial" pitchFamily="34" charset="0"/>
                        </a:rPr>
                        <a:t>Serving Size: 1 cup</a:t>
                      </a:r>
                    </a:p>
                  </a:txBody>
                  <a:tcPr>
                    <a:lnL w="3175" cap="flat" cmpd="sng" algn="ctr">
                      <a:solidFill>
                        <a:schemeClr val="tx1"/>
                      </a:solidFill>
                      <a:prstDash val="solid"/>
                      <a:round/>
                      <a:headEnd type="none" w="med" len="med"/>
                      <a:tailEnd type="none" w="med" len="med"/>
                    </a:lnL>
                    <a:lnR w="12700" cmpd="sng">
                      <a:noFill/>
                    </a:lnR>
                    <a:lnT w="31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l"/>
                      <a:r>
                        <a:rPr lang="en-US" sz="600" b="1" dirty="0">
                          <a:latin typeface="Arial" pitchFamily="34" charset="0"/>
                          <a:cs typeface="Arial" pitchFamily="34" charset="0"/>
                        </a:rPr>
                        <a:t>Amount/Serving</a:t>
                      </a:r>
                    </a:p>
                  </a:txBody>
                  <a:tcPr>
                    <a:lnL w="12700" cmpd="sng">
                      <a:noFill/>
                    </a:lnL>
                    <a:lnR w="12700" cmpd="sng">
                      <a:noFill/>
                    </a:lnR>
                    <a:lnT w="31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600" b="1" dirty="0">
                          <a:latin typeface="Arial" pitchFamily="34" charset="0"/>
                          <a:cs typeface="Arial" pitchFamily="34" charset="0"/>
                        </a:rPr>
                        <a:t>Amount/Serving</a:t>
                      </a:r>
                    </a:p>
                  </a:txBody>
                  <a:tcPr>
                    <a:lnL w="12700" cmpd="sng">
                      <a:noFill/>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198120">
                <a:tc vMerge="1">
                  <a:txBody>
                    <a:bodyPr/>
                    <a:lstStyle/>
                    <a:p>
                      <a:endParaRPr lang="en-US" sz="800" dirty="0">
                        <a:latin typeface="Arial" pitchFamily="34" charset="0"/>
                        <a:cs typeface="Arial" pitchFamily="34" charset="0"/>
                      </a:endParaRPr>
                    </a:p>
                  </a:txBody>
                  <a:tcPr/>
                </a:tc>
                <a:tc>
                  <a:txBody>
                    <a:bodyPr/>
                    <a:lstStyle/>
                    <a:p>
                      <a:r>
                        <a:rPr lang="en-US" sz="800" b="1" dirty="0">
                          <a:latin typeface="Arial" pitchFamily="34" charset="0"/>
                          <a:cs typeface="Arial" pitchFamily="34" charset="0"/>
                        </a:rPr>
                        <a:t>Total Fat  0</a:t>
                      </a:r>
                      <a:r>
                        <a:rPr lang="en-US" sz="800" b="0" dirty="0">
                          <a:latin typeface="Arial" pitchFamily="34" charset="0"/>
                          <a:cs typeface="Arial" pitchFamily="34" charset="0"/>
                        </a:rPr>
                        <a:t> g</a:t>
                      </a:r>
                      <a:endParaRPr lang="en-US" sz="800" b="1" dirty="0">
                        <a:latin typeface="Arial" pitchFamily="34" charset="0"/>
                        <a:cs typeface="Arial" pitchFamily="34" charset="0"/>
                      </a:endParaRPr>
                    </a:p>
                  </a:txBody>
                  <a:tcPr>
                    <a:lnL w="12700" cmpd="sng">
                      <a:noFill/>
                    </a:lnL>
                    <a:lnR w="12700" cmpd="sng">
                      <a:noFill/>
                    </a:lnR>
                    <a:lnT w="285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800" b="1" dirty="0">
                          <a:latin typeface="Arial" pitchFamily="34" charset="0"/>
                          <a:cs typeface="Arial" pitchFamily="34" charset="0"/>
                        </a:rPr>
                        <a:t>Total Carb</a:t>
                      </a:r>
                      <a:r>
                        <a:rPr lang="en-US" sz="800" b="0" dirty="0">
                          <a:latin typeface="Arial" pitchFamily="34" charset="0"/>
                          <a:cs typeface="Arial" pitchFamily="34" charset="0"/>
                        </a:rPr>
                        <a:t>s</a:t>
                      </a:r>
                      <a:r>
                        <a:rPr lang="en-US" sz="800" b="0" baseline="0" dirty="0">
                          <a:latin typeface="Arial" pitchFamily="34" charset="0"/>
                          <a:cs typeface="Arial" pitchFamily="34" charset="0"/>
                        </a:rPr>
                        <a:t> 10 </a:t>
                      </a:r>
                      <a:r>
                        <a:rPr lang="en-US" sz="800" b="0" dirty="0">
                          <a:latin typeface="Arial" pitchFamily="34" charset="0"/>
                          <a:cs typeface="Arial" pitchFamily="34" charset="0"/>
                        </a:rPr>
                        <a:t>g</a:t>
                      </a:r>
                      <a:endParaRPr lang="en-US" sz="800" b="1" dirty="0">
                        <a:latin typeface="Arial" pitchFamily="34" charset="0"/>
                        <a:cs typeface="Arial" pitchFamily="34" charset="0"/>
                      </a:endParaRPr>
                    </a:p>
                  </a:txBody>
                  <a:tcPr>
                    <a:lnL w="12700" cmpd="sng">
                      <a:noFill/>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15450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b="1" dirty="0">
                          <a:latin typeface="Arial" pitchFamily="34" charset="0"/>
                          <a:cs typeface="Arial" pitchFamily="34" charset="0"/>
                        </a:rPr>
                        <a:t>Calories</a:t>
                      </a:r>
                      <a:r>
                        <a:rPr lang="en-US" sz="800" b="0" dirty="0">
                          <a:latin typeface="Arial" pitchFamily="34" charset="0"/>
                          <a:cs typeface="Arial" pitchFamily="34" charset="0"/>
                        </a:rPr>
                        <a:t>: 42</a:t>
                      </a:r>
                      <a:endParaRPr lang="en-US" sz="800" b="1" dirty="0">
                        <a:latin typeface="Arial" pitchFamily="34" charset="0"/>
                        <a:cs typeface="Arial" pitchFamily="34" charset="0"/>
                      </a:endParaRPr>
                    </a:p>
                  </a:txBody>
                  <a:tcPr>
                    <a:lnL w="3175" cap="flat" cmpd="sng" algn="ctr">
                      <a:solidFill>
                        <a:schemeClr val="tx1"/>
                      </a:solidFill>
                      <a:prstDash val="solid"/>
                      <a:round/>
                      <a:headEnd type="none" w="med" len="med"/>
                      <a:tailEnd type="none" w="med" len="med"/>
                    </a:lnL>
                    <a:lnR w="12700" cmpd="sng">
                      <a:noFill/>
                    </a:lnR>
                    <a:lnT w="12700" cmpd="sng">
                      <a:noFill/>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800" dirty="0">
                        <a:latin typeface="Arial" pitchFamily="34" charset="0"/>
                        <a:cs typeface="Arial" pitchFamily="34" charset="0"/>
                      </a:endParaRPr>
                    </a:p>
                  </a:txBody>
                  <a:tcPr>
                    <a:lnL w="12700" cmpd="sng">
                      <a:noFill/>
                    </a:lnL>
                    <a:lnR w="12700" cmpd="sng">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800" b="1" dirty="0">
                          <a:latin typeface="Arial" pitchFamily="34" charset="0"/>
                          <a:cs typeface="Arial" pitchFamily="34" charset="0"/>
                        </a:rPr>
                        <a:t>Protein  </a:t>
                      </a:r>
                      <a:r>
                        <a:rPr lang="en-US" sz="800" b="0" dirty="0">
                          <a:latin typeface="Arial" pitchFamily="34" charset="0"/>
                          <a:cs typeface="Arial" pitchFamily="34" charset="0"/>
                        </a:rPr>
                        <a:t>1 g</a:t>
                      </a:r>
                      <a:endParaRPr lang="en-US" sz="800" b="1" dirty="0">
                        <a:latin typeface="Arial" pitchFamily="34" charset="0"/>
                        <a:cs typeface="Arial" pitchFamily="34" charset="0"/>
                      </a:endParaRPr>
                    </a:p>
                  </a:txBody>
                  <a:tcPr>
                    <a:lnL w="12700" cmpd="sng">
                      <a:noFill/>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bl>
          </a:graphicData>
        </a:graphic>
      </p:graphicFrame>
      <p:sp>
        <p:nvSpPr>
          <p:cNvPr id="9" name="TextBox 8"/>
          <p:cNvSpPr txBox="1"/>
          <p:nvPr/>
        </p:nvSpPr>
        <p:spPr>
          <a:xfrm>
            <a:off x="228600" y="1447800"/>
            <a:ext cx="2133600" cy="7217360"/>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sz="1100" dirty="0"/>
              <a:t>Notes:</a:t>
            </a:r>
          </a:p>
          <a:p>
            <a:r>
              <a:rPr lang="en-US" sz="1000" dirty="0">
                <a:latin typeface="Palatino Linotype" panose="02040502050505030304" pitchFamily="18" charset="0"/>
              </a:rPr>
              <a:t>*Use a chef's knife to cut the spaghetti squash lengthwise from stem to tail. Spaghetti squash are really tough and hard, so be cautious and work slowly.(tip… microwave the squash for about 30 seconds to soften the skin) You can cradle the squash in a balled-up dish cloth to keep it steady as you cut. Use a soup spoon to scrape out the seeds and stringy bits of flesh from inside the squash. Be careful of actually digging into the flesh, though — we want that! The inside should look clean and fairly smooth. Discard the seeds (or save them and roast them for a snack!).</a:t>
            </a:r>
          </a:p>
          <a:p>
            <a:endParaRPr lang="en-US" sz="1000" dirty="0">
              <a:latin typeface="Palatino Linotype" panose="02040502050505030304" pitchFamily="18" charset="0"/>
            </a:endParaRPr>
          </a:p>
          <a:p>
            <a:r>
              <a:rPr lang="en-US" sz="1000" dirty="0">
                <a:latin typeface="Palatino Linotype" panose="02040502050505030304" pitchFamily="18" charset="0"/>
              </a:rPr>
              <a:t>**Pour a little water in the pan, enough to cover the bottom. Your squash will roast just fine without it, but I find that the water helps the squash steam and become more tender. You can also cover the pan with aluminum foil, if you prefer.</a:t>
            </a:r>
          </a:p>
          <a:p>
            <a:endParaRPr lang="en-US" sz="1000" dirty="0">
              <a:latin typeface="Palatino Linotype" panose="02040502050505030304" pitchFamily="18" charset="0"/>
            </a:endParaRPr>
          </a:p>
          <a:p>
            <a:r>
              <a:rPr lang="en-US" sz="1000" dirty="0">
                <a:latin typeface="Palatino Linotype" panose="02040502050505030304" pitchFamily="18" charset="0"/>
              </a:rPr>
              <a:t>***The squash is ready when you can easily pierce a fork through the flesh all the way to the peel. The flesh will also separate easily into spaghetti-like strands. You can also taste it right now — if the noodles are still a bit crunchy for your taste, put the squash back in the oven for another 15 to 20 minutes.</a:t>
            </a:r>
          </a:p>
          <a:p>
            <a:r>
              <a:rPr lang="en-US" dirty="0"/>
              <a:t>____________________________________________________________________</a:t>
            </a:r>
          </a:p>
        </p:txBody>
      </p:sp>
      <p:pic>
        <p:nvPicPr>
          <p:cNvPr id="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35618" y="1907969"/>
            <a:ext cx="661737" cy="91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13318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2133600" y="364067"/>
            <a:ext cx="4381500" cy="550333"/>
          </a:xfrm>
        </p:spPr>
        <p:txBody>
          <a:bodyPr>
            <a:noAutofit/>
          </a:bodyPr>
          <a:lstStyle/>
          <a:p>
            <a:r>
              <a:rPr lang="en-US" sz="2200" dirty="0"/>
              <a:t>Nutrition Solutions Cooking Demo</a:t>
            </a:r>
          </a:p>
        </p:txBody>
      </p:sp>
      <p:sp>
        <p:nvSpPr>
          <p:cNvPr id="10" name="Text Placeholder 9"/>
          <p:cNvSpPr>
            <a:spLocks noGrp="1"/>
          </p:cNvSpPr>
          <p:nvPr>
            <p:ph type="body" sz="half" idx="3"/>
          </p:nvPr>
        </p:nvSpPr>
        <p:spPr>
          <a:xfrm>
            <a:off x="2438400" y="914400"/>
            <a:ext cx="4419600" cy="508000"/>
          </a:xfrm>
        </p:spPr>
        <p:txBody>
          <a:bodyPr/>
          <a:lstStyle/>
          <a:p>
            <a:r>
              <a:rPr lang="en-US" sz="1600" dirty="0"/>
              <a:t>Alfredo Sauce</a:t>
            </a:r>
          </a:p>
        </p:txBody>
      </p:sp>
      <p:sp>
        <p:nvSpPr>
          <p:cNvPr id="11" name="Content Placeholder 10"/>
          <p:cNvSpPr>
            <a:spLocks noGrp="1"/>
          </p:cNvSpPr>
          <p:nvPr>
            <p:ph sz="half" idx="4"/>
          </p:nvPr>
        </p:nvSpPr>
        <p:spPr>
          <a:xfrm>
            <a:off x="2514600" y="1447800"/>
            <a:ext cx="3924300" cy="6172200"/>
          </a:xfrm>
        </p:spPr>
        <p:style>
          <a:lnRef idx="2">
            <a:schemeClr val="dk1"/>
          </a:lnRef>
          <a:fillRef idx="1">
            <a:schemeClr val="lt1"/>
          </a:fillRef>
          <a:effectRef idx="0">
            <a:schemeClr val="dk1"/>
          </a:effectRef>
          <a:fontRef idx="minor">
            <a:schemeClr val="dk1"/>
          </a:fontRef>
        </p:style>
        <p:txBody>
          <a:bodyPr>
            <a:noAutofit/>
          </a:bodyPr>
          <a:lstStyle/>
          <a:p>
            <a:pPr>
              <a:buNone/>
            </a:pPr>
            <a:r>
              <a:rPr lang="en-US" sz="1200" b="1" dirty="0"/>
              <a:t>Ingredients:</a:t>
            </a:r>
          </a:p>
          <a:p>
            <a:pPr lvl="0">
              <a:spcBef>
                <a:spcPts val="300"/>
              </a:spcBef>
            </a:pPr>
            <a:r>
              <a:rPr lang="en-US" sz="1100" dirty="0"/>
              <a:t>1 teaspoon Olive oil</a:t>
            </a:r>
          </a:p>
          <a:p>
            <a:pPr lvl="0">
              <a:spcBef>
                <a:spcPts val="300"/>
              </a:spcBef>
            </a:pPr>
            <a:r>
              <a:rPr lang="en-US" sz="1100" dirty="0"/>
              <a:t>1 tablespoon Onions, minced</a:t>
            </a:r>
          </a:p>
          <a:p>
            <a:pPr lvl="0">
              <a:spcBef>
                <a:spcPts val="300"/>
              </a:spcBef>
            </a:pPr>
            <a:r>
              <a:rPr lang="en-US" sz="1100" dirty="0"/>
              <a:t>1 teaspoon Garlic</a:t>
            </a:r>
          </a:p>
          <a:p>
            <a:pPr lvl="0">
              <a:spcBef>
                <a:spcPts val="300"/>
              </a:spcBef>
            </a:pPr>
            <a:r>
              <a:rPr lang="en-US" sz="1100" dirty="0"/>
              <a:t>12oz Jar Walden Farms Alfredo pasta sauce</a:t>
            </a:r>
          </a:p>
          <a:p>
            <a:pPr lvl="0">
              <a:spcBef>
                <a:spcPts val="300"/>
              </a:spcBef>
            </a:pPr>
            <a:r>
              <a:rPr lang="en-US" sz="1100" dirty="0"/>
              <a:t>1 </a:t>
            </a:r>
            <a:r>
              <a:rPr lang="en-US" sz="1100" dirty="0" err="1"/>
              <a:t>Tbs</a:t>
            </a:r>
            <a:r>
              <a:rPr lang="en-US" sz="1100" dirty="0"/>
              <a:t> High quality Parmesan Cheese </a:t>
            </a:r>
          </a:p>
          <a:p>
            <a:pPr lvl="0">
              <a:spcBef>
                <a:spcPts val="300"/>
              </a:spcBef>
            </a:pPr>
            <a:r>
              <a:rPr lang="en-US" sz="1100" dirty="0"/>
              <a:t>Salt and pepper to taste</a:t>
            </a:r>
          </a:p>
          <a:p>
            <a:pPr lvl="0">
              <a:spcBef>
                <a:spcPts val="300"/>
              </a:spcBef>
            </a:pPr>
            <a:endParaRPr lang="en-US" sz="1100" dirty="0"/>
          </a:p>
          <a:p>
            <a:pPr lvl="0">
              <a:spcBef>
                <a:spcPts val="300"/>
              </a:spcBef>
            </a:pPr>
            <a:endParaRPr lang="en-US" sz="1100" dirty="0"/>
          </a:p>
          <a:p>
            <a:pPr>
              <a:buNone/>
            </a:pPr>
            <a:r>
              <a:rPr lang="en-US" sz="1200" b="1" dirty="0"/>
              <a:t>Directions:</a:t>
            </a:r>
            <a:endParaRPr lang="en-US" sz="1200" dirty="0"/>
          </a:p>
          <a:p>
            <a:pPr lvl="0">
              <a:spcBef>
                <a:spcPts val="300"/>
              </a:spcBef>
              <a:buFont typeface="+mj-lt"/>
              <a:buAutoNum type="arabicPeriod"/>
            </a:pPr>
            <a:r>
              <a:rPr lang="en-US" sz="1100" dirty="0"/>
              <a:t>Put oil into a hot saucepan, sweat onions and garlic till translucent </a:t>
            </a:r>
          </a:p>
          <a:p>
            <a:pPr lvl="0">
              <a:spcBef>
                <a:spcPts val="300"/>
              </a:spcBef>
              <a:buFont typeface="+mj-lt"/>
              <a:buAutoNum type="arabicPeriod"/>
            </a:pPr>
            <a:r>
              <a:rPr lang="en-US" sz="1100" dirty="0"/>
              <a:t>Add Alfredo sauce, bring up to a simmer</a:t>
            </a:r>
          </a:p>
          <a:p>
            <a:pPr lvl="0">
              <a:spcBef>
                <a:spcPts val="300"/>
              </a:spcBef>
              <a:buFont typeface="+mj-lt"/>
              <a:buAutoNum type="arabicPeriod"/>
            </a:pPr>
            <a:r>
              <a:rPr lang="en-US" sz="1100" dirty="0"/>
              <a:t>Add Parmesan Cheese </a:t>
            </a:r>
          </a:p>
          <a:p>
            <a:pPr lvl="0">
              <a:spcBef>
                <a:spcPts val="300"/>
              </a:spcBef>
              <a:buFont typeface="+mj-lt"/>
              <a:buAutoNum type="arabicPeriod"/>
            </a:pPr>
            <a:r>
              <a:rPr lang="en-US" sz="1100" dirty="0"/>
              <a:t>Sprinkle with salt and pepper to taste.</a:t>
            </a:r>
          </a:p>
          <a:p>
            <a:pPr marL="514350" indent="-514350">
              <a:buNone/>
            </a:pPr>
            <a:r>
              <a:rPr lang="en-US" sz="1200" b="1" dirty="0"/>
              <a:t>Servings: 4</a:t>
            </a:r>
          </a:p>
          <a:p>
            <a:pPr marL="514350" indent="-514350">
              <a:buNone/>
            </a:pPr>
            <a:endParaRPr lang="en-US" sz="1200" b="1" dirty="0"/>
          </a:p>
          <a:p>
            <a:pPr marL="514350" indent="-514350">
              <a:buNone/>
            </a:pPr>
            <a:r>
              <a:rPr lang="en-US" sz="1200" b="1" dirty="0"/>
              <a:t>Utensils needed:</a:t>
            </a:r>
          </a:p>
          <a:p>
            <a:pPr marL="514350" indent="-514350">
              <a:buNone/>
            </a:pPr>
            <a:r>
              <a:rPr lang="en-US" sz="1200" dirty="0"/>
              <a:t>2qt sauce pot</a:t>
            </a:r>
          </a:p>
          <a:p>
            <a:pPr marL="514350" indent="-514350">
              <a:buNone/>
            </a:pPr>
            <a:r>
              <a:rPr lang="en-US" sz="1200" dirty="0"/>
              <a:t>Wisk</a:t>
            </a:r>
          </a:p>
          <a:p>
            <a:pPr marL="514350" indent="-514350">
              <a:buNone/>
            </a:pPr>
            <a:r>
              <a:rPr lang="en-US" sz="1200" dirty="0"/>
              <a:t>Knife</a:t>
            </a:r>
          </a:p>
          <a:p>
            <a:pPr marL="514350" indent="-514350">
              <a:buNone/>
            </a:pPr>
            <a:r>
              <a:rPr lang="en-US" sz="1200" dirty="0"/>
              <a:t>cutting board</a:t>
            </a:r>
          </a:p>
        </p:txBody>
      </p:sp>
      <p:graphicFrame>
        <p:nvGraphicFramePr>
          <p:cNvPr id="13" name="Table 12"/>
          <p:cNvGraphicFramePr>
            <a:graphicFrameLocks noGrp="1"/>
          </p:cNvGraphicFramePr>
          <p:nvPr>
            <p:extLst>
              <p:ext uri="{D42A27DB-BD31-4B8C-83A1-F6EECF244321}">
                <p14:modId xmlns:p14="http://schemas.microsoft.com/office/powerpoint/2010/main" val="3326860729"/>
              </p:ext>
            </p:extLst>
          </p:nvPr>
        </p:nvGraphicFramePr>
        <p:xfrm>
          <a:off x="2514600" y="7848600"/>
          <a:ext cx="3886200" cy="609600"/>
        </p:xfrm>
        <a:graphic>
          <a:graphicData uri="http://schemas.openxmlformats.org/drawingml/2006/table">
            <a:tbl>
              <a:tblPr firstRow="1" bandRow="1">
                <a:effectLst>
                  <a:outerShdw blurRad="50800" dist="38100" dir="2700000" algn="tl" rotWithShape="0">
                    <a:prstClr val="black">
                      <a:alpha val="40000"/>
                    </a:prstClr>
                  </a:outerShdw>
                </a:effectLst>
                <a:tableStyleId>{5940675A-B579-460E-94D1-54222C63F5DA}</a:tableStyleId>
              </a:tblPr>
              <a:tblGrid>
                <a:gridCol w="1321308">
                  <a:extLst>
                    <a:ext uri="{9D8B030D-6E8A-4147-A177-3AD203B41FA5}">
                      <a16:colId xmlns:a16="http://schemas.microsoft.com/office/drawing/2014/main" val="20000"/>
                    </a:ext>
                  </a:extLst>
                </a:gridCol>
                <a:gridCol w="1282446">
                  <a:extLst>
                    <a:ext uri="{9D8B030D-6E8A-4147-A177-3AD203B41FA5}">
                      <a16:colId xmlns:a16="http://schemas.microsoft.com/office/drawing/2014/main" val="20001"/>
                    </a:ext>
                  </a:extLst>
                </a:gridCol>
                <a:gridCol w="1282446">
                  <a:extLst>
                    <a:ext uri="{9D8B030D-6E8A-4147-A177-3AD203B41FA5}">
                      <a16:colId xmlns:a16="http://schemas.microsoft.com/office/drawing/2014/main" val="20002"/>
                    </a:ext>
                  </a:extLst>
                </a:gridCol>
              </a:tblGrid>
              <a:tr h="132430">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50" b="1" dirty="0">
                          <a:latin typeface="Arial" pitchFamily="34" charset="0"/>
                          <a:cs typeface="Arial" pitchFamily="34" charset="0"/>
                        </a:rPr>
                        <a:t>Nutrition Facts</a:t>
                      </a:r>
                    </a:p>
                    <a:p>
                      <a:pPr marL="0" marR="0" indent="0" algn="l" defTabSz="914400" rtl="0" eaLnBrk="1" fontAlgn="auto" latinLnBrk="0" hangingPunct="1">
                        <a:lnSpc>
                          <a:spcPct val="100000"/>
                        </a:lnSpc>
                        <a:spcBef>
                          <a:spcPts val="0"/>
                        </a:spcBef>
                        <a:spcAft>
                          <a:spcPts val="0"/>
                        </a:spcAft>
                        <a:buClrTx/>
                        <a:buSzTx/>
                        <a:buFontTx/>
                        <a:buNone/>
                        <a:tabLst/>
                        <a:defRPr/>
                      </a:pPr>
                      <a:r>
                        <a:rPr lang="en-US" sz="800" dirty="0">
                          <a:latin typeface="Arial" pitchFamily="34" charset="0"/>
                          <a:cs typeface="Arial" pitchFamily="34" charset="0"/>
                        </a:rPr>
                        <a:t>Serving Size: ¼ cup</a:t>
                      </a:r>
                    </a:p>
                  </a:txBody>
                  <a:tcPr>
                    <a:lnL w="3175" cap="flat" cmpd="sng" algn="ctr">
                      <a:solidFill>
                        <a:schemeClr val="tx1"/>
                      </a:solidFill>
                      <a:prstDash val="solid"/>
                      <a:round/>
                      <a:headEnd type="none" w="med" len="med"/>
                      <a:tailEnd type="none" w="med" len="med"/>
                    </a:lnL>
                    <a:lnR w="12700" cmpd="sng">
                      <a:noFill/>
                    </a:lnR>
                    <a:lnT w="31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l"/>
                      <a:r>
                        <a:rPr lang="en-US" sz="600" b="1" dirty="0">
                          <a:latin typeface="Arial" pitchFamily="34" charset="0"/>
                          <a:cs typeface="Arial" pitchFamily="34" charset="0"/>
                        </a:rPr>
                        <a:t>Amount/Serving</a:t>
                      </a:r>
                    </a:p>
                  </a:txBody>
                  <a:tcPr>
                    <a:lnL w="12700" cmpd="sng">
                      <a:noFill/>
                    </a:lnL>
                    <a:lnR w="12700" cmpd="sng">
                      <a:noFill/>
                    </a:lnR>
                    <a:lnT w="31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600" b="1" dirty="0">
                          <a:latin typeface="Arial" pitchFamily="34" charset="0"/>
                          <a:cs typeface="Arial" pitchFamily="34" charset="0"/>
                        </a:rPr>
                        <a:t>Amount/Serving</a:t>
                      </a:r>
                    </a:p>
                  </a:txBody>
                  <a:tcPr>
                    <a:lnL w="12700" cmpd="sng">
                      <a:noFill/>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198120">
                <a:tc vMerge="1">
                  <a:txBody>
                    <a:bodyPr/>
                    <a:lstStyle/>
                    <a:p>
                      <a:endParaRPr lang="en-US" sz="800" dirty="0">
                        <a:latin typeface="Arial" pitchFamily="34" charset="0"/>
                        <a:cs typeface="Arial" pitchFamily="34" charset="0"/>
                      </a:endParaRPr>
                    </a:p>
                  </a:txBody>
                  <a:tcPr/>
                </a:tc>
                <a:tc>
                  <a:txBody>
                    <a:bodyPr/>
                    <a:lstStyle/>
                    <a:p>
                      <a:r>
                        <a:rPr lang="en-US" sz="800" b="1" dirty="0">
                          <a:latin typeface="Arial" pitchFamily="34" charset="0"/>
                          <a:cs typeface="Arial" pitchFamily="34" charset="0"/>
                        </a:rPr>
                        <a:t>Total </a:t>
                      </a:r>
                      <a:r>
                        <a:rPr lang="en-US" sz="800" b="1">
                          <a:latin typeface="Arial" pitchFamily="34" charset="0"/>
                          <a:cs typeface="Arial" pitchFamily="34" charset="0"/>
                        </a:rPr>
                        <a:t>Fat  1</a:t>
                      </a:r>
                      <a:r>
                        <a:rPr lang="en-US" sz="800" b="0">
                          <a:latin typeface="Arial" pitchFamily="34" charset="0"/>
                          <a:cs typeface="Arial" pitchFamily="34" charset="0"/>
                        </a:rPr>
                        <a:t>g</a:t>
                      </a:r>
                      <a:endParaRPr lang="en-US" sz="800" b="1" dirty="0">
                        <a:latin typeface="Arial" pitchFamily="34" charset="0"/>
                        <a:cs typeface="Arial" pitchFamily="34" charset="0"/>
                      </a:endParaRPr>
                    </a:p>
                  </a:txBody>
                  <a:tcPr>
                    <a:lnL w="12700" cmpd="sng">
                      <a:noFill/>
                    </a:lnL>
                    <a:lnR w="12700" cmpd="sng">
                      <a:noFill/>
                    </a:lnR>
                    <a:lnT w="285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800" b="1" dirty="0">
                          <a:latin typeface="Arial" pitchFamily="34" charset="0"/>
                          <a:cs typeface="Arial" pitchFamily="34" charset="0"/>
                        </a:rPr>
                        <a:t>Total Carb</a:t>
                      </a:r>
                      <a:r>
                        <a:rPr lang="en-US" sz="800" b="0" dirty="0">
                          <a:latin typeface="Arial" pitchFamily="34" charset="0"/>
                          <a:cs typeface="Arial" pitchFamily="34" charset="0"/>
                        </a:rPr>
                        <a:t> 0g</a:t>
                      </a:r>
                      <a:endParaRPr lang="en-US" sz="800" b="1" dirty="0">
                        <a:latin typeface="Arial" pitchFamily="34" charset="0"/>
                        <a:cs typeface="Arial" pitchFamily="34" charset="0"/>
                      </a:endParaRPr>
                    </a:p>
                  </a:txBody>
                  <a:tcPr>
                    <a:lnL w="12700" cmpd="sng">
                      <a:noFill/>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15450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b="1" dirty="0">
                          <a:latin typeface="Arial" pitchFamily="34" charset="0"/>
                          <a:cs typeface="Arial" pitchFamily="34" charset="0"/>
                        </a:rPr>
                        <a:t>Calories</a:t>
                      </a:r>
                      <a:r>
                        <a:rPr lang="en-US" sz="800" b="0" dirty="0">
                          <a:latin typeface="Arial" pitchFamily="34" charset="0"/>
                          <a:cs typeface="Arial" pitchFamily="34" charset="0"/>
                        </a:rPr>
                        <a:t>: 10</a:t>
                      </a:r>
                      <a:endParaRPr lang="en-US" sz="800" b="1" dirty="0">
                        <a:latin typeface="Arial" pitchFamily="34" charset="0"/>
                        <a:cs typeface="Arial" pitchFamily="34" charset="0"/>
                      </a:endParaRPr>
                    </a:p>
                  </a:txBody>
                  <a:tcPr>
                    <a:lnL w="3175" cap="flat" cmpd="sng" algn="ctr">
                      <a:solidFill>
                        <a:schemeClr val="tx1"/>
                      </a:solidFill>
                      <a:prstDash val="solid"/>
                      <a:round/>
                      <a:headEnd type="none" w="med" len="med"/>
                      <a:tailEnd type="none" w="med" len="med"/>
                    </a:lnL>
                    <a:lnR w="12700" cmpd="sng">
                      <a:noFill/>
                    </a:lnR>
                    <a:lnT w="12700" cmpd="sng">
                      <a:noFill/>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800" dirty="0">
                        <a:latin typeface="Arial" pitchFamily="34" charset="0"/>
                        <a:cs typeface="Arial" pitchFamily="34" charset="0"/>
                      </a:endParaRPr>
                    </a:p>
                  </a:txBody>
                  <a:tcPr>
                    <a:lnL w="12700" cmpd="sng">
                      <a:noFill/>
                    </a:lnL>
                    <a:lnR w="12700" cmpd="sng">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800" b="1" dirty="0">
                          <a:latin typeface="Arial" pitchFamily="34" charset="0"/>
                          <a:cs typeface="Arial" pitchFamily="34" charset="0"/>
                        </a:rPr>
                        <a:t>Protein  </a:t>
                      </a:r>
                      <a:r>
                        <a:rPr lang="en-US" sz="800" b="0" dirty="0">
                          <a:latin typeface="Arial" pitchFamily="34" charset="0"/>
                          <a:cs typeface="Arial" pitchFamily="34" charset="0"/>
                        </a:rPr>
                        <a:t>0g</a:t>
                      </a:r>
                      <a:endParaRPr lang="en-US" sz="800" b="1" dirty="0">
                        <a:latin typeface="Arial" pitchFamily="34" charset="0"/>
                        <a:cs typeface="Arial" pitchFamily="34" charset="0"/>
                      </a:endParaRPr>
                    </a:p>
                  </a:txBody>
                  <a:tcPr>
                    <a:lnL w="12700" cmpd="sng">
                      <a:noFill/>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bl>
          </a:graphicData>
        </a:graphic>
      </p:graphicFrame>
      <p:sp>
        <p:nvSpPr>
          <p:cNvPr id="9" name="TextBox 8"/>
          <p:cNvSpPr txBox="1"/>
          <p:nvPr/>
        </p:nvSpPr>
        <p:spPr>
          <a:xfrm>
            <a:off x="228600" y="1447800"/>
            <a:ext cx="2133600" cy="6355586"/>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sz="1100" dirty="0"/>
              <a:t>Notes:</a:t>
            </a:r>
          </a:p>
          <a:p>
            <a:r>
              <a:rPr lang="en-US" dirty="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2133600" y="364067"/>
            <a:ext cx="4381500" cy="550333"/>
          </a:xfrm>
        </p:spPr>
        <p:txBody>
          <a:bodyPr>
            <a:noAutofit/>
          </a:bodyPr>
          <a:lstStyle/>
          <a:p>
            <a:r>
              <a:rPr lang="en-US" sz="2200" dirty="0"/>
              <a:t>Nutrition Solutions Cooking Demo</a:t>
            </a:r>
          </a:p>
        </p:txBody>
      </p:sp>
      <p:sp>
        <p:nvSpPr>
          <p:cNvPr id="10" name="Text Placeholder 9"/>
          <p:cNvSpPr>
            <a:spLocks noGrp="1"/>
          </p:cNvSpPr>
          <p:nvPr>
            <p:ph type="body" sz="half" idx="3"/>
          </p:nvPr>
        </p:nvSpPr>
        <p:spPr>
          <a:xfrm>
            <a:off x="2438400" y="914400"/>
            <a:ext cx="4419600" cy="508000"/>
          </a:xfrm>
        </p:spPr>
        <p:txBody>
          <a:bodyPr/>
          <a:lstStyle/>
          <a:p>
            <a:r>
              <a:rPr lang="en-US" sz="1600" dirty="0"/>
              <a:t>Chicken Alfredo w/ Spaghetti Squash</a:t>
            </a:r>
          </a:p>
        </p:txBody>
      </p:sp>
      <p:sp>
        <p:nvSpPr>
          <p:cNvPr id="11" name="Content Placeholder 10"/>
          <p:cNvSpPr>
            <a:spLocks noGrp="1"/>
          </p:cNvSpPr>
          <p:nvPr>
            <p:ph sz="half" idx="4"/>
          </p:nvPr>
        </p:nvSpPr>
        <p:spPr>
          <a:xfrm>
            <a:off x="2514600" y="1447800"/>
            <a:ext cx="3924300" cy="6172200"/>
          </a:xfrm>
        </p:spPr>
        <p:style>
          <a:lnRef idx="2">
            <a:schemeClr val="dk1"/>
          </a:lnRef>
          <a:fillRef idx="1">
            <a:schemeClr val="lt1"/>
          </a:fillRef>
          <a:effectRef idx="0">
            <a:schemeClr val="dk1"/>
          </a:effectRef>
          <a:fontRef idx="minor">
            <a:schemeClr val="dk1"/>
          </a:fontRef>
        </p:style>
        <p:txBody>
          <a:bodyPr>
            <a:noAutofit/>
          </a:bodyPr>
          <a:lstStyle/>
          <a:p>
            <a:pPr>
              <a:buNone/>
            </a:pPr>
            <a:r>
              <a:rPr lang="en-US" sz="1200" b="1" dirty="0"/>
              <a:t>Ingredients:</a:t>
            </a:r>
          </a:p>
          <a:p>
            <a:pPr lvl="0">
              <a:spcBef>
                <a:spcPts val="300"/>
              </a:spcBef>
            </a:pPr>
            <a:r>
              <a:rPr lang="en-US" sz="1100" dirty="0"/>
              <a:t>1 teaspoon Olive Oil</a:t>
            </a:r>
          </a:p>
          <a:p>
            <a:pPr lvl="0">
              <a:spcBef>
                <a:spcPts val="300"/>
              </a:spcBef>
            </a:pPr>
            <a:r>
              <a:rPr lang="en-US" sz="1100" dirty="0"/>
              <a:t>½ Red Bell Pepper, sliced</a:t>
            </a:r>
          </a:p>
          <a:p>
            <a:pPr lvl="0">
              <a:spcBef>
                <a:spcPts val="300"/>
              </a:spcBef>
            </a:pPr>
            <a:r>
              <a:rPr lang="en-US" sz="1100" dirty="0"/>
              <a:t>½ Green Bell Pepper, sliced</a:t>
            </a:r>
          </a:p>
          <a:p>
            <a:pPr lvl="0">
              <a:spcBef>
                <a:spcPts val="300"/>
              </a:spcBef>
            </a:pPr>
            <a:r>
              <a:rPr lang="en-US" sz="1100" dirty="0"/>
              <a:t>¼ Yellow Onion, sliced</a:t>
            </a:r>
          </a:p>
          <a:p>
            <a:pPr lvl="0">
              <a:spcBef>
                <a:spcPts val="300"/>
              </a:spcBef>
            </a:pPr>
            <a:r>
              <a:rPr lang="en-US" sz="1100" dirty="0"/>
              <a:t>¼ teaspoon Garlic, minced</a:t>
            </a:r>
          </a:p>
          <a:p>
            <a:pPr lvl="0">
              <a:spcBef>
                <a:spcPts val="300"/>
              </a:spcBef>
            </a:pPr>
            <a:r>
              <a:rPr lang="en-US" sz="1100" dirty="0"/>
              <a:t>Salt and pepper to taste</a:t>
            </a:r>
          </a:p>
          <a:p>
            <a:pPr lvl="0">
              <a:spcBef>
                <a:spcPts val="300"/>
              </a:spcBef>
            </a:pPr>
            <a:r>
              <a:rPr lang="en-US" sz="1100" dirty="0"/>
              <a:t>8 oz. Chicken Breast, grilled, sliced</a:t>
            </a:r>
          </a:p>
          <a:p>
            <a:pPr lvl="0">
              <a:spcBef>
                <a:spcPts val="300"/>
              </a:spcBef>
            </a:pPr>
            <a:r>
              <a:rPr lang="en-US" sz="1100" dirty="0"/>
              <a:t>1 </a:t>
            </a:r>
            <a:r>
              <a:rPr lang="en-US" sz="1100" dirty="0" err="1"/>
              <a:t>ea</a:t>
            </a:r>
            <a:r>
              <a:rPr lang="en-US" sz="1100" dirty="0"/>
              <a:t> Alfredo Sauce recipe</a:t>
            </a:r>
          </a:p>
          <a:p>
            <a:pPr lvl="0">
              <a:spcBef>
                <a:spcPts val="300"/>
              </a:spcBef>
            </a:pPr>
            <a:r>
              <a:rPr lang="en-US" sz="1100" dirty="0"/>
              <a:t>Pinch Parmesan Cheese</a:t>
            </a:r>
          </a:p>
          <a:p>
            <a:pPr>
              <a:spcBef>
                <a:spcPts val="300"/>
              </a:spcBef>
            </a:pPr>
            <a:r>
              <a:rPr lang="en-US" sz="1100" dirty="0"/>
              <a:t>Dried Parsley, garnish</a:t>
            </a:r>
          </a:p>
          <a:p>
            <a:pPr lvl="0">
              <a:spcBef>
                <a:spcPts val="300"/>
              </a:spcBef>
            </a:pPr>
            <a:endParaRPr lang="en-US" sz="1100" dirty="0"/>
          </a:p>
          <a:p>
            <a:pPr lvl="0">
              <a:spcBef>
                <a:spcPts val="300"/>
              </a:spcBef>
            </a:pPr>
            <a:endParaRPr lang="en-US" sz="1100" dirty="0"/>
          </a:p>
          <a:p>
            <a:pPr>
              <a:buNone/>
            </a:pPr>
            <a:r>
              <a:rPr lang="en-US" sz="1200" b="1" dirty="0"/>
              <a:t>Directions:</a:t>
            </a:r>
            <a:endParaRPr lang="en-US" sz="1200" dirty="0"/>
          </a:p>
          <a:p>
            <a:pPr lvl="0">
              <a:spcBef>
                <a:spcPts val="300"/>
              </a:spcBef>
              <a:buFont typeface="+mj-lt"/>
              <a:buAutoNum type="arabicPeriod"/>
            </a:pPr>
            <a:r>
              <a:rPr lang="en-US" sz="1100" dirty="0"/>
              <a:t>Put oil into a hot saucepan, sweat garlic till translucent </a:t>
            </a:r>
          </a:p>
          <a:p>
            <a:pPr lvl="0">
              <a:spcBef>
                <a:spcPts val="300"/>
              </a:spcBef>
              <a:buFont typeface="+mj-lt"/>
              <a:buAutoNum type="arabicPeriod"/>
            </a:pPr>
            <a:r>
              <a:rPr lang="en-US" sz="1100" dirty="0"/>
              <a:t>Add peppers and onions sautéed  till </a:t>
            </a:r>
            <a:r>
              <a:rPr lang="en-US" sz="1100" dirty="0" err="1"/>
              <a:t>al’dente</a:t>
            </a:r>
            <a:r>
              <a:rPr lang="en-US" sz="1100" dirty="0"/>
              <a:t>’  </a:t>
            </a:r>
          </a:p>
          <a:p>
            <a:pPr lvl="0">
              <a:spcBef>
                <a:spcPts val="300"/>
              </a:spcBef>
              <a:buFont typeface="+mj-lt"/>
              <a:buAutoNum type="arabicPeriod"/>
            </a:pPr>
            <a:r>
              <a:rPr lang="en-US" sz="1100" dirty="0"/>
              <a:t>Add Grilled Chicken</a:t>
            </a:r>
          </a:p>
          <a:p>
            <a:pPr lvl="0">
              <a:spcBef>
                <a:spcPts val="300"/>
              </a:spcBef>
              <a:buFont typeface="+mj-lt"/>
              <a:buAutoNum type="arabicPeriod"/>
            </a:pPr>
            <a:r>
              <a:rPr lang="en-US" sz="1100" dirty="0"/>
              <a:t>Pour Alfredo Sauce over  Spaghetti Squash</a:t>
            </a:r>
          </a:p>
          <a:p>
            <a:pPr lvl="0">
              <a:spcBef>
                <a:spcPts val="300"/>
              </a:spcBef>
              <a:buFont typeface="+mj-lt"/>
              <a:buAutoNum type="arabicPeriod"/>
            </a:pPr>
            <a:r>
              <a:rPr lang="en-US" sz="1100" dirty="0"/>
              <a:t>Garish with parsley and Parmesan </a:t>
            </a:r>
          </a:p>
          <a:p>
            <a:pPr lvl="0">
              <a:spcBef>
                <a:spcPts val="300"/>
              </a:spcBef>
              <a:buFont typeface="+mj-lt"/>
              <a:buAutoNum type="arabicPeriod"/>
            </a:pPr>
            <a:r>
              <a:rPr lang="en-US" sz="1100" dirty="0"/>
              <a:t>Ready to serve</a:t>
            </a:r>
          </a:p>
          <a:p>
            <a:pPr marL="514350" indent="-514350">
              <a:buNone/>
            </a:pPr>
            <a:r>
              <a:rPr lang="en-US" sz="1200" b="1" dirty="0"/>
              <a:t>Servings: 4 – 6oz servings</a:t>
            </a:r>
          </a:p>
        </p:txBody>
      </p:sp>
      <p:graphicFrame>
        <p:nvGraphicFramePr>
          <p:cNvPr id="13" name="Table 12"/>
          <p:cNvGraphicFramePr>
            <a:graphicFrameLocks noGrp="1"/>
          </p:cNvGraphicFramePr>
          <p:nvPr>
            <p:extLst>
              <p:ext uri="{D42A27DB-BD31-4B8C-83A1-F6EECF244321}">
                <p14:modId xmlns:p14="http://schemas.microsoft.com/office/powerpoint/2010/main" val="2257197743"/>
              </p:ext>
            </p:extLst>
          </p:nvPr>
        </p:nvGraphicFramePr>
        <p:xfrm>
          <a:off x="2514600" y="7848600"/>
          <a:ext cx="3886200" cy="609600"/>
        </p:xfrm>
        <a:graphic>
          <a:graphicData uri="http://schemas.openxmlformats.org/drawingml/2006/table">
            <a:tbl>
              <a:tblPr firstRow="1" bandRow="1">
                <a:effectLst>
                  <a:outerShdw blurRad="50800" dist="38100" dir="2700000" algn="tl" rotWithShape="0">
                    <a:prstClr val="black">
                      <a:alpha val="40000"/>
                    </a:prstClr>
                  </a:outerShdw>
                </a:effectLst>
                <a:tableStyleId>{5940675A-B579-460E-94D1-54222C63F5DA}</a:tableStyleId>
              </a:tblPr>
              <a:tblGrid>
                <a:gridCol w="1321308">
                  <a:extLst>
                    <a:ext uri="{9D8B030D-6E8A-4147-A177-3AD203B41FA5}">
                      <a16:colId xmlns:a16="http://schemas.microsoft.com/office/drawing/2014/main" val="20000"/>
                    </a:ext>
                  </a:extLst>
                </a:gridCol>
                <a:gridCol w="1282446">
                  <a:extLst>
                    <a:ext uri="{9D8B030D-6E8A-4147-A177-3AD203B41FA5}">
                      <a16:colId xmlns:a16="http://schemas.microsoft.com/office/drawing/2014/main" val="20001"/>
                    </a:ext>
                  </a:extLst>
                </a:gridCol>
                <a:gridCol w="1282446">
                  <a:extLst>
                    <a:ext uri="{9D8B030D-6E8A-4147-A177-3AD203B41FA5}">
                      <a16:colId xmlns:a16="http://schemas.microsoft.com/office/drawing/2014/main" val="20002"/>
                    </a:ext>
                  </a:extLst>
                </a:gridCol>
              </a:tblGrid>
              <a:tr h="132430">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50" b="1" dirty="0">
                          <a:latin typeface="Arial" pitchFamily="34" charset="0"/>
                          <a:cs typeface="Arial" pitchFamily="34" charset="0"/>
                        </a:rPr>
                        <a:t>Nutrition Facts</a:t>
                      </a:r>
                    </a:p>
                    <a:p>
                      <a:pPr marL="0" marR="0" indent="0" algn="l" defTabSz="914400" rtl="0" eaLnBrk="1" fontAlgn="auto" latinLnBrk="0" hangingPunct="1">
                        <a:lnSpc>
                          <a:spcPct val="100000"/>
                        </a:lnSpc>
                        <a:spcBef>
                          <a:spcPts val="0"/>
                        </a:spcBef>
                        <a:spcAft>
                          <a:spcPts val="0"/>
                        </a:spcAft>
                        <a:buClrTx/>
                        <a:buSzTx/>
                        <a:buFontTx/>
                        <a:buNone/>
                        <a:tabLst/>
                        <a:defRPr/>
                      </a:pPr>
                      <a:r>
                        <a:rPr lang="en-US" sz="800" dirty="0">
                          <a:latin typeface="Arial" pitchFamily="34" charset="0"/>
                          <a:cs typeface="Arial" pitchFamily="34" charset="0"/>
                        </a:rPr>
                        <a:t>Serving Size: 1</a:t>
                      </a:r>
                    </a:p>
                  </a:txBody>
                  <a:tcPr>
                    <a:lnL w="3175" cap="flat" cmpd="sng" algn="ctr">
                      <a:solidFill>
                        <a:schemeClr val="tx1"/>
                      </a:solidFill>
                      <a:prstDash val="solid"/>
                      <a:round/>
                      <a:headEnd type="none" w="med" len="med"/>
                      <a:tailEnd type="none" w="med" len="med"/>
                    </a:lnL>
                    <a:lnR w="12700" cmpd="sng">
                      <a:noFill/>
                    </a:lnR>
                    <a:lnT w="31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l"/>
                      <a:r>
                        <a:rPr lang="en-US" sz="600" b="1" dirty="0">
                          <a:latin typeface="Arial" pitchFamily="34" charset="0"/>
                          <a:cs typeface="Arial" pitchFamily="34" charset="0"/>
                        </a:rPr>
                        <a:t>Amount/Serving</a:t>
                      </a:r>
                    </a:p>
                  </a:txBody>
                  <a:tcPr>
                    <a:lnL w="12700" cmpd="sng">
                      <a:noFill/>
                    </a:lnL>
                    <a:lnR w="12700" cmpd="sng">
                      <a:noFill/>
                    </a:lnR>
                    <a:lnT w="31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600" b="1" dirty="0">
                          <a:latin typeface="Arial" pitchFamily="34" charset="0"/>
                          <a:cs typeface="Arial" pitchFamily="34" charset="0"/>
                        </a:rPr>
                        <a:t>Amount/Serving</a:t>
                      </a:r>
                    </a:p>
                  </a:txBody>
                  <a:tcPr>
                    <a:lnL w="12700" cmpd="sng">
                      <a:noFill/>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198120">
                <a:tc vMerge="1">
                  <a:txBody>
                    <a:bodyPr/>
                    <a:lstStyle/>
                    <a:p>
                      <a:endParaRPr lang="en-US" sz="800" dirty="0">
                        <a:latin typeface="Arial" pitchFamily="34" charset="0"/>
                        <a:cs typeface="Arial" pitchFamily="34" charset="0"/>
                      </a:endParaRPr>
                    </a:p>
                  </a:txBody>
                  <a:tcPr/>
                </a:tc>
                <a:tc>
                  <a:txBody>
                    <a:bodyPr/>
                    <a:lstStyle/>
                    <a:p>
                      <a:r>
                        <a:rPr lang="en-US" sz="800" b="1" dirty="0">
                          <a:latin typeface="Arial" pitchFamily="34" charset="0"/>
                          <a:cs typeface="Arial" pitchFamily="34" charset="0"/>
                        </a:rPr>
                        <a:t>Total Fat  1</a:t>
                      </a:r>
                      <a:r>
                        <a:rPr lang="en-US" sz="800" b="0" dirty="0">
                          <a:latin typeface="Arial" pitchFamily="34" charset="0"/>
                          <a:cs typeface="Arial" pitchFamily="34" charset="0"/>
                        </a:rPr>
                        <a:t>g</a:t>
                      </a:r>
                      <a:endParaRPr lang="en-US" sz="800" b="1" dirty="0">
                        <a:latin typeface="Arial" pitchFamily="34" charset="0"/>
                        <a:cs typeface="Arial" pitchFamily="34" charset="0"/>
                      </a:endParaRPr>
                    </a:p>
                  </a:txBody>
                  <a:tcPr>
                    <a:lnL w="12700" cmpd="sng">
                      <a:noFill/>
                    </a:lnL>
                    <a:lnR w="12700" cmpd="sng">
                      <a:noFill/>
                    </a:lnR>
                    <a:lnT w="285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800" b="1" dirty="0">
                          <a:latin typeface="Arial" pitchFamily="34" charset="0"/>
                          <a:cs typeface="Arial" pitchFamily="34" charset="0"/>
                        </a:rPr>
                        <a:t>Total Carb</a:t>
                      </a:r>
                      <a:r>
                        <a:rPr lang="en-US" sz="800" b="0" dirty="0">
                          <a:latin typeface="Arial" pitchFamily="34" charset="0"/>
                          <a:cs typeface="Arial" pitchFamily="34" charset="0"/>
                        </a:rPr>
                        <a:t> 9g</a:t>
                      </a:r>
                      <a:endParaRPr lang="en-US" sz="800" b="1" dirty="0">
                        <a:latin typeface="Arial" pitchFamily="34" charset="0"/>
                        <a:cs typeface="Arial" pitchFamily="34" charset="0"/>
                      </a:endParaRPr>
                    </a:p>
                  </a:txBody>
                  <a:tcPr>
                    <a:lnL w="12700" cmpd="sng">
                      <a:noFill/>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15450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b="1" dirty="0">
                          <a:latin typeface="Arial" pitchFamily="34" charset="0"/>
                          <a:cs typeface="Arial" pitchFamily="34" charset="0"/>
                        </a:rPr>
                        <a:t>Calories</a:t>
                      </a:r>
                      <a:r>
                        <a:rPr lang="en-US" sz="800" b="0" dirty="0">
                          <a:latin typeface="Arial" pitchFamily="34" charset="0"/>
                          <a:cs typeface="Arial" pitchFamily="34" charset="0"/>
                        </a:rPr>
                        <a:t>: 205</a:t>
                      </a:r>
                      <a:endParaRPr lang="en-US" sz="800" b="1" dirty="0">
                        <a:latin typeface="Arial" pitchFamily="34" charset="0"/>
                        <a:cs typeface="Arial" pitchFamily="34" charset="0"/>
                      </a:endParaRPr>
                    </a:p>
                  </a:txBody>
                  <a:tcPr>
                    <a:lnL w="3175" cap="flat" cmpd="sng" algn="ctr">
                      <a:solidFill>
                        <a:schemeClr val="tx1"/>
                      </a:solidFill>
                      <a:prstDash val="solid"/>
                      <a:round/>
                      <a:headEnd type="none" w="med" len="med"/>
                      <a:tailEnd type="none" w="med" len="med"/>
                    </a:lnL>
                    <a:lnR w="12700" cmpd="sng">
                      <a:noFill/>
                    </a:lnR>
                    <a:lnT w="12700" cmpd="sng">
                      <a:noFill/>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800" dirty="0">
                        <a:latin typeface="Arial" pitchFamily="34" charset="0"/>
                        <a:cs typeface="Arial" pitchFamily="34" charset="0"/>
                      </a:endParaRPr>
                    </a:p>
                  </a:txBody>
                  <a:tcPr>
                    <a:lnL w="12700" cmpd="sng">
                      <a:noFill/>
                    </a:lnL>
                    <a:lnR w="12700" cmpd="sng">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800" b="1" dirty="0">
                          <a:latin typeface="Arial" pitchFamily="34" charset="0"/>
                          <a:cs typeface="Arial" pitchFamily="34" charset="0"/>
                        </a:rPr>
                        <a:t>Protein  </a:t>
                      </a:r>
                      <a:r>
                        <a:rPr lang="en-US" sz="800" b="0" dirty="0">
                          <a:latin typeface="Arial" pitchFamily="34" charset="0"/>
                          <a:cs typeface="Arial" pitchFamily="34" charset="0"/>
                        </a:rPr>
                        <a:t>29.4g</a:t>
                      </a:r>
                      <a:endParaRPr lang="en-US" sz="800" b="1" dirty="0">
                        <a:latin typeface="Arial" pitchFamily="34" charset="0"/>
                        <a:cs typeface="Arial" pitchFamily="34" charset="0"/>
                      </a:endParaRPr>
                    </a:p>
                  </a:txBody>
                  <a:tcPr>
                    <a:lnL w="12700" cmpd="sng">
                      <a:noFill/>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bl>
          </a:graphicData>
        </a:graphic>
      </p:graphicFrame>
      <p:sp>
        <p:nvSpPr>
          <p:cNvPr id="9" name="TextBox 8"/>
          <p:cNvSpPr txBox="1"/>
          <p:nvPr/>
        </p:nvSpPr>
        <p:spPr>
          <a:xfrm>
            <a:off x="228600" y="1447800"/>
            <a:ext cx="2133600" cy="6355586"/>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sz="1100" dirty="0"/>
              <a:t>Notes:</a:t>
            </a:r>
          </a:p>
          <a:p>
            <a:r>
              <a:rPr lang="en-US" dirty="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Tree>
    <p:extLst>
      <p:ext uri="{BB962C8B-B14F-4D97-AF65-F5344CB8AC3E}">
        <p14:creationId xmlns:p14="http://schemas.microsoft.com/office/powerpoint/2010/main" val="19735631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2133600" y="364067"/>
            <a:ext cx="4381500" cy="550333"/>
          </a:xfrm>
        </p:spPr>
        <p:txBody>
          <a:bodyPr>
            <a:noAutofit/>
          </a:bodyPr>
          <a:lstStyle/>
          <a:p>
            <a:r>
              <a:rPr lang="en-US" sz="2200" dirty="0"/>
              <a:t>Nutrition Solutions Cooking Demo</a:t>
            </a:r>
          </a:p>
        </p:txBody>
      </p:sp>
      <p:sp>
        <p:nvSpPr>
          <p:cNvPr id="10" name="Text Placeholder 9"/>
          <p:cNvSpPr>
            <a:spLocks noGrp="1"/>
          </p:cNvSpPr>
          <p:nvPr>
            <p:ph type="body" sz="half" idx="3"/>
          </p:nvPr>
        </p:nvSpPr>
        <p:spPr>
          <a:xfrm>
            <a:off x="2514600" y="914400"/>
            <a:ext cx="4114800" cy="508000"/>
          </a:xfrm>
        </p:spPr>
        <p:txBody>
          <a:bodyPr/>
          <a:lstStyle/>
          <a:p>
            <a:r>
              <a:rPr lang="en-US" sz="2000" dirty="0"/>
              <a:t>Low-Fat Vegan Cheese Sauce</a:t>
            </a:r>
            <a:endParaRPr lang="en-US" sz="1600" dirty="0"/>
          </a:p>
        </p:txBody>
      </p:sp>
      <p:sp>
        <p:nvSpPr>
          <p:cNvPr id="11" name="Content Placeholder 10"/>
          <p:cNvSpPr>
            <a:spLocks noGrp="1"/>
          </p:cNvSpPr>
          <p:nvPr>
            <p:ph sz="half" idx="4"/>
          </p:nvPr>
        </p:nvSpPr>
        <p:spPr>
          <a:xfrm>
            <a:off x="2514600" y="1447800"/>
            <a:ext cx="3924300" cy="6172200"/>
          </a:xfrm>
        </p:spPr>
        <p:style>
          <a:lnRef idx="2">
            <a:schemeClr val="dk1"/>
          </a:lnRef>
          <a:fillRef idx="1">
            <a:schemeClr val="lt1"/>
          </a:fillRef>
          <a:effectRef idx="0">
            <a:schemeClr val="dk1"/>
          </a:effectRef>
          <a:fontRef idx="minor">
            <a:schemeClr val="dk1"/>
          </a:fontRef>
        </p:style>
        <p:txBody>
          <a:bodyPr>
            <a:noAutofit/>
          </a:bodyPr>
          <a:lstStyle/>
          <a:p>
            <a:pPr>
              <a:buNone/>
            </a:pPr>
            <a:r>
              <a:rPr lang="en-US" sz="1100" b="1" dirty="0"/>
              <a:t>Ingredients:</a:t>
            </a:r>
          </a:p>
          <a:p>
            <a:r>
              <a:rPr lang="en-US" sz="1100" dirty="0"/>
              <a:t>3/4 cup unsweetened, unflavored almond milk </a:t>
            </a:r>
          </a:p>
          <a:p>
            <a:r>
              <a:rPr lang="en-US" sz="1100" dirty="0"/>
              <a:t>6 </a:t>
            </a:r>
            <a:r>
              <a:rPr lang="en-US" sz="1100" dirty="0" err="1"/>
              <a:t>tbl</a:t>
            </a:r>
            <a:r>
              <a:rPr lang="en-US" sz="1100" dirty="0"/>
              <a:t> nutritional yeast </a:t>
            </a:r>
          </a:p>
          <a:p>
            <a:r>
              <a:rPr lang="en-US" sz="1100" dirty="0"/>
              <a:t>1 </a:t>
            </a:r>
            <a:r>
              <a:rPr lang="en-US" sz="1100" dirty="0" err="1"/>
              <a:t>tbl</a:t>
            </a:r>
            <a:r>
              <a:rPr lang="en-US" sz="1100" dirty="0"/>
              <a:t> Earth Balance or other non-dairy buttery spread </a:t>
            </a:r>
          </a:p>
          <a:p>
            <a:r>
              <a:rPr lang="en-US" sz="1100" dirty="0"/>
              <a:t>1 </a:t>
            </a:r>
            <a:r>
              <a:rPr lang="en-US" sz="1100" dirty="0" err="1"/>
              <a:t>tbl</a:t>
            </a:r>
            <a:r>
              <a:rPr lang="en-US" sz="1100" dirty="0"/>
              <a:t> all purpose flour (or other flour) </a:t>
            </a:r>
          </a:p>
          <a:p>
            <a:r>
              <a:rPr lang="en-US" sz="1100" dirty="0"/>
              <a:t>2 tsp Dijon mustard</a:t>
            </a:r>
          </a:p>
          <a:p>
            <a:r>
              <a:rPr lang="en-US" sz="1100" dirty="0"/>
              <a:t>1/4 tsp garlic powder</a:t>
            </a:r>
          </a:p>
          <a:p>
            <a:r>
              <a:rPr lang="en-US" sz="1100" dirty="0"/>
              <a:t>1/4 tsp onion powder</a:t>
            </a:r>
          </a:p>
          <a:p>
            <a:r>
              <a:rPr lang="en-US" sz="1100" dirty="0"/>
              <a:t>1/2 tsp kosher salt &amp; freshly ground black pepper, to taste</a:t>
            </a:r>
          </a:p>
          <a:p>
            <a:pPr>
              <a:buNone/>
            </a:pPr>
            <a:endParaRPr lang="en-US" sz="1100" dirty="0"/>
          </a:p>
          <a:p>
            <a:pPr>
              <a:buNone/>
            </a:pPr>
            <a:r>
              <a:rPr lang="en-US" sz="1100" b="1" dirty="0"/>
              <a:t>Directions:</a:t>
            </a:r>
            <a:endParaRPr lang="en-US" sz="1100" dirty="0"/>
          </a:p>
          <a:p>
            <a:r>
              <a:rPr lang="en-US" sz="1100" dirty="0"/>
              <a:t>1. In a skillet or pot, melt the Earth Balance over medium heat.</a:t>
            </a:r>
          </a:p>
          <a:p>
            <a:r>
              <a:rPr lang="en-US" sz="1100" dirty="0"/>
              <a:t>2. In a medium sized bowl, whisk together the flour and milk until all clumps are gone.</a:t>
            </a:r>
          </a:p>
          <a:p>
            <a:r>
              <a:rPr lang="en-US" sz="1100" dirty="0"/>
              <a:t>3. Add milk &amp; flour mixture and nutritional yeast to pot and whisk well. Reduce heat to low-medium.</a:t>
            </a:r>
          </a:p>
          <a:p>
            <a:r>
              <a:rPr lang="en-US" sz="1100" dirty="0"/>
              <a:t>4. Add Dijon, garlic powder, onion powder, salt and pepper to taste and whisk frequently until the sauce thickens up, for about 5 minutes. If it’s still too thin you can add more flour to achieve the thickness you desire. To reheat: reheat in the microwave or on the stove-top (add a splash of milk if it’s too thick) and whisk well. Store in an air-tight container for up to 5-7 days.</a:t>
            </a:r>
          </a:p>
          <a:p>
            <a:pPr marL="514350" indent="-514350">
              <a:buNone/>
            </a:pPr>
            <a:endParaRPr lang="en-US" sz="1100" dirty="0"/>
          </a:p>
          <a:p>
            <a:pPr marL="514350" indent="-514350">
              <a:buNone/>
            </a:pPr>
            <a:r>
              <a:rPr lang="en-US" sz="1100" b="1" dirty="0"/>
              <a:t>Yield</a:t>
            </a:r>
            <a:r>
              <a:rPr lang="en-US" sz="1100" dirty="0"/>
              <a:t>: 2/3 cup</a:t>
            </a:r>
            <a:endParaRPr lang="en-US" sz="1100" b="1" dirty="0"/>
          </a:p>
        </p:txBody>
      </p:sp>
      <p:graphicFrame>
        <p:nvGraphicFramePr>
          <p:cNvPr id="13" name="Table 12"/>
          <p:cNvGraphicFramePr>
            <a:graphicFrameLocks noGrp="1"/>
          </p:cNvGraphicFramePr>
          <p:nvPr>
            <p:extLst>
              <p:ext uri="{D42A27DB-BD31-4B8C-83A1-F6EECF244321}">
                <p14:modId xmlns:p14="http://schemas.microsoft.com/office/powerpoint/2010/main" val="2843669998"/>
              </p:ext>
            </p:extLst>
          </p:nvPr>
        </p:nvGraphicFramePr>
        <p:xfrm>
          <a:off x="2514600" y="7848600"/>
          <a:ext cx="3886200" cy="609600"/>
        </p:xfrm>
        <a:graphic>
          <a:graphicData uri="http://schemas.openxmlformats.org/drawingml/2006/table">
            <a:tbl>
              <a:tblPr firstRow="1" bandRow="1">
                <a:effectLst>
                  <a:outerShdw blurRad="50800" dist="38100" dir="2700000" algn="tl" rotWithShape="0">
                    <a:prstClr val="black">
                      <a:alpha val="40000"/>
                    </a:prstClr>
                  </a:outerShdw>
                </a:effectLst>
                <a:tableStyleId>{5940675A-B579-460E-94D1-54222C63F5DA}</a:tableStyleId>
              </a:tblPr>
              <a:tblGrid>
                <a:gridCol w="1321308">
                  <a:extLst>
                    <a:ext uri="{9D8B030D-6E8A-4147-A177-3AD203B41FA5}">
                      <a16:colId xmlns:a16="http://schemas.microsoft.com/office/drawing/2014/main" val="20000"/>
                    </a:ext>
                  </a:extLst>
                </a:gridCol>
                <a:gridCol w="1282446">
                  <a:extLst>
                    <a:ext uri="{9D8B030D-6E8A-4147-A177-3AD203B41FA5}">
                      <a16:colId xmlns:a16="http://schemas.microsoft.com/office/drawing/2014/main" val="20001"/>
                    </a:ext>
                  </a:extLst>
                </a:gridCol>
                <a:gridCol w="1282446">
                  <a:extLst>
                    <a:ext uri="{9D8B030D-6E8A-4147-A177-3AD203B41FA5}">
                      <a16:colId xmlns:a16="http://schemas.microsoft.com/office/drawing/2014/main" val="20002"/>
                    </a:ext>
                  </a:extLst>
                </a:gridCol>
              </a:tblGrid>
              <a:tr h="132430">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50" b="1" dirty="0">
                          <a:latin typeface="Arial" pitchFamily="34" charset="0"/>
                          <a:cs typeface="Arial" pitchFamily="34" charset="0"/>
                        </a:rPr>
                        <a:t>Nutrition Facts</a:t>
                      </a:r>
                    </a:p>
                    <a:p>
                      <a:pPr marL="0" marR="0" indent="0" algn="l" defTabSz="914400" rtl="0" eaLnBrk="1" fontAlgn="auto" latinLnBrk="0" hangingPunct="1">
                        <a:lnSpc>
                          <a:spcPct val="100000"/>
                        </a:lnSpc>
                        <a:spcBef>
                          <a:spcPts val="0"/>
                        </a:spcBef>
                        <a:spcAft>
                          <a:spcPts val="0"/>
                        </a:spcAft>
                        <a:buClrTx/>
                        <a:buSzTx/>
                        <a:buFontTx/>
                        <a:buNone/>
                        <a:tabLst/>
                        <a:defRPr/>
                      </a:pPr>
                      <a:r>
                        <a:rPr lang="en-US" sz="800" dirty="0">
                          <a:latin typeface="Arial" pitchFamily="34" charset="0"/>
                          <a:cs typeface="Arial" pitchFamily="34" charset="0"/>
                        </a:rPr>
                        <a:t>Serving Size: 2 T</a:t>
                      </a:r>
                    </a:p>
                  </a:txBody>
                  <a:tcPr>
                    <a:lnL w="3175" cap="flat" cmpd="sng" algn="ctr">
                      <a:solidFill>
                        <a:schemeClr val="tx1"/>
                      </a:solidFill>
                      <a:prstDash val="solid"/>
                      <a:round/>
                      <a:headEnd type="none" w="med" len="med"/>
                      <a:tailEnd type="none" w="med" len="med"/>
                    </a:lnL>
                    <a:lnR w="12700" cmpd="sng">
                      <a:noFill/>
                    </a:lnR>
                    <a:lnT w="31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l"/>
                      <a:r>
                        <a:rPr lang="en-US" sz="600" b="1" dirty="0">
                          <a:latin typeface="Arial" pitchFamily="34" charset="0"/>
                          <a:cs typeface="Arial" pitchFamily="34" charset="0"/>
                        </a:rPr>
                        <a:t>Amount/Serving</a:t>
                      </a:r>
                    </a:p>
                  </a:txBody>
                  <a:tcPr>
                    <a:lnL w="12700" cmpd="sng">
                      <a:noFill/>
                    </a:lnL>
                    <a:lnR w="12700" cmpd="sng">
                      <a:noFill/>
                    </a:lnR>
                    <a:lnT w="31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600" b="1" dirty="0">
                          <a:latin typeface="Arial" pitchFamily="34" charset="0"/>
                          <a:cs typeface="Arial" pitchFamily="34" charset="0"/>
                        </a:rPr>
                        <a:t>Amount/Serving</a:t>
                      </a:r>
                    </a:p>
                  </a:txBody>
                  <a:tcPr>
                    <a:lnL w="12700" cmpd="sng">
                      <a:noFill/>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198120">
                <a:tc vMerge="1">
                  <a:txBody>
                    <a:bodyPr/>
                    <a:lstStyle/>
                    <a:p>
                      <a:endParaRPr lang="en-US" sz="800" dirty="0">
                        <a:latin typeface="Arial" pitchFamily="34" charset="0"/>
                        <a:cs typeface="Arial" pitchFamily="34" charset="0"/>
                      </a:endParaRPr>
                    </a:p>
                  </a:txBody>
                  <a:tcPr/>
                </a:tc>
                <a:tc>
                  <a:txBody>
                    <a:bodyPr/>
                    <a:lstStyle/>
                    <a:p>
                      <a:r>
                        <a:rPr lang="en-US" sz="800" b="1" dirty="0">
                          <a:latin typeface="Arial" pitchFamily="34" charset="0"/>
                          <a:cs typeface="Arial" pitchFamily="34" charset="0"/>
                        </a:rPr>
                        <a:t>Total </a:t>
                      </a:r>
                      <a:r>
                        <a:rPr lang="en-US" sz="800" b="1">
                          <a:latin typeface="Arial" pitchFamily="34" charset="0"/>
                          <a:cs typeface="Arial" pitchFamily="34" charset="0"/>
                        </a:rPr>
                        <a:t>Fat  1</a:t>
                      </a:r>
                      <a:r>
                        <a:rPr lang="en-US" sz="800" b="0">
                          <a:latin typeface="Arial" pitchFamily="34" charset="0"/>
                          <a:cs typeface="Arial" pitchFamily="34" charset="0"/>
                        </a:rPr>
                        <a:t> </a:t>
                      </a:r>
                      <a:r>
                        <a:rPr lang="en-US" sz="800" b="0" dirty="0">
                          <a:latin typeface="Arial" pitchFamily="34" charset="0"/>
                          <a:cs typeface="Arial" pitchFamily="34" charset="0"/>
                        </a:rPr>
                        <a:t>g</a:t>
                      </a:r>
                      <a:endParaRPr lang="en-US" sz="800" b="1" dirty="0">
                        <a:latin typeface="Arial" pitchFamily="34" charset="0"/>
                        <a:cs typeface="Arial" pitchFamily="34" charset="0"/>
                      </a:endParaRPr>
                    </a:p>
                  </a:txBody>
                  <a:tcPr>
                    <a:lnL w="12700" cmpd="sng">
                      <a:noFill/>
                    </a:lnL>
                    <a:lnR w="12700" cmpd="sng">
                      <a:noFill/>
                    </a:lnR>
                    <a:lnT w="285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800" b="1" dirty="0">
                          <a:latin typeface="Arial" pitchFamily="34" charset="0"/>
                          <a:cs typeface="Arial" pitchFamily="34" charset="0"/>
                        </a:rPr>
                        <a:t>Total Carb</a:t>
                      </a:r>
                      <a:r>
                        <a:rPr lang="en-US" sz="800" b="0" dirty="0">
                          <a:latin typeface="Arial" pitchFamily="34" charset="0"/>
                          <a:cs typeface="Arial" pitchFamily="34" charset="0"/>
                        </a:rPr>
                        <a:t>s</a:t>
                      </a:r>
                      <a:r>
                        <a:rPr lang="en-US" sz="800" b="0" baseline="0" dirty="0">
                          <a:latin typeface="Arial" pitchFamily="34" charset="0"/>
                          <a:cs typeface="Arial" pitchFamily="34" charset="0"/>
                        </a:rPr>
                        <a:t>  </a:t>
                      </a:r>
                      <a:r>
                        <a:rPr lang="en-US" sz="800" b="0" dirty="0">
                          <a:latin typeface="Arial" pitchFamily="34" charset="0"/>
                          <a:cs typeface="Arial" pitchFamily="34" charset="0"/>
                        </a:rPr>
                        <a:t>g</a:t>
                      </a:r>
                      <a:endParaRPr lang="en-US" sz="800" b="1" dirty="0">
                        <a:latin typeface="Arial" pitchFamily="34" charset="0"/>
                        <a:cs typeface="Arial" pitchFamily="34" charset="0"/>
                      </a:endParaRPr>
                    </a:p>
                  </a:txBody>
                  <a:tcPr>
                    <a:lnL w="12700" cmpd="sng">
                      <a:noFill/>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15450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b="1" dirty="0">
                          <a:latin typeface="Arial" pitchFamily="34" charset="0"/>
                          <a:cs typeface="Arial" pitchFamily="34" charset="0"/>
                        </a:rPr>
                        <a:t>Calories</a:t>
                      </a:r>
                      <a:r>
                        <a:rPr lang="en-US" sz="800" b="0" dirty="0">
                          <a:latin typeface="Arial" pitchFamily="34" charset="0"/>
                          <a:cs typeface="Arial" pitchFamily="34" charset="0"/>
                        </a:rPr>
                        <a:t>: 47</a:t>
                      </a:r>
                      <a:endParaRPr lang="en-US" sz="800" b="1" dirty="0">
                        <a:latin typeface="Arial" pitchFamily="34" charset="0"/>
                        <a:cs typeface="Arial" pitchFamily="34" charset="0"/>
                      </a:endParaRPr>
                    </a:p>
                  </a:txBody>
                  <a:tcPr>
                    <a:lnL w="3175" cap="flat" cmpd="sng" algn="ctr">
                      <a:solidFill>
                        <a:schemeClr val="tx1"/>
                      </a:solidFill>
                      <a:prstDash val="solid"/>
                      <a:round/>
                      <a:headEnd type="none" w="med" len="med"/>
                      <a:tailEnd type="none" w="med" len="med"/>
                    </a:lnL>
                    <a:lnR w="12700" cmpd="sng">
                      <a:noFill/>
                    </a:lnR>
                    <a:lnT w="12700" cmpd="sng">
                      <a:noFill/>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800" dirty="0">
                        <a:latin typeface="Arial" pitchFamily="34" charset="0"/>
                        <a:cs typeface="Arial" pitchFamily="34" charset="0"/>
                      </a:endParaRPr>
                    </a:p>
                  </a:txBody>
                  <a:tcPr>
                    <a:lnL w="12700" cmpd="sng">
                      <a:noFill/>
                    </a:lnL>
                    <a:lnR w="12700" cmpd="sng">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800" b="1" dirty="0">
                          <a:latin typeface="Arial" pitchFamily="34" charset="0"/>
                          <a:cs typeface="Arial" pitchFamily="34" charset="0"/>
                        </a:rPr>
                        <a:t>Protein  </a:t>
                      </a:r>
                      <a:r>
                        <a:rPr lang="en-US" sz="800" b="0" dirty="0">
                          <a:latin typeface="Arial" pitchFamily="34" charset="0"/>
                          <a:cs typeface="Arial" pitchFamily="34" charset="0"/>
                        </a:rPr>
                        <a:t>0</a:t>
                      </a:r>
                      <a:r>
                        <a:rPr lang="en-US" sz="800" b="0" baseline="0" dirty="0">
                          <a:latin typeface="Arial" pitchFamily="34" charset="0"/>
                          <a:cs typeface="Arial" pitchFamily="34" charset="0"/>
                        </a:rPr>
                        <a:t> </a:t>
                      </a:r>
                      <a:r>
                        <a:rPr lang="en-US" sz="800" b="0" dirty="0">
                          <a:latin typeface="Arial" pitchFamily="34" charset="0"/>
                          <a:cs typeface="Arial" pitchFamily="34" charset="0"/>
                        </a:rPr>
                        <a:t>g</a:t>
                      </a:r>
                      <a:endParaRPr lang="en-US" sz="800" b="1" dirty="0">
                        <a:latin typeface="Arial" pitchFamily="34" charset="0"/>
                        <a:cs typeface="Arial" pitchFamily="34" charset="0"/>
                      </a:endParaRPr>
                    </a:p>
                  </a:txBody>
                  <a:tcPr>
                    <a:lnL w="12700" cmpd="sng">
                      <a:noFill/>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bl>
          </a:graphicData>
        </a:graphic>
      </p:graphicFrame>
      <p:sp>
        <p:nvSpPr>
          <p:cNvPr id="9" name="TextBox 8"/>
          <p:cNvSpPr txBox="1"/>
          <p:nvPr/>
        </p:nvSpPr>
        <p:spPr>
          <a:xfrm>
            <a:off x="228600" y="1447800"/>
            <a:ext cx="2133600" cy="6355586"/>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sz="1100" dirty="0"/>
              <a:t>Notes:</a:t>
            </a:r>
          </a:p>
          <a:p>
            <a:r>
              <a:rPr lang="en-US" dirty="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8" name="Picture 8" descr="http://www.waldenfarms.com/products/images/Ranch-Mayo.gif"/>
          <p:cNvPicPr>
            <a:picLocks noChangeAspect="1" noChangeArrowheads="1"/>
          </p:cNvPicPr>
          <p:nvPr/>
        </p:nvPicPr>
        <p:blipFill>
          <a:blip r:embed="rId3" cstate="print"/>
          <a:srcRect/>
          <a:stretch>
            <a:fillRect/>
          </a:stretch>
        </p:blipFill>
        <p:spPr bwMode="auto">
          <a:xfrm>
            <a:off x="4191000" y="6934200"/>
            <a:ext cx="541866" cy="914400"/>
          </a:xfrm>
          <a:prstGeom prst="rect">
            <a:avLst/>
          </a:prstGeom>
          <a:noFill/>
        </p:spPr>
      </p:pic>
      <p:sp>
        <p:nvSpPr>
          <p:cNvPr id="6" name="Content Placeholder 5"/>
          <p:cNvSpPr>
            <a:spLocks noGrp="1"/>
          </p:cNvSpPr>
          <p:nvPr>
            <p:ph sz="half" idx="4"/>
          </p:nvPr>
        </p:nvSpPr>
        <p:spPr>
          <a:xfrm>
            <a:off x="457200" y="304800"/>
            <a:ext cx="5943600" cy="4114800"/>
          </a:xfrm>
        </p:spPr>
        <p:txBody>
          <a:bodyPr>
            <a:normAutofit/>
          </a:bodyPr>
          <a:lstStyle/>
          <a:p>
            <a:r>
              <a:rPr lang="en-US" sz="2000" dirty="0"/>
              <a:t>Notes: </a:t>
            </a:r>
            <a:r>
              <a:rPr lang="en-US" sz="2000" u="sng" dirty="0"/>
              <a:t>																																																																													</a:t>
            </a:r>
            <a:endParaRPr lang="en-US" sz="2000" dirty="0"/>
          </a:p>
        </p:txBody>
      </p:sp>
      <p:sp>
        <p:nvSpPr>
          <p:cNvPr id="7" name="TextBox 6"/>
          <p:cNvSpPr txBox="1"/>
          <p:nvPr/>
        </p:nvSpPr>
        <p:spPr>
          <a:xfrm>
            <a:off x="746166" y="4572000"/>
            <a:ext cx="5257800" cy="2862322"/>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spcBef>
                <a:spcPts val="300"/>
              </a:spcBef>
            </a:pPr>
            <a:r>
              <a:rPr lang="en-US" sz="4800" b="1" spc="50" dirty="0">
                <a:ln w="11430"/>
                <a:solidFill>
                  <a:schemeClr val="tx2">
                    <a:lumMod val="75000"/>
                  </a:schemeClr>
                </a:solidFill>
                <a:effectLst>
                  <a:outerShdw blurRad="76200" dist="50800" dir="5400000" algn="tl" rotWithShape="0">
                    <a:srgbClr val="000000">
                      <a:alpha val="65000"/>
                    </a:srgbClr>
                  </a:outerShdw>
                </a:effectLst>
              </a:rPr>
              <a:t>ENJOY 10% OFF </a:t>
            </a:r>
          </a:p>
          <a:p>
            <a:pPr algn="ctr">
              <a:spcBef>
                <a:spcPts val="300"/>
              </a:spcBef>
            </a:pPr>
            <a:r>
              <a:rPr lang="en-US" sz="2000" b="1" spc="50" dirty="0">
                <a:ln w="11430"/>
                <a:solidFill>
                  <a:schemeClr val="tx2">
                    <a:lumMod val="75000"/>
                  </a:schemeClr>
                </a:solidFill>
              </a:rPr>
              <a:t>SELECT WALDEN FARMS PRODUCTS</a:t>
            </a:r>
          </a:p>
          <a:p>
            <a:pPr algn="ctr">
              <a:spcBef>
                <a:spcPts val="300"/>
              </a:spcBef>
            </a:pPr>
            <a:r>
              <a:rPr lang="en-US" sz="1100" b="1" spc="50" dirty="0">
                <a:ln w="11430"/>
                <a:solidFill>
                  <a:schemeClr val="tx2">
                    <a:lumMod val="75000"/>
                  </a:schemeClr>
                </a:solidFill>
              </a:rPr>
              <a:t>NO CALORIES, FAT, CARBS, GLUTEN OR SUGARS OF ANY KIND!</a:t>
            </a:r>
          </a:p>
          <a:p>
            <a:pPr lvl="1">
              <a:spcBef>
                <a:spcPts val="1200"/>
              </a:spcBef>
              <a:buFont typeface="Wingdings" pitchFamily="2" charset="2"/>
              <a:buChar char="ü"/>
            </a:pPr>
            <a:r>
              <a:rPr lang="en-US" sz="1400" dirty="0"/>
              <a:t>Walden Farms Calorie Free Chocolate Syrup</a:t>
            </a:r>
          </a:p>
          <a:p>
            <a:pPr lvl="1">
              <a:spcBef>
                <a:spcPts val="1200"/>
              </a:spcBef>
              <a:buFont typeface="Wingdings" pitchFamily="2" charset="2"/>
              <a:buChar char="ü"/>
            </a:pPr>
            <a:r>
              <a:rPr lang="en-US" sz="1400" dirty="0"/>
              <a:t> Balsamic Vinaigrette</a:t>
            </a:r>
          </a:p>
          <a:p>
            <a:pPr lvl="1">
              <a:spcBef>
                <a:spcPts val="600"/>
              </a:spcBef>
              <a:buFont typeface="Wingdings" pitchFamily="2" charset="2"/>
              <a:buChar char="ü"/>
            </a:pPr>
            <a:r>
              <a:rPr lang="en-US" sz="1400" dirty="0"/>
              <a:t>Mayonnaise (any flavor)</a:t>
            </a:r>
          </a:p>
          <a:p>
            <a:pPr lvl="1">
              <a:spcBef>
                <a:spcPts val="300"/>
              </a:spcBef>
              <a:buFont typeface="Wingdings" pitchFamily="2" charset="2"/>
              <a:buChar char="ü"/>
            </a:pPr>
            <a:endParaRPr lang="en-US" sz="1400" dirty="0"/>
          </a:p>
          <a:p>
            <a:pPr lvl="1">
              <a:spcBef>
                <a:spcPts val="300"/>
              </a:spcBef>
            </a:pPr>
            <a:r>
              <a:rPr lang="en-US" sz="1000" b="1" dirty="0">
                <a:ln>
                  <a:solidFill>
                    <a:schemeClr val="tx1">
                      <a:lumMod val="75000"/>
                      <a:lumOff val="25000"/>
                    </a:schemeClr>
                  </a:solidFill>
                </a:ln>
                <a:solidFill>
                  <a:schemeClr val="tx1">
                    <a:lumMod val="75000"/>
                    <a:lumOff val="25000"/>
                  </a:schemeClr>
                </a:solidFill>
                <a:effectLst>
                  <a:outerShdw blurRad="38100" dist="38100" dir="2700000" algn="tl">
                    <a:srgbClr val="000000">
                      <a:alpha val="43137"/>
                    </a:srgbClr>
                  </a:outerShdw>
                </a:effectLst>
                <a:latin typeface="Arial Narrow" panose="020B0606020202030204" pitchFamily="34" charset="0"/>
              </a:rPr>
              <a:t>Offer for March 2019 Only</a:t>
            </a:r>
          </a:p>
        </p:txBody>
      </p:sp>
      <p:pic>
        <p:nvPicPr>
          <p:cNvPr id="25602" name="Picture 2" descr="http://www.waldenfarms.com/products/images/Amazin-Mayo36.gif"/>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4572000" y="7080885"/>
            <a:ext cx="533400" cy="920115"/>
          </a:xfrm>
          <a:prstGeom prst="rect">
            <a:avLst/>
          </a:prstGeom>
          <a:noFill/>
        </p:spPr>
      </p:pic>
      <p:pic>
        <p:nvPicPr>
          <p:cNvPr id="25604" name="Picture 4" descr="http://www.waldenfarms.com/products/images/SuperFruitGrocery_mini.png"/>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5105826" y="6781800"/>
            <a:ext cx="456774" cy="1200150"/>
          </a:xfrm>
          <a:prstGeom prst="rect">
            <a:avLst/>
          </a:prstGeom>
          <a:noFill/>
        </p:spPr>
      </p:pic>
      <p:pic>
        <p:nvPicPr>
          <p:cNvPr id="25606" name="Picture 6" descr="Balsamic Vinaigrette "/>
          <p:cNvPicPr>
            <a:picLocks noChangeAspect="1" noChangeArrowheads="1"/>
          </p:cNvPicPr>
          <p:nvPr/>
        </p:nvPicPr>
        <p:blipFill>
          <a:blip r:embed="rId6" cstate="print"/>
          <a:srcRect/>
          <a:stretch>
            <a:fillRect/>
          </a:stretch>
        </p:blipFill>
        <p:spPr bwMode="auto">
          <a:xfrm>
            <a:off x="5553075" y="6705600"/>
            <a:ext cx="466725" cy="1276350"/>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Users\Mary\Downloads\Meat_Temp_Chart_Phot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 y="320842"/>
            <a:ext cx="5791200" cy="85023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360053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Custom 2">
      <a:majorFont>
        <a:latin typeface="Candara"/>
        <a:ea typeface=""/>
        <a:cs typeface=""/>
      </a:majorFont>
      <a:minorFont>
        <a:latin typeface="Century Gothic"/>
        <a:ea typeface=""/>
        <a:cs typeface=""/>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17133</TotalTime>
  <Words>1813</Words>
  <Application>Microsoft Office PowerPoint</Application>
  <PresentationFormat>On-screen Show (4:3)</PresentationFormat>
  <Paragraphs>628</Paragraphs>
  <Slides>8</Slides>
  <Notes>5</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8</vt:i4>
      </vt:variant>
    </vt:vector>
  </HeadingPairs>
  <TitlesOfParts>
    <vt:vector size="19" baseType="lpstr">
      <vt:lpstr>Arial</vt:lpstr>
      <vt:lpstr>Arial Narrow</vt:lpstr>
      <vt:lpstr>Calibri</vt:lpstr>
      <vt:lpstr>Candara</vt:lpstr>
      <vt:lpstr>Century Gothic</vt:lpstr>
      <vt:lpstr>Palatino Linotype</vt:lpstr>
      <vt:lpstr>Symbol</vt:lpstr>
      <vt:lpstr>Times New Roman</vt:lpstr>
      <vt:lpstr>Wingdings</vt:lpstr>
      <vt:lpstr>Wingdings 2</vt:lpstr>
      <vt:lpstr>Equity</vt:lpstr>
      <vt:lpstr>Weight Management Institute Nutrition Solutions Cooking Demo </vt:lpstr>
      <vt:lpstr>PowerPoint Presentation</vt:lpstr>
      <vt:lpstr>Nutrition Solutions Cooking Demo</vt:lpstr>
      <vt:lpstr>Nutrition Solutions Cooking Demo</vt:lpstr>
      <vt:lpstr>Nutrition Solutions Cooking Demo</vt:lpstr>
      <vt:lpstr>Nutrition Solutions Cooking Demo</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Nutrition Solutions Presents Cooking Demonstration with Chef Matt Weeks</dc:title>
  <dc:creator>Vaughn Bethell</dc:creator>
  <cp:lastModifiedBy>Molly Wallach</cp:lastModifiedBy>
  <cp:revision>980</cp:revision>
  <cp:lastPrinted>2022-11-15T15:53:46Z</cp:lastPrinted>
  <dcterms:created xsi:type="dcterms:W3CDTF">2013-01-14T19:47:48Z</dcterms:created>
  <dcterms:modified xsi:type="dcterms:W3CDTF">2022-11-15T16:07:00Z</dcterms:modified>
</cp:coreProperties>
</file>