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notesMasterIdLst>
    <p:notesMasterId r:id="rId17"/>
  </p:notesMasterIdLst>
  <p:sldIdLst>
    <p:sldId id="259" r:id="rId2"/>
    <p:sldId id="256" r:id="rId3"/>
    <p:sldId id="262" r:id="rId4"/>
    <p:sldId id="263" r:id="rId5"/>
    <p:sldId id="431" r:id="rId6"/>
    <p:sldId id="265" r:id="rId7"/>
    <p:sldId id="266" r:id="rId8"/>
    <p:sldId id="267" r:id="rId9"/>
    <p:sldId id="268" r:id="rId10"/>
    <p:sldId id="280" r:id="rId11"/>
    <p:sldId id="272" r:id="rId12"/>
    <p:sldId id="436" r:id="rId13"/>
    <p:sldId id="427" r:id="rId14"/>
    <p:sldId id="435" r:id="rId15"/>
    <p:sldId id="43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86"/>
    <p:restoredTop sz="95890"/>
  </p:normalViewPr>
  <p:slideViewPr>
    <p:cSldViewPr snapToGrid="0" snapToObjects="1">
      <p:cViewPr varScale="1">
        <p:scale>
          <a:sx n="113" d="100"/>
          <a:sy n="113" d="100"/>
        </p:scale>
        <p:origin x="20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84153-CA11-7E49-A588-071B9A214980}" type="datetimeFigureOut">
              <a:rPr lang="en-US" smtClean="0"/>
              <a:t>10/1/21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2227D-4B7A-BC4B-84C2-CBED0CDC2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719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712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65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13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40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7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18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3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5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88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6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84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19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reeder@usacanadaregion.or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alexander@usacanadaregion.org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F8EB171-028C-EA45-B614-AD33ABBA3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2" r="4051" b="3437"/>
          <a:stretch/>
        </p:blipFill>
        <p:spPr>
          <a:xfrm>
            <a:off x="1388534" y="57214"/>
            <a:ext cx="9143999" cy="6743572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275640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08498" y="2066343"/>
            <a:ext cx="7712712" cy="36757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b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98955" y="1138332"/>
            <a:ext cx="98787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HOW</a:t>
            </a:r>
            <a:r>
              <a:rPr lang="en-US" sz="34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TO MOBILIZE A HALF-MILLION TO </a:t>
            </a:r>
            <a:r>
              <a:rPr lang="en-US" sz="34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PRAY</a:t>
            </a:r>
            <a:r>
              <a:rPr lang="en-US" sz="34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: </a:t>
            </a:r>
            <a:endParaRPr lang="en-US" sz="34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17F85CB-970E-B943-9E95-32B290257B4A}"/>
              </a:ext>
            </a:extLst>
          </p:cNvPr>
          <p:cNvGrpSpPr/>
          <p:nvPr/>
        </p:nvGrpSpPr>
        <p:grpSpPr>
          <a:xfrm>
            <a:off x="198586" y="1926755"/>
            <a:ext cx="8839094" cy="3927384"/>
            <a:chOff x="2726364" y="4001087"/>
            <a:chExt cx="10495897" cy="7260319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4E59E07-D82F-C94B-A6D3-E5820FF67A9C}"/>
                </a:ext>
              </a:extLst>
            </p:cNvPr>
            <p:cNvSpPr txBox="1"/>
            <p:nvPr/>
          </p:nvSpPr>
          <p:spPr>
            <a:xfrm>
              <a:off x="3582385" y="4001087"/>
              <a:ext cx="9639876" cy="72603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rmAutofit fontScale="62500" lnSpcReduction="20000"/>
            </a:bodyPr>
            <a:lstStyle/>
            <a:p>
              <a:pPr algn="l"/>
              <a:r>
                <a:rPr lang="en-US" sz="4500" b="0" dirty="0">
                  <a:solidFill>
                    <a:schemeClr val="bg1"/>
                  </a:solidFill>
                </a:rPr>
                <a:t>50 - GS’s, DSAC, GMC Exec, Univ Presidents (</a:t>
              </a:r>
              <a:r>
                <a:rPr lang="en-US" sz="4500" dirty="0">
                  <a:solidFill>
                    <a:schemeClr val="bg1"/>
                  </a:solidFill>
                </a:rPr>
                <a:t>01/</a:t>
              </a:r>
              <a:r>
                <a:rPr lang="en-US" sz="4500" b="0" dirty="0">
                  <a:solidFill>
                    <a:schemeClr val="bg1"/>
                  </a:solidFill>
                </a:rPr>
                <a:t>22)</a:t>
              </a:r>
            </a:p>
            <a:p>
              <a:pPr algn="l"/>
              <a:endParaRPr lang="en-US" sz="4800" b="0" dirty="0"/>
            </a:p>
            <a:p>
              <a:pPr algn="l"/>
              <a:r>
                <a:rPr lang="en-US" sz="4500" b="0" dirty="0">
                  <a:solidFill>
                    <a:schemeClr val="bg1"/>
                  </a:solidFill>
                </a:rPr>
                <a:t>500 – DS/District &amp; SRT Leaders, COK pastors (</a:t>
              </a:r>
              <a:r>
                <a:rPr lang="en-US" sz="4500" dirty="0">
                  <a:solidFill>
                    <a:schemeClr val="bg1"/>
                  </a:solidFill>
                </a:rPr>
                <a:t>02/</a:t>
              </a:r>
              <a:r>
                <a:rPr lang="en-US" sz="4500" b="0" dirty="0">
                  <a:solidFill>
                    <a:schemeClr val="bg1"/>
                  </a:solidFill>
                </a:rPr>
                <a:t>22)</a:t>
              </a:r>
            </a:p>
            <a:p>
              <a:pPr algn="l"/>
              <a:endParaRPr lang="en-US" sz="4800" b="0" dirty="0"/>
            </a:p>
            <a:p>
              <a:pPr algn="l"/>
              <a:r>
                <a:rPr lang="en-US" sz="4500" b="0" dirty="0">
                  <a:solidFill>
                    <a:schemeClr val="bg1"/>
                  </a:solidFill>
                </a:rPr>
                <a:t>5,000 - Local church pastors (</a:t>
              </a:r>
              <a:r>
                <a:rPr lang="en-US" sz="4500" dirty="0">
                  <a:solidFill>
                    <a:schemeClr val="bg1"/>
                  </a:solidFill>
                </a:rPr>
                <a:t>03/</a:t>
              </a:r>
              <a:r>
                <a:rPr lang="en-US" sz="4500" b="0" dirty="0">
                  <a:solidFill>
                    <a:schemeClr val="bg1"/>
                  </a:solidFill>
                </a:rPr>
                <a:t>22)</a:t>
              </a:r>
            </a:p>
            <a:p>
              <a:pPr algn="l"/>
              <a:endParaRPr lang="en-US" sz="4800" b="0" dirty="0"/>
            </a:p>
            <a:p>
              <a:pPr algn="l"/>
              <a:r>
                <a:rPr lang="en-US" sz="4500" b="0" dirty="0">
                  <a:solidFill>
                    <a:schemeClr val="bg1"/>
                  </a:solidFill>
                </a:rPr>
                <a:t>50,000 - Local church boards &amp; ministry leaders (</a:t>
              </a:r>
              <a:r>
                <a:rPr lang="en-US" sz="4500" dirty="0">
                  <a:solidFill>
                    <a:schemeClr val="bg1"/>
                  </a:solidFill>
                </a:rPr>
                <a:t>04/</a:t>
              </a:r>
              <a:r>
                <a:rPr lang="en-US" sz="4500" b="0" dirty="0">
                  <a:solidFill>
                    <a:schemeClr val="bg1"/>
                  </a:solidFill>
                </a:rPr>
                <a:t>22)</a:t>
              </a:r>
            </a:p>
            <a:p>
              <a:pPr algn="l"/>
              <a:endParaRPr lang="en-US" sz="4800" b="0" dirty="0"/>
            </a:p>
            <a:p>
              <a:pPr algn="l"/>
              <a:r>
                <a:rPr lang="en-US" sz="4500" b="0" dirty="0">
                  <a:solidFill>
                    <a:schemeClr val="bg1"/>
                  </a:solidFill>
                </a:rPr>
                <a:t>500,000 - Local church congregations (</a:t>
              </a:r>
              <a:r>
                <a:rPr lang="en-US" sz="4500" dirty="0">
                  <a:solidFill>
                    <a:schemeClr val="bg1"/>
                  </a:solidFill>
                </a:rPr>
                <a:t>05/</a:t>
              </a:r>
              <a:r>
                <a:rPr lang="en-US" sz="4500" b="0" dirty="0">
                  <a:solidFill>
                    <a:schemeClr val="bg1"/>
                  </a:solidFill>
                </a:rPr>
                <a:t>22)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91D77F8-6D12-1241-ACD2-1108561E25EC}"/>
                </a:ext>
              </a:extLst>
            </p:cNvPr>
            <p:cNvSpPr/>
            <p:nvPr/>
          </p:nvSpPr>
          <p:spPr>
            <a:xfrm rot="20841470">
              <a:off x="2726364" y="4444848"/>
              <a:ext cx="515098" cy="108103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200" b="1" dirty="0">
                  <a:ln w="12700">
                    <a:solidFill>
                      <a:schemeClr val="accent1"/>
                    </a:solidFill>
                    <a:prstDash val="solid"/>
                  </a:ln>
                  <a:pattFill prst="pct50">
                    <a:fgClr>
                      <a:schemeClr val="accent1"/>
                    </a:fgClr>
                    <a:bgClr>
                      <a:schemeClr val="accent1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accent1"/>
                    </a:outerShdw>
                  </a:effectLst>
                </a:rPr>
                <a:t>1</a:t>
              </a:r>
              <a:endParaRPr lang="en-US" sz="32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52C42FE-740B-D942-B88C-E823E867A0B8}"/>
                </a:ext>
              </a:extLst>
            </p:cNvPr>
            <p:cNvSpPr/>
            <p:nvPr/>
          </p:nvSpPr>
          <p:spPr>
            <a:xfrm rot="20841470">
              <a:off x="2757218" y="5747244"/>
              <a:ext cx="500745" cy="108103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>
                  <a:ln w="12700">
                    <a:solidFill>
                      <a:schemeClr val="accent1"/>
                    </a:solidFill>
                    <a:prstDash val="solid"/>
                  </a:ln>
                  <a:pattFill prst="pct50">
                    <a:fgClr>
                      <a:schemeClr val="accent1"/>
                    </a:fgClr>
                    <a:bgClr>
                      <a:schemeClr val="accent1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accent1"/>
                    </a:outerShdw>
                  </a:effectLst>
                </a:rPr>
                <a:t>2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40739B2-4BFD-4440-AD03-B7FDC290D074}"/>
                </a:ext>
              </a:extLst>
            </p:cNvPr>
            <p:cNvSpPr/>
            <p:nvPr/>
          </p:nvSpPr>
          <p:spPr>
            <a:xfrm rot="20841470">
              <a:off x="2756653" y="7108839"/>
              <a:ext cx="487866" cy="108103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>
                  <a:ln w="12700">
                    <a:solidFill>
                      <a:schemeClr val="accent1"/>
                    </a:solidFill>
                    <a:prstDash val="solid"/>
                  </a:ln>
                  <a:pattFill prst="pct50">
                    <a:fgClr>
                      <a:schemeClr val="accent1"/>
                    </a:fgClr>
                    <a:bgClr>
                      <a:schemeClr val="accent1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accent1"/>
                    </a:outerShdw>
                  </a:effectLst>
                </a:rPr>
                <a:t>3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ADD5CC3-5534-D348-BB2E-2B3F91505946}"/>
                </a:ext>
              </a:extLst>
            </p:cNvPr>
            <p:cNvSpPr/>
            <p:nvPr/>
          </p:nvSpPr>
          <p:spPr>
            <a:xfrm rot="20841470">
              <a:off x="2825850" y="8442886"/>
              <a:ext cx="525864" cy="108103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>
                  <a:ln w="12700">
                    <a:solidFill>
                      <a:schemeClr val="accent1"/>
                    </a:solidFill>
                    <a:prstDash val="solid"/>
                  </a:ln>
                  <a:pattFill prst="pct50">
                    <a:fgClr>
                      <a:schemeClr val="accent1"/>
                    </a:fgClr>
                    <a:bgClr>
                      <a:schemeClr val="accent1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accent1"/>
                    </a:outerShdw>
                  </a:effectLst>
                </a:rPr>
                <a:t>4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62D0B6D-DF8A-154C-8604-F9D4E732C06E}"/>
                </a:ext>
              </a:extLst>
            </p:cNvPr>
            <p:cNvSpPr/>
            <p:nvPr/>
          </p:nvSpPr>
          <p:spPr>
            <a:xfrm rot="20841470">
              <a:off x="2773099" y="9734893"/>
              <a:ext cx="557088" cy="108103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200" b="1" cap="none" spc="0" dirty="0">
                  <a:ln w="12700">
                    <a:solidFill>
                      <a:schemeClr val="accent1"/>
                    </a:solidFill>
                    <a:prstDash val="solid"/>
                  </a:ln>
                  <a:pattFill prst="pct50">
                    <a:fgClr>
                      <a:schemeClr val="accent1"/>
                    </a:fgClr>
                    <a:bgClr>
                      <a:schemeClr val="accent1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accent1"/>
                    </a:outerShdw>
                  </a:effectLst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5919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08498" y="2066343"/>
            <a:ext cx="7712712" cy="36757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b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98955" y="1138332"/>
            <a:ext cx="98787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HOW</a:t>
            </a:r>
            <a:r>
              <a:rPr lang="en-US" sz="34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TO MOBILIZE A HALF-MILLION TO </a:t>
            </a:r>
            <a:r>
              <a:rPr lang="en-US" sz="34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SPEAK</a:t>
            </a:r>
            <a:r>
              <a:rPr lang="en-US" sz="34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: </a:t>
            </a:r>
            <a:endParaRPr lang="en-US" sz="3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E59E07-D82F-C94B-A6D3-E5820FF67A9C}"/>
              </a:ext>
            </a:extLst>
          </p:cNvPr>
          <p:cNvSpPr txBox="1"/>
          <p:nvPr/>
        </p:nvSpPr>
        <p:spPr>
          <a:xfrm>
            <a:off x="708498" y="2698045"/>
            <a:ext cx="8118198" cy="36757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rmAutofit lnSpcReduction="10000"/>
          </a:bodyPr>
          <a:lstStyle/>
          <a:p>
            <a:pPr algn="l"/>
            <a:r>
              <a:rPr lang="en-US" sz="3200" b="0" dirty="0">
                <a:solidFill>
                  <a:schemeClr val="bg1"/>
                </a:solidFill>
              </a:rPr>
              <a:t>Immediately </a:t>
            </a:r>
            <a:r>
              <a:rPr lang="en-US" sz="3200" dirty="0">
                <a:solidFill>
                  <a:schemeClr val="bg1"/>
                </a:solidFill>
              </a:rPr>
              <a:t>after a </a:t>
            </a:r>
            <a:r>
              <a:rPr lang="en-US" sz="3200" b="0" dirty="0">
                <a:solidFill>
                  <a:schemeClr val="bg1"/>
                </a:solidFill>
              </a:rPr>
              <a:t>group prays we will follow-up with having them tak</a:t>
            </a:r>
            <a:r>
              <a:rPr lang="en-US" sz="3200" dirty="0">
                <a:solidFill>
                  <a:schemeClr val="bg1"/>
                </a:solidFill>
              </a:rPr>
              <a:t>e a survey</a:t>
            </a:r>
          </a:p>
          <a:p>
            <a:pPr algn="l"/>
            <a:endParaRPr lang="en-US" sz="2000" b="0" dirty="0"/>
          </a:p>
          <a:p>
            <a:pPr algn="l"/>
            <a:r>
              <a:rPr lang="en-US" sz="3200" dirty="0">
                <a:solidFill>
                  <a:schemeClr val="bg1"/>
                </a:solidFill>
              </a:rPr>
              <a:t>The Survey…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Captures demographics so we know who is speaking</a:t>
            </a:r>
          </a:p>
          <a:p>
            <a:pPr marL="342900" indent="-34290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Is primarily quantitative with multiple choice and scale rating</a:t>
            </a:r>
          </a:p>
          <a:p>
            <a:pPr marL="342900" indent="-34290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Has one qualitative/narrative question to hear the heartbeat of the respondent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Is short, so it actually gets taken</a:t>
            </a:r>
          </a:p>
          <a:p>
            <a:pPr algn="l"/>
            <a:endParaRPr lang="en-US" sz="5100" b="0" dirty="0">
              <a:solidFill>
                <a:schemeClr val="bg1"/>
              </a:solidFill>
            </a:endParaRPr>
          </a:p>
          <a:p>
            <a:pPr algn="l"/>
            <a:endParaRPr lang="en-US" sz="4800" b="0" dirty="0"/>
          </a:p>
        </p:txBody>
      </p:sp>
    </p:spTree>
    <p:extLst>
      <p:ext uri="{BB962C8B-B14F-4D97-AF65-F5344CB8AC3E}">
        <p14:creationId xmlns:p14="http://schemas.microsoft.com/office/powerpoint/2010/main" val="3685783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quare">
            <a:extLst>
              <a:ext uri="{FF2B5EF4-FFF2-40B4-BE49-F238E27FC236}">
                <a16:creationId xmlns:a16="http://schemas.microsoft.com/office/drawing/2014/main" id="{3755C44A-7711-FA41-87E2-A3157743DEF6}"/>
              </a:ext>
            </a:extLst>
          </p:cNvPr>
          <p:cNvSpPr/>
          <p:nvPr/>
        </p:nvSpPr>
        <p:spPr>
          <a:xfrm rot="5400000">
            <a:off x="2443284" y="-611187"/>
            <a:ext cx="4253337" cy="895784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D2D3AF-F04D-5747-9482-215693FC357F}"/>
              </a:ext>
            </a:extLst>
          </p:cNvPr>
          <p:cNvSpPr txBox="1"/>
          <p:nvPr/>
        </p:nvSpPr>
        <p:spPr>
          <a:xfrm>
            <a:off x="17932" y="6691288"/>
            <a:ext cx="1918034" cy="16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l"/>
            <a:r>
              <a:rPr lang="en-US" sz="75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Revised March 2021</a:t>
            </a:r>
          </a:p>
        </p:txBody>
      </p:sp>
      <p:pic>
        <p:nvPicPr>
          <p:cNvPr id="39" name="Image">
            <a:extLst>
              <a:ext uri="{FF2B5EF4-FFF2-40B4-BE49-F238E27FC236}">
                <a16:creationId xmlns:a16="http://schemas.microsoft.com/office/drawing/2014/main" id="{D9504C9E-5884-454E-91F1-A1EED0B804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4464" y="6212002"/>
            <a:ext cx="475996" cy="404148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E29658C-5B16-C94B-992D-A1D839596D6F}"/>
              </a:ext>
            </a:extLst>
          </p:cNvPr>
          <p:cNvSpPr txBox="1"/>
          <p:nvPr/>
        </p:nvSpPr>
        <p:spPr>
          <a:xfrm>
            <a:off x="175400" y="3948779"/>
            <a:ext cx="1223466" cy="4206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 hangingPunct="0"/>
            <a:r>
              <a:rPr lang="en-US" sz="12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Create plan,</a:t>
            </a:r>
          </a:p>
          <a:p>
            <a:pPr defTabSz="412750" hangingPunct="0"/>
            <a:r>
              <a:rPr lang="en-US" sz="12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basic messaging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9FD5D79-75C0-D942-8FF8-9DAA7696E770}"/>
              </a:ext>
            </a:extLst>
          </p:cNvPr>
          <p:cNvSpPr txBox="1"/>
          <p:nvPr/>
        </p:nvSpPr>
        <p:spPr>
          <a:xfrm>
            <a:off x="882582" y="2874066"/>
            <a:ext cx="1324071" cy="9746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 hangingPunct="0"/>
            <a:r>
              <a:rPr lang="en-US" sz="12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Present to GS’s &amp; DS’s, create content, create survey &amp; feedback plan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32B0CBA-1E35-704E-B31C-00CA2A5D1C0B}"/>
              </a:ext>
            </a:extLst>
          </p:cNvPr>
          <p:cNvSpPr txBox="1"/>
          <p:nvPr/>
        </p:nvSpPr>
        <p:spPr>
          <a:xfrm>
            <a:off x="1643079" y="2117505"/>
            <a:ext cx="1892719" cy="60529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 hangingPunct="0"/>
            <a:r>
              <a:rPr lang="en-US" sz="12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 awareness, create prayer group invitations, build survey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262819B-BF98-7546-B645-16D8AC62CBCC}"/>
              </a:ext>
            </a:extLst>
          </p:cNvPr>
          <p:cNvSpPr txBox="1"/>
          <p:nvPr/>
        </p:nvSpPr>
        <p:spPr>
          <a:xfrm>
            <a:off x="2589439" y="5197910"/>
            <a:ext cx="1371540" cy="2359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 hangingPunct="0"/>
            <a:r>
              <a:rPr lang="en-US" sz="1200" b="1" dirty="0"/>
              <a:t>Group</a:t>
            </a:r>
            <a:r>
              <a:rPr lang="en-US" sz="1200" dirty="0"/>
              <a:t>          </a:t>
            </a:r>
            <a:r>
              <a:rPr lang="en-US" sz="1200" b="1" dirty="0"/>
              <a:t>Prays!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7A4ACCA-F053-5E44-9E87-2E816D14D903}"/>
              </a:ext>
            </a:extLst>
          </p:cNvPr>
          <p:cNvSpPr/>
          <p:nvPr/>
        </p:nvSpPr>
        <p:spPr>
          <a:xfrm>
            <a:off x="3055761" y="5083370"/>
            <a:ext cx="223530" cy="4154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45720" tIns="22860" rIns="45720" bIns="22860">
            <a:spAutoFit/>
          </a:bodyPr>
          <a:lstStyle/>
          <a:p>
            <a:pPr algn="ctr"/>
            <a:r>
              <a:rPr lang="en-US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</a:t>
            </a:r>
            <a:endParaRPr lang="en-US" sz="12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A45E136-9AA8-AB4D-9642-ACBF679C2FA2}"/>
              </a:ext>
            </a:extLst>
          </p:cNvPr>
          <p:cNvSpPr txBox="1"/>
          <p:nvPr/>
        </p:nvSpPr>
        <p:spPr>
          <a:xfrm>
            <a:off x="91034" y="1125512"/>
            <a:ext cx="97393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TIMELINE</a:t>
            </a:r>
            <a:r>
              <a:rPr lang="en-US" sz="34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FOR HALF-MILLION MOBILIZATION: </a:t>
            </a:r>
            <a:endParaRPr lang="en-US" sz="3400" dirty="0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74FC75AA-3383-EF49-8AAB-C2DE09400E4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079ECBA7-F1E3-7641-A3E1-8E647BD04136}"/>
              </a:ext>
            </a:extLst>
          </p:cNvPr>
          <p:cNvSpPr txBox="1"/>
          <p:nvPr/>
        </p:nvSpPr>
        <p:spPr>
          <a:xfrm>
            <a:off x="3468229" y="4823611"/>
            <a:ext cx="1371540" cy="2359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 hangingPunct="0"/>
            <a:r>
              <a:rPr lang="en-US" sz="1200" b="1" dirty="0"/>
              <a:t>Group</a:t>
            </a:r>
            <a:r>
              <a:rPr lang="en-US" sz="1200" dirty="0"/>
              <a:t>          </a:t>
            </a:r>
            <a:r>
              <a:rPr lang="en-US" sz="1200" b="1" dirty="0"/>
              <a:t>Prays!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B342DB1-0C2E-964B-B2FD-107FA24A4F4C}"/>
              </a:ext>
            </a:extLst>
          </p:cNvPr>
          <p:cNvSpPr/>
          <p:nvPr/>
        </p:nvSpPr>
        <p:spPr>
          <a:xfrm>
            <a:off x="3949753" y="4712602"/>
            <a:ext cx="223530" cy="4154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45720" tIns="22860" rIns="45720" bIns="22860">
            <a:spAutoFit/>
          </a:bodyPr>
          <a:lstStyle/>
          <a:p>
            <a:pPr algn="ctr"/>
            <a:r>
              <a:rPr lang="en-US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</a:t>
            </a:r>
            <a:endParaRPr lang="en-US" sz="12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0828B8A-FBDE-6141-B81B-C48FD2649F42}"/>
              </a:ext>
            </a:extLst>
          </p:cNvPr>
          <p:cNvSpPr txBox="1"/>
          <p:nvPr/>
        </p:nvSpPr>
        <p:spPr>
          <a:xfrm>
            <a:off x="4352294" y="4451964"/>
            <a:ext cx="1369427" cy="2359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 hangingPunct="0"/>
            <a:r>
              <a:rPr lang="en-US" sz="1200" b="1" dirty="0"/>
              <a:t>Group</a:t>
            </a:r>
            <a:r>
              <a:rPr lang="en-US" sz="1200" dirty="0"/>
              <a:t>          </a:t>
            </a:r>
            <a:r>
              <a:rPr lang="en-US" sz="1200" b="1" dirty="0"/>
              <a:t>Prays!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6294DD4-6271-2D4F-A09A-4CD4ECD3493E}"/>
              </a:ext>
            </a:extLst>
          </p:cNvPr>
          <p:cNvSpPr/>
          <p:nvPr/>
        </p:nvSpPr>
        <p:spPr>
          <a:xfrm>
            <a:off x="4844950" y="4323244"/>
            <a:ext cx="223530" cy="4154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45720" tIns="22860" rIns="45720" bIns="22860">
            <a:spAutoFit/>
          </a:bodyPr>
          <a:lstStyle/>
          <a:p>
            <a:pPr algn="ctr"/>
            <a:r>
              <a:rPr lang="en-US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</a:t>
            </a:r>
            <a:endParaRPr lang="en-US" sz="12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A48EA31-CDFB-4243-A1D6-C1592C5645DB}"/>
              </a:ext>
            </a:extLst>
          </p:cNvPr>
          <p:cNvSpPr txBox="1"/>
          <p:nvPr/>
        </p:nvSpPr>
        <p:spPr>
          <a:xfrm>
            <a:off x="5253166" y="4095440"/>
            <a:ext cx="1500583" cy="2359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 hangingPunct="0"/>
            <a:r>
              <a:rPr lang="en-US" sz="1200" b="1" dirty="0"/>
              <a:t>Group</a:t>
            </a:r>
            <a:r>
              <a:rPr lang="en-US" sz="1200" dirty="0"/>
              <a:t>          </a:t>
            </a:r>
            <a:r>
              <a:rPr lang="en-US" sz="1200" b="1" dirty="0"/>
              <a:t>Prays!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A2765571-F465-B342-BED6-C340E31FC27C}"/>
              </a:ext>
            </a:extLst>
          </p:cNvPr>
          <p:cNvSpPr/>
          <p:nvPr/>
        </p:nvSpPr>
        <p:spPr>
          <a:xfrm>
            <a:off x="5722971" y="3975859"/>
            <a:ext cx="223530" cy="4154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45720" tIns="22860" rIns="45720" bIns="22860">
            <a:spAutoFit/>
          </a:bodyPr>
          <a:lstStyle/>
          <a:p>
            <a:pPr algn="ctr"/>
            <a:r>
              <a:rPr lang="en-US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4</a:t>
            </a:r>
            <a:endParaRPr lang="en-US" sz="12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FF1379C-0D77-2348-ADDB-3811DF78EAB3}"/>
              </a:ext>
            </a:extLst>
          </p:cNvPr>
          <p:cNvSpPr txBox="1"/>
          <p:nvPr/>
        </p:nvSpPr>
        <p:spPr>
          <a:xfrm>
            <a:off x="6145783" y="3706934"/>
            <a:ext cx="1495578" cy="2359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defTabSz="412750" hangingPunct="0"/>
            <a:r>
              <a:rPr lang="en-US" sz="1200" b="1" dirty="0"/>
              <a:t>Group</a:t>
            </a:r>
            <a:r>
              <a:rPr lang="en-US" sz="1200" dirty="0"/>
              <a:t>          </a:t>
            </a:r>
            <a:r>
              <a:rPr lang="en-US" sz="1200" b="1" dirty="0"/>
              <a:t>Prays!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93FD754-884E-D844-8F4E-DA153AEAD8FD}"/>
              </a:ext>
            </a:extLst>
          </p:cNvPr>
          <p:cNvSpPr/>
          <p:nvPr/>
        </p:nvSpPr>
        <p:spPr>
          <a:xfrm>
            <a:off x="6638391" y="3589958"/>
            <a:ext cx="223530" cy="4154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45720" tIns="22860" rIns="45720" bIns="22860">
            <a:spAutoFit/>
          </a:bodyPr>
          <a:lstStyle/>
          <a:p>
            <a:pPr algn="ctr"/>
            <a:r>
              <a:rPr lang="en-US" sz="2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5</a:t>
            </a:r>
            <a:endParaRPr lang="en-US" sz="12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316A094-EB2F-0C45-9894-6185127A6990}"/>
              </a:ext>
            </a:extLst>
          </p:cNvPr>
          <p:cNvCxnSpPr>
            <a:cxnSpLocks/>
          </p:cNvCxnSpPr>
          <p:nvPr/>
        </p:nvCxnSpPr>
        <p:spPr>
          <a:xfrm flipV="1">
            <a:off x="287980" y="1952979"/>
            <a:ext cx="8061648" cy="3480893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835401BB-4EBD-924B-9554-4E760146FDD4}"/>
              </a:ext>
            </a:extLst>
          </p:cNvPr>
          <p:cNvSpPr txBox="1"/>
          <p:nvPr/>
        </p:nvSpPr>
        <p:spPr>
          <a:xfrm rot="20208336">
            <a:off x="4612605" y="3541932"/>
            <a:ext cx="650819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Mar 1</a:t>
            </a:r>
            <a:r>
              <a:rPr lang="en-US" sz="1500" baseline="300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66F59A-933C-854A-ADFD-3F85E8E4CB4E}"/>
              </a:ext>
            </a:extLst>
          </p:cNvPr>
          <p:cNvSpPr txBox="1"/>
          <p:nvPr/>
        </p:nvSpPr>
        <p:spPr>
          <a:xfrm rot="20127823">
            <a:off x="3706067" y="3934279"/>
            <a:ext cx="642805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Feb 1</a:t>
            </a:r>
            <a:r>
              <a:rPr lang="en-US" sz="1500" baseline="300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472FF0-BCD9-8A43-BEE9-27A8A323B263}"/>
              </a:ext>
            </a:extLst>
          </p:cNvPr>
          <p:cNvSpPr txBox="1"/>
          <p:nvPr/>
        </p:nvSpPr>
        <p:spPr>
          <a:xfrm rot="20198291">
            <a:off x="2753000" y="4309465"/>
            <a:ext cx="738985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Jan 11</a:t>
            </a:r>
            <a:r>
              <a:rPr lang="en-US" sz="1500" baseline="300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13E724B-F1F1-9342-B958-718581A9648A}"/>
              </a:ext>
            </a:extLst>
          </p:cNvPr>
          <p:cNvSpPr txBox="1"/>
          <p:nvPr/>
        </p:nvSpPr>
        <p:spPr>
          <a:xfrm rot="20140016">
            <a:off x="1784253" y="4049934"/>
            <a:ext cx="1543692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Oct ’21 – Dec ‘21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FB2F33-7901-D747-A86E-39EFE1634CBE}"/>
              </a:ext>
            </a:extLst>
          </p:cNvPr>
          <p:cNvSpPr txBox="1"/>
          <p:nvPr/>
        </p:nvSpPr>
        <p:spPr>
          <a:xfrm rot="20113646">
            <a:off x="1052455" y="4558365"/>
            <a:ext cx="774251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Sept ‘21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1A69988-A9CE-3D40-8CAC-63389468EA1C}"/>
              </a:ext>
            </a:extLst>
          </p:cNvPr>
          <p:cNvSpPr txBox="1"/>
          <p:nvPr/>
        </p:nvSpPr>
        <p:spPr>
          <a:xfrm rot="20206873">
            <a:off x="5411343" y="3131043"/>
            <a:ext cx="904542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Apr </a:t>
            </a:r>
            <a:r>
              <a:rPr lang="en-US" sz="12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(Board)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70B0115-D3C8-9849-B183-CF3864F7CCE0}"/>
              </a:ext>
            </a:extLst>
          </p:cNvPr>
          <p:cNvSpPr txBox="1"/>
          <p:nvPr/>
        </p:nvSpPr>
        <p:spPr>
          <a:xfrm rot="20189365">
            <a:off x="6431505" y="2739778"/>
            <a:ext cx="682879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1</a:t>
            </a:r>
            <a:r>
              <a:rPr lang="en-US" sz="1500" baseline="300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</a:t>
            </a:r>
            <a:endParaRPr lang="en-US" sz="1500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8A6CA7E-2BEA-F14E-99EF-27A756AE3F17}"/>
              </a:ext>
            </a:extLst>
          </p:cNvPr>
          <p:cNvSpPr txBox="1"/>
          <p:nvPr/>
        </p:nvSpPr>
        <p:spPr>
          <a:xfrm rot="20182447">
            <a:off x="309231" y="4876972"/>
            <a:ext cx="714939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Aug ‘21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63F1F6-E643-1041-B397-A96EC71B066D}"/>
              </a:ext>
            </a:extLst>
          </p:cNvPr>
          <p:cNvCxnSpPr>
            <a:cxnSpLocks/>
          </p:cNvCxnSpPr>
          <p:nvPr/>
        </p:nvCxnSpPr>
        <p:spPr>
          <a:xfrm flipH="1" flipV="1">
            <a:off x="666701" y="4462612"/>
            <a:ext cx="1" cy="282925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D3DE0BC-930C-454D-BFAD-CF49F982BBC9}"/>
              </a:ext>
            </a:extLst>
          </p:cNvPr>
          <p:cNvCxnSpPr>
            <a:cxnSpLocks/>
          </p:cNvCxnSpPr>
          <p:nvPr/>
        </p:nvCxnSpPr>
        <p:spPr>
          <a:xfrm flipV="1">
            <a:off x="1535556" y="3867734"/>
            <a:ext cx="4504" cy="511584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6F3D8444-52F7-5B44-9B90-C4E87874263F}"/>
              </a:ext>
            </a:extLst>
          </p:cNvPr>
          <p:cNvCxnSpPr>
            <a:cxnSpLocks/>
          </p:cNvCxnSpPr>
          <p:nvPr/>
        </p:nvCxnSpPr>
        <p:spPr>
          <a:xfrm>
            <a:off x="3179204" y="4687926"/>
            <a:ext cx="0" cy="342093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87798A1F-EF2C-AD4A-AAB4-2EAB9BACF122}"/>
              </a:ext>
            </a:extLst>
          </p:cNvPr>
          <p:cNvCxnSpPr>
            <a:cxnSpLocks/>
          </p:cNvCxnSpPr>
          <p:nvPr/>
        </p:nvCxnSpPr>
        <p:spPr>
          <a:xfrm>
            <a:off x="4055621" y="4284718"/>
            <a:ext cx="2114" cy="362888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0C22E47-2E4E-B043-B379-7CD2AEB3E3B4}"/>
              </a:ext>
            </a:extLst>
          </p:cNvPr>
          <p:cNvCxnSpPr>
            <a:cxnSpLocks/>
          </p:cNvCxnSpPr>
          <p:nvPr/>
        </p:nvCxnSpPr>
        <p:spPr>
          <a:xfrm flipV="1">
            <a:off x="2491243" y="2893925"/>
            <a:ext cx="0" cy="1092831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08C9162E-8C17-A34A-97FA-CC48498C122B}"/>
              </a:ext>
            </a:extLst>
          </p:cNvPr>
          <p:cNvCxnSpPr>
            <a:cxnSpLocks/>
          </p:cNvCxnSpPr>
          <p:nvPr/>
        </p:nvCxnSpPr>
        <p:spPr>
          <a:xfrm>
            <a:off x="4954436" y="3894911"/>
            <a:ext cx="2114" cy="362888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85A76B88-C064-1F4F-B766-13DEE4A5C3A5}"/>
              </a:ext>
            </a:extLst>
          </p:cNvPr>
          <p:cNvCxnSpPr>
            <a:cxnSpLocks/>
          </p:cNvCxnSpPr>
          <p:nvPr/>
        </p:nvCxnSpPr>
        <p:spPr>
          <a:xfrm flipH="1">
            <a:off x="5827287" y="3507213"/>
            <a:ext cx="1" cy="372423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65841FCB-F678-5041-8188-0117CB950694}"/>
              </a:ext>
            </a:extLst>
          </p:cNvPr>
          <p:cNvCxnSpPr>
            <a:cxnSpLocks/>
          </p:cNvCxnSpPr>
          <p:nvPr/>
        </p:nvCxnSpPr>
        <p:spPr>
          <a:xfrm>
            <a:off x="6760740" y="3130248"/>
            <a:ext cx="2114" cy="362888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83D3DF8D-08F0-7542-91F4-965B45B406B0}"/>
              </a:ext>
            </a:extLst>
          </p:cNvPr>
          <p:cNvSpPr txBox="1"/>
          <p:nvPr/>
        </p:nvSpPr>
        <p:spPr>
          <a:xfrm rot="20189365">
            <a:off x="7285864" y="2360840"/>
            <a:ext cx="738985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June 5</a:t>
            </a:r>
            <a:r>
              <a:rPr lang="en-US" sz="1500" baseline="300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</a:t>
            </a:r>
            <a:endParaRPr lang="en-US" sz="1200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CA5D75C-60AE-B640-BDE2-739B76E8CDF1}"/>
              </a:ext>
            </a:extLst>
          </p:cNvPr>
          <p:cNvSpPr txBox="1"/>
          <p:nvPr/>
        </p:nvSpPr>
        <p:spPr>
          <a:xfrm>
            <a:off x="6232524" y="4564133"/>
            <a:ext cx="1075173" cy="4206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200" b="1" dirty="0"/>
              <a:t>Prayer Journal Begins</a:t>
            </a:r>
            <a:endParaRPr lang="en-US" sz="12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9E7A4080-F76B-4446-B689-6C37F145CD09}"/>
              </a:ext>
            </a:extLst>
          </p:cNvPr>
          <p:cNvCxnSpPr>
            <a:cxnSpLocks/>
          </p:cNvCxnSpPr>
          <p:nvPr/>
        </p:nvCxnSpPr>
        <p:spPr>
          <a:xfrm>
            <a:off x="7757323" y="2701921"/>
            <a:ext cx="2114" cy="362888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DA22001-C2BC-B847-8A15-78ED357D8137}"/>
              </a:ext>
            </a:extLst>
          </p:cNvPr>
          <p:cNvCxnSpPr>
            <a:cxnSpLocks/>
          </p:cNvCxnSpPr>
          <p:nvPr/>
        </p:nvCxnSpPr>
        <p:spPr>
          <a:xfrm flipV="1">
            <a:off x="6772943" y="4105213"/>
            <a:ext cx="0" cy="357399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A910F29D-825B-054D-B22C-8C727629083E}"/>
              </a:ext>
            </a:extLst>
          </p:cNvPr>
          <p:cNvSpPr txBox="1"/>
          <p:nvPr/>
        </p:nvSpPr>
        <p:spPr>
          <a:xfrm>
            <a:off x="7237959" y="3169330"/>
            <a:ext cx="1075173" cy="420628"/>
          </a:xfrm>
          <a:prstGeom prst="rect">
            <a:avLst/>
          </a:prstGeom>
          <a:noFill/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200" b="1" dirty="0">
                <a:solidFill>
                  <a:srgbClr val="FF0000"/>
                </a:solidFill>
              </a:rPr>
              <a:t>PENTECOST SUNDAY</a:t>
            </a:r>
            <a:endParaRPr lang="en-US" sz="1200" b="1" dirty="0">
              <a:solidFill>
                <a:srgbClr val="FF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49263AE-096D-FB41-9BD6-41AE926DD50E}"/>
              </a:ext>
            </a:extLst>
          </p:cNvPr>
          <p:cNvSpPr txBox="1"/>
          <p:nvPr/>
        </p:nvSpPr>
        <p:spPr>
          <a:xfrm>
            <a:off x="7222363" y="4146839"/>
            <a:ext cx="1075173" cy="4206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200" b="1" dirty="0"/>
              <a:t>Prayer Journal Ends</a:t>
            </a:r>
            <a:endParaRPr lang="en-US" sz="12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5EA6DD2-90F2-5B4D-9DAD-2D717F96DC37}"/>
              </a:ext>
            </a:extLst>
          </p:cNvPr>
          <p:cNvCxnSpPr>
            <a:cxnSpLocks/>
          </p:cNvCxnSpPr>
          <p:nvPr/>
        </p:nvCxnSpPr>
        <p:spPr>
          <a:xfrm flipV="1">
            <a:off x="7772830" y="3728111"/>
            <a:ext cx="0" cy="357399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31886AD9-5BED-F34D-9429-7E91B85D13AF}"/>
              </a:ext>
            </a:extLst>
          </p:cNvPr>
          <p:cNvSpPr txBox="1"/>
          <p:nvPr/>
        </p:nvSpPr>
        <p:spPr>
          <a:xfrm rot="20208336">
            <a:off x="4743872" y="2848959"/>
            <a:ext cx="1111972" cy="2821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25400" tIns="25400" rIns="25400" bIns="25400" numCol="1" spcCol="38100" rtlCol="0" anchor="ctr">
            <a:spAutoFit/>
          </a:bodyPr>
          <a:lstStyle/>
          <a:p>
            <a:pPr algn="ctr" defTabSz="412750" hangingPunct="0"/>
            <a:r>
              <a:rPr lang="en-US" sz="1500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 Year 2022 )</a:t>
            </a:r>
            <a:endParaRPr lang="en-US" sz="1500" baseline="30000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95433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08498" y="2066343"/>
            <a:ext cx="7712712" cy="36757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b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98955" y="1138332"/>
            <a:ext cx="98787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THE HALF-MILLION MOBILIZATION </a:t>
            </a:r>
            <a:r>
              <a:rPr lang="en-US" sz="34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DREAM</a:t>
            </a:r>
            <a:r>
              <a:rPr lang="en-US" sz="34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: </a:t>
            </a:r>
            <a:endParaRPr lang="en-US" sz="3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E59E07-D82F-C94B-A6D3-E5820FF67A9C}"/>
              </a:ext>
            </a:extLst>
          </p:cNvPr>
          <p:cNvSpPr txBox="1"/>
          <p:nvPr/>
        </p:nvSpPr>
        <p:spPr>
          <a:xfrm>
            <a:off x="979237" y="2200152"/>
            <a:ext cx="8118198" cy="40779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500,000+ Nazarene’s in the USA/Canada praying for protection, direction, revelation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chemeClr val="bg1"/>
                </a:solidFill>
              </a:rPr>
              <a:t>Excitement </a:t>
            </a:r>
            <a:r>
              <a:rPr lang="en-US" sz="3200" dirty="0">
                <a:solidFill>
                  <a:schemeClr val="bg1"/>
                </a:solidFill>
              </a:rPr>
              <a:t>for what God is saying to and doing in the Church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0" dirty="0">
                <a:solidFill>
                  <a:schemeClr val="bg1"/>
                </a:solidFill>
              </a:rPr>
              <a:t>A God given plan for our hope and future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 Holy Spirit fueled renewal and resurgence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3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23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08498" y="2066343"/>
            <a:ext cx="7712712" cy="36757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b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98955" y="1138332"/>
            <a:ext cx="98787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THE HALF-MILLION MOBILIZATION </a:t>
            </a:r>
            <a:r>
              <a:rPr lang="en-US" sz="34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CONTACTS</a:t>
            </a:r>
            <a:r>
              <a:rPr lang="en-US" sz="34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: </a:t>
            </a:r>
            <a:endParaRPr lang="en-US" sz="3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E59E07-D82F-C94B-A6D3-E5820FF67A9C}"/>
              </a:ext>
            </a:extLst>
          </p:cNvPr>
          <p:cNvSpPr txBox="1"/>
          <p:nvPr/>
        </p:nvSpPr>
        <p:spPr>
          <a:xfrm>
            <a:off x="372533" y="2200152"/>
            <a:ext cx="8724902" cy="40779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</a:rPr>
              <a:t>Dr. Stan Reeder, USA/Canada Regional Director</a:t>
            </a:r>
          </a:p>
          <a:p>
            <a:pPr algn="l"/>
            <a:r>
              <a:rPr lang="en-US" sz="3200" dirty="0">
                <a:solidFill>
                  <a:schemeClr val="bg1"/>
                </a:solidFill>
              </a:rPr>
              <a:t>    </a:t>
            </a:r>
            <a:r>
              <a:rPr lang="en-US" sz="2800" dirty="0">
                <a:solidFill>
                  <a:schemeClr val="bg1"/>
                </a:solidFill>
                <a:hlinkClick r:id="rId3"/>
              </a:rPr>
              <a:t>sreeder@usacanadaregion.org</a:t>
            </a:r>
            <a:endParaRPr lang="en-US" sz="2800" dirty="0">
              <a:solidFill>
                <a:schemeClr val="bg1"/>
              </a:solidFill>
            </a:endParaRPr>
          </a:p>
          <a:p>
            <a:pPr algn="l"/>
            <a:endParaRPr lang="en-US" sz="3200" dirty="0">
              <a:solidFill>
                <a:schemeClr val="bg1"/>
              </a:solidFill>
            </a:endParaRPr>
          </a:p>
          <a:p>
            <a:pPr algn="l"/>
            <a:r>
              <a:rPr lang="en-US" sz="2800" dirty="0">
                <a:solidFill>
                  <a:schemeClr val="bg1"/>
                </a:solidFill>
              </a:rPr>
              <a:t>Rev. Jeff Alexander, USA/Canada Director of Strategy</a:t>
            </a:r>
          </a:p>
          <a:p>
            <a:pPr algn="l"/>
            <a:r>
              <a:rPr lang="en-US" sz="3200" dirty="0">
                <a:solidFill>
                  <a:schemeClr val="bg1"/>
                </a:solidFill>
              </a:rPr>
              <a:t>    </a:t>
            </a:r>
            <a:r>
              <a:rPr lang="en-US" sz="2800" dirty="0">
                <a:solidFill>
                  <a:schemeClr val="bg1"/>
                </a:solidFill>
                <a:hlinkClick r:id="rId4"/>
              </a:rPr>
              <a:t>jalexander@usacanadaregion.org</a:t>
            </a:r>
            <a:endParaRPr lang="en-US" sz="2800" dirty="0">
              <a:solidFill>
                <a:schemeClr val="bg1"/>
              </a:solidFill>
            </a:endParaRPr>
          </a:p>
          <a:p>
            <a:pPr algn="l"/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626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2F8EB171-028C-EA45-B614-AD33ABBA3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2" r="4051" b="3437"/>
          <a:stretch/>
        </p:blipFill>
        <p:spPr>
          <a:xfrm>
            <a:off x="1388534" y="57214"/>
            <a:ext cx="9143999" cy="6743572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84207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00100" y="1298448"/>
            <a:ext cx="7584948" cy="29306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rmAutofit fontScale="90000"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0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“For I know the plans I have for you,” declares the Lord, “plans to prosper you and not to harm you, plans to give you hope and a future. Then you will call on me and come and pray to me, and I will listen to you. You will seek me and find me when you seek me with all your heart. I will be found by you,” declares the Lord  - Jeremiah 29:11-14a</a:t>
            </a:r>
            <a:endParaRPr kumimoji="0" lang="en-US" sz="30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0AC5E6-98DF-A24F-A478-415B43D9A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974" y="4365446"/>
            <a:ext cx="7315200" cy="914400"/>
          </a:xfrm>
        </p:spPr>
        <p:txBody>
          <a:bodyPr>
            <a:normAutofit/>
          </a:bodyPr>
          <a:lstStyle/>
          <a:p>
            <a:r>
              <a:rPr lang="en-US" dirty="0"/>
              <a:t>God’s Part - He has a plan…a plan to  prosper, to give hope and a future; He will be found; He will listen…He declares it!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35B91358-9757-F641-8520-1B0EFB38D622}"/>
              </a:ext>
            </a:extLst>
          </p:cNvPr>
          <p:cNvSpPr txBox="1">
            <a:spLocks/>
          </p:cNvSpPr>
          <p:nvPr/>
        </p:nvSpPr>
        <p:spPr>
          <a:xfrm>
            <a:off x="934974" y="5279846"/>
            <a:ext cx="7315200" cy="914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None/>
              <a:defRPr sz="2200" kern="1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Our Part – Believe the declaration, seek Him with all our heart, come and pray to Him</a:t>
            </a:r>
          </a:p>
        </p:txBody>
      </p:sp>
    </p:spTree>
    <p:extLst>
      <p:ext uri="{BB962C8B-B14F-4D97-AF65-F5344CB8AC3E}">
        <p14:creationId xmlns:p14="http://schemas.microsoft.com/office/powerpoint/2010/main" val="1662073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84931" y="2017033"/>
            <a:ext cx="7285034" cy="226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32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Has two intersecting elements:</a:t>
            </a:r>
            <a:br>
              <a:rPr lang="en-US" sz="32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br>
              <a:rPr lang="en-US" sz="32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endParaRPr kumimoji="0" lang="en-US" sz="3200" b="1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657253" y="1165226"/>
            <a:ext cx="814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THE HALF-MILLION MOBILIZATION…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A4E3CB-CCF2-4347-9ED5-AB0CC732AFF0}"/>
              </a:ext>
            </a:extLst>
          </p:cNvPr>
          <p:cNvSpPr txBox="1"/>
          <p:nvPr/>
        </p:nvSpPr>
        <p:spPr>
          <a:xfrm>
            <a:off x="1084931" y="3100764"/>
            <a:ext cx="62112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A Call to </a:t>
            </a:r>
            <a:r>
              <a:rPr lang="en-US" sz="32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PRAYER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  <a:sym typeface="Helvetica Neue"/>
              </a:rPr>
              <a:t>A Call to </a:t>
            </a:r>
            <a:r>
              <a:rPr lang="en-US" sz="3200" b="1" dirty="0">
                <a:solidFill>
                  <a:schemeClr val="bg1"/>
                </a:solidFill>
                <a:cs typeface="Arial" panose="020B0604020202020204" pitchFamily="34" charset="0"/>
                <a:sym typeface="Helvetica Neue"/>
              </a:rPr>
              <a:t>SPEAK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18442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84931" y="2017033"/>
            <a:ext cx="7285034" cy="10869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the Lord’s </a:t>
            </a:r>
            <a:r>
              <a:rPr kumimoji="0" lang="en-US" sz="3200" b="1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PROTECTION</a:t>
            </a:r>
            <a: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…</a:t>
            </a:r>
            <a:b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657253" y="1165226"/>
            <a:ext cx="814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A HALF-MILLION MOBILIZED TO </a:t>
            </a:r>
            <a:r>
              <a:rPr lang="en-US" sz="36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PRAY</a:t>
            </a:r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: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03CC62-E22F-E54A-AB04-EDC7BCD26DD6}"/>
              </a:ext>
            </a:extLst>
          </p:cNvPr>
          <p:cNvSpPr txBox="1"/>
          <p:nvPr/>
        </p:nvSpPr>
        <p:spPr>
          <a:xfrm rot="10800000" flipV="1">
            <a:off x="1084931" y="3103772"/>
            <a:ext cx="77906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the Clergy and Lay Leaders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the People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unity around our Mission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69075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84931" y="2017033"/>
            <a:ext cx="7285034" cy="10869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the Lord’s </a:t>
            </a:r>
            <a:r>
              <a:rPr lang="en-US" sz="3200" b="1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DIR</a:t>
            </a:r>
            <a:r>
              <a:rPr kumimoji="0" lang="en-US" sz="3200" b="1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ECTION</a:t>
            </a:r>
            <a: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…</a:t>
            </a:r>
            <a:b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657253" y="1165226"/>
            <a:ext cx="814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A HALF-MILLION MOBILIZED TO </a:t>
            </a:r>
            <a:r>
              <a:rPr lang="en-US" sz="36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PRAY</a:t>
            </a:r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: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03CC62-E22F-E54A-AB04-EDC7BCD26DD6}"/>
              </a:ext>
            </a:extLst>
          </p:cNvPr>
          <p:cNvSpPr txBox="1"/>
          <p:nvPr/>
        </p:nvSpPr>
        <p:spPr>
          <a:xfrm rot="10800000" flipV="1">
            <a:off x="1084931" y="3086151"/>
            <a:ext cx="77906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His will to be done on earth as it is in heaven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wisdom and guidance</a:t>
            </a:r>
            <a:endParaRPr lang="en-US" sz="3200" dirty="0">
              <a:sym typeface="Helvetica Neue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62909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84931" y="2017033"/>
            <a:ext cx="7285034" cy="118336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the Lord’s </a:t>
            </a:r>
            <a:r>
              <a:rPr kumimoji="0" lang="en-US" sz="3200" b="1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REVEL</a:t>
            </a:r>
            <a:r>
              <a:rPr lang="en-US" sz="3200" b="1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ATION</a:t>
            </a:r>
            <a: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…</a:t>
            </a:r>
            <a:br>
              <a:rPr kumimoji="0" lang="en-US" sz="3200" b="0" u="none" strike="noStrike" cap="non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0AC5E6-98DF-A24F-A478-415B43D9A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5126570"/>
            <a:ext cx="7315200" cy="914400"/>
          </a:xfrm>
        </p:spPr>
        <p:txBody>
          <a:bodyPr>
            <a:noAutofit/>
          </a:bodyPr>
          <a:lstStyle/>
          <a:p>
            <a:r>
              <a:rPr lang="en-US" sz="2800" dirty="0"/>
              <a:t>Join the Prayer Mobilization,  Seek  and  Find the Lord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657253" y="1165226"/>
            <a:ext cx="814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A HALF-MILLION MOBILIZED TO </a:t>
            </a:r>
            <a:r>
              <a:rPr lang="en-US" sz="36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PRAY</a:t>
            </a:r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: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FB90C0-4B9F-F244-A37D-446AF641ED8B}"/>
              </a:ext>
            </a:extLst>
          </p:cNvPr>
          <p:cNvSpPr txBox="1"/>
          <p:nvPr/>
        </p:nvSpPr>
        <p:spPr>
          <a:xfrm>
            <a:off x="1084931" y="3100478"/>
            <a:ext cx="7074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us to hear His voice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us to see what He is blessing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For us to know His  Vision, His Plan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0274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84931" y="2017034"/>
            <a:ext cx="7712712" cy="11071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32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This is an invitation to be heard:</a:t>
            </a:r>
            <a:br>
              <a:rPr lang="en-US" sz="32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</a:b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0AC5E6-98DF-A24F-A478-415B43D9A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5158101"/>
            <a:ext cx="7315200" cy="914400"/>
          </a:xfrm>
        </p:spPr>
        <p:txBody>
          <a:bodyPr>
            <a:normAutofit/>
          </a:bodyPr>
          <a:lstStyle/>
          <a:p>
            <a:r>
              <a:rPr lang="en-US" sz="2800" dirty="0"/>
              <a:t>Join the discussion mobilization, take the survey, speak up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657253" y="1165226"/>
            <a:ext cx="814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A HALF-MILLION MOBILIZED TO </a:t>
            </a:r>
            <a:r>
              <a:rPr lang="en-US" sz="36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SPEAK</a:t>
            </a:r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:</a:t>
            </a:r>
            <a:endParaRPr lang="en-US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93E2CF-4B76-AA4D-9717-530C3F414C6C}"/>
              </a:ext>
            </a:extLst>
          </p:cNvPr>
          <p:cNvSpPr txBox="1"/>
          <p:nvPr/>
        </p:nvSpPr>
        <p:spPr>
          <a:xfrm>
            <a:off x="1084931" y="3104017"/>
            <a:ext cx="70745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A call to share what the Spirit is saying to and doing  through the Church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Every voice in our region matters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cs typeface="Arial" panose="020B0604020202020204" pitchFamily="34" charset="0"/>
                <a:sym typeface="Helvetica Neue"/>
              </a:rPr>
              <a:t>Our combined voice will unify us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5150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84931" y="2017033"/>
            <a:ext cx="7712712" cy="226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marR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32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We believe we can discover what God is saying to/ doing in the Church and align our vision, values, plans, strategies and resources with His Plan</a:t>
            </a: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657253" y="1165226"/>
            <a:ext cx="814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WHY</a:t>
            </a:r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A HALF-MILLION MOBILIZATION?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12937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5AFDC3-2DD9-7747-822D-787A4DBB8A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22699453" y="11969053"/>
            <a:ext cx="1134984" cy="148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D3FC8BF-EB3C-8741-B443-15BD792780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8"/>
          <a:stretch/>
        </p:blipFill>
        <p:spPr>
          <a:xfrm>
            <a:off x="9480977" y="1765391"/>
            <a:ext cx="2566725" cy="3362055"/>
          </a:xfrm>
          <a:prstGeom prst="rect">
            <a:avLst/>
          </a:prstGeo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9649A214-13A3-574A-8FDD-4A0E0F8D790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84931" y="2017033"/>
            <a:ext cx="7712712" cy="171958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/>
          </a:bodyPr>
          <a:lstStyle/>
          <a:p>
            <a:pPr defTabSz="825500" hangingPunct="0">
              <a:lnSpc>
                <a:spcPct val="100000"/>
              </a:lnSpc>
              <a:spcBef>
                <a:spcPts val="0"/>
              </a:spcBef>
            </a:pPr>
            <a:r>
              <a:rPr lang="en-US" sz="32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We believe God’s desire is to bring </a:t>
            </a:r>
            <a:r>
              <a:rPr lang="en-US" sz="3200" b="1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RENEWAL</a:t>
            </a:r>
            <a:r>
              <a:rPr lang="en-US" sz="32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and </a:t>
            </a:r>
            <a:r>
              <a:rPr lang="en-US" sz="3200" b="1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RESURGENCE</a:t>
            </a:r>
            <a:r>
              <a:rPr lang="en-US" sz="3200" spc="0" dirty="0">
                <a:solidFill>
                  <a:schemeClr val="bg1"/>
                </a:solidFill>
                <a:latin typeface="+mn-lt"/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in the Church of the Nazarene!</a:t>
            </a:r>
            <a:endParaRPr kumimoji="0" lang="en-US" sz="3200" b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EFAC5-558B-B940-9AAF-9FC50C7D38E9}"/>
              </a:ext>
            </a:extLst>
          </p:cNvPr>
          <p:cNvSpPr txBox="1"/>
          <p:nvPr/>
        </p:nvSpPr>
        <p:spPr>
          <a:xfrm>
            <a:off x="657253" y="1165226"/>
            <a:ext cx="814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WHY</a:t>
            </a:r>
            <a:r>
              <a:rPr lang="en-US" sz="3600" dirty="0">
                <a:solidFill>
                  <a:schemeClr val="bg1"/>
                </a:solidFill>
                <a:ea typeface="Lato Light" panose="020F0502020204030203" pitchFamily="34" charset="0"/>
                <a:cs typeface="Arial" panose="020B0604020202020204" pitchFamily="34" charset="0"/>
                <a:sym typeface="Helvetica Neue"/>
              </a:rPr>
              <a:t> A HALF-MILLION MOBILIZATION?</a:t>
            </a:r>
            <a:endParaRPr lang="en-US" sz="3600" dirty="0"/>
          </a:p>
        </p:txBody>
      </p:sp>
      <p:sp>
        <p:nvSpPr>
          <p:cNvPr id="6" name="Title 8">
            <a:extLst>
              <a:ext uri="{FF2B5EF4-FFF2-40B4-BE49-F238E27FC236}">
                <a16:creationId xmlns:a16="http://schemas.microsoft.com/office/drawing/2014/main" id="{CB91DA5F-C016-224B-B766-2E86D5A42D2F}"/>
              </a:ext>
            </a:extLst>
          </p:cNvPr>
          <p:cNvSpPr txBox="1">
            <a:spLocks/>
          </p:cNvSpPr>
          <p:nvPr/>
        </p:nvSpPr>
        <p:spPr>
          <a:xfrm>
            <a:off x="1084931" y="3892773"/>
            <a:ext cx="7712712" cy="2469345"/>
          </a:xfrm>
          <a:prstGeom prst="rect">
            <a:avLst/>
          </a:prstGeo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marL="457200" indent="-457200" defTabSz="825500" hangingPunc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We look forward to a new day, and a fresh wind on our people and Church in USA/Canada!</a:t>
            </a:r>
          </a:p>
        </p:txBody>
      </p:sp>
      <p:sp>
        <p:nvSpPr>
          <p:cNvPr id="7" name="Title 8">
            <a:extLst>
              <a:ext uri="{FF2B5EF4-FFF2-40B4-BE49-F238E27FC236}">
                <a16:creationId xmlns:a16="http://schemas.microsoft.com/office/drawing/2014/main" id="{232D0753-770C-6249-9F87-AA9CE8EAAA25}"/>
              </a:ext>
            </a:extLst>
          </p:cNvPr>
          <p:cNvSpPr txBox="1">
            <a:spLocks/>
          </p:cNvSpPr>
          <p:nvPr/>
        </p:nvSpPr>
        <p:spPr>
          <a:xfrm>
            <a:off x="1084931" y="4824539"/>
            <a:ext cx="7712712" cy="1304119"/>
          </a:xfrm>
          <a:prstGeom prst="rect">
            <a:avLst/>
          </a:prstGeo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marL="457200" indent="-457200" defTabSz="825500" hangingPunc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We look forward to a new day for renewed growth and impact of the Church in USA/Canada!</a:t>
            </a:r>
            <a:endParaRPr lang="en-US" sz="2400" spc="0" dirty="0">
              <a:solidFill>
                <a:schemeClr val="bg1"/>
              </a:solidFill>
              <a:ea typeface="Lato Light" panose="020F0502020204030203" pitchFamily="34" charset="0"/>
              <a:cs typeface="Arial" panose="020B060402020202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59872577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Custom 4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207D93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</TotalTime>
  <Words>723</Words>
  <Application>Microsoft Macintosh PowerPoint</Application>
  <PresentationFormat>Widescreen</PresentationFormat>
  <Paragraphs>101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Corbel</vt:lpstr>
      <vt:lpstr>Helvetica Neue</vt:lpstr>
      <vt:lpstr>Lato Light</vt:lpstr>
      <vt:lpstr>Wingdings 2</vt:lpstr>
      <vt:lpstr>Frame</vt:lpstr>
      <vt:lpstr>PowerPoint Presentation</vt:lpstr>
      <vt:lpstr>“For I know the plans I have for you,” declares the Lord, “plans to prosper you and not to harm you, plans to give you hope and a future. Then you will call on me and come and pray to me, and I will listen to you. You will seek me and find me when you seek me with all your heart. I will be found by you,” declares the Lord  - Jeremiah 29:11-14a</vt:lpstr>
      <vt:lpstr>Has two intersecting elements:  </vt:lpstr>
      <vt:lpstr>For the Lord’s PROTECTION … </vt:lpstr>
      <vt:lpstr>For the Lord’s DIRECTION … </vt:lpstr>
      <vt:lpstr>For the Lord’s REVELATION … </vt:lpstr>
      <vt:lpstr>This is an invitation to be heard: </vt:lpstr>
      <vt:lpstr>We believe we can discover what God is saying to/ doing in the Church and align our vision, values, plans, strategies and resources with His Plan</vt:lpstr>
      <vt:lpstr>We believe God’s desire is to bring RENEWAL and RESURGENCE in the Church of the Nazarene!</vt:lpstr>
      <vt:lpstr> </vt:lpstr>
      <vt:lpstr> </vt:lpstr>
      <vt:lpstr>PowerPoint Presentation</vt:lpstr>
      <vt:lpstr> </vt:lpstr>
      <vt:lpstr>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Stanley Reeder</dc:creator>
  <cp:lastModifiedBy>Microsoft Office User</cp:lastModifiedBy>
  <cp:revision>20</cp:revision>
  <dcterms:created xsi:type="dcterms:W3CDTF">2021-08-24T19:34:45Z</dcterms:created>
  <dcterms:modified xsi:type="dcterms:W3CDTF">2021-10-01T17:40:23Z</dcterms:modified>
</cp:coreProperties>
</file>