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5" r:id="rId11"/>
    <p:sldId id="273" r:id="rId12"/>
    <p:sldId id="283" r:id="rId13"/>
    <p:sldId id="285" r:id="rId14"/>
    <p:sldId id="278" r:id="rId15"/>
    <p:sldId id="281" r:id="rId16"/>
    <p:sldId id="277"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DA258-1AFE-4C95-A404-27FF743C78D2}" v="4" dt="2021-03-31T15:18:52.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8"/>
    <p:restoredTop sz="81250" autoAdjust="0"/>
  </p:normalViewPr>
  <p:slideViewPr>
    <p:cSldViewPr snapToGrid="0">
      <p:cViewPr varScale="1">
        <p:scale>
          <a:sx n="115" d="100"/>
          <a:sy n="115" d="100"/>
        </p:scale>
        <p:origin x="1984"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200" d="100"/>
          <a:sy n="200" d="100"/>
        </p:scale>
        <p:origin x="1440" y="-16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t>Peter – 2 minutes / then Bruce:</a:t>
            </a:r>
          </a:p>
          <a:p>
            <a:pPr marL="171450" lvl="0" indent="-171450" algn="l" rtl="0">
              <a:spcBef>
                <a:spcPts val="0"/>
              </a:spcBef>
              <a:spcAft>
                <a:spcPts val="0"/>
              </a:spcAft>
            </a:pPr>
            <a:r>
              <a:rPr lang="en-US" sz="1200" b="0" dirty="0"/>
              <a:t>Speaker introductions:</a:t>
            </a:r>
          </a:p>
          <a:p>
            <a:pPr marL="628650" lvl="1" indent="-171450"/>
            <a:r>
              <a:rPr lang="en-US" sz="1200" b="0" dirty="0"/>
              <a:t>Peter, </a:t>
            </a:r>
            <a:r>
              <a:rPr lang="en-US" sz="1200" dirty="0"/>
              <a:t>Asst Sheriff Bruce Chase, Dr. Bob Ross-TCE, Karen Tamis-DHS consultant, Michelle Parris-Vera Institute, Diana Zuniga-DHS and Reentry Health Advisory Collaborative, Troy Vaughn-LARRP, Herb Hatanaka-SSG, Tracey Whitney-DA, </a:t>
            </a:r>
            <a:r>
              <a:rPr lang="en-US" sz="1200" dirty="0" err="1"/>
              <a:t>Eunisses</a:t>
            </a:r>
            <a:r>
              <a:rPr lang="en-US" sz="1200" dirty="0"/>
              <a:t> Hernandez-La </a:t>
            </a:r>
            <a:r>
              <a:rPr lang="en-US" sz="1200" dirty="0" err="1"/>
              <a:t>Defensa</a:t>
            </a:r>
            <a:endParaRPr lang="en-US" sz="1200" b="0" dirty="0"/>
          </a:p>
          <a:p>
            <a:pPr marL="171450" lvl="0" indent="-171450" algn="l" rtl="0">
              <a:spcBef>
                <a:spcPts val="0"/>
              </a:spcBef>
              <a:spcAft>
                <a:spcPts val="0"/>
              </a:spcAft>
            </a:pPr>
            <a:r>
              <a:rPr lang="en-US" sz="1200" b="0" dirty="0"/>
              <a:t>Collaboration between ODR and LASD</a:t>
            </a:r>
          </a:p>
          <a:p>
            <a:pPr marL="171450" lvl="0" indent="-171450" algn="l" rtl="0">
              <a:spcBef>
                <a:spcPts val="0"/>
              </a:spcBef>
              <a:spcAft>
                <a:spcPts val="0"/>
              </a:spcAft>
            </a:pPr>
            <a:r>
              <a:rPr lang="en-US" sz="1200" b="0" dirty="0"/>
              <a:t>Tremendous amount of work on heels of ATI, covid releases, to keep population down and continue reductions to close MCJ</a:t>
            </a:r>
          </a:p>
          <a:p>
            <a:pPr marL="0" lvl="0" indent="0" algn="l" rtl="0">
              <a:spcBef>
                <a:spcPts val="0"/>
              </a:spcBef>
              <a:spcAft>
                <a:spcPts val="0"/>
              </a:spcAft>
              <a:buNone/>
            </a:pPr>
            <a:endParaRPr lang="en-US" b="1" dirty="0"/>
          </a:p>
          <a:p>
            <a:pPr marL="0" lvl="0" indent="0" algn="l" rtl="0">
              <a:spcBef>
                <a:spcPts val="0"/>
              </a:spcBef>
              <a:spcAft>
                <a:spcPts val="0"/>
              </a:spcAft>
              <a:buNone/>
            </a:pPr>
            <a:endParaRPr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7a8ba3ac5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7a8ba3ac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Karen</a:t>
            </a:r>
          </a:p>
          <a:p>
            <a:pPr marL="171450" lvl="0" indent="-171450" algn="l" rtl="0">
              <a:spcBef>
                <a:spcPts val="0"/>
              </a:spcBef>
              <a:spcAft>
                <a:spcPts val="0"/>
              </a:spcAft>
            </a:pPr>
            <a:r>
              <a:rPr lang="en-US" b="0" dirty="0"/>
              <a:t>Provide overview of plan – three main components</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The plan involves some logistical changes within the jail system—including some shifting of functions and populations within the remaining 6 facilities, like clearing out space in CRDF and Twin Towers and moving the MOSH (medical services)—but will not rely on overcrowding the other jails or expansions to jails.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7a8ba3ac5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c7a8ba3ac5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Karen – describe process and task</a:t>
            </a:r>
          </a:p>
          <a:p>
            <a:pPr marL="171450" lvl="0" indent="-171450" algn="l" rtl="0">
              <a:spcBef>
                <a:spcPts val="0"/>
              </a:spcBef>
              <a:spcAft>
                <a:spcPts val="0"/>
              </a:spcAft>
            </a:pPr>
            <a:r>
              <a:rPr lang="en-US" b="0" dirty="0"/>
              <a:t>Created ad hoc team of legal stakeholders and service providers to review data, discuss case stories, talk through challenges and how to address them</a:t>
            </a:r>
          </a:p>
          <a:p>
            <a:pPr marL="171450" lvl="0" indent="-171450" algn="l" rtl="0">
              <a:spcBef>
                <a:spcPts val="0"/>
              </a:spcBef>
              <a:spcAft>
                <a:spcPts val="0"/>
              </a:spcAft>
            </a:pPr>
            <a:r>
              <a:rPr lang="en-US" b="0" dirty="0"/>
              <a:t>Met also with representatives of the LA City Attorney Office, DA, PD and APD and incorporated feedback/input into final report, secured support from each office</a:t>
            </a:r>
          </a:p>
          <a:p>
            <a:pPr marL="171450" lvl="0" indent="-171450" algn="l" rtl="0">
              <a:spcBef>
                <a:spcPts val="0"/>
              </a:spcBef>
              <a:spcAft>
                <a:spcPts val="0"/>
              </a:spcAft>
            </a:pPr>
            <a:endParaRPr b="0" dirty="0"/>
          </a:p>
        </p:txBody>
      </p:sp>
    </p:spTree>
    <p:extLst>
      <p:ext uri="{BB962C8B-B14F-4D97-AF65-F5344CB8AC3E}">
        <p14:creationId xmlns:p14="http://schemas.microsoft.com/office/powerpoint/2010/main" val="123954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7a8ba3ac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7a8ba3ac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Michelle P</a:t>
            </a:r>
          </a:p>
          <a:p>
            <a:pPr marL="171450" lvl="0" indent="-171450" algn="l" rtl="0">
              <a:spcBef>
                <a:spcPts val="0"/>
              </a:spcBef>
              <a:spcAft>
                <a:spcPts val="0"/>
              </a:spcAft>
            </a:pPr>
            <a:r>
              <a:rPr lang="en-US" b="0" dirty="0"/>
              <a:t>Estimated how to achieve reduction goal </a:t>
            </a:r>
          </a:p>
          <a:p>
            <a:pPr marL="171450" lvl="0" indent="-171450" algn="l" rtl="0">
              <a:spcBef>
                <a:spcPts val="0"/>
              </a:spcBef>
              <a:spcAft>
                <a:spcPts val="0"/>
              </a:spcAft>
            </a:pPr>
            <a:r>
              <a:rPr lang="en-US" b="0" dirty="0"/>
              <a:t>Describe critical considerations</a:t>
            </a:r>
          </a:p>
          <a:p>
            <a:pPr marL="171450" lvl="0" indent="-171450" algn="l" rtl="0">
              <a:spcBef>
                <a:spcPts val="0"/>
              </a:spcBef>
              <a:spcAft>
                <a:spcPts val="0"/>
              </a:spcAft>
            </a:pPr>
            <a:r>
              <a:rPr lang="en-US" b="0" dirty="0"/>
              <a:t>Mention population reductions in other jurisdictions and timeline for that / how they did it</a:t>
            </a:r>
          </a:p>
          <a:p>
            <a:pPr marL="171450" lvl="0" indent="-171450" algn="l" rtl="0">
              <a:spcBef>
                <a:spcPts val="0"/>
              </a:spcBef>
              <a:spcAft>
                <a:spcPts val="0"/>
              </a:spcAft>
            </a:pPr>
            <a:r>
              <a:rPr lang="en-US" b="0" dirty="0"/>
              <a:t>Describe dashboard idea for accountability – once implemented is population going and staying down</a:t>
            </a:r>
          </a:p>
          <a:p>
            <a:pPr marL="171450" lvl="0" indent="-171450" algn="l" rtl="0">
              <a:spcBef>
                <a:spcPts val="0"/>
              </a:spcBef>
              <a:spcAft>
                <a:spcPts val="0"/>
              </a:spcAft>
            </a:pPr>
            <a:endParaRPr lang="en-US" b="0" dirty="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325621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7a8ba3ac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7a8ba3ac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Michelle – 1 minute</a:t>
            </a:r>
            <a:endParaRPr lang="en-US" b="0" dirty="0"/>
          </a:p>
          <a:p>
            <a:pPr marL="171450" lvl="0" indent="-171450" algn="l" rtl="0">
              <a:spcBef>
                <a:spcPts val="0"/>
              </a:spcBef>
              <a:spcAft>
                <a:spcPts val="0"/>
              </a:spcAft>
            </a:pPr>
            <a:r>
              <a:rPr lang="en-US" b="0" dirty="0"/>
              <a:t>Connected to focus populations for diversion, many, not all, will need supported releases into residential and high level of services in the community</a:t>
            </a:r>
          </a:p>
          <a:p>
            <a:pPr marL="171450" lvl="0" indent="-171450" algn="l" rtl="0">
              <a:spcBef>
                <a:spcPts val="0"/>
              </a:spcBef>
              <a:spcAft>
                <a:spcPts val="0"/>
              </a:spcAft>
            </a:pPr>
            <a:r>
              <a:rPr lang="en-US" b="0" dirty="0"/>
              <a:t>Turn over to Troy to describe the community expansion recommendations</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Troy – 2 minutes</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To implement Board’s ‘care first’ approach—especially for the most vulnerable—the county will need to expand existing residential programs by 4,000 beds over the course of 24 months.</a:t>
            </a:r>
          </a:p>
          <a:p>
            <a:pPr marL="171450" lvl="0" indent="-171450" algn="l" rtl="0">
              <a:spcBef>
                <a:spcPts val="0"/>
              </a:spcBef>
              <a:spcAft>
                <a:spcPts val="0"/>
              </a:spcAft>
            </a:pPr>
            <a:r>
              <a:rPr lang="en-US" sz="1100" b="0" i="0" u="none" strike="noStrike" cap="none" dirty="0">
                <a:solidFill>
                  <a:srgbClr val="000000"/>
                </a:solidFill>
                <a:effectLst/>
                <a:latin typeface="Arial"/>
                <a:cs typeface="Arial"/>
                <a:sym typeface="Arial"/>
              </a:rPr>
              <a:t>Focus on highly vulnerable populations that need residential services at release (1) mental health, (2) chronic medical conditions, (3) SUD / co-occurring disorder, (4) homeless</a:t>
            </a:r>
            <a:endParaRPr lang="en-US" b="0" dirty="0"/>
          </a:p>
          <a:p>
            <a:pPr marL="171450" lvl="0" indent="-171450" algn="l" rtl="0">
              <a:spcBef>
                <a:spcPts val="0"/>
              </a:spcBef>
              <a:spcAft>
                <a:spcPts val="0"/>
              </a:spcAft>
            </a:pPr>
            <a:r>
              <a:rPr lang="en-US" b="0" dirty="0"/>
              <a:t>Providers can and ready to add beds if resourced appropriately</a:t>
            </a:r>
          </a:p>
          <a:p>
            <a:pPr marL="171450" lvl="0" indent="-171450" algn="l" rtl="0">
              <a:spcBef>
                <a:spcPts val="0"/>
              </a:spcBef>
              <a:spcAft>
                <a:spcPts val="0"/>
              </a:spcAft>
            </a:pPr>
            <a:r>
              <a:rPr lang="en-US" b="0" dirty="0"/>
              <a:t>Developing capacity through ATI, Measure J, other sources </a:t>
            </a:r>
          </a:p>
          <a:p>
            <a:pPr marL="171450" lvl="0" indent="-171450" algn="l" rtl="0">
              <a:spcBef>
                <a:spcPts val="0"/>
              </a:spcBef>
              <a:spcAft>
                <a:spcPts val="0"/>
              </a:spcAft>
            </a:pPr>
            <a:r>
              <a:rPr lang="en-US" b="0" dirty="0"/>
              <a:t>No getting around the need to expand the beds for justice population to move people out and stop relying on jail for mental health care</a:t>
            </a:r>
          </a:p>
          <a:p>
            <a:pPr marL="171450" lvl="0" indent="-171450" algn="l" rtl="0">
              <a:spcBef>
                <a:spcPts val="0"/>
              </a:spcBef>
              <a:spcAft>
                <a:spcPts val="0"/>
              </a:spcAft>
            </a:pPr>
            <a:endParaRPr lang="en-US" b="0" dirty="0"/>
          </a:p>
          <a:p>
            <a:pPr marL="0" lvl="0" indent="0" algn="l" rtl="0">
              <a:spcBef>
                <a:spcPts val="0"/>
              </a:spcBef>
              <a:spcAft>
                <a:spcPts val="0"/>
              </a:spcAft>
              <a:buNone/>
            </a:pPr>
            <a:r>
              <a:rPr lang="en-US" b="1" dirty="0"/>
              <a:t>Tracey – 2 minutes</a:t>
            </a:r>
          </a:p>
          <a:p>
            <a:pPr marL="171450" lvl="0" indent="-171450" algn="l" rtl="0">
              <a:spcBef>
                <a:spcPts val="0"/>
              </a:spcBef>
              <a:spcAft>
                <a:spcPts val="0"/>
              </a:spcAft>
            </a:pPr>
            <a:r>
              <a:rPr lang="en-US" b="0" dirty="0"/>
              <a:t>Constantly looking for beds in courtrooms </a:t>
            </a:r>
          </a:p>
          <a:p>
            <a:pPr marL="171450" lvl="0" indent="-171450" algn="l" rtl="0">
              <a:spcBef>
                <a:spcPts val="0"/>
              </a:spcBef>
              <a:spcAft>
                <a:spcPts val="0"/>
              </a:spcAft>
            </a:pPr>
            <a:r>
              <a:rPr lang="en-US" b="0" dirty="0"/>
              <a:t>Prosecutors and judges would use them if they existed</a:t>
            </a:r>
          </a:p>
          <a:p>
            <a:pPr marL="171450" lvl="0" indent="-171450" algn="l" rtl="0">
              <a:spcBef>
                <a:spcPts val="0"/>
              </a:spcBef>
              <a:spcAft>
                <a:spcPts val="0"/>
              </a:spcAft>
            </a:pPr>
            <a:r>
              <a:rPr lang="en-US" b="0" dirty="0"/>
              <a:t>We have programs that work that need expansion</a:t>
            </a: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03684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c7a8ba3ac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c7a8ba3ac5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Herb – 5 minutes</a:t>
            </a:r>
            <a:endParaRPr lang="en-US" b="0" dirty="0"/>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To build this out, the county will need to invest $12-23 million in capital costs and $237 million for treatment for first year. </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Once in place, the costs of treatment and housing are reduced, and some are reimbursed by other sources (some programs </a:t>
            </a:r>
            <a:r>
              <a:rPr lang="en-US" sz="1100" b="0" i="0" u="none" strike="noStrike" cap="none" dirty="0" err="1">
                <a:solidFill>
                  <a:srgbClr val="000000"/>
                </a:solidFill>
                <a:effectLst/>
                <a:latin typeface="Arial"/>
                <a:ea typeface="Arial"/>
                <a:cs typeface="Arial"/>
                <a:sym typeface="Arial"/>
              </a:rPr>
              <a:t>MediCal</a:t>
            </a:r>
            <a:r>
              <a:rPr lang="en-US" sz="1100" b="0" i="0" u="none" strike="noStrike" cap="none" dirty="0">
                <a:solidFill>
                  <a:srgbClr val="000000"/>
                </a:solidFill>
                <a:effectLst/>
                <a:latin typeface="Arial"/>
                <a:ea typeface="Arial"/>
                <a:cs typeface="Arial"/>
                <a:sym typeface="Arial"/>
              </a:rPr>
              <a:t>, others like DHS/ODR will rely on changes to </a:t>
            </a:r>
            <a:r>
              <a:rPr lang="en-US" sz="1100" b="0" i="0" u="none" strike="noStrike" cap="none" dirty="0" err="1">
                <a:solidFill>
                  <a:srgbClr val="000000"/>
                </a:solidFill>
                <a:effectLst/>
                <a:latin typeface="Arial"/>
                <a:ea typeface="Arial"/>
                <a:cs typeface="Arial"/>
                <a:sym typeface="Arial"/>
              </a:rPr>
              <a:t>CalAIM</a:t>
            </a:r>
            <a:r>
              <a:rPr lang="en-US" dirty="0"/>
              <a:t>, AB109, etc.)</a:t>
            </a:r>
            <a:endParaRPr lang="en-US" sz="1100" b="0" i="0" u="none" strike="noStrike" cap="none" dirty="0">
              <a:solidFill>
                <a:srgbClr val="000000"/>
              </a:solidFill>
              <a:effectLst/>
              <a:latin typeface="Arial"/>
              <a:ea typeface="Arial"/>
              <a:cs typeface="Arial"/>
              <a:sym typeface="Arial"/>
            </a:endParaRPr>
          </a:p>
          <a:p>
            <a:pPr marL="171450" lvl="0" indent="-171450" algn="l" rtl="0">
              <a:spcBef>
                <a:spcPts val="0"/>
              </a:spcBef>
              <a:spcAft>
                <a:spcPts val="0"/>
              </a:spcAft>
            </a:pPr>
            <a:r>
              <a:rPr lang="en-US" dirty="0"/>
              <a:t>U</a:t>
            </a:r>
            <a:r>
              <a:rPr lang="en-US" sz="1100" b="0" i="0" u="none" strike="noStrike" cap="none" dirty="0">
                <a:solidFill>
                  <a:srgbClr val="000000"/>
                </a:solidFill>
                <a:effectLst/>
                <a:latin typeface="Arial"/>
                <a:ea typeface="Arial"/>
                <a:cs typeface="Arial"/>
                <a:sym typeface="Arial"/>
              </a:rPr>
              <a:t>ltimately the treatment costs for the MH population are cheaper AND more effective in the community than in the jail.</a:t>
            </a:r>
            <a:endParaRPr lang="en-US" b="0" dirty="0"/>
          </a:p>
        </p:txBody>
      </p:sp>
    </p:spTree>
    <p:extLst>
      <p:ext uri="{BB962C8B-B14F-4D97-AF65-F5344CB8AC3E}">
        <p14:creationId xmlns:p14="http://schemas.microsoft.com/office/powerpoint/2010/main" val="62651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c7a8ba3ac5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c7a8ba3ac5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Eunisses-2 minutes</a:t>
            </a:r>
            <a:endParaRPr lang="en-US" b="0" dirty="0"/>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Important action / implementation steps – this is what the Board can do now, some underway already</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The County now has two places where important planning and implementation is happening that connects to MCJ closure - JPRC and ATI, plus GRAC - we envision all bodies will have important roles to play in implementing MCJ closure </a:t>
            </a:r>
          </a:p>
          <a:p>
            <a:pPr marL="171450" lvl="0" indent="-171450" algn="l" rtl="0">
              <a:spcBef>
                <a:spcPts val="0"/>
              </a:spcBef>
              <a:spcAft>
                <a:spcPts val="0"/>
              </a:spcAft>
            </a:pPr>
            <a:endParaRPr lang="en-US" b="0" dirty="0"/>
          </a:p>
        </p:txBody>
      </p:sp>
    </p:spTree>
    <p:extLst>
      <p:ext uri="{BB962C8B-B14F-4D97-AF65-F5344CB8AC3E}">
        <p14:creationId xmlns:p14="http://schemas.microsoft.com/office/powerpoint/2010/main" val="1535524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c7a8ba3ac5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c7a8ba3ac5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a:t>Eunisses</a:t>
            </a:r>
            <a:r>
              <a:rPr lang="en-US" b="1" dirty="0"/>
              <a:t> – 2 minutes</a:t>
            </a:r>
            <a:endParaRPr lang="en-US" b="0" dirty="0"/>
          </a:p>
          <a:p>
            <a:pPr marL="171450" lvl="0" indent="-171450" algn="l" rtl="0">
              <a:spcBef>
                <a:spcPts val="0"/>
              </a:spcBef>
              <a:spcAft>
                <a:spcPts val="0"/>
              </a:spcAft>
            </a:pPr>
            <a:r>
              <a:rPr lang="en-US" b="0" dirty="0"/>
              <a:t>Key takeaways – urgency</a:t>
            </a:r>
          </a:p>
          <a:p>
            <a:pPr marL="171450" lvl="0" indent="-171450" algn="l" rtl="0">
              <a:spcBef>
                <a:spcPts val="0"/>
              </a:spcBef>
              <a:spcAft>
                <a:spcPts val="0"/>
              </a:spcAft>
            </a:pPr>
            <a:r>
              <a:rPr lang="en-US" b="0" dirty="0"/>
              <a:t>Cannot wait for more study</a:t>
            </a:r>
          </a:p>
          <a:p>
            <a:pPr marL="0" lvl="0" indent="0" algn="l" rtl="0">
              <a:spcBef>
                <a:spcPts val="0"/>
              </a:spcBef>
              <a:spcAft>
                <a:spcPts val="0"/>
              </a:spcAft>
              <a:buNone/>
            </a:pPr>
            <a:endParaRPr lang="en-US"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7a8ba3ac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7a8ba3ac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Dr. Ross – why close MCJ? 2 minutes</a:t>
            </a:r>
          </a:p>
          <a:p>
            <a:pPr marL="171450" lvl="0" indent="-171450" algn="l" rtl="0">
              <a:spcBef>
                <a:spcPts val="0"/>
              </a:spcBef>
              <a:spcAft>
                <a:spcPts val="0"/>
              </a:spcAft>
            </a:pPr>
            <a:r>
              <a:rPr lang="en-US" b="0" dirty="0"/>
              <a:t>Board and community have long made it clear that MCJ must be closed </a:t>
            </a:r>
          </a:p>
          <a:p>
            <a:pPr marL="171450" lvl="0" indent="-171450" algn="l" rtl="0">
              <a:spcBef>
                <a:spcPts val="0"/>
              </a:spcBef>
              <a:spcAft>
                <a:spcPts val="0"/>
              </a:spcAft>
            </a:pPr>
            <a:r>
              <a:rPr lang="en-US" b="0" dirty="0"/>
              <a:t>Board made the decision not to replace it with a new jail or build a new women’s jail and instead invest in communities – that’s where ATI was born</a:t>
            </a:r>
          </a:p>
          <a:p>
            <a:pPr marL="171450" lvl="0" indent="-171450" algn="l" rtl="0">
              <a:spcBef>
                <a:spcPts val="0"/>
              </a:spcBef>
              <a:spcAft>
                <a:spcPts val="0"/>
              </a:spcAft>
            </a:pPr>
            <a:r>
              <a:rPr lang="en-US" b="0" dirty="0"/>
              <a:t>This is the plan for how to expand reductions, equitably, and finally close MCJ, after years of study and plans and reports</a:t>
            </a:r>
          </a:p>
          <a:p>
            <a:pPr marL="171450" lvl="0" indent="-171450" algn="l" rtl="0">
              <a:spcBef>
                <a:spcPts val="0"/>
              </a:spcBef>
              <a:spcAft>
                <a:spcPts val="0"/>
              </a:spcAft>
            </a:pPr>
            <a:endParaRPr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7a8ba3ac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7a8ba3ac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Dr. Ross – share context for MCJ Closure motion – 2 minutes</a:t>
            </a:r>
            <a:endParaRPr lang="en-US" b="0" dirty="0"/>
          </a:p>
          <a:p>
            <a:pPr marL="171450" lvl="0" indent="-171450" algn="l" rtl="0">
              <a:spcBef>
                <a:spcPts val="0"/>
              </a:spcBef>
              <a:spcAft>
                <a:spcPts val="0"/>
              </a:spcAft>
            </a:pPr>
            <a:r>
              <a:rPr lang="en-US" b="0" dirty="0"/>
              <a:t>March 10 ATI report submission, describing road map for healthier, safer communities</a:t>
            </a:r>
          </a:p>
          <a:p>
            <a:pPr marL="171450" lvl="0" indent="-171450" algn="l" rtl="0">
              <a:spcBef>
                <a:spcPts val="0"/>
              </a:spcBef>
              <a:spcAft>
                <a:spcPts val="0"/>
              </a:spcAft>
            </a:pPr>
            <a:r>
              <a:rPr lang="en-US" b="0" dirty="0"/>
              <a:t>COVID hit and health and justice agencies reduced population by 5,000</a:t>
            </a:r>
          </a:p>
          <a:p>
            <a:pPr marL="171450" lvl="0" indent="-171450" algn="l" rtl="0">
              <a:spcBef>
                <a:spcPts val="0"/>
              </a:spcBef>
              <a:spcAft>
                <a:spcPts val="0"/>
              </a:spcAft>
            </a:pPr>
            <a:r>
              <a:rPr lang="en-US" b="0" dirty="0"/>
              <a:t>Releases did not improve racial disparities especially for Black people, or health disparities – mental health population continued to rise as percentage of overall population (now at 40% - more than 6,000 people)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Many of the recommendations on how to do this are consistent with things the Board has already invested in and expressed an interest in doing more on - like de-</a:t>
            </a:r>
            <a:r>
              <a:rPr lang="en-US" sz="1100" b="0" i="0" u="none" strike="noStrike" cap="none" dirty="0" err="1">
                <a:solidFill>
                  <a:srgbClr val="000000"/>
                </a:solidFill>
                <a:effectLst/>
                <a:latin typeface="Arial"/>
                <a:ea typeface="Arial"/>
                <a:cs typeface="Arial"/>
                <a:sym typeface="Arial"/>
              </a:rPr>
              <a:t>carcerating</a:t>
            </a:r>
            <a:r>
              <a:rPr lang="en-US" sz="1100" b="0" i="0" u="none" strike="noStrike" cap="none" dirty="0">
                <a:solidFill>
                  <a:srgbClr val="000000"/>
                </a:solidFill>
                <a:effectLst/>
                <a:latin typeface="Arial"/>
                <a:ea typeface="Arial"/>
                <a:cs typeface="Arial"/>
                <a:sym typeface="Arial"/>
              </a:rPr>
              <a:t> women and the mental health population - and we will talk more about that and next steps at the end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MCJ Closure motion was part of an arc representing a pivot by the county to a ‘care first, jails last’ approach.</a:t>
            </a:r>
            <a:endParaRPr lang="en-US" b="1"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7a8ba3ac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7a8ba3ac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Karen-participants</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7a8ba3ac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7a8ba3ac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Karen - process</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7a8ba3ac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7a8ba3ac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Diana – 1 minute</a:t>
            </a:r>
            <a:endParaRPr lang="en-US" b="0" dirty="0"/>
          </a:p>
          <a:p>
            <a:pPr marL="171450" lvl="0" indent="-171450" algn="l" rtl="0">
              <a:spcBef>
                <a:spcPts val="0"/>
              </a:spcBef>
              <a:spcAft>
                <a:spcPts val="0"/>
              </a:spcAft>
            </a:pPr>
            <a:r>
              <a:rPr lang="en-US" b="0" dirty="0"/>
              <a:t>Define CERE and membership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7a8ba3ac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7a8ba3ac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Diana – 3 minutes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dirty="0"/>
              <a:t>Cover CERE community engagement, racial equity, PB work</a:t>
            </a:r>
            <a:endParaRPr lang="en-US" b="1" dirty="0"/>
          </a:p>
          <a:p>
            <a:pPr marL="0" lvl="0" indent="0" algn="l" rtl="0">
              <a:spcBef>
                <a:spcPts val="0"/>
              </a:spcBef>
              <a:spcAft>
                <a:spcPts val="0"/>
              </a:spcAft>
              <a:buNone/>
            </a:pP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7a8ba3ac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7a8ba3ac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Karen – reduction goal</a:t>
            </a:r>
            <a:endParaRPr lang="en-US" b="0" dirty="0"/>
          </a:p>
          <a:p>
            <a:pPr marL="171450" lvl="0" indent="-171450" algn="l" rtl="0">
              <a:spcBef>
                <a:spcPts val="0"/>
              </a:spcBef>
              <a:spcAft>
                <a:spcPts val="0"/>
              </a:spcAft>
            </a:pPr>
            <a:r>
              <a:rPr lang="en-US" b="0" dirty="0"/>
              <a:t>Used these numbers for process</a:t>
            </a:r>
          </a:p>
          <a:p>
            <a:pPr marL="171450" lvl="0" indent="-171450" algn="l" rtl="0">
              <a:spcBef>
                <a:spcPts val="0"/>
              </a:spcBef>
              <a:spcAft>
                <a:spcPts val="0"/>
              </a:spcAft>
            </a:pPr>
            <a:r>
              <a:rPr lang="en-US" b="0" dirty="0"/>
              <a:t>Note on transfers – now almost 4,000 and baseline population down to 11,400 roughly</a:t>
            </a:r>
          </a:p>
          <a:p>
            <a:pPr marL="171450" lvl="0" indent="-171450" algn="l" rtl="0">
              <a:spcBef>
                <a:spcPts val="0"/>
              </a:spcBef>
              <a:spcAft>
                <a:spcPts val="0"/>
              </a:spcAft>
            </a:pPr>
            <a:r>
              <a:rPr lang="en-US" b="0" dirty="0"/>
              <a:t>To close MCJ, need to get to a population of 8200-8500</a:t>
            </a:r>
            <a:endParaRPr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7a8ba3ac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7a8ba3ac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Karen</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So, we developed a plan to reduce the population through a ‘care first’ diversion approach, prioritizing 6 groups.</a:t>
            </a:r>
          </a:p>
          <a:p>
            <a:pPr marL="171450" lvl="0" indent="-171450" algn="l" rtl="0">
              <a:spcBef>
                <a:spcPts val="0"/>
              </a:spcBef>
              <a:spcAft>
                <a:spcPts val="0"/>
              </a:spcAft>
            </a:pPr>
            <a:r>
              <a:rPr lang="en-US" sz="1100" b="0" i="0" u="none" strike="noStrike" cap="none" dirty="0">
                <a:solidFill>
                  <a:srgbClr val="000000"/>
                </a:solidFill>
                <a:effectLst/>
                <a:latin typeface="Arial"/>
                <a:cs typeface="Arial"/>
                <a:sym typeface="Arial"/>
              </a:rPr>
              <a:t>3 components to plan</a:t>
            </a:r>
          </a:p>
          <a:p>
            <a:pPr marL="171450" lvl="0" indent="-171450" algn="l" rtl="0">
              <a:spcBef>
                <a:spcPts val="0"/>
              </a:spcBef>
              <a:spcAft>
                <a:spcPts val="0"/>
              </a:spcAft>
            </a:pPr>
            <a:r>
              <a:rPr lang="en-US" sz="1100" b="0" i="0" u="none" strike="noStrike" cap="none" dirty="0">
                <a:solidFill>
                  <a:srgbClr val="000000"/>
                </a:solidFill>
                <a:effectLst/>
                <a:latin typeface="Arial"/>
                <a:cs typeface="Arial"/>
                <a:sym typeface="Arial"/>
              </a:rPr>
              <a:t>A note on the timeline – Board asked for 12-month plan, by end of process stakeholders agreed that 18-24 months was more viable albeit no less urgent or aggressive in terms of decisions and action.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A picture containing person, close&#10;&#10;Description automatically generated"/>
          <p:cNvPicPr preferRelativeResize="0"/>
          <p:nvPr/>
        </p:nvPicPr>
        <p:blipFill>
          <a:blip r:embed="rId3"/>
          <a:stretch>
            <a:fillRect/>
          </a:stretch>
        </p:blipFill>
        <p:spPr>
          <a:xfrm>
            <a:off x="2300" y="4"/>
            <a:ext cx="9141699" cy="5143492"/>
          </a:xfrm>
          <a:prstGeom prst="rect">
            <a:avLst/>
          </a:prstGeom>
          <a:noFill/>
          <a:ln>
            <a:noFill/>
          </a:ln>
        </p:spPr>
      </p:pic>
      <p:sp>
        <p:nvSpPr>
          <p:cNvPr id="55" name="Google Shape;55;p13"/>
          <p:cNvSpPr txBox="1">
            <a:spLocks noGrp="1"/>
          </p:cNvSpPr>
          <p:nvPr>
            <p:ph type="subTitle" idx="1"/>
          </p:nvPr>
        </p:nvSpPr>
        <p:spPr>
          <a:xfrm>
            <a:off x="311700" y="160575"/>
            <a:ext cx="8520600" cy="792600"/>
          </a:xfrm>
          <a:prstGeom prst="rect">
            <a:avLst/>
          </a:prstGeom>
        </p:spPr>
        <p:txBody>
          <a:bodyPr spcFirstLastPara="1" wrap="square" lIns="91425" tIns="91425" rIns="91425" bIns="91425" anchor="b" anchorCtr="0">
            <a:normAutofit fontScale="25000" lnSpcReduction="20000"/>
          </a:bodyPr>
          <a:lstStyle/>
          <a:p>
            <a:pPr marL="0" lvl="0" indent="0" algn="l" rtl="0">
              <a:lnSpc>
                <a:spcPct val="115000"/>
              </a:lnSpc>
              <a:spcBef>
                <a:spcPts val="0"/>
              </a:spcBef>
              <a:spcAft>
                <a:spcPts val="0"/>
              </a:spcAft>
              <a:buClr>
                <a:schemeClr val="dk1"/>
              </a:buClr>
              <a:buSzPct val="100000"/>
              <a:buFont typeface="Arial"/>
              <a:buNone/>
            </a:pPr>
            <a:endParaRPr sz="1100">
              <a:solidFill>
                <a:schemeClr val="dk1"/>
              </a:solidFill>
            </a:endParaRPr>
          </a:p>
          <a:p>
            <a:pPr marL="0" lvl="0" indent="0" algn="ctr" rtl="0">
              <a:lnSpc>
                <a:spcPct val="115000"/>
              </a:lnSpc>
              <a:spcBef>
                <a:spcPts val="0"/>
              </a:spcBef>
              <a:spcAft>
                <a:spcPts val="0"/>
              </a:spcAft>
              <a:buClr>
                <a:schemeClr val="dk1"/>
              </a:buClr>
              <a:buSzPts val="275"/>
              <a:buFont typeface="Arial"/>
              <a:buNone/>
            </a:pPr>
            <a:r>
              <a:rPr lang="en" sz="12800" b="1">
                <a:solidFill>
                  <a:schemeClr val="dk1"/>
                </a:solidFill>
              </a:rPr>
              <a:t>MEN’S CENTRAL JAIL CLOSURE PLAN:</a:t>
            </a:r>
            <a:endParaRPr sz="12800" b="1">
              <a:solidFill>
                <a:schemeClr val="dk1"/>
              </a:solidFill>
            </a:endParaRPr>
          </a:p>
          <a:p>
            <a:pPr marL="0" lvl="0" indent="0" algn="l" rtl="0">
              <a:lnSpc>
                <a:spcPct val="115000"/>
              </a:lnSpc>
              <a:spcBef>
                <a:spcPts val="0"/>
              </a:spcBef>
              <a:spcAft>
                <a:spcPts val="0"/>
              </a:spcAft>
              <a:buClr>
                <a:schemeClr val="dk1"/>
              </a:buClr>
              <a:buSzPct val="39285"/>
              <a:buFont typeface="Arial"/>
              <a:buNone/>
            </a:pPr>
            <a:endParaRPr/>
          </a:p>
        </p:txBody>
      </p:sp>
      <p:sp>
        <p:nvSpPr>
          <p:cNvPr id="56" name="Google Shape;56;p13"/>
          <p:cNvSpPr txBox="1">
            <a:spLocks noGrp="1"/>
          </p:cNvSpPr>
          <p:nvPr>
            <p:ph type="subTitle" idx="1"/>
          </p:nvPr>
        </p:nvSpPr>
        <p:spPr>
          <a:xfrm>
            <a:off x="311700" y="160575"/>
            <a:ext cx="8520600" cy="792600"/>
          </a:xfrm>
          <a:prstGeom prst="rect">
            <a:avLst/>
          </a:prstGeom>
        </p:spPr>
        <p:txBody>
          <a:bodyPr spcFirstLastPara="1" wrap="square" lIns="91425" tIns="91425" rIns="91425" bIns="91425" anchor="b" anchorCtr="0">
            <a:normAutofit fontScale="25000" lnSpcReduction="20000"/>
          </a:bodyPr>
          <a:lstStyle/>
          <a:p>
            <a:pPr marL="0" lvl="0" indent="0" algn="l" rtl="0">
              <a:lnSpc>
                <a:spcPct val="115000"/>
              </a:lnSpc>
              <a:spcBef>
                <a:spcPts val="0"/>
              </a:spcBef>
              <a:spcAft>
                <a:spcPts val="0"/>
              </a:spcAft>
              <a:buNone/>
            </a:pPr>
            <a:endParaRPr sz="1100">
              <a:solidFill>
                <a:schemeClr val="dk1"/>
              </a:solidFill>
            </a:endParaRPr>
          </a:p>
          <a:p>
            <a:pPr marL="0" lvl="0" indent="0" algn="ctr" rtl="0">
              <a:lnSpc>
                <a:spcPct val="115000"/>
              </a:lnSpc>
              <a:spcBef>
                <a:spcPts val="0"/>
              </a:spcBef>
              <a:spcAft>
                <a:spcPts val="0"/>
              </a:spcAft>
              <a:buNone/>
            </a:pPr>
            <a:r>
              <a:rPr lang="en" sz="12800" b="1">
                <a:solidFill>
                  <a:schemeClr val="dk1"/>
                </a:solidFill>
              </a:rPr>
              <a:t>MEN’S CENTRAL JAIL CLOSURE PLAN:</a:t>
            </a:r>
            <a:endParaRPr sz="12800" b="1">
              <a:solidFill>
                <a:schemeClr val="dk1"/>
              </a:solidFill>
            </a:endParaRPr>
          </a:p>
          <a:p>
            <a:pPr marL="0" lvl="0" indent="0" algn="l" rtl="0">
              <a:lnSpc>
                <a:spcPct val="115000"/>
              </a:lnSpc>
              <a:spcBef>
                <a:spcPts val="0"/>
              </a:spcBef>
              <a:spcAft>
                <a:spcPts val="0"/>
              </a:spcAft>
              <a:buNone/>
            </a:pPr>
            <a:endParaRPr/>
          </a:p>
        </p:txBody>
      </p:sp>
      <p:sp>
        <p:nvSpPr>
          <p:cNvPr id="57" name="Google Shape;57;p13"/>
          <p:cNvSpPr txBox="1">
            <a:spLocks noGrp="1"/>
          </p:cNvSpPr>
          <p:nvPr>
            <p:ph type="subTitle" idx="1"/>
          </p:nvPr>
        </p:nvSpPr>
        <p:spPr>
          <a:xfrm>
            <a:off x="311700" y="160575"/>
            <a:ext cx="8520600" cy="792600"/>
          </a:xfrm>
          <a:prstGeom prst="rect">
            <a:avLst/>
          </a:prstGeom>
        </p:spPr>
        <p:txBody>
          <a:bodyPr spcFirstLastPara="1" wrap="square" lIns="91425" tIns="91425" rIns="91425" bIns="91425" anchor="b" anchorCtr="0">
            <a:normAutofit fontScale="25000" lnSpcReduction="20000"/>
          </a:bodyPr>
          <a:lstStyle/>
          <a:p>
            <a:pPr marL="0" lvl="0" indent="0" algn="l" rtl="0">
              <a:lnSpc>
                <a:spcPct val="115000"/>
              </a:lnSpc>
              <a:spcBef>
                <a:spcPts val="0"/>
              </a:spcBef>
              <a:spcAft>
                <a:spcPts val="0"/>
              </a:spcAft>
              <a:buNone/>
            </a:pPr>
            <a:endParaRPr sz="1100">
              <a:solidFill>
                <a:schemeClr val="dk1"/>
              </a:solidFill>
            </a:endParaRPr>
          </a:p>
          <a:p>
            <a:pPr marL="0" lvl="0" indent="0" algn="ctr" rtl="0">
              <a:lnSpc>
                <a:spcPct val="115000"/>
              </a:lnSpc>
              <a:spcBef>
                <a:spcPts val="0"/>
              </a:spcBef>
              <a:spcAft>
                <a:spcPts val="0"/>
              </a:spcAft>
              <a:buNone/>
            </a:pPr>
            <a:r>
              <a:rPr lang="en" sz="12800" b="1">
                <a:solidFill>
                  <a:schemeClr val="dk1"/>
                </a:solidFill>
              </a:rPr>
              <a:t>MEN’S CENTRAL JAIL CLOSURE PLAN:</a:t>
            </a:r>
            <a:endParaRPr sz="12800" b="1">
              <a:solidFill>
                <a:schemeClr val="dk1"/>
              </a:solidFill>
            </a:endParaRPr>
          </a:p>
          <a:p>
            <a:pPr marL="0" lvl="0" indent="0" algn="l" rtl="0">
              <a:lnSpc>
                <a:spcPct val="115000"/>
              </a:lnSpc>
              <a:spcBef>
                <a:spcPts val="0"/>
              </a:spcBef>
              <a:spcAft>
                <a:spcPts val="0"/>
              </a:spcAft>
              <a:buNone/>
            </a:pPr>
            <a:endParaRPr/>
          </a:p>
        </p:txBody>
      </p:sp>
      <p:sp>
        <p:nvSpPr>
          <p:cNvPr id="58" name="Google Shape;58;p13"/>
          <p:cNvSpPr txBox="1"/>
          <p:nvPr/>
        </p:nvSpPr>
        <p:spPr>
          <a:xfrm>
            <a:off x="701964" y="679775"/>
            <a:ext cx="7721600" cy="861744"/>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r>
              <a:rPr lang="en" sz="2000" b="1" dirty="0">
                <a:solidFill>
                  <a:srgbClr val="00B050"/>
                </a:solidFill>
              </a:rPr>
              <a:t>ACHIEVING A CARE FIRST VISION ​</a:t>
            </a:r>
            <a:endParaRPr sz="2000" b="1" dirty="0">
              <a:solidFill>
                <a:srgbClr val="00B050"/>
              </a:solidFill>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2"/>
          <p:cNvPicPr preferRelativeResize="0"/>
          <p:nvPr/>
        </p:nvPicPr>
        <p:blipFill rotWithShape="1">
          <a:blip r:embed="rId3">
            <a:alphaModFix/>
          </a:blip>
          <a:srcRect b="83562"/>
          <a:stretch/>
        </p:blipFill>
        <p:spPr>
          <a:xfrm>
            <a:off x="0" y="0"/>
            <a:ext cx="9141701" cy="845449"/>
          </a:xfrm>
          <a:prstGeom prst="rect">
            <a:avLst/>
          </a:prstGeom>
          <a:noFill/>
          <a:ln>
            <a:noFill/>
          </a:ln>
        </p:spPr>
      </p:pic>
      <p:pic>
        <p:nvPicPr>
          <p:cNvPr id="171" name="Google Shape;171;p22"/>
          <p:cNvPicPr preferRelativeResize="0"/>
          <p:nvPr/>
        </p:nvPicPr>
        <p:blipFill rotWithShape="1">
          <a:blip r:embed="rId3">
            <a:alphaModFix/>
          </a:blip>
          <a:srcRect t="16418" b="26927"/>
          <a:stretch/>
        </p:blipFill>
        <p:spPr>
          <a:xfrm>
            <a:off x="0" y="845450"/>
            <a:ext cx="9141701" cy="2913949"/>
          </a:xfrm>
          <a:prstGeom prst="rect">
            <a:avLst/>
          </a:prstGeom>
          <a:noFill/>
          <a:ln>
            <a:noFill/>
          </a:ln>
        </p:spPr>
      </p:pic>
      <p:pic>
        <p:nvPicPr>
          <p:cNvPr id="172" name="Google Shape;172;p22"/>
          <p:cNvPicPr preferRelativeResize="0"/>
          <p:nvPr/>
        </p:nvPicPr>
        <p:blipFill rotWithShape="1">
          <a:blip r:embed="rId3">
            <a:alphaModFix/>
          </a:blip>
          <a:srcRect t="73137"/>
          <a:stretch/>
        </p:blipFill>
        <p:spPr>
          <a:xfrm>
            <a:off x="0" y="3759400"/>
            <a:ext cx="9141701" cy="1381650"/>
          </a:xfrm>
          <a:prstGeom prst="rect">
            <a:avLst/>
          </a:prstGeom>
          <a:noFill/>
          <a:ln>
            <a:noFill/>
          </a:ln>
        </p:spPr>
      </p:pic>
      <p:sp>
        <p:nvSpPr>
          <p:cNvPr id="173" name="Google Shape;173;p22"/>
          <p:cNvSpPr txBox="1"/>
          <p:nvPr/>
        </p:nvSpPr>
        <p:spPr>
          <a:xfrm>
            <a:off x="730626" y="234550"/>
            <a:ext cx="2651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t>FACILITIES</a:t>
            </a:r>
            <a:endParaRPr sz="2200" b="1" dirty="0"/>
          </a:p>
        </p:txBody>
      </p:sp>
      <p:sp>
        <p:nvSpPr>
          <p:cNvPr id="174" name="Google Shape;174;p22"/>
          <p:cNvSpPr txBox="1"/>
          <p:nvPr/>
        </p:nvSpPr>
        <p:spPr>
          <a:xfrm>
            <a:off x="3542501" y="234550"/>
            <a:ext cx="2651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t>DIVERSION</a:t>
            </a:r>
            <a:endParaRPr sz="2200" b="1" dirty="0"/>
          </a:p>
        </p:txBody>
      </p:sp>
      <p:sp>
        <p:nvSpPr>
          <p:cNvPr id="175" name="Google Shape;175;p22"/>
          <p:cNvSpPr txBox="1"/>
          <p:nvPr/>
        </p:nvSpPr>
        <p:spPr>
          <a:xfrm>
            <a:off x="6264101" y="234550"/>
            <a:ext cx="2877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t>COMMUNITY</a:t>
            </a:r>
            <a:endParaRPr sz="2200" b="1" dirty="0"/>
          </a:p>
        </p:txBody>
      </p:sp>
      <p:sp>
        <p:nvSpPr>
          <p:cNvPr id="176" name="Google Shape;176;p22"/>
          <p:cNvSpPr txBox="1"/>
          <p:nvPr/>
        </p:nvSpPr>
        <p:spPr>
          <a:xfrm>
            <a:off x="57475" y="873625"/>
            <a:ext cx="2306400" cy="64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b="1">
                <a:solidFill>
                  <a:srgbClr val="85C98E"/>
                </a:solidFill>
              </a:rPr>
              <a:t>12,700 PEOPLE IN LA COUNTY JAIL</a:t>
            </a:r>
            <a:endParaRPr sz="900" b="1">
              <a:solidFill>
                <a:srgbClr val="85C98E"/>
              </a:solidFill>
            </a:endParaRPr>
          </a:p>
          <a:p>
            <a:pPr marL="0" lvl="0" indent="0" algn="ctr" rtl="0">
              <a:lnSpc>
                <a:spcPct val="115000"/>
              </a:lnSpc>
              <a:spcBef>
                <a:spcPts val="0"/>
              </a:spcBef>
              <a:spcAft>
                <a:spcPts val="0"/>
              </a:spcAft>
              <a:buClr>
                <a:schemeClr val="dk1"/>
              </a:buClr>
              <a:buSzPts val="1100"/>
              <a:buFont typeface="Arial"/>
              <a:buNone/>
            </a:pPr>
            <a:r>
              <a:rPr lang="en" sz="900" b="1">
                <a:solidFill>
                  <a:srgbClr val="056839"/>
                </a:solidFill>
              </a:rPr>
              <a:t>COST: $443-$654/DAY</a:t>
            </a:r>
            <a:endParaRPr sz="900" b="1">
              <a:solidFill>
                <a:srgbClr val="056839"/>
              </a:solidFill>
            </a:endParaRPr>
          </a:p>
          <a:p>
            <a:pPr marL="0" lvl="0" indent="0" algn="ctr" rtl="0">
              <a:lnSpc>
                <a:spcPct val="115000"/>
              </a:lnSpc>
              <a:spcBef>
                <a:spcPts val="0"/>
              </a:spcBef>
              <a:spcAft>
                <a:spcPts val="0"/>
              </a:spcAft>
              <a:buClr>
                <a:schemeClr val="dk1"/>
              </a:buClr>
              <a:buSzPts val="1100"/>
              <a:buFont typeface="Arial"/>
              <a:buNone/>
            </a:pPr>
            <a:r>
              <a:rPr lang="en" sz="900" b="1">
                <a:solidFill>
                  <a:srgbClr val="056839"/>
                </a:solidFill>
              </a:rPr>
              <a:t>(FOR MOH/HOH)</a:t>
            </a:r>
            <a:endParaRPr sz="1200" b="1">
              <a:solidFill>
                <a:srgbClr val="056839"/>
              </a:solidFill>
            </a:endParaRPr>
          </a:p>
        </p:txBody>
      </p:sp>
      <p:sp>
        <p:nvSpPr>
          <p:cNvPr id="177" name="Google Shape;177;p22"/>
          <p:cNvSpPr txBox="1"/>
          <p:nvPr/>
        </p:nvSpPr>
        <p:spPr>
          <a:xfrm>
            <a:off x="2844725" y="845450"/>
            <a:ext cx="2306400" cy="52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dirty="0">
                <a:solidFill>
                  <a:srgbClr val="85C98E"/>
                </a:solidFill>
              </a:rPr>
              <a:t>DIVERT 4,500 PEOPLE</a:t>
            </a:r>
            <a:endParaRPr sz="900" b="1" dirty="0">
              <a:solidFill>
                <a:srgbClr val="85C98E"/>
              </a:solidFill>
            </a:endParaRPr>
          </a:p>
          <a:p>
            <a:pPr marL="0" lvl="0" indent="0" algn="ctr" rtl="0">
              <a:lnSpc>
                <a:spcPct val="115000"/>
              </a:lnSpc>
              <a:spcBef>
                <a:spcPts val="0"/>
              </a:spcBef>
              <a:spcAft>
                <a:spcPts val="0"/>
              </a:spcAft>
              <a:buNone/>
            </a:pPr>
            <a:endParaRPr sz="1200" b="1" dirty="0">
              <a:solidFill>
                <a:srgbClr val="056839"/>
              </a:solidFill>
            </a:endParaRPr>
          </a:p>
        </p:txBody>
      </p:sp>
      <p:sp>
        <p:nvSpPr>
          <p:cNvPr id="178" name="Google Shape;178;p22"/>
          <p:cNvSpPr txBox="1"/>
          <p:nvPr/>
        </p:nvSpPr>
        <p:spPr>
          <a:xfrm>
            <a:off x="2844725" y="2089525"/>
            <a:ext cx="2306400" cy="52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a:solidFill>
                  <a:srgbClr val="85C98E"/>
                </a:solidFill>
              </a:rPr>
              <a:t>DIVERSION TEAM</a:t>
            </a:r>
            <a:endParaRPr sz="900" b="1">
              <a:solidFill>
                <a:srgbClr val="85C98E"/>
              </a:solidFill>
            </a:endParaRPr>
          </a:p>
          <a:p>
            <a:pPr marL="0" lvl="0" indent="0" algn="ctr" rtl="0">
              <a:lnSpc>
                <a:spcPct val="115000"/>
              </a:lnSpc>
              <a:spcBef>
                <a:spcPts val="0"/>
              </a:spcBef>
              <a:spcAft>
                <a:spcPts val="0"/>
              </a:spcAft>
              <a:buNone/>
            </a:pPr>
            <a:endParaRPr sz="1200" b="1">
              <a:solidFill>
                <a:srgbClr val="056839"/>
              </a:solidFill>
            </a:endParaRPr>
          </a:p>
        </p:txBody>
      </p:sp>
      <p:sp>
        <p:nvSpPr>
          <p:cNvPr id="179" name="Google Shape;179;p22"/>
          <p:cNvSpPr txBox="1"/>
          <p:nvPr/>
        </p:nvSpPr>
        <p:spPr>
          <a:xfrm>
            <a:off x="4091125" y="793875"/>
            <a:ext cx="3459300" cy="487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100" b="1">
                <a:solidFill>
                  <a:srgbClr val="056839"/>
                </a:solidFill>
              </a:rPr>
              <a:t>COST: $180/DAY</a:t>
            </a:r>
            <a:endParaRPr sz="1100" b="1">
              <a:solidFill>
                <a:srgbClr val="056839"/>
              </a:solidFill>
            </a:endParaRPr>
          </a:p>
          <a:p>
            <a:pPr marL="0" lvl="0" indent="0" algn="ctr" rtl="0">
              <a:lnSpc>
                <a:spcPct val="115000"/>
              </a:lnSpc>
              <a:spcBef>
                <a:spcPts val="0"/>
              </a:spcBef>
              <a:spcAft>
                <a:spcPts val="0"/>
              </a:spcAft>
              <a:buNone/>
            </a:pPr>
            <a:r>
              <a:rPr lang="en" sz="700" b="1">
                <a:solidFill>
                  <a:srgbClr val="056839"/>
                </a:solidFill>
              </a:rPr>
              <a:t>(COMMUNITY-BASED HOUSING &amp; CLINICAL CARE</a:t>
            </a:r>
            <a:r>
              <a:rPr lang="en" sz="600" b="1">
                <a:solidFill>
                  <a:srgbClr val="056839"/>
                </a:solidFill>
              </a:rPr>
              <a:t>)</a:t>
            </a:r>
            <a:endParaRPr sz="900" b="1">
              <a:solidFill>
                <a:srgbClr val="056839"/>
              </a:solidFill>
            </a:endParaRPr>
          </a:p>
        </p:txBody>
      </p:sp>
      <p:sp>
        <p:nvSpPr>
          <p:cNvPr id="180" name="Google Shape;180;p22"/>
          <p:cNvSpPr txBox="1"/>
          <p:nvPr/>
        </p:nvSpPr>
        <p:spPr>
          <a:xfrm>
            <a:off x="7224400" y="1014275"/>
            <a:ext cx="2306400" cy="68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dirty="0">
                <a:solidFill>
                  <a:srgbClr val="85C98E"/>
                </a:solidFill>
              </a:rPr>
              <a:t>COMMUNITY-BASED </a:t>
            </a:r>
            <a:endParaRPr sz="900" b="1" dirty="0">
              <a:solidFill>
                <a:srgbClr val="85C98E"/>
              </a:solidFill>
            </a:endParaRPr>
          </a:p>
          <a:p>
            <a:pPr marL="0" lvl="0" indent="0" algn="ctr" rtl="0">
              <a:lnSpc>
                <a:spcPct val="115000"/>
              </a:lnSpc>
              <a:spcBef>
                <a:spcPts val="0"/>
              </a:spcBef>
              <a:spcAft>
                <a:spcPts val="0"/>
              </a:spcAft>
              <a:buNone/>
            </a:pPr>
            <a:r>
              <a:rPr lang="en" sz="900" b="1" dirty="0">
                <a:solidFill>
                  <a:srgbClr val="85C98E"/>
                </a:solidFill>
              </a:rPr>
              <a:t>SYSTEM OF CARE</a:t>
            </a:r>
            <a:endParaRPr sz="900" b="1" dirty="0">
              <a:solidFill>
                <a:srgbClr val="85C98E"/>
              </a:solidFill>
            </a:endParaRPr>
          </a:p>
          <a:p>
            <a:pPr marL="0" lvl="0" indent="0" algn="ctr" rtl="0">
              <a:lnSpc>
                <a:spcPct val="115000"/>
              </a:lnSpc>
              <a:spcBef>
                <a:spcPts val="0"/>
              </a:spcBef>
              <a:spcAft>
                <a:spcPts val="0"/>
              </a:spcAft>
              <a:buNone/>
            </a:pPr>
            <a:endParaRPr sz="1200" b="1" dirty="0">
              <a:solidFill>
                <a:srgbClr val="056839"/>
              </a:solidFill>
            </a:endParaRPr>
          </a:p>
        </p:txBody>
      </p:sp>
      <p:sp>
        <p:nvSpPr>
          <p:cNvPr id="181" name="Google Shape;181;p22"/>
          <p:cNvSpPr txBox="1"/>
          <p:nvPr/>
        </p:nvSpPr>
        <p:spPr>
          <a:xfrm>
            <a:off x="6030625" y="2841175"/>
            <a:ext cx="2306400" cy="847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a:solidFill>
                  <a:srgbClr val="85C98E"/>
                </a:solidFill>
              </a:rPr>
              <a:t>RESIDENTIAL TREATMENT </a:t>
            </a:r>
            <a:endParaRPr sz="900" b="1">
              <a:solidFill>
                <a:srgbClr val="85C98E"/>
              </a:solidFill>
            </a:endParaRPr>
          </a:p>
          <a:p>
            <a:pPr marL="0" lvl="0" indent="0" algn="ctr" rtl="0">
              <a:lnSpc>
                <a:spcPct val="115000"/>
              </a:lnSpc>
              <a:spcBef>
                <a:spcPts val="0"/>
              </a:spcBef>
              <a:spcAft>
                <a:spcPts val="0"/>
              </a:spcAft>
              <a:buNone/>
            </a:pPr>
            <a:r>
              <a:rPr lang="en" sz="900" b="1">
                <a:solidFill>
                  <a:srgbClr val="85C98E"/>
                </a:solidFill>
              </a:rPr>
              <a:t>FIELD-BASED SERVICES</a:t>
            </a:r>
            <a:endParaRPr sz="900" b="1">
              <a:solidFill>
                <a:srgbClr val="85C98E"/>
              </a:solidFill>
            </a:endParaRPr>
          </a:p>
          <a:p>
            <a:pPr marL="0" lvl="0" indent="0" algn="ctr" rtl="0">
              <a:lnSpc>
                <a:spcPct val="115000"/>
              </a:lnSpc>
              <a:spcBef>
                <a:spcPts val="0"/>
              </a:spcBef>
              <a:spcAft>
                <a:spcPts val="0"/>
              </a:spcAft>
              <a:buNone/>
            </a:pPr>
            <a:r>
              <a:rPr lang="en" sz="900" b="1">
                <a:solidFill>
                  <a:srgbClr val="85C98E"/>
                </a:solidFill>
              </a:rPr>
              <a:t>HOUSING </a:t>
            </a:r>
            <a:endParaRPr sz="900" b="1">
              <a:solidFill>
                <a:srgbClr val="85C98E"/>
              </a:solidFill>
            </a:endParaRPr>
          </a:p>
          <a:p>
            <a:pPr marL="0" lvl="0" indent="0" algn="ctr" rtl="0">
              <a:lnSpc>
                <a:spcPct val="115000"/>
              </a:lnSpc>
              <a:spcBef>
                <a:spcPts val="0"/>
              </a:spcBef>
              <a:spcAft>
                <a:spcPts val="0"/>
              </a:spcAft>
              <a:buNone/>
            </a:pPr>
            <a:endParaRPr sz="1200" b="1">
              <a:solidFill>
                <a:srgbClr val="056839"/>
              </a:solidFill>
            </a:endParaRPr>
          </a:p>
        </p:txBody>
      </p:sp>
      <p:grpSp>
        <p:nvGrpSpPr>
          <p:cNvPr id="182" name="Google Shape;182;p22"/>
          <p:cNvGrpSpPr/>
          <p:nvPr/>
        </p:nvGrpSpPr>
        <p:grpSpPr>
          <a:xfrm>
            <a:off x="2998725" y="3515275"/>
            <a:ext cx="2243700" cy="1331600"/>
            <a:chOff x="2998725" y="3515275"/>
            <a:chExt cx="2243700" cy="1331600"/>
          </a:xfrm>
        </p:grpSpPr>
        <p:sp>
          <p:nvSpPr>
            <p:cNvPr id="183" name="Google Shape;183;p22"/>
            <p:cNvSpPr txBox="1"/>
            <p:nvPr/>
          </p:nvSpPr>
          <p:spPr>
            <a:xfrm>
              <a:off x="3030975" y="3515275"/>
              <a:ext cx="2179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TARGET GROUPS FOR DIVERSION </a:t>
              </a:r>
              <a:endParaRPr sz="900"/>
            </a:p>
          </p:txBody>
        </p:sp>
        <p:sp>
          <p:nvSpPr>
            <p:cNvPr id="184" name="Google Shape;184;p22"/>
            <p:cNvSpPr txBox="1"/>
            <p:nvPr/>
          </p:nvSpPr>
          <p:spPr>
            <a:xfrm>
              <a:off x="2998725" y="3810975"/>
              <a:ext cx="2243700" cy="103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700" b="1">
                  <a:solidFill>
                    <a:schemeClr val="dk1"/>
                  </a:solidFill>
                </a:rPr>
                <a:t>1. Serious Mental Health Population </a:t>
              </a:r>
              <a:endParaRPr sz="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700" b="1">
                  <a:solidFill>
                    <a:schemeClr val="dk1"/>
                  </a:solidFill>
                </a:rPr>
                <a:t>2. People with Misdemeanors </a:t>
              </a:r>
              <a:endParaRPr sz="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700" b="1">
                  <a:solidFill>
                    <a:schemeClr val="dk1"/>
                  </a:solidFill>
                </a:rPr>
                <a:t>3. People with Non-Serious/Non-Violent Felonies </a:t>
              </a:r>
              <a:endParaRPr sz="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700" b="1">
                  <a:solidFill>
                    <a:schemeClr val="dk1"/>
                  </a:solidFill>
                </a:rPr>
                <a:t>4. People with Pretrial-Bail Set </a:t>
              </a:r>
              <a:endParaRPr sz="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700" b="1">
                  <a:solidFill>
                    <a:schemeClr val="dk1"/>
                  </a:solidFill>
                </a:rPr>
                <a:t>5. People Age 50+</a:t>
              </a:r>
              <a:endParaRPr sz="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700" b="1">
                  <a:solidFill>
                    <a:schemeClr val="dk1"/>
                  </a:solidFill>
                </a:rPr>
                <a:t>6. Cisgender Women/ LGBTQ+/ Transgender, Gender Non-conforming, and Intersex People</a:t>
              </a:r>
              <a:endParaRPr sz="700" b="1"/>
            </a:p>
          </p:txBody>
        </p:sp>
      </p:grpSp>
      <p:grpSp>
        <p:nvGrpSpPr>
          <p:cNvPr id="185" name="Google Shape;185;p22"/>
          <p:cNvGrpSpPr/>
          <p:nvPr/>
        </p:nvGrpSpPr>
        <p:grpSpPr>
          <a:xfrm>
            <a:off x="5353050" y="3515275"/>
            <a:ext cx="2430625" cy="1067150"/>
            <a:chOff x="5353050" y="3515275"/>
            <a:chExt cx="2430625" cy="1067150"/>
          </a:xfrm>
        </p:grpSpPr>
        <p:sp>
          <p:nvSpPr>
            <p:cNvPr id="186" name="Google Shape;186;p22"/>
            <p:cNvSpPr txBox="1"/>
            <p:nvPr/>
          </p:nvSpPr>
          <p:spPr>
            <a:xfrm>
              <a:off x="5604475" y="3515275"/>
              <a:ext cx="2179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PRESUMPTION POLICY</a:t>
              </a:r>
              <a:endParaRPr sz="900"/>
            </a:p>
          </p:txBody>
        </p:sp>
        <p:sp>
          <p:nvSpPr>
            <p:cNvPr id="187" name="Google Shape;187;p22"/>
            <p:cNvSpPr txBox="1"/>
            <p:nvPr/>
          </p:nvSpPr>
          <p:spPr>
            <a:xfrm>
              <a:off x="5353050" y="3781425"/>
              <a:ext cx="2179200" cy="8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rPr>
                <a:t>As a general matter, there is a presumption of diversion/release for the selected target groups, unless there is a reason to prevent it.</a:t>
              </a:r>
              <a:endParaRPr sz="1200" b="1"/>
            </a:p>
          </p:txBody>
        </p:sp>
      </p:grpSp>
      <p:sp>
        <p:nvSpPr>
          <p:cNvPr id="188" name="Google Shape;188;p22"/>
          <p:cNvSpPr txBox="1"/>
          <p:nvPr/>
        </p:nvSpPr>
        <p:spPr>
          <a:xfrm>
            <a:off x="5242425" y="4710150"/>
            <a:ext cx="2945700" cy="31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400">
                <a:solidFill>
                  <a:schemeClr val="dk1"/>
                </a:solidFill>
              </a:rPr>
              <a:t>Cost Data: The High Observation Housing rates are estimates originally calculated by the Auditor-Controller as part of a 2019 CIO Presentation on Mental Health Population Growth for FY 2017-18 and based on data/information provided by LASD (unaudited).</a:t>
            </a:r>
            <a:endParaRPr sz="1100"/>
          </a:p>
        </p:txBody>
      </p:sp>
      <p:grpSp>
        <p:nvGrpSpPr>
          <p:cNvPr id="189" name="Google Shape;189;p22"/>
          <p:cNvGrpSpPr/>
          <p:nvPr/>
        </p:nvGrpSpPr>
        <p:grpSpPr>
          <a:xfrm>
            <a:off x="285800" y="3896625"/>
            <a:ext cx="2647450" cy="1262125"/>
            <a:chOff x="285800" y="3896625"/>
            <a:chExt cx="2647450" cy="1262125"/>
          </a:xfrm>
        </p:grpSpPr>
        <p:grpSp>
          <p:nvGrpSpPr>
            <p:cNvPr id="190" name="Google Shape;190;p22"/>
            <p:cNvGrpSpPr/>
            <p:nvPr/>
          </p:nvGrpSpPr>
          <p:grpSpPr>
            <a:xfrm>
              <a:off x="285800" y="3896625"/>
              <a:ext cx="2647450" cy="1262125"/>
              <a:chOff x="285800" y="3896625"/>
              <a:chExt cx="2647450" cy="1262125"/>
            </a:xfrm>
          </p:grpSpPr>
          <p:sp>
            <p:nvSpPr>
              <p:cNvPr id="191" name="Google Shape;191;p22"/>
              <p:cNvSpPr txBox="1"/>
              <p:nvPr/>
            </p:nvSpPr>
            <p:spPr>
              <a:xfrm>
                <a:off x="1996350" y="3896625"/>
                <a:ext cx="93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SUBTOTAL</a:t>
                </a:r>
                <a:endParaRPr sz="900"/>
              </a:p>
            </p:txBody>
          </p:sp>
          <p:grpSp>
            <p:nvGrpSpPr>
              <p:cNvPr id="192" name="Google Shape;192;p22"/>
              <p:cNvGrpSpPr/>
              <p:nvPr/>
            </p:nvGrpSpPr>
            <p:grpSpPr>
              <a:xfrm>
                <a:off x="285800" y="3896625"/>
                <a:ext cx="1737000" cy="1102825"/>
                <a:chOff x="285800" y="3896625"/>
                <a:chExt cx="1737000" cy="1102825"/>
              </a:xfrm>
            </p:grpSpPr>
            <p:sp>
              <p:nvSpPr>
                <p:cNvPr id="193" name="Google Shape;193;p22"/>
                <p:cNvSpPr txBox="1"/>
                <p:nvPr/>
              </p:nvSpPr>
              <p:spPr>
                <a:xfrm>
                  <a:off x="1085900" y="3896625"/>
                  <a:ext cx="93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REDUCTION</a:t>
                  </a:r>
                  <a:endParaRPr sz="900"/>
                </a:p>
              </p:txBody>
            </p:sp>
            <p:grpSp>
              <p:nvGrpSpPr>
                <p:cNvPr id="194" name="Google Shape;194;p22"/>
                <p:cNvGrpSpPr/>
                <p:nvPr/>
              </p:nvGrpSpPr>
              <p:grpSpPr>
                <a:xfrm>
                  <a:off x="285800" y="3896625"/>
                  <a:ext cx="1600200" cy="1102825"/>
                  <a:chOff x="285800" y="3896625"/>
                  <a:chExt cx="1600200" cy="1102825"/>
                </a:xfrm>
              </p:grpSpPr>
              <p:sp>
                <p:nvSpPr>
                  <p:cNvPr id="195" name="Google Shape;195;p22"/>
                  <p:cNvSpPr txBox="1"/>
                  <p:nvPr/>
                </p:nvSpPr>
                <p:spPr>
                  <a:xfrm>
                    <a:off x="363500" y="3896625"/>
                    <a:ext cx="72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MONTHS</a:t>
                    </a:r>
                    <a:endParaRPr sz="900"/>
                  </a:p>
                </p:txBody>
              </p:sp>
              <p:sp>
                <p:nvSpPr>
                  <p:cNvPr id="196" name="Google Shape;196;p22"/>
                  <p:cNvSpPr txBox="1"/>
                  <p:nvPr/>
                </p:nvSpPr>
                <p:spPr>
                  <a:xfrm>
                    <a:off x="285800" y="4069750"/>
                    <a:ext cx="800100" cy="92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rPr>
                      <a:t>0-6</a:t>
                    </a:r>
                    <a:endParaRPr sz="9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rPr>
                      <a:t>6-12</a:t>
                    </a:r>
                    <a:endParaRPr sz="9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rPr>
                      <a:t>12-18</a:t>
                    </a:r>
                    <a:endParaRPr sz="9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rPr>
                      <a:t>18-24</a:t>
                    </a:r>
                    <a:endParaRPr sz="900">
                      <a:solidFill>
                        <a:schemeClr val="dk1"/>
                      </a:solidFill>
                    </a:endParaRPr>
                  </a:p>
                  <a:p>
                    <a:pPr marL="0" lvl="0" indent="0" algn="l" rtl="0">
                      <a:spcBef>
                        <a:spcPts val="0"/>
                      </a:spcBef>
                      <a:spcAft>
                        <a:spcPts val="0"/>
                      </a:spcAft>
                      <a:buNone/>
                    </a:pPr>
                    <a:endParaRPr sz="700"/>
                  </a:p>
                </p:txBody>
              </p:sp>
              <p:sp>
                <p:nvSpPr>
                  <p:cNvPr id="197" name="Google Shape;197;p22"/>
                  <p:cNvSpPr txBox="1"/>
                  <p:nvPr/>
                </p:nvSpPr>
                <p:spPr>
                  <a:xfrm>
                    <a:off x="1085900" y="4069750"/>
                    <a:ext cx="800100" cy="92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a:solidFill>
                          <a:schemeClr val="dk1"/>
                        </a:solidFill>
                      </a:rPr>
                      <a:t>- 800</a:t>
                    </a:r>
                    <a:endParaRPr sz="900">
                      <a:solidFill>
                        <a:schemeClr val="dk1"/>
                      </a:solidFill>
                    </a:endParaRPr>
                  </a:p>
                  <a:p>
                    <a:pPr marL="0" lvl="0" indent="0" algn="ctr" rtl="0">
                      <a:lnSpc>
                        <a:spcPct val="115000"/>
                      </a:lnSpc>
                      <a:spcBef>
                        <a:spcPts val="0"/>
                      </a:spcBef>
                      <a:spcAft>
                        <a:spcPts val="0"/>
                      </a:spcAft>
                      <a:buNone/>
                    </a:pPr>
                    <a:r>
                      <a:rPr lang="en" sz="900">
                        <a:solidFill>
                          <a:schemeClr val="dk1"/>
                        </a:solidFill>
                      </a:rPr>
                      <a:t>- 1,250</a:t>
                    </a:r>
                    <a:endParaRPr sz="900">
                      <a:solidFill>
                        <a:schemeClr val="dk1"/>
                      </a:solidFill>
                    </a:endParaRPr>
                  </a:p>
                  <a:p>
                    <a:pPr marL="0" lvl="0" indent="0" algn="ctr" rtl="0">
                      <a:lnSpc>
                        <a:spcPct val="115000"/>
                      </a:lnSpc>
                      <a:spcBef>
                        <a:spcPts val="0"/>
                      </a:spcBef>
                      <a:spcAft>
                        <a:spcPts val="0"/>
                      </a:spcAft>
                      <a:buNone/>
                    </a:pPr>
                    <a:r>
                      <a:rPr lang="en" sz="900">
                        <a:solidFill>
                          <a:schemeClr val="dk1"/>
                        </a:solidFill>
                      </a:rPr>
                      <a:t>- 1,500</a:t>
                    </a:r>
                    <a:endParaRPr sz="900">
                      <a:solidFill>
                        <a:schemeClr val="dk1"/>
                      </a:solidFill>
                    </a:endParaRPr>
                  </a:p>
                  <a:p>
                    <a:pPr marL="0" lvl="0" indent="0" algn="ctr" rtl="0">
                      <a:lnSpc>
                        <a:spcPct val="115000"/>
                      </a:lnSpc>
                      <a:spcBef>
                        <a:spcPts val="0"/>
                      </a:spcBef>
                      <a:spcAft>
                        <a:spcPts val="0"/>
                      </a:spcAft>
                      <a:buNone/>
                    </a:pPr>
                    <a:r>
                      <a:rPr lang="en" sz="900">
                        <a:solidFill>
                          <a:schemeClr val="dk1"/>
                        </a:solidFill>
                      </a:rPr>
                      <a:t>- 950</a:t>
                    </a:r>
                    <a:endParaRPr sz="700">
                      <a:solidFill>
                        <a:schemeClr val="dk1"/>
                      </a:solidFill>
                    </a:endParaRPr>
                  </a:p>
                  <a:p>
                    <a:pPr marL="0" lvl="0" indent="0" algn="l" rtl="0">
                      <a:spcBef>
                        <a:spcPts val="0"/>
                      </a:spcBef>
                      <a:spcAft>
                        <a:spcPts val="0"/>
                      </a:spcAft>
                      <a:buNone/>
                    </a:pPr>
                    <a:endParaRPr sz="700"/>
                  </a:p>
                </p:txBody>
              </p:sp>
            </p:grpSp>
          </p:grpSp>
          <p:sp>
            <p:nvSpPr>
              <p:cNvPr id="198" name="Google Shape;198;p22"/>
              <p:cNvSpPr txBox="1"/>
              <p:nvPr/>
            </p:nvSpPr>
            <p:spPr>
              <a:xfrm>
                <a:off x="1996350" y="4069750"/>
                <a:ext cx="800100" cy="1089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a:solidFill>
                      <a:schemeClr val="dk1"/>
                    </a:solidFill>
                  </a:rPr>
                  <a:t>11,900</a:t>
                </a:r>
                <a:endParaRPr sz="900">
                  <a:solidFill>
                    <a:schemeClr val="dk1"/>
                  </a:solidFill>
                </a:endParaRPr>
              </a:p>
              <a:p>
                <a:pPr marL="0" lvl="0" indent="0" algn="ctr" rtl="0">
                  <a:lnSpc>
                    <a:spcPct val="115000"/>
                  </a:lnSpc>
                  <a:spcBef>
                    <a:spcPts val="0"/>
                  </a:spcBef>
                  <a:spcAft>
                    <a:spcPts val="0"/>
                  </a:spcAft>
                  <a:buNone/>
                </a:pPr>
                <a:r>
                  <a:rPr lang="en" sz="900">
                    <a:solidFill>
                      <a:schemeClr val="dk1"/>
                    </a:solidFill>
                  </a:rPr>
                  <a:t>10,650</a:t>
                </a:r>
                <a:endParaRPr sz="900">
                  <a:solidFill>
                    <a:schemeClr val="dk1"/>
                  </a:solidFill>
                </a:endParaRPr>
              </a:p>
              <a:p>
                <a:pPr marL="0" lvl="0" indent="0" algn="ctr" rtl="0">
                  <a:lnSpc>
                    <a:spcPct val="115000"/>
                  </a:lnSpc>
                  <a:spcBef>
                    <a:spcPts val="0"/>
                  </a:spcBef>
                  <a:spcAft>
                    <a:spcPts val="0"/>
                  </a:spcAft>
                  <a:buNone/>
                </a:pPr>
                <a:r>
                  <a:rPr lang="en" sz="900">
                    <a:solidFill>
                      <a:schemeClr val="dk1"/>
                    </a:solidFill>
                  </a:rPr>
                  <a:t>9,150</a:t>
                </a:r>
                <a:endParaRPr sz="900">
                  <a:solidFill>
                    <a:schemeClr val="dk1"/>
                  </a:solidFill>
                </a:endParaRPr>
              </a:p>
              <a:p>
                <a:pPr marL="0" lvl="0" indent="0" algn="ctr" rtl="0">
                  <a:lnSpc>
                    <a:spcPct val="115000"/>
                  </a:lnSpc>
                  <a:spcBef>
                    <a:spcPts val="0"/>
                  </a:spcBef>
                  <a:spcAft>
                    <a:spcPts val="0"/>
                  </a:spcAft>
                  <a:buNone/>
                </a:pPr>
                <a:r>
                  <a:rPr lang="en" sz="900">
                    <a:solidFill>
                      <a:schemeClr val="dk1"/>
                    </a:solidFill>
                  </a:rPr>
                  <a:t>8,200</a:t>
                </a:r>
                <a:endParaRPr sz="900">
                  <a:solidFill>
                    <a:schemeClr val="dk1"/>
                  </a:solidFill>
                </a:endParaRPr>
              </a:p>
              <a:p>
                <a:pPr marL="0" lvl="0" indent="0" algn="ctr" rtl="0">
                  <a:lnSpc>
                    <a:spcPct val="115000"/>
                  </a:lnSpc>
                  <a:spcBef>
                    <a:spcPts val="0"/>
                  </a:spcBef>
                  <a:spcAft>
                    <a:spcPts val="0"/>
                  </a:spcAft>
                  <a:buNone/>
                </a:pPr>
                <a:r>
                  <a:rPr lang="en" sz="900">
                    <a:solidFill>
                      <a:schemeClr val="dk1"/>
                    </a:solidFill>
                  </a:rPr>
                  <a:t>8,200</a:t>
                </a:r>
                <a:endParaRPr sz="900">
                  <a:solidFill>
                    <a:schemeClr val="dk1"/>
                  </a:solidFill>
                </a:endParaRPr>
              </a:p>
              <a:p>
                <a:pPr marL="0" lvl="0" indent="0" algn="l" rtl="0">
                  <a:spcBef>
                    <a:spcPts val="0"/>
                  </a:spcBef>
                  <a:spcAft>
                    <a:spcPts val="0"/>
                  </a:spcAft>
                  <a:buNone/>
                </a:pPr>
                <a:endParaRPr sz="700"/>
              </a:p>
            </p:txBody>
          </p:sp>
        </p:grpSp>
        <p:sp>
          <p:nvSpPr>
            <p:cNvPr id="199" name="Google Shape;199;p22"/>
            <p:cNvSpPr txBox="1"/>
            <p:nvPr/>
          </p:nvSpPr>
          <p:spPr>
            <a:xfrm>
              <a:off x="433600" y="4739600"/>
              <a:ext cx="1393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FINAL POPULATION </a:t>
              </a:r>
              <a:endParaRPr sz="9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0"/>
          <p:cNvPicPr preferRelativeResize="0"/>
          <p:nvPr/>
        </p:nvPicPr>
        <p:blipFill>
          <a:blip r:embed="rId3">
            <a:alphaModFix/>
          </a:blip>
          <a:stretch>
            <a:fillRect/>
          </a:stretch>
        </p:blipFill>
        <p:spPr>
          <a:xfrm>
            <a:off x="0" y="0"/>
            <a:ext cx="9141707" cy="5143500"/>
          </a:xfrm>
          <a:prstGeom prst="rect">
            <a:avLst/>
          </a:prstGeom>
          <a:noFill/>
          <a:ln>
            <a:noFill/>
          </a:ln>
        </p:spPr>
      </p:pic>
      <p:sp>
        <p:nvSpPr>
          <p:cNvPr id="292" name="Google Shape;292;p30"/>
          <p:cNvSpPr txBox="1"/>
          <p:nvPr/>
        </p:nvSpPr>
        <p:spPr>
          <a:xfrm>
            <a:off x="752475" y="333375"/>
            <a:ext cx="6717184"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dirty="0"/>
              <a:t>DIVERSION COMPONENT </a:t>
            </a:r>
            <a:endParaRPr sz="3100" b="1" dirty="0"/>
          </a:p>
        </p:txBody>
      </p:sp>
      <p:sp>
        <p:nvSpPr>
          <p:cNvPr id="293" name="Google Shape;293;p30"/>
          <p:cNvSpPr txBox="1"/>
          <p:nvPr/>
        </p:nvSpPr>
        <p:spPr>
          <a:xfrm>
            <a:off x="881138" y="1076141"/>
            <a:ext cx="5629200" cy="2285826"/>
          </a:xfrm>
          <a:prstGeom prst="rect">
            <a:avLst/>
          </a:prstGeom>
          <a:noFill/>
          <a:ln>
            <a:noFill/>
          </a:ln>
        </p:spPr>
        <p:txBody>
          <a:bodyPr spcFirstLastPara="1" wrap="square" lIns="91425" tIns="91425" rIns="91425" bIns="91425" anchor="t" anchorCtr="0">
            <a:noAutofit/>
          </a:bodyPr>
          <a:lstStyle/>
          <a:p>
            <a:pPr lvl="0">
              <a:lnSpc>
                <a:spcPct val="115000"/>
              </a:lnSpc>
            </a:pPr>
            <a:r>
              <a:rPr lang="en" sz="2000" dirty="0">
                <a:solidFill>
                  <a:schemeClr val="lt1"/>
                </a:solidFill>
              </a:rPr>
              <a:t>Based on data and case stories, an Ad Hoc Team of the MCJ Workgroup identified SIX TARGET GROUPS for diversion and a POLICY recommendation for substantially increased diversion and healthier, safer long-term outcomes. </a:t>
            </a:r>
            <a:endParaRPr sz="2000" dirty="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lt1"/>
              </a:solidFill>
            </a:endParaRPr>
          </a:p>
        </p:txBody>
      </p:sp>
      <p:sp>
        <p:nvSpPr>
          <p:cNvPr id="294" name="Google Shape;294;p30"/>
          <p:cNvSpPr txBox="1"/>
          <p:nvPr/>
        </p:nvSpPr>
        <p:spPr>
          <a:xfrm>
            <a:off x="809700" y="3733651"/>
            <a:ext cx="5629200" cy="11049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500" b="1" dirty="0">
                <a:solidFill>
                  <a:schemeClr val="bg1"/>
                </a:solidFill>
              </a:rPr>
              <a:t>POLICY RECOMMENDATION</a:t>
            </a:r>
            <a:r>
              <a:rPr lang="en-US" sz="1500" dirty="0">
                <a:solidFill>
                  <a:schemeClr val="bg1"/>
                </a:solidFill>
              </a:rPr>
              <a:t>: </a:t>
            </a:r>
            <a:r>
              <a:rPr lang="en-US" sz="1500" i="1" dirty="0">
                <a:solidFill>
                  <a:schemeClr val="bg1"/>
                </a:solidFill>
              </a:rPr>
              <a:t>As a general matter, there is a presumption of diversion/release from jail custody for the identified target groups, unless there is a specific consideration to prevent it.</a:t>
            </a:r>
          </a:p>
        </p:txBody>
      </p:sp>
      <p:sp>
        <p:nvSpPr>
          <p:cNvPr id="295" name="Google Shape;295;p30"/>
          <p:cNvSpPr txBox="1"/>
          <p:nvPr/>
        </p:nvSpPr>
        <p:spPr>
          <a:xfrm>
            <a:off x="6581775" y="1543050"/>
            <a:ext cx="2559900" cy="329933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b="1" dirty="0">
                <a:solidFill>
                  <a:schemeClr val="dk1"/>
                </a:solidFill>
              </a:rPr>
              <a:t>TARGET GROUPS FOR DIVERSION</a:t>
            </a:r>
          </a:p>
          <a:p>
            <a:pPr marL="0" lvl="0" indent="0" algn="l" rtl="0">
              <a:lnSpc>
                <a:spcPct val="115000"/>
              </a:lnSpc>
              <a:spcBef>
                <a:spcPts val="0"/>
              </a:spcBef>
              <a:spcAft>
                <a:spcPts val="0"/>
              </a:spcAft>
              <a:buClr>
                <a:schemeClr val="dk1"/>
              </a:buClr>
              <a:buSzPts val="1100"/>
              <a:buFont typeface="Arial"/>
              <a:buNone/>
            </a:pPr>
            <a:endParaRPr sz="11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rPr>
              <a:t>1. </a:t>
            </a:r>
            <a:r>
              <a:rPr lang="en" sz="1100" dirty="0">
                <a:solidFill>
                  <a:schemeClr val="dk1"/>
                </a:solidFill>
              </a:rPr>
              <a:t> Serious Mental Health Population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rPr>
              <a:t>2.</a:t>
            </a:r>
            <a:r>
              <a:rPr lang="en" sz="1100" dirty="0">
                <a:solidFill>
                  <a:schemeClr val="dk1"/>
                </a:solidFill>
              </a:rPr>
              <a:t>  People with Misdemeanors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rPr>
              <a:t>3.</a:t>
            </a:r>
            <a:r>
              <a:rPr lang="en" sz="1100" dirty="0">
                <a:solidFill>
                  <a:schemeClr val="dk1"/>
                </a:solidFill>
              </a:rPr>
              <a:t>  People with Non-Serious/</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     Non-Violent Felonies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rPr>
              <a:t>4.</a:t>
            </a:r>
            <a:r>
              <a:rPr lang="en" sz="1100" dirty="0">
                <a:solidFill>
                  <a:schemeClr val="dk1"/>
                </a:solidFill>
              </a:rPr>
              <a:t>  People with Pretrial-Bail Set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rPr>
              <a:t>5. </a:t>
            </a:r>
            <a:r>
              <a:rPr lang="en" sz="1100" dirty="0">
                <a:solidFill>
                  <a:schemeClr val="dk1"/>
                </a:solidFill>
              </a:rPr>
              <a:t> People Age 50+​</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rPr>
              <a:t>6. </a:t>
            </a:r>
            <a:r>
              <a:rPr lang="en" sz="1100" dirty="0">
                <a:solidFill>
                  <a:schemeClr val="dk1"/>
                </a:solidFill>
              </a:rPr>
              <a:t> Cisgender Women/ LGBQ/</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     Transgender, Gender Non-</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     conforming, and Intersex People </a:t>
            </a:r>
            <a:endParaRPr dirty="0"/>
          </a:p>
        </p:txBody>
      </p:sp>
    </p:spTree>
    <p:extLst>
      <p:ext uri="{BB962C8B-B14F-4D97-AF65-F5344CB8AC3E}">
        <p14:creationId xmlns:p14="http://schemas.microsoft.com/office/powerpoint/2010/main" val="250425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9"/>
          <p:cNvPicPr preferRelativeResize="0"/>
          <p:nvPr/>
        </p:nvPicPr>
        <p:blipFill>
          <a:blip r:embed="rId3">
            <a:alphaModFix/>
          </a:blip>
          <a:stretch>
            <a:fillRect/>
          </a:stretch>
        </p:blipFill>
        <p:spPr>
          <a:xfrm>
            <a:off x="0" y="0"/>
            <a:ext cx="9144000" cy="5144790"/>
          </a:xfrm>
          <a:prstGeom prst="rect">
            <a:avLst/>
          </a:prstGeom>
          <a:noFill/>
          <a:ln>
            <a:noFill/>
          </a:ln>
        </p:spPr>
      </p:pic>
      <p:sp>
        <p:nvSpPr>
          <p:cNvPr id="129" name="Google Shape;129;p19"/>
          <p:cNvSpPr txBox="1"/>
          <p:nvPr/>
        </p:nvSpPr>
        <p:spPr>
          <a:xfrm>
            <a:off x="106699" y="109025"/>
            <a:ext cx="8561565" cy="7332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100" b="1" dirty="0">
                <a:solidFill>
                  <a:schemeClr val="dk1"/>
                </a:solidFill>
              </a:rPr>
              <a:t>DIVERSION: CRITICAL CONSIDERATIONS</a:t>
            </a:r>
            <a:endParaRPr dirty="0"/>
          </a:p>
        </p:txBody>
      </p:sp>
      <p:sp>
        <p:nvSpPr>
          <p:cNvPr id="2" name="TextBox 1">
            <a:extLst>
              <a:ext uri="{FF2B5EF4-FFF2-40B4-BE49-F238E27FC236}">
                <a16:creationId xmlns:a16="http://schemas.microsoft.com/office/drawing/2014/main" id="{3BF9941B-CFD5-6E45-A301-FFA3C62CD019}"/>
              </a:ext>
            </a:extLst>
          </p:cNvPr>
          <p:cNvSpPr txBox="1"/>
          <p:nvPr/>
        </p:nvSpPr>
        <p:spPr>
          <a:xfrm>
            <a:off x="5301049" y="1377778"/>
            <a:ext cx="1427205" cy="376881"/>
          </a:xfrm>
          <a:prstGeom prst="rect">
            <a:avLst/>
          </a:prstGeom>
          <a:solidFill>
            <a:schemeClr val="bg1"/>
          </a:solidFill>
        </p:spPr>
        <p:txBody>
          <a:bodyPr wrap="square" rtlCol="0">
            <a:spAutoFit/>
          </a:bodyPr>
          <a:lstStyle/>
          <a:p>
            <a:endParaRPr lang="en-US" dirty="0"/>
          </a:p>
        </p:txBody>
      </p:sp>
      <p:sp>
        <p:nvSpPr>
          <p:cNvPr id="11" name="Google Shape;302;p31">
            <a:extLst>
              <a:ext uri="{FF2B5EF4-FFF2-40B4-BE49-F238E27FC236}">
                <a16:creationId xmlns:a16="http://schemas.microsoft.com/office/drawing/2014/main" id="{AAEB6F89-1337-2441-A11F-4679D8101262}"/>
              </a:ext>
            </a:extLst>
          </p:cNvPr>
          <p:cNvSpPr txBox="1"/>
          <p:nvPr/>
        </p:nvSpPr>
        <p:spPr>
          <a:xfrm>
            <a:off x="106700" y="982362"/>
            <a:ext cx="5577408" cy="3570178"/>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mj-lt"/>
              <a:buAutoNum type="arabicPeriod"/>
            </a:pPr>
            <a:r>
              <a:rPr lang="en" sz="2000" dirty="0">
                <a:solidFill>
                  <a:schemeClr val="dk1"/>
                </a:solidFill>
              </a:rPr>
              <a:t>To have the most impact on the jail population, divert people spending more than 30 days in custody.</a:t>
            </a:r>
            <a:endParaRPr sz="2000" dirty="0">
              <a:solidFill>
                <a:schemeClr val="dk1"/>
              </a:solidFill>
            </a:endParaRPr>
          </a:p>
          <a:p>
            <a:pPr marL="342900" lvl="0" indent="-342900" algn="l" rtl="0">
              <a:spcBef>
                <a:spcPts val="0"/>
              </a:spcBef>
              <a:spcAft>
                <a:spcPts val="0"/>
              </a:spcAft>
              <a:buClr>
                <a:schemeClr val="dk1"/>
              </a:buClr>
              <a:buSzPts val="1100"/>
              <a:buFont typeface="+mj-lt"/>
              <a:buAutoNum type="arabicPeriod"/>
            </a:pPr>
            <a:endParaRPr sz="1000" dirty="0">
              <a:solidFill>
                <a:schemeClr val="dk1"/>
              </a:solidFill>
            </a:endParaRPr>
          </a:p>
          <a:p>
            <a:pPr marL="457200" lvl="0" indent="-342900" algn="l" rtl="0">
              <a:spcBef>
                <a:spcPts val="0"/>
              </a:spcBef>
              <a:spcAft>
                <a:spcPts val="0"/>
              </a:spcAft>
              <a:buClr>
                <a:schemeClr val="dk1"/>
              </a:buClr>
              <a:buSzPts val="1800"/>
              <a:buFont typeface="+mj-lt"/>
              <a:buAutoNum type="arabicPeriod"/>
            </a:pPr>
            <a:r>
              <a:rPr lang="en" sz="2000" dirty="0">
                <a:solidFill>
                  <a:schemeClr val="dk1"/>
                </a:solidFill>
              </a:rPr>
              <a:t>Include and expand diversion opportunities for people charged with serious/violent felonies—not just those with more minor charges—to decrease the jail population sufficiently.</a:t>
            </a:r>
            <a:endParaRPr sz="2000" dirty="0">
              <a:solidFill>
                <a:schemeClr val="dk1"/>
              </a:solidFill>
            </a:endParaRPr>
          </a:p>
          <a:p>
            <a:pPr marL="342900" lvl="0" indent="-342900" algn="l" rtl="0">
              <a:spcBef>
                <a:spcPts val="0"/>
              </a:spcBef>
              <a:spcAft>
                <a:spcPts val="0"/>
              </a:spcAft>
              <a:buClr>
                <a:schemeClr val="dk1"/>
              </a:buClr>
              <a:buSzPts val="1100"/>
              <a:buFont typeface="+mj-lt"/>
              <a:buAutoNum type="arabicPeriod"/>
            </a:pPr>
            <a:endParaRPr sz="1000" dirty="0">
              <a:solidFill>
                <a:schemeClr val="dk1"/>
              </a:solidFill>
            </a:endParaRPr>
          </a:p>
          <a:p>
            <a:pPr marL="457200" lvl="0" indent="-342900" algn="l" rtl="0">
              <a:spcBef>
                <a:spcPts val="0"/>
              </a:spcBef>
              <a:spcAft>
                <a:spcPts val="0"/>
              </a:spcAft>
              <a:buClr>
                <a:schemeClr val="dk1"/>
              </a:buClr>
              <a:buSzPts val="1800"/>
              <a:buFont typeface="+mj-lt"/>
              <a:buAutoNum type="arabicPeriod"/>
            </a:pPr>
            <a:r>
              <a:rPr lang="en" sz="2000" dirty="0">
                <a:solidFill>
                  <a:schemeClr val="dk1"/>
                </a:solidFill>
              </a:rPr>
              <a:t>Proactively center racial equity to decrease the long-standing incarceration disparities.</a:t>
            </a:r>
            <a:endParaRPr sz="2400" dirty="0"/>
          </a:p>
        </p:txBody>
      </p:sp>
      <p:pic>
        <p:nvPicPr>
          <p:cNvPr id="12" name="Google Shape;171;p22">
            <a:extLst>
              <a:ext uri="{FF2B5EF4-FFF2-40B4-BE49-F238E27FC236}">
                <a16:creationId xmlns:a16="http://schemas.microsoft.com/office/drawing/2014/main" id="{1BAF8616-3262-9B46-A2CA-AAA8F90A64E2}"/>
              </a:ext>
            </a:extLst>
          </p:cNvPr>
          <p:cNvPicPr preferRelativeResize="0"/>
          <p:nvPr/>
        </p:nvPicPr>
        <p:blipFill rotWithShape="1">
          <a:blip r:embed="rId4">
            <a:alphaModFix/>
          </a:blip>
          <a:srcRect l="37490" t="16418" r="50413" b="55198"/>
          <a:stretch/>
        </p:blipFill>
        <p:spPr>
          <a:xfrm>
            <a:off x="6217630" y="1344488"/>
            <a:ext cx="2261286" cy="2316892"/>
          </a:xfrm>
          <a:prstGeom prst="rect">
            <a:avLst/>
          </a:prstGeom>
          <a:noFill/>
          <a:ln>
            <a:noFill/>
          </a:ln>
        </p:spPr>
      </p:pic>
      <p:sp>
        <p:nvSpPr>
          <p:cNvPr id="13" name="Google Shape;177;p22">
            <a:extLst>
              <a:ext uri="{FF2B5EF4-FFF2-40B4-BE49-F238E27FC236}">
                <a16:creationId xmlns:a16="http://schemas.microsoft.com/office/drawing/2014/main" id="{C0B22134-9DDF-A945-AD3C-C3BC32C90754}"/>
              </a:ext>
            </a:extLst>
          </p:cNvPr>
          <p:cNvSpPr txBox="1"/>
          <p:nvPr/>
        </p:nvSpPr>
        <p:spPr>
          <a:xfrm>
            <a:off x="5947964" y="982362"/>
            <a:ext cx="2800619" cy="46779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dirty="0">
                <a:solidFill>
                  <a:srgbClr val="00B050"/>
                </a:solidFill>
              </a:rPr>
              <a:t>DIVERT 4,500 PEOPLE</a:t>
            </a:r>
            <a:endParaRPr sz="1600" b="1" dirty="0">
              <a:solidFill>
                <a:srgbClr val="00B050"/>
              </a:solidFill>
            </a:endParaRPr>
          </a:p>
        </p:txBody>
      </p:sp>
      <p:sp>
        <p:nvSpPr>
          <p:cNvPr id="14" name="Google Shape;178;p22">
            <a:extLst>
              <a:ext uri="{FF2B5EF4-FFF2-40B4-BE49-F238E27FC236}">
                <a16:creationId xmlns:a16="http://schemas.microsoft.com/office/drawing/2014/main" id="{1B0A7BE7-0E22-1543-AA57-F46ED53B9140}"/>
              </a:ext>
            </a:extLst>
          </p:cNvPr>
          <p:cNvSpPr txBox="1"/>
          <p:nvPr/>
        </p:nvSpPr>
        <p:spPr>
          <a:xfrm>
            <a:off x="6219200" y="3555716"/>
            <a:ext cx="2306400" cy="46779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dirty="0">
                <a:solidFill>
                  <a:srgbClr val="85C98E"/>
                </a:solidFill>
              </a:rPr>
              <a:t>DIVERSION TEAM</a:t>
            </a:r>
            <a:endParaRPr sz="1600" b="1" dirty="0">
              <a:solidFill>
                <a:srgbClr val="85C98E"/>
              </a:solidFill>
            </a:endParaRPr>
          </a:p>
        </p:txBody>
      </p:sp>
      <p:sp>
        <p:nvSpPr>
          <p:cNvPr id="5" name="TextBox 4">
            <a:extLst>
              <a:ext uri="{FF2B5EF4-FFF2-40B4-BE49-F238E27FC236}">
                <a16:creationId xmlns:a16="http://schemas.microsoft.com/office/drawing/2014/main" id="{F2924120-2424-5A4D-86D0-2E11E2A67DC2}"/>
              </a:ext>
            </a:extLst>
          </p:cNvPr>
          <p:cNvSpPr txBox="1"/>
          <p:nvPr/>
        </p:nvSpPr>
        <p:spPr>
          <a:xfrm>
            <a:off x="6159843" y="1865946"/>
            <a:ext cx="401595" cy="307777"/>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E606BBF-628A-DE49-B953-C35CA149A881}"/>
              </a:ext>
            </a:extLst>
          </p:cNvPr>
          <p:cNvSpPr txBox="1"/>
          <p:nvPr/>
        </p:nvSpPr>
        <p:spPr>
          <a:xfrm>
            <a:off x="8167816" y="1878035"/>
            <a:ext cx="500449" cy="30777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6915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9"/>
          <p:cNvPicPr preferRelativeResize="0"/>
          <p:nvPr/>
        </p:nvPicPr>
        <p:blipFill>
          <a:blip r:embed="rId3">
            <a:alphaModFix/>
          </a:blip>
          <a:stretch>
            <a:fillRect/>
          </a:stretch>
        </p:blipFill>
        <p:spPr>
          <a:xfrm>
            <a:off x="0" y="0"/>
            <a:ext cx="9144000" cy="5144790"/>
          </a:xfrm>
          <a:prstGeom prst="rect">
            <a:avLst/>
          </a:prstGeom>
          <a:noFill/>
          <a:ln>
            <a:noFill/>
          </a:ln>
        </p:spPr>
      </p:pic>
      <p:sp>
        <p:nvSpPr>
          <p:cNvPr id="129" name="Google Shape;129;p19"/>
          <p:cNvSpPr txBox="1"/>
          <p:nvPr/>
        </p:nvSpPr>
        <p:spPr>
          <a:xfrm>
            <a:off x="106700" y="109025"/>
            <a:ext cx="7722900" cy="94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100" b="1" dirty="0">
                <a:solidFill>
                  <a:schemeClr val="dk1"/>
                </a:solidFill>
              </a:rPr>
              <a:t>COMMUNITY COMPONENT</a:t>
            </a:r>
            <a:endParaRPr sz="3100" b="1" dirty="0">
              <a:solidFill>
                <a:schemeClr val="dk1"/>
              </a:solidFill>
            </a:endParaRPr>
          </a:p>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3BF9941B-CFD5-6E45-A301-FFA3C62CD019}"/>
              </a:ext>
            </a:extLst>
          </p:cNvPr>
          <p:cNvSpPr txBox="1"/>
          <p:nvPr/>
        </p:nvSpPr>
        <p:spPr>
          <a:xfrm>
            <a:off x="5301049" y="1377778"/>
            <a:ext cx="1427205" cy="376881"/>
          </a:xfrm>
          <a:prstGeom prst="rect">
            <a:avLst/>
          </a:prstGeom>
          <a:solidFill>
            <a:schemeClr val="bg1"/>
          </a:solidFill>
        </p:spPr>
        <p:txBody>
          <a:bodyPr wrap="square" rtlCol="0">
            <a:spAutoFit/>
          </a:bodyPr>
          <a:lstStyle/>
          <a:p>
            <a:endParaRPr lang="en-US" dirty="0"/>
          </a:p>
        </p:txBody>
      </p:sp>
      <p:pic>
        <p:nvPicPr>
          <p:cNvPr id="10" name="Google Shape;274;p28">
            <a:extLst>
              <a:ext uri="{FF2B5EF4-FFF2-40B4-BE49-F238E27FC236}">
                <a16:creationId xmlns:a16="http://schemas.microsoft.com/office/drawing/2014/main" id="{0B71DFFA-124C-AC48-BD5C-A6B8352D7C5A}"/>
              </a:ext>
            </a:extLst>
          </p:cNvPr>
          <p:cNvPicPr preferRelativeResize="0"/>
          <p:nvPr/>
        </p:nvPicPr>
        <p:blipFill>
          <a:blip r:embed="rId4">
            <a:alphaModFix/>
          </a:blip>
          <a:stretch>
            <a:fillRect/>
          </a:stretch>
        </p:blipFill>
        <p:spPr>
          <a:xfrm>
            <a:off x="0" y="-18368"/>
            <a:ext cx="9144000" cy="5161868"/>
          </a:xfrm>
          <a:prstGeom prst="rect">
            <a:avLst/>
          </a:prstGeom>
          <a:noFill/>
          <a:ln>
            <a:noFill/>
          </a:ln>
        </p:spPr>
      </p:pic>
      <p:graphicFrame>
        <p:nvGraphicFramePr>
          <p:cNvPr id="8" name="Table 3">
            <a:extLst>
              <a:ext uri="{FF2B5EF4-FFF2-40B4-BE49-F238E27FC236}">
                <a16:creationId xmlns:a16="http://schemas.microsoft.com/office/drawing/2014/main" id="{4759D509-BCA6-5444-BA96-6345A90A24A8}"/>
              </a:ext>
            </a:extLst>
          </p:cNvPr>
          <p:cNvGraphicFramePr>
            <a:graphicFrameLocks noGrp="1"/>
          </p:cNvGraphicFramePr>
          <p:nvPr>
            <p:extLst>
              <p:ext uri="{D42A27DB-BD31-4B8C-83A1-F6EECF244321}">
                <p14:modId xmlns:p14="http://schemas.microsoft.com/office/powerpoint/2010/main" val="1554459642"/>
              </p:ext>
            </p:extLst>
          </p:nvPr>
        </p:nvGraphicFramePr>
        <p:xfrm>
          <a:off x="4811290" y="2816279"/>
          <a:ext cx="4226010" cy="2047240"/>
        </p:xfrm>
        <a:graphic>
          <a:graphicData uri="http://schemas.openxmlformats.org/drawingml/2006/table">
            <a:tbl>
              <a:tblPr firstRow="1" bandRow="1">
                <a:tableStyleId>{2D5ABB26-0587-4C30-8999-92F81FD0307C}</a:tableStyleId>
              </a:tblPr>
              <a:tblGrid>
                <a:gridCol w="1072900">
                  <a:extLst>
                    <a:ext uri="{9D8B030D-6E8A-4147-A177-3AD203B41FA5}">
                      <a16:colId xmlns:a16="http://schemas.microsoft.com/office/drawing/2014/main" val="492754930"/>
                    </a:ext>
                  </a:extLst>
                </a:gridCol>
                <a:gridCol w="3153110">
                  <a:extLst>
                    <a:ext uri="{9D8B030D-6E8A-4147-A177-3AD203B41FA5}">
                      <a16:colId xmlns:a16="http://schemas.microsoft.com/office/drawing/2014/main" val="3711452008"/>
                    </a:ext>
                  </a:extLst>
                </a:gridCol>
              </a:tblGrid>
              <a:tr h="370840">
                <a:tc>
                  <a:txBody>
                    <a:bodyPr/>
                    <a:lstStyle/>
                    <a:p>
                      <a:pPr algn="ctr"/>
                      <a:r>
                        <a:rPr lang="en-US" b="1" dirty="0"/>
                        <a:t>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t>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0651897"/>
                  </a:ext>
                </a:extLst>
              </a:tr>
              <a:tr h="370840">
                <a:tc>
                  <a:txBody>
                    <a:bodyPr/>
                    <a:lstStyle/>
                    <a:p>
                      <a:pPr algn="ctr"/>
                      <a:endParaRPr lang="en-US" dirty="0"/>
                    </a:p>
                    <a:p>
                      <a:pPr algn="ctr"/>
                      <a:r>
                        <a:rPr lang="en-US" dirty="0"/>
                        <a:t>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 sz="1400" dirty="0">
                          <a:solidFill>
                            <a:schemeClr val="dk1"/>
                          </a:solidFill>
                        </a:rPr>
                        <a:t>Add 3,600 beds for community-based mental health care; and 400 beds for individuals with serious medical, SUD, and/or housing needs.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9291548"/>
                  </a:ext>
                </a:extLst>
              </a:tr>
              <a:tr h="370840">
                <a:tc>
                  <a:txBody>
                    <a:bodyPr/>
                    <a:lstStyle/>
                    <a:p>
                      <a:pPr algn="ctr"/>
                      <a:r>
                        <a:rPr lang="en-US" dirty="0"/>
                        <a:t>24-36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dk1"/>
                          </a:solidFill>
                        </a:rPr>
                        <a:t>Expand total beds in line with Executive Work Group’s calculations to sustain reductions.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23285"/>
                  </a:ext>
                </a:extLst>
              </a:tr>
            </a:tbl>
          </a:graphicData>
        </a:graphic>
      </p:graphicFrame>
      <p:sp>
        <p:nvSpPr>
          <p:cNvPr id="9" name="TextBox 8">
            <a:extLst>
              <a:ext uri="{FF2B5EF4-FFF2-40B4-BE49-F238E27FC236}">
                <a16:creationId xmlns:a16="http://schemas.microsoft.com/office/drawing/2014/main" id="{875B61A3-0C41-E044-A19C-623629335178}"/>
              </a:ext>
            </a:extLst>
          </p:cNvPr>
          <p:cNvSpPr txBox="1"/>
          <p:nvPr/>
        </p:nvSpPr>
        <p:spPr>
          <a:xfrm>
            <a:off x="4689389" y="138623"/>
            <a:ext cx="4347911" cy="2462213"/>
          </a:xfrm>
          <a:prstGeom prst="rect">
            <a:avLst/>
          </a:prstGeom>
          <a:noFill/>
        </p:spPr>
        <p:txBody>
          <a:bodyPr wrap="square" rtlCol="0">
            <a:spAutoFit/>
          </a:bodyPr>
          <a:lstStyle/>
          <a:p>
            <a:r>
              <a:rPr lang="en" sz="2200" b="1" dirty="0">
                <a:solidFill>
                  <a:schemeClr val="tx1"/>
                </a:solidFill>
              </a:rPr>
              <a:t>Expand existing residential programs by 4,000 beds that serve justice-involved populations to increase service capacity in the community, prioritizing the mental health population.</a:t>
            </a:r>
            <a:endParaRPr lang="en-US" sz="2200" b="1" dirty="0">
              <a:solidFill>
                <a:schemeClr val="tx1"/>
              </a:solidFill>
            </a:endParaRPr>
          </a:p>
        </p:txBody>
      </p:sp>
      <p:sp>
        <p:nvSpPr>
          <p:cNvPr id="11" name="Google Shape;129;p19">
            <a:extLst>
              <a:ext uri="{FF2B5EF4-FFF2-40B4-BE49-F238E27FC236}">
                <a16:creationId xmlns:a16="http://schemas.microsoft.com/office/drawing/2014/main" id="{61AC2774-8817-2E4B-A299-A931B7FE57AD}"/>
              </a:ext>
            </a:extLst>
          </p:cNvPr>
          <p:cNvSpPr txBox="1"/>
          <p:nvPr/>
        </p:nvSpPr>
        <p:spPr>
          <a:xfrm>
            <a:off x="1556560" y="1805376"/>
            <a:ext cx="3923662" cy="14973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100" b="1" dirty="0">
                <a:solidFill>
                  <a:schemeClr val="dk1"/>
                </a:solidFill>
              </a:rPr>
              <a:t>COMMUNITY COMPONENT</a:t>
            </a:r>
            <a:endParaRPr sz="3100" b="1"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957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2"/>
          <p:cNvPicPr preferRelativeResize="0"/>
          <p:nvPr/>
        </p:nvPicPr>
        <p:blipFill>
          <a:blip r:embed="rId3">
            <a:alphaModFix/>
          </a:blip>
          <a:stretch>
            <a:fillRect/>
          </a:stretch>
        </p:blipFill>
        <p:spPr>
          <a:xfrm>
            <a:off x="2293" y="0"/>
            <a:ext cx="9141707" cy="5143500"/>
          </a:xfrm>
          <a:prstGeom prst="rect">
            <a:avLst/>
          </a:prstGeom>
          <a:noFill/>
          <a:ln>
            <a:noFill/>
          </a:ln>
        </p:spPr>
      </p:pic>
      <p:sp>
        <p:nvSpPr>
          <p:cNvPr id="308" name="Google Shape;308;p32"/>
          <p:cNvSpPr txBox="1"/>
          <p:nvPr/>
        </p:nvSpPr>
        <p:spPr>
          <a:xfrm>
            <a:off x="945395" y="396028"/>
            <a:ext cx="8122545" cy="8555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chemeClr val="dk1"/>
                </a:solidFill>
              </a:rPr>
              <a:t>SERVICES EXPANSION – TOTAL ANNUAL COST</a:t>
            </a:r>
            <a:endParaRPr sz="2400" b="1" dirty="0">
              <a:solidFill>
                <a:schemeClr val="dk1"/>
              </a:solidFill>
            </a:endParaRPr>
          </a:p>
          <a:p>
            <a:pPr marL="0" lvl="0" indent="0" algn="l" rtl="0">
              <a:spcBef>
                <a:spcPts val="0"/>
              </a:spcBef>
              <a:spcAft>
                <a:spcPts val="0"/>
              </a:spcAft>
              <a:buNone/>
            </a:pPr>
            <a:endParaRPr sz="1600" dirty="0"/>
          </a:p>
        </p:txBody>
      </p:sp>
      <p:sp>
        <p:nvSpPr>
          <p:cNvPr id="309" name="Google Shape;309;p32"/>
          <p:cNvSpPr txBox="1"/>
          <p:nvPr/>
        </p:nvSpPr>
        <p:spPr>
          <a:xfrm>
            <a:off x="762000" y="1041519"/>
            <a:ext cx="7391400" cy="128032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dirty="0">
                <a:solidFill>
                  <a:schemeClr val="lt1"/>
                </a:solidFill>
              </a:rPr>
              <a:t>Mental Health Services/Intensive Case Management Services/Interim Housing</a:t>
            </a:r>
            <a:endParaRPr sz="2400" b="1" dirty="0">
              <a:solidFill>
                <a:schemeClr val="lt1"/>
              </a:solidFill>
            </a:endParaRPr>
          </a:p>
          <a:p>
            <a:pPr marL="0" lvl="0" indent="0" algn="l" rtl="0">
              <a:spcBef>
                <a:spcPts val="0"/>
              </a:spcBef>
              <a:spcAft>
                <a:spcPts val="0"/>
              </a:spcAft>
              <a:buNone/>
            </a:pPr>
            <a:endParaRPr sz="1600" dirty="0"/>
          </a:p>
        </p:txBody>
      </p:sp>
      <p:graphicFrame>
        <p:nvGraphicFramePr>
          <p:cNvPr id="2" name="Table 2">
            <a:extLst>
              <a:ext uri="{FF2B5EF4-FFF2-40B4-BE49-F238E27FC236}">
                <a16:creationId xmlns:a16="http://schemas.microsoft.com/office/drawing/2014/main" id="{7F661A40-975E-F448-ACBF-6CE7D7217FC4}"/>
              </a:ext>
            </a:extLst>
          </p:cNvPr>
          <p:cNvGraphicFramePr>
            <a:graphicFrameLocks noGrp="1"/>
          </p:cNvGraphicFramePr>
          <p:nvPr>
            <p:extLst>
              <p:ext uri="{D42A27DB-BD31-4B8C-83A1-F6EECF244321}">
                <p14:modId xmlns:p14="http://schemas.microsoft.com/office/powerpoint/2010/main" val="3424736842"/>
              </p:ext>
            </p:extLst>
          </p:nvPr>
        </p:nvGraphicFramePr>
        <p:xfrm>
          <a:off x="762575" y="2334709"/>
          <a:ext cx="7617700" cy="396240"/>
        </p:xfrm>
        <a:graphic>
          <a:graphicData uri="http://schemas.openxmlformats.org/drawingml/2006/table">
            <a:tbl>
              <a:tblPr firstRow="1" bandRow="1">
                <a:tableStyleId>{2D5ABB26-0587-4C30-8999-92F81FD0307C}</a:tableStyleId>
              </a:tblPr>
              <a:tblGrid>
                <a:gridCol w="5659996">
                  <a:extLst>
                    <a:ext uri="{9D8B030D-6E8A-4147-A177-3AD203B41FA5}">
                      <a16:colId xmlns:a16="http://schemas.microsoft.com/office/drawing/2014/main" val="2403606815"/>
                    </a:ext>
                  </a:extLst>
                </a:gridCol>
                <a:gridCol w="1957704">
                  <a:extLst>
                    <a:ext uri="{9D8B030D-6E8A-4147-A177-3AD203B41FA5}">
                      <a16:colId xmlns:a16="http://schemas.microsoft.com/office/drawing/2014/main" val="839205147"/>
                    </a:ext>
                  </a:extLst>
                </a:gridCol>
              </a:tblGrid>
              <a:tr h="370840">
                <a:tc>
                  <a:txBody>
                    <a:bodyPr/>
                    <a:lstStyle/>
                    <a:p>
                      <a:r>
                        <a:rPr lang="en-US" sz="2000" dirty="0"/>
                        <a:t>TOTAL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r>
                        <a:rPr lang="en-US" sz="2000" dirty="0"/>
                        <a:t>$237,633,132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087642529"/>
                  </a:ext>
                </a:extLst>
              </a:tr>
            </a:tbl>
          </a:graphicData>
        </a:graphic>
      </p:graphicFrame>
      <p:graphicFrame>
        <p:nvGraphicFramePr>
          <p:cNvPr id="3" name="Table 3">
            <a:extLst>
              <a:ext uri="{FF2B5EF4-FFF2-40B4-BE49-F238E27FC236}">
                <a16:creationId xmlns:a16="http://schemas.microsoft.com/office/drawing/2014/main" id="{37BDC349-650D-9843-ACBC-60A409EB40FC}"/>
              </a:ext>
            </a:extLst>
          </p:cNvPr>
          <p:cNvGraphicFramePr>
            <a:graphicFrameLocks noGrp="1"/>
          </p:cNvGraphicFramePr>
          <p:nvPr>
            <p:extLst>
              <p:ext uri="{D42A27DB-BD31-4B8C-83A1-F6EECF244321}">
                <p14:modId xmlns:p14="http://schemas.microsoft.com/office/powerpoint/2010/main" val="59927274"/>
              </p:ext>
            </p:extLst>
          </p:nvPr>
        </p:nvGraphicFramePr>
        <p:xfrm>
          <a:off x="762000" y="3166343"/>
          <a:ext cx="7617700" cy="792480"/>
        </p:xfrm>
        <a:graphic>
          <a:graphicData uri="http://schemas.openxmlformats.org/drawingml/2006/table">
            <a:tbl>
              <a:tblPr firstRow="1" bandRow="1">
                <a:tableStyleId>{2D5ABB26-0587-4C30-8999-92F81FD0307C}</a:tableStyleId>
              </a:tblPr>
              <a:tblGrid>
                <a:gridCol w="5769429">
                  <a:extLst>
                    <a:ext uri="{9D8B030D-6E8A-4147-A177-3AD203B41FA5}">
                      <a16:colId xmlns:a16="http://schemas.microsoft.com/office/drawing/2014/main" val="1504897299"/>
                    </a:ext>
                  </a:extLst>
                </a:gridCol>
                <a:gridCol w="1848271">
                  <a:extLst>
                    <a:ext uri="{9D8B030D-6E8A-4147-A177-3AD203B41FA5}">
                      <a16:colId xmlns:a16="http://schemas.microsoft.com/office/drawing/2014/main" val="767380325"/>
                    </a:ext>
                  </a:extLst>
                </a:gridCol>
              </a:tblGrid>
              <a:tr h="370840">
                <a:tc>
                  <a:txBody>
                    <a:bodyPr/>
                    <a:lstStyle/>
                    <a:p>
                      <a:r>
                        <a:rPr lang="en-US" sz="2000" dirty="0"/>
                        <a:t>AVERAGE COST PER CLIENT/PER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000" dirty="0"/>
                        <a:t>$66,009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42845737"/>
                  </a:ext>
                </a:extLst>
              </a:tr>
              <a:tr h="370840">
                <a:tc>
                  <a:txBody>
                    <a:bodyPr/>
                    <a:lstStyle/>
                    <a:p>
                      <a:r>
                        <a:rPr lang="en-US" sz="2000" dirty="0"/>
                        <a:t>AVERAGE COST PER CLIENT/PER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2000" dirty="0"/>
                        <a:t>$181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951918619"/>
                  </a:ext>
                </a:extLst>
              </a:tr>
            </a:tbl>
          </a:graphicData>
        </a:graphic>
      </p:graphicFrame>
      <p:graphicFrame>
        <p:nvGraphicFramePr>
          <p:cNvPr id="4" name="Table 4">
            <a:extLst>
              <a:ext uri="{FF2B5EF4-FFF2-40B4-BE49-F238E27FC236}">
                <a16:creationId xmlns:a16="http://schemas.microsoft.com/office/drawing/2014/main" id="{C7FD6060-4E1C-6442-8E0D-AF21B63A4E81}"/>
              </a:ext>
            </a:extLst>
          </p:cNvPr>
          <p:cNvGraphicFramePr>
            <a:graphicFrameLocks noGrp="1"/>
          </p:cNvGraphicFramePr>
          <p:nvPr>
            <p:extLst>
              <p:ext uri="{D42A27DB-BD31-4B8C-83A1-F6EECF244321}">
                <p14:modId xmlns:p14="http://schemas.microsoft.com/office/powerpoint/2010/main" val="2575639976"/>
              </p:ext>
            </p:extLst>
          </p:nvPr>
        </p:nvGraphicFramePr>
        <p:xfrm>
          <a:off x="762000" y="4394217"/>
          <a:ext cx="7617700" cy="396240"/>
        </p:xfrm>
        <a:graphic>
          <a:graphicData uri="http://schemas.openxmlformats.org/drawingml/2006/table">
            <a:tbl>
              <a:tblPr firstRow="1" bandRow="1">
                <a:tableStyleId>{2D5ABB26-0587-4C30-8999-92F81FD0307C}</a:tableStyleId>
              </a:tblPr>
              <a:tblGrid>
                <a:gridCol w="5791200">
                  <a:extLst>
                    <a:ext uri="{9D8B030D-6E8A-4147-A177-3AD203B41FA5}">
                      <a16:colId xmlns:a16="http://schemas.microsoft.com/office/drawing/2014/main" val="1983819174"/>
                    </a:ext>
                  </a:extLst>
                </a:gridCol>
                <a:gridCol w="1826500">
                  <a:extLst>
                    <a:ext uri="{9D8B030D-6E8A-4147-A177-3AD203B41FA5}">
                      <a16:colId xmlns:a16="http://schemas.microsoft.com/office/drawing/2014/main" val="4215698608"/>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AVERAGE CAPITAL COST PER BED </a:t>
                      </a:r>
                      <a:r>
                        <a:rPr lang="en-US" sz="900" dirty="0"/>
                        <a:t>(ONE-TIME EXPENSE)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$3,500-$6,500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944093"/>
                  </a:ext>
                </a:extLst>
              </a:tr>
            </a:tbl>
          </a:graphicData>
        </a:graphic>
      </p:graphicFrame>
    </p:spTree>
    <p:extLst>
      <p:ext uri="{BB962C8B-B14F-4D97-AF65-F5344CB8AC3E}">
        <p14:creationId xmlns:p14="http://schemas.microsoft.com/office/powerpoint/2010/main" val="376728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34"/>
          <p:cNvPicPr preferRelativeResize="0"/>
          <p:nvPr/>
        </p:nvPicPr>
        <p:blipFill>
          <a:blip r:embed="rId3">
            <a:alphaModFix/>
          </a:blip>
          <a:stretch>
            <a:fillRect/>
          </a:stretch>
        </p:blipFill>
        <p:spPr>
          <a:xfrm>
            <a:off x="0" y="0"/>
            <a:ext cx="9144000" cy="5144790"/>
          </a:xfrm>
          <a:prstGeom prst="rect">
            <a:avLst/>
          </a:prstGeom>
          <a:noFill/>
          <a:ln>
            <a:noFill/>
          </a:ln>
        </p:spPr>
      </p:pic>
      <p:sp>
        <p:nvSpPr>
          <p:cNvPr id="325" name="Google Shape;325;p34"/>
          <p:cNvSpPr txBox="1"/>
          <p:nvPr/>
        </p:nvSpPr>
        <p:spPr>
          <a:xfrm>
            <a:off x="706302" y="261519"/>
            <a:ext cx="49149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t>WHERE TO START</a:t>
            </a:r>
            <a:endParaRPr sz="3600" b="1" dirty="0"/>
          </a:p>
        </p:txBody>
      </p:sp>
      <p:sp>
        <p:nvSpPr>
          <p:cNvPr id="326" name="Google Shape;326;p34"/>
          <p:cNvSpPr txBox="1"/>
          <p:nvPr/>
        </p:nvSpPr>
        <p:spPr>
          <a:xfrm>
            <a:off x="895350" y="904875"/>
            <a:ext cx="7315200" cy="10340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chemeClr val="lt1"/>
                </a:solidFill>
              </a:rPr>
              <a:t>4,000 bed expansion: majority mental health beds for ODR housing.</a:t>
            </a:r>
          </a:p>
        </p:txBody>
      </p:sp>
      <p:sp>
        <p:nvSpPr>
          <p:cNvPr id="327" name="Google Shape;327;p34"/>
          <p:cNvSpPr txBox="1"/>
          <p:nvPr/>
        </p:nvSpPr>
        <p:spPr>
          <a:xfrm>
            <a:off x="895349" y="2131458"/>
            <a:ext cx="7419975" cy="14588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dirty="0">
                <a:solidFill>
                  <a:schemeClr val="lt1"/>
                </a:solidFill>
              </a:rPr>
              <a:t>De-</a:t>
            </a:r>
            <a:r>
              <a:rPr lang="en-US" sz="2400" b="1" dirty="0" err="1">
                <a:solidFill>
                  <a:schemeClr val="lt1"/>
                </a:solidFill>
              </a:rPr>
              <a:t>carcerate</a:t>
            </a:r>
            <a:r>
              <a:rPr lang="en-US" sz="2400" b="1" dirty="0">
                <a:solidFill>
                  <a:schemeClr val="lt1"/>
                </a:solidFill>
              </a:rPr>
              <a:t> women in line with ATI recommendations, GRAC, and Get Them Out Campaign.</a:t>
            </a:r>
          </a:p>
        </p:txBody>
      </p:sp>
      <p:sp>
        <p:nvSpPr>
          <p:cNvPr id="328" name="Google Shape;328;p34"/>
          <p:cNvSpPr txBox="1"/>
          <p:nvPr/>
        </p:nvSpPr>
        <p:spPr>
          <a:xfrm>
            <a:off x="809625" y="3687523"/>
            <a:ext cx="7505700" cy="10340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dirty="0">
                <a:solidFill>
                  <a:schemeClr val="lt1"/>
                </a:solidFill>
              </a:rPr>
              <a:t>Build centralized community-based unit for comprehensive assessment &amp; diversion.</a:t>
            </a:r>
          </a:p>
        </p:txBody>
      </p:sp>
    </p:spTree>
    <p:extLst>
      <p:ext uri="{BB962C8B-B14F-4D97-AF65-F5344CB8AC3E}">
        <p14:creationId xmlns:p14="http://schemas.microsoft.com/office/powerpoint/2010/main" val="120532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34"/>
          <p:cNvPicPr preferRelativeResize="0"/>
          <p:nvPr/>
        </p:nvPicPr>
        <p:blipFill>
          <a:blip r:embed="rId3">
            <a:alphaModFix/>
          </a:blip>
          <a:stretch>
            <a:fillRect/>
          </a:stretch>
        </p:blipFill>
        <p:spPr>
          <a:xfrm>
            <a:off x="0" y="0"/>
            <a:ext cx="9144000" cy="5144790"/>
          </a:xfrm>
          <a:prstGeom prst="rect">
            <a:avLst/>
          </a:prstGeom>
          <a:noFill/>
          <a:ln>
            <a:noFill/>
          </a:ln>
        </p:spPr>
      </p:pic>
      <p:sp>
        <p:nvSpPr>
          <p:cNvPr id="325" name="Google Shape;325;p34"/>
          <p:cNvSpPr txBox="1"/>
          <p:nvPr/>
        </p:nvSpPr>
        <p:spPr>
          <a:xfrm>
            <a:off x="675305" y="240605"/>
            <a:ext cx="49149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t>KEY TAKEAWAYS</a:t>
            </a:r>
            <a:endParaRPr sz="3600" b="1" dirty="0"/>
          </a:p>
        </p:txBody>
      </p:sp>
      <p:sp>
        <p:nvSpPr>
          <p:cNvPr id="326" name="Google Shape;326;p34"/>
          <p:cNvSpPr txBox="1"/>
          <p:nvPr/>
        </p:nvSpPr>
        <p:spPr>
          <a:xfrm>
            <a:off x="895350" y="1142445"/>
            <a:ext cx="7315200" cy="6093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300" b="1" dirty="0">
                <a:solidFill>
                  <a:schemeClr val="lt1"/>
                </a:solidFill>
              </a:rPr>
              <a:t>Closing MCJ is as urgent as ever.</a:t>
            </a:r>
          </a:p>
        </p:txBody>
      </p:sp>
      <p:sp>
        <p:nvSpPr>
          <p:cNvPr id="327" name="Google Shape;327;p34"/>
          <p:cNvSpPr txBox="1"/>
          <p:nvPr/>
        </p:nvSpPr>
        <p:spPr>
          <a:xfrm>
            <a:off x="895350" y="2314575"/>
            <a:ext cx="7315200" cy="152961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b="1" dirty="0">
                <a:solidFill>
                  <a:schemeClr val="lt1"/>
                </a:solidFill>
              </a:rPr>
              <a:t>Closing MCJ advances the County’s care first vision and equity goals.</a:t>
            </a:r>
            <a:endParaRPr sz="2300" b="1" dirty="0">
              <a:solidFill>
                <a:schemeClr val="lt1"/>
              </a:solidFill>
            </a:endParaRPr>
          </a:p>
          <a:p>
            <a:pPr marL="0" lvl="0" indent="0" algn="l" rtl="0">
              <a:lnSpc>
                <a:spcPct val="115000"/>
              </a:lnSpc>
              <a:spcBef>
                <a:spcPts val="0"/>
              </a:spcBef>
              <a:spcAft>
                <a:spcPts val="0"/>
              </a:spcAft>
              <a:buNone/>
            </a:pPr>
            <a:endParaRPr sz="2800" b="1" dirty="0">
              <a:solidFill>
                <a:schemeClr val="lt1"/>
              </a:solidFill>
            </a:endParaRPr>
          </a:p>
        </p:txBody>
      </p:sp>
      <p:sp>
        <p:nvSpPr>
          <p:cNvPr id="328" name="Google Shape;328;p34"/>
          <p:cNvSpPr txBox="1"/>
          <p:nvPr/>
        </p:nvSpPr>
        <p:spPr>
          <a:xfrm>
            <a:off x="895350" y="3683854"/>
            <a:ext cx="7505700" cy="14057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300" b="1" dirty="0">
                <a:solidFill>
                  <a:schemeClr val="lt1"/>
                </a:solidFill>
              </a:rPr>
              <a:t>Building an equitable system of care is a necessary and cost-effective investment in the long term.</a:t>
            </a:r>
            <a:endParaRPr sz="2300" b="1" dirty="0">
              <a:solidFill>
                <a:schemeClr val="lt1"/>
              </a:solidFill>
            </a:endParaRPr>
          </a:p>
          <a:p>
            <a:pPr marL="0" lvl="0" indent="0" algn="l" rtl="0">
              <a:lnSpc>
                <a:spcPct val="115000"/>
              </a:lnSpc>
              <a:spcBef>
                <a:spcPts val="0"/>
              </a:spcBef>
              <a:spcAft>
                <a:spcPts val="0"/>
              </a:spcAft>
              <a:buNone/>
            </a:pPr>
            <a:endParaRPr sz="2300" b="1"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r="67179"/>
          <a:stretch/>
        </p:blipFill>
        <p:spPr>
          <a:xfrm>
            <a:off x="0" y="-650"/>
            <a:ext cx="3001123" cy="5144801"/>
          </a:xfrm>
          <a:prstGeom prst="rect">
            <a:avLst/>
          </a:prstGeom>
          <a:noFill/>
          <a:ln>
            <a:noFill/>
          </a:ln>
        </p:spPr>
      </p:pic>
      <p:pic>
        <p:nvPicPr>
          <p:cNvPr id="64" name="Google Shape;64;p14"/>
          <p:cNvPicPr preferRelativeResize="0"/>
          <p:nvPr/>
        </p:nvPicPr>
        <p:blipFill rotWithShape="1">
          <a:blip r:embed="rId3">
            <a:alphaModFix/>
          </a:blip>
          <a:srcRect l="32894"/>
          <a:stretch/>
        </p:blipFill>
        <p:spPr>
          <a:xfrm>
            <a:off x="3001125" y="-650"/>
            <a:ext cx="6135926" cy="5144801"/>
          </a:xfrm>
          <a:prstGeom prst="rect">
            <a:avLst/>
          </a:prstGeom>
          <a:noFill/>
          <a:ln>
            <a:noFill/>
          </a:ln>
        </p:spPr>
      </p:pic>
      <p:sp>
        <p:nvSpPr>
          <p:cNvPr id="65" name="Google Shape;65;p14"/>
          <p:cNvSpPr txBox="1"/>
          <p:nvPr/>
        </p:nvSpPr>
        <p:spPr>
          <a:xfrm>
            <a:off x="1652025" y="2310150"/>
            <a:ext cx="2912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t>WHY CLOSE MCJ?</a:t>
            </a:r>
            <a:endParaRPr sz="2200" b="1"/>
          </a:p>
        </p:txBody>
      </p:sp>
      <p:sp>
        <p:nvSpPr>
          <p:cNvPr id="66" name="Google Shape;66;p14"/>
          <p:cNvSpPr txBox="1"/>
          <p:nvPr/>
        </p:nvSpPr>
        <p:spPr>
          <a:xfrm>
            <a:off x="4807100" y="407225"/>
            <a:ext cx="4336800" cy="11082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85C98E"/>
              </a:buClr>
              <a:buSzPts val="2000"/>
              <a:buAutoNum type="arabicPeriod"/>
            </a:pPr>
            <a:r>
              <a:rPr lang="en" sz="2000" b="1">
                <a:solidFill>
                  <a:schemeClr val="dk1"/>
                </a:solidFill>
              </a:rPr>
              <a:t>INHUMANE FACILITY FOR ALL PEOPLE INVOLVED</a:t>
            </a:r>
            <a:endParaRPr sz="2000" b="1">
              <a:solidFill>
                <a:schemeClr val="dk1"/>
              </a:solidFill>
            </a:endParaRPr>
          </a:p>
          <a:p>
            <a:pPr marL="0" lvl="0" indent="0" algn="l" rtl="0">
              <a:spcBef>
                <a:spcPts val="0"/>
              </a:spcBef>
              <a:spcAft>
                <a:spcPts val="0"/>
              </a:spcAft>
              <a:buNone/>
            </a:pPr>
            <a:endParaRPr/>
          </a:p>
        </p:txBody>
      </p:sp>
      <p:sp>
        <p:nvSpPr>
          <p:cNvPr id="67" name="Google Shape;67;p14"/>
          <p:cNvSpPr txBox="1"/>
          <p:nvPr/>
        </p:nvSpPr>
        <p:spPr>
          <a:xfrm>
            <a:off x="4807100" y="1371150"/>
            <a:ext cx="4336800" cy="146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dirty="0">
                <a:solidFill>
                  <a:srgbClr val="85C98E"/>
                </a:solidFill>
              </a:rPr>
              <a:t>2.</a:t>
            </a:r>
            <a:r>
              <a:rPr lang="en" sz="2000" b="1" dirty="0">
                <a:solidFill>
                  <a:schemeClr val="dk1"/>
                </a:solidFill>
              </a:rPr>
              <a:t>   POOR HEALTH, SOCIAL, </a:t>
            </a:r>
            <a:endParaRPr sz="2000" b="1" dirty="0">
              <a:solidFill>
                <a:schemeClr val="dk1"/>
              </a:solidFill>
            </a:endParaRPr>
          </a:p>
          <a:p>
            <a:pPr marL="0" lvl="0" indent="0" algn="l" rtl="0">
              <a:lnSpc>
                <a:spcPct val="115000"/>
              </a:lnSpc>
              <a:spcBef>
                <a:spcPts val="0"/>
              </a:spcBef>
              <a:spcAft>
                <a:spcPts val="0"/>
              </a:spcAft>
              <a:buNone/>
            </a:pPr>
            <a:r>
              <a:rPr lang="en" sz="2000" b="1" dirty="0">
                <a:solidFill>
                  <a:schemeClr val="dk1"/>
                </a:solidFill>
              </a:rPr>
              <a:t>      &amp; LEGAL OUTCOMES</a:t>
            </a:r>
            <a:endParaRPr sz="2000" b="1" dirty="0">
              <a:solidFill>
                <a:schemeClr val="dk1"/>
              </a:solidFill>
            </a:endParaRPr>
          </a:p>
          <a:p>
            <a:pPr marL="457200" lvl="0" indent="0" algn="l" rtl="0">
              <a:lnSpc>
                <a:spcPct val="115000"/>
              </a:lnSpc>
              <a:spcBef>
                <a:spcPts val="0"/>
              </a:spcBef>
              <a:spcAft>
                <a:spcPts val="0"/>
              </a:spcAft>
              <a:buNone/>
            </a:pPr>
            <a:endParaRPr sz="2000" b="1" dirty="0">
              <a:solidFill>
                <a:schemeClr val="dk1"/>
              </a:solidFill>
            </a:endParaRPr>
          </a:p>
          <a:p>
            <a:pPr marL="0" lvl="0" indent="0" algn="l" rtl="0">
              <a:spcBef>
                <a:spcPts val="0"/>
              </a:spcBef>
              <a:spcAft>
                <a:spcPts val="0"/>
              </a:spcAft>
              <a:buNone/>
            </a:pPr>
            <a:endParaRPr dirty="0"/>
          </a:p>
        </p:txBody>
      </p:sp>
      <p:sp>
        <p:nvSpPr>
          <p:cNvPr id="68" name="Google Shape;68;p14"/>
          <p:cNvSpPr txBox="1"/>
          <p:nvPr/>
        </p:nvSpPr>
        <p:spPr>
          <a:xfrm>
            <a:off x="4807100" y="2310150"/>
            <a:ext cx="4336800" cy="110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dirty="0">
                <a:solidFill>
                  <a:srgbClr val="85C98E"/>
                </a:solidFill>
              </a:rPr>
              <a:t>3.</a:t>
            </a:r>
            <a:r>
              <a:rPr lang="en" sz="2000" b="1" dirty="0">
                <a:solidFill>
                  <a:schemeClr val="dk1"/>
                </a:solidFill>
              </a:rPr>
              <a:t>   HIGH COST &amp; LIABILITY</a:t>
            </a:r>
            <a:endParaRPr sz="2000" b="1" dirty="0">
              <a:solidFill>
                <a:schemeClr val="dk1"/>
              </a:solidFill>
            </a:endParaRPr>
          </a:p>
          <a:p>
            <a:pPr marL="457200" lvl="0" indent="0" algn="l" rtl="0">
              <a:lnSpc>
                <a:spcPct val="115000"/>
              </a:lnSpc>
              <a:spcBef>
                <a:spcPts val="0"/>
              </a:spcBef>
              <a:spcAft>
                <a:spcPts val="0"/>
              </a:spcAft>
              <a:buNone/>
            </a:pPr>
            <a:endParaRPr sz="2000" b="1" dirty="0">
              <a:solidFill>
                <a:schemeClr val="dk1"/>
              </a:solidFill>
            </a:endParaRPr>
          </a:p>
          <a:p>
            <a:pPr marL="0" lvl="0" indent="0" algn="l" rtl="0">
              <a:spcBef>
                <a:spcPts val="0"/>
              </a:spcBef>
              <a:spcAft>
                <a:spcPts val="0"/>
              </a:spcAft>
              <a:buNone/>
            </a:pPr>
            <a:endParaRPr dirty="0"/>
          </a:p>
        </p:txBody>
      </p:sp>
      <p:sp>
        <p:nvSpPr>
          <p:cNvPr id="69" name="Google Shape;69;p14"/>
          <p:cNvSpPr txBox="1"/>
          <p:nvPr/>
        </p:nvSpPr>
        <p:spPr>
          <a:xfrm>
            <a:off x="4807100" y="3064550"/>
            <a:ext cx="4336800" cy="110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dirty="0">
                <a:solidFill>
                  <a:srgbClr val="85C98E"/>
                </a:solidFill>
              </a:rPr>
              <a:t>4.</a:t>
            </a:r>
            <a:r>
              <a:rPr lang="en" sz="2000" b="1" dirty="0">
                <a:solidFill>
                  <a:schemeClr val="dk1"/>
                </a:solidFill>
              </a:rPr>
              <a:t>    RACIAL INEQUITY</a:t>
            </a:r>
            <a:endParaRPr sz="2000" b="1" dirty="0">
              <a:solidFill>
                <a:schemeClr val="dk1"/>
              </a:solidFill>
            </a:endParaRPr>
          </a:p>
          <a:p>
            <a:pPr marL="457200" lvl="0" indent="0" algn="l" rtl="0">
              <a:lnSpc>
                <a:spcPct val="115000"/>
              </a:lnSpc>
              <a:spcBef>
                <a:spcPts val="0"/>
              </a:spcBef>
              <a:spcAft>
                <a:spcPts val="0"/>
              </a:spcAft>
              <a:buNone/>
            </a:pPr>
            <a:endParaRPr sz="2000" b="1" dirty="0">
              <a:solidFill>
                <a:schemeClr val="dk1"/>
              </a:solidFill>
            </a:endParaRPr>
          </a:p>
          <a:p>
            <a:pPr marL="0" lvl="0" indent="0" algn="l" rtl="0">
              <a:spcBef>
                <a:spcPts val="0"/>
              </a:spcBef>
              <a:spcAft>
                <a:spcPts val="0"/>
              </a:spcAft>
              <a:buNone/>
            </a:pPr>
            <a:endParaRPr dirty="0"/>
          </a:p>
        </p:txBody>
      </p:sp>
      <p:sp>
        <p:nvSpPr>
          <p:cNvPr id="70" name="Google Shape;70;p14"/>
          <p:cNvSpPr txBox="1"/>
          <p:nvPr/>
        </p:nvSpPr>
        <p:spPr>
          <a:xfrm>
            <a:off x="4807100" y="3836650"/>
            <a:ext cx="4336800" cy="146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dirty="0">
                <a:solidFill>
                  <a:srgbClr val="85C98E"/>
                </a:solidFill>
              </a:rPr>
              <a:t>5.</a:t>
            </a:r>
            <a:r>
              <a:rPr lang="en" sz="2000" b="1" dirty="0">
                <a:solidFill>
                  <a:schemeClr val="dk1"/>
                </a:solidFill>
              </a:rPr>
              <a:t>   GROWING MENTAL HEALTH</a:t>
            </a:r>
            <a:endParaRPr sz="2000" b="1" dirty="0">
              <a:solidFill>
                <a:schemeClr val="dk1"/>
              </a:solidFill>
            </a:endParaRPr>
          </a:p>
          <a:p>
            <a:pPr marL="0" lvl="0" indent="0" algn="l" rtl="0">
              <a:lnSpc>
                <a:spcPct val="115000"/>
              </a:lnSpc>
              <a:spcBef>
                <a:spcPts val="0"/>
              </a:spcBef>
              <a:spcAft>
                <a:spcPts val="0"/>
              </a:spcAft>
              <a:buNone/>
            </a:pPr>
            <a:r>
              <a:rPr lang="en" sz="2000" b="1" dirty="0">
                <a:solidFill>
                  <a:schemeClr val="dk1"/>
                </a:solidFill>
              </a:rPr>
              <a:t>      POPULATION </a:t>
            </a:r>
            <a:endParaRPr sz="2000" b="1" dirty="0">
              <a:solidFill>
                <a:schemeClr val="dk1"/>
              </a:solidFill>
            </a:endParaRPr>
          </a:p>
          <a:p>
            <a:pPr marL="457200" lvl="0" indent="0" algn="l" rtl="0">
              <a:lnSpc>
                <a:spcPct val="115000"/>
              </a:lnSpc>
              <a:spcBef>
                <a:spcPts val="0"/>
              </a:spcBef>
              <a:spcAft>
                <a:spcPts val="0"/>
              </a:spcAft>
              <a:buNone/>
            </a:pPr>
            <a:endParaRPr sz="2000" b="1"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146" y="-277631"/>
            <a:ext cx="9141707" cy="5143500"/>
          </a:xfrm>
          <a:prstGeom prst="rect">
            <a:avLst/>
          </a:prstGeom>
          <a:noFill/>
          <a:ln>
            <a:noFill/>
          </a:ln>
        </p:spPr>
      </p:pic>
      <p:sp>
        <p:nvSpPr>
          <p:cNvPr id="76" name="Google Shape;76;p15"/>
          <p:cNvSpPr txBox="1"/>
          <p:nvPr/>
        </p:nvSpPr>
        <p:spPr>
          <a:xfrm>
            <a:off x="2467796" y="326096"/>
            <a:ext cx="5942617" cy="5847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dirty="0"/>
              <a:t>MCJ CLOSURE MOTION: CONTEXT</a:t>
            </a:r>
            <a:endParaRPr sz="2600" b="1" dirty="0"/>
          </a:p>
        </p:txBody>
      </p:sp>
      <p:sp>
        <p:nvSpPr>
          <p:cNvPr id="77" name="Google Shape;77;p15"/>
          <p:cNvSpPr txBox="1"/>
          <p:nvPr/>
        </p:nvSpPr>
        <p:spPr>
          <a:xfrm>
            <a:off x="1264075" y="997548"/>
            <a:ext cx="11655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t>MARCH</a:t>
            </a:r>
          </a:p>
          <a:p>
            <a:pPr marL="0" lvl="0" indent="0" algn="ctr" rtl="0">
              <a:spcBef>
                <a:spcPts val="0"/>
              </a:spcBef>
              <a:spcAft>
                <a:spcPts val="0"/>
              </a:spcAft>
              <a:buNone/>
            </a:pPr>
            <a:r>
              <a:rPr lang="en" sz="1200" dirty="0"/>
              <a:t>2020</a:t>
            </a:r>
            <a:endParaRPr sz="1200" dirty="0"/>
          </a:p>
        </p:txBody>
      </p:sp>
      <p:sp>
        <p:nvSpPr>
          <p:cNvPr id="78" name="Google Shape;78;p15"/>
          <p:cNvSpPr txBox="1"/>
          <p:nvPr/>
        </p:nvSpPr>
        <p:spPr>
          <a:xfrm>
            <a:off x="1219500" y="2173390"/>
            <a:ext cx="1165500" cy="9848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t>APRIL-</a:t>
            </a:r>
            <a:endParaRPr sz="2000" b="1" dirty="0"/>
          </a:p>
          <a:p>
            <a:pPr marL="0" lvl="0" indent="0" algn="ctr" rtl="0">
              <a:spcBef>
                <a:spcPts val="0"/>
              </a:spcBef>
              <a:spcAft>
                <a:spcPts val="0"/>
              </a:spcAft>
              <a:buNone/>
            </a:pPr>
            <a:r>
              <a:rPr lang="en" sz="2000" b="1" dirty="0"/>
              <a:t>MAY</a:t>
            </a:r>
          </a:p>
          <a:p>
            <a:pPr marL="0" lvl="0" indent="0" algn="ctr" rtl="0">
              <a:spcBef>
                <a:spcPts val="0"/>
              </a:spcBef>
              <a:spcAft>
                <a:spcPts val="0"/>
              </a:spcAft>
              <a:buNone/>
            </a:pPr>
            <a:r>
              <a:rPr lang="en" sz="1200" dirty="0"/>
              <a:t>2020</a:t>
            </a:r>
            <a:endParaRPr sz="1200" dirty="0"/>
          </a:p>
        </p:txBody>
      </p:sp>
      <p:sp>
        <p:nvSpPr>
          <p:cNvPr id="79" name="Google Shape;79;p15"/>
          <p:cNvSpPr txBox="1"/>
          <p:nvPr/>
        </p:nvSpPr>
        <p:spPr>
          <a:xfrm>
            <a:off x="1264075" y="3478695"/>
            <a:ext cx="11655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t>JULY</a:t>
            </a:r>
          </a:p>
          <a:p>
            <a:pPr marL="0" lvl="0" indent="0" algn="ctr" rtl="0">
              <a:spcBef>
                <a:spcPts val="0"/>
              </a:spcBef>
              <a:spcAft>
                <a:spcPts val="0"/>
              </a:spcAft>
              <a:buNone/>
            </a:pPr>
            <a:r>
              <a:rPr lang="en" sz="1200" dirty="0"/>
              <a:t>2020</a:t>
            </a:r>
            <a:endParaRPr sz="1200" dirty="0"/>
          </a:p>
        </p:txBody>
      </p:sp>
      <p:sp>
        <p:nvSpPr>
          <p:cNvPr id="80" name="Google Shape;80;p15"/>
          <p:cNvSpPr txBox="1"/>
          <p:nvPr/>
        </p:nvSpPr>
        <p:spPr>
          <a:xfrm>
            <a:off x="2549975" y="960614"/>
            <a:ext cx="5130300" cy="75094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600" b="1" dirty="0">
                <a:solidFill>
                  <a:schemeClr val="dk1"/>
                </a:solidFill>
              </a:rPr>
              <a:t>ATI </a:t>
            </a:r>
            <a:r>
              <a:rPr lang="en" sz="1600" b="1" dirty="0">
                <a:solidFill>
                  <a:srgbClr val="00B050"/>
                </a:solidFill>
              </a:rPr>
              <a:t>CARE FIRST, JAILS LAST REPORT </a:t>
            </a:r>
            <a:r>
              <a:rPr lang="en" sz="1600" b="1" dirty="0">
                <a:solidFill>
                  <a:schemeClr val="dk1"/>
                </a:solidFill>
              </a:rPr>
              <a:t>describing vision for a holistic, decentralized system of care.</a:t>
            </a:r>
            <a:endParaRPr sz="1800" b="1" dirty="0"/>
          </a:p>
        </p:txBody>
      </p:sp>
      <p:sp>
        <p:nvSpPr>
          <p:cNvPr id="81" name="Google Shape;81;p15"/>
          <p:cNvSpPr txBox="1"/>
          <p:nvPr/>
        </p:nvSpPr>
        <p:spPr>
          <a:xfrm>
            <a:off x="2549975" y="2185116"/>
            <a:ext cx="51303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dirty="0">
                <a:solidFill>
                  <a:schemeClr val="dk1"/>
                </a:solidFill>
              </a:rPr>
              <a:t>Jail population reduced by 5,000 </a:t>
            </a:r>
            <a:endParaRPr sz="1800" b="1" dirty="0">
              <a:solidFill>
                <a:schemeClr val="dk1"/>
              </a:solidFill>
            </a:endParaRPr>
          </a:p>
          <a:p>
            <a:pPr marL="0" lvl="0" indent="0" algn="ctr" rtl="0">
              <a:lnSpc>
                <a:spcPct val="115000"/>
              </a:lnSpc>
              <a:spcBef>
                <a:spcPts val="0"/>
              </a:spcBef>
              <a:spcAft>
                <a:spcPts val="0"/>
              </a:spcAft>
              <a:buNone/>
            </a:pPr>
            <a:r>
              <a:rPr lang="en" sz="1800" b="1" dirty="0">
                <a:solidFill>
                  <a:schemeClr val="dk1"/>
                </a:solidFill>
              </a:rPr>
              <a:t>in response to COVID-19.</a:t>
            </a:r>
            <a:endParaRPr sz="2000" b="1" dirty="0"/>
          </a:p>
        </p:txBody>
      </p:sp>
      <p:sp>
        <p:nvSpPr>
          <p:cNvPr id="82" name="Google Shape;82;p15"/>
          <p:cNvSpPr txBox="1"/>
          <p:nvPr/>
        </p:nvSpPr>
        <p:spPr>
          <a:xfrm>
            <a:off x="2669675" y="3509445"/>
            <a:ext cx="5130300" cy="50318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dirty="0">
                <a:solidFill>
                  <a:schemeClr val="dk1"/>
                </a:solidFill>
              </a:rPr>
              <a:t>BOS requests 12-month plan to close MCJ.</a:t>
            </a:r>
            <a:endParaRPr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0" y="0"/>
            <a:ext cx="9144000" cy="5144790"/>
          </a:xfrm>
          <a:prstGeom prst="rect">
            <a:avLst/>
          </a:prstGeom>
          <a:noFill/>
          <a:ln>
            <a:noFill/>
          </a:ln>
        </p:spPr>
      </p:pic>
      <p:sp>
        <p:nvSpPr>
          <p:cNvPr id="88" name="Google Shape;88;p16"/>
          <p:cNvSpPr txBox="1"/>
          <p:nvPr/>
        </p:nvSpPr>
        <p:spPr>
          <a:xfrm>
            <a:off x="188850" y="154650"/>
            <a:ext cx="8766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dirty="0"/>
              <a:t>MCJ CLOSURE WORK GROUP PARTICIPANTS </a:t>
            </a:r>
            <a:endParaRPr sz="3000" b="1" dirty="0"/>
          </a:p>
        </p:txBody>
      </p:sp>
      <p:sp>
        <p:nvSpPr>
          <p:cNvPr id="89" name="Google Shape;89;p16"/>
          <p:cNvSpPr txBox="1"/>
          <p:nvPr/>
        </p:nvSpPr>
        <p:spPr>
          <a:xfrm>
            <a:off x="155950" y="1001400"/>
            <a:ext cx="3028800" cy="366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ACLU of Southern California (ACLU So Cal)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Alternate Public Defender (APD)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Auditor Controller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California Contract Cities Association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Chief Executive Office (CEO)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CHS/Addiction Medicine​</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CHS/Care Transitions​</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Civilian Oversight Commission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Community Health Project Los Angeles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Correctional Health Services (CHS)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County Counsel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Department of Mental Health (DMH)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Department of Public Health (DPH)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Department of Public Health-Substance Abuse and Prevention Control (DPH-SAPC)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DHS/ Housing for Health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DHS/ Office of Diversion and Reentry (ODR)  ​</a:t>
            </a:r>
            <a:endParaRPr sz="1100" dirty="0">
              <a:solidFill>
                <a:schemeClr val="dk1"/>
              </a:solidFill>
            </a:endParaRPr>
          </a:p>
          <a:p>
            <a:pPr marL="0" lvl="0" indent="0" algn="l" rtl="0">
              <a:spcBef>
                <a:spcPts val="0"/>
              </a:spcBef>
              <a:spcAft>
                <a:spcPts val="0"/>
              </a:spcAft>
              <a:buNone/>
            </a:pPr>
            <a:endParaRPr sz="1100" dirty="0"/>
          </a:p>
        </p:txBody>
      </p:sp>
      <p:sp>
        <p:nvSpPr>
          <p:cNvPr id="90" name="Google Shape;90;p16"/>
          <p:cNvSpPr txBox="1"/>
          <p:nvPr/>
        </p:nvSpPr>
        <p:spPr>
          <a:xfrm>
            <a:off x="3265263" y="1001400"/>
            <a:ext cx="2892900" cy="409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dirty="0">
                <a:solidFill>
                  <a:schemeClr val="dk1"/>
                </a:solidFill>
              </a:rPr>
              <a:t>DHS/Whole Person Care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District Attorney (DA)  ​</a:t>
            </a:r>
            <a:endParaRPr sz="1100" dirty="0">
              <a:solidFill>
                <a:schemeClr val="dk1"/>
              </a:solidFill>
            </a:endParaRPr>
          </a:p>
          <a:p>
            <a:pPr marL="0" lvl="0" indent="0" algn="l" rtl="0">
              <a:lnSpc>
                <a:spcPct val="115000"/>
              </a:lnSpc>
              <a:spcBef>
                <a:spcPts val="0"/>
              </a:spcBef>
              <a:spcAft>
                <a:spcPts val="0"/>
              </a:spcAft>
              <a:buNone/>
            </a:pPr>
            <a:r>
              <a:rPr lang="en" sz="1100" dirty="0" err="1">
                <a:solidFill>
                  <a:schemeClr val="dk1"/>
                </a:solidFill>
              </a:rPr>
              <a:t>InsideOUT</a:t>
            </a:r>
            <a:r>
              <a:rPr lang="en" sz="1100" dirty="0">
                <a:solidFill>
                  <a:schemeClr val="dk1"/>
                </a:solidFill>
              </a:rPr>
              <a:t> Writers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JFA Institute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La </a:t>
            </a:r>
            <a:r>
              <a:rPr lang="en" sz="1100" dirty="0" err="1">
                <a:solidFill>
                  <a:schemeClr val="dk1"/>
                </a:solidFill>
              </a:rPr>
              <a:t>Defensx</a:t>
            </a:r>
            <a:r>
              <a:rPr lang="en" sz="1100" dirty="0">
                <a:solidFill>
                  <a:schemeClr val="dk1"/>
                </a:solidFill>
              </a:rPr>
              <a:t>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City Attorney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County Board of Supervisors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County Police Chiefs Association (LACPCA)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County Prosecutors Association (LACPA)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County Superior Court​</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Homeless Services Authority (LAHSA)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Police Department (LAPD)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Regional Reentry Partnership (LARRP)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Los Angeles Sheriff’s Department (LASD)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endParaRPr dirty="0"/>
          </a:p>
        </p:txBody>
      </p:sp>
      <p:sp>
        <p:nvSpPr>
          <p:cNvPr id="91" name="Google Shape;91;p16"/>
          <p:cNvSpPr txBox="1"/>
          <p:nvPr/>
        </p:nvSpPr>
        <p:spPr>
          <a:xfrm>
            <a:off x="6158175" y="1001400"/>
            <a:ext cx="2985900" cy="307927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Million Dollar Hoods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National Alliance on Mental Illness (NAMI) Greater Los Angeles County​</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Office of the Inspector General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Probation Department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Public Defender (PD)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Reentry Health Advisory Collaborative (RHAC) </a:t>
            </a: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Special Service for Groups (SSG)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The Bail Project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The California Endowment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UCLA Bunche Center​</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UCLA Criminal Justice Center​</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Vera Institute of Justice ​</a:t>
            </a:r>
            <a:endParaRPr sz="1100" dirty="0">
              <a:solidFill>
                <a:schemeClr val="dk1"/>
              </a:solidFill>
            </a:endParaRPr>
          </a:p>
          <a:p>
            <a:pPr marL="0" lvl="0" indent="0" algn="l" rtl="0">
              <a:spcBef>
                <a:spcPts val="0"/>
              </a:spcBef>
              <a:spcAft>
                <a:spcPts val="0"/>
              </a:spcAft>
              <a:buNone/>
            </a:pPr>
            <a:endParaRPr sz="11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7"/>
          <p:cNvPicPr preferRelativeResize="0"/>
          <p:nvPr/>
        </p:nvPicPr>
        <p:blipFill rotWithShape="1">
          <a:blip r:embed="rId3">
            <a:alphaModFix/>
          </a:blip>
          <a:srcRect b="66966"/>
          <a:stretch/>
        </p:blipFill>
        <p:spPr>
          <a:xfrm>
            <a:off x="0" y="0"/>
            <a:ext cx="9141701" cy="1699099"/>
          </a:xfrm>
          <a:prstGeom prst="rect">
            <a:avLst/>
          </a:prstGeom>
          <a:noFill/>
          <a:ln>
            <a:noFill/>
          </a:ln>
        </p:spPr>
      </p:pic>
      <p:pic>
        <p:nvPicPr>
          <p:cNvPr id="97" name="Google Shape;97;p17"/>
          <p:cNvPicPr preferRelativeResize="0"/>
          <p:nvPr/>
        </p:nvPicPr>
        <p:blipFill rotWithShape="1">
          <a:blip r:embed="rId3">
            <a:alphaModFix/>
          </a:blip>
          <a:srcRect t="32944" r="66200"/>
          <a:stretch/>
        </p:blipFill>
        <p:spPr>
          <a:xfrm>
            <a:off x="135975" y="1673925"/>
            <a:ext cx="3089847" cy="3449051"/>
          </a:xfrm>
          <a:prstGeom prst="rect">
            <a:avLst/>
          </a:prstGeom>
          <a:noFill/>
          <a:ln>
            <a:noFill/>
          </a:ln>
        </p:spPr>
      </p:pic>
      <p:pic>
        <p:nvPicPr>
          <p:cNvPr id="98" name="Google Shape;98;p17"/>
          <p:cNvPicPr preferRelativeResize="0"/>
          <p:nvPr/>
        </p:nvPicPr>
        <p:blipFill rotWithShape="1">
          <a:blip r:embed="rId3">
            <a:alphaModFix/>
          </a:blip>
          <a:srcRect l="34467" t="32943" r="30783" b="45182"/>
          <a:stretch/>
        </p:blipFill>
        <p:spPr>
          <a:xfrm>
            <a:off x="3127325" y="1673925"/>
            <a:ext cx="3176626" cy="1125101"/>
          </a:xfrm>
          <a:prstGeom prst="rect">
            <a:avLst/>
          </a:prstGeom>
          <a:noFill/>
          <a:ln>
            <a:noFill/>
          </a:ln>
        </p:spPr>
      </p:pic>
      <p:pic>
        <p:nvPicPr>
          <p:cNvPr id="99" name="Google Shape;99;p17"/>
          <p:cNvPicPr preferRelativeResize="0"/>
          <p:nvPr/>
        </p:nvPicPr>
        <p:blipFill rotWithShape="1">
          <a:blip r:embed="rId3">
            <a:alphaModFix/>
          </a:blip>
          <a:srcRect l="66430" t="32943" r="796" b="44693"/>
          <a:stretch/>
        </p:blipFill>
        <p:spPr>
          <a:xfrm>
            <a:off x="6049475" y="1673925"/>
            <a:ext cx="2996024" cy="1150275"/>
          </a:xfrm>
          <a:prstGeom prst="rect">
            <a:avLst/>
          </a:prstGeom>
          <a:noFill/>
          <a:ln>
            <a:noFill/>
          </a:ln>
        </p:spPr>
      </p:pic>
      <p:pic>
        <p:nvPicPr>
          <p:cNvPr id="100" name="Google Shape;100;p17"/>
          <p:cNvPicPr preferRelativeResize="0"/>
          <p:nvPr/>
        </p:nvPicPr>
        <p:blipFill rotWithShape="1">
          <a:blip r:embed="rId3">
            <a:alphaModFix/>
          </a:blip>
          <a:srcRect l="34467" t="54818" r="30783"/>
          <a:stretch/>
        </p:blipFill>
        <p:spPr>
          <a:xfrm>
            <a:off x="2983700" y="2799025"/>
            <a:ext cx="3176626" cy="2323950"/>
          </a:xfrm>
          <a:prstGeom prst="rect">
            <a:avLst/>
          </a:prstGeom>
          <a:noFill/>
          <a:ln>
            <a:noFill/>
          </a:ln>
        </p:spPr>
      </p:pic>
      <p:pic>
        <p:nvPicPr>
          <p:cNvPr id="101" name="Google Shape;101;p17"/>
          <p:cNvPicPr preferRelativeResize="0"/>
          <p:nvPr/>
        </p:nvPicPr>
        <p:blipFill rotWithShape="1">
          <a:blip r:embed="rId3">
            <a:alphaModFix/>
          </a:blip>
          <a:srcRect l="66430" t="54818" r="796"/>
          <a:stretch/>
        </p:blipFill>
        <p:spPr>
          <a:xfrm>
            <a:off x="6145675" y="2824200"/>
            <a:ext cx="2996024" cy="2323950"/>
          </a:xfrm>
          <a:prstGeom prst="rect">
            <a:avLst/>
          </a:prstGeom>
          <a:noFill/>
          <a:ln>
            <a:noFill/>
          </a:ln>
        </p:spPr>
      </p:pic>
      <p:sp>
        <p:nvSpPr>
          <p:cNvPr id="102" name="Google Shape;102;p17"/>
          <p:cNvSpPr txBox="1"/>
          <p:nvPr/>
        </p:nvSpPr>
        <p:spPr>
          <a:xfrm>
            <a:off x="3585850" y="276775"/>
            <a:ext cx="2520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chemeClr val="dk1"/>
                </a:solidFill>
              </a:rPr>
              <a:t>MCJ CLOSURE WORK GROUP</a:t>
            </a:r>
            <a:endParaRPr sz="1000"/>
          </a:p>
        </p:txBody>
      </p:sp>
      <p:sp>
        <p:nvSpPr>
          <p:cNvPr id="103" name="Google Shape;103;p17"/>
          <p:cNvSpPr txBox="1"/>
          <p:nvPr/>
        </p:nvSpPr>
        <p:spPr>
          <a:xfrm>
            <a:off x="594400" y="1673925"/>
            <a:ext cx="2447400" cy="2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dirty="0">
                <a:solidFill>
                  <a:schemeClr val="dk1"/>
                </a:solidFill>
              </a:rPr>
              <a:t>DATA &amp; FACILITIES COMMITTEE</a:t>
            </a:r>
            <a:endParaRPr sz="1000" b="1" dirty="0">
              <a:solidFill>
                <a:schemeClr val="dk1"/>
              </a:solidFill>
            </a:endParaRPr>
          </a:p>
          <a:p>
            <a:pPr marL="0" lvl="0" indent="0" algn="l" rtl="0">
              <a:lnSpc>
                <a:spcPct val="115000"/>
              </a:lnSpc>
              <a:spcBef>
                <a:spcPts val="0"/>
              </a:spcBef>
              <a:spcAft>
                <a:spcPts val="0"/>
              </a:spcAft>
              <a:buNone/>
            </a:pPr>
            <a:endParaRPr b="1" dirty="0">
              <a:solidFill>
                <a:schemeClr val="dk1"/>
              </a:solidFill>
            </a:endParaRPr>
          </a:p>
        </p:txBody>
      </p:sp>
      <p:sp>
        <p:nvSpPr>
          <p:cNvPr id="104" name="Google Shape;104;p17"/>
          <p:cNvSpPr txBox="1"/>
          <p:nvPr/>
        </p:nvSpPr>
        <p:spPr>
          <a:xfrm>
            <a:off x="3307850" y="1699100"/>
            <a:ext cx="2520000" cy="2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50" b="1" dirty="0">
                <a:solidFill>
                  <a:schemeClr val="dk1"/>
                </a:solidFill>
              </a:rPr>
              <a:t>SERVICES &amp; PROGRAMS COMMITTEE </a:t>
            </a:r>
            <a:r>
              <a:rPr lang="en" sz="1000" b="1" dirty="0">
                <a:solidFill>
                  <a:schemeClr val="dk1"/>
                </a:solidFill>
              </a:rPr>
              <a:t>COMMITTEE</a:t>
            </a:r>
            <a:endParaRPr sz="1000" b="1" dirty="0">
              <a:solidFill>
                <a:schemeClr val="dk1"/>
              </a:solidFill>
            </a:endParaRPr>
          </a:p>
          <a:p>
            <a:pPr marL="0" lvl="0" indent="0" algn="l" rtl="0">
              <a:lnSpc>
                <a:spcPct val="115000"/>
              </a:lnSpc>
              <a:spcBef>
                <a:spcPts val="0"/>
              </a:spcBef>
              <a:spcAft>
                <a:spcPts val="0"/>
              </a:spcAft>
              <a:buNone/>
            </a:pPr>
            <a:endParaRPr sz="1100" b="1" dirty="0">
              <a:solidFill>
                <a:schemeClr val="dk1"/>
              </a:solidFill>
            </a:endParaRPr>
          </a:p>
          <a:p>
            <a:pPr marL="0" lvl="0" indent="0" algn="l" rtl="0">
              <a:lnSpc>
                <a:spcPct val="115000"/>
              </a:lnSpc>
              <a:spcBef>
                <a:spcPts val="0"/>
              </a:spcBef>
              <a:spcAft>
                <a:spcPts val="0"/>
              </a:spcAft>
              <a:buNone/>
            </a:pPr>
            <a:endParaRPr b="1" dirty="0">
              <a:solidFill>
                <a:schemeClr val="dk1"/>
              </a:solidFill>
            </a:endParaRPr>
          </a:p>
        </p:txBody>
      </p:sp>
      <p:sp>
        <p:nvSpPr>
          <p:cNvPr id="105" name="Google Shape;105;p17"/>
          <p:cNvSpPr txBox="1"/>
          <p:nvPr/>
        </p:nvSpPr>
        <p:spPr>
          <a:xfrm>
            <a:off x="6273350" y="1661150"/>
            <a:ext cx="2695800" cy="33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chemeClr val="dk1"/>
                </a:solidFill>
              </a:rPr>
              <a:t>Community Engagement &amp; Racial Equity</a:t>
            </a:r>
            <a:endParaRPr sz="1000" b="1">
              <a:solidFill>
                <a:schemeClr val="dk1"/>
              </a:solidFill>
            </a:endParaRPr>
          </a:p>
          <a:p>
            <a:pPr marL="0" lvl="0" indent="0" algn="ctr" rtl="0">
              <a:lnSpc>
                <a:spcPct val="115000"/>
              </a:lnSpc>
              <a:spcBef>
                <a:spcPts val="0"/>
              </a:spcBef>
              <a:spcAft>
                <a:spcPts val="0"/>
              </a:spcAft>
              <a:buNone/>
            </a:pPr>
            <a:r>
              <a:rPr lang="en" sz="1100" b="1">
                <a:solidFill>
                  <a:schemeClr val="dk1"/>
                </a:solidFill>
              </a:rPr>
              <a:t>(CERE) Advisory Group​</a:t>
            </a:r>
            <a:endParaRPr sz="1000" b="1">
              <a:solidFill>
                <a:schemeClr val="dk1"/>
              </a:solidFill>
            </a:endParaRPr>
          </a:p>
          <a:p>
            <a:pPr marL="0" lvl="0" indent="0" algn="ctr"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endParaRPr b="1">
              <a:solidFill>
                <a:schemeClr val="dk1"/>
              </a:solidFill>
            </a:endParaRPr>
          </a:p>
        </p:txBody>
      </p:sp>
      <p:sp>
        <p:nvSpPr>
          <p:cNvPr id="106" name="Google Shape;106;p17"/>
          <p:cNvSpPr txBox="1"/>
          <p:nvPr/>
        </p:nvSpPr>
        <p:spPr>
          <a:xfrm>
            <a:off x="3127350" y="648450"/>
            <a:ext cx="28812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000">
                <a:solidFill>
                  <a:srgbClr val="FFFFFF"/>
                </a:solidFill>
              </a:rPr>
              <a:t>CO-CHAIRS: Peter Espinoza (ODR) and Assistant Sheriff Bruce Chase</a:t>
            </a:r>
            <a:endParaRPr sz="1000">
              <a:solidFill>
                <a:srgbClr val="FFFFFF"/>
              </a:solidFill>
            </a:endParaRPr>
          </a:p>
        </p:txBody>
      </p:sp>
      <p:sp>
        <p:nvSpPr>
          <p:cNvPr id="107" name="Google Shape;107;p17"/>
          <p:cNvSpPr txBox="1"/>
          <p:nvPr/>
        </p:nvSpPr>
        <p:spPr>
          <a:xfrm>
            <a:off x="333000" y="1945600"/>
            <a:ext cx="2695800" cy="86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a:solidFill>
                  <a:srgbClr val="FFFFFF"/>
                </a:solidFill>
              </a:rPr>
              <a:t>CHAIRPERSONS: Dr. Tim Belavich (CHS), Joan Hubbell (CHS), Commander Hugo Macias (LASD), Michelle Parris </a:t>
            </a:r>
            <a:endParaRPr sz="1000">
              <a:solidFill>
                <a:srgbClr val="FFFFFF"/>
              </a:solidFill>
            </a:endParaRPr>
          </a:p>
          <a:p>
            <a:pPr marL="0" lvl="0" indent="0" algn="ctr" rtl="0">
              <a:lnSpc>
                <a:spcPct val="115000"/>
              </a:lnSpc>
              <a:spcBef>
                <a:spcPts val="0"/>
              </a:spcBef>
              <a:spcAft>
                <a:spcPts val="0"/>
              </a:spcAft>
              <a:buNone/>
            </a:pPr>
            <a:r>
              <a:rPr lang="en" sz="1000">
                <a:solidFill>
                  <a:srgbClr val="FFFFFF"/>
                </a:solidFill>
              </a:rPr>
              <a:t>(Vera Institute) </a:t>
            </a:r>
            <a:endParaRPr sz="1000">
              <a:solidFill>
                <a:srgbClr val="FFFFFF"/>
              </a:solidFill>
            </a:endParaRPr>
          </a:p>
        </p:txBody>
      </p:sp>
      <p:sp>
        <p:nvSpPr>
          <p:cNvPr id="108" name="Google Shape;108;p17"/>
          <p:cNvSpPr txBox="1"/>
          <p:nvPr/>
        </p:nvSpPr>
        <p:spPr>
          <a:xfrm>
            <a:off x="3222950" y="1957900"/>
            <a:ext cx="2695800" cy="69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a:solidFill>
                  <a:srgbClr val="FFFFFF"/>
                </a:solidFill>
              </a:rPr>
              <a:t>CHAIRPERSONS: Troy Vaughn (LARRP),</a:t>
            </a:r>
            <a:endParaRPr sz="1000">
              <a:solidFill>
                <a:srgbClr val="FFFFFF"/>
              </a:solidFill>
            </a:endParaRPr>
          </a:p>
          <a:p>
            <a:pPr marL="0" lvl="0" indent="0" algn="ctr" rtl="0">
              <a:lnSpc>
                <a:spcPct val="115000"/>
              </a:lnSpc>
              <a:spcBef>
                <a:spcPts val="0"/>
              </a:spcBef>
              <a:spcAft>
                <a:spcPts val="0"/>
              </a:spcAft>
              <a:buNone/>
            </a:pPr>
            <a:r>
              <a:rPr lang="en" sz="1000">
                <a:solidFill>
                  <a:srgbClr val="FFFFFF"/>
                </a:solidFill>
              </a:rPr>
              <a:t>Brenda Doyle (CHS),</a:t>
            </a:r>
            <a:endParaRPr sz="1000">
              <a:solidFill>
                <a:srgbClr val="FFFFFF"/>
              </a:solidFill>
            </a:endParaRPr>
          </a:p>
          <a:p>
            <a:pPr marL="0" lvl="0" indent="0" algn="ctr" rtl="0">
              <a:lnSpc>
                <a:spcPct val="115000"/>
              </a:lnSpc>
              <a:spcBef>
                <a:spcPts val="0"/>
              </a:spcBef>
              <a:spcAft>
                <a:spcPts val="0"/>
              </a:spcAft>
              <a:buNone/>
            </a:pPr>
            <a:r>
              <a:rPr lang="en" sz="1000">
                <a:solidFill>
                  <a:srgbClr val="FFFFFF"/>
                </a:solidFill>
              </a:rPr>
              <a:t>Captain Roel Garcia (LASD)</a:t>
            </a:r>
            <a:endParaRPr sz="1000">
              <a:solidFill>
                <a:srgbClr val="FFFFFF"/>
              </a:solidFill>
            </a:endParaRPr>
          </a:p>
        </p:txBody>
      </p:sp>
      <p:sp>
        <p:nvSpPr>
          <p:cNvPr id="109" name="Google Shape;109;p17"/>
          <p:cNvSpPr txBox="1"/>
          <p:nvPr/>
        </p:nvSpPr>
        <p:spPr>
          <a:xfrm>
            <a:off x="6344150" y="2080800"/>
            <a:ext cx="2554200" cy="69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000">
                <a:solidFill>
                  <a:srgbClr val="FFFFFF"/>
                </a:solidFill>
              </a:rPr>
              <a:t>Chairpersons: Diana Zuñiga (DHS), Diamond Lee (DHS), Reentry Health Advisory Collaborative (RHAC)</a:t>
            </a:r>
            <a:endParaRPr sz="1000">
              <a:solidFill>
                <a:srgbClr val="FFFFFF"/>
              </a:solidFill>
            </a:endParaRPr>
          </a:p>
        </p:txBody>
      </p:sp>
      <p:sp>
        <p:nvSpPr>
          <p:cNvPr id="110" name="Google Shape;110;p17"/>
          <p:cNvSpPr txBox="1"/>
          <p:nvPr/>
        </p:nvSpPr>
        <p:spPr>
          <a:xfrm>
            <a:off x="3816850" y="2946775"/>
            <a:ext cx="1838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rPr>
              <a:t>COMMUNITY PATHWAY</a:t>
            </a:r>
            <a:endParaRPr sz="1000">
              <a:solidFill>
                <a:schemeClr val="lt1"/>
              </a:solidFill>
            </a:endParaRPr>
          </a:p>
          <a:p>
            <a:pPr marL="0" lvl="0" indent="0" algn="ctr" rtl="0">
              <a:spcBef>
                <a:spcPts val="0"/>
              </a:spcBef>
              <a:spcAft>
                <a:spcPts val="0"/>
              </a:spcAft>
              <a:buNone/>
            </a:pPr>
            <a:r>
              <a:rPr lang="en" sz="1000">
                <a:solidFill>
                  <a:schemeClr val="lt1"/>
                </a:solidFill>
              </a:rPr>
              <a:t>SUBCOMMITTEE</a:t>
            </a:r>
            <a:endParaRPr sz="1000">
              <a:solidFill>
                <a:schemeClr val="lt1"/>
              </a:solidFill>
            </a:endParaRPr>
          </a:p>
        </p:txBody>
      </p:sp>
      <p:sp>
        <p:nvSpPr>
          <p:cNvPr id="111" name="Google Shape;111;p17"/>
          <p:cNvSpPr txBox="1"/>
          <p:nvPr/>
        </p:nvSpPr>
        <p:spPr>
          <a:xfrm>
            <a:off x="3816850" y="3657350"/>
            <a:ext cx="1838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rPr>
              <a:t>FACILITY PATHWAY</a:t>
            </a:r>
            <a:endParaRPr sz="1000">
              <a:solidFill>
                <a:schemeClr val="lt1"/>
              </a:solidFill>
            </a:endParaRPr>
          </a:p>
          <a:p>
            <a:pPr marL="0" lvl="0" indent="0" algn="ctr" rtl="0">
              <a:spcBef>
                <a:spcPts val="0"/>
              </a:spcBef>
              <a:spcAft>
                <a:spcPts val="0"/>
              </a:spcAft>
              <a:buNone/>
            </a:pPr>
            <a:r>
              <a:rPr lang="en" sz="1000">
                <a:solidFill>
                  <a:schemeClr val="lt1"/>
                </a:solidFill>
              </a:rPr>
              <a:t>SUBCOMMITTEE</a:t>
            </a:r>
            <a:endParaRPr sz="1000">
              <a:solidFill>
                <a:schemeClr val="lt1"/>
              </a:solidFill>
            </a:endParaRPr>
          </a:p>
        </p:txBody>
      </p:sp>
      <p:sp>
        <p:nvSpPr>
          <p:cNvPr id="112" name="Google Shape;112;p17"/>
          <p:cNvSpPr txBox="1"/>
          <p:nvPr/>
        </p:nvSpPr>
        <p:spPr>
          <a:xfrm>
            <a:off x="3816850" y="4424250"/>
            <a:ext cx="1838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rPr>
              <a:t>FUNDING SUBCOMMITTEE</a:t>
            </a:r>
            <a:endParaRPr sz="1000">
              <a:solidFill>
                <a:schemeClr val="lt1"/>
              </a:solidFill>
            </a:endParaRPr>
          </a:p>
        </p:txBody>
      </p:sp>
      <p:sp>
        <p:nvSpPr>
          <p:cNvPr id="113" name="Google Shape;113;p17"/>
          <p:cNvSpPr txBox="1"/>
          <p:nvPr/>
        </p:nvSpPr>
        <p:spPr>
          <a:xfrm>
            <a:off x="7061900" y="2944488"/>
            <a:ext cx="1975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rPr>
              <a:t>COMMUNITY ENGAGEMENT</a:t>
            </a:r>
            <a:endParaRPr sz="1000">
              <a:solidFill>
                <a:schemeClr val="lt1"/>
              </a:solidFill>
            </a:endParaRPr>
          </a:p>
          <a:p>
            <a:pPr marL="0" lvl="0" indent="0" algn="ctr" rtl="0">
              <a:spcBef>
                <a:spcPts val="0"/>
              </a:spcBef>
              <a:spcAft>
                <a:spcPts val="0"/>
              </a:spcAft>
              <a:buNone/>
            </a:pPr>
            <a:r>
              <a:rPr lang="en" sz="1000">
                <a:solidFill>
                  <a:schemeClr val="lt1"/>
                </a:solidFill>
              </a:rPr>
              <a:t>FEEDBACK </a:t>
            </a:r>
            <a:endParaRPr sz="1000">
              <a:solidFill>
                <a:schemeClr val="lt1"/>
              </a:solidFill>
            </a:endParaRPr>
          </a:p>
        </p:txBody>
      </p:sp>
      <p:sp>
        <p:nvSpPr>
          <p:cNvPr id="114" name="Google Shape;114;p17"/>
          <p:cNvSpPr txBox="1"/>
          <p:nvPr/>
        </p:nvSpPr>
        <p:spPr>
          <a:xfrm>
            <a:off x="7061900" y="3663113"/>
            <a:ext cx="1975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rPr>
              <a:t>RACIAL EQUITY QUESTIONS AND ACTIONS</a:t>
            </a:r>
            <a:endParaRPr sz="1000">
              <a:solidFill>
                <a:schemeClr val="lt1"/>
              </a:solidFill>
            </a:endParaRPr>
          </a:p>
        </p:txBody>
      </p:sp>
      <p:sp>
        <p:nvSpPr>
          <p:cNvPr id="115" name="Google Shape;115;p17"/>
          <p:cNvSpPr txBox="1"/>
          <p:nvPr/>
        </p:nvSpPr>
        <p:spPr>
          <a:xfrm>
            <a:off x="7061900" y="4381738"/>
            <a:ext cx="1975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solidFill>
                  <a:schemeClr val="lt1"/>
                </a:solidFill>
              </a:rPr>
              <a:t>PARTICIPATING BUDGETING </a:t>
            </a:r>
            <a:endParaRPr sz="1000" dirty="0">
              <a:solidFill>
                <a:schemeClr val="lt1"/>
              </a:solidFill>
            </a:endParaRPr>
          </a:p>
          <a:p>
            <a:pPr marL="0" lvl="0" indent="0" algn="ctr" rtl="0">
              <a:spcBef>
                <a:spcPts val="0"/>
              </a:spcBef>
              <a:spcAft>
                <a:spcPts val="0"/>
              </a:spcAft>
              <a:buNone/>
            </a:pPr>
            <a:r>
              <a:rPr lang="en" sz="1000" dirty="0">
                <a:solidFill>
                  <a:schemeClr val="lt1"/>
                </a:solidFill>
              </a:rPr>
              <a:t>PROCESSES &amp; PRINCIPLES</a:t>
            </a:r>
            <a:endParaRPr sz="1000"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8"/>
          <p:cNvPicPr preferRelativeResize="0"/>
          <p:nvPr/>
        </p:nvPicPr>
        <p:blipFill>
          <a:blip r:embed="rId3">
            <a:alphaModFix/>
          </a:blip>
          <a:stretch>
            <a:fillRect/>
          </a:stretch>
        </p:blipFill>
        <p:spPr>
          <a:xfrm>
            <a:off x="0" y="0"/>
            <a:ext cx="9144000" cy="5144790"/>
          </a:xfrm>
          <a:prstGeom prst="rect">
            <a:avLst/>
          </a:prstGeom>
          <a:noFill/>
          <a:ln>
            <a:noFill/>
          </a:ln>
        </p:spPr>
      </p:pic>
      <p:sp>
        <p:nvSpPr>
          <p:cNvPr id="121" name="Google Shape;121;p18"/>
          <p:cNvSpPr txBox="1"/>
          <p:nvPr/>
        </p:nvSpPr>
        <p:spPr>
          <a:xfrm>
            <a:off x="106800" y="105154"/>
            <a:ext cx="8928712" cy="94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3100" b="1" dirty="0">
                <a:solidFill>
                  <a:schemeClr val="dk1"/>
                </a:solidFill>
              </a:rPr>
              <a:t>CERE Advisory Group</a:t>
            </a:r>
            <a:endParaRPr sz="3100" b="1" dirty="0">
              <a:solidFill>
                <a:schemeClr val="dk1"/>
              </a:solidFill>
            </a:endParaRPr>
          </a:p>
          <a:p>
            <a:pPr marL="0" lvl="0" indent="0" algn="l" rtl="0">
              <a:spcBef>
                <a:spcPts val="0"/>
              </a:spcBef>
              <a:spcAft>
                <a:spcPts val="0"/>
              </a:spcAft>
              <a:buNone/>
            </a:pPr>
            <a:endParaRPr dirty="0"/>
          </a:p>
        </p:txBody>
      </p:sp>
      <p:sp>
        <p:nvSpPr>
          <p:cNvPr id="122" name="Google Shape;122;p18"/>
          <p:cNvSpPr txBox="1"/>
          <p:nvPr/>
        </p:nvSpPr>
        <p:spPr>
          <a:xfrm>
            <a:off x="180575" y="1157375"/>
            <a:ext cx="5606400" cy="3724066"/>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85C98E"/>
              </a:buClr>
              <a:buSzPts val="1800"/>
              <a:buChar char="●"/>
            </a:pPr>
            <a:r>
              <a:rPr lang="en" sz="2000" dirty="0">
                <a:solidFill>
                  <a:schemeClr val="dk1"/>
                </a:solidFill>
              </a:rPr>
              <a:t>To support an infrastructure of community care and systemic accountability, the CERE Advisory Group focused on activities pertaining to racial equity, community engagement, and participatory budgeting. ​</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457200" lvl="0" indent="-342900" algn="l" rtl="0">
              <a:lnSpc>
                <a:spcPct val="115000"/>
              </a:lnSpc>
              <a:spcBef>
                <a:spcPts val="0"/>
              </a:spcBef>
              <a:spcAft>
                <a:spcPts val="0"/>
              </a:spcAft>
              <a:buClr>
                <a:srgbClr val="85C98E"/>
              </a:buClr>
              <a:buSzPts val="1800"/>
              <a:buChar char="●"/>
            </a:pPr>
            <a:r>
              <a:rPr lang="en" sz="2000" dirty="0">
                <a:solidFill>
                  <a:schemeClr val="dk1"/>
                </a:solidFill>
              </a:rPr>
              <a:t>These activities can also impact reassessments of AB109 funding, the Jail Population Review Council, Measure J, and other ATI-related activities.</a:t>
            </a:r>
            <a:endParaRPr sz="2400" dirty="0"/>
          </a:p>
        </p:txBody>
      </p:sp>
      <p:sp>
        <p:nvSpPr>
          <p:cNvPr id="123" name="Google Shape;123;p18"/>
          <p:cNvSpPr txBox="1"/>
          <p:nvPr/>
        </p:nvSpPr>
        <p:spPr>
          <a:xfrm>
            <a:off x="5885325" y="1157375"/>
            <a:ext cx="3053400" cy="371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b="1">
                <a:solidFill>
                  <a:srgbClr val="85C98E"/>
                </a:solidFill>
              </a:rPr>
              <a:t>Participants:</a:t>
            </a:r>
            <a:endParaRPr sz="1100" b="1">
              <a:solidFill>
                <a:srgbClr val="85C98E"/>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ACLU of Southern California, Advancement Project, Californians for Safety and Justice, Community Coalition, Dignity and Power Now, Drug Policy Alliance, Frontline Wellness Network, InsideOUT Writers, LA County Department of Health Services, LA County Public Defender’s Office, La Defensx, Million Dollar Hoods, NAMI Greater Los Angeles County, Participatory Budgeting Project, Paving the Way Foundation, Reentry Health Advisory Collaborative, Special Services for Groups, St. John’s Well Child and Family Center, The Bail Project, The California Endowment, Timelist Group, Translatin@ Coalition, UCLA Bunche Center, and Vera Institute of Justice​</a:t>
            </a:r>
            <a:endParaRPr sz="11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9"/>
          <p:cNvPicPr preferRelativeResize="0"/>
          <p:nvPr/>
        </p:nvPicPr>
        <p:blipFill>
          <a:blip r:embed="rId3">
            <a:alphaModFix/>
          </a:blip>
          <a:stretch>
            <a:fillRect/>
          </a:stretch>
        </p:blipFill>
        <p:spPr>
          <a:xfrm>
            <a:off x="0" y="0"/>
            <a:ext cx="9144000" cy="5144790"/>
          </a:xfrm>
          <a:prstGeom prst="rect">
            <a:avLst/>
          </a:prstGeom>
          <a:noFill/>
          <a:ln>
            <a:noFill/>
          </a:ln>
        </p:spPr>
      </p:pic>
      <p:sp>
        <p:nvSpPr>
          <p:cNvPr id="129" name="Google Shape;129;p19"/>
          <p:cNvSpPr txBox="1"/>
          <p:nvPr/>
        </p:nvSpPr>
        <p:spPr>
          <a:xfrm>
            <a:off x="106700" y="109025"/>
            <a:ext cx="7722900" cy="94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100" b="1" dirty="0">
                <a:solidFill>
                  <a:schemeClr val="dk1"/>
                </a:solidFill>
              </a:rPr>
              <a:t>CERE Advisory Group Contributions</a:t>
            </a:r>
            <a:endParaRPr sz="3100" b="1" dirty="0">
              <a:solidFill>
                <a:schemeClr val="dk1"/>
              </a:solidFill>
            </a:endParaRPr>
          </a:p>
          <a:p>
            <a:pPr marL="0" lvl="0" indent="0" algn="l" rtl="0">
              <a:spcBef>
                <a:spcPts val="0"/>
              </a:spcBef>
              <a:spcAft>
                <a:spcPts val="0"/>
              </a:spcAft>
              <a:buNone/>
            </a:pPr>
            <a:endParaRPr dirty="0"/>
          </a:p>
        </p:txBody>
      </p:sp>
      <p:sp>
        <p:nvSpPr>
          <p:cNvPr id="130" name="Google Shape;130;p19"/>
          <p:cNvSpPr txBox="1"/>
          <p:nvPr/>
        </p:nvSpPr>
        <p:spPr>
          <a:xfrm>
            <a:off x="180575" y="1157375"/>
            <a:ext cx="8502900" cy="121107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85C98E"/>
              </a:buClr>
              <a:buSzPts val="2000"/>
              <a:buChar char="●"/>
            </a:pPr>
            <a:r>
              <a:rPr lang="en" sz="2000" b="1" dirty="0">
                <a:solidFill>
                  <a:schemeClr val="dk1"/>
                </a:solidFill>
              </a:rPr>
              <a:t>Community Engagement:</a:t>
            </a:r>
            <a:r>
              <a:rPr lang="en" sz="2000" dirty="0">
                <a:solidFill>
                  <a:schemeClr val="dk1"/>
                </a:solidFill>
              </a:rPr>
              <a:t> Phase II: What would you build instead of MCJ?​</a:t>
            </a:r>
            <a:endParaRPr sz="2000" dirty="0">
              <a:solidFill>
                <a:schemeClr val="dk1"/>
              </a:solidFill>
            </a:endParaRPr>
          </a:p>
          <a:p>
            <a:pPr marL="457200" lvl="0" indent="0" algn="l" rtl="0">
              <a:lnSpc>
                <a:spcPct val="115000"/>
              </a:lnSpc>
              <a:spcBef>
                <a:spcPts val="0"/>
              </a:spcBef>
              <a:spcAft>
                <a:spcPts val="0"/>
              </a:spcAft>
              <a:buNone/>
            </a:pPr>
            <a:endParaRPr sz="1800" dirty="0">
              <a:solidFill>
                <a:schemeClr val="dk1"/>
              </a:solidFill>
            </a:endParaRPr>
          </a:p>
        </p:txBody>
      </p:sp>
      <p:sp>
        <p:nvSpPr>
          <p:cNvPr id="131" name="Google Shape;131;p19"/>
          <p:cNvSpPr txBox="1"/>
          <p:nvPr/>
        </p:nvSpPr>
        <p:spPr>
          <a:xfrm>
            <a:off x="180575" y="2199650"/>
            <a:ext cx="8502900" cy="1565014"/>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85C98E"/>
              </a:buClr>
              <a:buSzPts val="2000"/>
              <a:buChar char="●"/>
            </a:pPr>
            <a:r>
              <a:rPr lang="en" sz="2000" dirty="0">
                <a:solidFill>
                  <a:schemeClr val="dk1"/>
                </a:solidFill>
              </a:rPr>
              <a:t>​</a:t>
            </a:r>
            <a:r>
              <a:rPr lang="en" sz="2000" b="1" dirty="0">
                <a:solidFill>
                  <a:schemeClr val="dk1"/>
                </a:solidFill>
              </a:rPr>
              <a:t>Racial Equity Activities:</a:t>
            </a:r>
            <a:r>
              <a:rPr lang="en" sz="2000" dirty="0">
                <a:solidFill>
                  <a:schemeClr val="dk1"/>
                </a:solidFill>
              </a:rPr>
              <a:t> Data Collection Guidelines; System Disparity Analysis: Early Releases (Pre-Trial, Zero Dollar Bail, Stipulated Releases); and Pre-Trial Memo​</a:t>
            </a:r>
            <a:endParaRPr sz="2000" dirty="0">
              <a:solidFill>
                <a:schemeClr val="dk1"/>
              </a:solidFill>
            </a:endParaRPr>
          </a:p>
          <a:p>
            <a:pPr marL="457200" lvl="0" indent="0" algn="l" rtl="0">
              <a:lnSpc>
                <a:spcPct val="115000"/>
              </a:lnSpc>
              <a:spcBef>
                <a:spcPts val="0"/>
              </a:spcBef>
              <a:spcAft>
                <a:spcPts val="0"/>
              </a:spcAft>
              <a:buNone/>
            </a:pPr>
            <a:endParaRPr sz="1800" dirty="0">
              <a:solidFill>
                <a:schemeClr val="dk1"/>
              </a:solidFill>
            </a:endParaRPr>
          </a:p>
        </p:txBody>
      </p:sp>
      <p:sp>
        <p:nvSpPr>
          <p:cNvPr id="132" name="Google Shape;132;p19"/>
          <p:cNvSpPr txBox="1"/>
          <p:nvPr/>
        </p:nvSpPr>
        <p:spPr>
          <a:xfrm>
            <a:off x="180575" y="3574075"/>
            <a:ext cx="8502900" cy="11697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85C98E"/>
              </a:buClr>
              <a:buSzPts val="2000"/>
              <a:buChar char="●"/>
            </a:pPr>
            <a:r>
              <a:rPr lang="en" sz="2000" b="1">
                <a:solidFill>
                  <a:schemeClr val="dk1"/>
                </a:solidFill>
              </a:rPr>
              <a:t>Participatory Budgeting:</a:t>
            </a:r>
            <a:r>
              <a:rPr lang="en" sz="2000">
                <a:solidFill>
                  <a:schemeClr val="dk1"/>
                </a:solidFill>
              </a:rPr>
              <a:t> Goals; Principles; Roles; and Process (Integration of all CERE components)​</a:t>
            </a:r>
            <a:endParaRPr sz="2000">
              <a:solidFill>
                <a:schemeClr val="dk1"/>
              </a:solidFill>
            </a:endParaRPr>
          </a:p>
          <a:p>
            <a:pPr marL="457200" lvl="0" indent="0" algn="l" rtl="0">
              <a:lnSpc>
                <a:spcPct val="115000"/>
              </a:lnSpc>
              <a:spcBef>
                <a:spcPts val="0"/>
              </a:spcBef>
              <a:spcAft>
                <a:spcPts val="0"/>
              </a:spcAft>
              <a:buNone/>
            </a:pP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1"/>
          <p:cNvPicPr preferRelativeResize="0"/>
          <p:nvPr/>
        </p:nvPicPr>
        <p:blipFill>
          <a:blip r:embed="rId3">
            <a:alphaModFix/>
          </a:blip>
          <a:stretch>
            <a:fillRect/>
          </a:stretch>
        </p:blipFill>
        <p:spPr>
          <a:xfrm>
            <a:off x="0" y="0"/>
            <a:ext cx="9141707" cy="5143500"/>
          </a:xfrm>
          <a:prstGeom prst="rect">
            <a:avLst/>
          </a:prstGeom>
          <a:noFill/>
          <a:ln>
            <a:noFill/>
          </a:ln>
        </p:spPr>
      </p:pic>
      <p:sp>
        <p:nvSpPr>
          <p:cNvPr id="147" name="Google Shape;147;p21"/>
          <p:cNvSpPr txBox="1"/>
          <p:nvPr/>
        </p:nvSpPr>
        <p:spPr>
          <a:xfrm>
            <a:off x="790750" y="276975"/>
            <a:ext cx="7627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t>POPULATION REDUCTION GOAL </a:t>
            </a:r>
            <a:endParaRPr sz="3600" b="1" dirty="0"/>
          </a:p>
        </p:txBody>
      </p:sp>
      <p:sp>
        <p:nvSpPr>
          <p:cNvPr id="148" name="Google Shape;148;p21"/>
          <p:cNvSpPr txBox="1"/>
          <p:nvPr/>
        </p:nvSpPr>
        <p:spPr>
          <a:xfrm>
            <a:off x="932375" y="782700"/>
            <a:ext cx="943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FFFF"/>
                </a:solidFill>
              </a:rPr>
              <a:t>CATEGORY</a:t>
            </a:r>
            <a:endParaRPr sz="1000" b="1">
              <a:solidFill>
                <a:srgbClr val="FFFFFF"/>
              </a:solidFill>
            </a:endParaRPr>
          </a:p>
        </p:txBody>
      </p:sp>
      <p:sp>
        <p:nvSpPr>
          <p:cNvPr id="149" name="Google Shape;149;p21"/>
          <p:cNvSpPr txBox="1"/>
          <p:nvPr/>
        </p:nvSpPr>
        <p:spPr>
          <a:xfrm>
            <a:off x="2102600" y="782700"/>
            <a:ext cx="1131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FFFF"/>
                </a:solidFill>
              </a:rPr>
              <a:t>ESTIMATE</a:t>
            </a:r>
            <a:endParaRPr sz="1000" b="1">
              <a:solidFill>
                <a:srgbClr val="FFFFFF"/>
              </a:solidFill>
            </a:endParaRPr>
          </a:p>
        </p:txBody>
      </p:sp>
      <p:sp>
        <p:nvSpPr>
          <p:cNvPr id="150" name="Google Shape;150;p21"/>
          <p:cNvSpPr txBox="1"/>
          <p:nvPr/>
        </p:nvSpPr>
        <p:spPr>
          <a:xfrm>
            <a:off x="3157900" y="782700"/>
            <a:ext cx="382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FFFF"/>
                </a:solidFill>
              </a:rPr>
              <a:t>DESCRIPTION (BASED ON FALL 2020)</a:t>
            </a:r>
            <a:endParaRPr sz="1000" b="1">
              <a:solidFill>
                <a:srgbClr val="FFFFFF"/>
              </a:solidFill>
            </a:endParaRPr>
          </a:p>
        </p:txBody>
      </p:sp>
      <p:sp>
        <p:nvSpPr>
          <p:cNvPr id="151" name="Google Shape;151;p21"/>
          <p:cNvSpPr txBox="1"/>
          <p:nvPr/>
        </p:nvSpPr>
        <p:spPr>
          <a:xfrm>
            <a:off x="837250" y="1124525"/>
            <a:ext cx="1038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TOTAL POPULATION </a:t>
            </a:r>
            <a:endParaRPr sz="1000" b="1"/>
          </a:p>
        </p:txBody>
      </p:sp>
      <p:sp>
        <p:nvSpPr>
          <p:cNvPr id="152" name="Google Shape;152;p21"/>
          <p:cNvSpPr txBox="1"/>
          <p:nvPr/>
        </p:nvSpPr>
        <p:spPr>
          <a:xfrm>
            <a:off x="790750" y="1695150"/>
            <a:ext cx="11316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POPULATION AWAITING STATE TRANSFER</a:t>
            </a:r>
            <a:endParaRPr sz="1000" b="1"/>
          </a:p>
        </p:txBody>
      </p:sp>
      <p:sp>
        <p:nvSpPr>
          <p:cNvPr id="153" name="Google Shape;153;p21"/>
          <p:cNvSpPr txBox="1"/>
          <p:nvPr/>
        </p:nvSpPr>
        <p:spPr>
          <a:xfrm>
            <a:off x="790750" y="2654050"/>
            <a:ext cx="1131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REMAINING </a:t>
            </a:r>
            <a:endParaRPr sz="1000" b="1"/>
          </a:p>
          <a:p>
            <a:pPr marL="0" lvl="0" indent="0" algn="ctr" rtl="0">
              <a:spcBef>
                <a:spcPts val="0"/>
              </a:spcBef>
              <a:spcAft>
                <a:spcPts val="0"/>
              </a:spcAft>
              <a:buNone/>
            </a:pPr>
            <a:r>
              <a:rPr lang="en" sz="1000" b="1"/>
              <a:t>POPULATION </a:t>
            </a:r>
            <a:endParaRPr sz="1000" b="1"/>
          </a:p>
        </p:txBody>
      </p:sp>
      <p:sp>
        <p:nvSpPr>
          <p:cNvPr id="154" name="Google Shape;154;p21"/>
          <p:cNvSpPr txBox="1"/>
          <p:nvPr/>
        </p:nvSpPr>
        <p:spPr>
          <a:xfrm>
            <a:off x="790750" y="3471300"/>
            <a:ext cx="11316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POPULATION </a:t>
            </a:r>
            <a:endParaRPr sz="1000" b="1"/>
          </a:p>
          <a:p>
            <a:pPr marL="0" lvl="0" indent="0" algn="ctr" rtl="0">
              <a:spcBef>
                <a:spcPts val="0"/>
              </a:spcBef>
              <a:spcAft>
                <a:spcPts val="0"/>
              </a:spcAft>
              <a:buNone/>
            </a:pPr>
            <a:r>
              <a:rPr lang="en" sz="1000" b="1"/>
              <a:t>REDUCTION </a:t>
            </a:r>
            <a:endParaRPr sz="1000" b="1"/>
          </a:p>
          <a:p>
            <a:pPr marL="0" lvl="0" indent="0" algn="ctr" rtl="0">
              <a:spcBef>
                <a:spcPts val="0"/>
              </a:spcBef>
              <a:spcAft>
                <a:spcPts val="0"/>
              </a:spcAft>
              <a:buNone/>
            </a:pPr>
            <a:r>
              <a:rPr lang="en" sz="1000" b="1"/>
              <a:t>GOAL</a:t>
            </a:r>
            <a:endParaRPr sz="1000" b="1"/>
          </a:p>
          <a:p>
            <a:pPr marL="0" lvl="0" indent="0" algn="ctr" rtl="0">
              <a:spcBef>
                <a:spcPts val="0"/>
              </a:spcBef>
              <a:spcAft>
                <a:spcPts val="0"/>
              </a:spcAft>
              <a:buNone/>
            </a:pPr>
            <a:endParaRPr sz="1000" b="1"/>
          </a:p>
        </p:txBody>
      </p:sp>
      <p:sp>
        <p:nvSpPr>
          <p:cNvPr id="155" name="Google Shape;155;p21"/>
          <p:cNvSpPr txBox="1"/>
          <p:nvPr/>
        </p:nvSpPr>
        <p:spPr>
          <a:xfrm>
            <a:off x="790750" y="4405200"/>
            <a:ext cx="1131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FINAL TOTAL POPULATION </a:t>
            </a:r>
            <a:endParaRPr sz="1000" b="1"/>
          </a:p>
          <a:p>
            <a:pPr marL="0" lvl="0" indent="0" algn="ctr" rtl="0">
              <a:spcBef>
                <a:spcPts val="0"/>
              </a:spcBef>
              <a:spcAft>
                <a:spcPts val="0"/>
              </a:spcAft>
              <a:buNone/>
            </a:pPr>
            <a:endParaRPr sz="1000" b="1"/>
          </a:p>
        </p:txBody>
      </p:sp>
      <p:sp>
        <p:nvSpPr>
          <p:cNvPr id="156" name="Google Shape;156;p21"/>
          <p:cNvSpPr txBox="1"/>
          <p:nvPr/>
        </p:nvSpPr>
        <p:spPr>
          <a:xfrm>
            <a:off x="1991075" y="1178375"/>
            <a:ext cx="1038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t>15,000</a:t>
            </a:r>
            <a:endParaRPr sz="1300" b="1"/>
          </a:p>
        </p:txBody>
      </p:sp>
      <p:sp>
        <p:nvSpPr>
          <p:cNvPr id="157" name="Google Shape;157;p21"/>
          <p:cNvSpPr txBox="1"/>
          <p:nvPr/>
        </p:nvSpPr>
        <p:spPr>
          <a:xfrm>
            <a:off x="1991075" y="1902900"/>
            <a:ext cx="1038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t>2,300</a:t>
            </a:r>
            <a:endParaRPr sz="1300" b="1"/>
          </a:p>
        </p:txBody>
      </p:sp>
      <p:sp>
        <p:nvSpPr>
          <p:cNvPr id="158" name="Google Shape;158;p21"/>
          <p:cNvSpPr txBox="1"/>
          <p:nvPr/>
        </p:nvSpPr>
        <p:spPr>
          <a:xfrm>
            <a:off x="1991075" y="2707900"/>
            <a:ext cx="1038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t>12,700</a:t>
            </a:r>
            <a:endParaRPr sz="1300" b="1"/>
          </a:p>
        </p:txBody>
      </p:sp>
      <p:sp>
        <p:nvSpPr>
          <p:cNvPr id="159" name="Google Shape;159;p21"/>
          <p:cNvSpPr txBox="1"/>
          <p:nvPr/>
        </p:nvSpPr>
        <p:spPr>
          <a:xfrm>
            <a:off x="1991075" y="3572350"/>
            <a:ext cx="1038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t>4,500</a:t>
            </a:r>
            <a:endParaRPr sz="1300" b="1"/>
          </a:p>
        </p:txBody>
      </p:sp>
      <p:sp>
        <p:nvSpPr>
          <p:cNvPr id="160" name="Google Shape;160;p21"/>
          <p:cNvSpPr txBox="1"/>
          <p:nvPr/>
        </p:nvSpPr>
        <p:spPr>
          <a:xfrm>
            <a:off x="1944575" y="4436800"/>
            <a:ext cx="1131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t>8,200-8,500</a:t>
            </a:r>
            <a:endParaRPr sz="1300" b="1"/>
          </a:p>
        </p:txBody>
      </p:sp>
      <p:sp>
        <p:nvSpPr>
          <p:cNvPr id="161" name="Google Shape;161;p21"/>
          <p:cNvSpPr txBox="1"/>
          <p:nvPr/>
        </p:nvSpPr>
        <p:spPr>
          <a:xfrm>
            <a:off x="3225850" y="1173775"/>
            <a:ext cx="4933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Estimated number of people in LA County jail. Number fluctuates daily. </a:t>
            </a:r>
            <a:endParaRPr/>
          </a:p>
        </p:txBody>
      </p:sp>
      <p:sp>
        <p:nvSpPr>
          <p:cNvPr id="162" name="Google Shape;162;p21"/>
          <p:cNvSpPr txBox="1"/>
          <p:nvPr/>
        </p:nvSpPr>
        <p:spPr>
          <a:xfrm>
            <a:off x="3234200" y="1777625"/>
            <a:ext cx="49332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 3,000 people awaiting transfer to state facilities due to COVID-19. </a:t>
            </a:r>
            <a:endParaRPr sz="1100" dirty="0">
              <a:solidFill>
                <a:schemeClr val="dk1"/>
              </a:solidFill>
            </a:endParaRPr>
          </a:p>
          <a:p>
            <a:pPr marL="0" lvl="0" indent="0" algn="l" rtl="0">
              <a:spcBef>
                <a:spcPts val="0"/>
              </a:spcBef>
              <a:spcAft>
                <a:spcPts val="0"/>
              </a:spcAft>
              <a:buNone/>
            </a:pPr>
            <a:r>
              <a:rPr lang="en" sz="1100" dirty="0">
                <a:solidFill>
                  <a:schemeClr val="dk1"/>
                </a:solidFill>
              </a:rPr>
              <a:t>• An estimated 2,300 can be transferred post COVID-19. </a:t>
            </a:r>
            <a:endParaRPr sz="1100" dirty="0">
              <a:solidFill>
                <a:schemeClr val="dk1"/>
              </a:solidFill>
            </a:endParaRPr>
          </a:p>
          <a:p>
            <a:pPr marL="0" lvl="0" indent="0" algn="l" rtl="0">
              <a:spcBef>
                <a:spcPts val="0"/>
              </a:spcBef>
              <a:spcAft>
                <a:spcPts val="0"/>
              </a:spcAft>
              <a:buNone/>
            </a:pPr>
            <a:r>
              <a:rPr lang="en" sz="1100" dirty="0">
                <a:solidFill>
                  <a:schemeClr val="dk1"/>
                </a:solidFill>
              </a:rPr>
              <a:t>• Approximately 700 typically awaiting state transfer pre-COVID-19.</a:t>
            </a:r>
            <a:endParaRPr sz="1100" dirty="0">
              <a:solidFill>
                <a:schemeClr val="dk1"/>
              </a:solidFill>
            </a:endParaRPr>
          </a:p>
        </p:txBody>
      </p:sp>
      <p:sp>
        <p:nvSpPr>
          <p:cNvPr id="163" name="Google Shape;163;p21"/>
          <p:cNvSpPr txBox="1"/>
          <p:nvPr/>
        </p:nvSpPr>
        <p:spPr>
          <a:xfrm>
            <a:off x="3234200" y="2720175"/>
            <a:ext cx="5244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 Base number of people in jail, excluding the population awaiting state transfer.  </a:t>
            </a:r>
            <a:endParaRPr sz="1100">
              <a:solidFill>
                <a:schemeClr val="dk1"/>
              </a:solidFill>
            </a:endParaRPr>
          </a:p>
        </p:txBody>
      </p:sp>
      <p:sp>
        <p:nvSpPr>
          <p:cNvPr id="164" name="Google Shape;164;p21"/>
          <p:cNvSpPr txBox="1"/>
          <p:nvPr/>
        </p:nvSpPr>
        <p:spPr>
          <a:xfrm>
            <a:off x="3225850" y="3282975"/>
            <a:ext cx="51795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 Reduction goal of 4,500 people corresponds approximately to the number</a:t>
            </a:r>
            <a:endParaRPr sz="1100">
              <a:solidFill>
                <a:schemeClr val="dk1"/>
              </a:solidFill>
            </a:endParaRPr>
          </a:p>
          <a:p>
            <a:pPr marL="0" lvl="0" indent="0" algn="l" rtl="0">
              <a:spcBef>
                <a:spcPts val="0"/>
              </a:spcBef>
              <a:spcAft>
                <a:spcPts val="0"/>
              </a:spcAft>
              <a:buNone/>
            </a:pPr>
            <a:r>
              <a:rPr lang="en" sz="1100">
                <a:solidFill>
                  <a:schemeClr val="dk1"/>
                </a:solidFill>
              </a:rPr>
              <a:t>   of people in MCJ.</a:t>
            </a:r>
            <a:endParaRPr sz="1100">
              <a:solidFill>
                <a:schemeClr val="dk1"/>
              </a:solidFill>
            </a:endParaRPr>
          </a:p>
          <a:p>
            <a:pPr marL="0" lvl="0" indent="0" algn="l" rtl="0">
              <a:spcBef>
                <a:spcPts val="0"/>
              </a:spcBef>
              <a:spcAft>
                <a:spcPts val="0"/>
              </a:spcAft>
              <a:buNone/>
            </a:pPr>
            <a:r>
              <a:rPr lang="en" sz="1100">
                <a:solidFill>
                  <a:schemeClr val="dk1"/>
                </a:solidFill>
              </a:rPr>
              <a:t>• According to a RAND study, of the mental health population in jail (n=6000)                </a:t>
            </a:r>
            <a:endParaRPr sz="1100">
              <a:solidFill>
                <a:schemeClr val="dk1"/>
              </a:solidFill>
            </a:endParaRPr>
          </a:p>
          <a:p>
            <a:pPr marL="0" lvl="0" indent="0" algn="l" rtl="0">
              <a:spcBef>
                <a:spcPts val="0"/>
              </a:spcBef>
              <a:spcAft>
                <a:spcPts val="0"/>
              </a:spcAft>
              <a:buNone/>
            </a:pPr>
            <a:r>
              <a:rPr lang="en" sz="1100">
                <a:solidFill>
                  <a:schemeClr val="dk1"/>
                </a:solidFill>
              </a:rPr>
              <a:t>  at least 61% can be diverted out (i.e., 3,660).  </a:t>
            </a:r>
            <a:endParaRPr sz="1100">
              <a:solidFill>
                <a:schemeClr val="dk1"/>
              </a:solidFill>
            </a:endParaRPr>
          </a:p>
          <a:p>
            <a:pPr marL="0" lvl="0" indent="0" algn="l" rtl="0">
              <a:spcBef>
                <a:spcPts val="0"/>
              </a:spcBef>
              <a:spcAft>
                <a:spcPts val="0"/>
              </a:spcAft>
              <a:buNone/>
            </a:pPr>
            <a:r>
              <a:rPr lang="en" sz="1100">
                <a:solidFill>
                  <a:schemeClr val="dk1"/>
                </a:solidFill>
              </a:rPr>
              <a:t>• Additional people need to be identified to achieve the 4,500 goal.  </a:t>
            </a:r>
            <a:endParaRPr sz="1100">
              <a:solidFill>
                <a:schemeClr val="dk1"/>
              </a:solidFill>
            </a:endParaRPr>
          </a:p>
        </p:txBody>
      </p:sp>
      <p:sp>
        <p:nvSpPr>
          <p:cNvPr id="165" name="Google Shape;165;p21"/>
          <p:cNvSpPr txBox="1"/>
          <p:nvPr/>
        </p:nvSpPr>
        <p:spPr>
          <a:xfrm>
            <a:off x="3234200" y="4452250"/>
            <a:ext cx="5244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 Maximum number of people in the jail after the reduction goal is achieved. </a:t>
            </a:r>
            <a:endParaRPr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0"/>
          <p:cNvPicPr preferRelativeResize="0"/>
          <p:nvPr/>
        </p:nvPicPr>
        <p:blipFill>
          <a:blip r:embed="rId3">
            <a:alphaModFix/>
          </a:blip>
          <a:stretch>
            <a:fillRect/>
          </a:stretch>
        </p:blipFill>
        <p:spPr>
          <a:xfrm>
            <a:off x="0" y="116900"/>
            <a:ext cx="9141707" cy="5143500"/>
          </a:xfrm>
          <a:prstGeom prst="rect">
            <a:avLst/>
          </a:prstGeom>
          <a:noFill/>
          <a:ln>
            <a:noFill/>
          </a:ln>
        </p:spPr>
      </p:pic>
      <p:sp>
        <p:nvSpPr>
          <p:cNvPr id="138" name="Google Shape;138;p20"/>
          <p:cNvSpPr txBox="1"/>
          <p:nvPr/>
        </p:nvSpPr>
        <p:spPr>
          <a:xfrm>
            <a:off x="98156" y="1352514"/>
            <a:ext cx="8859864"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dirty="0"/>
              <a:t>MCJ CLOSURE PLAN</a:t>
            </a:r>
            <a:endParaRPr sz="4000" b="1" dirty="0"/>
          </a:p>
        </p:txBody>
      </p:sp>
      <p:sp>
        <p:nvSpPr>
          <p:cNvPr id="139" name="Google Shape;139;p20"/>
          <p:cNvSpPr txBox="1"/>
          <p:nvPr/>
        </p:nvSpPr>
        <p:spPr>
          <a:xfrm>
            <a:off x="416616" y="2502106"/>
            <a:ext cx="249685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solidFill>
                  <a:schemeClr val="lt1"/>
                </a:solidFill>
              </a:rPr>
              <a:t>Facilities</a:t>
            </a:r>
            <a:endParaRPr sz="2800" b="1" dirty="0">
              <a:solidFill>
                <a:schemeClr val="lt1"/>
              </a:solidFill>
            </a:endParaRPr>
          </a:p>
        </p:txBody>
      </p:sp>
      <p:sp>
        <p:nvSpPr>
          <p:cNvPr id="140" name="Google Shape;140;p20"/>
          <p:cNvSpPr txBox="1"/>
          <p:nvPr/>
        </p:nvSpPr>
        <p:spPr>
          <a:xfrm>
            <a:off x="6240866" y="2498653"/>
            <a:ext cx="249685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solidFill>
                  <a:schemeClr val="lt1"/>
                </a:solidFill>
              </a:rPr>
              <a:t>Community</a:t>
            </a:r>
            <a:endParaRPr sz="2800" b="1" dirty="0">
              <a:solidFill>
                <a:schemeClr val="lt1"/>
              </a:solidFill>
            </a:endParaRPr>
          </a:p>
        </p:txBody>
      </p:sp>
      <p:sp>
        <p:nvSpPr>
          <p:cNvPr id="141" name="Google Shape;141;p20"/>
          <p:cNvSpPr txBox="1"/>
          <p:nvPr/>
        </p:nvSpPr>
        <p:spPr>
          <a:xfrm>
            <a:off x="3324916" y="2502106"/>
            <a:ext cx="2271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solidFill>
                  <a:schemeClr val="lt1"/>
                </a:solidFill>
              </a:rPr>
              <a:t>Diversion</a:t>
            </a:r>
            <a:endParaRPr sz="2800" b="1" dirty="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2416</Words>
  <Application>Microsoft Macintosh PowerPoint</Application>
  <PresentationFormat>On-screen Show (16:9)</PresentationFormat>
  <Paragraphs>297</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Karen Tamis</cp:lastModifiedBy>
  <cp:revision>118</cp:revision>
  <dcterms:modified xsi:type="dcterms:W3CDTF">2021-03-31T16:09:38Z</dcterms:modified>
</cp:coreProperties>
</file>