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1032" r:id="rId3"/>
    <p:sldId id="1031" r:id="rId4"/>
    <p:sldId id="1033" r:id="rId5"/>
    <p:sldId id="103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0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59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2160D-F21B-C141-9C7A-AEA9209A41B5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6EE25-9D8C-1748-AFC5-4B98CD564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3592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09C901-7679-754B-91E6-E616B869598F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750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B9B58-804B-4BB6-9A63-F9602C107DB1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4826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B9B58-804B-4BB6-9A63-F9602C107DB1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568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B9B58-804B-4BB6-9A63-F9602C107DB1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552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B9B58-804B-4BB6-9A63-F9602C107DB1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8052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12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oleObject" Target="../embeddings/oleObject1.bin"/><Relationship Id="rId5" Type="http://schemas.openxmlformats.org/officeDocument/2006/relationships/tags" Target="../tags/tag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3.xml"/><Relationship Id="rId9" Type="http://schemas.openxmlformats.org/officeDocument/2006/relationships/tags" Target="../tags/tag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98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3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29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ras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6D01440F-CB45-4B1E-BF2B-97953CB3550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9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Diapositive think-cell" r:id="rId11" imgW="413" imgH="416" progId="TCLayout.ActiveDocument.1">
                  <p:embed/>
                </p:oleObj>
              </mc:Choice>
              <mc:Fallback>
                <p:oleObj name="Diapositive think-cell" r:id="rId11" imgW="413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6D01440F-CB45-4B1E-BF2B-97953CB355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ED3A330D-704F-4050-81F6-50A136E7860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1" y="1"/>
            <a:ext cx="158751" cy="158751"/>
          </a:xfrm>
          <a:prstGeom prst="rect">
            <a:avLst/>
          </a:prstGeom>
          <a:solidFill>
            <a:schemeClr val="tx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>
              <a:spcBef>
                <a:spcPts val="300"/>
              </a:spcBef>
              <a:spcAft>
                <a:spcPts val="300"/>
              </a:spcAft>
            </a:pPr>
            <a:endParaRPr lang="en-US" sz="3579" b="1" i="0" baseline="0">
              <a:solidFill>
                <a:schemeClr val="bg1"/>
              </a:solidFill>
              <a:latin typeface="Carnero Semibold"/>
              <a:ea typeface="+mj-ea"/>
              <a:cs typeface="+mj-cs"/>
              <a:sym typeface="Carnero Semibold"/>
            </a:endParaRPr>
          </a:p>
        </p:txBody>
      </p:sp>
      <p:sp>
        <p:nvSpPr>
          <p:cNvPr id="13" name="2. Slide Title">
            <a:extLst>
              <a:ext uri="{FF2B5EF4-FFF2-40B4-BE49-F238E27FC236}">
                <a16:creationId xmlns:a16="http://schemas.microsoft.com/office/drawing/2014/main" id="{5C829ED6-90BF-4B02-AD53-C2B66EC5467C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54737" y="172213"/>
            <a:ext cx="11082528" cy="369332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" name="3. Subtitle">
            <a:extLst>
              <a:ext uri="{FF2B5EF4-FFF2-40B4-BE49-F238E27FC236}">
                <a16:creationId xmlns:a16="http://schemas.microsoft.com/office/drawing/2014/main" id="{0F8ABF34-9C24-45F4-B9AE-EDBE37FAC548}"/>
              </a:ext>
            </a:extLst>
          </p:cNvPr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554737" y="572143"/>
            <a:ext cx="11082528" cy="276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>
              <a:defRPr lang="en-US" sz="1800" b="0" dirty="0"/>
            </a:lvl1pPr>
          </a:lstStyle>
          <a:p>
            <a:pPr lvl="0">
              <a:buNone/>
            </a:pPr>
            <a:r>
              <a:rPr lang="en-US"/>
              <a:t>Click to edit Master subtitle style</a:t>
            </a:r>
          </a:p>
        </p:txBody>
      </p:sp>
      <p:sp>
        <p:nvSpPr>
          <p:cNvPr id="15" name="Slide Number">
            <a:extLst>
              <a:ext uri="{FF2B5EF4-FFF2-40B4-BE49-F238E27FC236}">
                <a16:creationId xmlns:a16="http://schemas.microsoft.com/office/drawing/2014/main" id="{E4920261-0593-4AC5-992E-73B8CB0A1C71}"/>
              </a:ext>
            </a:extLst>
          </p:cNvPr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black">
          <a:xfrm>
            <a:off x="11587340" y="64881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lvl="0" algn="ctr" defTabSz="610673" fontAlgn="auto">
              <a:spcBef>
                <a:spcPts val="0"/>
              </a:spcBef>
              <a:spcAft>
                <a:spcPts val="0"/>
              </a:spcAft>
            </a:pPr>
            <a:fld id="{4ABDCABE-3F10-B64C-92F1-862014417034}" type="slidenum">
              <a:rPr lang="en-US" sz="900" b="0" smtClean="0">
                <a:solidFill>
                  <a:schemeClr val="bg1"/>
                </a:solidFill>
                <a:cs typeface="Arial" panose="020B0604020202020204" pitchFamily="34" charset="0"/>
              </a:rPr>
              <a:pPr lvl="0" algn="ctr" defTabSz="610673"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US" sz="900" b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9" name="5. Source" hidden="1">
            <a:extLst>
              <a:ext uri="{FF2B5EF4-FFF2-40B4-BE49-F238E27FC236}">
                <a16:creationId xmlns:a16="http://schemas.microsoft.com/office/drawing/2014/main" id="{0CC39C66-1ED1-4BBF-87FB-6C74C9A461BE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6" y="6498758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/>
            <a:r>
              <a:rPr lang="en-US" sz="800"/>
              <a:t>Source: …</a:t>
            </a:r>
          </a:p>
        </p:txBody>
      </p:sp>
      <p:sp>
        <p:nvSpPr>
          <p:cNvPr id="11" name="1. On-page tracker">
            <a:extLst>
              <a:ext uri="{FF2B5EF4-FFF2-40B4-BE49-F238E27FC236}">
                <a16:creationId xmlns:a16="http://schemas.microsoft.com/office/drawing/2014/main" id="{0364ABB4-AE33-4DE9-A20C-DBDBFEC0CA11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6" y="41600"/>
            <a:ext cx="3843339" cy="110800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/>
              <a:t>Add tracker</a:t>
            </a:r>
          </a:p>
        </p:txBody>
      </p:sp>
      <p:sp>
        <p:nvSpPr>
          <p:cNvPr id="10" name="Holder 4">
            <a:extLst>
              <a:ext uri="{FF2B5EF4-FFF2-40B4-BE49-F238E27FC236}">
                <a16:creationId xmlns:a16="http://schemas.microsoft.com/office/drawing/2014/main" id="{730D10CA-A096-4BFA-8977-4B55AEA6132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1154349" y="6535633"/>
            <a:ext cx="945015" cy="112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8" b="0" i="0">
                <a:solidFill>
                  <a:schemeClr val="bg1"/>
                </a:solidFill>
                <a:latin typeface="Carnero Light"/>
                <a:cs typeface="Carnero Light"/>
              </a:defRPr>
            </a:lvl1pPr>
          </a:lstStyle>
          <a:p>
            <a:pPr marL="7701">
              <a:spcBef>
                <a:spcPts val="49"/>
              </a:spcBef>
            </a:pPr>
            <a:r>
              <a:rPr lang="en-US" spc="9"/>
              <a:t>Speed, Scale,</a:t>
            </a:r>
            <a:r>
              <a:rPr lang="en-US" spc="-31"/>
              <a:t> </a:t>
            </a:r>
            <a:r>
              <a:rPr lang="en-US" spc="9"/>
              <a:t>Access</a:t>
            </a:r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BEAC78EC-EE36-4E64-835B-C9D9724D83C9}"/>
              </a:ext>
            </a:extLst>
          </p:cNvPr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black">
          <a:xfrm>
            <a:off x="11587340" y="64881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ctr" defTabSz="610701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US" sz="900" b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ctr" defTabSz="610701" fontAlgn="auto">
                <a:spcBef>
                  <a:spcPts val="0"/>
                </a:spcBef>
                <a:spcAft>
                  <a:spcPts val="0"/>
                </a:spcAft>
                <a:defRPr/>
              </a:pPr>
              <a:t>‹N°›</a:t>
            </a:fld>
            <a:endParaRPr lang="en-US" sz="900" b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Holder 5">
            <a:extLst>
              <a:ext uri="{FF2B5EF4-FFF2-40B4-BE49-F238E27FC236}">
                <a16:creationId xmlns:a16="http://schemas.microsoft.com/office/drawing/2014/main" id="{CB48ECDB-B2FE-4247-A111-DF49DB89CF1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689981" y="6535621"/>
            <a:ext cx="144409" cy="112019"/>
          </a:xfrm>
        </p:spPr>
        <p:txBody>
          <a:bodyPr lIns="0" tIns="0" rIns="0" bIns="0"/>
          <a:lstStyle>
            <a:lvl1pPr>
              <a:defRPr sz="728" b="0" i="0">
                <a:solidFill>
                  <a:schemeClr val="bg1"/>
                </a:solidFill>
                <a:latin typeface="Carnero Light"/>
                <a:cs typeface="Carnero Light"/>
              </a:defRPr>
            </a:lvl1pPr>
          </a:lstStyle>
          <a:p>
            <a:pPr marL="23103">
              <a:spcBef>
                <a:spcPts val="49"/>
              </a:spcBef>
            </a:pPr>
            <a:fld id="{81D60167-4931-47E6-BA6A-407CBD079E47}" type="slidenum">
              <a:rPr lang="en-US" spc="9" smtClean="0"/>
              <a:pPr marL="23103">
                <a:spcBef>
                  <a:spcPts val="49"/>
                </a:spcBef>
              </a:pPr>
              <a:t>‹N°›</a:t>
            </a:fld>
            <a:endParaRPr lang="en-US" spc="9"/>
          </a:p>
        </p:txBody>
      </p:sp>
    </p:spTree>
    <p:extLst>
      <p:ext uri="{BB962C8B-B14F-4D97-AF65-F5344CB8AC3E}">
        <p14:creationId xmlns:p14="http://schemas.microsoft.com/office/powerpoint/2010/main" val="185606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k object 16"/>
          <p:cNvSpPr/>
          <p:nvPr/>
        </p:nvSpPr>
        <p:spPr>
          <a:xfrm>
            <a:off x="553212" y="85342"/>
            <a:ext cx="854964" cy="7254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5" name="bk object 17"/>
          <p:cNvSpPr/>
          <p:nvPr/>
        </p:nvSpPr>
        <p:spPr>
          <a:xfrm>
            <a:off x="553972" y="1087374"/>
            <a:ext cx="11083292" cy="1"/>
          </a:xfrm>
          <a:prstGeom prst="line">
            <a:avLst/>
          </a:prstGeom>
          <a:ln w="22860">
            <a:solidFill>
              <a:srgbClr val="09009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6" name="Texte du titre"/>
          <p:cNvSpPr txBox="1">
            <a:spLocks noGrp="1"/>
          </p:cNvSpPr>
          <p:nvPr>
            <p:ph type="title"/>
          </p:nvPr>
        </p:nvSpPr>
        <p:spPr>
          <a:xfrm>
            <a:off x="2711323" y="95757"/>
            <a:ext cx="6769353" cy="819151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ct val="100000"/>
              </a:lnSpc>
              <a:defRPr sz="2600" b="1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r>
              <a:t>Texte du titre</a:t>
            </a:r>
          </a:p>
        </p:txBody>
      </p:sp>
      <p:sp>
        <p:nvSpPr>
          <p:cNvPr id="137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2732532" y="2272663"/>
            <a:ext cx="6726936" cy="14903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1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8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329937" y="6377940"/>
            <a:ext cx="252464" cy="266701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18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614566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bk object 16"/>
          <p:cNvSpPr/>
          <p:nvPr/>
        </p:nvSpPr>
        <p:spPr>
          <a:xfrm>
            <a:off x="553212" y="85342"/>
            <a:ext cx="854964" cy="7254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6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329937" y="6377940"/>
            <a:ext cx="252464" cy="266701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18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903511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418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55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913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22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11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71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20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27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FB90-9A4D-4D99-AD42-1E47A985E1FB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A03A0-13FD-424D-BE4E-3C918267FB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71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s.info.ameli.fr/r/MDEwMDE0MDY4NTkxMDk7MDFQMTU2MjA1MDQwNDtraWVmZmVyZGVzZ3JpcHBlc0BvcmFuZ2UuZnI7MDsyMDIxLTAxLTEyVDE3OjIxOjIyKzAxOjAwuOl3q69Ng4BBHGVvpA0h1W7qRWs+MTs1O2h0dHBzOi8vd3d3LmFtZWxpLmZyL2NvbnRlbnQvYm9yZGVyZWF1LXZhY2F0aW9uLWNvdmlkLTE5LWVuLWVocGFkOwvczqPXo60U4DuEi12XHFnjEZ0r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tats.info.ameli.fr/r/MDEwMDE0MDY4NTkxMDk7MDFQMTU2MjA1MDQwNDtraWVmZmVyZGVzZ3JpcHBlc0BvcmFuZ2UuZnI7MDsyMDIxLTAxLTEyVDE3OjIxOjIyKzAxOjAwuOl3q69Ng4BBHGVvpA0h1W7qRWs+MTs0O2h0dHBzOi8vd3d3LmFtZWxpLmZyL2NvbnRlbnQvbWVkZWNpbi1ib3JkZXJlYXUtdmFjYXRpb24tY292aWQtMTk7cNtqY5ApRqCb9nQQBPleleKey3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accination-covid.ameli.f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isXX@assurance-maladie.fr" TargetMode="External"/><Relationship Id="rId5" Type="http://schemas.openxmlformats.org/officeDocument/2006/relationships/hyperlink" Target="http://eye.sbc38.com/c?p=wATNAdHDxBDue9Cr0MXQhmJGGNC6I1fQheTQmlrQyMQQ0KXrVtDNYNDdQ0DQsCXQstCo0J7Qlu_svWh0dHBzOi8vbW9uZXNwYWNlLm1lZGVjaW4uZnIvuDVjZTY5MjRiYjg1YjUzMTcxNjVmOWQyOcQQ7EXg0N8DKEL-0InrQNCeFdC90MhJrWV5ZS5zYmMzOC5jb23EFNDVPAx-RdDQA3_QjdCGNzUpQfzQudCy0MUoLw" TargetMode="External"/><Relationship Id="rId4" Type="http://schemas.openxmlformats.org/officeDocument/2006/relationships/hyperlink" Target="https://esante.gouv.fr/securite/e-cp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RPS-Maquette2016-ppt-1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48"/>
          <a:stretch/>
        </p:blipFill>
        <p:spPr>
          <a:xfrm>
            <a:off x="1524664" y="703082"/>
            <a:ext cx="9144000" cy="616216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626186" y="4652930"/>
            <a:ext cx="7364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>
                <a:solidFill>
                  <a:schemeClr val="bg1"/>
                </a:solidFill>
              </a:rPr>
              <a:t>Vaccination : organisation et rémunération des libéraux</a:t>
            </a:r>
            <a:endParaRPr lang="fr-FR" sz="5400" dirty="0">
              <a:solidFill>
                <a:schemeClr val="bg1"/>
              </a:solidFill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26BA40A-1283-4AC9-9D91-A7662689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EE38B-224A-C641-A2A2-EE7F9605F45F}" type="slidenum">
              <a:rPr lang="fr-FR" smtClean="0"/>
              <a:t>1</a:t>
            </a:fld>
            <a:endParaRPr lang="fr-FR" dirty="0"/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74E7C80C-50FE-483F-B73C-E20D56B349A8}"/>
              </a:ext>
            </a:extLst>
          </p:cNvPr>
          <p:cNvSpPr/>
          <p:nvPr/>
        </p:nvSpPr>
        <p:spPr>
          <a:xfrm>
            <a:off x="1615440" y="211015"/>
            <a:ext cx="4480560" cy="219030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1CA5FBD-122E-4B1C-9337-E257A88105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5440" y="115828"/>
            <a:ext cx="1643270" cy="822268"/>
          </a:xfrm>
          <a:prstGeom prst="rect">
            <a:avLst/>
          </a:prstGeom>
        </p:spPr>
      </p:pic>
      <p:pic>
        <p:nvPicPr>
          <p:cNvPr id="8" name="Image 7" descr="https://www.ameli.fr/sites/all/themes/contrib/ameli/images/logo_am.png">
            <a:extLst>
              <a:ext uri="{FF2B5EF4-FFF2-40B4-BE49-F238E27FC236}">
                <a16:creationId xmlns:a16="http://schemas.microsoft.com/office/drawing/2014/main" id="{E35FDC49-F362-400E-A63F-E9831CC7E3AE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t="2" r="1988" b="4838"/>
          <a:stretch/>
        </p:blipFill>
        <p:spPr bwMode="auto">
          <a:xfrm>
            <a:off x="9694525" y="331627"/>
            <a:ext cx="775357" cy="3203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89E6349-D363-4389-972F-596397BE7AC0}"/>
              </a:ext>
            </a:extLst>
          </p:cNvPr>
          <p:cNvSpPr txBox="1"/>
          <p:nvPr/>
        </p:nvSpPr>
        <p:spPr>
          <a:xfrm>
            <a:off x="9074151" y="22767"/>
            <a:ext cx="12826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Chiffres :</a:t>
            </a:r>
          </a:p>
        </p:txBody>
      </p:sp>
    </p:spTree>
    <p:extLst>
      <p:ext uri="{BB962C8B-B14F-4D97-AF65-F5344CB8AC3E}">
        <p14:creationId xmlns:p14="http://schemas.microsoft.com/office/powerpoint/2010/main" val="2622816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32DE432-B96A-634B-8E9D-5E9090D3F089}"/>
              </a:ext>
            </a:extLst>
          </p:cNvPr>
          <p:cNvSpPr txBox="1"/>
          <p:nvPr/>
        </p:nvSpPr>
        <p:spPr>
          <a:xfrm>
            <a:off x="1788564" y="158702"/>
            <a:ext cx="8558652" cy="1077218"/>
          </a:xfrm>
          <a:prstGeom prst="rect">
            <a:avLst/>
          </a:prstGeom>
          <a:solidFill>
            <a:srgbClr val="0051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La rémunération de la procédure de vaccination en consultation ou visite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505E498E-57BF-0D49-9D19-56E5E220305D}"/>
              </a:ext>
            </a:extLst>
          </p:cNvPr>
          <p:cNvSpPr txBox="1">
            <a:spLocks/>
          </p:cNvSpPr>
          <p:nvPr/>
        </p:nvSpPr>
        <p:spPr>
          <a:xfrm>
            <a:off x="181439" y="1784620"/>
            <a:ext cx="11772901" cy="4657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consultation de pré-vaccination se cote VAC = 25 € (et en principe pas G !).</a:t>
            </a:r>
            <a:b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téléconsultation se cote également ainsi.</a:t>
            </a:r>
            <a:b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Si c’est en visite, c’est VAC + MD (seulement 3 MD en EHPAD pour le même déplacement)</a:t>
            </a: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vaccination (piqûre) isolée (sans consultation) se cote aussi VAC, mais au tarif de 9,60 €</a:t>
            </a: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renseignement (obligatoire) d’un vaccin réalisé sur Vaccin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Covid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(connexion avec CPS ou e CPS) est payé forfaitairement par l’Assurance Maladie 5,40 €.</a:t>
            </a: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 noter que la majoration dimanche s’ajoute, mais en mettant le VAC à 28,66 pour la vaccination seule (9,60 + 19,06) et à 44,06 pour la consultation </a:t>
            </a:r>
            <a:r>
              <a:rPr lang="fr-FR" b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avec vaccination (25 + 19,06).</a:t>
            </a:r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Ainsi, une vaccination complète (consultation pré-vaccinale injection) réalisée dans la même séance est payée 25 € en tiers payant exonéré (avec carte vitale ou paiement dégradé) + 5,40 €, soit 30,40 €.</a:t>
            </a:r>
            <a:b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Une vaccination simple sans consultation vaut ainsi VAC 9,60 € + 5,40 = 15 €</a:t>
            </a:r>
          </a:p>
          <a:p>
            <a:pPr algn="l"/>
            <a:r>
              <a:rPr lang="fr-FR" b="1" i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Pour rappel : 	une visite en EHPAD se facture actuellement VG + MD + MU = 57,60 €</a:t>
            </a:r>
          </a:p>
          <a:p>
            <a:pPr algn="l"/>
            <a:r>
              <a:rPr lang="fr-FR" b="1" i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		une visite avec vaccination VAC + MD + forfait 5,40 € = 40,40 €</a:t>
            </a:r>
          </a:p>
          <a:p>
            <a:pPr lvl="8" algn="just"/>
            <a:endParaRPr lang="fr-FR" sz="14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39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32DE432-B96A-634B-8E9D-5E9090D3F089}"/>
              </a:ext>
            </a:extLst>
          </p:cNvPr>
          <p:cNvSpPr txBox="1"/>
          <p:nvPr/>
        </p:nvSpPr>
        <p:spPr>
          <a:xfrm>
            <a:off x="1788564" y="158702"/>
            <a:ext cx="8558652" cy="1077218"/>
          </a:xfrm>
          <a:prstGeom prst="rect">
            <a:avLst/>
          </a:prstGeom>
          <a:solidFill>
            <a:srgbClr val="0051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La rémunération de la procédure de vaccination en collectif TOUT COMPRIS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231831B-1AD7-414D-8A73-EDE6CC0BFEB4}"/>
              </a:ext>
            </a:extLst>
          </p:cNvPr>
          <p:cNvSpPr txBox="1">
            <a:spLocks/>
          </p:cNvSpPr>
          <p:nvPr/>
        </p:nvSpPr>
        <p:spPr>
          <a:xfrm>
            <a:off x="171449" y="2076450"/>
            <a:ext cx="11772901" cy="4657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demi-journée médecin est payée 420 €. 460 € le samedi après-midi et dimanche. Il n’y a plus de minimum de vaccins à réaliser.</a:t>
            </a: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L’heure entamée 105 € si les 4 heures ne sont pas atteintes. 115 € en férié.</a:t>
            </a: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Toute supervision médicale entre dans cette définition .</a:t>
            </a: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médecin peut choisir d’être payé à l’acte, mais en aucun cas on ne peut cumuler forfait et acte sauf le forfait 5,40 €.</a:t>
            </a: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Seul le forfait de 5,40 € par vaccin réalisé déclaré par le médecin se rajoute.</a:t>
            </a: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médecin libéral fait la demande de rémunération pour les forfaits à sa CPAM.</a:t>
            </a: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document EHPAD 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est à envoyer à l’Assurance Maladie par l’EHPAD, le 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  <a:hlinkClick r:id="rId4"/>
              </a:rPr>
              <a:t>document pour les autres centres de vaccination 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est à envoyer par le médecin.</a:t>
            </a: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rémunération des remplaçants et des retraités, des salariés travaillant en plus de leur travail habituel n’est pas clarifiée !</a:t>
            </a:r>
            <a:b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Tous les médecins qui ont un N°RPPS actif peuvent se connecter sur Vaccin </a:t>
            </a:r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Covid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avec une e CPS (et bien sûr avec la CPS).</a:t>
            </a:r>
          </a:p>
          <a:p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4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Les retraités ne cotisant plus à l‘Ordre ne peuvent pas se connecter à Vaccin </a:t>
            </a:r>
            <a:r>
              <a:rPr lang="fr-FR" sz="34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Covid</a:t>
            </a:r>
            <a:r>
              <a:rPr lang="fr-FR" sz="34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 Les infirmiers non plus, mais cela va évoluer</a:t>
            </a:r>
            <a:b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fr-FR" sz="14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94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32DE432-B96A-634B-8E9D-5E9090D3F089}"/>
              </a:ext>
            </a:extLst>
          </p:cNvPr>
          <p:cNvSpPr txBox="1"/>
          <p:nvPr/>
        </p:nvSpPr>
        <p:spPr>
          <a:xfrm>
            <a:off x="1788564" y="158702"/>
            <a:ext cx="8558652" cy="584775"/>
          </a:xfrm>
          <a:prstGeom prst="rect">
            <a:avLst/>
          </a:prstGeom>
          <a:solidFill>
            <a:srgbClr val="0051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VACCIN COVID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231831B-1AD7-414D-8A73-EDE6CC0BFEB4}"/>
              </a:ext>
            </a:extLst>
          </p:cNvPr>
          <p:cNvSpPr txBox="1">
            <a:spLocks/>
          </p:cNvSpPr>
          <p:nvPr/>
        </p:nvSpPr>
        <p:spPr>
          <a:xfrm>
            <a:off x="181439" y="1337147"/>
            <a:ext cx="11929497" cy="5452759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70 % des vaccins réalisés sont actuellement remontés dans Vaccin </a:t>
            </a:r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Covid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médecin libéral installé se connecte facilement avec sa CPS ou la e CPS sur Vaccin </a:t>
            </a:r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Covid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ou </a:t>
            </a:r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SiDep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Sur 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https://vaccination-covid.ameli.fr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Les remplaçants non </a:t>
            </a:r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thésés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ont accès à la e CPS avec leur CPS formation</a:t>
            </a:r>
            <a:endParaRPr lang="fr-FR" sz="3600" i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procédure pour l’utilisation de la e CPS est proposée dans un tutoriel de connexion e CPS</a:t>
            </a:r>
          </a:p>
          <a:p>
            <a:pPr algn="l"/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  <a:hlinkClick r:id="rId4"/>
              </a:rPr>
              <a:t>https://esante.gouv.fr/securite/e-cps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Ponit</a:t>
            </a:r>
            <a:r>
              <a:rPr lang="fr-FR" sz="36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d’attention : le compte ordinal du professionnel doit être renseigné avec l’adresse mail et le N° de portable. Il suffit de se connecter sur </a:t>
            </a:r>
            <a:r>
              <a:rPr lang="fr-FR" sz="3600" b="1" u="sng" dirty="0">
                <a:hlinkClick r:id="rId5" tooltip="http://eye.sbc38.com/c?p=wATNAdHDxBDue9Cr0MXQhmJGGNC6I1fQheTQmlrQyMQQ0KXrVtDNYNDdQ0DQsCXQstCo0J7Qlu_svWh0dHBzOi8vbW9uZXNwYWNlLm1lZGVjaW4uZnIvuDVjZTY5MjRiYjg1YjUzMTcxNjVmOWQyOcQQ7EXg0N8DKEL-0InrQNCeFdC90MhJrWV5ZS5zYmMzOC5jb23EFNDVPAx-RdDQA3_QjdCGNzUpQfzQud"/>
              </a:rPr>
              <a:t>https://monespace.medecin.fr/</a:t>
            </a:r>
            <a:r>
              <a:rPr lang="fr-FR" sz="3600" b="1" dirty="0"/>
              <a:t> </a:t>
            </a:r>
            <a:endParaRPr lang="fr-FR" sz="3600" b="1" dirty="0"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360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Si besoin d’aide, appeler le 3608 ou écrire à </a:t>
            </a:r>
            <a:r>
              <a:rPr lang="fr-FR" sz="360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  <a:hlinkClick r:id="rId6"/>
              </a:rPr>
              <a:t>cisXX@assurance-maladie.fr</a:t>
            </a:r>
            <a:r>
              <a:rPr lang="fr-FR" sz="360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XX étant le N° de département (à vérifier au delà du 67).</a:t>
            </a:r>
            <a:endParaRPr lang="fr-FR" sz="36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b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fr-FR" sz="14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54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632DE432-B96A-634B-8E9D-5E9090D3F089}"/>
              </a:ext>
            </a:extLst>
          </p:cNvPr>
          <p:cNvSpPr txBox="1"/>
          <p:nvPr/>
        </p:nvSpPr>
        <p:spPr>
          <a:xfrm>
            <a:off x="446147" y="148974"/>
            <a:ext cx="8558652" cy="584775"/>
          </a:xfrm>
          <a:prstGeom prst="rect">
            <a:avLst/>
          </a:prstGeom>
          <a:solidFill>
            <a:srgbClr val="0051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PRISE DE RENDEZ-VOUS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2231831B-1AD7-414D-8A73-EDE6CC0BFEB4}"/>
              </a:ext>
            </a:extLst>
          </p:cNvPr>
          <p:cNvSpPr txBox="1">
            <a:spLocks/>
          </p:cNvSpPr>
          <p:nvPr/>
        </p:nvSpPr>
        <p:spPr>
          <a:xfrm>
            <a:off x="264196" y="1079213"/>
            <a:ext cx="11807830" cy="26756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Visualisation sur 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SANTE.FR</a:t>
            </a:r>
            <a:b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Le gouvernement finance seulement les plates-formes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Doctolib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–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Keldoc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–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Maiia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</a:p>
          <a:p>
            <a:pPr algn="l"/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Début des prises de rendez-vous le 14 janvier</a:t>
            </a:r>
          </a:p>
          <a:p>
            <a:pPr algn="l"/>
            <a:endParaRPr lang="fr-FR" sz="10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10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7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br>
              <a:rPr lang="fr-FR" sz="700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fr-FR" sz="5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1D01A9-5946-E34E-8ED9-140351F3F912}"/>
              </a:ext>
            </a:extLst>
          </p:cNvPr>
          <p:cNvSpPr txBox="1"/>
          <p:nvPr/>
        </p:nvSpPr>
        <p:spPr>
          <a:xfrm>
            <a:off x="715279" y="4276280"/>
            <a:ext cx="8558652" cy="584775"/>
          </a:xfrm>
          <a:prstGeom prst="rect">
            <a:avLst/>
          </a:prstGeom>
          <a:solidFill>
            <a:srgbClr val="00517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POINTS DIVERS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27EF0BF-18BE-D847-87D8-4A071458BFD3}"/>
              </a:ext>
            </a:extLst>
          </p:cNvPr>
          <p:cNvSpPr txBox="1">
            <a:spLocks/>
          </p:cNvSpPr>
          <p:nvPr/>
        </p:nvSpPr>
        <p:spPr>
          <a:xfrm>
            <a:off x="579940" y="5251841"/>
            <a:ext cx="11347864" cy="1862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51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vaccination par les infirmières sans les médecins est actée, mais on attend </a:t>
            </a:r>
            <a:r>
              <a:rPr lang="fr-FR" sz="5100" b="1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des précisions.</a:t>
            </a:r>
            <a:endParaRPr lang="fr-FR" sz="51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endParaRPr lang="fr-FR" sz="5100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l"/>
            <a:r>
              <a:rPr lang="fr-FR" sz="5100" b="1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La vaccination par les pharmaciens sans les médecins est en discussion</a:t>
            </a:r>
          </a:p>
          <a:p>
            <a:endParaRPr lang="fr-FR" b="1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br>
              <a:rPr lang="fr-FR" dirty="0"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fr-FR" sz="1400" dirty="0">
              <a:latin typeface="Calibri" panose="020F0502020204030204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1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vgJTIPPebpo6irFSQqHl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684</Words>
  <Application>Microsoft Office PowerPoint</Application>
  <PresentationFormat>Grand écran</PresentationFormat>
  <Paragraphs>63</Paragraphs>
  <Slides>5</Slides>
  <Notes>5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Carnero Light</vt:lpstr>
      <vt:lpstr>Carnero Semibold</vt:lpstr>
      <vt:lpstr>Comic Sans MS</vt:lpstr>
      <vt:lpstr>Segoe UI</vt:lpstr>
      <vt:lpstr>Times New Roman</vt:lpstr>
      <vt:lpstr>1_Thème Office</vt:lpstr>
      <vt:lpstr>Diapositive think-cell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Quelques clefs pour réussir la vaccination</dc:title>
  <dc:creator>Maxime Hentzien</dc:creator>
  <cp:lastModifiedBy>Cécile CR. ROLLIN</cp:lastModifiedBy>
  <cp:revision>59</cp:revision>
  <dcterms:created xsi:type="dcterms:W3CDTF">2020-12-30T23:07:51Z</dcterms:created>
  <dcterms:modified xsi:type="dcterms:W3CDTF">2021-01-15T09:24:53Z</dcterms:modified>
</cp:coreProperties>
</file>