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ags/tag48.xml" ContentType="application/vnd.openxmlformats-officedocument.presentationml.tags+xml"/>
  <Override PartName="/ppt/theme/theme3.xml" ContentType="application/vnd.openxmlformats-officedocument.theme+xml"/>
  <Override PartName="/ppt/tags/tag4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7" r:id="rId2"/>
  </p:sldMasterIdLst>
  <p:notesMasterIdLst>
    <p:notesMasterId r:id="rId19"/>
  </p:notesMasterIdLst>
  <p:sldIdLst>
    <p:sldId id="2142533414" r:id="rId3"/>
    <p:sldId id="2142533415" r:id="rId4"/>
    <p:sldId id="2142533420" r:id="rId5"/>
    <p:sldId id="2142533425" r:id="rId6"/>
    <p:sldId id="2142533423" r:id="rId7"/>
    <p:sldId id="258" r:id="rId8"/>
    <p:sldId id="259" r:id="rId9"/>
    <p:sldId id="260" r:id="rId10"/>
    <p:sldId id="261" r:id="rId11"/>
    <p:sldId id="262" r:id="rId12"/>
    <p:sldId id="263" r:id="rId13"/>
    <p:sldId id="2142533424" r:id="rId14"/>
    <p:sldId id="2142533421" r:id="rId15"/>
    <p:sldId id="265" r:id="rId16"/>
    <p:sldId id="266" r:id="rId17"/>
    <p:sldId id="214253342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3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590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C774BA-F8D6-4634-87A6-88ADAF66CAF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372032-FB80-46E1-AACD-6E96022585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739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5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57D22C-88DE-4291-A43B-4B655A1D68C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56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3479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5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561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4" Type="http://schemas.openxmlformats.org/officeDocument/2006/relationships/image" Target="../media/image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4" Type="http://schemas.openxmlformats.org/officeDocument/2006/relationships/image" Target="../media/image1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4" Type="http://schemas.openxmlformats.org/officeDocument/2006/relationships/image" Target="../media/image1.pn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5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6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7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8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9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0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5.xml"/><Relationship Id="rId4" Type="http://schemas.openxmlformats.org/officeDocument/2006/relationships/image" Target="../media/image1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6.xml"/><Relationship Id="rId4" Type="http://schemas.openxmlformats.org/officeDocument/2006/relationships/image" Target="../media/image1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7.xml"/><Relationship Id="rId4" Type="http://schemas.openxmlformats.org/officeDocument/2006/relationships/image" Target="../media/image1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tion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pic>
        <p:nvPicPr>
          <p:cNvPr id="4" name="Picture 3" descr="A blue background with white text and a star&#10;&#10;Description automatically generated">
            <a:extLst>
              <a:ext uri="{FF2B5EF4-FFF2-40B4-BE49-F238E27FC236}">
                <a16:creationId xmlns:a16="http://schemas.microsoft.com/office/drawing/2014/main" id="{67FA9791-2E47-FECD-923E-EA059E7E23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Picture 1" descr="A blue background with white text and a star&#10;&#10;Description automatically generated">
            <a:extLst>
              <a:ext uri="{FF2B5EF4-FFF2-40B4-BE49-F238E27FC236}">
                <a16:creationId xmlns:a16="http://schemas.microsoft.com/office/drawing/2014/main" id="{3A9AF5E3-A11D-A6D6-35A1-80762B9411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ue background with white text and a star&#10;&#10;Description automatically generated">
            <a:extLst>
              <a:ext uri="{FF2B5EF4-FFF2-40B4-BE49-F238E27FC236}">
                <a16:creationId xmlns:a16="http://schemas.microsoft.com/office/drawing/2014/main" id="{B4228010-7100-0DAC-730C-8F81CFA630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24354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ti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Media Placeholder 20">
            <a:extLst>
              <a:ext uri="{FF2B5EF4-FFF2-40B4-BE49-F238E27FC236}">
                <a16:creationId xmlns:a16="http://schemas.microsoft.com/office/drawing/2014/main" id="{D8FC8ABC-7648-0957-A628-CE898307E3C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0" y="0"/>
            <a:ext cx="12192000" cy="6870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media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8BC4A40-C086-22A6-7477-03803D18A3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77759"/>
            <a:ext cx="4114800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 dirty="0"/>
              <a:t>Insert Title 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F7C84B54-91FE-0DBE-F1B5-77D1ACC291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400" y="3313084"/>
            <a:ext cx="4114800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 dirty="0"/>
              <a:t>Insert Date 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7692B149-8DC1-7493-1C9D-BEE6B8DD9F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3400" y="3933168"/>
            <a:ext cx="4114800" cy="13855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 dirty="0"/>
              <a:t>Presented By:</a:t>
            </a:r>
          </a:p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 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6540AD12-8291-5B7E-0B65-5A7E6B5CE17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81983" y="242382"/>
            <a:ext cx="7680961" cy="614140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E83BFA-C916-375E-07C0-1CD1E1619B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3400" y="1885950"/>
            <a:ext cx="4114800" cy="619125"/>
          </a:xfrm>
        </p:spPr>
        <p:txBody>
          <a:bodyPr/>
          <a:lstStyle>
            <a:lvl1pPr>
              <a:defRPr b="1"/>
            </a:lvl1pPr>
            <a:lvl2pPr marL="457200" indent="0">
              <a:buNone/>
              <a:defRPr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746549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tion Slide Tw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pic>
        <p:nvPicPr>
          <p:cNvPr id="5" name="Picture 4" descr="A blue square with a white star and a blue square with white text">
            <a:extLst>
              <a:ext uri="{FF2B5EF4-FFF2-40B4-BE49-F238E27FC236}">
                <a16:creationId xmlns:a16="http://schemas.microsoft.com/office/drawing/2014/main" id="{34DBF499-FB99-2BB6-0E6E-C4606E90D7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3483D6D-0068-33CF-C2A5-04A267D3A7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6611" y="3822187"/>
            <a:ext cx="6298475" cy="907941"/>
          </a:xfrm>
          <a:ln>
            <a:solidFill>
              <a:schemeClr val="bg1"/>
            </a:solidFill>
          </a:ln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 headline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E337819A-79D1-E27A-D622-B3697BCA9C3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6611" y="5029769"/>
            <a:ext cx="4579938" cy="41223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Subhead</a:t>
            </a:r>
          </a:p>
        </p:txBody>
      </p:sp>
      <p:pic>
        <p:nvPicPr>
          <p:cNvPr id="2" name="Picture 1" descr="A blue square with a white star and a blue square with white text">
            <a:extLst>
              <a:ext uri="{FF2B5EF4-FFF2-40B4-BE49-F238E27FC236}">
                <a16:creationId xmlns:a16="http://schemas.microsoft.com/office/drawing/2014/main" id="{80F1DE74-F4E2-BCFB-B998-FAD84480D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ue square with a white star and a blue square with white text">
            <a:extLst>
              <a:ext uri="{FF2B5EF4-FFF2-40B4-BE49-F238E27FC236}">
                <a16:creationId xmlns:a16="http://schemas.microsoft.com/office/drawing/2014/main" id="{E68F1BF1-7874-6296-490E-35B1A30B9C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07462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ternate Foo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DBF499-FB99-2BB6-0E6E-C4606E90D7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02C9C3-730E-75B6-746E-6D43A957C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BAC76-4DDC-9ADE-3D07-4B20BDDDAA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8639" y="2057400"/>
            <a:ext cx="10972800" cy="3471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925483-10C7-99DF-AE39-75CBA9A720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CEB80C-4B9B-FB11-BEA3-26F1C007DE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831539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ss Le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39F0ED-6EB6-7685-E6BB-DEE85856D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2C9C3-730E-75B6-746E-6D43A957C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BAC76-4DDC-9ADE-3D07-4B20BDDDAA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8639" y="2057400"/>
            <a:ext cx="10972800" cy="3471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B77994-42D9-115B-0114-C5EDC460F1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59053E-A031-C926-309C-1530F129C4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125665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bg>
      <p:bgPr>
        <a:blipFill dpi="0" rotWithShape="1">
          <a:blip r:embed="rId3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EE2386F-4491-391D-56E5-6D42C3ED7C8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24079">
              <a:alpha val="8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2BDF405-1719-E604-A844-481CF61CA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68575" y="2879725"/>
            <a:ext cx="7054850" cy="1098550"/>
          </a:xfrm>
          <a:prstGeom prst="rect">
            <a:avLst/>
          </a:prstGeom>
          <a:ln w="111125">
            <a:solidFill>
              <a:schemeClr val="bg1"/>
            </a:solidFill>
            <a:miter lim="800000"/>
          </a:ln>
        </p:spPr>
        <p:txBody>
          <a:bodyPr lIns="182880" tIns="182880" rIns="182880" bIns="182880" anchor="ctr" anchorCtr="0"/>
          <a:lstStyle>
            <a:lvl1pPr marL="0" indent="0"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HEADER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69607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1 of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39F0ED-6EB6-7685-E6BB-DEE85856D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2C9C3-730E-75B6-746E-6D43A957C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101" y="2118997"/>
            <a:ext cx="7793038" cy="1723549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dirty="0"/>
              <a:t>Click to edit section header 1 of 8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10DEB49-DFB0-A7D8-F101-F745735513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1101" y="3988615"/>
            <a:ext cx="7800975" cy="40477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Use 1 of 8 slides as section breaks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ACACBF-2216-D9DF-243C-118FCFA6D4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305F6E-E939-378A-7F03-436AEF9F1CC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7861" y="0"/>
            <a:ext cx="10244138" cy="6857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B45093-40BA-1575-F8C1-0C0507BD30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879847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2 of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39F0ED-6EB6-7685-E6BB-DEE85856D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2C9C3-730E-75B6-746E-6D43A957C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101" y="2118997"/>
            <a:ext cx="7793038" cy="1723549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dirty="0"/>
              <a:t>Click to edit section header 2 of 8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10DEB49-DFB0-A7D8-F101-F745735513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1101" y="3988615"/>
            <a:ext cx="7800975" cy="40477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Use 2 of 8 slides as section breaks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A95263-0888-A63F-D8E9-CC9C9FA97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4F1986-36EA-DEEB-7E2B-8E3103A83E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45531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3 of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39F0ED-6EB6-7685-E6BB-DEE85856D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8" cy="6857998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2C9C3-730E-75B6-746E-6D43A957C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101" y="2118997"/>
            <a:ext cx="7793038" cy="1723549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dirty="0"/>
              <a:t>Click to edit section header 3 of 8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10DEB49-DFB0-A7D8-F101-F745735513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1101" y="3988615"/>
            <a:ext cx="7800975" cy="40477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Use 3 of 8 slides as section breaks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FBDB95-C7BC-B98E-E6CF-BA43C29CD5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8" cy="68579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DEEEDC-AE72-AC2F-B1F2-6A3237FB98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8" cy="68579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33080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4 of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39F0ED-6EB6-7685-E6BB-DEE85856D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12191996" cy="6857998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2C9C3-730E-75B6-746E-6D43A957C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101" y="2118997"/>
            <a:ext cx="7793038" cy="1723549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dirty="0"/>
              <a:t>Click to edit section header 4 of 8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10DEB49-DFB0-A7D8-F101-F745735513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1101" y="3988615"/>
            <a:ext cx="7800975" cy="40477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Use 4 of 8 slides as section breaks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C8E0AD-8706-602F-CC7F-7613C5F9A9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12191996" cy="68579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FA13183-72AF-C0B2-C121-7023944E226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12191996" cy="68579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81971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5 of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39F0ED-6EB6-7685-E6BB-DEE85856D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12191996" cy="6857997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2C9C3-730E-75B6-746E-6D43A957C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101" y="2118997"/>
            <a:ext cx="7793038" cy="1723549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dirty="0"/>
              <a:t>Click to edit section header 5 of 8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10DEB49-DFB0-A7D8-F101-F745735513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1101" y="3988615"/>
            <a:ext cx="7800975" cy="40477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Use 5 of 8 slides as section breaks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E61F60-47BA-4547-EB1D-E1C6FAF83C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12191996" cy="6857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D754D8-B61F-D4A5-F529-C93B0DA0B5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12191996" cy="68579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290301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6 of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39F0ED-6EB6-7685-E6BB-DEE85856D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0"/>
            <a:ext cx="12191994" cy="6857997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2C9C3-730E-75B6-746E-6D43A957C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101" y="2118997"/>
            <a:ext cx="7793038" cy="1723549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dirty="0"/>
              <a:t>Click to edit section header 6 of 8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10DEB49-DFB0-A7D8-F101-F745735513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1101" y="3988615"/>
            <a:ext cx="7800975" cy="40477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Use 6 of 8 slides as section breaks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01F8BE-6A8E-91CB-828A-A9526171F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0"/>
            <a:ext cx="12191994" cy="6857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5A499C-09D5-77E1-3DA2-C24517C50C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0"/>
            <a:ext cx="12191994" cy="68579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503103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7 of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39F0ED-6EB6-7685-E6BB-DEE85856D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0"/>
            <a:ext cx="12191994" cy="6857996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2C9C3-730E-75B6-746E-6D43A957C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101" y="2118997"/>
            <a:ext cx="7793038" cy="1723549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dirty="0"/>
              <a:t>Click to edit section header 7 of 8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10DEB49-DFB0-A7D8-F101-F745735513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1101" y="3988615"/>
            <a:ext cx="7800975" cy="40477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Use 7 of 8 slides as section breaks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9CB0F5-83CF-CFB0-598A-E3476D516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0"/>
            <a:ext cx="12191994" cy="68579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9A7C01A-1DBB-8311-2011-20A1A3C91C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0"/>
            <a:ext cx="12191994" cy="68579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6602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8 of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39F0ED-6EB6-7685-E6BB-DEE85856D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0"/>
            <a:ext cx="12191993" cy="6857996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2C9C3-730E-75B6-746E-6D43A957C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101" y="2118997"/>
            <a:ext cx="7793038" cy="1723549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dirty="0"/>
              <a:t>Click to edit section header 8 of 8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10DEB49-DFB0-A7D8-F101-F745735513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1101" y="3988615"/>
            <a:ext cx="7800975" cy="40477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Use 8 of 8 slides as section breaks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FF4A2F-2C0A-907C-6F00-C7F8F506DF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0"/>
            <a:ext cx="12191993" cy="68579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B19382-8C4E-1E50-FDFC-90C019C0D1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0"/>
            <a:ext cx="12191993" cy="68579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82555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E66DE45-FC9B-DBFE-DE92-3D561FD11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504460"/>
            <a:ext cx="10972799" cy="435133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ABBD6E4-B5B2-D5F2-1CF9-9F7E125E1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5186"/>
            <a:ext cx="10972800" cy="9079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30598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Content RIght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A276B62-B4C3-598E-D73E-B1C5D93084C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D274B84-149B-4B4C-BD76-5874319793D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993314" y="0"/>
            <a:ext cx="4649411" cy="6858000"/>
          </a:xfrm>
          <a:custGeom>
            <a:avLst/>
            <a:gdLst>
              <a:gd name="connsiteX0" fmla="*/ 2933665 w 9296400"/>
              <a:gd name="connsiteY0" fmla="*/ 0 h 13716000"/>
              <a:gd name="connsiteX1" fmla="*/ 9296400 w 9296400"/>
              <a:gd name="connsiteY1" fmla="*/ 0 h 13716000"/>
              <a:gd name="connsiteX2" fmla="*/ 6362736 w 9296400"/>
              <a:gd name="connsiteY2" fmla="*/ 13716000 h 13716000"/>
              <a:gd name="connsiteX3" fmla="*/ 0 w 9296400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96400" h="13716000">
                <a:moveTo>
                  <a:pt x="2933665" y="0"/>
                </a:moveTo>
                <a:lnTo>
                  <a:pt x="9296400" y="0"/>
                </a:lnTo>
                <a:lnTo>
                  <a:pt x="6362736" y="13716000"/>
                </a:lnTo>
                <a:lnTo>
                  <a:pt x="0" y="13716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/>
              <a:t>REPLACE IMAGE 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EC1868-BDCF-9B43-0215-EA1669C7D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6458" y="6239785"/>
            <a:ext cx="1329043" cy="487722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7FB8D1A8-7346-F231-BB65-03317643F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39" y="806240"/>
            <a:ext cx="5454597" cy="90794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384485F-D51E-8E5F-3CF3-2A25304C9A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9275" y="1838325"/>
            <a:ext cx="5454650" cy="4401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556A10-3C80-7AAD-EABE-C8C2A152829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529502-5ECC-772C-4AB9-E20EADD51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6458" y="6239785"/>
            <a:ext cx="1329043" cy="48772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176F6BE-8098-CEE8-8C06-6990C1EC114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094579-B117-C823-F17C-06575289D2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56458" y="6239785"/>
            <a:ext cx="1329043" cy="4877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556119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EE3137-69CA-97ED-4421-1229CC0DC0EF}"/>
              </a:ext>
            </a:extLst>
          </p:cNvPr>
          <p:cNvSpPr/>
          <p:nvPr/>
        </p:nvSpPr>
        <p:spPr>
          <a:xfrm>
            <a:off x="0" y="-1"/>
            <a:ext cx="10374489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A048842-566C-8030-87CE-045BF2C59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39" y="806240"/>
            <a:ext cx="5486399" cy="9079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66977CE-DCED-A20E-C1ED-9F1F7957AA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9275" y="1798638"/>
            <a:ext cx="5485763" cy="412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5B11C9-C7CE-F21C-C27A-A36F23BB2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6458" y="6239785"/>
            <a:ext cx="1329043" cy="4877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15231F0-13A4-BE65-CAB3-D1BD208AADD3}"/>
              </a:ext>
            </a:extLst>
          </p:cNvPr>
          <p:cNvSpPr/>
          <p:nvPr/>
        </p:nvSpPr>
        <p:spPr>
          <a:xfrm>
            <a:off x="0" y="-1"/>
            <a:ext cx="10374489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59D8D6-5DBF-1BF4-73D7-B887E4D4CA5E}"/>
              </a:ext>
            </a:extLst>
          </p:cNvPr>
          <p:cNvSpPr/>
          <p:nvPr userDrawn="1"/>
        </p:nvSpPr>
        <p:spPr>
          <a:xfrm>
            <a:off x="0" y="-1"/>
            <a:ext cx="10374489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17061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CCBDF05-6A4C-11AA-CA04-3F8B23022FB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188765" y="1897683"/>
            <a:ext cx="5486400" cy="4351338"/>
          </a:xfrm>
          <a:prstGeom prst="rect">
            <a:avLst/>
          </a:prstGeom>
        </p:spPr>
        <p:txBody>
          <a:bodyPr vert="horz" lIns="182880" tIns="45720" rIns="182880" bIns="45720" rtlCol="0" anchor="t" anchorCtr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627D924-DAEC-2CF9-B0DF-D8FBB889D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765" y="799532"/>
            <a:ext cx="5486400" cy="10058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0480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Side Content_Left SIde Compas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background with triangles&#10;&#10;Description automatically generated">
            <a:extLst>
              <a:ext uri="{FF2B5EF4-FFF2-40B4-BE49-F238E27FC236}">
                <a16:creationId xmlns:a16="http://schemas.microsoft.com/office/drawing/2014/main" id="{E5CA529C-1C83-8B29-6C3E-6F3DF45BED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CEF220C-D75E-0C02-3BB0-D5A20798944F}"/>
              </a:ext>
            </a:extLst>
          </p:cNvPr>
          <p:cNvSpPr/>
          <p:nvPr/>
        </p:nvSpPr>
        <p:spPr>
          <a:xfrm>
            <a:off x="5929313" y="1357312"/>
            <a:ext cx="6262687" cy="5500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CCBDF05-6A4C-11AA-CA04-3F8B23022FB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86525" y="2000249"/>
            <a:ext cx="5188640" cy="3957639"/>
          </a:xfrm>
          <a:prstGeom prst="rect">
            <a:avLst/>
          </a:prstGeom>
        </p:spPr>
        <p:txBody>
          <a:bodyPr vert="horz" lIns="182880" tIns="45720" rIns="182880" bIns="45720" rtlCol="0" anchor="t" anchorCtr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627D924-DAEC-2CF9-B0DF-D8FBB889D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6525" y="900112"/>
            <a:ext cx="5188640" cy="9052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61642A-DF7E-4FD4-95F3-8C8DF3AE18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6458" y="6239785"/>
            <a:ext cx="1329043" cy="487722"/>
          </a:xfrm>
          <a:prstGeom prst="rect">
            <a:avLst/>
          </a:prstGeom>
        </p:spPr>
      </p:pic>
      <p:pic>
        <p:nvPicPr>
          <p:cNvPr id="2" name="Picture 1" descr="A white background with triangles&#10;&#10;Description automatically generated">
            <a:extLst>
              <a:ext uri="{FF2B5EF4-FFF2-40B4-BE49-F238E27FC236}">
                <a16:creationId xmlns:a16="http://schemas.microsoft.com/office/drawing/2014/main" id="{96780D4D-A7D2-B0CD-E69A-54B2D2AD3E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37E736A-0FA5-7028-FC05-010D1609095F}"/>
              </a:ext>
            </a:extLst>
          </p:cNvPr>
          <p:cNvSpPr/>
          <p:nvPr/>
        </p:nvSpPr>
        <p:spPr>
          <a:xfrm>
            <a:off x="5929313" y="1357312"/>
            <a:ext cx="6262687" cy="5500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7D4D4B-13D0-DD32-1E59-64ECA17CB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6458" y="6239785"/>
            <a:ext cx="1329043" cy="487722"/>
          </a:xfrm>
          <a:prstGeom prst="rect">
            <a:avLst/>
          </a:prstGeom>
        </p:spPr>
      </p:pic>
      <p:pic>
        <p:nvPicPr>
          <p:cNvPr id="10" name="Picture 9" descr="A white background with triangles&#10;&#10;Description automatically generated">
            <a:extLst>
              <a:ext uri="{FF2B5EF4-FFF2-40B4-BE49-F238E27FC236}">
                <a16:creationId xmlns:a16="http://schemas.microsoft.com/office/drawing/2014/main" id="{0F1F3457-CD9C-C75C-FE5D-EDC3235FB69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DE03655-AD47-FB93-7F2C-6A401005E197}"/>
              </a:ext>
            </a:extLst>
          </p:cNvPr>
          <p:cNvSpPr/>
          <p:nvPr userDrawn="1"/>
        </p:nvSpPr>
        <p:spPr>
          <a:xfrm>
            <a:off x="5929313" y="1357312"/>
            <a:ext cx="6262687" cy="5500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6630EBF-F18F-E265-8BF9-8D19E602A5D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56458" y="6239785"/>
            <a:ext cx="1329043" cy="4877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8837450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Side Content_Left SIde Compas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people in white coats&#10;&#10;Description automatically generated">
            <a:extLst>
              <a:ext uri="{FF2B5EF4-FFF2-40B4-BE49-F238E27FC236}">
                <a16:creationId xmlns:a16="http://schemas.microsoft.com/office/drawing/2014/main" id="{531E7DA1-1950-898F-DC78-60A3B5B395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CCBDF05-6A4C-11AA-CA04-3F8B23022FB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86525" y="2000249"/>
            <a:ext cx="5188640" cy="3957639"/>
          </a:xfrm>
          <a:prstGeom prst="rect">
            <a:avLst/>
          </a:prstGeom>
        </p:spPr>
        <p:txBody>
          <a:bodyPr vert="horz" lIns="182880" tIns="45720" rIns="182880" bIns="45720" rtlCol="0" anchor="t" anchorCtr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627D924-DAEC-2CF9-B0DF-D8FBB889D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6525" y="900112"/>
            <a:ext cx="5188640" cy="9052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61642A-DF7E-4FD4-95F3-8C8DF3AE18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6458" y="6239785"/>
            <a:ext cx="1329043" cy="487722"/>
          </a:xfrm>
          <a:prstGeom prst="rect">
            <a:avLst/>
          </a:prstGeom>
        </p:spPr>
      </p:pic>
      <p:pic>
        <p:nvPicPr>
          <p:cNvPr id="2" name="Picture 1" descr="A collage of people in white coats&#10;&#10;Description automatically generated">
            <a:extLst>
              <a:ext uri="{FF2B5EF4-FFF2-40B4-BE49-F238E27FC236}">
                <a16:creationId xmlns:a16="http://schemas.microsoft.com/office/drawing/2014/main" id="{CD080FA2-9F20-47C1-B5D2-8D01089BE0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C49C7F-9434-A7A9-B4FB-4AB4E7763A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6458" y="6239785"/>
            <a:ext cx="1329043" cy="487722"/>
          </a:xfrm>
          <a:prstGeom prst="rect">
            <a:avLst/>
          </a:prstGeom>
        </p:spPr>
      </p:pic>
      <p:pic>
        <p:nvPicPr>
          <p:cNvPr id="8" name="Picture 7" descr="A collage of people in white coats&#10;&#10;Description automatically generated">
            <a:extLst>
              <a:ext uri="{FF2B5EF4-FFF2-40B4-BE49-F238E27FC236}">
                <a16:creationId xmlns:a16="http://schemas.microsoft.com/office/drawing/2014/main" id="{00EB256A-B9B9-66BA-8AEF-DE42B83D169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04BC02-646E-96F8-0CBA-3BE34B34E44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56458" y="6239785"/>
            <a:ext cx="1329043" cy="4877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21152871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Side Content_Left SIde Compas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building&#10;&#10;Description automatically generated">
            <a:extLst>
              <a:ext uri="{FF2B5EF4-FFF2-40B4-BE49-F238E27FC236}">
                <a16:creationId xmlns:a16="http://schemas.microsoft.com/office/drawing/2014/main" id="{8A15477F-4011-B69F-F984-DE60B90179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CCBDF05-6A4C-11AA-CA04-3F8B23022FB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57987" y="2000249"/>
            <a:ext cx="4917178" cy="3957639"/>
          </a:xfrm>
          <a:prstGeom prst="rect">
            <a:avLst/>
          </a:prstGeom>
        </p:spPr>
        <p:txBody>
          <a:bodyPr vert="horz" lIns="182880" tIns="45720" rIns="182880" bIns="45720" rtlCol="0" anchor="t" anchorCtr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627D924-DAEC-2CF9-B0DF-D8FBB889D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987" y="900112"/>
            <a:ext cx="4917177" cy="9052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61642A-DF7E-4FD4-95F3-8C8DF3AE18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6458" y="6239785"/>
            <a:ext cx="1329043" cy="487722"/>
          </a:xfrm>
          <a:prstGeom prst="rect">
            <a:avLst/>
          </a:prstGeom>
        </p:spPr>
      </p:pic>
      <p:pic>
        <p:nvPicPr>
          <p:cNvPr id="2" name="Picture 1" descr="A close-up of a building&#10;&#10;Description automatically generated">
            <a:extLst>
              <a:ext uri="{FF2B5EF4-FFF2-40B4-BE49-F238E27FC236}">
                <a16:creationId xmlns:a16="http://schemas.microsoft.com/office/drawing/2014/main" id="{12933A48-27D9-D45C-F6A2-09CEE9FE6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6E9F75-59FD-B550-BFA7-315616966D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6458" y="6239785"/>
            <a:ext cx="1329043" cy="487722"/>
          </a:xfrm>
          <a:prstGeom prst="rect">
            <a:avLst/>
          </a:prstGeom>
        </p:spPr>
      </p:pic>
      <p:pic>
        <p:nvPicPr>
          <p:cNvPr id="8" name="Picture 7" descr="A close-up of a building&#10;&#10;Description automatically generated">
            <a:extLst>
              <a:ext uri="{FF2B5EF4-FFF2-40B4-BE49-F238E27FC236}">
                <a16:creationId xmlns:a16="http://schemas.microsoft.com/office/drawing/2014/main" id="{B0E907FE-DFEC-AE75-D9AC-995272879A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5311DB-3DD9-44E7-8175-681B9FA5E7A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56458" y="6239785"/>
            <a:ext cx="1329043" cy="4877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2502678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Side Content_Left SIde Compas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white rectangular object with a black border&#10;&#10;Description automatically generated with medium confidence">
            <a:extLst>
              <a:ext uri="{FF2B5EF4-FFF2-40B4-BE49-F238E27FC236}">
                <a16:creationId xmlns:a16="http://schemas.microsoft.com/office/drawing/2014/main" id="{CB6013C1-12FE-D2E4-9DD7-E37CD5220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CCBDF05-6A4C-11AA-CA04-3F8B23022FB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57987" y="2000249"/>
            <a:ext cx="4917178" cy="3957639"/>
          </a:xfrm>
          <a:prstGeom prst="rect">
            <a:avLst/>
          </a:prstGeom>
        </p:spPr>
        <p:txBody>
          <a:bodyPr vert="horz" lIns="182880" tIns="45720" rIns="182880" bIns="45720" rtlCol="0" anchor="t" anchorCtr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627D924-DAEC-2CF9-B0DF-D8FBB889D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987" y="900112"/>
            <a:ext cx="4917177" cy="9052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61642A-DF7E-4FD4-95F3-8C8DF3AE18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6458" y="6239785"/>
            <a:ext cx="1329043" cy="487722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064B797-A859-1075-74AA-40E136A4D90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022765" y="1443675"/>
            <a:ext cx="4424219" cy="4448858"/>
          </a:xfrm>
          <a:custGeom>
            <a:avLst/>
            <a:gdLst>
              <a:gd name="connsiteX0" fmla="*/ 4424219 w 4424219"/>
              <a:gd name="connsiteY0" fmla="*/ 4239224 h 4448858"/>
              <a:gd name="connsiteX1" fmla="*/ 129309 w 4424219"/>
              <a:gd name="connsiteY1" fmla="*/ 0 h 4448858"/>
              <a:gd name="connsiteX2" fmla="*/ 4424219 w 4424219"/>
              <a:gd name="connsiteY2" fmla="*/ 0 h 4448858"/>
              <a:gd name="connsiteX3" fmla="*/ 4294910 w 4424219"/>
              <a:gd name="connsiteY3" fmla="*/ 4448858 h 4448858"/>
              <a:gd name="connsiteX4" fmla="*/ 0 w 4424219"/>
              <a:gd name="connsiteY4" fmla="*/ 4448858 h 4448858"/>
              <a:gd name="connsiteX5" fmla="*/ 0 w 4424219"/>
              <a:gd name="connsiteY5" fmla="*/ 209635 h 444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4219" h="4448858">
                <a:moveTo>
                  <a:pt x="4424219" y="4239224"/>
                </a:moveTo>
                <a:lnTo>
                  <a:pt x="129309" y="0"/>
                </a:lnTo>
                <a:lnTo>
                  <a:pt x="4424219" y="0"/>
                </a:lnTo>
                <a:close/>
                <a:moveTo>
                  <a:pt x="4294910" y="4448858"/>
                </a:moveTo>
                <a:lnTo>
                  <a:pt x="0" y="4448858"/>
                </a:lnTo>
                <a:lnTo>
                  <a:pt x="0" y="209635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/>
              <a:t>REPLACE IMAGE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8753180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26EE1DF-BFA3-ACB8-92F7-E91CDC21424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9B4F1C1-E244-EC6F-0FCA-2D4FD93B96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9148" y="600596"/>
            <a:ext cx="10763252" cy="907941"/>
          </a:xfrm>
          <a:ln>
            <a:solidFill>
              <a:schemeClr val="accent1"/>
            </a:solidFill>
          </a:ln>
        </p:spPr>
        <p:txBody>
          <a:bodyPr>
            <a:spAutoFit/>
          </a:bodyPr>
          <a:lstStyle>
            <a:lvl1pPr algn="ctr">
              <a:defRPr sz="3500" b="1" cap="all" normalizeH="0" baseline="0">
                <a:solidFill>
                  <a:schemeClr val="tx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 dirty="0"/>
              <a:t>CLICK TO EDIT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8D99DEE-342C-E922-D698-4E69DAEA8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48" y="1872576"/>
            <a:ext cx="10763252" cy="31955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1126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Images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69B0D1C-46C4-DF45-A589-8B153B68886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12440" y="2341300"/>
            <a:ext cx="2524123" cy="2175399"/>
          </a:xfrm>
          <a:custGeom>
            <a:avLst/>
            <a:gdLst>
              <a:gd name="connsiteX0" fmla="*/ 1277770 w 5928851"/>
              <a:gd name="connsiteY0" fmla="*/ 0 h 5111076"/>
              <a:gd name="connsiteX1" fmla="*/ 4651082 w 5928851"/>
              <a:gd name="connsiteY1" fmla="*/ 0 h 5111076"/>
              <a:gd name="connsiteX2" fmla="*/ 5928851 w 5928851"/>
              <a:gd name="connsiteY2" fmla="*/ 2555539 h 5111076"/>
              <a:gd name="connsiteX3" fmla="*/ 4651082 w 5928851"/>
              <a:gd name="connsiteY3" fmla="*/ 5111076 h 5111076"/>
              <a:gd name="connsiteX4" fmla="*/ 1277770 w 5928851"/>
              <a:gd name="connsiteY4" fmla="*/ 5111076 h 5111076"/>
              <a:gd name="connsiteX5" fmla="*/ 0 w 5928851"/>
              <a:gd name="connsiteY5" fmla="*/ 2555539 h 5111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28851" h="5111076">
                <a:moveTo>
                  <a:pt x="1277770" y="0"/>
                </a:moveTo>
                <a:lnTo>
                  <a:pt x="4651082" y="0"/>
                </a:lnTo>
                <a:lnTo>
                  <a:pt x="5928851" y="2555539"/>
                </a:lnTo>
                <a:lnTo>
                  <a:pt x="4651082" y="5111076"/>
                </a:lnTo>
                <a:lnTo>
                  <a:pt x="1277770" y="5111076"/>
                </a:lnTo>
                <a:lnTo>
                  <a:pt x="0" y="255553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/>
              <a:t>REPLACE IMAGE HERE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F34670CB-D729-D341-8AC0-97B8C45817B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082632" y="3619069"/>
            <a:ext cx="2524123" cy="2175399"/>
          </a:xfrm>
          <a:custGeom>
            <a:avLst/>
            <a:gdLst>
              <a:gd name="connsiteX0" fmla="*/ 1277770 w 5928851"/>
              <a:gd name="connsiteY0" fmla="*/ 0 h 5111076"/>
              <a:gd name="connsiteX1" fmla="*/ 4651082 w 5928851"/>
              <a:gd name="connsiteY1" fmla="*/ 0 h 5111076"/>
              <a:gd name="connsiteX2" fmla="*/ 5928851 w 5928851"/>
              <a:gd name="connsiteY2" fmla="*/ 2555539 h 5111076"/>
              <a:gd name="connsiteX3" fmla="*/ 4651082 w 5928851"/>
              <a:gd name="connsiteY3" fmla="*/ 5111076 h 5111076"/>
              <a:gd name="connsiteX4" fmla="*/ 1277770 w 5928851"/>
              <a:gd name="connsiteY4" fmla="*/ 5111076 h 5111076"/>
              <a:gd name="connsiteX5" fmla="*/ 0 w 5928851"/>
              <a:gd name="connsiteY5" fmla="*/ 2555539 h 5111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28851" h="5111076">
                <a:moveTo>
                  <a:pt x="1277770" y="0"/>
                </a:moveTo>
                <a:lnTo>
                  <a:pt x="4651082" y="0"/>
                </a:lnTo>
                <a:lnTo>
                  <a:pt x="5928851" y="2555539"/>
                </a:lnTo>
                <a:lnTo>
                  <a:pt x="4651082" y="5111076"/>
                </a:lnTo>
                <a:lnTo>
                  <a:pt x="1277770" y="5111076"/>
                </a:lnTo>
                <a:lnTo>
                  <a:pt x="0" y="255553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/>
              <a:t>REPLACE IMAGE HERE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522DF1BF-521E-5E4B-A517-F42FD7ED3F9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082632" y="1063531"/>
            <a:ext cx="2524123" cy="2175399"/>
          </a:xfrm>
          <a:custGeom>
            <a:avLst/>
            <a:gdLst>
              <a:gd name="connsiteX0" fmla="*/ 1277770 w 5928851"/>
              <a:gd name="connsiteY0" fmla="*/ 0 h 5111076"/>
              <a:gd name="connsiteX1" fmla="*/ 4651082 w 5928851"/>
              <a:gd name="connsiteY1" fmla="*/ 0 h 5111076"/>
              <a:gd name="connsiteX2" fmla="*/ 5928851 w 5928851"/>
              <a:gd name="connsiteY2" fmla="*/ 2555539 h 5111076"/>
              <a:gd name="connsiteX3" fmla="*/ 4651082 w 5928851"/>
              <a:gd name="connsiteY3" fmla="*/ 5111076 h 5111076"/>
              <a:gd name="connsiteX4" fmla="*/ 1277770 w 5928851"/>
              <a:gd name="connsiteY4" fmla="*/ 5111076 h 5111076"/>
              <a:gd name="connsiteX5" fmla="*/ 0 w 5928851"/>
              <a:gd name="connsiteY5" fmla="*/ 2555539 h 5111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28851" h="5111076">
                <a:moveTo>
                  <a:pt x="1277770" y="0"/>
                </a:moveTo>
                <a:lnTo>
                  <a:pt x="4651082" y="0"/>
                </a:lnTo>
                <a:lnTo>
                  <a:pt x="5928851" y="2555539"/>
                </a:lnTo>
                <a:lnTo>
                  <a:pt x="4651082" y="5111076"/>
                </a:lnTo>
                <a:lnTo>
                  <a:pt x="1277770" y="5111076"/>
                </a:lnTo>
                <a:lnTo>
                  <a:pt x="0" y="255553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/>
              <a:t>REPLACE IMAGE HERE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056B962-D0A3-4ACD-311C-37A6520ED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8" y="806240"/>
            <a:ext cx="5486400" cy="90794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0F0A8F40-1408-4CBD-4980-E44034E91C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635" y="1927435"/>
            <a:ext cx="5485763" cy="412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4779774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ss Right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CC83AB-4F1D-0F75-F523-08614D623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39" y="806240"/>
            <a:ext cx="5485763" cy="9079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47A2D375-974E-9683-1430-9C6B483334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9275" y="1798638"/>
            <a:ext cx="5485763" cy="412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AADCA6A-685C-BF90-3570-9BD08A67817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 flipH="1">
            <a:off x="9041635" y="806240"/>
            <a:ext cx="2601090" cy="2296792"/>
          </a:xfrm>
          <a:custGeom>
            <a:avLst/>
            <a:gdLst>
              <a:gd name="connsiteX0" fmla="*/ 2601090 w 2601090"/>
              <a:gd name="connsiteY0" fmla="*/ 2175399 h 2296792"/>
              <a:gd name="connsiteX1" fmla="*/ 76967 w 2601090"/>
              <a:gd name="connsiteY1" fmla="*/ 0 h 2296792"/>
              <a:gd name="connsiteX2" fmla="*/ 2601090 w 2601090"/>
              <a:gd name="connsiteY2" fmla="*/ 0 h 2296792"/>
              <a:gd name="connsiteX3" fmla="*/ 2524123 w 2601090"/>
              <a:gd name="connsiteY3" fmla="*/ 2296792 h 2296792"/>
              <a:gd name="connsiteX4" fmla="*/ 0 w 2601090"/>
              <a:gd name="connsiteY4" fmla="*/ 2296792 h 2296792"/>
              <a:gd name="connsiteX5" fmla="*/ 0 w 2601090"/>
              <a:gd name="connsiteY5" fmla="*/ 121393 h 229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01090" h="2296792">
                <a:moveTo>
                  <a:pt x="2601090" y="2175399"/>
                </a:moveTo>
                <a:lnTo>
                  <a:pt x="76967" y="0"/>
                </a:lnTo>
                <a:lnTo>
                  <a:pt x="2601090" y="0"/>
                </a:lnTo>
                <a:close/>
                <a:moveTo>
                  <a:pt x="2524123" y="2296792"/>
                </a:moveTo>
                <a:lnTo>
                  <a:pt x="0" y="2296792"/>
                </a:lnTo>
                <a:lnTo>
                  <a:pt x="0" y="12139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/>
              <a:t>REPLACE IMAGE 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55EDB16-70CE-EA46-A3C7-17C69CFDCD6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63482" y="806240"/>
            <a:ext cx="2601090" cy="2296792"/>
          </a:xfrm>
          <a:custGeom>
            <a:avLst/>
            <a:gdLst>
              <a:gd name="connsiteX0" fmla="*/ 2601090 w 2601090"/>
              <a:gd name="connsiteY0" fmla="*/ 2175399 h 2296792"/>
              <a:gd name="connsiteX1" fmla="*/ 76967 w 2601090"/>
              <a:gd name="connsiteY1" fmla="*/ 0 h 2296792"/>
              <a:gd name="connsiteX2" fmla="*/ 2601090 w 2601090"/>
              <a:gd name="connsiteY2" fmla="*/ 0 h 2296792"/>
              <a:gd name="connsiteX3" fmla="*/ 2524123 w 2601090"/>
              <a:gd name="connsiteY3" fmla="*/ 2296792 h 2296792"/>
              <a:gd name="connsiteX4" fmla="*/ 0 w 2601090"/>
              <a:gd name="connsiteY4" fmla="*/ 2296792 h 2296792"/>
              <a:gd name="connsiteX5" fmla="*/ 0 w 2601090"/>
              <a:gd name="connsiteY5" fmla="*/ 121393 h 229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01090" h="2296792">
                <a:moveTo>
                  <a:pt x="2601090" y="2175399"/>
                </a:moveTo>
                <a:lnTo>
                  <a:pt x="76967" y="0"/>
                </a:lnTo>
                <a:lnTo>
                  <a:pt x="2601090" y="0"/>
                </a:lnTo>
                <a:close/>
                <a:moveTo>
                  <a:pt x="2524123" y="2296792"/>
                </a:moveTo>
                <a:lnTo>
                  <a:pt x="0" y="2296792"/>
                </a:lnTo>
                <a:lnTo>
                  <a:pt x="0" y="12139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/>
              <a:t>REPLACE IMAGE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9365E2B-0ACB-D30A-353A-CFB5D68B03A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 flipH="1">
            <a:off x="6263482" y="3259666"/>
            <a:ext cx="2601090" cy="2296792"/>
          </a:xfrm>
          <a:custGeom>
            <a:avLst/>
            <a:gdLst>
              <a:gd name="connsiteX0" fmla="*/ 2601090 w 2601090"/>
              <a:gd name="connsiteY0" fmla="*/ 2175399 h 2296792"/>
              <a:gd name="connsiteX1" fmla="*/ 76967 w 2601090"/>
              <a:gd name="connsiteY1" fmla="*/ 0 h 2296792"/>
              <a:gd name="connsiteX2" fmla="*/ 2601090 w 2601090"/>
              <a:gd name="connsiteY2" fmla="*/ 0 h 2296792"/>
              <a:gd name="connsiteX3" fmla="*/ 2524123 w 2601090"/>
              <a:gd name="connsiteY3" fmla="*/ 2296792 h 2296792"/>
              <a:gd name="connsiteX4" fmla="*/ 0 w 2601090"/>
              <a:gd name="connsiteY4" fmla="*/ 2296792 h 2296792"/>
              <a:gd name="connsiteX5" fmla="*/ 0 w 2601090"/>
              <a:gd name="connsiteY5" fmla="*/ 121393 h 229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01090" h="2296792">
                <a:moveTo>
                  <a:pt x="2601090" y="2175399"/>
                </a:moveTo>
                <a:lnTo>
                  <a:pt x="76967" y="0"/>
                </a:lnTo>
                <a:lnTo>
                  <a:pt x="2601090" y="0"/>
                </a:lnTo>
                <a:close/>
                <a:moveTo>
                  <a:pt x="2524123" y="2296792"/>
                </a:moveTo>
                <a:lnTo>
                  <a:pt x="0" y="2296792"/>
                </a:lnTo>
                <a:lnTo>
                  <a:pt x="0" y="12139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/>
              <a:t>REPLACE IMAGE HERE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172FF00E-4A44-24FA-6257-C9EA3823A952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041635" y="3259666"/>
            <a:ext cx="2601090" cy="2296792"/>
          </a:xfrm>
          <a:custGeom>
            <a:avLst/>
            <a:gdLst>
              <a:gd name="connsiteX0" fmla="*/ 2601090 w 2601090"/>
              <a:gd name="connsiteY0" fmla="*/ 2175399 h 2296792"/>
              <a:gd name="connsiteX1" fmla="*/ 76967 w 2601090"/>
              <a:gd name="connsiteY1" fmla="*/ 0 h 2296792"/>
              <a:gd name="connsiteX2" fmla="*/ 2601090 w 2601090"/>
              <a:gd name="connsiteY2" fmla="*/ 0 h 2296792"/>
              <a:gd name="connsiteX3" fmla="*/ 2524123 w 2601090"/>
              <a:gd name="connsiteY3" fmla="*/ 2296792 h 2296792"/>
              <a:gd name="connsiteX4" fmla="*/ 0 w 2601090"/>
              <a:gd name="connsiteY4" fmla="*/ 2296792 h 2296792"/>
              <a:gd name="connsiteX5" fmla="*/ 0 w 2601090"/>
              <a:gd name="connsiteY5" fmla="*/ 121393 h 229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01090" h="2296792">
                <a:moveTo>
                  <a:pt x="2601090" y="2175399"/>
                </a:moveTo>
                <a:lnTo>
                  <a:pt x="76967" y="0"/>
                </a:lnTo>
                <a:lnTo>
                  <a:pt x="2601090" y="0"/>
                </a:lnTo>
                <a:close/>
                <a:moveTo>
                  <a:pt x="2524123" y="2296792"/>
                </a:moveTo>
                <a:lnTo>
                  <a:pt x="0" y="2296792"/>
                </a:lnTo>
                <a:lnTo>
                  <a:pt x="0" y="12139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/>
              <a:t>REPLACE IMAGE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73317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ss Right 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CC83AB-4F1D-0F75-F523-08614D623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39" y="806240"/>
            <a:ext cx="5485763" cy="9079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47A2D375-974E-9683-1430-9C6B4833343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9275" y="1798638"/>
            <a:ext cx="5485763" cy="412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C781F0-2FD6-7EC0-56C3-7127823D4768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331360" y="806240"/>
            <a:ext cx="5574367" cy="5116723"/>
          </a:xfrm>
          <a:custGeom>
            <a:avLst/>
            <a:gdLst>
              <a:gd name="connsiteX0" fmla="*/ 2778153 w 5379243"/>
              <a:gd name="connsiteY0" fmla="*/ 2574819 h 4750218"/>
              <a:gd name="connsiteX1" fmla="*/ 5302276 w 5379243"/>
              <a:gd name="connsiteY1" fmla="*/ 4750218 h 4750218"/>
              <a:gd name="connsiteX2" fmla="*/ 2778153 w 5379243"/>
              <a:gd name="connsiteY2" fmla="*/ 4750218 h 4750218"/>
              <a:gd name="connsiteX3" fmla="*/ 2601090 w 5379243"/>
              <a:gd name="connsiteY3" fmla="*/ 2574819 h 4750218"/>
              <a:gd name="connsiteX4" fmla="*/ 2601090 w 5379243"/>
              <a:gd name="connsiteY4" fmla="*/ 4750218 h 4750218"/>
              <a:gd name="connsiteX5" fmla="*/ 76967 w 5379243"/>
              <a:gd name="connsiteY5" fmla="*/ 4750218 h 4750218"/>
              <a:gd name="connsiteX6" fmla="*/ 2855120 w 5379243"/>
              <a:gd name="connsiteY6" fmla="*/ 2453426 h 4750218"/>
              <a:gd name="connsiteX7" fmla="*/ 5379243 w 5379243"/>
              <a:gd name="connsiteY7" fmla="*/ 2453426 h 4750218"/>
              <a:gd name="connsiteX8" fmla="*/ 5379243 w 5379243"/>
              <a:gd name="connsiteY8" fmla="*/ 4628825 h 4750218"/>
              <a:gd name="connsiteX9" fmla="*/ 0 w 5379243"/>
              <a:gd name="connsiteY9" fmla="*/ 2453426 h 4750218"/>
              <a:gd name="connsiteX10" fmla="*/ 2524123 w 5379243"/>
              <a:gd name="connsiteY10" fmla="*/ 2453426 h 4750218"/>
              <a:gd name="connsiteX11" fmla="*/ 0 w 5379243"/>
              <a:gd name="connsiteY11" fmla="*/ 4628825 h 4750218"/>
              <a:gd name="connsiteX12" fmla="*/ 5379243 w 5379243"/>
              <a:gd name="connsiteY12" fmla="*/ 121393 h 4750218"/>
              <a:gd name="connsiteX13" fmla="*/ 5379243 w 5379243"/>
              <a:gd name="connsiteY13" fmla="*/ 2296792 h 4750218"/>
              <a:gd name="connsiteX14" fmla="*/ 2855120 w 5379243"/>
              <a:gd name="connsiteY14" fmla="*/ 2296792 h 4750218"/>
              <a:gd name="connsiteX15" fmla="*/ 0 w 5379243"/>
              <a:gd name="connsiteY15" fmla="*/ 121393 h 4750218"/>
              <a:gd name="connsiteX16" fmla="*/ 2524123 w 5379243"/>
              <a:gd name="connsiteY16" fmla="*/ 2296792 h 4750218"/>
              <a:gd name="connsiteX17" fmla="*/ 0 w 5379243"/>
              <a:gd name="connsiteY17" fmla="*/ 2296792 h 4750218"/>
              <a:gd name="connsiteX18" fmla="*/ 2778153 w 5379243"/>
              <a:gd name="connsiteY18" fmla="*/ 0 h 4750218"/>
              <a:gd name="connsiteX19" fmla="*/ 5302276 w 5379243"/>
              <a:gd name="connsiteY19" fmla="*/ 0 h 4750218"/>
              <a:gd name="connsiteX20" fmla="*/ 2778153 w 5379243"/>
              <a:gd name="connsiteY20" fmla="*/ 2175399 h 4750218"/>
              <a:gd name="connsiteX21" fmla="*/ 76967 w 5379243"/>
              <a:gd name="connsiteY21" fmla="*/ 0 h 4750218"/>
              <a:gd name="connsiteX22" fmla="*/ 2601090 w 5379243"/>
              <a:gd name="connsiteY22" fmla="*/ 0 h 4750218"/>
              <a:gd name="connsiteX23" fmla="*/ 2601090 w 5379243"/>
              <a:gd name="connsiteY23" fmla="*/ 2175399 h 4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79243" h="4750218">
                <a:moveTo>
                  <a:pt x="2778153" y="2574819"/>
                </a:moveTo>
                <a:lnTo>
                  <a:pt x="5302276" y="4750218"/>
                </a:lnTo>
                <a:lnTo>
                  <a:pt x="2778153" y="4750218"/>
                </a:lnTo>
                <a:close/>
                <a:moveTo>
                  <a:pt x="2601090" y="2574819"/>
                </a:moveTo>
                <a:lnTo>
                  <a:pt x="2601090" y="4750218"/>
                </a:lnTo>
                <a:lnTo>
                  <a:pt x="76967" y="4750218"/>
                </a:lnTo>
                <a:close/>
                <a:moveTo>
                  <a:pt x="2855120" y="2453426"/>
                </a:moveTo>
                <a:lnTo>
                  <a:pt x="5379243" y="2453426"/>
                </a:lnTo>
                <a:lnTo>
                  <a:pt x="5379243" y="4628825"/>
                </a:lnTo>
                <a:close/>
                <a:moveTo>
                  <a:pt x="0" y="2453426"/>
                </a:moveTo>
                <a:lnTo>
                  <a:pt x="2524123" y="2453426"/>
                </a:lnTo>
                <a:lnTo>
                  <a:pt x="0" y="4628825"/>
                </a:lnTo>
                <a:close/>
                <a:moveTo>
                  <a:pt x="5379243" y="121393"/>
                </a:moveTo>
                <a:lnTo>
                  <a:pt x="5379243" y="2296792"/>
                </a:lnTo>
                <a:lnTo>
                  <a:pt x="2855120" y="2296792"/>
                </a:lnTo>
                <a:close/>
                <a:moveTo>
                  <a:pt x="0" y="121393"/>
                </a:moveTo>
                <a:lnTo>
                  <a:pt x="2524123" y="2296792"/>
                </a:lnTo>
                <a:lnTo>
                  <a:pt x="0" y="2296792"/>
                </a:lnTo>
                <a:close/>
                <a:moveTo>
                  <a:pt x="2778153" y="0"/>
                </a:moveTo>
                <a:lnTo>
                  <a:pt x="5302276" y="0"/>
                </a:lnTo>
                <a:lnTo>
                  <a:pt x="2778153" y="2175399"/>
                </a:lnTo>
                <a:close/>
                <a:moveTo>
                  <a:pt x="76967" y="0"/>
                </a:moveTo>
                <a:lnTo>
                  <a:pt x="2601090" y="0"/>
                </a:lnTo>
                <a:lnTo>
                  <a:pt x="2601090" y="217539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/>
              <a:t>REPLACE IMAGE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03144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ss R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39F0ED-6EB6-7685-E6BB-DEE85856D1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608118" y="0"/>
            <a:ext cx="9583882" cy="6857999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2C9C3-730E-75B6-746E-6D43A957C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BAC76-4DDC-9ADE-3D07-4B20BDDDAA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8639" y="2057400"/>
            <a:ext cx="10972800" cy="3471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15729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tion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pic>
        <p:nvPicPr>
          <p:cNvPr id="4" name="Picture 3" descr="A blue background with white text and a star&#10;&#10;Description automatically generated">
            <a:extLst>
              <a:ext uri="{FF2B5EF4-FFF2-40B4-BE49-F238E27FC236}">
                <a16:creationId xmlns:a16="http://schemas.microsoft.com/office/drawing/2014/main" id="{67FA9791-2E47-FECD-923E-EA059E7E23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418495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ti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Media Placeholder 20">
            <a:extLst>
              <a:ext uri="{FF2B5EF4-FFF2-40B4-BE49-F238E27FC236}">
                <a16:creationId xmlns:a16="http://schemas.microsoft.com/office/drawing/2014/main" id="{D8FC8ABC-7648-0957-A628-CE898307E3C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0" y="0"/>
            <a:ext cx="12192000" cy="6870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media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8BC4A40-C086-22A6-7477-03803D18A3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77759"/>
            <a:ext cx="4114800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 dirty="0"/>
              <a:t>Insert Title 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F7C84B54-91FE-0DBE-F1B5-77D1ACC291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400" y="3313084"/>
            <a:ext cx="4114800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 dirty="0"/>
              <a:t>Insert Date 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7692B149-8DC1-7493-1C9D-BEE6B8DD9F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3400" y="3933168"/>
            <a:ext cx="4114800" cy="13855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 dirty="0"/>
              <a:t>Presented By:</a:t>
            </a:r>
          </a:p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 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6540AD12-8291-5B7E-0B65-5A7E6B5CE17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93079" y="175707"/>
            <a:ext cx="7680961" cy="614140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E83BFA-C916-375E-07C0-1CD1E1619B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3400" y="1885950"/>
            <a:ext cx="4114800" cy="619125"/>
          </a:xfrm>
        </p:spPr>
        <p:txBody>
          <a:bodyPr/>
          <a:lstStyle>
            <a:lvl1pPr>
              <a:defRPr b="1"/>
            </a:lvl1pPr>
            <a:lvl2pPr marL="457200" indent="0">
              <a:buNone/>
              <a:defRPr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5019849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tion Slide Tw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pic>
        <p:nvPicPr>
          <p:cNvPr id="5" name="Picture 4" descr="A blue square with a white star and a blue square with white text">
            <a:extLst>
              <a:ext uri="{FF2B5EF4-FFF2-40B4-BE49-F238E27FC236}">
                <a16:creationId xmlns:a16="http://schemas.microsoft.com/office/drawing/2014/main" id="{34DBF499-FB99-2BB6-0E6E-C4606E90D7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3483D6D-0068-33CF-C2A5-04A267D3A7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6611" y="3822187"/>
            <a:ext cx="6298475" cy="907941"/>
          </a:xfrm>
          <a:ln>
            <a:solidFill>
              <a:schemeClr val="bg1"/>
            </a:solidFill>
          </a:ln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slide headline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E337819A-79D1-E27A-D622-B3697BCA9C3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6611" y="5029769"/>
            <a:ext cx="4579938" cy="41223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Subhead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83412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ternate Foo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DBF499-FB99-2BB6-0E6E-C4606E90D7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02C9C3-730E-75B6-746E-6D43A957C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BAC76-4DDC-9ADE-3D07-4B20BDDDAA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8639" y="2057400"/>
            <a:ext cx="10972800" cy="3471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3683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ss Le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39F0ED-6EB6-7685-E6BB-DEE85856D1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2C9C3-730E-75B6-746E-6D43A957C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BAC76-4DDC-9ADE-3D07-4B20BDDDAA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8639" y="2057400"/>
            <a:ext cx="10972800" cy="3471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8634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1 of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39F0ED-6EB6-7685-E6BB-DEE85856D1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2C9C3-730E-75B6-746E-6D43A957C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101" y="2118997"/>
            <a:ext cx="7793038" cy="1723549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dirty="0"/>
              <a:t>Click to edit section header 1 of 8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10DEB49-DFB0-A7D8-F101-F745735513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1101" y="3988615"/>
            <a:ext cx="7800975" cy="40477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Use 1 of 8 slides as section breaks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8786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2 of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39F0ED-6EB6-7685-E6BB-DEE85856D1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2C9C3-730E-75B6-746E-6D43A957C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101" y="2118997"/>
            <a:ext cx="7793038" cy="1723549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dirty="0"/>
              <a:t>Click to edit section header 2 of 8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10DEB49-DFB0-A7D8-F101-F745735513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1101" y="3988615"/>
            <a:ext cx="7800975" cy="40477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Use 2 of 8 slides as section breaks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99380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3 of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39F0ED-6EB6-7685-E6BB-DEE85856D1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8" cy="6857998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2C9C3-730E-75B6-746E-6D43A957C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101" y="2118997"/>
            <a:ext cx="7793038" cy="1723549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dirty="0"/>
              <a:t>Click to edit section header 3 of 8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10DEB49-DFB0-A7D8-F101-F745735513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1101" y="3988615"/>
            <a:ext cx="7800975" cy="40477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Use 3 of 8 slides as section breaks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92766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4 of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39F0ED-6EB6-7685-E6BB-DEE85856D1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12191996" cy="6857998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2C9C3-730E-75B6-746E-6D43A957C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101" y="2118997"/>
            <a:ext cx="7793038" cy="1723549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dirty="0"/>
              <a:t>Click to edit section header 4 of 8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10DEB49-DFB0-A7D8-F101-F745735513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1101" y="3988615"/>
            <a:ext cx="7800975" cy="40477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Use 4 of 8 slides as section breaks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80759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5 of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39F0ED-6EB6-7685-E6BB-DEE85856D1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" y="0"/>
            <a:ext cx="12191996" cy="6857997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2C9C3-730E-75B6-746E-6D43A957C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101" y="2118997"/>
            <a:ext cx="7793038" cy="1723549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dirty="0"/>
              <a:t>Click to edit section header 5 of 8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10DEB49-DFB0-A7D8-F101-F745735513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1101" y="3988615"/>
            <a:ext cx="7800975" cy="40477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Use 5 of 8 slides as section breaks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01707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6 of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39F0ED-6EB6-7685-E6BB-DEE85856D1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0"/>
            <a:ext cx="12191994" cy="6857997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2C9C3-730E-75B6-746E-6D43A957C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101" y="2118997"/>
            <a:ext cx="7793038" cy="1723549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dirty="0"/>
              <a:t>Click to edit section header 6 of 8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10DEB49-DFB0-A7D8-F101-F745735513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1101" y="3988615"/>
            <a:ext cx="7800975" cy="40477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Use 6 of 8 slides as section breaks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33363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7 of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39F0ED-6EB6-7685-E6BB-DEE85856D1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0"/>
            <a:ext cx="12191994" cy="6857996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2C9C3-730E-75B6-746E-6D43A957C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101" y="2118997"/>
            <a:ext cx="7793038" cy="1723549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dirty="0"/>
              <a:t>Click to edit section header 7 of 8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10DEB49-DFB0-A7D8-F101-F745735513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1101" y="3988615"/>
            <a:ext cx="7800975" cy="40477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Use 7 of 8 slides as section breaks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746553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8 of 8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139F0ED-6EB6-7685-E6BB-DEE85856D1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0"/>
            <a:ext cx="12191993" cy="6857996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9939F2C0-DBB7-AE37-CE74-CF1902852C08}"/>
              </a:ext>
            </a:extLst>
          </p:cNvPr>
          <p:cNvSpPr txBox="1">
            <a:spLocks/>
          </p:cNvSpPr>
          <p:nvPr/>
        </p:nvSpPr>
        <p:spPr>
          <a:xfrm>
            <a:off x="1184275" y="3314700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sz="3600" dirty="0">
              <a:solidFill>
                <a:schemeClr val="tx1">
                  <a:lumMod val="65000"/>
                  <a:lumOff val="35000"/>
                </a:schemeClr>
              </a:solidFill>
              <a:latin typeface="Helvetica Light"/>
              <a:cs typeface="Helvetica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2C9C3-730E-75B6-746E-6D43A957C2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1101" y="2118997"/>
            <a:ext cx="7793038" cy="1723549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dirty="0"/>
              <a:t>Click to edit section header 8 of 8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10DEB49-DFB0-A7D8-F101-F745735513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1101" y="3988615"/>
            <a:ext cx="7800975" cy="404770"/>
          </a:xfrm>
          <a:prstGeom prst="rect">
            <a:avLst/>
          </a:prstGeom>
        </p:spPr>
        <p:txBody>
          <a:bodyPr/>
          <a:lstStyle>
            <a:lvl1pPr marL="0" indent="0" algn="l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Use 8 of 8 slides as section breaks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83622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E66DE45-FC9B-DBFE-DE92-3D561FD11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38" y="1855442"/>
            <a:ext cx="10972799" cy="435133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ABBD6E4-B5B2-D5F2-1CF9-9F7E125E1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24852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ft Content RIght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A276B62-B4C3-598E-D73E-B1C5D93084C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D274B84-149B-4B4C-BD76-5874319793D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993314" y="0"/>
            <a:ext cx="4649411" cy="6858000"/>
          </a:xfrm>
          <a:custGeom>
            <a:avLst/>
            <a:gdLst>
              <a:gd name="connsiteX0" fmla="*/ 2933665 w 9296400"/>
              <a:gd name="connsiteY0" fmla="*/ 0 h 13716000"/>
              <a:gd name="connsiteX1" fmla="*/ 9296400 w 9296400"/>
              <a:gd name="connsiteY1" fmla="*/ 0 h 13716000"/>
              <a:gd name="connsiteX2" fmla="*/ 6362736 w 9296400"/>
              <a:gd name="connsiteY2" fmla="*/ 13716000 h 13716000"/>
              <a:gd name="connsiteX3" fmla="*/ 0 w 9296400"/>
              <a:gd name="connsiteY3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96400" h="13716000">
                <a:moveTo>
                  <a:pt x="2933665" y="0"/>
                </a:moveTo>
                <a:lnTo>
                  <a:pt x="9296400" y="0"/>
                </a:lnTo>
                <a:lnTo>
                  <a:pt x="6362736" y="13716000"/>
                </a:lnTo>
                <a:lnTo>
                  <a:pt x="0" y="13716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en-US" dirty="0"/>
              <a:t>REPLACE IMAGE 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EC1868-BDCF-9B43-0215-EA1669C7D4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56458" y="6239785"/>
            <a:ext cx="1329043" cy="487722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7FB8D1A8-7346-F231-BB65-03317643F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39" y="806240"/>
            <a:ext cx="5454597" cy="90794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384485F-D51E-8E5F-3CF3-2A25304C9A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49275" y="1838325"/>
            <a:ext cx="5454650" cy="4401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66101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ft 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EE3137-69CA-97ED-4421-1229CC0DC0EF}"/>
              </a:ext>
            </a:extLst>
          </p:cNvPr>
          <p:cNvSpPr/>
          <p:nvPr userDrawn="1"/>
        </p:nvSpPr>
        <p:spPr>
          <a:xfrm>
            <a:off x="0" y="-1"/>
            <a:ext cx="10374489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A048842-566C-8030-87CE-045BF2C59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39" y="806240"/>
            <a:ext cx="5486399" cy="9079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66977CE-DCED-A20E-C1ED-9F1F7957AA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9275" y="1798638"/>
            <a:ext cx="5485763" cy="412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5B11C9-C7CE-F21C-C27A-A36F23BB2B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56458" y="6239785"/>
            <a:ext cx="1329043" cy="4877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37536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 Side Content_Left SIde Compas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background with triangles&#10;&#10;Description automatically generated">
            <a:extLst>
              <a:ext uri="{FF2B5EF4-FFF2-40B4-BE49-F238E27FC236}">
                <a16:creationId xmlns:a16="http://schemas.microsoft.com/office/drawing/2014/main" id="{E5CA529C-1C83-8B29-6C3E-6F3DF45BED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CEF220C-D75E-0C02-3BB0-D5A20798944F}"/>
              </a:ext>
            </a:extLst>
          </p:cNvPr>
          <p:cNvSpPr/>
          <p:nvPr userDrawn="1"/>
        </p:nvSpPr>
        <p:spPr>
          <a:xfrm>
            <a:off x="5929313" y="1357312"/>
            <a:ext cx="6262687" cy="55006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CCBDF05-6A4C-11AA-CA04-3F8B23022FB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86525" y="2000249"/>
            <a:ext cx="5188640" cy="3957639"/>
          </a:xfrm>
          <a:prstGeom prst="rect">
            <a:avLst/>
          </a:prstGeom>
        </p:spPr>
        <p:txBody>
          <a:bodyPr vert="horz" lIns="182880" tIns="45720" rIns="182880" bIns="45720" rtlCol="0" anchor="t" anchorCtr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627D924-DAEC-2CF9-B0DF-D8FBB889D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6525" y="900112"/>
            <a:ext cx="5188640" cy="9052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61642A-DF7E-4FD4-95F3-8C8DF3AE18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56458" y="6239785"/>
            <a:ext cx="1329043" cy="4877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80109090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 Side Content_Left SIde Compas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people in white coats&#10;&#10;Description automatically generated">
            <a:extLst>
              <a:ext uri="{FF2B5EF4-FFF2-40B4-BE49-F238E27FC236}">
                <a16:creationId xmlns:a16="http://schemas.microsoft.com/office/drawing/2014/main" id="{531E7DA1-1950-898F-DC78-60A3B5B395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CCBDF05-6A4C-11AA-CA04-3F8B23022FB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86525" y="2000249"/>
            <a:ext cx="5188640" cy="3957639"/>
          </a:xfrm>
          <a:prstGeom prst="rect">
            <a:avLst/>
          </a:prstGeom>
        </p:spPr>
        <p:txBody>
          <a:bodyPr vert="horz" lIns="182880" tIns="45720" rIns="182880" bIns="45720" rtlCol="0" anchor="t" anchorCtr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627D924-DAEC-2CF9-B0DF-D8FBB889D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6525" y="900112"/>
            <a:ext cx="5188640" cy="9052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61642A-DF7E-4FD4-95F3-8C8DF3AE18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56458" y="6239785"/>
            <a:ext cx="1329043" cy="4877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80320248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 Side Content_Left SIde Compas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building&#10;&#10;Description automatically generated">
            <a:extLst>
              <a:ext uri="{FF2B5EF4-FFF2-40B4-BE49-F238E27FC236}">
                <a16:creationId xmlns:a16="http://schemas.microsoft.com/office/drawing/2014/main" id="{8A15477F-4011-B69F-F984-DE60B90179C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CCBDF05-6A4C-11AA-CA04-3F8B23022FB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57987" y="2000249"/>
            <a:ext cx="4917178" cy="3957639"/>
          </a:xfrm>
          <a:prstGeom prst="rect">
            <a:avLst/>
          </a:prstGeom>
        </p:spPr>
        <p:txBody>
          <a:bodyPr vert="horz" lIns="182880" tIns="45720" rIns="182880" bIns="45720" rtlCol="0" anchor="t" anchorCtr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627D924-DAEC-2CF9-B0DF-D8FBB889D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987" y="900112"/>
            <a:ext cx="4917177" cy="9052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61642A-DF7E-4FD4-95F3-8C8DF3AE18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556458" y="6239785"/>
            <a:ext cx="1329043" cy="4877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5924854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397069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troducti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Media Placeholder 20">
            <a:extLst>
              <a:ext uri="{FF2B5EF4-FFF2-40B4-BE49-F238E27FC236}">
                <a16:creationId xmlns:a16="http://schemas.microsoft.com/office/drawing/2014/main" id="{D8FC8ABC-7648-0957-A628-CE898307E3C9}"/>
              </a:ext>
            </a:extLst>
          </p:cNvPr>
          <p:cNvSpPr>
            <a:spLocks noGrp="1"/>
          </p:cNvSpPr>
          <p:nvPr>
            <p:ph type="media" sz="quarter" idx="15"/>
          </p:nvPr>
        </p:nvSpPr>
        <p:spPr>
          <a:xfrm>
            <a:off x="0" y="0"/>
            <a:ext cx="12192000" cy="6870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media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8BC4A40-C086-22A6-7477-03803D18A3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77759"/>
            <a:ext cx="4114800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 dirty="0"/>
              <a:t>Insert Title 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F7C84B54-91FE-0DBE-F1B5-77D1ACC291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3400" y="3313084"/>
            <a:ext cx="4114800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 dirty="0"/>
              <a:t>Insert Date 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7692B149-8DC1-7493-1C9D-BEE6B8DD9F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3400" y="3933168"/>
            <a:ext cx="4114800" cy="13855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 dirty="0"/>
              <a:t>Presented By:</a:t>
            </a:r>
          </a:p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 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6540AD12-8291-5B7E-0B65-5A7E6B5CE17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81983" y="242382"/>
            <a:ext cx="7680961" cy="614140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E83BFA-C916-375E-07C0-1CD1E1619B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3400" y="1885950"/>
            <a:ext cx="4114800" cy="619125"/>
          </a:xfrm>
        </p:spPr>
        <p:txBody>
          <a:bodyPr/>
          <a:lstStyle>
            <a:lvl1pPr>
              <a:defRPr b="1"/>
            </a:lvl1pPr>
            <a:lvl2pPr marL="457200" indent="0">
              <a:buNone/>
              <a:defRPr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30538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ags" Target="../tags/tag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F45D6FD-C7D7-5E41-B9AF-876C5FE0F5C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48639" y="806240"/>
            <a:ext cx="10972800" cy="907941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82880" tIns="182880" rIns="182880" bIns="18288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6862AB-367A-DA48-26DB-59C1D94C6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38" y="1855442"/>
            <a:ext cx="10972799" cy="4351338"/>
          </a:xfrm>
          <a:prstGeom prst="rect">
            <a:avLst/>
          </a:prstGeom>
        </p:spPr>
        <p:txBody>
          <a:bodyPr vert="horz" lIns="182880" tIns="45720" rIns="182880" bIns="4572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34193A-9187-8C97-043E-FC60A210A6EE}"/>
              </a:ext>
            </a:extLst>
      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548638" y="6261116"/>
            <a:ext cx="1329043" cy="487722"/>
          </a:xfrm>
          <a:prstGeom prst="rect">
            <a:avLst/>
          </a:prstGeom>
        </p:spPr>
      </p:pic>
    </p:spTree>
    <p:custDataLst>
      <p:tags r:id="rId48"/>
    </p:custDataLst>
    <p:extLst>
      <p:ext uri="{BB962C8B-B14F-4D97-AF65-F5344CB8AC3E}">
        <p14:creationId xmlns:p14="http://schemas.microsoft.com/office/powerpoint/2010/main" val="1214376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</p:sldLayoutIdLst>
  <p:hf hdr="0" ftr="0" dt="0"/>
  <p:txStyles>
    <p:titleStyle>
      <a:lvl1pPr algn="ctr" defTabSz="455613" rtl="0" eaLnBrk="1" fontAlgn="base" hangingPunct="1">
        <a:spcBef>
          <a:spcPct val="0"/>
        </a:spcBef>
        <a:spcAft>
          <a:spcPct val="0"/>
        </a:spcAft>
        <a:defRPr sz="3500" b="1" kern="1200" cap="all" baseline="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  <a:lvl2pPr algn="ctr" defTabSz="45561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561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561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561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561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561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561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561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1313" indent="-341313" algn="l" defTabSz="455613" rtl="0" eaLnBrk="1" fontAlgn="base" hangingPunct="1">
        <a:spcBef>
          <a:spcPct val="20000"/>
        </a:spcBef>
        <a:spcAft>
          <a:spcPts val="1200"/>
        </a:spcAft>
        <a:buClr>
          <a:schemeClr val="tx1"/>
        </a:buClr>
        <a:buSzPct val="100000"/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741363" indent="-284163" algn="l" defTabSz="455613" rtl="0" eaLnBrk="1" fontAlgn="base" hangingPunct="1">
        <a:spcBef>
          <a:spcPct val="20000"/>
        </a:spcBef>
        <a:spcAft>
          <a:spcPts val="1200"/>
        </a:spcAft>
        <a:buFont typeface="Wingdings" panose="05000000000000000000" pitchFamily="2" charset="2"/>
        <a:buChar char="ü"/>
        <a:defRPr sz="12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1413" indent="-227013" algn="l" defTabSz="455613" rtl="0" eaLnBrk="1" fontAlgn="base" hangingPunct="1">
        <a:spcBef>
          <a:spcPct val="20000"/>
        </a:spcBef>
        <a:spcAft>
          <a:spcPts val="12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598613" indent="-227013" algn="l" defTabSz="455613" rtl="0" eaLnBrk="1" fontAlgn="base" hangingPunct="1">
        <a:spcBef>
          <a:spcPct val="20000"/>
        </a:spcBef>
        <a:spcAft>
          <a:spcPts val="1200"/>
        </a:spcAft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5813" indent="-227013" algn="l" defTabSz="455613" rtl="0" eaLnBrk="1" fontAlgn="base" hangingPunct="1">
        <a:spcBef>
          <a:spcPct val="20000"/>
        </a:spcBef>
        <a:spcAft>
          <a:spcPts val="1200"/>
        </a:spcAft>
        <a:buFont typeface="Arial" panose="020B0604020202020204" pitchFamily="34" charset="0"/>
        <a:buChar char="»"/>
        <a:defRPr sz="12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437" indent="-228586" algn="l" defTabSz="45717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08" indent="-228586" algn="l" defTabSz="45717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78" indent="-228586" algn="l" defTabSz="45717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47" indent="-228586" algn="l" defTabSz="457171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1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1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2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2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1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1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92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3" algn="l" defTabSz="45717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8001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7" Type="http://schemas.openxmlformats.org/officeDocument/2006/relationships/image" Target="../media/image21.png"/><Relationship Id="rId2" Type="http://schemas.microsoft.com/office/2007/relationships/media" Target="../media/media1.mp4"/><Relationship Id="rId1" Type="http://schemas.openxmlformats.org/officeDocument/2006/relationships/tags" Target="../tags/tag49.xml"/><Relationship Id="rId6" Type="http://schemas.openxmlformats.org/officeDocument/2006/relationships/image" Target="../media/image20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ecure.compliance360.com/ext/0rRp81IBGBKrUNpo4_YlIA==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3.png"/><Relationship Id="rId5" Type="http://schemas.openxmlformats.org/officeDocument/2006/relationships/hyperlink" Target="https://secure.compliance360.com/ext/KiQ-BWx_MidYmifWNo_C4Q==?" TargetMode="External"/><Relationship Id="rId4" Type="http://schemas.openxmlformats.org/officeDocument/2006/relationships/hyperlink" Target="https://secure.compliance360.com/ext/2keRhg1lTM2KSpIevZZ0kQ==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ecure.compliance360.com/ext/UyCXUOLGoN_qmIbmjWvv4w==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ecure.compliance360.com/ext/myWw6ev7sxE=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ecure.compliance360.com/ext/KiQ-BWx_MidYmifWNo_C4Q==?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7.xml"/><Relationship Id="rId5" Type="http://schemas.openxmlformats.org/officeDocument/2006/relationships/hyperlink" Target="https://secure.compliance360.com/ext/2keRhg1lTM2KSpIevZZ0kQ==" TargetMode="External"/><Relationship Id="rId4" Type="http://schemas.openxmlformats.org/officeDocument/2006/relationships/hyperlink" Target="https://secure.compliance360.com/ext/0rRp81IBGBKrUNpo4_YlIA==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tle Slide Video 1">
            <a:hlinkClick r:id="" action="ppaction://media"/>
            <a:extLst>
              <a:ext uri="{FF2B5EF4-FFF2-40B4-BE49-F238E27FC236}">
                <a16:creationId xmlns:a16="http://schemas.microsoft.com/office/drawing/2014/main" id="{45798285-90A2-95B8-05E1-1CD83EA7AF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media" sz="quarter" idx="15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6350"/>
            <a:ext cx="12192000" cy="6858000"/>
          </a:xfr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7CF6E310-B5D2-73E7-B1CA-8BDF2E159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10563" y="474434"/>
            <a:ext cx="7680325" cy="6142037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CB3A2-17CD-9948-E0B5-4B4895B3BC7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33400" y="2805113"/>
            <a:ext cx="5186363" cy="8191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182880" tIns="45720" rIns="18288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  <a:buSzPct val="10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Social Media &amp; Recording in the Workplace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FA0C75-4771-3ACA-987D-B17DE43EF1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3397" y="3754476"/>
            <a:ext cx="4729980" cy="1696410"/>
          </a:xfrm>
        </p:spPr>
        <p:txBody>
          <a:bodyPr>
            <a:normAutofit fontScale="40000" lnSpcReduction="20000"/>
          </a:bodyPr>
          <a:lstStyle/>
          <a:p>
            <a:br>
              <a:rPr lang="en-US" sz="2400" dirty="0">
                <a:solidFill>
                  <a:srgbClr val="000000"/>
                </a:solidFill>
              </a:rPr>
            </a:br>
            <a:br>
              <a:rPr lang="en-US" sz="2400" dirty="0">
                <a:solidFill>
                  <a:srgbClr val="000000"/>
                </a:solidFill>
              </a:rPr>
            </a:br>
            <a:r>
              <a:rPr lang="en-US" sz="5500" dirty="0">
                <a:solidFill>
                  <a:srgbClr val="000000"/>
                </a:solidFill>
              </a:rPr>
              <a:t>Presented By:</a:t>
            </a:r>
          </a:p>
          <a:p>
            <a:r>
              <a:rPr lang="en-US" sz="5500" dirty="0">
                <a:solidFill>
                  <a:srgbClr val="000000"/>
                </a:solidFill>
              </a:rPr>
              <a:t>Natalie Ramello, JD, CHC, CIA</a:t>
            </a:r>
            <a:br>
              <a:rPr lang="en-US" sz="4500" dirty="0">
                <a:solidFill>
                  <a:srgbClr val="000000"/>
                </a:solidFill>
              </a:rPr>
            </a:br>
            <a:r>
              <a:rPr lang="en-US" sz="4500" dirty="0">
                <a:solidFill>
                  <a:srgbClr val="000000"/>
                </a:solidFill>
              </a:rPr>
              <a:t>Vice President, Chief Compliance &amp; Audit Officer</a:t>
            </a:r>
            <a:br>
              <a:rPr lang="en-US" sz="3800" dirty="0">
                <a:solidFill>
                  <a:srgbClr val="000000"/>
                </a:solidFill>
              </a:rPr>
            </a:br>
            <a:endParaRPr lang="en-US" sz="2000" i="1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625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1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17675" y="1904103"/>
            <a:ext cx="4754880" cy="777240"/>
          </a:xfrm>
          <a:prstGeom prst="rect">
            <a:avLst/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617675" y="2048455"/>
            <a:ext cx="4343400" cy="52658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DO'S, DON'TS, &amp; KEY PRINCIPLES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538780" y="3191795"/>
            <a:ext cx="5532120" cy="100584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8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What employees post, share, photograph, record, comment on, or repost can affect patient privacy, professional reputation, institutional reputation, regulatory compliance, and public trust.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10500" y="4663440"/>
            <a:ext cx="5541264" cy="713232"/>
          </a:xfrm>
          <a:prstGeom prst="roundRect">
            <a:avLst>
              <a:gd name="adj" fmla="val 15385"/>
            </a:avLst>
          </a:prstGeom>
          <a:solidFill>
            <a:srgbClr val="009DD7"/>
          </a:solidFill>
          <a:ln w="12700">
            <a:solidFill>
              <a:srgbClr val="009DD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394448" y="4742329"/>
            <a:ext cx="5943600" cy="561191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THINK BEFORE YOU POST, RECORD, SHARE, COMMENT, LIKE, OR TAG.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 rot="2700000">
            <a:off x="7395210" y="2330967"/>
            <a:ext cx="3360420" cy="3360420"/>
          </a:xfrm>
          <a:prstGeom prst="rect">
            <a:avLst/>
          </a:prstGeom>
          <a:solidFill>
            <a:srgbClr val="C6E5F8">
              <a:alpha val="88000"/>
            </a:srgbClr>
          </a:solidFill>
          <a:ln w="12700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772400" y="2264126"/>
            <a:ext cx="2240280" cy="2240280"/>
          </a:xfrm>
          <a:prstGeom prst="arc">
            <a:avLst/>
          </a:prstGeom>
          <a:noFill/>
          <a:ln w="508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086600" y="3531737"/>
            <a:ext cx="3977640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599A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PRIVACY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599A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PROFESSIONALISM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599A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BRAND TRUST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54E2C30-678B-DC18-CE5A-833B820D0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12742"/>
            <a:ext cx="1505160" cy="590632"/>
          </a:xfrm>
          <a:prstGeom prst="rect">
            <a:avLst/>
          </a:prstGeom>
        </p:spPr>
      </p:pic>
      <p:sp>
        <p:nvSpPr>
          <p:cNvPr id="17" name="Title 2">
            <a:extLst>
              <a:ext uri="{FF2B5EF4-FFF2-40B4-BE49-F238E27FC236}">
                <a16:creationId xmlns:a16="http://schemas.microsoft.com/office/drawing/2014/main" id="{4025B1FD-541B-155E-C5CD-49970E2E70CE}"/>
              </a:ext>
            </a:extLst>
          </p:cNvPr>
          <p:cNvSpPr txBox="1">
            <a:spLocks/>
          </p:cNvSpPr>
          <p:nvPr/>
        </p:nvSpPr>
        <p:spPr>
          <a:xfrm>
            <a:off x="609600" y="500000"/>
            <a:ext cx="10972800" cy="900000"/>
          </a:xfrm>
          <a:prstGeom prst="rect">
            <a:avLst/>
          </a:prstGeom>
          <a:ln>
            <a:solidFill>
              <a:srgbClr val="4472C4"/>
            </a:solidFill>
          </a:ln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Social Media &amp; Recording In the Workplace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837051" y="1723375"/>
            <a:ext cx="1874520" cy="502920"/>
          </a:xfrm>
          <a:prstGeom prst="roundRect">
            <a:avLst>
              <a:gd name="adj" fmla="val 14545"/>
            </a:avLst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946779" y="1769095"/>
            <a:ext cx="1664208" cy="42062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FACT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3931027" y="1769095"/>
            <a:ext cx="9052560" cy="42062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Employees are personally responsible for social media activity.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731520" y="2566002"/>
            <a:ext cx="5486400" cy="30632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Use professionalism, good judgment, and discretion at all times.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</a:b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Assume anything posted online may become public and permanent.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</a:b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Consider whether the content could harm a patient, co-worker, department, or UTSW.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</a:b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When content involves UTSW work, patients, reputation, or official identity, pause and seek guidance.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748272" y="2649875"/>
            <a:ext cx="4498848" cy="3346704"/>
          </a:xfrm>
          <a:prstGeom prst="roundRect">
            <a:avLst>
              <a:gd name="adj" fmla="val 2186"/>
            </a:avLst>
          </a:prstGeom>
          <a:solidFill>
            <a:srgbClr val="F4F8FB"/>
          </a:solidFill>
          <a:ln w="12700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059168" y="3015635"/>
            <a:ext cx="3886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BEFORE POSTING, ASK: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040880" y="3491123"/>
            <a:ext cx="3886200" cy="384048"/>
          </a:xfrm>
          <a:prstGeom prst="roundRect">
            <a:avLst>
              <a:gd name="adj" fmla="val 19048"/>
            </a:avLst>
          </a:prstGeom>
          <a:solidFill>
            <a:srgbClr val="C6E5F8"/>
          </a:solidFill>
          <a:ln w="12700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 it accurate?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114032" y="3054096"/>
            <a:ext cx="3739896" cy="9144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4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 it accurate?</a:t>
            </a:r>
            <a:endParaRPr kumimoji="0" lang="en-US" sz="94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040880" y="3911747"/>
            <a:ext cx="3886200" cy="384048"/>
          </a:xfrm>
          <a:prstGeom prst="roundRect">
            <a:avLst>
              <a:gd name="adj" fmla="val 19048"/>
            </a:avLst>
          </a:prstGeom>
          <a:solidFill>
            <a:srgbClr val="EAF5FC"/>
          </a:solidFill>
          <a:ln w="12700">
            <a:solidFill>
              <a:srgbClr val="EAF5F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114032" y="3921429"/>
            <a:ext cx="3739896" cy="367645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 it appropriate?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040880" y="4332371"/>
            <a:ext cx="3886200" cy="384048"/>
          </a:xfrm>
          <a:prstGeom prst="roundRect">
            <a:avLst>
              <a:gd name="adj" fmla="val 19048"/>
            </a:avLst>
          </a:prstGeom>
          <a:solidFill>
            <a:srgbClr val="C6E5F8"/>
          </a:solidFill>
          <a:ln w="12700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114032" y="4324126"/>
            <a:ext cx="3739896" cy="367645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Is it respectful?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040880" y="4752995"/>
            <a:ext cx="3886200" cy="384048"/>
          </a:xfrm>
          <a:prstGeom prst="roundRect">
            <a:avLst>
              <a:gd name="adj" fmla="val 19048"/>
            </a:avLst>
          </a:prstGeom>
          <a:solidFill>
            <a:srgbClr val="EAF5FC"/>
          </a:solidFill>
          <a:ln w="12700">
            <a:solidFill>
              <a:srgbClr val="EAF5F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114032" y="4771645"/>
            <a:ext cx="3739896" cy="367645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Could it violate policy?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040880" y="5173619"/>
            <a:ext cx="3886200" cy="384048"/>
          </a:xfrm>
          <a:prstGeom prst="roundRect">
            <a:avLst>
              <a:gd name="adj" fmla="val 19048"/>
            </a:avLst>
          </a:prstGeom>
          <a:solidFill>
            <a:srgbClr val="C6E5F8"/>
          </a:solidFill>
          <a:ln w="12700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AEE91C7-0712-0931-5E01-E86E75F5A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55888"/>
            <a:ext cx="1505160" cy="590632"/>
          </a:xfrm>
          <a:prstGeom prst="rect">
            <a:avLst/>
          </a:prstGeom>
        </p:spPr>
      </p:pic>
      <p:sp>
        <p:nvSpPr>
          <p:cNvPr id="25" name="Title 2">
            <a:extLst>
              <a:ext uri="{FF2B5EF4-FFF2-40B4-BE49-F238E27FC236}">
                <a16:creationId xmlns:a16="http://schemas.microsoft.com/office/drawing/2014/main" id="{EF3F1085-C53B-5F7D-78A0-0287E34BFE6A}"/>
              </a:ext>
            </a:extLst>
          </p:cNvPr>
          <p:cNvSpPr txBox="1">
            <a:spLocks/>
          </p:cNvSpPr>
          <p:nvPr/>
        </p:nvSpPr>
        <p:spPr>
          <a:xfrm>
            <a:off x="609600" y="500000"/>
            <a:ext cx="10972800" cy="900000"/>
          </a:xfrm>
          <a:prstGeom prst="rect">
            <a:avLst/>
          </a:prstGeom>
          <a:ln>
            <a:solidFill>
              <a:srgbClr val="4472C4"/>
            </a:solidFill>
          </a:ln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Social Media General Principles</a:t>
            </a:r>
          </a:p>
        </p:txBody>
      </p:sp>
      <p:sp>
        <p:nvSpPr>
          <p:cNvPr id="27" name="Text 18">
            <a:extLst>
              <a:ext uri="{FF2B5EF4-FFF2-40B4-BE49-F238E27FC236}">
                <a16:creationId xmlns:a16="http://schemas.microsoft.com/office/drawing/2014/main" id="{FBB393E2-31C0-B47D-7233-AB7E4DBB6A73}"/>
              </a:ext>
            </a:extLst>
          </p:cNvPr>
          <p:cNvSpPr/>
          <p:nvPr/>
        </p:nvSpPr>
        <p:spPr>
          <a:xfrm>
            <a:off x="7114032" y="5165373"/>
            <a:ext cx="3739896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Could it harm trust?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455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530352" y="1636776"/>
            <a:ext cx="1865376" cy="146304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40000" lnSpcReduction="20000"/>
          </a:bodyPr>
          <a:lstStyle/>
          <a:p>
            <a:pPr marL="0" marR="0" lvl="0" indent="0" algn="ctr" defTabSz="455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8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PROHIBITED</a:t>
            </a:r>
            <a:endParaRPr kumimoji="0" lang="en-US" sz="9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66801" y="1397600"/>
            <a:ext cx="10482072" cy="6217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455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Recording workplace activities is not permitted unless conducted in accordance with UTSW policies.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94360" y="2148840"/>
            <a:ext cx="5806440" cy="3346704"/>
          </a:xfrm>
          <a:prstGeom prst="roundRect">
            <a:avLst>
              <a:gd name="adj" fmla="val 2186"/>
            </a:avLst>
          </a:prstGeom>
          <a:solidFill>
            <a:srgbClr val="F7FBFE"/>
          </a:solidFill>
          <a:ln w="15875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455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94360" y="2148840"/>
            <a:ext cx="5806440" cy="530352"/>
          </a:xfrm>
          <a:prstGeom prst="rect">
            <a:avLst/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455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22960" y="2148840"/>
            <a:ext cx="5349240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455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WORKPLACE RECORDING EXPECTATIONS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14400" y="2835608"/>
            <a:ext cx="5257800" cy="986584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285750" marR="0" lvl="0" indent="-285750" algn="l" defTabSz="455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Use of recording devices to record workplace activities (i.e., filming or photographing) is prohibited unless conducted in accordance with UTSW policies (</a:t>
            </a:r>
            <a:r>
              <a:rPr kumimoji="0" lang="en-US" sz="1400" b="1" i="0" u="sng" strike="noStrike" kern="1200" cap="none" spc="0" normalizeH="0" baseline="0" noProof="0" dirty="0">
                <a:ln>
                  <a:noFill/>
                </a:ln>
                <a:solidFill>
                  <a:srgbClr val="00599A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  <a:hlinkClick r:id="rId3"/>
              </a:rPr>
              <a:t>AMB 8.02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  <a:hlinkClick r:id="rId3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and </a:t>
            </a:r>
            <a:r>
              <a:rPr kumimoji="0" lang="en-US" sz="1400" b="1" i="0" u="sng" strike="noStrike" kern="1200" cap="none" spc="0" normalizeH="0" baseline="0" noProof="0" dirty="0">
                <a:ln>
                  <a:noFill/>
                </a:ln>
                <a:solidFill>
                  <a:srgbClr val="00599A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  <a:hlinkClick r:id="rId4"/>
              </a:rPr>
              <a:t>UHRI 08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).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14400" y="3822192"/>
            <a:ext cx="5257800" cy="102412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285750" marR="0" lvl="0" indent="-285750" algn="l" defTabSz="455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This prohibition includes recording using Meta (smart) glasses or similar wearable devices; while these devices are not prohibited, using them to record in the workplace is not permitted.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914400" y="4820320"/>
            <a:ext cx="5257800" cy="540572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285750" marR="0" lvl="0" indent="-285750" algn="l" defTabSz="455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Please reference </a:t>
            </a:r>
            <a:r>
              <a:rPr kumimoji="0" lang="en-US" sz="1400" b="1" i="0" u="sng" strike="noStrike" kern="1200" cap="none" spc="0" normalizeH="0" baseline="0" noProof="0" dirty="0">
                <a:ln>
                  <a:noFill/>
                </a:ln>
                <a:solidFill>
                  <a:srgbClr val="00599A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  <a:hlinkClick r:id="rId5"/>
              </a:rPr>
              <a:t>EMP-352 Unauthorized Recording in the Workplace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748272" y="2148840"/>
            <a:ext cx="4800600" cy="3346704"/>
          </a:xfrm>
          <a:prstGeom prst="roundRect">
            <a:avLst>
              <a:gd name="adj" fmla="val 2186"/>
            </a:avLst>
          </a:prstGeom>
          <a:solidFill>
            <a:srgbClr val="F4F8FB"/>
          </a:solidFill>
          <a:ln w="15875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455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pic>
        <p:nvPicPr>
          <p:cNvPr id="15" name="Image 0" descr="/mnt/data/recording_glasses_crop.png"/>
          <p:cNvPicPr>
            <a:picLocks noChangeAspect="1"/>
          </p:cNvPicPr>
          <p:nvPr/>
        </p:nvPicPr>
        <p:blipFill>
          <a:blip r:embed="rId6"/>
          <a:srcRect t="285" b="285"/>
          <a:stretch/>
        </p:blipFill>
        <p:spPr>
          <a:xfrm>
            <a:off x="6967728" y="2395728"/>
            <a:ext cx="4370832" cy="2450592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6967728" y="2395728"/>
            <a:ext cx="4370832" cy="2450592"/>
          </a:xfrm>
          <a:prstGeom prst="rect">
            <a:avLst/>
          </a:prstGeom>
          <a:solidFill>
            <a:srgbClr val="000000">
              <a:alpha val="0"/>
            </a:srgbClr>
          </a:solidFill>
          <a:ln w="15240">
            <a:solidFill>
              <a:srgbClr val="FFFFFF"/>
            </a:solidFill>
            <a:prstDash val="solid"/>
          </a:ln>
        </p:spPr>
        <p:txBody>
          <a:bodyPr/>
          <a:lstStyle/>
          <a:p>
            <a:pPr marL="0" marR="0" lvl="0" indent="0" algn="l" defTabSz="455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7059168" y="4846320"/>
            <a:ext cx="4187952" cy="64922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455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00599A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Wearable devices may be allowed, but recording in the workplace is not.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960120" y="5797296"/>
            <a:ext cx="10287000" cy="603504"/>
          </a:xfrm>
          <a:prstGeom prst="roundRect">
            <a:avLst>
              <a:gd name="adj" fmla="val 15152"/>
            </a:avLst>
          </a:prstGeom>
          <a:solidFill>
            <a:srgbClr val="58595B"/>
          </a:solidFill>
          <a:ln w="12700">
            <a:solidFill>
              <a:srgbClr val="58595B"/>
            </a:solidFill>
            <a:prstDash val="solid"/>
          </a:ln>
        </p:spPr>
        <p:txBody>
          <a:bodyPr/>
          <a:lstStyle/>
          <a:p>
            <a:pPr marL="0" marR="0" lvl="0" indent="0" algn="l" defTabSz="455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1143000" y="5797296"/>
            <a:ext cx="992124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455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 NOT FILM, PHOTOGRAPH, OR RECORD WORKPLACE ACTIVITIES UNLESS POLICY ALLOWS IT.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2" name="Title 2">
            <a:extLst>
              <a:ext uri="{FF2B5EF4-FFF2-40B4-BE49-F238E27FC236}">
                <a16:creationId xmlns:a16="http://schemas.microsoft.com/office/drawing/2014/main" id="{AA5A41C8-E623-D0CA-5070-0B82ADCBB9FD}"/>
              </a:ext>
            </a:extLst>
          </p:cNvPr>
          <p:cNvSpPr txBox="1">
            <a:spLocks/>
          </p:cNvSpPr>
          <p:nvPr/>
        </p:nvSpPr>
        <p:spPr>
          <a:xfrm>
            <a:off x="609600" y="500000"/>
            <a:ext cx="10972800" cy="9000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RECORDING IN THE WORKPLACE GENERAL PRINCIPLES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BE7E202-0D5B-1BEA-C13F-98D5E4AA0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8591" y="2567225"/>
            <a:ext cx="9461037" cy="1723549"/>
          </a:xfrm>
        </p:spPr>
        <p:txBody>
          <a:bodyPr/>
          <a:lstStyle/>
          <a:p>
            <a:pPr algn="ctr"/>
            <a:r>
              <a:rPr lang="en-US" dirty="0"/>
              <a:t>PERSONAL SOCIAL MEDIA GUIDELINES</a:t>
            </a:r>
          </a:p>
        </p:txBody>
      </p:sp>
    </p:spTree>
    <p:extLst>
      <p:ext uri="{BB962C8B-B14F-4D97-AF65-F5344CB8AC3E}">
        <p14:creationId xmlns:p14="http://schemas.microsoft.com/office/powerpoint/2010/main" val="2203544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530352" y="1481328"/>
            <a:ext cx="1664208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 / DON'T</a:t>
            </a:r>
            <a:endParaRPr kumimoji="0" lang="en-US" sz="104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569720" y="1527048"/>
            <a:ext cx="9052560" cy="42062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Use clear boundaries between personal expression and institutional representation.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94360" y="2148840"/>
            <a:ext cx="5349240" cy="3657600"/>
          </a:xfrm>
          <a:prstGeom prst="roundRect">
            <a:avLst>
              <a:gd name="adj" fmla="val 2000"/>
            </a:avLst>
          </a:prstGeom>
          <a:solidFill>
            <a:srgbClr val="F7FBFE"/>
          </a:solidFill>
          <a:ln w="15875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94360" y="2148840"/>
            <a:ext cx="5349240" cy="530352"/>
          </a:xfrm>
          <a:prstGeom prst="rect">
            <a:avLst/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22960" y="2185416"/>
            <a:ext cx="4892040" cy="49377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50392" y="2926080"/>
            <a:ext cx="4709160" cy="25603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Use good judgment and professionalism.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Follow UTSW policies and applicable laws (e.g., HIPAA, FERPA, TPIA).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Protect patient privacy.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Use approved channels for official communications.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Report concerning activity through established channels.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263640" y="2148840"/>
            <a:ext cx="5349240" cy="3657600"/>
          </a:xfrm>
          <a:prstGeom prst="roundRect">
            <a:avLst>
              <a:gd name="adj" fmla="val 2000"/>
            </a:avLst>
          </a:prstGeom>
          <a:solidFill>
            <a:srgbClr val="F7FBFE"/>
          </a:solidFill>
          <a:ln w="15875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263640" y="2148840"/>
            <a:ext cx="5349240" cy="530352"/>
          </a:xfrm>
          <a:prstGeom prst="rect">
            <a:avLst/>
          </a:prstGeom>
          <a:solidFill>
            <a:srgbClr val="C0504D"/>
          </a:solidFill>
          <a:ln w="12700">
            <a:solidFill>
              <a:srgbClr val="C0504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492240" y="2185416"/>
            <a:ext cx="4892040" cy="49377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DON'T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519672" y="2926080"/>
            <a:ext cx="4736592" cy="25603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Share confidential or sensitive information.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Post patient information.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Speak for UTSW without authorization.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Create confusion about your official role.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Respond independently to reputation concerns online.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70D7233-44D7-7AD9-EED6-92B247FEB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07608"/>
            <a:ext cx="1505160" cy="590632"/>
          </a:xfrm>
          <a:prstGeom prst="rect">
            <a:avLst/>
          </a:prstGeom>
        </p:spPr>
      </p:pic>
      <p:sp>
        <p:nvSpPr>
          <p:cNvPr id="22" name="Title 2">
            <a:extLst>
              <a:ext uri="{FF2B5EF4-FFF2-40B4-BE49-F238E27FC236}">
                <a16:creationId xmlns:a16="http://schemas.microsoft.com/office/drawing/2014/main" id="{026345C6-23AA-25C8-439C-7E00DF2E3673}"/>
              </a:ext>
            </a:extLst>
          </p:cNvPr>
          <p:cNvSpPr txBox="1">
            <a:spLocks/>
          </p:cNvSpPr>
          <p:nvPr/>
        </p:nvSpPr>
        <p:spPr>
          <a:xfrm>
            <a:off x="609600" y="519113"/>
            <a:ext cx="10972800" cy="861774"/>
          </a:xfrm>
          <a:prstGeom prst="rect">
            <a:avLst/>
          </a:prstGeom>
          <a:ln>
            <a:solidFill>
              <a:srgbClr val="4472C4"/>
            </a:solidFill>
          </a:ln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 Display" pitchFamily="34" charset="-122"/>
                <a:cs typeface="Aptos Display" pitchFamily="34" charset="-120"/>
              </a:rPr>
              <a:t>Social Media Do’s &amp; Don'ts</a:t>
            </a:r>
            <a:endParaRPr kumimoji="0" lang="en-US" sz="32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530352" y="1636776"/>
            <a:ext cx="1664208" cy="146304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4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GUIDELINE</a:t>
            </a:r>
            <a:endParaRPr kumimoji="0" lang="en-US" sz="104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569720" y="1527048"/>
            <a:ext cx="9052560" cy="42062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Social media content should protect privacy, reputation, and institutional trust.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85800" y="2212848"/>
            <a:ext cx="1828800" cy="566928"/>
          </a:xfrm>
          <a:prstGeom prst="rect">
            <a:avLst/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841248" y="2203561"/>
            <a:ext cx="1517904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Privacy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2514600" y="2212848"/>
            <a:ext cx="8869680" cy="566928"/>
          </a:xfrm>
          <a:prstGeom prst="rect">
            <a:avLst/>
          </a:prstGeom>
          <a:solidFill>
            <a:srgbClr val="F7FBFE"/>
          </a:solidFill>
          <a:ln w="12700">
            <a:solidFill>
              <a:srgbClr val="D9EAF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2788920" y="2203561"/>
            <a:ext cx="8247888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 not disclose PHI or confidential information.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See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  <a:hlinkClick r:id="rId3"/>
              </a:rPr>
              <a:t>PRI-10.1 Safeguards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85800" y="3081528"/>
            <a:ext cx="1828800" cy="566928"/>
          </a:xfrm>
          <a:prstGeom prst="rect">
            <a:avLst/>
          </a:prstGeom>
          <a:solidFill>
            <a:srgbClr val="009DD7"/>
          </a:solidFill>
          <a:ln w="12700">
            <a:solidFill>
              <a:srgbClr val="009DD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85800" y="3081528"/>
            <a:ext cx="182880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Professionalism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514600" y="3081528"/>
            <a:ext cx="8869680" cy="566928"/>
          </a:xfrm>
          <a:prstGeom prst="rect">
            <a:avLst/>
          </a:prstGeom>
          <a:solidFill>
            <a:srgbClr val="F7FBFE"/>
          </a:solidFill>
          <a:ln w="12700">
            <a:solidFill>
              <a:srgbClr val="D9EAF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788920" y="3081527"/>
            <a:ext cx="8247888" cy="566927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Communicate respectfully and avoid content that undermines trust.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85800" y="3950208"/>
            <a:ext cx="1828800" cy="566928"/>
          </a:xfrm>
          <a:prstGeom prst="rect">
            <a:avLst/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41248" y="3950208"/>
            <a:ext cx="1517904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Accuracy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514600" y="3950208"/>
            <a:ext cx="8869680" cy="566928"/>
          </a:xfrm>
          <a:prstGeom prst="rect">
            <a:avLst/>
          </a:prstGeom>
          <a:solidFill>
            <a:srgbClr val="F7FBFE"/>
          </a:solidFill>
          <a:ln w="12700">
            <a:solidFill>
              <a:srgbClr val="D9EAF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2788920" y="3950208"/>
            <a:ext cx="8247888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 not spread misinformation or imply official statements without approval.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85800" y="4818888"/>
            <a:ext cx="1828800" cy="566928"/>
          </a:xfrm>
          <a:prstGeom prst="rect">
            <a:avLst/>
          </a:prstGeom>
          <a:solidFill>
            <a:srgbClr val="009DD7"/>
          </a:solidFill>
          <a:ln w="12700">
            <a:solidFill>
              <a:srgbClr val="009DD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41248" y="4818888"/>
            <a:ext cx="1517904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Escalation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2514600" y="4818888"/>
            <a:ext cx="8869680" cy="566928"/>
          </a:xfrm>
          <a:prstGeom prst="rect">
            <a:avLst/>
          </a:prstGeom>
          <a:solidFill>
            <a:srgbClr val="F7FBFE"/>
          </a:solidFill>
          <a:ln w="12700">
            <a:solidFill>
              <a:srgbClr val="D9EAF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2788920" y="4818888"/>
            <a:ext cx="8247888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Notify CMPA about posts that could harm UTSW reputation or operations.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2834640" y="5760720"/>
            <a:ext cx="6629400" cy="713232"/>
          </a:xfrm>
          <a:prstGeom prst="roundRect">
            <a:avLst>
              <a:gd name="adj" fmla="val 15385"/>
            </a:avLst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2999232" y="5760719"/>
            <a:ext cx="6300216" cy="713231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WHEN IN DOUBT, PAUSE AND ASK.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784578B-B372-B31B-3951-AF08FE95EC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61888"/>
            <a:ext cx="1505160" cy="590632"/>
          </a:xfrm>
          <a:prstGeom prst="rect">
            <a:avLst/>
          </a:prstGeom>
        </p:spPr>
      </p:pic>
      <p:sp>
        <p:nvSpPr>
          <p:cNvPr id="29" name="Title 2">
            <a:extLst>
              <a:ext uri="{FF2B5EF4-FFF2-40B4-BE49-F238E27FC236}">
                <a16:creationId xmlns:a16="http://schemas.microsoft.com/office/drawing/2014/main" id="{659EBF1A-6E9D-271A-BA0B-42032D85A2C2}"/>
              </a:ext>
            </a:extLst>
          </p:cNvPr>
          <p:cNvSpPr txBox="1">
            <a:spLocks/>
          </p:cNvSpPr>
          <p:nvPr/>
        </p:nvSpPr>
        <p:spPr>
          <a:xfrm>
            <a:off x="609600" y="519113"/>
            <a:ext cx="10972800" cy="861774"/>
          </a:xfrm>
          <a:prstGeom prst="rect">
            <a:avLst/>
          </a:prstGeom>
          <a:ln>
            <a:solidFill>
              <a:srgbClr val="00599A"/>
            </a:solidFill>
          </a:ln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 Display" pitchFamily="34" charset="-122"/>
                <a:cs typeface="Aptos Display" pitchFamily="34" charset="-120"/>
              </a:rPr>
              <a:t>Social Media Guidelines</a:t>
            </a:r>
            <a:endParaRPr kumimoji="0" lang="en-US" sz="32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530352" y="1636776"/>
            <a:ext cx="1664208" cy="146304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4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PERSONAL</a:t>
            </a:r>
            <a:endParaRPr kumimoji="0" lang="en-US" sz="104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569720" y="1527048"/>
            <a:ext cx="9052560" cy="42062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Personal accounts can still create professional, privacy, and outside activity risk.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94360" y="2084832"/>
            <a:ext cx="5257800" cy="3611880"/>
          </a:xfrm>
          <a:prstGeom prst="roundRect">
            <a:avLst>
              <a:gd name="adj" fmla="val 2025"/>
            </a:avLst>
          </a:prstGeom>
          <a:solidFill>
            <a:srgbClr val="F7FBFE"/>
          </a:solidFill>
          <a:ln w="12700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94360" y="2084832"/>
            <a:ext cx="5257800" cy="530352"/>
          </a:xfrm>
          <a:prstGeom prst="rect">
            <a:avLst/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22960" y="2093833"/>
            <a:ext cx="4800600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PERSONAL ACCOUNT BASICS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68680" y="2834640"/>
            <a:ext cx="4572000" cy="2331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Maintain professional boundaries.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Avoid posting confidential or work-related information.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Remember privacy settings do not guarantee privacy.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Separate personal opinions from official UTSW communications.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Do not use social media interactions to create confusion about patient relationships.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309360" y="2084832"/>
            <a:ext cx="5257800" cy="3611880"/>
          </a:xfrm>
          <a:prstGeom prst="roundRect">
            <a:avLst>
              <a:gd name="adj" fmla="val 2025"/>
            </a:avLst>
          </a:prstGeom>
          <a:solidFill>
            <a:srgbClr val="FCE4E4"/>
          </a:solidFill>
          <a:ln w="12700">
            <a:solidFill>
              <a:srgbClr val="E6B8B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09360" y="2084832"/>
            <a:ext cx="5257800" cy="530352"/>
          </a:xfrm>
          <a:prstGeom prst="rect">
            <a:avLst/>
          </a:prstGeom>
          <a:solidFill>
            <a:srgbClr val="C0504D"/>
          </a:solidFill>
          <a:ln w="12700">
            <a:solidFill>
              <a:srgbClr val="C0504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537960" y="2093833"/>
            <a:ext cx="4800600" cy="521351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MONETIZED OR SPONSORED CONTENT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565392" y="2788920"/>
            <a:ext cx="4626864" cy="2542032"/>
          </a:xfrm>
          <a:prstGeom prst="rect">
            <a:avLst/>
          </a:prstGeom>
          <a:noFill/>
          <a:ln/>
        </p:spPr>
        <p:txBody>
          <a:bodyPr wrap="square" rtlCol="0" anchor="t">
            <a:noAutofit/>
          </a:bodyPr>
          <a:lstStyle/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If social media activity is monetized, sponsored, or involves an outside entity, treat it as a potential outside activity.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Paid or unpaid outside activities that are not personal or pre-approved require COI approval before participation.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When deciding whether to submit an outside activity request, err on the side of disclosure.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Promoting products or services related to UTSW on social media is not permitted under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  <a:hlinkClick r:id="rId3"/>
              </a:rPr>
              <a:t>EMP-158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 promotional activity restrictions.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60120" y="5779008"/>
            <a:ext cx="10287000" cy="713232"/>
          </a:xfrm>
          <a:prstGeom prst="roundRect">
            <a:avLst>
              <a:gd name="adj" fmla="val 15385"/>
            </a:avLst>
          </a:prstGeom>
          <a:solidFill>
            <a:srgbClr val="58595B"/>
          </a:solidFill>
          <a:ln w="12700">
            <a:solidFill>
              <a:srgbClr val="58595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24712" y="5788009"/>
            <a:ext cx="9957816" cy="704231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MONETIZED SOCIAL MEDIA MAY TRIGGER OUTSIDE ACTIVITY / OUTSIDE EMPLOYMENT REVIEW.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0" name="Title 2">
            <a:extLst>
              <a:ext uri="{FF2B5EF4-FFF2-40B4-BE49-F238E27FC236}">
                <a16:creationId xmlns:a16="http://schemas.microsoft.com/office/drawing/2014/main" id="{66698CDA-431A-EDD9-CBBE-627A6C020E33}"/>
              </a:ext>
            </a:extLst>
          </p:cNvPr>
          <p:cNvSpPr txBox="1">
            <a:spLocks/>
          </p:cNvSpPr>
          <p:nvPr/>
        </p:nvSpPr>
        <p:spPr>
          <a:xfrm>
            <a:off x="609600" y="519113"/>
            <a:ext cx="10972800" cy="861774"/>
          </a:xfrm>
          <a:prstGeom prst="rect">
            <a:avLst/>
          </a:prstGeom>
          <a:ln>
            <a:solidFill>
              <a:srgbClr val="00599A"/>
            </a:solidFill>
          </a:ln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 Display" pitchFamily="34" charset="-122"/>
                <a:cs typeface="Aptos Display" pitchFamily="34" charset="-120"/>
              </a:rPr>
              <a:t>Personal Social Media Rules</a:t>
            </a:r>
            <a:endParaRPr kumimoji="0" lang="en-US" sz="32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182626" y="1651663"/>
            <a:ext cx="1874520" cy="502920"/>
          </a:xfrm>
          <a:prstGeom prst="roundRect">
            <a:avLst>
              <a:gd name="adj" fmla="val 14545"/>
            </a:avLst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292354" y="1651663"/>
            <a:ext cx="1664208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BOUNDARIES</a:t>
            </a:r>
            <a:endParaRPr kumimoji="0" lang="en-US" sz="104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3142128" y="1688418"/>
            <a:ext cx="9052560" cy="42062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Patient relationships belong in appropriate clinical and operational channels.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85800" y="2409355"/>
            <a:ext cx="5257800" cy="3611880"/>
          </a:xfrm>
          <a:prstGeom prst="roundRect">
            <a:avLst>
              <a:gd name="adj" fmla="val 2025"/>
            </a:avLst>
          </a:prstGeom>
          <a:solidFill>
            <a:srgbClr val="F7FBFE"/>
          </a:solidFill>
          <a:ln w="12700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960120" y="2462114"/>
            <a:ext cx="4709160" cy="523313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599A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 NOT “FRIEND” PATIENTS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14400" y="3296323"/>
            <a:ext cx="4663440" cy="2148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Do not initiate patient friend requests.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Do not accept patient friend requests if you provide healthcare services.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Avoid online interactions that blur professional boundaries.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Avoid creating confusion about the provider-patient relationship.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355080" y="2409355"/>
            <a:ext cx="5166360" cy="3611880"/>
          </a:xfrm>
          <a:prstGeom prst="roundRect">
            <a:avLst>
              <a:gd name="adj" fmla="val 2025"/>
            </a:avLst>
          </a:prstGeom>
          <a:solidFill>
            <a:srgbClr val="FCE4E4"/>
          </a:solidFill>
          <a:ln w="12700">
            <a:solidFill>
              <a:srgbClr val="E6B8B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629400" y="2462114"/>
            <a:ext cx="4663440" cy="52331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WHY IT MATTERS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629400" y="3296323"/>
            <a:ext cx="4572000" cy="21488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Online engagement can blur professional boundaries.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It can create privacy concerns.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It can confuse patient expectations.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It may expose UTSW and the employee to compliance risk.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CB21A8C-9F61-C55B-5E92-641FF639F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39164"/>
            <a:ext cx="1505160" cy="590632"/>
          </a:xfrm>
          <a:prstGeom prst="rect">
            <a:avLst/>
          </a:prstGeom>
        </p:spPr>
      </p:pic>
      <p:sp>
        <p:nvSpPr>
          <p:cNvPr id="18" name="Title 2">
            <a:extLst>
              <a:ext uri="{FF2B5EF4-FFF2-40B4-BE49-F238E27FC236}">
                <a16:creationId xmlns:a16="http://schemas.microsoft.com/office/drawing/2014/main" id="{9BE9148D-4094-E40E-A297-D3115C6EDF1C}"/>
              </a:ext>
            </a:extLst>
          </p:cNvPr>
          <p:cNvSpPr txBox="1">
            <a:spLocks/>
          </p:cNvSpPr>
          <p:nvPr/>
        </p:nvSpPr>
        <p:spPr>
          <a:xfrm>
            <a:off x="609600" y="519113"/>
            <a:ext cx="10972800" cy="861774"/>
          </a:xfrm>
          <a:prstGeom prst="rect">
            <a:avLst/>
          </a:prstGeom>
          <a:ln>
            <a:solidFill>
              <a:srgbClr val="00599A"/>
            </a:solidFill>
          </a:ln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 Display" pitchFamily="34" charset="-122"/>
                <a:cs typeface="Aptos Display" pitchFamily="34" charset="-120"/>
              </a:rPr>
              <a:t>Communicating With Patients Online</a:t>
            </a:r>
            <a:endParaRPr kumimoji="0" lang="en-US" sz="32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530352" y="1636776"/>
            <a:ext cx="1664208" cy="146304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4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NEVER</a:t>
            </a:r>
            <a:endParaRPr kumimoji="0" lang="en-US" sz="104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569720" y="2199402"/>
            <a:ext cx="9052560" cy="42062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NEVER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disclose PHI on any personal social networking site.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731520" y="2912634"/>
            <a:ext cx="3291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PHI identifiers include: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77240" y="3369834"/>
            <a:ext cx="2423160" cy="384048"/>
          </a:xfrm>
          <a:prstGeom prst="roundRect">
            <a:avLst>
              <a:gd name="adj" fmla="val 19048"/>
            </a:avLst>
          </a:prstGeom>
          <a:solidFill>
            <a:srgbClr val="C6E5F8"/>
          </a:solidFill>
          <a:ln w="12700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50392" y="3369834"/>
            <a:ext cx="2276856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Names</a:t>
            </a:r>
            <a:endParaRPr kumimoji="0" lang="en-US" sz="94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3611880" y="3369834"/>
            <a:ext cx="2423160" cy="384048"/>
          </a:xfrm>
          <a:prstGeom prst="roundRect">
            <a:avLst>
              <a:gd name="adj" fmla="val 19048"/>
            </a:avLst>
          </a:prstGeom>
          <a:solidFill>
            <a:srgbClr val="EAF5FC"/>
          </a:solidFill>
          <a:ln w="12700">
            <a:solidFill>
              <a:srgbClr val="EAF5F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685032" y="3379695"/>
            <a:ext cx="2276856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Dates</a:t>
            </a:r>
            <a:endParaRPr kumimoji="0" lang="en-US" sz="94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77240" y="3918474"/>
            <a:ext cx="2423160" cy="384048"/>
          </a:xfrm>
          <a:prstGeom prst="roundRect">
            <a:avLst>
              <a:gd name="adj" fmla="val 19048"/>
            </a:avLst>
          </a:prstGeom>
          <a:solidFill>
            <a:srgbClr val="C6E5F8"/>
          </a:solidFill>
          <a:ln w="12700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50392" y="3918474"/>
            <a:ext cx="2276856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Locations</a:t>
            </a:r>
            <a:endParaRPr kumimoji="0" lang="en-US" sz="94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3611880" y="3918474"/>
            <a:ext cx="2423160" cy="384048"/>
          </a:xfrm>
          <a:prstGeom prst="roundRect">
            <a:avLst>
              <a:gd name="adj" fmla="val 19048"/>
            </a:avLst>
          </a:prstGeom>
          <a:solidFill>
            <a:srgbClr val="EAF5FC"/>
          </a:solidFill>
          <a:ln w="12700">
            <a:solidFill>
              <a:srgbClr val="EAF5F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685032" y="3928335"/>
            <a:ext cx="2276856" cy="374187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URLs</a:t>
            </a:r>
            <a:endParaRPr kumimoji="0" lang="en-US" sz="94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77240" y="4467114"/>
            <a:ext cx="2423160" cy="384048"/>
          </a:xfrm>
          <a:prstGeom prst="roundRect">
            <a:avLst>
              <a:gd name="adj" fmla="val 19048"/>
            </a:avLst>
          </a:prstGeom>
          <a:solidFill>
            <a:srgbClr val="C6E5F8"/>
          </a:solidFill>
          <a:ln w="12700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50392" y="4467114"/>
            <a:ext cx="2276856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4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IP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addresses</a:t>
            </a:r>
            <a:endParaRPr kumimoji="0" lang="en-US" sz="94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3611880" y="4467114"/>
            <a:ext cx="2423160" cy="384048"/>
          </a:xfrm>
          <a:prstGeom prst="roundRect">
            <a:avLst>
              <a:gd name="adj" fmla="val 19048"/>
            </a:avLst>
          </a:prstGeom>
          <a:solidFill>
            <a:srgbClr val="EAF5FC"/>
          </a:solidFill>
          <a:ln w="12700">
            <a:solidFill>
              <a:srgbClr val="EAF5F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3685032" y="4467114"/>
            <a:ext cx="2276856" cy="3657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4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Full-face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images</a:t>
            </a:r>
            <a:endParaRPr kumimoji="0" lang="en-US" sz="94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777240" y="5015754"/>
            <a:ext cx="2423160" cy="384048"/>
          </a:xfrm>
          <a:prstGeom prst="roundRect">
            <a:avLst>
              <a:gd name="adj" fmla="val 19048"/>
            </a:avLst>
          </a:prstGeom>
          <a:solidFill>
            <a:srgbClr val="C6E5F8"/>
          </a:solidFill>
          <a:ln w="12700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50392" y="5015754"/>
            <a:ext cx="2276856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Any unique identifying characteristic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494734" y="3008499"/>
            <a:ext cx="4800600" cy="3558555"/>
          </a:xfrm>
          <a:prstGeom prst="roundRect">
            <a:avLst>
              <a:gd name="adj" fmla="val 2319"/>
            </a:avLst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6812280" y="3360690"/>
            <a:ext cx="4069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IMPORTANT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903720" y="3589290"/>
            <a:ext cx="388620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Even information that seems harmless may identify a patient when combined with other details.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A292FCA-0A28-1BB5-670B-6469BF458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49452"/>
            <a:ext cx="1505160" cy="590632"/>
          </a:xfrm>
          <a:prstGeom prst="rect">
            <a:avLst/>
          </a:prstGeom>
        </p:spPr>
      </p:pic>
      <p:sp>
        <p:nvSpPr>
          <p:cNvPr id="31" name="Title 2">
            <a:extLst>
              <a:ext uri="{FF2B5EF4-FFF2-40B4-BE49-F238E27FC236}">
                <a16:creationId xmlns:a16="http://schemas.microsoft.com/office/drawing/2014/main" id="{09269591-A75C-5F9E-3640-A295E0E13981}"/>
              </a:ext>
            </a:extLst>
          </p:cNvPr>
          <p:cNvSpPr txBox="1">
            <a:spLocks/>
          </p:cNvSpPr>
          <p:nvPr/>
        </p:nvSpPr>
        <p:spPr>
          <a:xfrm>
            <a:off x="327212" y="523904"/>
            <a:ext cx="11537576" cy="915829"/>
          </a:xfrm>
          <a:prstGeom prst="rect">
            <a:avLst/>
          </a:prstGeom>
          <a:ln>
            <a:solidFill>
              <a:srgbClr val="00599A"/>
            </a:solidFill>
          </a:ln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 Display" pitchFamily="34" charset="-122"/>
                <a:cs typeface="Aptos Display" pitchFamily="34" charset="-120"/>
              </a:rPr>
              <a:t>Protected Health Information (PHI) &amp; Social Media</a:t>
            </a:r>
            <a:endParaRPr kumimoji="0" lang="en-US" sz="32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4B6137-4E43-6FF8-0DD7-60E29D1222C0}"/>
              </a:ext>
            </a:extLst>
          </p:cNvPr>
          <p:cNvSpPr txBox="1"/>
          <p:nvPr/>
        </p:nvSpPr>
        <p:spPr>
          <a:xfrm>
            <a:off x="6758247" y="4412250"/>
            <a:ext cx="417714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56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 patient's authorization for the use of photographs, videos, or other recordings permits their use by UTSW for the purposes outlined in the authorization. This authorization does </a:t>
            </a: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not extend to personal use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by individual workforce members, providers, students, or other affiliated individuals.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657754" y="1732339"/>
            <a:ext cx="1874520" cy="502920"/>
          </a:xfrm>
          <a:prstGeom prst="roundRect">
            <a:avLst>
              <a:gd name="adj" fmla="val 14545"/>
            </a:avLst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767482" y="1743422"/>
            <a:ext cx="1664208" cy="491837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RISK</a:t>
            </a:r>
            <a:endParaRPr kumimoji="0" lang="en-US" sz="104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3751730" y="1778059"/>
            <a:ext cx="9052560" cy="42062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PHI can appear in posts even when it was not the focus of the post.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0080" y="2561218"/>
            <a:ext cx="5212080" cy="1143000"/>
          </a:xfrm>
          <a:prstGeom prst="roundRect">
            <a:avLst>
              <a:gd name="adj" fmla="val 6400"/>
            </a:avLst>
          </a:prstGeom>
          <a:solidFill>
            <a:srgbClr val="F7FBFE"/>
          </a:solidFill>
          <a:ln w="12700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868680" y="2744097"/>
            <a:ext cx="4754880" cy="32918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599A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Work stories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68680" y="3073281"/>
            <a:ext cx="4709160" cy="630937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Stories posted to news feeds can reveal facts or circumstances.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217920" y="2561218"/>
            <a:ext cx="5212080" cy="1143000"/>
          </a:xfrm>
          <a:prstGeom prst="roundRect">
            <a:avLst>
              <a:gd name="adj" fmla="val 6400"/>
            </a:avLst>
          </a:prstGeom>
          <a:solidFill>
            <a:srgbClr val="FCE4E4"/>
          </a:solidFill>
          <a:ln w="12700">
            <a:solidFill>
              <a:srgbClr val="E6B8B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446520" y="2744098"/>
            <a:ext cx="47548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Photo backgrounds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446520" y="3073282"/>
            <a:ext cx="4709160" cy="63093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Screens, labels, whiteboards, badges, papers, or rooms may reveal information.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40080" y="4133986"/>
            <a:ext cx="5212080" cy="1143000"/>
          </a:xfrm>
          <a:prstGeom prst="roundRect">
            <a:avLst>
              <a:gd name="adj" fmla="val 6400"/>
            </a:avLst>
          </a:prstGeom>
          <a:solidFill>
            <a:srgbClr val="F7FBFE"/>
          </a:solidFill>
          <a:ln w="12700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68680" y="4316865"/>
            <a:ext cx="4754880" cy="41958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599A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Clinical / surgery images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68680" y="4736448"/>
            <a:ext cx="4709160" cy="54053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Images may be traced back to a patient.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217920" y="4133986"/>
            <a:ext cx="5212080" cy="1143000"/>
          </a:xfrm>
          <a:prstGeom prst="roundRect">
            <a:avLst>
              <a:gd name="adj" fmla="val 6400"/>
            </a:avLst>
          </a:prstGeom>
          <a:solidFill>
            <a:srgbClr val="FCE4E4"/>
          </a:solidFill>
          <a:ln w="12700">
            <a:solidFill>
              <a:srgbClr val="E6B8B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446520" y="4316866"/>
            <a:ext cx="4754880" cy="3791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Casual comments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446520" y="4646050"/>
            <a:ext cx="4709160" cy="63093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“Can you believe it?” posts can expose sensitive situations.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2057400" y="5513832"/>
            <a:ext cx="8046720" cy="713232"/>
          </a:xfrm>
          <a:prstGeom prst="roundRect">
            <a:avLst>
              <a:gd name="adj" fmla="val 15385"/>
            </a:avLst>
          </a:prstGeom>
          <a:solidFill>
            <a:srgbClr val="C0504D"/>
          </a:solidFill>
          <a:ln w="12700">
            <a:solidFill>
              <a:srgbClr val="C0504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2221992" y="5513832"/>
            <a:ext cx="7717536" cy="7132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INTENT DOES NOT MATTER IF PHI IS DISCLOSED.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14692AE-9079-FA19-FBB4-F0F7670AB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16168"/>
            <a:ext cx="1505160" cy="590632"/>
          </a:xfrm>
          <a:prstGeom prst="rect">
            <a:avLst/>
          </a:prstGeom>
        </p:spPr>
      </p:pic>
      <p:sp>
        <p:nvSpPr>
          <p:cNvPr id="25" name="Title 2">
            <a:extLst>
              <a:ext uri="{FF2B5EF4-FFF2-40B4-BE49-F238E27FC236}">
                <a16:creationId xmlns:a16="http://schemas.microsoft.com/office/drawing/2014/main" id="{0FEBA8DE-A9EA-7E9D-028D-F2E76E5B91CD}"/>
              </a:ext>
            </a:extLst>
          </p:cNvPr>
          <p:cNvSpPr txBox="1">
            <a:spLocks/>
          </p:cNvSpPr>
          <p:nvPr/>
        </p:nvSpPr>
        <p:spPr>
          <a:xfrm>
            <a:off x="609600" y="519113"/>
            <a:ext cx="10972800" cy="861774"/>
          </a:xfrm>
          <a:prstGeom prst="rect">
            <a:avLst/>
          </a:prstGeom>
          <a:ln>
            <a:solidFill>
              <a:srgbClr val="00599A"/>
            </a:solidFill>
          </a:ln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 Display" pitchFamily="34" charset="-122"/>
                <a:cs typeface="Aptos Display" pitchFamily="34" charset="-120"/>
              </a:rPr>
              <a:t>Common Social Media Privacy Mistakes</a:t>
            </a:r>
            <a:endParaRPr kumimoji="0" lang="en-US" sz="32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BE7E202-0D5B-1BEA-C13F-98D5E4AA0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8591" y="2567225"/>
            <a:ext cx="9461037" cy="1723549"/>
          </a:xfrm>
        </p:spPr>
        <p:txBody>
          <a:bodyPr/>
          <a:lstStyle/>
          <a:p>
            <a:pPr algn="ctr"/>
            <a:r>
              <a:rPr lang="en-US" dirty="0"/>
              <a:t>DEPARTMENT BASED SOCIAL MEDIA GUIDELINES</a:t>
            </a:r>
          </a:p>
        </p:txBody>
      </p:sp>
    </p:spTree>
    <p:extLst>
      <p:ext uri="{BB962C8B-B14F-4D97-AF65-F5344CB8AC3E}">
        <p14:creationId xmlns:p14="http://schemas.microsoft.com/office/powerpoint/2010/main" val="3778911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530352" y="1636776"/>
            <a:ext cx="1664208" cy="146304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4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DEPARTMENT</a:t>
            </a:r>
            <a:endParaRPr kumimoji="0" lang="en-US" sz="104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569720" y="1527048"/>
            <a:ext cx="9052560" cy="42062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Department content may require permission, review, and authorization.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94360" y="2148840"/>
            <a:ext cx="5349240" cy="3657600"/>
          </a:xfrm>
          <a:prstGeom prst="roundRect">
            <a:avLst>
              <a:gd name="adj" fmla="val 2000"/>
            </a:avLst>
          </a:prstGeom>
          <a:solidFill>
            <a:srgbClr val="F7FBFE"/>
          </a:solidFill>
          <a:ln w="15875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94360" y="2148840"/>
            <a:ext cx="5349240" cy="530352"/>
          </a:xfrm>
          <a:prstGeom prst="rect">
            <a:avLst/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22960" y="2148840"/>
            <a:ext cx="4892040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BEFORE POSTING FACULTY OR STAFF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50392" y="2926080"/>
            <a:ext cx="4709160" cy="25603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Exercise discretion.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Ask permission whenever there may be an expectation of privacy.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Permission may be documented in writing, by email, or through a release form.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263640" y="2148840"/>
            <a:ext cx="5349240" cy="3657600"/>
          </a:xfrm>
          <a:prstGeom prst="roundRect">
            <a:avLst>
              <a:gd name="adj" fmla="val 2000"/>
            </a:avLst>
          </a:prstGeom>
          <a:solidFill>
            <a:srgbClr val="F7FBFE"/>
          </a:solidFill>
          <a:ln w="15875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263640" y="2148840"/>
            <a:ext cx="5349240" cy="530352"/>
          </a:xfrm>
          <a:prstGeom prst="rect">
            <a:avLst/>
          </a:prstGeom>
          <a:solidFill>
            <a:srgbClr val="009DD7"/>
          </a:solidFill>
          <a:ln w="12700">
            <a:solidFill>
              <a:srgbClr val="009DD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409765" y="2148840"/>
            <a:ext cx="5065059" cy="5303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BEFORE POSTING PATIENT-RELATED CONTENT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519672" y="2926080"/>
            <a:ext cx="4736592" cy="25603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Do not post treatment-related photos, recordings, videos, or communications without CMPA approval.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Obtain the appropriate signed authorization form.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" pitchFamily="34" charset="-122"/>
                <a:cs typeface="Aptos" pitchFamily="34" charset="-120"/>
              </a:rPr>
              <a:t>Follow applicable privacy safeguards and departmental policies.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D83C380-13E7-7B8D-B376-81733811A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07608"/>
            <a:ext cx="1505160" cy="590632"/>
          </a:xfrm>
          <a:prstGeom prst="rect">
            <a:avLst/>
          </a:prstGeom>
        </p:spPr>
      </p:pic>
      <p:sp>
        <p:nvSpPr>
          <p:cNvPr id="20" name="Title 2">
            <a:extLst>
              <a:ext uri="{FF2B5EF4-FFF2-40B4-BE49-F238E27FC236}">
                <a16:creationId xmlns:a16="http://schemas.microsoft.com/office/drawing/2014/main" id="{583E688C-9336-03EB-858E-361C82885742}"/>
              </a:ext>
            </a:extLst>
          </p:cNvPr>
          <p:cNvSpPr txBox="1">
            <a:spLocks/>
          </p:cNvSpPr>
          <p:nvPr/>
        </p:nvSpPr>
        <p:spPr>
          <a:xfrm>
            <a:off x="609600" y="519113"/>
            <a:ext cx="10972800" cy="861774"/>
          </a:xfrm>
          <a:prstGeom prst="rect">
            <a:avLst/>
          </a:prstGeom>
          <a:ln>
            <a:solidFill>
              <a:srgbClr val="00599A"/>
            </a:solidFill>
          </a:ln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 Display" pitchFamily="34" charset="-122"/>
                <a:cs typeface="Aptos Display" pitchFamily="34" charset="-120"/>
              </a:rPr>
              <a:t>Department-Based Social Media</a:t>
            </a:r>
            <a:endParaRPr kumimoji="0" lang="en-US" sz="32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530352" y="1636776"/>
            <a:ext cx="1664208" cy="146304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4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SPECIAL RULES</a:t>
            </a:r>
            <a:endParaRPr kumimoji="0" lang="en-US" sz="104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569720" y="1554479"/>
            <a:ext cx="9052560" cy="420624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When posting on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Departmental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social media sites p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atient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-related content requires heightened review before posting.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69036" y="1960760"/>
            <a:ext cx="3657600" cy="3493008"/>
          </a:xfrm>
          <a:prstGeom prst="roundRect">
            <a:avLst>
              <a:gd name="adj" fmla="val 2094"/>
            </a:avLst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1078992" y="2907792"/>
            <a:ext cx="292608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NO AUTHORIZATION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=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NO POSTING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05840" y="4270248"/>
            <a:ext cx="3063240" cy="859536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6E5F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Applies to photos, videos, audio recordings, images, and other patient-related content.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6E5F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C6E5F8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C6E5F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See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6E5F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C6E5F8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EMP-352 Unauthorized Recording in the Workplace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C6E5F8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818888" y="1975103"/>
            <a:ext cx="6537960" cy="3478665"/>
          </a:xfrm>
          <a:prstGeom prst="roundRect">
            <a:avLst>
              <a:gd name="adj" fmla="val 2010"/>
            </a:avLst>
          </a:prstGeom>
          <a:solidFill>
            <a:srgbClr val="F7FBFE"/>
          </a:solidFill>
          <a:ln w="12700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230368" y="2487168"/>
            <a:ext cx="57150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POSTING PATIENT-RELATED CONTENT REQUIRES: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486400" y="3063240"/>
            <a:ext cx="5166360" cy="384048"/>
          </a:xfrm>
          <a:prstGeom prst="roundRect">
            <a:avLst>
              <a:gd name="adj" fmla="val 19048"/>
            </a:avLst>
          </a:prstGeom>
          <a:solidFill>
            <a:srgbClr val="C6E5F8"/>
          </a:solidFill>
          <a:ln w="12700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559552" y="3063240"/>
            <a:ext cx="5020056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CMPA staff approval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5486400" y="3566160"/>
            <a:ext cx="5166360" cy="384048"/>
          </a:xfrm>
          <a:prstGeom prst="roundRect">
            <a:avLst>
              <a:gd name="adj" fmla="val 19048"/>
            </a:avLst>
          </a:prstGeom>
          <a:solidFill>
            <a:srgbClr val="EAF5FC"/>
          </a:solidFill>
          <a:ln w="12700">
            <a:solidFill>
              <a:srgbClr val="EAF5F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5559552" y="3566160"/>
            <a:ext cx="5020056" cy="38404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Signed CMPA authorization form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486400" y="4069080"/>
            <a:ext cx="5166360" cy="384048"/>
          </a:xfrm>
          <a:prstGeom prst="roundRect">
            <a:avLst>
              <a:gd name="adj" fmla="val 19048"/>
            </a:avLst>
          </a:prstGeom>
          <a:solidFill>
            <a:srgbClr val="C6E5F8"/>
          </a:solidFill>
          <a:ln w="12700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559552" y="4059936"/>
            <a:ext cx="5020056" cy="3931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Privacy safeguards review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5486400" y="4572000"/>
            <a:ext cx="5166360" cy="384048"/>
          </a:xfrm>
          <a:prstGeom prst="roundRect">
            <a:avLst>
              <a:gd name="adj" fmla="val 19048"/>
            </a:avLst>
          </a:prstGeom>
          <a:solidFill>
            <a:srgbClr val="EAF5FC"/>
          </a:solidFill>
          <a:ln w="12700">
            <a:solidFill>
              <a:srgbClr val="EAF5FC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559552" y="4571999"/>
            <a:ext cx="5020056" cy="384047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Clinical / department policy alignment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4" name="Title 2">
            <a:extLst>
              <a:ext uri="{FF2B5EF4-FFF2-40B4-BE49-F238E27FC236}">
                <a16:creationId xmlns:a16="http://schemas.microsoft.com/office/drawing/2014/main" id="{22E7EA34-8CAA-5B0E-EACD-E73BA772FA69}"/>
              </a:ext>
            </a:extLst>
          </p:cNvPr>
          <p:cNvSpPr txBox="1">
            <a:spLocks/>
          </p:cNvSpPr>
          <p:nvPr/>
        </p:nvSpPr>
        <p:spPr>
          <a:xfrm>
            <a:off x="609600" y="519112"/>
            <a:ext cx="10972800" cy="953071"/>
          </a:xfrm>
          <a:prstGeom prst="rect">
            <a:avLst/>
          </a:prstGeom>
          <a:ln>
            <a:solidFill>
              <a:srgbClr val="00599A"/>
            </a:solidFill>
          </a:ln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 Display" pitchFamily="34" charset="-122"/>
                <a:cs typeface="Aptos Display" pitchFamily="34" charset="-120"/>
              </a:rPr>
              <a:t>Patient Photos, Videos, &amp; Recordings</a:t>
            </a:r>
            <a:endParaRPr kumimoji="0" lang="en-US" sz="32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EC470E0D-FCC3-F41D-91C3-7404647296E6}"/>
              </a:ext>
            </a:extLst>
          </p:cNvPr>
          <p:cNvSpPr/>
          <p:nvPr/>
        </p:nvSpPr>
        <p:spPr>
          <a:xfrm>
            <a:off x="1143000" y="5960634"/>
            <a:ext cx="9875520" cy="713232"/>
          </a:xfrm>
          <a:prstGeom prst="roundRect">
            <a:avLst>
              <a:gd name="adj" fmla="val 15385"/>
            </a:avLst>
          </a:prstGeom>
          <a:solidFill>
            <a:srgbClr val="58595B"/>
          </a:solidFill>
          <a:ln w="12700">
            <a:solidFill>
              <a:srgbClr val="58595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0" name="Text 27">
            <a:extLst>
              <a:ext uri="{FF2B5EF4-FFF2-40B4-BE49-F238E27FC236}">
                <a16:creationId xmlns:a16="http://schemas.microsoft.com/office/drawing/2014/main" id="{7CF4C4AE-FA3E-F264-EE2D-803020EF23BD}"/>
              </a:ext>
            </a:extLst>
          </p:cNvPr>
          <p:cNvSpPr/>
          <p:nvPr/>
        </p:nvSpPr>
        <p:spPr>
          <a:xfrm>
            <a:off x="0" y="5942345"/>
            <a:ext cx="12191694" cy="713231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Additional policies</a:t>
            </a: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: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AMB 8:02 Authorization to Photograph, Record Images, and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Audio Recordings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and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UHRI 08 Authorization to Photograph, Record Images, and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Audio Recordings – Hospital Policy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" name="Text 5">
            <a:extLst>
              <a:ext uri="{FF2B5EF4-FFF2-40B4-BE49-F238E27FC236}">
                <a16:creationId xmlns:a16="http://schemas.microsoft.com/office/drawing/2014/main" id="{E16297D2-C13D-C74F-C1B4-AE58BA976652}"/>
              </a:ext>
            </a:extLst>
          </p:cNvPr>
          <p:cNvSpPr/>
          <p:nvPr/>
        </p:nvSpPr>
        <p:spPr>
          <a:xfrm>
            <a:off x="1431175" y="5513204"/>
            <a:ext cx="9052560" cy="42062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PHI cannot be captured or stored on personal devices.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299168" y="1795095"/>
            <a:ext cx="1874520" cy="502920"/>
          </a:xfrm>
          <a:prstGeom prst="roundRect">
            <a:avLst>
              <a:gd name="adj" fmla="val 14545"/>
            </a:avLst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408896" y="1795095"/>
            <a:ext cx="1664208" cy="51206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CHECK FIRST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3393144" y="1840815"/>
            <a:ext cx="8189256" cy="420624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Before capturing content, scan for people, place, purpose, and platform and determine whether the device being used is compliant for recording based on the business purpose.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0080" y="2618055"/>
            <a:ext cx="2487168" cy="2377440"/>
          </a:xfrm>
          <a:prstGeom prst="roundRect">
            <a:avLst>
              <a:gd name="adj" fmla="val 3077"/>
            </a:avLst>
          </a:prstGeom>
          <a:solidFill>
            <a:srgbClr val="F7FBFE"/>
          </a:solidFill>
          <a:ln w="12700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426464" y="2901519"/>
            <a:ext cx="914400" cy="914400"/>
          </a:xfrm>
          <a:prstGeom prst="ellipse">
            <a:avLst/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700784" y="3166695"/>
            <a:ext cx="365760" cy="368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1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96112" y="4017087"/>
            <a:ext cx="197510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Purpose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68680" y="4257158"/>
            <a:ext cx="2029968" cy="6217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Why are we recording or photographing?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493008" y="2618055"/>
            <a:ext cx="2487168" cy="2377440"/>
          </a:xfrm>
          <a:prstGeom prst="roundRect">
            <a:avLst>
              <a:gd name="adj" fmla="val 3077"/>
            </a:avLst>
          </a:prstGeom>
          <a:solidFill>
            <a:srgbClr val="C6E5F8"/>
          </a:solidFill>
          <a:ln w="12700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279392" y="2901519"/>
            <a:ext cx="914400" cy="914400"/>
          </a:xfrm>
          <a:prstGeom prst="ellipse">
            <a:avLst/>
          </a:prstGeom>
          <a:solidFill>
            <a:srgbClr val="009DD7"/>
          </a:solidFill>
          <a:ln w="12700">
            <a:solidFill>
              <a:srgbClr val="009DD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553712" y="3166695"/>
            <a:ext cx="365760" cy="368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3749040" y="4017087"/>
            <a:ext cx="197510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People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721608" y="4282264"/>
            <a:ext cx="2029968" cy="713231"/>
          </a:xfrm>
          <a:prstGeom prst="rect">
            <a:avLst/>
          </a:prstGeom>
          <a:noFill/>
          <a:ln/>
        </p:spPr>
        <p:txBody>
          <a:bodyPr wrap="square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Who is captured, and do we have permission or authorization?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345936" y="2618055"/>
            <a:ext cx="2487168" cy="2377440"/>
          </a:xfrm>
          <a:prstGeom prst="roundRect">
            <a:avLst>
              <a:gd name="adj" fmla="val 3077"/>
            </a:avLst>
          </a:prstGeom>
          <a:solidFill>
            <a:srgbClr val="F7FBFE"/>
          </a:solidFill>
          <a:ln w="12700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132320" y="2901519"/>
            <a:ext cx="914400" cy="914400"/>
          </a:xfrm>
          <a:prstGeom prst="ellipse">
            <a:avLst/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406640" y="3166695"/>
            <a:ext cx="365760" cy="368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3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601968" y="4017087"/>
            <a:ext cx="197510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Place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574536" y="4282264"/>
            <a:ext cx="2029968" cy="713231"/>
          </a:xfrm>
          <a:prstGeom prst="rect">
            <a:avLst/>
          </a:prstGeom>
          <a:noFill/>
          <a:ln/>
        </p:spPr>
        <p:txBody>
          <a:bodyPr wrap="square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Could PHI, records, screens, badges, or patients appear?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9198864" y="2618055"/>
            <a:ext cx="2487168" cy="2377440"/>
          </a:xfrm>
          <a:prstGeom prst="roundRect">
            <a:avLst>
              <a:gd name="adj" fmla="val 3077"/>
            </a:avLst>
          </a:prstGeom>
          <a:solidFill>
            <a:srgbClr val="C6E5F8"/>
          </a:solidFill>
          <a:ln w="12700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9985248" y="2901519"/>
            <a:ext cx="914400" cy="914400"/>
          </a:xfrm>
          <a:prstGeom prst="ellipse">
            <a:avLst/>
          </a:prstGeom>
          <a:solidFill>
            <a:srgbClr val="009DD7"/>
          </a:solidFill>
          <a:ln w="12700">
            <a:solidFill>
              <a:srgbClr val="009DD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10259568" y="3166694"/>
            <a:ext cx="365760" cy="4052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4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9454896" y="4017087"/>
            <a:ext cx="197510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Platform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9427464" y="4282264"/>
            <a:ext cx="2029968" cy="688669"/>
          </a:xfrm>
          <a:prstGeom prst="rect">
            <a:avLst/>
          </a:prstGeom>
          <a:noFill/>
          <a:ln/>
        </p:spPr>
        <p:txBody>
          <a:bodyPr wrap="square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Where will the content be stored, posted, presented, or reused?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1143000" y="5440680"/>
            <a:ext cx="9875520" cy="713232"/>
          </a:xfrm>
          <a:prstGeom prst="roundRect">
            <a:avLst>
              <a:gd name="adj" fmla="val 15385"/>
            </a:avLst>
          </a:prstGeom>
          <a:solidFill>
            <a:srgbClr val="58595B"/>
          </a:solidFill>
          <a:ln w="12700">
            <a:solidFill>
              <a:srgbClr val="58595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1307592" y="5422391"/>
            <a:ext cx="9546336" cy="713231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WATCH BACKGROUNDS: SCREENS, PAPERWORK, WHITEBOARDS, BADGES, PATIENT AREAS.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CAC0143B-D808-2FA1-043A-9D290E5DE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99632"/>
            <a:ext cx="1505160" cy="590632"/>
          </a:xfrm>
          <a:prstGeom prst="rect">
            <a:avLst/>
          </a:prstGeom>
        </p:spPr>
      </p:pic>
      <p:sp>
        <p:nvSpPr>
          <p:cNvPr id="36" name="Title 2">
            <a:extLst>
              <a:ext uri="{FF2B5EF4-FFF2-40B4-BE49-F238E27FC236}">
                <a16:creationId xmlns:a16="http://schemas.microsoft.com/office/drawing/2014/main" id="{77834AC2-BC87-55A2-C793-AC40D9833C4D}"/>
              </a:ext>
            </a:extLst>
          </p:cNvPr>
          <p:cNvSpPr txBox="1">
            <a:spLocks/>
          </p:cNvSpPr>
          <p:nvPr/>
        </p:nvSpPr>
        <p:spPr>
          <a:xfrm>
            <a:off x="609600" y="519113"/>
            <a:ext cx="10972800" cy="861774"/>
          </a:xfrm>
          <a:prstGeom prst="rect">
            <a:avLst/>
          </a:prstGeom>
          <a:ln>
            <a:solidFill>
              <a:srgbClr val="00599A"/>
            </a:solidFill>
          </a:ln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 Display" pitchFamily="34" charset="-122"/>
                <a:cs typeface="Aptos Display" pitchFamily="34" charset="-120"/>
              </a:rPr>
              <a:t>Recording &amp; Photography in the Workplace</a:t>
            </a:r>
            <a:endParaRPr kumimoji="0" lang="en-US" sz="32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1621900" y="1759234"/>
            <a:ext cx="1874520" cy="502920"/>
          </a:xfrm>
          <a:prstGeom prst="roundRect">
            <a:avLst>
              <a:gd name="adj" fmla="val 14545"/>
            </a:avLst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Text 4"/>
          <p:cNvSpPr/>
          <p:nvPr/>
        </p:nvSpPr>
        <p:spPr>
          <a:xfrm>
            <a:off x="1731628" y="1759234"/>
            <a:ext cx="1664208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REMEMBER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3715876" y="1804954"/>
            <a:ext cx="9052560" cy="42062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Protect the privacy of patients and the integrity of the institution.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77240" y="2426746"/>
            <a:ext cx="1883664" cy="2651760"/>
          </a:xfrm>
          <a:prstGeom prst="roundRect">
            <a:avLst>
              <a:gd name="adj" fmla="val 3883"/>
            </a:avLst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868680" y="2856514"/>
            <a:ext cx="1700784" cy="4134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PATIENTS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941832" y="3588034"/>
            <a:ext cx="1554480" cy="51206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Protect privacy.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3044952" y="2426746"/>
            <a:ext cx="1883664" cy="2651760"/>
          </a:xfrm>
          <a:prstGeom prst="roundRect">
            <a:avLst>
              <a:gd name="adj" fmla="val 3883"/>
            </a:avLst>
          </a:prstGeom>
          <a:solidFill>
            <a:srgbClr val="009DD7"/>
          </a:solidFill>
          <a:ln w="12700">
            <a:solidFill>
              <a:srgbClr val="009DD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136392" y="2856514"/>
            <a:ext cx="1700784" cy="4134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POSTS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209544" y="3588034"/>
            <a:ext cx="1554480" cy="512064"/>
          </a:xfrm>
          <a:prstGeom prst="rect">
            <a:avLst/>
          </a:prstGeom>
          <a:noFill/>
          <a:ln/>
        </p:spPr>
        <p:txBody>
          <a:bodyPr wrap="square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Think before posting.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5312664" y="2426746"/>
            <a:ext cx="1883664" cy="2651760"/>
          </a:xfrm>
          <a:prstGeom prst="roundRect">
            <a:avLst>
              <a:gd name="adj" fmla="val 3883"/>
            </a:avLst>
          </a:prstGeom>
          <a:solidFill>
            <a:srgbClr val="C6E5F8"/>
          </a:solidFill>
          <a:ln w="12700">
            <a:solidFill>
              <a:srgbClr val="C6E5F8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404104" y="2856514"/>
            <a:ext cx="1700784" cy="4134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PHOTOS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5477256" y="3588033"/>
            <a:ext cx="1554480" cy="715025"/>
          </a:xfrm>
          <a:prstGeom prst="rect">
            <a:avLst/>
          </a:prstGeom>
          <a:noFill/>
          <a:ln/>
        </p:spPr>
        <p:txBody>
          <a:bodyPr wrap="square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Check backgrounds and identifiers.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580376" y="2426746"/>
            <a:ext cx="1883664" cy="2651760"/>
          </a:xfrm>
          <a:prstGeom prst="roundRect">
            <a:avLst>
              <a:gd name="adj" fmla="val 3883"/>
            </a:avLst>
          </a:prstGeom>
          <a:solidFill>
            <a:srgbClr val="58595B"/>
          </a:solidFill>
          <a:ln w="12700">
            <a:solidFill>
              <a:srgbClr val="58595B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542726" y="2757902"/>
            <a:ext cx="1975104" cy="67109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PROFESSIONALISM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744968" y="3588034"/>
            <a:ext cx="1554480" cy="512064"/>
          </a:xfrm>
          <a:prstGeom prst="rect">
            <a:avLst/>
          </a:prstGeom>
          <a:noFill/>
          <a:ln/>
        </p:spPr>
        <p:txBody>
          <a:bodyPr wrap="square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Maintain boundaries.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9848088" y="2426746"/>
            <a:ext cx="1883664" cy="2651760"/>
          </a:xfrm>
          <a:prstGeom prst="roundRect">
            <a:avLst>
              <a:gd name="adj" fmla="val 3883"/>
            </a:avLst>
          </a:prstGeom>
          <a:solidFill>
            <a:srgbClr val="00599A"/>
          </a:solidFill>
          <a:ln w="12700">
            <a:solidFill>
              <a:srgbClr val="00599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9939528" y="2856514"/>
            <a:ext cx="1700784" cy="4134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PERMISSION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0012680" y="3588034"/>
            <a:ext cx="1554480" cy="512064"/>
          </a:xfrm>
          <a:prstGeom prst="rect">
            <a:avLst/>
          </a:prstGeom>
          <a:noFill/>
          <a:ln/>
        </p:spPr>
        <p:txBody>
          <a:bodyPr wrap="square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Get required approvals.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960120" y="5440680"/>
            <a:ext cx="10287000" cy="566928"/>
          </a:xfrm>
          <a:prstGeom prst="roundRect">
            <a:avLst>
              <a:gd name="adj" fmla="val 12903"/>
            </a:avLst>
          </a:prstGeom>
          <a:solidFill>
            <a:srgbClr val="F4F8FB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188720" y="5440680"/>
            <a:ext cx="982980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When in doubt, pause and ask before posting, recording, publishing, or responding.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19AD988-EC57-6F87-A2BA-5F3391866F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57056"/>
            <a:ext cx="1505160" cy="590632"/>
          </a:xfrm>
          <a:prstGeom prst="rect">
            <a:avLst/>
          </a:prstGeom>
        </p:spPr>
      </p:pic>
      <p:sp>
        <p:nvSpPr>
          <p:cNvPr id="28" name="Title 2">
            <a:extLst>
              <a:ext uri="{FF2B5EF4-FFF2-40B4-BE49-F238E27FC236}">
                <a16:creationId xmlns:a16="http://schemas.microsoft.com/office/drawing/2014/main" id="{30F2B2D2-B2D7-8035-F3B5-86A5B4D3273C}"/>
              </a:ext>
            </a:extLst>
          </p:cNvPr>
          <p:cNvSpPr txBox="1">
            <a:spLocks/>
          </p:cNvSpPr>
          <p:nvPr/>
        </p:nvSpPr>
        <p:spPr>
          <a:xfrm>
            <a:off x="609600" y="519113"/>
            <a:ext cx="10972800" cy="861774"/>
          </a:xfrm>
          <a:prstGeom prst="rect">
            <a:avLst/>
          </a:prstGeom>
          <a:ln>
            <a:solidFill>
              <a:srgbClr val="00599A"/>
            </a:solidFill>
          </a:ln>
        </p:spPr>
        <p:txBody>
          <a:bodyPr anchor="ctr" anchorCtr="0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Trebuchet MS" panose="020B0603020202020204" pitchFamily="34" charset="0"/>
                <a:ea typeface="Aptos Display" pitchFamily="34" charset="-122"/>
                <a:cs typeface="Aptos Display" pitchFamily="34" charset="-120"/>
              </a:rPr>
              <a:t>KEY TAKEAWAYS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ICAS Theme - 4-26-2024">
  <a:themeElements>
    <a:clrScheme name="Custom 1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00599A"/>
      </a:accent1>
      <a:accent2>
        <a:srgbClr val="58595B"/>
      </a:accent2>
      <a:accent3>
        <a:srgbClr val="00B6F1"/>
      </a:accent3>
      <a:accent4>
        <a:srgbClr val="B2C2DF"/>
      </a:accent4>
      <a:accent5>
        <a:srgbClr val="7496C4"/>
      </a:accent5>
      <a:accent6>
        <a:srgbClr val="E8E8E8"/>
      </a:accent6>
      <a:hlink>
        <a:srgbClr val="3085ED"/>
      </a:hlink>
      <a:folHlink>
        <a:srgbClr val="82B6F4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ICAS Master Deck" id="{B7B3D722-709E-4AFA-AB3C-4C61800C1AF5}" vid="{F4D50869-2EB4-42FF-9BCE-9ABC961FAA24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1312</Words>
  <Application>Microsoft Office PowerPoint</Application>
  <PresentationFormat>Widescreen</PresentationFormat>
  <Paragraphs>188</Paragraphs>
  <Slides>16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Aptos</vt:lpstr>
      <vt:lpstr>Arial</vt:lpstr>
      <vt:lpstr>Calibri</vt:lpstr>
      <vt:lpstr>Helvetica Light</vt:lpstr>
      <vt:lpstr>Trebuchet MS</vt:lpstr>
      <vt:lpstr>Wingdings</vt:lpstr>
      <vt:lpstr>OICAS Theme - 4-26-2024</vt:lpstr>
      <vt:lpstr>3_Office Theme</vt:lpstr>
      <vt:lpstr>Social Media &amp; Recording in the Workplace</vt:lpstr>
      <vt:lpstr>PowerPoint Presentation</vt:lpstr>
      <vt:lpstr>PowerPoint Presentation</vt:lpstr>
      <vt:lpstr>PowerPoint Presentation</vt:lpstr>
      <vt:lpstr>PERSONAL SOCIAL MEDIA GUIDELINES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DEPARTMENT BASED SOCIAL MEDIA GUIDELINES</vt:lpstr>
      <vt:lpstr>PowerPoint Presentation</vt:lpstr>
      <vt:lpstr>PowerPoint Presentation</vt:lpstr>
      <vt:lpstr>PowerPoint Presentation</vt:lpstr>
      <vt:lpstr>PowerPoint Presentation</vt:lpstr>
    </vt:vector>
  </TitlesOfParts>
  <Company>UT Southwestern Medical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Natalie Ramello</dc:creator>
  <cp:lastModifiedBy>Natalie Ramello</cp:lastModifiedBy>
  <cp:revision>1</cp:revision>
  <dcterms:created xsi:type="dcterms:W3CDTF">2026-07-22T15:55:53Z</dcterms:created>
  <dcterms:modified xsi:type="dcterms:W3CDTF">2026-09-01T16:55:31Z</dcterms:modified>
</cp:coreProperties>
</file>